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38" r:id="rId174"/>
    <p:sldId id="440" r:id="rId175"/>
    <p:sldId id="443" r:id="rId176"/>
    <p:sldId id="441" r:id="rId177"/>
  </p:sldIdLst>
  <p:sldSz cx="7556500" cy="5321300"/>
  <p:notesSz cx="7556500" cy="5321300"/>
  <p:embeddedFontLst>
    <p:embeddedFont>
      <p:font typeface="Aptos Narrow" panose="020B0004020202020204" pitchFamily="34" charset="0"/>
      <p:regular r:id="rId178"/>
      <p:bold r:id="rId179"/>
      <p:italic r:id="rId180"/>
      <p:boldItalic r:id="rId181"/>
    </p:embeddedFont>
    <p:embeddedFont>
      <p:font typeface="Cambria" panose="02040503050406030204" pitchFamily="18" charset="0"/>
      <p:regular r:id="rId182"/>
      <p:bold r:id="rId183"/>
      <p:italic r:id="rId184"/>
      <p:boldItalic r:id="rId185"/>
    </p:embeddedFont>
    <p:embeddedFont>
      <p:font typeface="ECDRCR+Symbol" panose="020B0604020202020204" charset="2"/>
      <p:regular r:id="rId186"/>
    </p:embeddedFont>
    <p:embeddedFont>
      <p:font typeface="Microsoft YaHei" panose="020B0503020204020204" pitchFamily="34" charset="-122"/>
      <p:regular r:id="rId187"/>
      <p:bold r:id="rId188"/>
    </p:embeddedFont>
    <p:embeddedFont>
      <p:font typeface="Microsoft YaHei UI" panose="020B0503020204020204" pitchFamily="34" charset="-122"/>
      <p:regular r:id="rId189"/>
      <p:bold r:id="rId190"/>
    </p:embeddedFont>
    <p:embeddedFont>
      <p:font typeface="PBSUWU+Arial" panose="020B0604020202020204" charset="0"/>
      <p:regular r:id="rId191"/>
    </p:embeddedFont>
    <p:embeddedFont>
      <p:font typeface="Webdings" panose="05030102010509060703" pitchFamily="18" charset="2"/>
      <p:regular r:id="rId192"/>
    </p:embeddedFont>
    <p:embeddedFont>
      <p:font typeface="Wingdings 3" panose="05040102010807070707" pitchFamily="18" charset="2"/>
      <p:regular r:id="rId193"/>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E329"/>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4DADEB-60FD-4499-A735-82825D0BB7AF}" v="1" dt="2026-06-26T22:32:24.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445" y="62"/>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14.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font" Target="fonts/font4.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font" Target="fonts/font15.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font" Target="fonts/font5.fntdata"/><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font" Target="fonts/font16.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9"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font" Target="fonts/font7.fntdata"/><Relationship Id="rId189" Type="http://schemas.openxmlformats.org/officeDocument/2006/relationships/font" Target="fonts/font12.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font" Target="fonts/font2.fntdata"/><Relationship Id="rId195" Type="http://schemas.openxmlformats.org/officeDocument/2006/relationships/viewProps" Target="viewProps.xml"/><Relationship Id="rId190" Type="http://schemas.openxmlformats.org/officeDocument/2006/relationships/font" Target="fonts/font1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font" Target="fonts/font3.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9.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10.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microsoft.com/office/2016/11/relationships/changesInfo" Target="changesInfos/changesInfo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1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pe Amaral" userId="53bd37551f12ff51" providerId="LiveId" clId="{F562A4F2-6F1C-4F4A-8493-D618D1B0A662}"/>
    <pc:docChg chg="custSel addSld modSld">
      <pc:chgData name="Philippe Amaral" userId="53bd37551f12ff51" providerId="LiveId" clId="{F562A4F2-6F1C-4F4A-8493-D618D1B0A662}" dt="2026-07-03T12:30:18.542" v="187" actId="20577"/>
      <pc:docMkLst>
        <pc:docMk/>
      </pc:docMkLst>
      <pc:sldChg chg="modSp mod">
        <pc:chgData name="Philippe Amaral" userId="53bd37551f12ff51" providerId="LiveId" clId="{F562A4F2-6F1C-4F4A-8493-D618D1B0A662}" dt="2026-06-21T21:46:54.981" v="1" actId="20577"/>
        <pc:sldMkLst>
          <pc:docMk/>
          <pc:sldMk cId="0" sldId="256"/>
        </pc:sldMkLst>
        <pc:spChg chg="mod">
          <ac:chgData name="Philippe Amaral" userId="53bd37551f12ff51" providerId="LiveId" clId="{F562A4F2-6F1C-4F4A-8493-D618D1B0A662}" dt="2026-06-21T21:46:54.981" v="1" actId="20577"/>
          <ac:spMkLst>
            <pc:docMk/>
            <pc:sldMk cId="0" sldId="256"/>
            <ac:spMk id="7" creationId="{554C54EC-6B11-A226-2321-C89FA00F3AE0}"/>
          </ac:spMkLst>
        </pc:spChg>
      </pc:sldChg>
      <pc:sldChg chg="modSp mod">
        <pc:chgData name="Philippe Amaral" userId="53bd37551f12ff51" providerId="LiveId" clId="{F562A4F2-6F1C-4F4A-8493-D618D1B0A662}" dt="2026-06-21T21:47:30.482" v="4" actId="14100"/>
        <pc:sldMkLst>
          <pc:docMk/>
          <pc:sldMk cId="0" sldId="283"/>
        </pc:sldMkLst>
        <pc:spChg chg="mod">
          <ac:chgData name="Philippe Amaral" userId="53bd37551f12ff51" providerId="LiveId" clId="{F562A4F2-6F1C-4F4A-8493-D618D1B0A662}" dt="2026-06-21T21:47:30.482" v="4" actId="14100"/>
          <ac:spMkLst>
            <pc:docMk/>
            <pc:sldMk cId="0" sldId="283"/>
            <ac:spMk id="3" creationId="{00000000-0000-0000-0000-000000000000}"/>
          </ac:spMkLst>
        </pc:spChg>
      </pc:sldChg>
      <pc:sldChg chg="modSp mod">
        <pc:chgData name="Philippe Amaral" userId="53bd37551f12ff51" providerId="LiveId" clId="{F562A4F2-6F1C-4F4A-8493-D618D1B0A662}" dt="2026-06-21T21:48:20.157" v="19" actId="20577"/>
        <pc:sldMkLst>
          <pc:docMk/>
          <pc:sldMk cId="0" sldId="294"/>
        </pc:sldMkLst>
        <pc:spChg chg="mod">
          <ac:chgData name="Philippe Amaral" userId="53bd37551f12ff51" providerId="LiveId" clId="{F562A4F2-6F1C-4F4A-8493-D618D1B0A662}" dt="2026-06-21T21:48:08.999" v="18" actId="14100"/>
          <ac:spMkLst>
            <pc:docMk/>
            <pc:sldMk cId="0" sldId="294"/>
            <ac:spMk id="7" creationId="{00000000-0000-0000-0000-000000000000}"/>
          </ac:spMkLst>
        </pc:spChg>
        <pc:spChg chg="mod">
          <ac:chgData name="Philippe Amaral" userId="53bd37551f12ff51" providerId="LiveId" clId="{F562A4F2-6F1C-4F4A-8493-D618D1B0A662}" dt="2026-06-21T21:48:20.157" v="19" actId="20577"/>
          <ac:spMkLst>
            <pc:docMk/>
            <pc:sldMk cId="0" sldId="294"/>
            <ac:spMk id="8" creationId="{00000000-0000-0000-0000-000000000000}"/>
          </ac:spMkLst>
        </pc:spChg>
      </pc:sldChg>
      <pc:sldChg chg="modSp mod">
        <pc:chgData name="Philippe Amaral" userId="53bd37551f12ff51" providerId="LiveId" clId="{F562A4F2-6F1C-4F4A-8493-D618D1B0A662}" dt="2026-07-03T12:25:27.697" v="78" actId="20577"/>
        <pc:sldMkLst>
          <pc:docMk/>
          <pc:sldMk cId="0" sldId="296"/>
        </pc:sldMkLst>
        <pc:spChg chg="mod">
          <ac:chgData name="Philippe Amaral" userId="53bd37551f12ff51" providerId="LiveId" clId="{F562A4F2-6F1C-4F4A-8493-D618D1B0A662}" dt="2026-07-03T12:25:27.697" v="78" actId="20577"/>
          <ac:spMkLst>
            <pc:docMk/>
            <pc:sldMk cId="0" sldId="296"/>
            <ac:spMk id="12" creationId="{00000000-0000-0000-0000-000000000000}"/>
          </ac:spMkLst>
        </pc:spChg>
      </pc:sldChg>
      <pc:sldChg chg="modSp mod">
        <pc:chgData name="Philippe Amaral" userId="53bd37551f12ff51" providerId="LiveId" clId="{F562A4F2-6F1C-4F4A-8493-D618D1B0A662}" dt="2026-07-03T12:26:55.242" v="134" actId="1035"/>
        <pc:sldMkLst>
          <pc:docMk/>
          <pc:sldMk cId="0" sldId="297"/>
        </pc:sldMkLst>
        <pc:spChg chg="mod">
          <ac:chgData name="Philippe Amaral" userId="53bd37551f12ff51" providerId="LiveId" clId="{F562A4F2-6F1C-4F4A-8493-D618D1B0A662}" dt="2026-07-03T12:26:46.894" v="131" actId="14100"/>
          <ac:spMkLst>
            <pc:docMk/>
            <pc:sldMk cId="0" sldId="297"/>
            <ac:spMk id="12" creationId="{00000000-0000-0000-0000-000000000000}"/>
          </ac:spMkLst>
        </pc:spChg>
        <pc:spChg chg="mod">
          <ac:chgData name="Philippe Amaral" userId="53bd37551f12ff51" providerId="LiveId" clId="{F562A4F2-6F1C-4F4A-8493-D618D1B0A662}" dt="2026-07-03T12:26:55.242" v="134" actId="1035"/>
          <ac:spMkLst>
            <pc:docMk/>
            <pc:sldMk cId="0" sldId="297"/>
            <ac:spMk id="13" creationId="{00000000-0000-0000-0000-000000000000}"/>
          </ac:spMkLst>
        </pc:spChg>
      </pc:sldChg>
      <pc:sldChg chg="modSp mod">
        <pc:chgData name="Philippe Amaral" userId="53bd37551f12ff51" providerId="LiveId" clId="{F562A4F2-6F1C-4F4A-8493-D618D1B0A662}" dt="2026-07-03T12:27:58.500" v="135" actId="13926"/>
        <pc:sldMkLst>
          <pc:docMk/>
          <pc:sldMk cId="0" sldId="298"/>
        </pc:sldMkLst>
        <pc:spChg chg="mod">
          <ac:chgData name="Philippe Amaral" userId="53bd37551f12ff51" providerId="LiveId" clId="{F562A4F2-6F1C-4F4A-8493-D618D1B0A662}" dt="2026-07-03T12:27:58.500" v="135" actId="13926"/>
          <ac:spMkLst>
            <pc:docMk/>
            <pc:sldMk cId="0" sldId="298"/>
            <ac:spMk id="12" creationId="{00000000-0000-0000-0000-000000000000}"/>
          </ac:spMkLst>
        </pc:spChg>
      </pc:sldChg>
      <pc:sldChg chg="modSp mod">
        <pc:chgData name="Philippe Amaral" userId="53bd37551f12ff51" providerId="LiveId" clId="{F562A4F2-6F1C-4F4A-8493-D618D1B0A662}" dt="2026-07-03T12:29:25.041" v="182" actId="20577"/>
        <pc:sldMkLst>
          <pc:docMk/>
          <pc:sldMk cId="0" sldId="299"/>
        </pc:sldMkLst>
        <pc:spChg chg="mod">
          <ac:chgData name="Philippe Amaral" userId="53bd37551f12ff51" providerId="LiveId" clId="{F562A4F2-6F1C-4F4A-8493-D618D1B0A662}" dt="2026-07-03T12:29:25.041" v="182" actId="20577"/>
          <ac:spMkLst>
            <pc:docMk/>
            <pc:sldMk cId="0" sldId="299"/>
            <ac:spMk id="10" creationId="{00000000-0000-0000-0000-000000000000}"/>
          </ac:spMkLst>
        </pc:spChg>
      </pc:sldChg>
      <pc:sldChg chg="modSp mod">
        <pc:chgData name="Philippe Amaral" userId="53bd37551f12ff51" providerId="LiveId" clId="{F562A4F2-6F1C-4F4A-8493-D618D1B0A662}" dt="2026-07-03T12:30:18.542" v="187" actId="20577"/>
        <pc:sldMkLst>
          <pc:docMk/>
          <pc:sldMk cId="0" sldId="302"/>
        </pc:sldMkLst>
        <pc:spChg chg="mod">
          <ac:chgData name="Philippe Amaral" userId="53bd37551f12ff51" providerId="LiveId" clId="{F562A4F2-6F1C-4F4A-8493-D618D1B0A662}" dt="2026-07-03T12:30:18.542" v="187" actId="20577"/>
          <ac:spMkLst>
            <pc:docMk/>
            <pc:sldMk cId="0" sldId="302"/>
            <ac:spMk id="8" creationId="{00000000-0000-0000-0000-000000000000}"/>
          </ac:spMkLst>
        </pc:spChg>
      </pc:sldChg>
      <pc:sldChg chg="modSp mod">
        <pc:chgData name="Philippe Amaral" userId="53bd37551f12ff51" providerId="LiveId" clId="{F562A4F2-6F1C-4F4A-8493-D618D1B0A662}" dt="2026-06-21T21:49:52.501" v="35" actId="20577"/>
        <pc:sldMkLst>
          <pc:docMk/>
          <pc:sldMk cId="0" sldId="310"/>
        </pc:sldMkLst>
        <pc:spChg chg="mod">
          <ac:chgData name="Philippe Amaral" userId="53bd37551f12ff51" providerId="LiveId" clId="{F562A4F2-6F1C-4F4A-8493-D618D1B0A662}" dt="2026-06-21T21:49:52.501" v="35" actId="20577"/>
          <ac:spMkLst>
            <pc:docMk/>
            <pc:sldMk cId="0" sldId="310"/>
            <ac:spMk id="5" creationId="{00000000-0000-0000-0000-000000000000}"/>
          </ac:spMkLst>
        </pc:spChg>
      </pc:sldChg>
      <pc:sldChg chg="modSp mod">
        <pc:chgData name="Philippe Amaral" userId="53bd37551f12ff51" providerId="LiveId" clId="{F562A4F2-6F1C-4F4A-8493-D618D1B0A662}" dt="2026-06-21T21:52:18.016" v="38" actId="207"/>
        <pc:sldMkLst>
          <pc:docMk/>
          <pc:sldMk cId="0" sldId="353"/>
        </pc:sldMkLst>
        <pc:spChg chg="mod">
          <ac:chgData name="Philippe Amaral" userId="53bd37551f12ff51" providerId="LiveId" clId="{F562A4F2-6F1C-4F4A-8493-D618D1B0A662}" dt="2026-06-21T21:52:18.016" v="38" actId="207"/>
          <ac:spMkLst>
            <pc:docMk/>
            <pc:sldMk cId="0" sldId="353"/>
            <ac:spMk id="15" creationId="{DE0DAFD0-11A5-B26C-D238-6EBD1DB43D92}"/>
          </ac:spMkLst>
        </pc:spChg>
      </pc:sldChg>
      <pc:sldChg chg="modSp mod">
        <pc:chgData name="Philippe Amaral" userId="53bd37551f12ff51" providerId="LiveId" clId="{F562A4F2-6F1C-4F4A-8493-D618D1B0A662}" dt="2026-06-21T22:27:22.102" v="63" actId="207"/>
        <pc:sldMkLst>
          <pc:docMk/>
          <pc:sldMk cId="0" sldId="412"/>
        </pc:sldMkLst>
        <pc:spChg chg="mod">
          <ac:chgData name="Philippe Amaral" userId="53bd37551f12ff51" providerId="LiveId" clId="{F562A4F2-6F1C-4F4A-8493-D618D1B0A662}" dt="2026-06-21T22:27:22.102" v="63" actId="207"/>
          <ac:spMkLst>
            <pc:docMk/>
            <pc:sldMk cId="0" sldId="412"/>
            <ac:spMk id="15" creationId="{AFE136C9-A275-9142-87D2-7DAB29B5D60F}"/>
          </ac:spMkLst>
        </pc:spChg>
      </pc:sldChg>
      <pc:sldChg chg="modSp add mod">
        <pc:chgData name="Philippe Amaral" userId="53bd37551f12ff51" providerId="LiveId" clId="{F562A4F2-6F1C-4F4A-8493-D618D1B0A662}" dt="2026-06-26T22:33:43.925" v="72" actId="20577"/>
        <pc:sldMkLst>
          <pc:docMk/>
          <pc:sldMk cId="766477620" sldId="443"/>
        </pc:sldMkLst>
        <pc:spChg chg="mod">
          <ac:chgData name="Philippe Amaral" userId="53bd37551f12ff51" providerId="LiveId" clId="{F562A4F2-6F1C-4F4A-8493-D618D1B0A662}" dt="2026-06-26T22:33:43.925" v="72" actId="20577"/>
          <ac:spMkLst>
            <pc:docMk/>
            <pc:sldMk cId="766477620" sldId="443"/>
            <ac:spMk id="5" creationId="{49EF5D9C-3120-50D3-5C2F-909F08717CE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7/3/2026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738" y="1290771"/>
            <a:ext cx="6423025" cy="1432700"/>
          </a:xfrm>
        </p:spPr>
        <p:txBody>
          <a:bodyPr anchor="b"/>
          <a:lstStyle>
            <a:lvl1pPr algn="ctr">
              <a:defRPr sz="4655"/>
            </a:lvl1pPr>
          </a:lstStyle>
          <a:p>
            <a:r>
              <a:rPr lang="pt-BR"/>
              <a:t>Clique para editar o título Mestre</a:t>
            </a:r>
            <a:endParaRPr lang="en-US" dirty="0"/>
          </a:p>
        </p:txBody>
      </p:sp>
      <p:sp>
        <p:nvSpPr>
          <p:cNvPr id="3" name="Subtitle 2"/>
          <p:cNvSpPr>
            <a:spLocks noGrp="1"/>
          </p:cNvSpPr>
          <p:nvPr>
            <p:ph type="subTitle" idx="1"/>
          </p:nvPr>
        </p:nvSpPr>
        <p:spPr>
          <a:xfrm>
            <a:off x="944563" y="2794915"/>
            <a:ext cx="5667375" cy="286682"/>
          </a:xfrm>
        </p:spPr>
        <p:txBody>
          <a:bodyPr/>
          <a:lstStyle>
            <a:lvl1pPr marL="0" indent="0" algn="ctr">
              <a:buNone/>
              <a:defRPr sz="1863"/>
            </a:lvl1pPr>
            <a:lvl2pPr marL="354773" indent="0" algn="ctr">
              <a:buNone/>
              <a:defRPr sz="1552"/>
            </a:lvl2pPr>
            <a:lvl3pPr marL="709545" indent="0" algn="ctr">
              <a:buNone/>
              <a:defRPr sz="1396"/>
            </a:lvl3pPr>
            <a:lvl4pPr marL="1064317" indent="0" algn="ctr">
              <a:buNone/>
              <a:defRPr sz="1242"/>
            </a:lvl4pPr>
            <a:lvl5pPr marL="1419090" indent="0" algn="ctr">
              <a:buNone/>
              <a:defRPr sz="1242"/>
            </a:lvl5pPr>
            <a:lvl6pPr marL="1773862" indent="0" algn="ctr">
              <a:buNone/>
              <a:defRPr sz="1242"/>
            </a:lvl6pPr>
            <a:lvl7pPr marL="2128635" indent="0" algn="ctr">
              <a:buNone/>
              <a:defRPr sz="1242"/>
            </a:lvl7pPr>
            <a:lvl8pPr marL="2483407" indent="0" algn="ctr">
              <a:buNone/>
              <a:defRPr sz="1242"/>
            </a:lvl8pPr>
            <a:lvl9pPr marL="2838179" indent="0" algn="ctr">
              <a:buNone/>
              <a:defRPr sz="1242"/>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377666" y="9944862"/>
            <a:ext cx="1737264" cy="276999"/>
          </a:xfrm>
        </p:spPr>
        <p:txBody>
          <a:bodyPr/>
          <a:lstStyle/>
          <a:p>
            <a:fld id="{9261E0CB-CE60-416B-B3C3-ADADBAC37960}" type="datetimeFigureOut">
              <a:rPr lang="pt-BR" smtClean="0"/>
              <a:t>03/07/2026</a:t>
            </a:fld>
            <a:endParaRPr lang="pt-BR"/>
          </a:p>
        </p:txBody>
      </p:sp>
      <p:sp>
        <p:nvSpPr>
          <p:cNvPr id="5" name="Footer Placeholder 4"/>
          <p:cNvSpPr>
            <a:spLocks noGrp="1"/>
          </p:cNvSpPr>
          <p:nvPr>
            <p:ph type="ftr" sz="quarter" idx="11"/>
          </p:nvPr>
        </p:nvSpPr>
        <p:spPr>
          <a:xfrm>
            <a:off x="2568130" y="9944862"/>
            <a:ext cx="2417063" cy="276999"/>
          </a:xfrm>
        </p:spPr>
        <p:txBody>
          <a:bodyPr/>
          <a:lstStyle/>
          <a:p>
            <a:endParaRPr lang="pt-BR"/>
          </a:p>
        </p:txBody>
      </p:sp>
      <p:sp>
        <p:nvSpPr>
          <p:cNvPr id="6" name="Slide Number Placeholder 5"/>
          <p:cNvSpPr>
            <a:spLocks noGrp="1"/>
          </p:cNvSpPr>
          <p:nvPr>
            <p:ph type="sldNum" sz="quarter" idx="12"/>
          </p:nvPr>
        </p:nvSpPr>
        <p:spPr>
          <a:xfrm>
            <a:off x="5438394" y="9944862"/>
            <a:ext cx="1737264" cy="276999"/>
          </a:xfrm>
        </p:spPr>
        <p:txBody>
          <a:bodyPr/>
          <a:lstStyle/>
          <a:p>
            <a:fld id="{E4380CF0-4606-4D94-AB19-0D18822E1509}" type="slidenum">
              <a:rPr lang="pt-BR" smtClean="0"/>
              <a:t>‹nº›</a:t>
            </a:fld>
            <a:endParaRPr lang="pt-BR"/>
          </a:p>
        </p:txBody>
      </p:sp>
    </p:spTree>
    <p:extLst>
      <p:ext uri="{BB962C8B-B14F-4D97-AF65-F5344CB8AC3E}">
        <p14:creationId xmlns:p14="http://schemas.microsoft.com/office/powerpoint/2010/main" val="36374465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7/3/2026</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5.png"/><Relationship Id="rId4" Type="http://schemas.openxmlformats.org/officeDocument/2006/relationships/image" Target="../media/image38.png"/><Relationship Id="rId9"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15.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93.png"/><Relationship Id="rId4" Type="http://schemas.openxmlformats.org/officeDocument/2006/relationships/image" Target="../media/image92.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7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05.png"/></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17.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3.png"/><Relationship Id="rId2" Type="http://schemas.openxmlformats.org/officeDocument/2006/relationships/image" Target="../media/image121.png"/><Relationship Id="rId1" Type="http://schemas.openxmlformats.org/officeDocument/2006/relationships/slideLayout" Target="../slideLayouts/slideLayout1.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7.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10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47.png"/></Relationships>
</file>

<file path=ppt/slides/_rels/slide10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9.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0.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9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5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4.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7.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8.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9.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6.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7.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9.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0.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5.png"/><Relationship Id="rId4" Type="http://schemas.openxmlformats.org/officeDocument/2006/relationships/image" Target="../media/image15.png"/></Relationships>
</file>

<file path=ppt/slides/_rels/slide1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7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7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6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9.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0.pn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3.pn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9.pn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7.pn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0.pn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1.pn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4.pn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1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7.pn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8.pn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0.pn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1.png"/><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hyperlink" Target="https://www.anatel.gov.br/" TargetMode="External"/><Relationship Id="rId2" Type="http://schemas.openxmlformats.org/officeDocument/2006/relationships/image" Target="../media/image202.png"/><Relationship Id="rId1" Type="http://schemas.openxmlformats.org/officeDocument/2006/relationships/slideLayout" Target="../slideLayouts/slideLayout1.xml"/><Relationship Id="rId4" Type="http://schemas.openxmlformats.org/officeDocument/2006/relationships/image" Target="../media/image203.png"/></Relationships>
</file>

<file path=ppt/slides/_rels/slide176.xml.rels><?xml version="1.0" encoding="UTF-8" standalone="yes"?>
<Relationships xmlns="http://schemas.openxmlformats.org/package/2006/relationships"><Relationship Id="rId8" Type="http://schemas.openxmlformats.org/officeDocument/2006/relationships/image" Target="../media/image209.png"/><Relationship Id="rId3" Type="http://schemas.openxmlformats.org/officeDocument/2006/relationships/image" Target="../media/image205.png"/><Relationship Id="rId7" Type="http://schemas.openxmlformats.org/officeDocument/2006/relationships/image" Target="../media/image208.png"/><Relationship Id="rId2" Type="http://schemas.openxmlformats.org/officeDocument/2006/relationships/image" Target="../media/image204.png"/><Relationship Id="rId1" Type="http://schemas.openxmlformats.org/officeDocument/2006/relationships/slideLayout" Target="../slideLayouts/slideLayout2.xml"/><Relationship Id="rId6" Type="http://schemas.openxmlformats.org/officeDocument/2006/relationships/image" Target="../media/image207.png"/><Relationship Id="rId5" Type="http://schemas.microsoft.com/office/2007/relationships/hdphoto" Target="../media/hdphoto1.wdp"/><Relationship Id="rId4" Type="http://schemas.openxmlformats.org/officeDocument/2006/relationships/image" Target="../media/image206.png"/><Relationship Id="rId9" Type="http://schemas.openxmlformats.org/officeDocument/2006/relationships/image" Target="../media/image2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Agrupar 4">
            <a:extLst>
              <a:ext uri="{FF2B5EF4-FFF2-40B4-BE49-F238E27FC236}">
                <a16:creationId xmlns:a16="http://schemas.microsoft.com/office/drawing/2014/main" id="{FA369233-4E1A-4172-70E5-D5F5B9457F4F}"/>
              </a:ext>
            </a:extLst>
          </p:cNvPr>
          <p:cNvGrpSpPr/>
          <p:nvPr/>
        </p:nvGrpSpPr>
        <p:grpSpPr>
          <a:xfrm>
            <a:off x="0" y="0"/>
            <a:ext cx="7556500" cy="5321300"/>
            <a:chOff x="0" y="0"/>
            <a:chExt cx="7556500" cy="5321300"/>
          </a:xfrm>
        </p:grpSpPr>
        <p:sp>
          <p:nvSpPr>
            <p:cNvPr id="2" name="object 1"/>
            <p:cNvSpPr/>
            <p:nvPr/>
          </p:nvSpPr>
          <p:spPr>
            <a:xfrm>
              <a:off x="0" y="0"/>
              <a:ext cx="7556500" cy="5321300"/>
            </a:xfrm>
            <a:prstGeom prst="rect">
              <a:avLst/>
            </a:prstGeom>
            <a:blipFill>
              <a:blip r:embed="rId2" cstate="print"/>
              <a:stretch>
                <a:fillRect/>
              </a:stretch>
            </a:blipFill>
          </p:spPr>
          <p:txBody>
            <a:bodyPr wrap="square" lIns="0" tIns="0" rIns="0" bIns="0" rtlCol="0">
              <a:spAutoFit/>
            </a:bodyPr>
            <a:lstStyle/>
            <a:p>
              <a:endParaRPr dirty="0"/>
            </a:p>
          </p:txBody>
        </p:sp>
        <p:sp>
          <p:nvSpPr>
            <p:cNvPr id="3" name="CaixaDeTexto 2">
              <a:extLst>
                <a:ext uri="{FF2B5EF4-FFF2-40B4-BE49-F238E27FC236}">
                  <a16:creationId xmlns:a16="http://schemas.microsoft.com/office/drawing/2014/main" id="{2AC99C46-4884-AECF-8FFA-346A2C809548}"/>
                </a:ext>
              </a:extLst>
            </p:cNvPr>
            <p:cNvSpPr txBox="1"/>
            <p:nvPr/>
          </p:nvSpPr>
          <p:spPr>
            <a:xfrm>
              <a:off x="465882" y="1364506"/>
              <a:ext cx="1551820" cy="216024"/>
            </a:xfrm>
            <a:prstGeom prst="rect">
              <a:avLst/>
            </a:prstGeom>
            <a:solidFill>
              <a:srgbClr val="1A1A1A"/>
            </a:solidFill>
          </p:spPr>
          <p:txBody>
            <a:bodyPr wrap="square" rtlCol="0">
              <a:spAutoFit/>
            </a:bodyPr>
            <a:lstStyle/>
            <a:p>
              <a:r>
                <a:rPr lang="pt-BR" sz="800" dirty="0" err="1">
                  <a:solidFill>
                    <a:schemeClr val="bg1"/>
                  </a:solidFill>
                  <a:latin typeface="Microsoft YaHei" panose="020B0503020204020204" pitchFamily="34" charset="-122"/>
                  <a:ea typeface="Microsoft YaHei" panose="020B0503020204020204" pitchFamily="34" charset="-122"/>
                </a:rPr>
                <a:t>Far</a:t>
              </a:r>
              <a:r>
                <a:rPr lang="pt-BR" sz="800">
                  <a:solidFill>
                    <a:schemeClr val="bg1"/>
                  </a:solidFill>
                  <a:latin typeface="Microsoft YaHei" panose="020B0503020204020204" pitchFamily="34" charset="-122"/>
                  <a:ea typeface="Microsoft YaHei" panose="020B0503020204020204" pitchFamily="34" charset="-122"/>
                </a:rPr>
                <a:t> &amp; Beyond Quality</a:t>
              </a:r>
            </a:p>
          </p:txBody>
        </p:sp>
        <p:sp>
          <p:nvSpPr>
            <p:cNvPr id="4" name="CaixaDeTexto 3">
              <a:extLst>
                <a:ext uri="{FF2B5EF4-FFF2-40B4-BE49-F238E27FC236}">
                  <a16:creationId xmlns:a16="http://schemas.microsoft.com/office/drawing/2014/main" id="{0EDB2FA8-3228-3FD6-845B-BE676424687F}"/>
                </a:ext>
              </a:extLst>
            </p:cNvPr>
            <p:cNvSpPr txBox="1"/>
            <p:nvPr/>
          </p:nvSpPr>
          <p:spPr>
            <a:xfrm>
              <a:off x="5506442" y="3020690"/>
              <a:ext cx="1944216" cy="400110"/>
            </a:xfrm>
            <a:prstGeom prst="rect">
              <a:avLst/>
            </a:prstGeom>
            <a:solidFill>
              <a:srgbClr val="1A1A1A"/>
            </a:solidFill>
          </p:spPr>
          <p:txBody>
            <a:bodyPr wrap="square" rtlCol="0">
              <a:spAutoFit/>
            </a:bodyPr>
            <a:lstStyle/>
            <a:p>
              <a:r>
                <a:rPr lang="pt-BR" sz="2000" b="1">
                  <a:solidFill>
                    <a:schemeClr val="bg1"/>
                  </a:solidFill>
                  <a:latin typeface="Microsoft YaHei UI" panose="020B0503020204020204" pitchFamily="34" charset="-122"/>
                  <a:ea typeface="Microsoft YaHei UI" panose="020B0503020204020204" pitchFamily="34" charset="-122"/>
                </a:rPr>
                <a:t>DS900X E5+</a:t>
              </a:r>
            </a:p>
          </p:txBody>
        </p:sp>
      </p:grpSp>
      <p:sp>
        <p:nvSpPr>
          <p:cNvPr id="7" name="CaixaDeTexto 6">
            <a:extLst>
              <a:ext uri="{FF2B5EF4-FFF2-40B4-BE49-F238E27FC236}">
                <a16:creationId xmlns:a16="http://schemas.microsoft.com/office/drawing/2014/main" id="{554C54EC-6B11-A226-2321-C89FA00F3AE0}"/>
              </a:ext>
            </a:extLst>
          </p:cNvPr>
          <p:cNvSpPr txBox="1"/>
          <p:nvPr/>
        </p:nvSpPr>
        <p:spPr>
          <a:xfrm>
            <a:off x="6586562" y="4964906"/>
            <a:ext cx="1152128" cy="261610"/>
          </a:xfrm>
          <a:prstGeom prst="rect">
            <a:avLst/>
          </a:prstGeom>
          <a:noFill/>
        </p:spPr>
        <p:txBody>
          <a:bodyPr wrap="square" rtlCol="0">
            <a:spAutoFit/>
          </a:bodyPr>
          <a:lstStyle/>
          <a:p>
            <a:r>
              <a:rPr lang="pt-BR" sz="1050">
                <a:solidFill>
                  <a:schemeClr val="bg1"/>
                </a:solidFill>
              </a:rPr>
              <a:t>ED.0626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490218" y="1070029"/>
            <a:ext cx="3888432" cy="321975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864845"/>
            <a:ext cx="259840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latin typeface="Arial" panose="020B0604020202020204" pitchFamily="34" charset="0"/>
                <a:cs typeface="Arial" panose="020B0604020202020204" pitchFamily="34" charset="0"/>
              </a:rPr>
              <a:t>Obrigado </a:t>
            </a:r>
            <a:r>
              <a:rPr sz="1400" b="1">
                <a:solidFill>
                  <a:schemeClr val="tx2"/>
                </a:solidFill>
                <a:cs typeface="Arial" panose="020B0604020202020204" pitchFamily="34" charset="0"/>
              </a:rPr>
              <a:t>por</a:t>
            </a:r>
            <a:r>
              <a:rPr sz="1400" b="1">
                <a:solidFill>
                  <a:schemeClr val="tx2"/>
                </a:solidFill>
                <a:latin typeface="Arial" panose="020B0604020202020204" pitchFamily="34" charset="0"/>
                <a:cs typeface="Arial" panose="020B0604020202020204" pitchFamily="34" charset="0"/>
              </a:rPr>
              <a:t> confiar na VOGE</a:t>
            </a:r>
          </a:p>
        </p:txBody>
      </p:sp>
      <p:sp>
        <p:nvSpPr>
          <p:cNvPr id="6" name="object 6"/>
          <p:cNvSpPr txBox="1"/>
          <p:nvPr/>
        </p:nvSpPr>
        <p:spPr>
          <a:xfrm>
            <a:off x="684275" y="1149188"/>
            <a:ext cx="3742047"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Felicidades</a:t>
            </a:r>
            <a:r>
              <a:rPr lang="pt-BR" sz="1100" spc="11">
                <a:solidFill>
                  <a:srgbClr val="000000"/>
                </a:solidFill>
                <a:latin typeface="Calibri"/>
                <a:cs typeface="Calibri"/>
              </a:rPr>
              <a:t> </a:t>
            </a:r>
            <a:r>
              <a:rPr lang="pt-BR" sz="1100">
                <a:solidFill>
                  <a:srgbClr val="000000"/>
                </a:solidFill>
                <a:latin typeface="Calibri"/>
                <a:cs typeface="Calibri"/>
              </a:rPr>
              <a:t>e agradecimentos por ter escolhido a VOGE!</a:t>
            </a:r>
          </a:p>
        </p:txBody>
      </p:sp>
      <p:sp>
        <p:nvSpPr>
          <p:cNvPr id="7" name="object 7"/>
          <p:cNvSpPr txBox="1"/>
          <p:nvPr/>
        </p:nvSpPr>
        <p:spPr>
          <a:xfrm>
            <a:off x="684275" y="1370168"/>
            <a:ext cx="3075431" cy="2231380"/>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Importante</a:t>
            </a:r>
            <a:r>
              <a:rPr sz="1100">
                <a:solidFill>
                  <a:srgbClr val="000000"/>
                </a:solidFill>
                <a:latin typeface="Calibri"/>
                <a:cs typeface="Calibri"/>
              </a:rPr>
              <a:t> conhecer a sua</a:t>
            </a:r>
            <a:r>
              <a:rPr sz="1100" spc="-14">
                <a:solidFill>
                  <a:srgbClr val="000000"/>
                </a:solidFill>
                <a:latin typeface="Calibri"/>
                <a:cs typeface="Calibri"/>
              </a:rPr>
              <a:t> </a:t>
            </a:r>
            <a:r>
              <a:rPr sz="1100">
                <a:solidFill>
                  <a:srgbClr val="000000"/>
                </a:solidFill>
                <a:latin typeface="Calibri"/>
                <a:cs typeface="Calibri"/>
              </a:rPr>
              <a:t>moto</a:t>
            </a:r>
            <a:r>
              <a:rPr sz="1100" spc="-10">
                <a:solidFill>
                  <a:srgbClr val="000000"/>
                </a:solidFill>
                <a:latin typeface="Calibri"/>
                <a:cs typeface="Calibri"/>
              </a:rPr>
              <a:t> </a:t>
            </a:r>
            <a:r>
              <a:rPr sz="1100">
                <a:solidFill>
                  <a:srgbClr val="000000"/>
                </a:solidFill>
                <a:latin typeface="Calibri"/>
                <a:cs typeface="Calibri"/>
              </a:rPr>
              <a:t>e a </a:t>
            </a:r>
            <a:r>
              <a:rPr sz="1100" spc="11">
                <a:solidFill>
                  <a:srgbClr val="000000"/>
                </a:solidFill>
                <a:latin typeface="Calibri"/>
                <a:cs typeface="Calibri"/>
              </a:rPr>
              <a:t>si</a:t>
            </a:r>
            <a:r>
              <a:rPr sz="1100" spc="-28">
                <a:solidFill>
                  <a:srgbClr val="000000"/>
                </a:solidFill>
                <a:latin typeface="Calibri"/>
                <a:cs typeface="Calibri"/>
              </a:rPr>
              <a:t> </a:t>
            </a:r>
            <a:r>
              <a:rPr sz="1100">
                <a:solidFill>
                  <a:srgbClr val="000000"/>
                </a:solidFill>
                <a:latin typeface="Calibri"/>
                <a:cs typeface="Calibri"/>
              </a:rPr>
              <a:t>mesmo</a:t>
            </a:r>
            <a:r>
              <a:rPr sz="1100" spc="17">
                <a:solidFill>
                  <a:srgbClr val="000000"/>
                </a:solidFill>
                <a:latin typeface="Calibri"/>
                <a:cs typeface="Calibri"/>
              </a:rPr>
              <a:t> </a:t>
            </a:r>
            <a:r>
              <a:rPr sz="1100">
                <a:solidFill>
                  <a:srgbClr val="000000"/>
                </a:solidFill>
                <a:latin typeface="Calibri"/>
                <a:cs typeface="Calibri"/>
              </a:rPr>
              <a:t>para</a:t>
            </a:r>
          </a:p>
          <a:p>
            <a:pPr marL="0" marR="0">
              <a:lnSpc>
                <a:spcPts val="1344"/>
              </a:lnSpc>
              <a:spcBef>
                <a:spcPts val="50"/>
              </a:spcBef>
              <a:spcAft>
                <a:spcPts val="0"/>
              </a:spcAft>
            </a:pPr>
            <a:r>
              <a:rPr sz="1100">
                <a:solidFill>
                  <a:srgbClr val="000000"/>
                </a:solidFill>
                <a:latin typeface="Calibri"/>
                <a:cs typeface="Calibri"/>
              </a:rPr>
              <a:t>conduzir de forma segura nas diversas</a:t>
            </a:r>
            <a:r>
              <a:rPr lang="pt-BR" sz="1100">
                <a:solidFill>
                  <a:srgbClr val="000000"/>
                </a:solidFill>
                <a:latin typeface="Calibri"/>
                <a:cs typeface="Calibri"/>
              </a:rPr>
              <a:t> </a:t>
            </a:r>
            <a:r>
              <a:rPr sz="1100">
                <a:solidFill>
                  <a:srgbClr val="000000"/>
                </a:solidFill>
                <a:latin typeface="Calibri"/>
                <a:cs typeface="Calibri"/>
              </a:rPr>
              <a:t>condições </a:t>
            </a:r>
            <a:endParaRPr lang="pt-B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da estrada; assim, leia atentamente</a:t>
            </a:r>
          </a:p>
          <a:p>
            <a:pPr marL="0" marR="0">
              <a:lnSpc>
                <a:spcPts val="1344"/>
              </a:lnSpc>
              <a:spcBef>
                <a:spcPts val="50"/>
              </a:spcBef>
              <a:spcAft>
                <a:spcPts val="0"/>
              </a:spcAft>
            </a:pPr>
            <a:r>
              <a:rPr sz="1100">
                <a:solidFill>
                  <a:srgbClr val="000000"/>
                </a:solidFill>
                <a:latin typeface="Calibri"/>
                <a:cs typeface="Calibri"/>
              </a:rPr>
              <a:t>este manual antes de conduzir </a:t>
            </a:r>
            <a:r>
              <a:rPr lang="pt-BR" sz="1100">
                <a:solidFill>
                  <a:srgbClr val="000000"/>
                </a:solidFill>
                <a:latin typeface="Calibri"/>
                <a:cs typeface="Calibri"/>
              </a:rPr>
              <a:t>sua</a:t>
            </a:r>
            <a:r>
              <a:rPr sz="1100" spc="-20">
                <a:solidFill>
                  <a:srgbClr val="000000"/>
                </a:solidFill>
                <a:latin typeface="Calibri"/>
                <a:cs typeface="Calibri"/>
              </a:rPr>
              <a:t> </a:t>
            </a:r>
            <a:r>
              <a:rPr sz="1100">
                <a:solidFill>
                  <a:srgbClr val="000000"/>
                </a:solidFill>
                <a:latin typeface="Calibri"/>
                <a:cs typeface="Calibri"/>
              </a:rPr>
              <a:t>moto.</a:t>
            </a:r>
            <a:r>
              <a:rPr sz="1100" spc="-15">
                <a:solidFill>
                  <a:srgbClr val="000000"/>
                </a:solidFill>
                <a:latin typeface="Calibri"/>
                <a:cs typeface="Calibri"/>
              </a:rPr>
              <a:t> </a:t>
            </a:r>
            <a:r>
              <a:rPr sz="1100">
                <a:solidFill>
                  <a:srgbClr val="000000"/>
                </a:solidFill>
                <a:latin typeface="Calibri"/>
                <a:cs typeface="Calibri"/>
              </a:rPr>
              <a:t>Este</a:t>
            </a:r>
          </a:p>
          <a:p>
            <a:pPr marL="0" marR="0">
              <a:lnSpc>
                <a:spcPts val="1343"/>
              </a:lnSpc>
              <a:spcBef>
                <a:spcPts val="0"/>
              </a:spcBef>
              <a:spcAft>
                <a:spcPts val="0"/>
              </a:spcAft>
            </a:pPr>
            <a:r>
              <a:rPr sz="1100">
                <a:solidFill>
                  <a:srgbClr val="000000"/>
                </a:solidFill>
                <a:latin typeface="Calibri"/>
                <a:cs typeface="Calibri"/>
              </a:rPr>
              <a:t>manual inclui não </a:t>
            </a:r>
            <a:r>
              <a:rPr sz="1100" spc="-11">
                <a:solidFill>
                  <a:srgbClr val="000000"/>
                </a:solidFill>
                <a:latin typeface="Calibri"/>
                <a:cs typeface="Calibri"/>
              </a:rPr>
              <a:t>só</a:t>
            </a:r>
            <a:r>
              <a:rPr sz="1100" spc="28">
                <a:solidFill>
                  <a:srgbClr val="000000"/>
                </a:solidFill>
                <a:latin typeface="Calibri"/>
                <a:cs typeface="Calibri"/>
              </a:rPr>
              <a:t> </a:t>
            </a:r>
            <a:r>
              <a:rPr sz="1100">
                <a:solidFill>
                  <a:srgbClr val="000000"/>
                </a:solidFill>
                <a:latin typeface="Calibri"/>
                <a:cs typeface="Calibri"/>
              </a:rPr>
              <a:t>a informação</a:t>
            </a:r>
            <a:r>
              <a:rPr sz="1100" spc="19">
                <a:solidFill>
                  <a:srgbClr val="000000"/>
                </a:solidFill>
                <a:latin typeface="Calibri"/>
                <a:cs typeface="Calibri"/>
              </a:rPr>
              <a:t> </a:t>
            </a:r>
            <a:r>
              <a:rPr sz="1100">
                <a:solidFill>
                  <a:srgbClr val="000000"/>
                </a:solidFill>
                <a:latin typeface="Calibri"/>
                <a:cs typeface="Calibri"/>
              </a:rPr>
              <a:t>sobre</a:t>
            </a:r>
          </a:p>
          <a:p>
            <a:pPr marL="0" marR="0">
              <a:lnSpc>
                <a:spcPts val="1343"/>
              </a:lnSpc>
              <a:spcBef>
                <a:spcPts val="50"/>
              </a:spcBef>
              <a:spcAft>
                <a:spcPts val="0"/>
              </a:spcAft>
            </a:pPr>
            <a:r>
              <a:rPr sz="1100">
                <a:solidFill>
                  <a:srgbClr val="000000"/>
                </a:solidFill>
                <a:latin typeface="Calibri"/>
                <a:cs typeface="Calibri"/>
              </a:rPr>
              <a:t>condução e equipamento,</a:t>
            </a:r>
            <a:r>
              <a:rPr sz="1100" spc="-16">
                <a:solidFill>
                  <a:srgbClr val="000000"/>
                </a:solidFill>
                <a:latin typeface="Calibri"/>
                <a:cs typeface="Calibri"/>
              </a:rPr>
              <a:t> </a:t>
            </a:r>
            <a:r>
              <a:rPr sz="1100">
                <a:solidFill>
                  <a:srgbClr val="000000"/>
                </a:solidFill>
                <a:latin typeface="Calibri"/>
                <a:cs typeface="Calibri"/>
              </a:rPr>
              <a:t>como também</a:t>
            </a:r>
          </a:p>
          <a:p>
            <a:pPr marL="0" marR="0">
              <a:lnSpc>
                <a:spcPts val="1344"/>
              </a:lnSpc>
              <a:spcBef>
                <a:spcPts val="0"/>
              </a:spcBef>
              <a:spcAft>
                <a:spcPts val="0"/>
              </a:spcAft>
            </a:pPr>
            <a:r>
              <a:rPr lang="pt-BR" sz="1100">
                <a:solidFill>
                  <a:srgbClr val="000000"/>
                </a:solidFill>
                <a:latin typeface="Calibri"/>
                <a:cs typeface="Calibri"/>
              </a:rPr>
              <a:t>instruções</a:t>
            </a:r>
            <a:r>
              <a:rPr sz="1100">
                <a:solidFill>
                  <a:srgbClr val="000000"/>
                </a:solidFill>
                <a:latin typeface="Calibri"/>
                <a:cs typeface="Calibri"/>
              </a:rPr>
              <a:t> que deve seguir</a:t>
            </a:r>
            <a:r>
              <a:rPr sz="1100" spc="-18">
                <a:solidFill>
                  <a:srgbClr val="000000"/>
                </a:solidFill>
                <a:latin typeface="Calibri"/>
                <a:cs typeface="Calibri"/>
              </a:rPr>
              <a:t> </a:t>
            </a:r>
            <a:r>
              <a:rPr sz="1100">
                <a:solidFill>
                  <a:srgbClr val="000000"/>
                </a:solidFill>
                <a:latin typeface="Calibri"/>
                <a:cs typeface="Calibri"/>
              </a:rPr>
              <a:t>estritamente. O</a:t>
            </a:r>
          </a:p>
          <a:p>
            <a:pPr marL="0" marR="0">
              <a:lnSpc>
                <a:spcPts val="1344"/>
              </a:lnSpc>
              <a:spcBef>
                <a:spcPts val="50"/>
              </a:spcBef>
              <a:spcAft>
                <a:spcPts val="0"/>
              </a:spcAft>
            </a:pPr>
            <a:r>
              <a:rPr sz="1100">
                <a:solidFill>
                  <a:srgbClr val="000000"/>
                </a:solidFill>
                <a:latin typeface="Calibri"/>
                <a:cs typeface="Calibri"/>
              </a:rPr>
              <a:t>manual inclui a informação sobre a</a:t>
            </a:r>
          </a:p>
          <a:p>
            <a:pPr marL="0" marR="0">
              <a:lnSpc>
                <a:spcPts val="1344"/>
              </a:lnSpc>
              <a:spcBef>
                <a:spcPts val="0"/>
              </a:spcBef>
              <a:spcAft>
                <a:spcPts val="0"/>
              </a:spcAft>
            </a:pPr>
            <a:r>
              <a:rPr sz="1100">
                <a:solidFill>
                  <a:srgbClr val="000000"/>
                </a:solidFill>
                <a:latin typeface="Calibri"/>
                <a:cs typeface="Calibri"/>
              </a:rPr>
              <a:t>manutenção e cuidados que necessita ter; </a:t>
            </a:r>
            <a:endParaRPr lang="pt-BR" sz="1100">
              <a:solidFill>
                <a:srgbClr val="000000"/>
              </a:solidFill>
              <a:latin typeface="Calibri"/>
              <a:cs typeface="Calibri"/>
            </a:endParaRPr>
          </a:p>
          <a:p>
            <a:pPr marL="0" marR="0">
              <a:lnSpc>
                <a:spcPts val="1344"/>
              </a:lnSpc>
              <a:spcBef>
                <a:spcPts val="0"/>
              </a:spcBef>
              <a:spcAft>
                <a:spcPts val="0"/>
              </a:spcAft>
            </a:pPr>
            <a:r>
              <a:rPr lang="pt-BR" sz="1100">
                <a:solidFill>
                  <a:srgbClr val="000000"/>
                </a:solidFill>
                <a:latin typeface="Calibri"/>
                <a:cs typeface="Calibri"/>
              </a:rPr>
              <a:t>N</a:t>
            </a:r>
            <a:r>
              <a:rPr sz="1100">
                <a:solidFill>
                  <a:srgbClr val="000000"/>
                </a:solidFill>
                <a:latin typeface="Calibri"/>
                <a:cs typeface="Calibri"/>
              </a:rPr>
              <a:t>o</a:t>
            </a:r>
            <a:r>
              <a:rPr lang="pt-BR" sz="1100">
                <a:solidFill>
                  <a:srgbClr val="000000"/>
                </a:solidFill>
                <a:latin typeface="Calibri"/>
                <a:cs typeface="Calibri"/>
              </a:rPr>
              <a:t> </a:t>
            </a:r>
            <a:r>
              <a:rPr sz="1100">
                <a:solidFill>
                  <a:srgbClr val="000000"/>
                </a:solidFill>
                <a:latin typeface="Calibri"/>
                <a:cs typeface="Calibri"/>
              </a:rPr>
              <a:t>caso de ter alguma</a:t>
            </a:r>
            <a:r>
              <a:rPr sz="1100" spc="-21">
                <a:solidFill>
                  <a:srgbClr val="000000"/>
                </a:solidFill>
                <a:latin typeface="Calibri"/>
                <a:cs typeface="Calibri"/>
              </a:rPr>
              <a:t> </a:t>
            </a:r>
            <a:r>
              <a:rPr sz="1100">
                <a:solidFill>
                  <a:srgbClr val="000000"/>
                </a:solidFill>
                <a:latin typeface="Calibri"/>
                <a:cs typeface="Calibri"/>
              </a:rPr>
              <a:t>dúvida, desloque-se </a:t>
            </a:r>
            <a:endParaRPr lang="pt-B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a uma</a:t>
            </a:r>
            <a:r>
              <a:rPr lang="pt-BR" sz="1100">
                <a:solidFill>
                  <a:srgbClr val="000000"/>
                </a:solidFill>
                <a:latin typeface="Calibri"/>
                <a:cs typeface="Calibri"/>
              </a:rPr>
              <a:t> Concessionária </a:t>
            </a:r>
            <a:r>
              <a:rPr sz="1100">
                <a:solidFill>
                  <a:srgbClr val="000000"/>
                </a:solidFill>
                <a:latin typeface="Calibri"/>
                <a:cs typeface="Calibri"/>
              </a:rPr>
              <a:t>VOGE, onde </a:t>
            </a:r>
            <a:r>
              <a:rPr lang="pt-BR" sz="1100">
                <a:solidFill>
                  <a:srgbClr val="000000"/>
                </a:solidFill>
                <a:latin typeface="Calibri"/>
                <a:cs typeface="Calibri"/>
              </a:rPr>
              <a:t>receberá </a:t>
            </a:r>
            <a:r>
              <a:rPr sz="1100">
                <a:solidFill>
                  <a:srgbClr val="000000"/>
                </a:solidFill>
                <a:latin typeface="Calibri"/>
                <a:cs typeface="Calibri"/>
              </a:rPr>
              <a:t>a </a:t>
            </a:r>
            <a:endParaRPr lang="pt-B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ajuda necessária. Que desfrute da</a:t>
            </a:r>
            <a:r>
              <a:rPr lang="pt-BR" sz="1100">
                <a:solidFill>
                  <a:srgbClr val="000000"/>
                </a:solidFill>
                <a:latin typeface="Calibri"/>
                <a:cs typeface="Calibri"/>
              </a:rPr>
              <a:t> </a:t>
            </a:r>
            <a:r>
              <a:rPr sz="1100">
                <a:solidFill>
                  <a:srgbClr val="000000"/>
                </a:solidFill>
                <a:latin typeface="Calibri"/>
                <a:cs typeface="Calibri"/>
              </a:rPr>
              <a:t>condução, é o</a:t>
            </a:r>
            <a:r>
              <a:rPr sz="1100" spc="10">
                <a:solidFill>
                  <a:srgbClr val="000000"/>
                </a:solidFill>
                <a:latin typeface="Calibri"/>
                <a:cs typeface="Calibri"/>
              </a:rPr>
              <a:t> </a:t>
            </a:r>
            <a:r>
              <a:rPr sz="1100">
                <a:solidFill>
                  <a:srgbClr val="000000"/>
                </a:solidFill>
                <a:latin typeface="Calibri"/>
                <a:cs typeface="Calibri"/>
              </a:rPr>
              <a:t>nosso maior desejo.</a:t>
            </a:r>
          </a:p>
        </p:txBody>
      </p:sp>
      <p:sp>
        <p:nvSpPr>
          <p:cNvPr id="8" name="object 8"/>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733"/>
            <a:ext cx="1657475"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Sobre este manual</a:t>
            </a:r>
          </a:p>
        </p:txBody>
      </p:sp>
      <p:sp>
        <p:nvSpPr>
          <p:cNvPr id="8" name="object 8"/>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a:t>
            </a:r>
          </a:p>
        </p:txBody>
      </p:sp>
      <p:sp>
        <p:nvSpPr>
          <p:cNvPr id="6" name="object 5">
            <a:extLst>
              <a:ext uri="{FF2B5EF4-FFF2-40B4-BE49-F238E27FC236}">
                <a16:creationId xmlns:a16="http://schemas.microsoft.com/office/drawing/2014/main" id="{A43F30D5-DDEB-7068-5E28-85D288B2269E}"/>
              </a:ext>
            </a:extLst>
          </p:cNvPr>
          <p:cNvSpPr txBox="1"/>
          <p:nvPr/>
        </p:nvSpPr>
        <p:spPr>
          <a:xfrm>
            <a:off x="576072" y="1013552"/>
            <a:ext cx="6369042" cy="119263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Este manual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proprietário inclui informação importante; deve prestar atenção às advertências e lembretes</a:t>
            </a:r>
          </a:p>
          <a:p>
            <a:pPr marL="0" marR="0">
              <a:lnSpc>
                <a:spcPts val="1344"/>
              </a:lnSpc>
              <a:spcBef>
                <a:spcPts val="50"/>
              </a:spcBef>
              <a:spcAft>
                <a:spcPts val="0"/>
              </a:spcAft>
            </a:pPr>
            <a:r>
              <a:rPr sz="1100" dirty="0">
                <a:solidFill>
                  <a:srgbClr val="000000"/>
                </a:solidFill>
                <a:latin typeface="Calibri"/>
                <a:cs typeface="Calibri"/>
              </a:rPr>
              <a:t>de perigo. Mantenha este </a:t>
            </a:r>
            <a:r>
              <a:rPr sz="1100">
                <a:solidFill>
                  <a:srgbClr val="000000"/>
                </a:solidFill>
                <a:latin typeface="Calibri"/>
                <a:cs typeface="Calibri"/>
              </a:rPr>
              <a:t>manual </a:t>
            </a:r>
            <a:r>
              <a:rPr lang="pt-BR" sz="1100">
                <a:solidFill>
                  <a:srgbClr val="000000"/>
                </a:solidFill>
                <a:latin typeface="Calibri"/>
                <a:cs typeface="Calibri"/>
              </a:rPr>
              <a:t>com você</a:t>
            </a:r>
            <a:r>
              <a:rPr sz="1100">
                <a:solidFill>
                  <a:srgbClr val="000000"/>
                </a:solidFill>
                <a:latin typeface="Calibri"/>
                <a:cs typeface="Calibri"/>
              </a:rPr>
              <a:t>, </a:t>
            </a:r>
            <a:r>
              <a:rPr lang="pt-BR" sz="1100">
                <a:solidFill>
                  <a:srgbClr val="000000"/>
                </a:solidFill>
                <a:latin typeface="Calibri"/>
                <a:cs typeface="Calibri"/>
              </a:rPr>
              <a:t>caso precise tirar alguma dúvida em transito</a:t>
            </a:r>
            <a:r>
              <a:rPr sz="1100">
                <a:solidFill>
                  <a:srgbClr val="000000"/>
                </a:solidFill>
                <a:latin typeface="Calibri"/>
                <a:cs typeface="Calibri"/>
              </a:rPr>
              <a:t>. </a:t>
            </a:r>
            <a:r>
              <a:rPr sz="1100" dirty="0">
                <a:solidFill>
                  <a:srgbClr val="000000"/>
                </a:solidFill>
                <a:latin typeface="Calibri"/>
                <a:cs typeface="Calibri"/>
              </a:rPr>
              <a:t>As ilustrações</a:t>
            </a:r>
            <a:r>
              <a:rPr sz="1100" spc="-16" dirty="0">
                <a:solidFill>
                  <a:srgbClr val="000000"/>
                </a:solidFill>
                <a:latin typeface="Calibri"/>
                <a:cs typeface="Calibri"/>
              </a:rPr>
              <a:t> </a:t>
            </a:r>
            <a:r>
              <a:rPr sz="1100" dirty="0">
                <a:solidFill>
                  <a:srgbClr val="000000"/>
                </a:solidFill>
                <a:latin typeface="Calibri"/>
                <a:cs typeface="Calibri"/>
              </a:rPr>
              <a:t>deste</a:t>
            </a:r>
            <a:r>
              <a:rPr sz="1100" spc="-16" dirty="0">
                <a:solidFill>
                  <a:srgbClr val="000000"/>
                </a:solidFill>
                <a:latin typeface="Calibri"/>
                <a:cs typeface="Calibri"/>
              </a:rPr>
              <a:t> </a:t>
            </a:r>
            <a:r>
              <a:rPr sz="1100" dirty="0">
                <a:solidFill>
                  <a:srgbClr val="000000"/>
                </a:solidFill>
                <a:latin typeface="Calibri"/>
                <a:cs typeface="Calibri"/>
              </a:rPr>
              <a:t>pequeno manual podem</a:t>
            </a:r>
            <a:r>
              <a:rPr sz="1100" spc="11" dirty="0">
                <a:solidFill>
                  <a:srgbClr val="000000"/>
                </a:solidFill>
                <a:latin typeface="Calibri"/>
                <a:cs typeface="Calibri"/>
              </a:rPr>
              <a:t> </a:t>
            </a:r>
            <a:r>
              <a:rPr sz="1100" dirty="0">
                <a:solidFill>
                  <a:srgbClr val="000000"/>
                </a:solidFill>
                <a:latin typeface="Calibri"/>
                <a:cs typeface="Calibri"/>
              </a:rPr>
              <a:t>ter pequenas diferenças para a sua moto, </a:t>
            </a:r>
            <a:r>
              <a:rPr sz="1100">
                <a:solidFill>
                  <a:srgbClr val="000000"/>
                </a:solidFill>
                <a:latin typeface="Calibri"/>
                <a:cs typeface="Calibri"/>
              </a:rPr>
              <a:t>mas</a:t>
            </a:r>
            <a:r>
              <a:rPr sz="1100" spc="-12">
                <a:solidFill>
                  <a:srgbClr val="000000"/>
                </a:solidFill>
                <a:latin typeface="Calibri"/>
                <a:cs typeface="Calibri"/>
              </a:rPr>
              <a:t> </a:t>
            </a:r>
            <a:r>
              <a:rPr sz="1100">
                <a:solidFill>
                  <a:srgbClr val="000000"/>
                </a:solidFill>
                <a:latin typeface="Calibri"/>
                <a:cs typeface="Calibri"/>
              </a:rPr>
              <a:t>o</a:t>
            </a:r>
            <a:r>
              <a:rPr lang="pt-BR" sz="1100">
                <a:solidFill>
                  <a:srgbClr val="000000"/>
                </a:solidFill>
                <a:latin typeface="Calibri"/>
                <a:cs typeface="Calibri"/>
              </a:rPr>
              <a:t> </a:t>
            </a:r>
            <a:r>
              <a:rPr sz="1100">
                <a:solidFill>
                  <a:srgbClr val="000000"/>
                </a:solidFill>
                <a:latin typeface="Calibri"/>
                <a:cs typeface="Calibri"/>
              </a:rPr>
              <a:t>conteúdo</a:t>
            </a:r>
            <a:r>
              <a:rPr sz="1100" spc="18">
                <a:solidFill>
                  <a:srgbClr val="000000"/>
                </a:solidFill>
                <a:latin typeface="Calibri"/>
                <a:cs typeface="Calibri"/>
              </a:rPr>
              <a:t> </a:t>
            </a:r>
            <a:r>
              <a:rPr sz="1100" dirty="0">
                <a:solidFill>
                  <a:srgbClr val="000000"/>
                </a:solidFill>
                <a:latin typeface="Calibri"/>
                <a:cs typeface="Calibri"/>
              </a:rPr>
              <a:t>descrito</a:t>
            </a:r>
            <a:r>
              <a:rPr sz="1100" spc="21" dirty="0">
                <a:solidFill>
                  <a:srgbClr val="000000"/>
                </a:solidFill>
                <a:latin typeface="Calibri"/>
                <a:cs typeface="Calibri"/>
              </a:rPr>
              <a:t> </a:t>
            </a:r>
            <a:r>
              <a:rPr sz="1100" dirty="0">
                <a:solidFill>
                  <a:srgbClr val="000000"/>
                </a:solidFill>
                <a:latin typeface="Calibri"/>
                <a:cs typeface="Calibri"/>
              </a:rPr>
              <a:t>é idêntico.</a:t>
            </a:r>
            <a:r>
              <a:rPr sz="1100" spc="13" dirty="0">
                <a:solidFill>
                  <a:srgbClr val="000000"/>
                </a:solidFill>
                <a:latin typeface="Calibri"/>
                <a:cs typeface="Calibri"/>
              </a:rPr>
              <a:t> </a:t>
            </a:r>
            <a:r>
              <a:rPr sz="1100" dirty="0">
                <a:solidFill>
                  <a:srgbClr val="000000"/>
                </a:solidFill>
                <a:latin typeface="Calibri"/>
                <a:cs typeface="Calibri"/>
              </a:rPr>
              <a:t>Quando vender a moto</a:t>
            </a:r>
            <a:r>
              <a:rPr sz="1100">
                <a:solidFill>
                  <a:srgbClr val="000000"/>
                </a:solidFill>
                <a:latin typeface="Calibri"/>
                <a:cs typeface="Calibri"/>
              </a:rPr>
              <a:t>, </a:t>
            </a:r>
            <a:r>
              <a:rPr lang="pt-BR" sz="1100">
                <a:solidFill>
                  <a:srgbClr val="000000"/>
                </a:solidFill>
                <a:latin typeface="Calibri"/>
                <a:cs typeface="Calibri"/>
              </a:rPr>
              <a:t>informe o novo proprietário para baixar ele em nosso site</a:t>
            </a:r>
            <a:r>
              <a:rPr sz="1100">
                <a:solidFill>
                  <a:srgbClr val="000000"/>
                </a:solidFill>
                <a:latin typeface="Calibri"/>
                <a:cs typeface="Calibri"/>
              </a:rPr>
              <a:t>. </a:t>
            </a:r>
            <a:endParaRPr lang="pt-BR" sz="1100">
              <a:solidFill>
                <a:srgbClr val="000000"/>
              </a:solidFill>
              <a:latin typeface="Calibri"/>
              <a:cs typeface="Calibri"/>
            </a:endParaRPr>
          </a:p>
          <a:p>
            <a:pPr marL="0" marR="0">
              <a:lnSpc>
                <a:spcPts val="1344"/>
              </a:lnSpc>
              <a:spcBef>
                <a:spcPts val="50"/>
              </a:spcBef>
              <a:spcAft>
                <a:spcPts val="0"/>
              </a:spcAft>
            </a:pPr>
            <a:r>
              <a:rPr sz="1100" spc="-14">
                <a:solidFill>
                  <a:srgbClr val="000000"/>
                </a:solidFill>
                <a:latin typeface="Calibri"/>
                <a:cs typeface="Calibri"/>
              </a:rPr>
              <a:t>No</a:t>
            </a:r>
            <a:r>
              <a:rPr sz="1100" spc="33">
                <a:solidFill>
                  <a:srgbClr val="000000"/>
                </a:solidFill>
                <a:latin typeface="Calibri"/>
                <a:cs typeface="Calibri"/>
              </a:rPr>
              <a:t> </a:t>
            </a:r>
            <a:r>
              <a:rPr sz="1100" dirty="0">
                <a:solidFill>
                  <a:srgbClr val="000000"/>
                </a:solidFill>
                <a:latin typeface="Calibri"/>
                <a:cs typeface="Calibri"/>
              </a:rPr>
              <a:t>compromisso</a:t>
            </a:r>
            <a:r>
              <a:rPr sz="1100" spc="20" dirty="0">
                <a:solidFill>
                  <a:srgbClr val="000000"/>
                </a:solidFill>
                <a:latin typeface="Calibri"/>
                <a:cs typeface="Calibri"/>
              </a:rPr>
              <a:t> </a:t>
            </a:r>
            <a:r>
              <a:rPr sz="1100" dirty="0">
                <a:solidFill>
                  <a:srgbClr val="000000"/>
                </a:solidFill>
                <a:latin typeface="Calibri"/>
                <a:cs typeface="Calibri"/>
              </a:rPr>
              <a:t>da Voge de oferecer alta segurança e </a:t>
            </a:r>
            <a:r>
              <a:rPr sz="1100">
                <a:solidFill>
                  <a:srgbClr val="000000"/>
                </a:solidFill>
                <a:latin typeface="Calibri"/>
                <a:cs typeface="Calibri"/>
              </a:rPr>
              <a:t>qualidade, </a:t>
            </a:r>
            <a:r>
              <a:rPr sz="1100" dirty="0">
                <a:solidFill>
                  <a:srgbClr val="000000"/>
                </a:solidFill>
                <a:latin typeface="Calibri"/>
                <a:cs typeface="Calibri"/>
              </a:rPr>
              <a:t>seu</a:t>
            </a:r>
            <a:r>
              <a:rPr sz="1100" spc="-20" dirty="0">
                <a:solidFill>
                  <a:srgbClr val="000000"/>
                </a:solidFill>
                <a:latin typeface="Calibri"/>
                <a:cs typeface="Calibri"/>
              </a:rPr>
              <a:t> </a:t>
            </a:r>
            <a:r>
              <a:rPr sz="1100" dirty="0">
                <a:solidFill>
                  <a:srgbClr val="000000"/>
                </a:solidFill>
                <a:latin typeface="Calibri"/>
                <a:cs typeface="Calibri"/>
              </a:rPr>
              <a:t>desenho </a:t>
            </a:r>
            <a:r>
              <a:rPr sz="1100">
                <a:solidFill>
                  <a:srgbClr val="000000"/>
                </a:solidFill>
                <a:latin typeface="Calibri"/>
                <a:cs typeface="Calibri"/>
              </a:rPr>
              <a:t>e constante</a:t>
            </a:r>
            <a:r>
              <a:rPr lang="pt-BR" sz="1100">
                <a:solidFill>
                  <a:srgbClr val="000000"/>
                </a:solidFill>
                <a:latin typeface="Calibri"/>
                <a:cs typeface="Calibri"/>
              </a:rPr>
              <a:t> </a:t>
            </a:r>
            <a:r>
              <a:rPr sz="1100">
                <a:solidFill>
                  <a:srgbClr val="000000"/>
                </a:solidFill>
                <a:latin typeface="Calibri"/>
                <a:cs typeface="Calibri"/>
              </a:rPr>
              <a:t>melhoria </a:t>
            </a:r>
            <a:r>
              <a:rPr sz="1100" dirty="0">
                <a:solidFill>
                  <a:srgbClr val="000000"/>
                </a:solidFill>
                <a:latin typeface="Calibri"/>
                <a:cs typeface="Calibri"/>
              </a:rPr>
              <a:t>com base na </a:t>
            </a:r>
            <a:r>
              <a:rPr sz="1100">
                <a:solidFill>
                  <a:srgbClr val="000000"/>
                </a:solidFill>
                <a:latin typeface="Calibri"/>
                <a:cs typeface="Calibri"/>
              </a:rPr>
              <a:t>investigação </a:t>
            </a:r>
            <a:r>
              <a:rPr lang="pt-BR" sz="1100">
                <a:solidFill>
                  <a:srgbClr val="000000"/>
                </a:solidFill>
                <a:latin typeface="Calibri"/>
                <a:cs typeface="Calibri"/>
              </a:rPr>
              <a:t>nos reservamos o direito de sempre atualizar o mesmo, portanto algumas</a:t>
            </a:r>
            <a:r>
              <a:rPr sz="1100">
                <a:solidFill>
                  <a:srgbClr val="000000"/>
                </a:solidFill>
                <a:latin typeface="Calibri"/>
                <a:cs typeface="Calibri"/>
              </a:rPr>
              <a:t> </a:t>
            </a:r>
            <a:r>
              <a:rPr sz="1100" dirty="0">
                <a:solidFill>
                  <a:srgbClr val="000000"/>
                </a:solidFill>
                <a:latin typeface="Calibri"/>
                <a:cs typeface="Calibri"/>
              </a:rPr>
              <a:t>diferenças entre o manual do proprietário e</a:t>
            </a:r>
            <a:r>
              <a:rPr sz="1100" spc="18"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que</a:t>
            </a:r>
            <a:r>
              <a:rPr lang="pt-BR" sz="1100">
                <a:solidFill>
                  <a:srgbClr val="000000"/>
                </a:solidFill>
                <a:latin typeface="Calibri"/>
                <a:cs typeface="Calibri"/>
              </a:rPr>
              <a:t> </a:t>
            </a:r>
            <a:r>
              <a:rPr sz="1100">
                <a:solidFill>
                  <a:srgbClr val="000000"/>
                </a:solidFill>
                <a:latin typeface="Calibri"/>
                <a:cs typeface="Calibri"/>
              </a:rPr>
              <a:t>adquiriu</a:t>
            </a:r>
            <a:r>
              <a:rPr lang="pt-BR" sz="1100">
                <a:solidFill>
                  <a:srgbClr val="000000"/>
                </a:solidFill>
                <a:latin typeface="Calibri"/>
                <a:cs typeface="Calibri"/>
              </a:rPr>
              <a:t> podem acontecer</a:t>
            </a:r>
            <a:r>
              <a:rPr sz="1100">
                <a:solidFill>
                  <a:srgbClr val="000000"/>
                </a:solidFill>
                <a:latin typeface="Calibri"/>
                <a:cs typeface="Calibri"/>
              </a:rPr>
              <a:t>. </a:t>
            </a:r>
            <a:endParaRPr sz="1100" dirty="0">
              <a:solidFill>
                <a:srgbClr val="000000"/>
              </a:solidFill>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274824"/>
            <a:ext cx="6301740" cy="14676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3260231"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Preste atenção aos temas</a:t>
            </a:r>
            <a:r>
              <a:rPr sz="1400" b="1" spc="-17">
                <a:solidFill>
                  <a:schemeClr val="tx2"/>
                </a:solidFill>
                <a:cs typeface="Cambria"/>
              </a:rPr>
              <a:t> </a:t>
            </a:r>
            <a:r>
              <a:rPr sz="1400" b="1">
                <a:solidFill>
                  <a:schemeClr val="tx2"/>
                </a:solidFill>
                <a:cs typeface="Cambria"/>
              </a:rPr>
              <a:t>importantes</a:t>
            </a:r>
          </a:p>
        </p:txBody>
      </p:sp>
      <p:sp>
        <p:nvSpPr>
          <p:cNvPr id="6" name="object 6"/>
          <p:cNvSpPr txBox="1"/>
          <p:nvPr/>
        </p:nvSpPr>
        <p:spPr>
          <a:xfrm>
            <a:off x="684275" y="996788"/>
            <a:ext cx="63037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Siga e</a:t>
            </a:r>
            <a:r>
              <a:rPr sz="1100" spc="18">
                <a:solidFill>
                  <a:srgbClr val="000000"/>
                </a:solidFill>
                <a:latin typeface="Calibri"/>
                <a:cs typeface="Calibri"/>
              </a:rPr>
              <a:t> </a:t>
            </a:r>
            <a:r>
              <a:rPr sz="1100">
                <a:solidFill>
                  <a:srgbClr val="000000"/>
                </a:solidFill>
                <a:latin typeface="Calibri"/>
                <a:cs typeface="Calibri"/>
              </a:rPr>
              <a:t>adote os seguintes procedimentos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manejo e manutenção</a:t>
            </a:r>
            <a:r>
              <a:rPr sz="1100" spc="18">
                <a:solidFill>
                  <a:srgbClr val="000000"/>
                </a:solidFill>
                <a:latin typeface="Calibri"/>
                <a:cs typeface="Calibri"/>
              </a:rPr>
              <a:t> </a:t>
            </a:r>
            <a:r>
              <a:rPr sz="1100">
                <a:solidFill>
                  <a:srgbClr val="000000"/>
                </a:solidFill>
                <a:latin typeface="Calibri"/>
                <a:cs typeface="Calibri"/>
              </a:rPr>
              <a:t>segura, quando vir os seguintes</a:t>
            </a:r>
            <a:r>
              <a:rPr sz="1100" spc="13">
                <a:solidFill>
                  <a:srgbClr val="000000"/>
                </a:solidFill>
                <a:latin typeface="Calibri"/>
                <a:cs typeface="Calibri"/>
              </a:rPr>
              <a:t> </a:t>
            </a:r>
            <a:r>
              <a:rPr sz="1100">
                <a:solidFill>
                  <a:srgbClr val="000000"/>
                </a:solidFill>
                <a:latin typeface="Calibri"/>
                <a:cs typeface="Calibri"/>
              </a:rPr>
              <a:t>símbolos</a:t>
            </a:r>
          </a:p>
          <a:p>
            <a:pPr marL="0" marR="0">
              <a:lnSpc>
                <a:spcPts val="1344"/>
              </a:lnSpc>
              <a:spcBef>
                <a:spcPts val="50"/>
              </a:spcBef>
              <a:spcAft>
                <a:spcPts val="0"/>
              </a:spcAft>
            </a:pPr>
            <a:r>
              <a:rPr sz="1100">
                <a:solidFill>
                  <a:srgbClr val="000000"/>
                </a:solidFill>
                <a:latin typeface="Calibri"/>
                <a:cs typeface="Calibri"/>
              </a:rPr>
              <a:t>de aviso:</a:t>
            </a:r>
          </a:p>
        </p:txBody>
      </p:sp>
      <p:sp>
        <p:nvSpPr>
          <p:cNvPr id="7" name="object 7"/>
          <p:cNvSpPr txBox="1"/>
          <p:nvPr/>
        </p:nvSpPr>
        <p:spPr>
          <a:xfrm>
            <a:off x="684275" y="1388456"/>
            <a:ext cx="6367119" cy="43177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r>
              <a:rPr sz="1100">
                <a:solidFill>
                  <a:srgbClr val="000000"/>
                </a:solidFill>
                <a:latin typeface="Calibri"/>
                <a:cs typeface="Calibri"/>
              </a:rPr>
              <a:t>: </a:t>
            </a:r>
            <a:r>
              <a:rPr sz="1100" spc="-18">
                <a:solidFill>
                  <a:srgbClr val="000000"/>
                </a:solidFill>
                <a:latin typeface="Calibri"/>
                <a:cs typeface="Calibri"/>
              </a:rPr>
              <a:t>Este</a:t>
            </a:r>
            <a:r>
              <a:rPr sz="1100" spc="-27">
                <a:solidFill>
                  <a:srgbClr val="000000"/>
                </a:solidFill>
                <a:latin typeface="Calibri"/>
                <a:cs typeface="Calibri"/>
              </a:rPr>
              <a:t> </a:t>
            </a:r>
            <a:r>
              <a:rPr sz="1100" spc="-21">
                <a:solidFill>
                  <a:srgbClr val="000000"/>
                </a:solidFill>
                <a:latin typeface="Calibri"/>
                <a:cs typeface="Calibri"/>
              </a:rPr>
              <a:t>símbolo</a:t>
            </a:r>
            <a:r>
              <a:rPr sz="1100" spc="-13">
                <a:solidFill>
                  <a:srgbClr val="000000"/>
                </a:solidFill>
                <a:latin typeface="Calibri"/>
                <a:cs typeface="Calibri"/>
              </a:rPr>
              <a:t> </a:t>
            </a:r>
            <a:r>
              <a:rPr sz="1100" spc="-23">
                <a:solidFill>
                  <a:srgbClr val="000000"/>
                </a:solidFill>
                <a:latin typeface="Calibri"/>
                <a:cs typeface="Calibri"/>
              </a:rPr>
              <a:t>indica</a:t>
            </a:r>
            <a:r>
              <a:rPr sz="1100" spc="-13">
                <a:solidFill>
                  <a:srgbClr val="000000"/>
                </a:solidFill>
                <a:latin typeface="Calibri"/>
                <a:cs typeface="Calibri"/>
              </a:rPr>
              <a:t> </a:t>
            </a:r>
            <a:r>
              <a:rPr sz="1100" spc="-26">
                <a:solidFill>
                  <a:srgbClr val="000000"/>
                </a:solidFill>
                <a:latin typeface="Calibri"/>
                <a:cs typeface="Calibri"/>
              </a:rPr>
              <a:t>que</a:t>
            </a:r>
            <a:r>
              <a:rPr sz="1100" spc="-19">
                <a:solidFill>
                  <a:srgbClr val="000000"/>
                </a:solidFill>
                <a:latin typeface="Calibri"/>
                <a:cs typeface="Calibri"/>
              </a:rPr>
              <a:t> </a:t>
            </a:r>
            <a:r>
              <a:rPr sz="1100" spc="-20">
                <a:solidFill>
                  <a:srgbClr val="000000"/>
                </a:solidFill>
                <a:latin typeface="Calibri"/>
                <a:cs typeface="Calibri"/>
              </a:rPr>
              <a:t>existe</a:t>
            </a:r>
            <a:r>
              <a:rPr sz="1100" spc="-14">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0">
                <a:solidFill>
                  <a:srgbClr val="000000"/>
                </a:solidFill>
                <a:latin typeface="Calibri"/>
                <a:cs typeface="Calibri"/>
              </a:rPr>
              <a:t>possibilidade</a:t>
            </a:r>
            <a:r>
              <a:rPr sz="1100" spc="-14">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se</a:t>
            </a:r>
            <a:r>
              <a:rPr sz="1100" spc="-23">
                <a:solidFill>
                  <a:srgbClr val="000000"/>
                </a:solidFill>
                <a:latin typeface="Calibri"/>
                <a:cs typeface="Calibri"/>
              </a:rPr>
              <a:t> </a:t>
            </a:r>
            <a:r>
              <a:rPr sz="1100" spc="-19">
                <a:solidFill>
                  <a:srgbClr val="000000"/>
                </a:solidFill>
                <a:latin typeface="Calibri"/>
                <a:cs typeface="Calibri"/>
              </a:rPr>
              <a:t>poderem</a:t>
            </a:r>
            <a:r>
              <a:rPr sz="1100" spc="-27">
                <a:solidFill>
                  <a:srgbClr val="000000"/>
                </a:solidFill>
                <a:latin typeface="Calibri"/>
                <a:cs typeface="Calibri"/>
              </a:rPr>
              <a:t> </a:t>
            </a:r>
            <a:r>
              <a:rPr sz="1100" spc="-19">
                <a:solidFill>
                  <a:srgbClr val="000000"/>
                </a:solidFill>
                <a:latin typeface="Calibri"/>
                <a:cs typeface="Calibri"/>
              </a:rPr>
              <a:t>provocar</a:t>
            </a:r>
            <a:r>
              <a:rPr sz="1100" spc="-28">
                <a:solidFill>
                  <a:srgbClr val="000000"/>
                </a:solidFill>
                <a:latin typeface="Calibri"/>
                <a:cs typeface="Calibri"/>
              </a:rPr>
              <a:t> </a:t>
            </a:r>
            <a:r>
              <a:rPr sz="1100" spc="-19">
                <a:solidFill>
                  <a:srgbClr val="000000"/>
                </a:solidFill>
                <a:latin typeface="Calibri"/>
                <a:cs typeface="Calibri"/>
              </a:rPr>
              <a:t>lesões,</a:t>
            </a:r>
            <a:r>
              <a:rPr sz="1100" spc="-18">
                <a:solidFill>
                  <a:srgbClr val="000000"/>
                </a:solidFill>
                <a:latin typeface="Calibri"/>
                <a:cs typeface="Calibri"/>
              </a:rPr>
              <a:t> </a:t>
            </a:r>
            <a:r>
              <a:rPr sz="1100" spc="-20">
                <a:solidFill>
                  <a:srgbClr val="000000"/>
                </a:solidFill>
                <a:latin typeface="Calibri"/>
                <a:cs typeface="Calibri"/>
              </a:rPr>
              <a:t>morte</a:t>
            </a:r>
            <a:r>
              <a:rPr sz="1100" spc="-14">
                <a:solidFill>
                  <a:srgbClr val="000000"/>
                </a:solidFill>
                <a:latin typeface="Calibri"/>
                <a:cs typeface="Calibri"/>
              </a:rPr>
              <a:t> </a:t>
            </a:r>
            <a:r>
              <a:rPr sz="1100" spc="-17">
                <a:solidFill>
                  <a:srgbClr val="000000"/>
                </a:solidFill>
                <a:latin typeface="Calibri"/>
                <a:cs typeface="Calibri"/>
              </a:rPr>
              <a:t>ou</a:t>
            </a:r>
            <a:r>
              <a:rPr sz="1100" spc="-37">
                <a:solidFill>
                  <a:srgbClr val="000000"/>
                </a:solidFill>
                <a:latin typeface="Calibri"/>
                <a:cs typeface="Calibri"/>
              </a:rPr>
              <a:t> </a:t>
            </a:r>
            <a:r>
              <a:rPr sz="1100" spc="-21">
                <a:solidFill>
                  <a:srgbClr val="000000"/>
                </a:solidFill>
                <a:latin typeface="Calibri"/>
                <a:cs typeface="Calibri"/>
              </a:rPr>
              <a:t>possíveis</a:t>
            </a:r>
            <a:r>
              <a:rPr sz="1100">
                <a:solidFill>
                  <a:srgbClr val="000000"/>
                </a:solidFill>
                <a:latin typeface="Calibri"/>
                <a:cs typeface="Calibri"/>
              </a:rPr>
              <a:t> </a:t>
            </a:r>
            <a:r>
              <a:rPr sz="1100" spc="-22">
                <a:solidFill>
                  <a:srgbClr val="000000"/>
                </a:solidFill>
                <a:latin typeface="Calibri"/>
                <a:cs typeface="Calibri"/>
              </a:rPr>
              <a:t>danos.</a:t>
            </a:r>
          </a:p>
          <a:p>
            <a:pPr marL="0" marR="0">
              <a:lnSpc>
                <a:spcPts val="1347"/>
              </a:lnSpc>
              <a:spcBef>
                <a:spcPts val="454"/>
              </a:spcBef>
              <a:spcAft>
                <a:spcPts val="0"/>
              </a:spcAft>
            </a:pPr>
            <a:r>
              <a:rPr sz="1100" b="1">
                <a:solidFill>
                  <a:srgbClr val="000000"/>
                </a:solidFill>
                <a:latin typeface="Calibri"/>
                <a:cs typeface="Calibri"/>
              </a:rPr>
              <a:t>Δ Advertência</a:t>
            </a:r>
            <a:r>
              <a:rPr sz="1100">
                <a:solidFill>
                  <a:srgbClr val="000000"/>
                </a:solidFill>
                <a:latin typeface="Calibri"/>
                <a:cs typeface="Calibri"/>
              </a:rPr>
              <a:t>: Este símbolo indica que existe a possibilidade de</a:t>
            </a:r>
            <a:r>
              <a:rPr sz="1100" spc="16">
                <a:solidFill>
                  <a:srgbClr val="000000"/>
                </a:solidFill>
                <a:latin typeface="Calibri"/>
                <a:cs typeface="Calibri"/>
              </a:rPr>
              <a:t> </a:t>
            </a:r>
            <a:r>
              <a:rPr sz="1100">
                <a:solidFill>
                  <a:srgbClr val="000000"/>
                </a:solidFill>
                <a:latin typeface="Calibri"/>
                <a:cs typeface="Calibri"/>
              </a:rPr>
              <a:t>se</a:t>
            </a:r>
            <a:r>
              <a:rPr sz="1100" spc="-18">
                <a:solidFill>
                  <a:srgbClr val="000000"/>
                </a:solidFill>
                <a:latin typeface="Calibri"/>
                <a:cs typeface="Calibri"/>
              </a:rPr>
              <a:t> </a:t>
            </a:r>
            <a:r>
              <a:rPr sz="1100">
                <a:solidFill>
                  <a:srgbClr val="000000"/>
                </a:solidFill>
                <a:latin typeface="Calibri"/>
                <a:cs typeface="Calibri"/>
              </a:rPr>
              <a:t>produzirem</a:t>
            </a:r>
            <a:r>
              <a:rPr sz="1100" spc="17">
                <a:solidFill>
                  <a:srgbClr val="000000"/>
                </a:solidFill>
                <a:latin typeface="Calibri"/>
                <a:cs typeface="Calibri"/>
              </a:rPr>
              <a:t> </a:t>
            </a:r>
            <a:r>
              <a:rPr sz="1100">
                <a:solidFill>
                  <a:srgbClr val="000000"/>
                </a:solidFill>
                <a:latin typeface="Calibri"/>
                <a:cs typeface="Calibri"/>
              </a:rPr>
              <a:t>danos</a:t>
            </a:r>
            <a:r>
              <a:rPr sz="1100" spc="16">
                <a:solidFill>
                  <a:srgbClr val="000000"/>
                </a:solidFill>
                <a:latin typeface="Calibri"/>
                <a:cs typeface="Calibri"/>
              </a:rPr>
              <a:t> </a:t>
            </a:r>
            <a:r>
              <a:rPr sz="1100">
                <a:solidFill>
                  <a:srgbClr val="000000"/>
                </a:solidFill>
                <a:latin typeface="Calibri"/>
                <a:cs typeface="Calibri"/>
              </a:rPr>
              <a:t>na moto.</a:t>
            </a:r>
          </a:p>
        </p:txBody>
      </p:sp>
      <p:sp>
        <p:nvSpPr>
          <p:cNvPr id="8" name="object 8"/>
          <p:cNvSpPr txBox="1"/>
          <p:nvPr/>
        </p:nvSpPr>
        <p:spPr>
          <a:xfrm>
            <a:off x="684275" y="1831940"/>
            <a:ext cx="6350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r>
              <a:rPr sz="1100">
                <a:solidFill>
                  <a:srgbClr val="000000"/>
                </a:solidFill>
                <a:latin typeface="Calibri"/>
                <a:cs typeface="Calibri"/>
              </a:rPr>
              <a:t>: Este símbolo indica os elementos essenciais de condução que são mais eficazes</a:t>
            </a:r>
            <a:r>
              <a:rPr sz="1100" spc="-11">
                <a:solidFill>
                  <a:srgbClr val="000000"/>
                </a:solidFill>
                <a:latin typeface="Calibri"/>
                <a:cs typeface="Calibri"/>
              </a:rPr>
              <a:t> </a:t>
            </a:r>
            <a:r>
              <a:rPr sz="1100">
                <a:solidFill>
                  <a:srgbClr val="000000"/>
                </a:solidFill>
                <a:latin typeface="Calibri"/>
                <a:cs typeface="Calibri"/>
              </a:rPr>
              <a:t>e convenientes.</a:t>
            </a:r>
          </a:p>
        </p:txBody>
      </p:sp>
      <p:sp>
        <p:nvSpPr>
          <p:cNvPr id="9" name="object 9"/>
          <p:cNvSpPr txBox="1"/>
          <p:nvPr/>
        </p:nvSpPr>
        <p:spPr>
          <a:xfrm>
            <a:off x="3593592" y="2279996"/>
            <a:ext cx="6362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0" name="object 10"/>
          <p:cNvSpPr txBox="1"/>
          <p:nvPr/>
        </p:nvSpPr>
        <p:spPr>
          <a:xfrm>
            <a:off x="755904" y="2509093"/>
            <a:ext cx="592979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Esta</a:t>
            </a:r>
            <a:r>
              <a:rPr sz="1100" spc="-18">
                <a:solidFill>
                  <a:srgbClr val="000000"/>
                </a:solidFill>
                <a:latin typeface="Calibri"/>
                <a:cs typeface="Calibri"/>
              </a:rPr>
              <a:t> </a:t>
            </a:r>
            <a:r>
              <a:rPr sz="1100">
                <a:solidFill>
                  <a:srgbClr val="000000"/>
                </a:solidFill>
                <a:latin typeface="Calibri"/>
                <a:cs typeface="Calibri"/>
              </a:rPr>
              <a:t>moto</a:t>
            </a:r>
            <a:r>
              <a:rPr sz="1100" spc="-11">
                <a:solidFill>
                  <a:srgbClr val="000000"/>
                </a:solidFill>
                <a:latin typeface="Calibri"/>
                <a:cs typeface="Calibri"/>
              </a:rPr>
              <a:t> </a:t>
            </a:r>
            <a:r>
              <a:rPr sz="1100">
                <a:solidFill>
                  <a:srgbClr val="000000"/>
                </a:solidFill>
                <a:latin typeface="Calibri"/>
                <a:cs typeface="Calibri"/>
              </a:rPr>
              <a:t>adapta-se ao condutor com o certificado correspondente de homologação</a:t>
            </a:r>
            <a:r>
              <a:rPr sz="1100" spc="17">
                <a:solidFill>
                  <a:srgbClr val="000000"/>
                </a:solidFill>
                <a:latin typeface="Calibri"/>
                <a:cs typeface="Calibri"/>
              </a:rPr>
              <a:t> </a:t>
            </a:r>
            <a:r>
              <a:rPr sz="1100">
                <a:solidFill>
                  <a:srgbClr val="000000"/>
                </a:solidFill>
                <a:latin typeface="Calibri"/>
                <a:cs typeface="Calibri"/>
              </a:rPr>
              <a:t>apenas sob uma</a:t>
            </a:r>
          </a:p>
          <a:p>
            <a:pPr marL="0" marR="0">
              <a:lnSpc>
                <a:spcPts val="1344"/>
              </a:lnSpc>
              <a:spcBef>
                <a:spcPts val="50"/>
              </a:spcBef>
              <a:spcAft>
                <a:spcPts val="0"/>
              </a:spcAft>
            </a:pPr>
            <a:r>
              <a:rPr sz="1100">
                <a:solidFill>
                  <a:srgbClr val="000000"/>
                </a:solidFill>
                <a:latin typeface="Calibri"/>
                <a:cs typeface="Calibri"/>
              </a:rPr>
              <a:t>condução razoável</a:t>
            </a:r>
            <a:r>
              <a:rPr sz="1100" spc="-10">
                <a:solidFill>
                  <a:srgbClr val="000000"/>
                </a:solidFill>
                <a:latin typeface="Calibri"/>
                <a:cs typeface="Calibri"/>
              </a:rPr>
              <a:t> </a:t>
            </a:r>
            <a:r>
              <a:rPr sz="1100">
                <a:solidFill>
                  <a:srgbClr val="000000"/>
                </a:solidFill>
                <a:latin typeface="Calibri"/>
                <a:cs typeface="Calibri"/>
              </a:rPr>
              <a:t>e cuidadosa. Preste atenção aos seguintes pontos:</a:t>
            </a:r>
          </a:p>
        </p:txBody>
      </p:sp>
      <p:sp>
        <p:nvSpPr>
          <p:cNvPr id="11" name="object 11"/>
          <p:cNvSpPr txBox="1"/>
          <p:nvPr/>
        </p:nvSpPr>
        <p:spPr>
          <a:xfrm>
            <a:off x="755904" y="2900264"/>
            <a:ext cx="357035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permite a reparação da moto pelo próprio</a:t>
            </a:r>
            <a:r>
              <a:rPr sz="1100" spc="19">
                <a:solidFill>
                  <a:srgbClr val="000000"/>
                </a:solidFill>
                <a:latin typeface="Calibri"/>
                <a:cs typeface="Calibri"/>
              </a:rPr>
              <a:t> </a:t>
            </a:r>
            <a:r>
              <a:rPr sz="1100">
                <a:solidFill>
                  <a:srgbClr val="000000"/>
                </a:solidFill>
                <a:latin typeface="Calibri"/>
                <a:cs typeface="Calibri"/>
              </a:rPr>
              <a:t>utilizador.</a:t>
            </a:r>
          </a:p>
          <a:p>
            <a:pPr marL="0" marR="0">
              <a:lnSpc>
                <a:spcPts val="1347"/>
              </a:lnSpc>
              <a:spcBef>
                <a:spcPts val="442"/>
              </a:spcBef>
              <a:spcAft>
                <a:spcPts val="0"/>
              </a:spcAft>
            </a:pPr>
            <a:r>
              <a:rPr sz="1100">
                <a:solidFill>
                  <a:srgbClr val="000000"/>
                </a:solidFill>
                <a:latin typeface="Calibri"/>
                <a:cs typeface="Calibri"/>
              </a:rPr>
              <a:t>Cumpra as</a:t>
            </a:r>
            <a:r>
              <a:rPr sz="1100" spc="10">
                <a:solidFill>
                  <a:srgbClr val="000000"/>
                </a:solidFill>
                <a:latin typeface="Calibri"/>
                <a:cs typeface="Calibri"/>
              </a:rPr>
              <a:t> </a:t>
            </a:r>
            <a:r>
              <a:rPr sz="1100">
                <a:solidFill>
                  <a:srgbClr val="000000"/>
                </a:solidFill>
                <a:latin typeface="Calibri"/>
                <a:cs typeface="Calibri"/>
              </a:rPr>
              <a:t>leis e normativas locais.</a:t>
            </a:r>
          </a:p>
        </p:txBody>
      </p:sp>
      <p:sp>
        <p:nvSpPr>
          <p:cNvPr id="12" name="object 12"/>
          <p:cNvSpPr txBox="1"/>
          <p:nvPr/>
        </p:nvSpPr>
        <p:spPr>
          <a:xfrm>
            <a:off x="755904" y="3342224"/>
            <a:ext cx="613726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Qualquer modificação n</a:t>
            </a:r>
            <a:r>
              <a:rPr lang="pt-BR" sz="1100">
                <a:solidFill>
                  <a:srgbClr val="000000"/>
                </a:solidFill>
                <a:latin typeface="Calibri"/>
                <a:cs typeface="Calibri"/>
              </a:rPr>
              <a:t>a moto</a:t>
            </a:r>
            <a:r>
              <a:rPr sz="110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nas </a:t>
            </a:r>
            <a:r>
              <a:rPr lang="pt-BR" sz="1100">
                <a:solidFill>
                  <a:srgbClr val="000000"/>
                </a:solidFill>
                <a:latin typeface="Calibri"/>
                <a:cs typeface="Calibri"/>
              </a:rPr>
              <a:t>partes</a:t>
            </a:r>
            <a:r>
              <a:rPr sz="1100" spc="-12">
                <a:solidFill>
                  <a:srgbClr val="000000"/>
                </a:solidFill>
                <a:latin typeface="Calibri"/>
                <a:cs typeface="Calibri"/>
              </a:rPr>
              <a:t> </a:t>
            </a:r>
            <a:r>
              <a:rPr sz="1100">
                <a:solidFill>
                  <a:srgbClr val="000000"/>
                </a:solidFill>
                <a:latin typeface="Calibri"/>
                <a:cs typeface="Calibri"/>
              </a:rPr>
              <a:t>elétricas pode influir na emissão</a:t>
            </a:r>
            <a:r>
              <a:rPr sz="1100" spc="18">
                <a:solidFill>
                  <a:srgbClr val="000000"/>
                </a:solidFill>
                <a:latin typeface="Calibri"/>
                <a:cs typeface="Calibri"/>
              </a:rPr>
              <a:t> </a:t>
            </a:r>
            <a:r>
              <a:rPr sz="1100">
                <a:solidFill>
                  <a:srgbClr val="000000"/>
                </a:solidFill>
                <a:latin typeface="Calibri"/>
                <a:cs typeface="Calibri"/>
              </a:rPr>
              <a:t>de ruído e</a:t>
            </a:r>
            <a:r>
              <a:rPr lang="pt-BR" sz="1100">
                <a:solidFill>
                  <a:srgbClr val="000000"/>
                </a:solidFill>
                <a:latin typeface="Calibri"/>
                <a:cs typeface="Calibri"/>
              </a:rPr>
              <a:t> </a:t>
            </a: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rendimento.</a:t>
            </a:r>
          </a:p>
        </p:txBody>
      </p:sp>
      <p:sp>
        <p:nvSpPr>
          <p:cNvPr id="13" name="object 13"/>
          <p:cNvSpPr txBox="1"/>
          <p:nvPr/>
        </p:nvSpPr>
        <p:spPr>
          <a:xfrm>
            <a:off x="684275" y="3962492"/>
            <a:ext cx="604794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constante evolução do produto pode dar lugar a diferenças entre este</a:t>
            </a:r>
            <a:r>
              <a:rPr sz="1100" spc="-15">
                <a:solidFill>
                  <a:srgbClr val="000000"/>
                </a:solidFill>
                <a:latin typeface="Calibri"/>
                <a:cs typeface="Calibri"/>
              </a:rPr>
              <a:t> </a:t>
            </a:r>
            <a:r>
              <a:rPr sz="1100">
                <a:solidFill>
                  <a:srgbClr val="000000"/>
                </a:solidFill>
                <a:latin typeface="Calibri"/>
                <a:cs typeface="Calibri"/>
              </a:rPr>
              <a:t>manual e a moto adquirida que</a:t>
            </a:r>
          </a:p>
          <a:p>
            <a:pPr marL="0" marR="0">
              <a:lnSpc>
                <a:spcPts val="1344"/>
              </a:lnSpc>
              <a:spcBef>
                <a:spcPts val="50"/>
              </a:spcBef>
              <a:spcAft>
                <a:spcPts val="0"/>
              </a:spcAft>
            </a:pPr>
            <a:r>
              <a:rPr sz="1100">
                <a:solidFill>
                  <a:srgbClr val="000000"/>
                </a:solidFill>
                <a:latin typeface="Calibri"/>
                <a:cs typeface="Calibri"/>
              </a:rPr>
              <a:t>estabelece a</a:t>
            </a:r>
            <a:r>
              <a:rPr sz="1100" spc="-14">
                <a:solidFill>
                  <a:srgbClr val="000000"/>
                </a:solidFill>
                <a:latin typeface="Calibri"/>
                <a:cs typeface="Calibri"/>
              </a:rPr>
              <a:t> </a:t>
            </a:r>
            <a:r>
              <a:rPr sz="1100">
                <a:solidFill>
                  <a:srgbClr val="000000"/>
                </a:solidFill>
                <a:latin typeface="Calibri"/>
                <a:cs typeface="Calibri"/>
              </a:rPr>
              <a:t>moto</a:t>
            </a:r>
            <a:r>
              <a:rPr sz="1100" spc="-11">
                <a:solidFill>
                  <a:srgbClr val="000000"/>
                </a:solidFill>
                <a:latin typeface="Calibri"/>
                <a:cs typeface="Calibri"/>
              </a:rPr>
              <a:t> </a:t>
            </a:r>
            <a:r>
              <a:rPr sz="1100">
                <a:solidFill>
                  <a:srgbClr val="000000"/>
                </a:solidFill>
                <a:latin typeface="Calibri"/>
                <a:cs typeface="Calibri"/>
              </a:rPr>
              <a:t>de série como </a:t>
            </a:r>
            <a:r>
              <a:rPr lang="pt-BR" sz="1100">
                <a:solidFill>
                  <a:srgbClr val="000000"/>
                </a:solidFill>
                <a:latin typeface="Calibri"/>
                <a:cs typeface="Calibri"/>
              </a:rPr>
              <a:t>padrão</a:t>
            </a:r>
            <a:r>
              <a:rPr sz="1100">
                <a:solidFill>
                  <a:srgbClr val="000000"/>
                </a:solidFill>
                <a:latin typeface="Calibri"/>
                <a:cs typeface="Calibri"/>
              </a:rPr>
              <a:t> e sujeita</a:t>
            </a:r>
            <a:r>
              <a:rPr sz="1100" spc="-21">
                <a:solidFill>
                  <a:srgbClr val="000000"/>
                </a:solidFill>
                <a:latin typeface="Calibri"/>
                <a:cs typeface="Calibri"/>
              </a:rPr>
              <a:t> </a:t>
            </a:r>
            <a:r>
              <a:rPr sz="1100">
                <a:solidFill>
                  <a:srgbClr val="000000"/>
                </a:solidFill>
                <a:latin typeface="Calibri"/>
                <a:cs typeface="Calibri"/>
              </a:rPr>
              <a:t>a alterações</a:t>
            </a:r>
            <a:r>
              <a:rPr sz="1100" spc="-12">
                <a:solidFill>
                  <a:srgbClr val="000000"/>
                </a:solidFill>
                <a:latin typeface="Calibri"/>
                <a:cs typeface="Calibri"/>
              </a:rPr>
              <a:t> </a:t>
            </a:r>
            <a:r>
              <a:rPr sz="1100">
                <a:solidFill>
                  <a:srgbClr val="000000"/>
                </a:solidFill>
                <a:latin typeface="Calibri"/>
                <a:cs typeface="Calibri"/>
              </a:rPr>
              <a:t>técnicas sem aviso prévio.</a:t>
            </a:r>
          </a:p>
        </p:txBody>
      </p:sp>
      <p:sp>
        <p:nvSpPr>
          <p:cNvPr id="14" name="object 14"/>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4971288" y="4156964"/>
            <a:ext cx="204216" cy="1219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7776" y="3626612"/>
            <a:ext cx="167640" cy="14020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567172" y="1432052"/>
            <a:ext cx="161544" cy="10515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576072" y="730733"/>
            <a:ext cx="101990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Arial" panose="020B0604020202020204" pitchFamily="34" charset="0"/>
              </a:rPr>
              <a:t>Conteúdos</a:t>
            </a:r>
          </a:p>
        </p:txBody>
      </p:sp>
      <p:sp>
        <p:nvSpPr>
          <p:cNvPr id="8" name="object 8"/>
          <p:cNvSpPr txBox="1"/>
          <p:nvPr/>
        </p:nvSpPr>
        <p:spPr>
          <a:xfrm>
            <a:off x="3951732" y="730088"/>
            <a:ext cx="3074451" cy="2577629"/>
          </a:xfrm>
          <a:prstGeom prst="rect">
            <a:avLst/>
          </a:prstGeom>
        </p:spPr>
        <p:txBody>
          <a:bodyPr vert="horz" wrap="square" lIns="0" tIns="0" rIns="0" bIns="0" rtlCol="0">
            <a:spAutoFit/>
          </a:bodyPr>
          <a:lstStyle/>
          <a:p>
            <a:pPr marL="140208" marR="0" algn="r">
              <a:lnSpc>
                <a:spcPts val="1347"/>
              </a:lnSpc>
              <a:spcBef>
                <a:spcPts val="0"/>
              </a:spcBef>
              <a:spcAft>
                <a:spcPts val="0"/>
              </a:spcAft>
            </a:pPr>
            <a:r>
              <a:rPr sz="1100">
                <a:solidFill>
                  <a:srgbClr val="000000"/>
                </a:solidFill>
                <a:latin typeface="Calibri"/>
                <a:cs typeface="Calibri"/>
              </a:rPr>
              <a:t>Luz de aviso de anomalia na injeção</a:t>
            </a:r>
            <a:r>
              <a:rPr sz="1100" spc="18">
                <a:solidFill>
                  <a:srgbClr val="000000"/>
                </a:solidFill>
                <a:latin typeface="Calibri"/>
                <a:cs typeface="Calibri"/>
              </a:rPr>
              <a:t> </a:t>
            </a:r>
            <a:r>
              <a:rPr sz="1100">
                <a:solidFill>
                  <a:srgbClr val="000000"/>
                </a:solidFill>
                <a:latin typeface="Calibri"/>
                <a:cs typeface="Calibri"/>
              </a:rPr>
              <a:t>EFI</a:t>
            </a:r>
            <a:r>
              <a:rPr sz="1100" spc="-42">
                <a:solidFill>
                  <a:srgbClr val="000000"/>
                </a:solidFill>
                <a:latin typeface="Calibri"/>
                <a:cs typeface="Calibri"/>
              </a:rPr>
              <a:t> </a:t>
            </a:r>
            <a:r>
              <a:rPr sz="1100">
                <a:solidFill>
                  <a:srgbClr val="000000"/>
                </a:solidFill>
                <a:latin typeface="Calibri"/>
                <a:cs typeface="Calibri"/>
              </a:rPr>
              <a:t>.......... 33</a:t>
            </a:r>
          </a:p>
          <a:p>
            <a:pPr marL="140208" marR="0" algn="r">
              <a:lnSpc>
                <a:spcPts val="1344"/>
              </a:lnSpc>
              <a:spcBef>
                <a:spcPts val="50"/>
              </a:spcBef>
              <a:spcAft>
                <a:spcPts val="0"/>
              </a:spcAft>
            </a:pPr>
            <a:r>
              <a:rPr sz="1100">
                <a:solidFill>
                  <a:srgbClr val="000000"/>
                </a:solidFill>
                <a:latin typeface="Calibri"/>
                <a:cs typeface="Calibri"/>
              </a:rPr>
              <a:t>Luz de aviso de anomalia no ABS</a:t>
            </a:r>
            <a:r>
              <a:rPr sz="1100" spc="-82">
                <a:solidFill>
                  <a:srgbClr val="000000"/>
                </a:solidFill>
                <a:latin typeface="Calibri"/>
                <a:cs typeface="Calibri"/>
              </a:rPr>
              <a:t> </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33</a:t>
            </a:r>
          </a:p>
          <a:p>
            <a:pPr marL="140208" marR="0" algn="r">
              <a:lnSpc>
                <a:spcPts val="1332"/>
              </a:lnSpc>
              <a:spcBef>
                <a:spcPts val="0"/>
              </a:spcBef>
              <a:spcAft>
                <a:spcPts val="0"/>
              </a:spcAft>
            </a:pPr>
            <a:r>
              <a:rPr sz="1100" spc="-45">
                <a:solidFill>
                  <a:srgbClr val="000000"/>
                </a:solidFill>
                <a:latin typeface="Calibri"/>
                <a:cs typeface="Calibri"/>
              </a:rPr>
              <a:t>Luz</a:t>
            </a:r>
            <a:r>
              <a:rPr sz="1100" spc="-153">
                <a:solidFill>
                  <a:srgbClr val="000000"/>
                </a:solidFill>
                <a:latin typeface="Calibri"/>
                <a:cs typeface="Calibri"/>
              </a:rPr>
              <a:t> </a:t>
            </a:r>
            <a:r>
              <a:rPr sz="1100" spc="-35">
                <a:solidFill>
                  <a:srgbClr val="000000"/>
                </a:solidFill>
                <a:latin typeface="Calibri"/>
                <a:cs typeface="Calibri"/>
              </a:rPr>
              <a:t>de</a:t>
            </a:r>
            <a:r>
              <a:rPr sz="1100" spc="-134">
                <a:solidFill>
                  <a:srgbClr val="000000"/>
                </a:solidFill>
                <a:latin typeface="Calibri"/>
                <a:cs typeface="Calibri"/>
              </a:rPr>
              <a:t> </a:t>
            </a:r>
            <a:r>
              <a:rPr sz="1100" spc="-56">
                <a:solidFill>
                  <a:srgbClr val="000000"/>
                </a:solidFill>
                <a:latin typeface="Calibri"/>
                <a:cs typeface="Calibri"/>
              </a:rPr>
              <a:t>aviso</a:t>
            </a:r>
            <a:r>
              <a:rPr sz="1100" spc="-133">
                <a:solidFill>
                  <a:srgbClr val="000000"/>
                </a:solidFill>
                <a:latin typeface="Calibri"/>
                <a:cs typeface="Calibri"/>
              </a:rPr>
              <a:t> </a:t>
            </a:r>
            <a:r>
              <a:rPr sz="1100" spc="-35">
                <a:solidFill>
                  <a:srgbClr val="000000"/>
                </a:solidFill>
                <a:latin typeface="Calibri"/>
                <a:cs typeface="Calibri"/>
              </a:rPr>
              <a:t>do</a:t>
            </a:r>
            <a:r>
              <a:rPr sz="1100" spc="-133">
                <a:solidFill>
                  <a:srgbClr val="000000"/>
                </a:solidFill>
                <a:latin typeface="Calibri"/>
                <a:cs typeface="Calibri"/>
              </a:rPr>
              <a:t> </a:t>
            </a:r>
            <a:r>
              <a:rPr sz="1100" spc="-60">
                <a:solidFill>
                  <a:srgbClr val="000000"/>
                </a:solidFill>
                <a:latin typeface="Calibri"/>
                <a:cs typeface="Calibri"/>
              </a:rPr>
              <a:t>Sistema</a:t>
            </a:r>
            <a:r>
              <a:rPr sz="1100" spc="-135">
                <a:solidFill>
                  <a:srgbClr val="000000"/>
                </a:solidFill>
                <a:latin typeface="Calibri"/>
                <a:cs typeface="Calibri"/>
              </a:rPr>
              <a:t> </a:t>
            </a:r>
            <a:r>
              <a:rPr sz="1100" spc="-35">
                <a:solidFill>
                  <a:srgbClr val="000000"/>
                </a:solidFill>
                <a:latin typeface="Calibri"/>
                <a:cs typeface="Calibri"/>
              </a:rPr>
              <a:t>de</a:t>
            </a:r>
            <a:r>
              <a:rPr sz="1100" spc="-134">
                <a:solidFill>
                  <a:srgbClr val="000000"/>
                </a:solidFill>
                <a:latin typeface="Calibri"/>
                <a:cs typeface="Calibri"/>
              </a:rPr>
              <a:t> </a:t>
            </a:r>
            <a:r>
              <a:rPr sz="1100" spc="-63">
                <a:solidFill>
                  <a:srgbClr val="000000"/>
                </a:solidFill>
                <a:latin typeface="Calibri"/>
                <a:cs typeface="Calibri"/>
              </a:rPr>
              <a:t>Controlo</a:t>
            </a:r>
            <a:r>
              <a:rPr sz="1100" spc="-133">
                <a:solidFill>
                  <a:srgbClr val="000000"/>
                </a:solidFill>
                <a:latin typeface="Calibri"/>
                <a:cs typeface="Calibri"/>
              </a:rPr>
              <a:t> </a:t>
            </a:r>
            <a:r>
              <a:rPr sz="1100" spc="-35">
                <a:solidFill>
                  <a:srgbClr val="000000"/>
                </a:solidFill>
                <a:latin typeface="Calibri"/>
                <a:cs typeface="Calibri"/>
              </a:rPr>
              <a:t>de</a:t>
            </a:r>
            <a:r>
              <a:rPr sz="1100" spc="-145">
                <a:solidFill>
                  <a:srgbClr val="000000"/>
                </a:solidFill>
                <a:latin typeface="Calibri"/>
                <a:cs typeface="Calibri"/>
              </a:rPr>
              <a:t> </a:t>
            </a:r>
            <a:r>
              <a:rPr sz="1100" spc="-57">
                <a:solidFill>
                  <a:srgbClr val="000000"/>
                </a:solidFill>
                <a:latin typeface="Calibri"/>
                <a:cs typeface="Calibri"/>
              </a:rPr>
              <a:t>Tração</a:t>
            </a:r>
            <a:r>
              <a:rPr sz="1100" spc="-144">
                <a:solidFill>
                  <a:srgbClr val="000000"/>
                </a:solidFill>
                <a:latin typeface="Calibri"/>
                <a:cs typeface="Calibri"/>
              </a:rPr>
              <a:t> </a:t>
            </a:r>
            <a:r>
              <a:rPr sz="1100" spc="-56">
                <a:solidFill>
                  <a:srgbClr val="000000"/>
                </a:solidFill>
                <a:latin typeface="Calibri"/>
                <a:cs typeface="Calibri"/>
              </a:rPr>
              <a:t>”TCS”</a:t>
            </a:r>
            <a:r>
              <a:rPr sz="1100" spc="-13">
                <a:solidFill>
                  <a:srgbClr val="000000"/>
                </a:solidFill>
                <a:latin typeface="Calibri"/>
                <a:cs typeface="Calibri"/>
              </a:rPr>
              <a:t> </a:t>
            </a:r>
            <a:r>
              <a:rPr sz="1100">
                <a:solidFill>
                  <a:srgbClr val="000000"/>
                </a:solidFill>
                <a:latin typeface="Calibri"/>
                <a:cs typeface="Calibri"/>
              </a:rPr>
              <a:t>.</a:t>
            </a:r>
            <a:r>
              <a:rPr sz="1100" spc="17">
                <a:solidFill>
                  <a:srgbClr val="000000"/>
                </a:solidFill>
                <a:latin typeface="Calibri"/>
                <a:cs typeface="Calibri"/>
              </a:rPr>
              <a:t> </a:t>
            </a:r>
            <a:r>
              <a:rPr sz="1100">
                <a:solidFill>
                  <a:srgbClr val="000000"/>
                </a:solidFill>
                <a:latin typeface="Calibri"/>
                <a:cs typeface="Calibri"/>
              </a:rPr>
              <a:t>34</a:t>
            </a:r>
          </a:p>
          <a:p>
            <a:pPr marL="140208" marR="0" algn="r">
              <a:lnSpc>
                <a:spcPts val="1344"/>
              </a:lnSpc>
              <a:spcBef>
                <a:spcPts val="50"/>
              </a:spcBef>
              <a:spcAft>
                <a:spcPts val="0"/>
              </a:spcAft>
            </a:pPr>
            <a:r>
              <a:rPr sz="1100">
                <a:solidFill>
                  <a:srgbClr val="000000"/>
                </a:solidFill>
                <a:latin typeface="Calibri"/>
                <a:cs typeface="Calibri"/>
              </a:rPr>
              <a:t>Luz de aviso do</a:t>
            </a:r>
            <a:r>
              <a:rPr sz="1100" spc="14">
                <a:solidFill>
                  <a:srgbClr val="000000"/>
                </a:solidFill>
                <a:latin typeface="Calibri"/>
                <a:cs typeface="Calibri"/>
              </a:rPr>
              <a:t> </a:t>
            </a:r>
            <a:r>
              <a:rPr sz="1100">
                <a:solidFill>
                  <a:srgbClr val="000000"/>
                </a:solidFill>
                <a:latin typeface="Calibri"/>
                <a:cs typeface="Calibri"/>
              </a:rPr>
              <a:t>pisca direito </a:t>
            </a:r>
            <a:r>
              <a:rPr sz="1100" spc="12">
                <a:solidFill>
                  <a:srgbClr val="000000"/>
                </a:solidFill>
                <a:latin typeface="Calibri"/>
                <a:cs typeface="Calibri"/>
              </a:rPr>
              <a:t>“</a:t>
            </a:r>
            <a:r>
              <a:rPr sz="1100">
                <a:solidFill>
                  <a:srgbClr val="000000"/>
                </a:solidFill>
                <a:latin typeface="Wingdings"/>
                <a:cs typeface="Wingdings"/>
              </a:rPr>
              <a:t></a:t>
            </a:r>
            <a:r>
              <a:rPr sz="1100">
                <a:solidFill>
                  <a:srgbClr val="000000"/>
                </a:solidFill>
                <a:latin typeface="Calibri"/>
                <a:cs typeface="Calibri"/>
              </a:rPr>
              <a:t>“..................... </a:t>
            </a:r>
            <a:r>
              <a:rPr sz="1100" spc="17">
                <a:solidFill>
                  <a:srgbClr val="000000"/>
                </a:solidFill>
                <a:latin typeface="Calibri"/>
                <a:cs typeface="Calibri"/>
              </a:rPr>
              <a:t>34</a:t>
            </a:r>
          </a:p>
          <a:p>
            <a:pPr marL="140208" marR="0" algn="r">
              <a:lnSpc>
                <a:spcPts val="1344"/>
              </a:lnSpc>
              <a:spcBef>
                <a:spcPts val="0"/>
              </a:spcBef>
              <a:spcAft>
                <a:spcPts val="0"/>
              </a:spcAft>
            </a:pPr>
            <a:r>
              <a:rPr sz="1100">
                <a:solidFill>
                  <a:srgbClr val="000000"/>
                </a:solidFill>
                <a:latin typeface="Calibri"/>
                <a:cs typeface="Calibri"/>
              </a:rPr>
              <a:t>Aviso da luz </a:t>
            </a:r>
            <a:r>
              <a:rPr lang="pt-BR" sz="1100">
                <a:solidFill>
                  <a:srgbClr val="000000"/>
                </a:solidFill>
                <a:latin typeface="Calibri"/>
                <a:cs typeface="Calibri"/>
              </a:rPr>
              <a:t>alta            </a:t>
            </a:r>
            <a:r>
              <a:rPr sz="1100">
                <a:solidFill>
                  <a:srgbClr val="000000"/>
                </a:solidFill>
                <a:latin typeface="Calibri"/>
                <a:cs typeface="Calibri"/>
              </a:rPr>
              <a:t>“</a:t>
            </a:r>
            <a:r>
              <a:rPr sz="1100" spc="1091">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lang="pt-BR" sz="1100" spc="-69">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34</a:t>
            </a:r>
          </a:p>
          <a:p>
            <a:pPr marL="140208" marR="0" algn="r">
              <a:lnSpc>
                <a:spcPts val="1344"/>
              </a:lnSpc>
              <a:spcBef>
                <a:spcPts val="50"/>
              </a:spcBef>
              <a:spcAft>
                <a:spcPts val="0"/>
              </a:spcAft>
            </a:pPr>
            <a:r>
              <a:rPr sz="1100">
                <a:solidFill>
                  <a:srgbClr val="000000"/>
                </a:solidFill>
                <a:latin typeface="Calibri"/>
                <a:cs typeface="Calibri"/>
              </a:rPr>
              <a:t>Indicador de pressão dos</a:t>
            </a:r>
            <a:r>
              <a:rPr sz="1100" spc="-16">
                <a:solidFill>
                  <a:srgbClr val="000000"/>
                </a:solidFill>
                <a:latin typeface="Calibri"/>
                <a:cs typeface="Calibri"/>
              </a:rPr>
              <a:t> </a:t>
            </a:r>
            <a:r>
              <a:rPr sz="1100">
                <a:solidFill>
                  <a:srgbClr val="000000"/>
                </a:solidFill>
                <a:latin typeface="Calibri"/>
                <a:cs typeface="Calibri"/>
              </a:rPr>
              <a:t>pneus e luz de </a:t>
            </a:r>
            <a:r>
              <a:rPr sz="1100" spc="15">
                <a:solidFill>
                  <a:srgbClr val="000000"/>
                </a:solidFill>
                <a:latin typeface="Calibri"/>
                <a:cs typeface="Calibri"/>
              </a:rPr>
              <a:t>alerta35</a:t>
            </a:r>
          </a:p>
          <a:p>
            <a:pPr marL="140208" marR="0" algn="r">
              <a:lnSpc>
                <a:spcPts val="1344"/>
              </a:lnSpc>
              <a:spcBef>
                <a:spcPts val="0"/>
              </a:spcBef>
              <a:spcAft>
                <a:spcPts val="0"/>
              </a:spcAft>
            </a:pPr>
            <a:r>
              <a:rPr sz="1100">
                <a:solidFill>
                  <a:srgbClr val="000000"/>
                </a:solidFill>
                <a:latin typeface="Calibri"/>
                <a:cs typeface="Calibri"/>
              </a:rPr>
              <a:t>Painel de instrumentos com TFT</a:t>
            </a:r>
            <a:r>
              <a:rPr lang="pt-BR" sz="1100">
                <a:solidFill>
                  <a:srgbClr val="000000"/>
                </a:solidFill>
                <a:latin typeface="Calibri"/>
                <a:cs typeface="Calibri"/>
              </a:rPr>
              <a:t>.........</a:t>
            </a:r>
            <a:r>
              <a:rPr sz="1100">
                <a:solidFill>
                  <a:srgbClr val="000000"/>
                </a:solidFill>
                <a:latin typeface="Calibri"/>
                <a:cs typeface="Calibri"/>
              </a:rPr>
              <a:t>..............</a:t>
            </a:r>
            <a:r>
              <a:rPr sz="1100" spc="11">
                <a:solidFill>
                  <a:srgbClr val="000000"/>
                </a:solidFill>
                <a:latin typeface="Calibri"/>
                <a:cs typeface="Calibri"/>
              </a:rPr>
              <a:t> </a:t>
            </a:r>
            <a:r>
              <a:rPr sz="1100">
                <a:solidFill>
                  <a:srgbClr val="000000"/>
                </a:solidFill>
                <a:latin typeface="Calibri"/>
                <a:cs typeface="Calibri"/>
              </a:rPr>
              <a:t>37</a:t>
            </a:r>
          </a:p>
          <a:p>
            <a:pPr marL="0" marR="0" algn="r">
              <a:lnSpc>
                <a:spcPts val="1344"/>
              </a:lnSpc>
              <a:spcBef>
                <a:spcPts val="0"/>
              </a:spcBef>
              <a:spcAft>
                <a:spcPts val="0"/>
              </a:spcAft>
            </a:pPr>
            <a:r>
              <a:rPr sz="1100" spc="-39">
                <a:solidFill>
                  <a:srgbClr val="000000"/>
                </a:solidFill>
                <a:latin typeface="Calibri"/>
                <a:cs typeface="Calibri"/>
              </a:rPr>
              <a:t>Instruções</a:t>
            </a:r>
            <a:r>
              <a:rPr sz="1100" spc="-43">
                <a:solidFill>
                  <a:srgbClr val="000000"/>
                </a:solidFill>
                <a:latin typeface="Calibri"/>
                <a:cs typeface="Calibri"/>
              </a:rPr>
              <a:t> </a:t>
            </a:r>
            <a:r>
              <a:rPr sz="1100" spc="-37">
                <a:solidFill>
                  <a:srgbClr val="000000"/>
                </a:solidFill>
                <a:latin typeface="Calibri"/>
                <a:cs typeface="Calibri"/>
              </a:rPr>
              <a:t>de</a:t>
            </a:r>
            <a:r>
              <a:rPr sz="1100" spc="-41">
                <a:solidFill>
                  <a:srgbClr val="000000"/>
                </a:solidFill>
                <a:latin typeface="Calibri"/>
                <a:cs typeface="Calibri"/>
              </a:rPr>
              <a:t> instalação</a:t>
            </a:r>
            <a:r>
              <a:rPr sz="1100" spc="-26">
                <a:solidFill>
                  <a:srgbClr val="000000"/>
                </a:solidFill>
                <a:latin typeface="Calibri"/>
                <a:cs typeface="Calibri"/>
              </a:rPr>
              <a:t> </a:t>
            </a:r>
            <a:r>
              <a:rPr sz="1100">
                <a:solidFill>
                  <a:srgbClr val="000000"/>
                </a:solidFill>
                <a:latin typeface="Calibri"/>
                <a:cs typeface="Calibri"/>
              </a:rPr>
              <a:t>e</a:t>
            </a:r>
            <a:r>
              <a:rPr sz="1100" spc="-78">
                <a:solidFill>
                  <a:srgbClr val="000000"/>
                </a:solidFill>
                <a:latin typeface="Calibri"/>
                <a:cs typeface="Calibri"/>
              </a:rPr>
              <a:t> </a:t>
            </a:r>
            <a:r>
              <a:rPr sz="1100" spc="-46">
                <a:solidFill>
                  <a:srgbClr val="000000"/>
                </a:solidFill>
                <a:latin typeface="Calibri"/>
                <a:cs typeface="Calibri"/>
              </a:rPr>
              <a:t>uso</a:t>
            </a:r>
            <a:r>
              <a:rPr sz="1100" spc="-21">
                <a:solidFill>
                  <a:srgbClr val="000000"/>
                </a:solidFill>
                <a:latin typeface="Calibri"/>
                <a:cs typeface="Calibri"/>
              </a:rPr>
              <a:t> </a:t>
            </a:r>
            <a:r>
              <a:rPr sz="1100" spc="-37">
                <a:solidFill>
                  <a:srgbClr val="000000"/>
                </a:solidFill>
                <a:latin typeface="Calibri"/>
                <a:cs typeface="Calibri"/>
              </a:rPr>
              <a:t>da</a:t>
            </a:r>
            <a:r>
              <a:rPr sz="1100" spc="-43">
                <a:solidFill>
                  <a:srgbClr val="000000"/>
                </a:solidFill>
                <a:latin typeface="Calibri"/>
                <a:cs typeface="Calibri"/>
              </a:rPr>
              <a:t> </a:t>
            </a:r>
            <a:r>
              <a:rPr sz="1100" spc="-45">
                <a:solidFill>
                  <a:srgbClr val="000000"/>
                </a:solidFill>
                <a:latin typeface="Calibri"/>
                <a:cs typeface="Calibri"/>
              </a:rPr>
              <a:t>APP</a:t>
            </a:r>
            <a:r>
              <a:rPr sz="1100" spc="-32">
                <a:solidFill>
                  <a:srgbClr val="000000"/>
                </a:solidFill>
                <a:latin typeface="Calibri"/>
                <a:cs typeface="Calibri"/>
              </a:rPr>
              <a:t> </a:t>
            </a:r>
            <a:r>
              <a:rPr sz="1100" spc="-42">
                <a:solidFill>
                  <a:srgbClr val="000000"/>
                </a:solidFill>
                <a:latin typeface="Calibri"/>
                <a:cs typeface="Calibri"/>
              </a:rPr>
              <a:t>VOGE</a:t>
            </a:r>
            <a:r>
              <a:rPr sz="1100" spc="-37">
                <a:solidFill>
                  <a:srgbClr val="000000"/>
                </a:solidFill>
                <a:latin typeface="Calibri"/>
                <a:cs typeface="Calibri"/>
              </a:rPr>
              <a:t> </a:t>
            </a:r>
            <a:r>
              <a:rPr sz="1100" spc="-38">
                <a:solidFill>
                  <a:srgbClr val="000000"/>
                </a:solidFill>
                <a:latin typeface="Calibri"/>
                <a:cs typeface="Calibri"/>
              </a:rPr>
              <a:t>Global</a:t>
            </a:r>
            <a:r>
              <a:rPr sz="1100">
                <a:solidFill>
                  <a:srgbClr val="000000"/>
                </a:solidFill>
                <a:latin typeface="Calibri"/>
                <a:cs typeface="Calibri"/>
              </a:rPr>
              <a:t> ..</a:t>
            </a:r>
            <a:r>
              <a:rPr sz="1100" spc="16">
                <a:solidFill>
                  <a:srgbClr val="000000"/>
                </a:solidFill>
                <a:latin typeface="Calibri"/>
                <a:cs typeface="Calibri"/>
              </a:rPr>
              <a:t> </a:t>
            </a:r>
            <a:r>
              <a:rPr sz="1100">
                <a:solidFill>
                  <a:srgbClr val="000000"/>
                </a:solidFill>
                <a:latin typeface="Calibri"/>
                <a:cs typeface="Calibri"/>
              </a:rPr>
              <a:t>39</a:t>
            </a:r>
          </a:p>
          <a:p>
            <a:pPr marL="0" marR="0" algn="r">
              <a:lnSpc>
                <a:spcPts val="1343"/>
              </a:lnSpc>
              <a:spcBef>
                <a:spcPts val="50"/>
              </a:spcBef>
              <a:spcAft>
                <a:spcPts val="0"/>
              </a:spcAft>
            </a:pPr>
            <a:r>
              <a:rPr sz="1100">
                <a:solidFill>
                  <a:srgbClr val="000000"/>
                </a:solidFill>
                <a:latin typeface="Calibri"/>
                <a:cs typeface="Calibri"/>
              </a:rPr>
              <a:t>Introdução à instalação d</a:t>
            </a:r>
            <a:r>
              <a:rPr lang="pt-BR" sz="1100">
                <a:solidFill>
                  <a:srgbClr val="000000"/>
                </a:solidFill>
                <a:latin typeface="Calibri"/>
                <a:cs typeface="Calibri"/>
              </a:rPr>
              <a:t>o</a:t>
            </a:r>
            <a:r>
              <a:rPr sz="1100">
                <a:solidFill>
                  <a:srgbClr val="000000"/>
                </a:solidFill>
                <a:latin typeface="Calibri"/>
                <a:cs typeface="Calibri"/>
              </a:rPr>
              <a:t> Carbit Ride</a:t>
            </a:r>
            <a:r>
              <a:rPr sz="1100" spc="-67">
                <a:solidFill>
                  <a:srgbClr val="000000"/>
                </a:solidFill>
                <a:latin typeface="Calibri"/>
                <a:cs typeface="Calibri"/>
              </a:rPr>
              <a:t> </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52</a:t>
            </a:r>
          </a:p>
          <a:p>
            <a:pPr marL="0" marR="0" algn="r">
              <a:lnSpc>
                <a:spcPts val="1344"/>
              </a:lnSpc>
              <a:spcBef>
                <a:spcPts val="0"/>
              </a:spcBef>
              <a:spcAft>
                <a:spcPts val="0"/>
              </a:spcAft>
            </a:pPr>
            <a:r>
              <a:rPr sz="1100">
                <a:solidFill>
                  <a:srgbClr val="000000"/>
                </a:solidFill>
                <a:latin typeface="Calibri"/>
                <a:cs typeface="Calibri"/>
              </a:rPr>
              <a:t>Introdução ao manejo do Painel de</a:t>
            </a:r>
            <a:r>
              <a:rPr sz="1100" spc="22">
                <a:solidFill>
                  <a:srgbClr val="000000"/>
                </a:solidFill>
                <a:latin typeface="Calibri"/>
                <a:cs typeface="Calibri"/>
              </a:rPr>
              <a:t> </a:t>
            </a:r>
            <a:r>
              <a:rPr sz="1100">
                <a:solidFill>
                  <a:srgbClr val="000000"/>
                </a:solidFill>
                <a:latin typeface="Calibri"/>
                <a:cs typeface="Calibri"/>
              </a:rPr>
              <a:t>Instrumentos74</a:t>
            </a:r>
          </a:p>
          <a:p>
            <a:pPr marL="140208" marR="0" algn="r">
              <a:lnSpc>
                <a:spcPts val="1343"/>
              </a:lnSpc>
              <a:spcBef>
                <a:spcPts val="50"/>
              </a:spcBef>
              <a:spcAft>
                <a:spcPts val="0"/>
              </a:spcAft>
            </a:pPr>
            <a:r>
              <a:rPr sz="1100">
                <a:solidFill>
                  <a:srgbClr val="000000"/>
                </a:solidFill>
                <a:latin typeface="Calibri"/>
                <a:cs typeface="Calibri"/>
              </a:rPr>
              <a:t>Introdução aos comandos................................</a:t>
            </a:r>
            <a:r>
              <a:rPr sz="1100" spc="16">
                <a:solidFill>
                  <a:srgbClr val="000000"/>
                </a:solidFill>
                <a:latin typeface="Calibri"/>
                <a:cs typeface="Calibri"/>
              </a:rPr>
              <a:t> </a:t>
            </a:r>
            <a:r>
              <a:rPr sz="1100">
                <a:solidFill>
                  <a:srgbClr val="000000"/>
                </a:solidFill>
                <a:latin typeface="Calibri"/>
                <a:cs typeface="Calibri"/>
              </a:rPr>
              <a:t>74</a:t>
            </a:r>
          </a:p>
          <a:p>
            <a:pPr marL="140208" marR="0" algn="r">
              <a:lnSpc>
                <a:spcPts val="1344"/>
              </a:lnSpc>
              <a:spcBef>
                <a:spcPts val="0"/>
              </a:spcBef>
              <a:spcAft>
                <a:spcPts val="0"/>
              </a:spcAft>
            </a:pPr>
            <a:r>
              <a:rPr sz="1100">
                <a:solidFill>
                  <a:srgbClr val="000000"/>
                </a:solidFill>
                <a:latin typeface="Calibri"/>
                <a:cs typeface="Calibri"/>
              </a:rPr>
              <a:t>Ligação Bluetooth............................................. 76</a:t>
            </a:r>
          </a:p>
          <a:p>
            <a:pPr marL="140208" marR="0" algn="r">
              <a:lnSpc>
                <a:spcPts val="1331"/>
              </a:lnSpc>
              <a:spcBef>
                <a:spcPts val="50"/>
              </a:spcBef>
              <a:spcAft>
                <a:spcPts val="0"/>
              </a:spcAft>
            </a:pPr>
            <a:r>
              <a:rPr sz="1100">
                <a:solidFill>
                  <a:srgbClr val="000000"/>
                </a:solidFill>
                <a:latin typeface="Calibri"/>
                <a:cs typeface="Calibri"/>
              </a:rPr>
              <a:t>Página de</a:t>
            </a:r>
            <a:r>
              <a:rPr sz="1100" spc="22">
                <a:solidFill>
                  <a:srgbClr val="000000"/>
                </a:solidFill>
                <a:latin typeface="Calibri"/>
                <a:cs typeface="Calibri"/>
              </a:rPr>
              <a:t> </a:t>
            </a:r>
            <a:r>
              <a:rPr sz="1100">
                <a:solidFill>
                  <a:srgbClr val="000000"/>
                </a:solidFill>
                <a:latin typeface="Calibri"/>
                <a:cs typeface="Calibri"/>
              </a:rPr>
              <a:t>definições.........................................</a:t>
            </a:r>
            <a:r>
              <a:rPr sz="1100" spc="19">
                <a:solidFill>
                  <a:srgbClr val="000000"/>
                </a:solidFill>
                <a:latin typeface="Calibri"/>
                <a:cs typeface="Calibri"/>
              </a:rPr>
              <a:t> </a:t>
            </a:r>
            <a:r>
              <a:rPr sz="1100">
                <a:solidFill>
                  <a:srgbClr val="000000"/>
                </a:solidFill>
                <a:latin typeface="Calibri"/>
                <a:cs typeface="Calibri"/>
              </a:rPr>
              <a:t>77</a:t>
            </a:r>
          </a:p>
          <a:p>
            <a:pPr marL="0" marR="0" algn="r">
              <a:lnSpc>
                <a:spcPts val="1344"/>
              </a:lnSpc>
              <a:spcBef>
                <a:spcPts val="0"/>
              </a:spcBef>
              <a:spcAft>
                <a:spcPts val="0"/>
              </a:spcAft>
            </a:pPr>
            <a:r>
              <a:rPr sz="1100">
                <a:solidFill>
                  <a:srgbClr val="000000"/>
                </a:solidFill>
                <a:latin typeface="Calibri"/>
                <a:cs typeface="Calibri"/>
              </a:rPr>
              <a:t>Comandos</a:t>
            </a:r>
            <a:r>
              <a:rPr sz="1100" spc="12">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gui</a:t>
            </a:r>
            <a:r>
              <a:rPr lang="pt-BR" sz="1100">
                <a:solidFill>
                  <a:srgbClr val="000000"/>
                </a:solidFill>
                <a:latin typeface="Calibri"/>
                <a:cs typeface="Calibri"/>
              </a:rPr>
              <a:t>dão..</a:t>
            </a:r>
            <a:r>
              <a:rPr sz="1100" spc="-58">
                <a:solidFill>
                  <a:srgbClr val="000000"/>
                </a:solidFill>
                <a:latin typeface="Calibri"/>
                <a:cs typeface="Calibri"/>
              </a:rPr>
              <a:t> </a:t>
            </a:r>
            <a:r>
              <a:rPr sz="1100">
                <a:solidFill>
                  <a:srgbClr val="000000"/>
                </a:solidFill>
                <a:latin typeface="Calibri"/>
                <a:cs typeface="Calibri"/>
              </a:rPr>
              <a:t>.......................................... </a:t>
            </a:r>
            <a:r>
              <a:rPr sz="1100" spc="17">
                <a:solidFill>
                  <a:srgbClr val="000000"/>
                </a:solidFill>
                <a:latin typeface="Calibri"/>
                <a:cs typeface="Calibri"/>
              </a:rPr>
              <a:t>83</a:t>
            </a:r>
            <a:endParaRPr lang="pt-BR" sz="1100" spc="17">
              <a:solidFill>
                <a:srgbClr val="000000"/>
              </a:solidFill>
              <a:latin typeface="Calibri"/>
              <a:cs typeface="Calibri"/>
            </a:endParaRPr>
          </a:p>
          <a:p>
            <a:pPr marL="0" marR="0">
              <a:lnSpc>
                <a:spcPts val="1344"/>
              </a:lnSpc>
              <a:spcBef>
                <a:spcPts val="0"/>
              </a:spcBef>
              <a:spcAft>
                <a:spcPts val="0"/>
              </a:spcAft>
            </a:pPr>
            <a:r>
              <a:rPr lang="pt-BR" sz="1100">
                <a:solidFill>
                  <a:srgbClr val="000000"/>
                </a:solidFill>
                <a:latin typeface="Calibri"/>
                <a:cs typeface="Calibri"/>
              </a:rPr>
              <a:t>    </a:t>
            </a:r>
            <a:r>
              <a:rPr sz="1100">
                <a:solidFill>
                  <a:srgbClr val="000000"/>
                </a:solidFill>
                <a:latin typeface="Calibri"/>
                <a:cs typeface="Calibri"/>
              </a:rPr>
              <a:t>Comutador de luzes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máximos/médios e</a:t>
            </a:r>
          </a:p>
        </p:txBody>
      </p:sp>
      <p:sp>
        <p:nvSpPr>
          <p:cNvPr id="9" name="object 9"/>
          <p:cNvSpPr txBox="1"/>
          <p:nvPr/>
        </p:nvSpPr>
        <p:spPr>
          <a:xfrm>
            <a:off x="576072" y="969356"/>
            <a:ext cx="3070928" cy="3619980"/>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Obrigado por confiar na VOGE</a:t>
            </a:r>
            <a:r>
              <a:rPr sz="1100" spc="-58">
                <a:solidFill>
                  <a:srgbClr val="000000"/>
                </a:solidFill>
                <a:latin typeface="Calibri"/>
                <a:cs typeface="Calibri"/>
              </a:rPr>
              <a:t> </a:t>
            </a:r>
            <a:r>
              <a:rPr sz="1100">
                <a:solidFill>
                  <a:srgbClr val="000000"/>
                </a:solidFill>
                <a:latin typeface="Calibri"/>
                <a:cs typeface="Calibri"/>
              </a:rPr>
              <a:t>...............................</a:t>
            </a:r>
            <a:r>
              <a:rPr sz="1100" spc="-58">
                <a:solidFill>
                  <a:srgbClr val="000000"/>
                </a:solidFill>
                <a:latin typeface="Calibri"/>
                <a:cs typeface="Calibri"/>
              </a:rPr>
              <a:t> </a:t>
            </a:r>
            <a:r>
              <a:rPr sz="1100">
                <a:solidFill>
                  <a:srgbClr val="000000"/>
                </a:solidFill>
                <a:latin typeface="Calibri"/>
                <a:cs typeface="Calibri"/>
              </a:rPr>
              <a:t>1</a:t>
            </a:r>
          </a:p>
          <a:p>
            <a:pPr marL="0" marR="0" algn="r">
              <a:lnSpc>
                <a:spcPts val="1343"/>
              </a:lnSpc>
              <a:spcBef>
                <a:spcPts val="50"/>
              </a:spcBef>
              <a:spcAft>
                <a:spcPts val="0"/>
              </a:spcAft>
            </a:pPr>
            <a:r>
              <a:rPr sz="1100">
                <a:solidFill>
                  <a:srgbClr val="000000"/>
                </a:solidFill>
                <a:latin typeface="Calibri"/>
                <a:cs typeface="Calibri"/>
              </a:rPr>
              <a:t>Sobre este</a:t>
            </a:r>
            <a:r>
              <a:rPr sz="1100" spc="-15">
                <a:solidFill>
                  <a:srgbClr val="000000"/>
                </a:solidFill>
                <a:latin typeface="Calibri"/>
                <a:cs typeface="Calibri"/>
              </a:rPr>
              <a:t> </a:t>
            </a:r>
            <a:r>
              <a:rPr sz="1100">
                <a:solidFill>
                  <a:srgbClr val="000000"/>
                </a:solidFill>
                <a:latin typeface="Calibri"/>
                <a:cs typeface="Calibri"/>
              </a:rPr>
              <a:t>manual..................................................</a:t>
            </a:r>
            <a:r>
              <a:rPr sz="1100" spc="-61">
                <a:solidFill>
                  <a:srgbClr val="000000"/>
                </a:solidFill>
                <a:latin typeface="Calibri"/>
                <a:cs typeface="Calibri"/>
              </a:rPr>
              <a:t> </a:t>
            </a:r>
            <a:r>
              <a:rPr sz="1100">
                <a:solidFill>
                  <a:srgbClr val="000000"/>
                </a:solidFill>
                <a:latin typeface="Calibri"/>
                <a:cs typeface="Calibri"/>
              </a:rPr>
              <a:t>2</a:t>
            </a:r>
          </a:p>
          <a:p>
            <a:pPr marL="0" marR="0" algn="r">
              <a:lnSpc>
                <a:spcPts val="1344"/>
              </a:lnSpc>
              <a:spcBef>
                <a:spcPts val="0"/>
              </a:spcBef>
              <a:spcAft>
                <a:spcPts val="0"/>
              </a:spcAft>
            </a:pPr>
            <a:r>
              <a:rPr sz="1100">
                <a:solidFill>
                  <a:srgbClr val="000000"/>
                </a:solidFill>
                <a:latin typeface="Calibri"/>
                <a:cs typeface="Calibri"/>
              </a:rPr>
              <a:t>Preste atenção aos temas importantes..................</a:t>
            </a:r>
            <a:r>
              <a:rPr sz="1100" spc="-61">
                <a:solidFill>
                  <a:srgbClr val="000000"/>
                </a:solidFill>
                <a:latin typeface="Calibri"/>
                <a:cs typeface="Calibri"/>
              </a:rPr>
              <a:t> </a:t>
            </a:r>
            <a:r>
              <a:rPr sz="1100">
                <a:solidFill>
                  <a:srgbClr val="000000"/>
                </a:solidFill>
                <a:latin typeface="Calibri"/>
                <a:cs typeface="Calibri"/>
              </a:rPr>
              <a:t>3</a:t>
            </a:r>
          </a:p>
          <a:p>
            <a:pPr marL="0" marR="0" algn="r">
              <a:lnSpc>
                <a:spcPts val="1344"/>
              </a:lnSpc>
              <a:spcBef>
                <a:spcPts val="50"/>
              </a:spcBef>
              <a:spcAft>
                <a:spcPts val="0"/>
              </a:spcAft>
            </a:pPr>
            <a:r>
              <a:rPr sz="1100">
                <a:solidFill>
                  <a:srgbClr val="000000"/>
                </a:solidFill>
                <a:latin typeface="Calibri"/>
                <a:cs typeface="Calibri"/>
              </a:rPr>
              <a:t>Condução segura</a:t>
            </a:r>
            <a:r>
              <a:rPr sz="1100" spc="-80">
                <a:solidFill>
                  <a:srgbClr val="000000"/>
                </a:solidFill>
                <a:latin typeface="Calibri"/>
                <a:cs typeface="Calibri"/>
              </a:rPr>
              <a:t> </a:t>
            </a:r>
            <a:r>
              <a:rPr sz="1100">
                <a:solidFill>
                  <a:srgbClr val="000000"/>
                </a:solidFill>
                <a:latin typeface="Calibri"/>
                <a:cs typeface="Calibri"/>
              </a:rPr>
              <a:t>....................................................</a:t>
            </a:r>
            <a:r>
              <a:rPr sz="1100" spc="-58">
                <a:solidFill>
                  <a:srgbClr val="000000"/>
                </a:solidFill>
                <a:latin typeface="Calibri"/>
                <a:cs typeface="Calibri"/>
              </a:rPr>
              <a:t> </a:t>
            </a:r>
            <a:r>
              <a:rPr sz="1100">
                <a:solidFill>
                  <a:srgbClr val="000000"/>
                </a:solidFill>
                <a:latin typeface="Calibri"/>
                <a:cs typeface="Calibri"/>
              </a:rPr>
              <a:t>7</a:t>
            </a:r>
          </a:p>
          <a:p>
            <a:pPr marL="140207" marR="0" algn="r">
              <a:lnSpc>
                <a:spcPts val="1343"/>
              </a:lnSpc>
              <a:spcBef>
                <a:spcPts val="0"/>
              </a:spcBef>
              <a:spcAft>
                <a:spcPts val="0"/>
              </a:spcAft>
            </a:pPr>
            <a:r>
              <a:rPr sz="1100">
                <a:solidFill>
                  <a:srgbClr val="000000"/>
                </a:solidFill>
                <a:latin typeface="Calibri"/>
                <a:cs typeface="Calibri"/>
              </a:rPr>
              <a:t>Cargas, acessórios e modificações......................</a:t>
            </a:r>
            <a:r>
              <a:rPr sz="1100" spc="-58">
                <a:solidFill>
                  <a:srgbClr val="000000"/>
                </a:solidFill>
                <a:latin typeface="Calibri"/>
                <a:cs typeface="Calibri"/>
              </a:rPr>
              <a:t> </a:t>
            </a:r>
            <a:r>
              <a:rPr sz="1100">
                <a:solidFill>
                  <a:srgbClr val="000000"/>
                </a:solidFill>
                <a:latin typeface="Calibri"/>
                <a:cs typeface="Calibri"/>
              </a:rPr>
              <a:t>7</a:t>
            </a:r>
          </a:p>
          <a:p>
            <a:pPr marL="0" marR="0" algn="r">
              <a:lnSpc>
                <a:spcPts val="1332"/>
              </a:lnSpc>
              <a:spcBef>
                <a:spcPts val="50"/>
              </a:spcBef>
              <a:spcAft>
                <a:spcPts val="0"/>
              </a:spcAft>
            </a:pPr>
            <a:r>
              <a:rPr sz="1100">
                <a:solidFill>
                  <a:srgbClr val="000000"/>
                </a:solidFill>
                <a:latin typeface="Calibri"/>
                <a:cs typeface="Calibri"/>
              </a:rPr>
              <a:t>Verificações antes de iniciar a marcha</a:t>
            </a:r>
            <a:r>
              <a:rPr sz="1100" spc="-91">
                <a:solidFill>
                  <a:srgbClr val="000000"/>
                </a:solidFill>
                <a:latin typeface="Calibri"/>
                <a:cs typeface="Calibri"/>
              </a:rPr>
              <a:t> </a:t>
            </a:r>
            <a:r>
              <a:rPr sz="1100">
                <a:solidFill>
                  <a:srgbClr val="000000"/>
                </a:solidFill>
                <a:latin typeface="Calibri"/>
                <a:cs typeface="Calibri"/>
              </a:rPr>
              <a:t>...................</a:t>
            </a:r>
            <a:r>
              <a:rPr sz="1100" spc="-61">
                <a:solidFill>
                  <a:srgbClr val="000000"/>
                </a:solidFill>
                <a:latin typeface="Calibri"/>
                <a:cs typeface="Calibri"/>
              </a:rPr>
              <a:t> </a:t>
            </a:r>
            <a:r>
              <a:rPr sz="1100">
                <a:solidFill>
                  <a:srgbClr val="000000"/>
                </a:solidFill>
                <a:latin typeface="Calibri"/>
                <a:cs typeface="Calibri"/>
              </a:rPr>
              <a:t>9</a:t>
            </a:r>
          </a:p>
          <a:p>
            <a:pPr marL="0" marR="0" algn="r">
              <a:lnSpc>
                <a:spcPts val="1344"/>
              </a:lnSpc>
              <a:spcBef>
                <a:spcPts val="0"/>
              </a:spcBef>
              <a:spcAft>
                <a:spcPts val="0"/>
              </a:spcAft>
            </a:pPr>
            <a:r>
              <a:rPr sz="1100">
                <a:solidFill>
                  <a:srgbClr val="000000"/>
                </a:solidFill>
                <a:latin typeface="Calibri"/>
                <a:cs typeface="Calibri"/>
              </a:rPr>
              <a:t>Pontos</a:t>
            </a:r>
            <a:r>
              <a:rPr sz="1100" spc="-11">
                <a:solidFill>
                  <a:srgbClr val="000000"/>
                </a:solidFill>
                <a:latin typeface="Calibri"/>
                <a:cs typeface="Calibri"/>
              </a:rPr>
              <a:t> </a:t>
            </a:r>
            <a:r>
              <a:rPr sz="1100">
                <a:solidFill>
                  <a:srgbClr val="000000"/>
                </a:solidFill>
                <a:latin typeface="Calibri"/>
                <a:cs typeface="Calibri"/>
              </a:rPr>
              <a:t>a que deve</a:t>
            </a:r>
            <a:r>
              <a:rPr sz="1100" spc="-14">
                <a:solidFill>
                  <a:srgbClr val="000000"/>
                </a:solidFill>
                <a:latin typeface="Calibri"/>
                <a:cs typeface="Calibri"/>
              </a:rPr>
              <a:t> </a:t>
            </a:r>
            <a:r>
              <a:rPr sz="1100">
                <a:solidFill>
                  <a:srgbClr val="000000"/>
                </a:solidFill>
                <a:latin typeface="Calibri"/>
                <a:cs typeface="Calibri"/>
              </a:rPr>
              <a:t>prestar</a:t>
            </a:r>
            <a:r>
              <a:rPr sz="1100" spc="-15">
                <a:solidFill>
                  <a:srgbClr val="000000"/>
                </a:solidFill>
                <a:latin typeface="Calibri"/>
                <a:cs typeface="Calibri"/>
              </a:rPr>
              <a:t> </a:t>
            </a:r>
            <a:r>
              <a:rPr sz="1100">
                <a:solidFill>
                  <a:srgbClr val="000000"/>
                </a:solidFill>
                <a:latin typeface="Calibri"/>
                <a:cs typeface="Calibri"/>
              </a:rPr>
              <a:t>atenção</a:t>
            </a:r>
            <a:r>
              <a:rPr sz="1100" spc="11">
                <a:solidFill>
                  <a:srgbClr val="000000"/>
                </a:solidFill>
                <a:latin typeface="Calibri"/>
                <a:cs typeface="Calibri"/>
              </a:rPr>
              <a:t> </a:t>
            </a:r>
            <a:r>
              <a:rPr sz="1100">
                <a:solidFill>
                  <a:srgbClr val="000000"/>
                </a:solidFill>
                <a:latin typeface="Calibri"/>
                <a:cs typeface="Calibri"/>
              </a:rPr>
              <a:t>na condução</a:t>
            </a:r>
            <a:r>
              <a:rPr sz="1100" spc="96">
                <a:solidFill>
                  <a:srgbClr val="000000"/>
                </a:solidFill>
                <a:latin typeface="Calibri"/>
                <a:cs typeface="Calibri"/>
              </a:rPr>
              <a:t> </a:t>
            </a:r>
            <a:r>
              <a:rPr sz="1100">
                <a:solidFill>
                  <a:srgbClr val="000000"/>
                </a:solidFill>
                <a:latin typeface="Calibri"/>
                <a:cs typeface="Calibri"/>
              </a:rPr>
              <a:t>10</a:t>
            </a:r>
          </a:p>
          <a:p>
            <a:pPr marL="0" marR="0" algn="r">
              <a:lnSpc>
                <a:spcPts val="1343"/>
              </a:lnSpc>
              <a:spcBef>
                <a:spcPts val="0"/>
              </a:spcBef>
              <a:spcAft>
                <a:spcPts val="0"/>
              </a:spcAft>
            </a:pPr>
            <a:r>
              <a:rPr sz="1100">
                <a:solidFill>
                  <a:srgbClr val="000000"/>
                </a:solidFill>
                <a:latin typeface="Calibri"/>
                <a:cs typeface="Calibri"/>
              </a:rPr>
              <a:t>Iniciar a marcha</a:t>
            </a:r>
            <a:r>
              <a:rPr sz="1100" spc="-47">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12</a:t>
            </a:r>
          </a:p>
          <a:p>
            <a:pPr marL="0" marR="0" algn="r">
              <a:lnSpc>
                <a:spcPts val="1344"/>
              </a:lnSpc>
              <a:spcBef>
                <a:spcPts val="50"/>
              </a:spcBef>
              <a:spcAft>
                <a:spcPts val="0"/>
              </a:spcAft>
            </a:pPr>
            <a:r>
              <a:rPr lang="pt-BR" sz="1100">
                <a:solidFill>
                  <a:srgbClr val="000000"/>
                </a:solidFill>
                <a:latin typeface="Calibri"/>
                <a:cs typeface="Calibri"/>
              </a:rPr>
              <a:t>Frenagem</a:t>
            </a:r>
            <a:r>
              <a:rPr sz="1100">
                <a:solidFill>
                  <a:srgbClr val="000000"/>
                </a:solidFill>
                <a:latin typeface="Calibri"/>
                <a:cs typeface="Calibri"/>
              </a:rPr>
              <a:t> e estacionamento</a:t>
            </a:r>
            <a:r>
              <a:rPr sz="1100" spc="-89">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14</a:t>
            </a:r>
          </a:p>
          <a:p>
            <a:pPr marL="0" marR="0" algn="r">
              <a:lnSpc>
                <a:spcPts val="1344"/>
              </a:lnSpc>
              <a:spcBef>
                <a:spcPts val="0"/>
              </a:spcBef>
              <a:spcAft>
                <a:spcPts val="0"/>
              </a:spcAft>
            </a:pPr>
            <a:r>
              <a:rPr sz="1100">
                <a:solidFill>
                  <a:srgbClr val="000000"/>
                </a:solidFill>
                <a:latin typeface="Calibri"/>
                <a:cs typeface="Calibri"/>
              </a:rPr>
              <a:t>Características técnicas ........................................</a:t>
            </a:r>
            <a:r>
              <a:rPr sz="1100" spc="-70">
                <a:solidFill>
                  <a:srgbClr val="000000"/>
                </a:solidFill>
                <a:latin typeface="Calibri"/>
                <a:cs typeface="Calibri"/>
              </a:rPr>
              <a:t> </a:t>
            </a:r>
            <a:r>
              <a:rPr sz="1100">
                <a:solidFill>
                  <a:srgbClr val="000000"/>
                </a:solidFill>
                <a:latin typeface="Calibri"/>
                <a:cs typeface="Calibri"/>
              </a:rPr>
              <a:t>16</a:t>
            </a:r>
          </a:p>
          <a:p>
            <a:pPr marL="0" marR="0" algn="r">
              <a:lnSpc>
                <a:spcPts val="1343"/>
              </a:lnSpc>
              <a:spcBef>
                <a:spcPts val="50"/>
              </a:spcBef>
              <a:spcAft>
                <a:spcPts val="0"/>
              </a:spcAft>
            </a:pPr>
            <a:r>
              <a:rPr sz="1100">
                <a:solidFill>
                  <a:srgbClr val="000000"/>
                </a:solidFill>
                <a:latin typeface="Calibri"/>
                <a:cs typeface="Calibri"/>
              </a:rPr>
              <a:t>Identificação da moto...........................................</a:t>
            </a:r>
            <a:r>
              <a:rPr sz="1100" spc="-58">
                <a:solidFill>
                  <a:srgbClr val="000000"/>
                </a:solidFill>
                <a:latin typeface="Calibri"/>
                <a:cs typeface="Calibri"/>
              </a:rPr>
              <a:t> </a:t>
            </a:r>
            <a:r>
              <a:rPr sz="1100">
                <a:solidFill>
                  <a:srgbClr val="000000"/>
                </a:solidFill>
                <a:latin typeface="Calibri"/>
                <a:cs typeface="Calibri"/>
              </a:rPr>
              <a:t>20</a:t>
            </a:r>
          </a:p>
          <a:p>
            <a:pPr marL="140207" marR="0" algn="r">
              <a:lnSpc>
                <a:spcPts val="1344"/>
              </a:lnSpc>
              <a:spcBef>
                <a:spcPts val="0"/>
              </a:spcBef>
              <a:spcAft>
                <a:spcPts val="0"/>
              </a:spcAft>
            </a:pPr>
            <a:r>
              <a:rPr sz="1100">
                <a:solidFill>
                  <a:srgbClr val="000000"/>
                </a:solidFill>
                <a:latin typeface="Calibri"/>
                <a:cs typeface="Calibri"/>
              </a:rPr>
              <a:t>Números de série .............................................</a:t>
            </a:r>
            <a:r>
              <a:rPr sz="1100" spc="-69">
                <a:solidFill>
                  <a:srgbClr val="000000"/>
                </a:solidFill>
                <a:latin typeface="Calibri"/>
                <a:cs typeface="Calibri"/>
              </a:rPr>
              <a:t> </a:t>
            </a:r>
            <a:r>
              <a:rPr sz="1100">
                <a:solidFill>
                  <a:srgbClr val="000000"/>
                </a:solidFill>
                <a:latin typeface="Calibri"/>
                <a:cs typeface="Calibri"/>
              </a:rPr>
              <a:t>20</a:t>
            </a:r>
          </a:p>
          <a:p>
            <a:pPr marL="140207" marR="0" algn="r">
              <a:lnSpc>
                <a:spcPts val="1343"/>
              </a:lnSpc>
              <a:spcBef>
                <a:spcPts val="50"/>
              </a:spcBef>
              <a:spcAft>
                <a:spcPts val="0"/>
              </a:spcAft>
            </a:pPr>
            <a:r>
              <a:rPr sz="1100">
                <a:solidFill>
                  <a:srgbClr val="000000"/>
                </a:solidFill>
                <a:latin typeface="Calibri"/>
                <a:cs typeface="Calibri"/>
              </a:rPr>
              <a:t>Posto</a:t>
            </a:r>
            <a:r>
              <a:rPr sz="1100" spc="-15">
                <a:solidFill>
                  <a:srgbClr val="000000"/>
                </a:solidFill>
                <a:latin typeface="Calibri"/>
                <a:cs typeface="Calibri"/>
              </a:rPr>
              <a:t> </a:t>
            </a:r>
            <a:r>
              <a:rPr sz="1100">
                <a:solidFill>
                  <a:srgbClr val="000000"/>
                </a:solidFill>
                <a:latin typeface="Calibri"/>
                <a:cs typeface="Calibri"/>
              </a:rPr>
              <a:t>de condução</a:t>
            </a:r>
            <a:r>
              <a:rPr sz="1100" spc="-32">
                <a:solidFill>
                  <a:srgbClr val="000000"/>
                </a:solidFill>
                <a:latin typeface="Calibri"/>
                <a:cs typeface="Calibri"/>
              </a:rPr>
              <a:t> </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21</a:t>
            </a:r>
          </a:p>
          <a:p>
            <a:pPr marL="140207" marR="0" algn="r">
              <a:lnSpc>
                <a:spcPts val="1344"/>
              </a:lnSpc>
              <a:spcBef>
                <a:spcPts val="0"/>
              </a:spcBef>
              <a:spcAft>
                <a:spcPts val="0"/>
              </a:spcAft>
            </a:pPr>
            <a:r>
              <a:rPr sz="1100">
                <a:solidFill>
                  <a:srgbClr val="000000"/>
                </a:solidFill>
                <a:latin typeface="Calibri"/>
                <a:cs typeface="Calibri"/>
              </a:rPr>
              <a:t>Lado esquerdo</a:t>
            </a:r>
            <a:r>
              <a:rPr sz="1100" spc="-93">
                <a:solidFill>
                  <a:srgbClr val="000000"/>
                </a:solidFill>
                <a:latin typeface="Calibri"/>
                <a:cs typeface="Calibri"/>
              </a:rPr>
              <a:t> </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22</a:t>
            </a:r>
          </a:p>
          <a:p>
            <a:pPr marL="140207" marR="0" algn="r">
              <a:lnSpc>
                <a:spcPts val="1344"/>
              </a:lnSpc>
              <a:spcBef>
                <a:spcPts val="50"/>
              </a:spcBef>
              <a:spcAft>
                <a:spcPts val="0"/>
              </a:spcAft>
            </a:pPr>
            <a:r>
              <a:rPr sz="1100">
                <a:solidFill>
                  <a:srgbClr val="000000"/>
                </a:solidFill>
                <a:latin typeface="Calibri"/>
                <a:cs typeface="Calibri"/>
              </a:rPr>
              <a:t>Lado</a:t>
            </a:r>
            <a:r>
              <a:rPr sz="1100" spc="17">
                <a:solidFill>
                  <a:srgbClr val="000000"/>
                </a:solidFill>
                <a:latin typeface="Calibri"/>
                <a:cs typeface="Calibri"/>
              </a:rPr>
              <a:t> </a:t>
            </a:r>
            <a:r>
              <a:rPr sz="1100">
                <a:solidFill>
                  <a:srgbClr val="000000"/>
                </a:solidFill>
                <a:latin typeface="Calibri"/>
                <a:cs typeface="Calibri"/>
              </a:rPr>
              <a:t>direito.......................................................</a:t>
            </a:r>
            <a:r>
              <a:rPr sz="1100" spc="-70">
                <a:solidFill>
                  <a:srgbClr val="000000"/>
                </a:solidFill>
                <a:latin typeface="Calibri"/>
                <a:cs typeface="Calibri"/>
              </a:rPr>
              <a:t> </a:t>
            </a:r>
            <a:r>
              <a:rPr sz="1100">
                <a:solidFill>
                  <a:srgbClr val="000000"/>
                </a:solidFill>
                <a:latin typeface="Calibri"/>
                <a:cs typeface="Calibri"/>
              </a:rPr>
              <a:t>24</a:t>
            </a:r>
          </a:p>
          <a:p>
            <a:pPr marL="140207" marR="0" algn="r">
              <a:lnSpc>
                <a:spcPts val="1331"/>
              </a:lnSpc>
              <a:spcBef>
                <a:spcPts val="0"/>
              </a:spcBef>
              <a:spcAft>
                <a:spcPts val="0"/>
              </a:spcAft>
            </a:pPr>
            <a:r>
              <a:rPr sz="1100">
                <a:solidFill>
                  <a:srgbClr val="000000"/>
                </a:solidFill>
                <a:latin typeface="Calibri"/>
                <a:cs typeface="Calibri"/>
              </a:rPr>
              <a:t>Debaixo do assento</a:t>
            </a:r>
            <a:r>
              <a:rPr sz="1100" spc="-24">
                <a:solidFill>
                  <a:srgbClr val="000000"/>
                </a:solidFill>
                <a:latin typeface="Calibri"/>
                <a:cs typeface="Calibri"/>
              </a:rPr>
              <a:t> </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25</a:t>
            </a:r>
          </a:p>
          <a:p>
            <a:pPr marL="0" marR="0" algn="r">
              <a:lnSpc>
                <a:spcPts val="1344"/>
              </a:lnSpc>
              <a:spcBef>
                <a:spcPts val="0"/>
              </a:spcBef>
              <a:spcAft>
                <a:spcPts val="0"/>
              </a:spcAft>
            </a:pPr>
            <a:r>
              <a:rPr sz="1100">
                <a:solidFill>
                  <a:srgbClr val="000000"/>
                </a:solidFill>
                <a:latin typeface="Calibri"/>
                <a:cs typeface="Calibri"/>
              </a:rPr>
              <a:t>Esquema elétrico de fusíveis e</a:t>
            </a:r>
            <a:r>
              <a:rPr sz="1100" spc="18">
                <a:solidFill>
                  <a:srgbClr val="000000"/>
                </a:solidFill>
                <a:latin typeface="Calibri"/>
                <a:cs typeface="Calibri"/>
              </a:rPr>
              <a:t> </a:t>
            </a:r>
            <a:r>
              <a:rPr sz="1100">
                <a:solidFill>
                  <a:srgbClr val="000000"/>
                </a:solidFill>
                <a:latin typeface="Calibri"/>
                <a:cs typeface="Calibri"/>
              </a:rPr>
              <a:t>relés</a:t>
            </a:r>
            <a:r>
              <a:rPr sz="1100" spc="16">
                <a:solidFill>
                  <a:srgbClr val="000000"/>
                </a:solidFill>
                <a:latin typeface="Calibri"/>
                <a:cs typeface="Calibri"/>
              </a:rPr>
              <a:t> </a:t>
            </a:r>
            <a:r>
              <a:rPr sz="1100">
                <a:solidFill>
                  <a:srgbClr val="000000"/>
                </a:solidFill>
                <a:latin typeface="Calibri"/>
                <a:cs typeface="Calibri"/>
              </a:rPr>
              <a:t>de </a:t>
            </a:r>
            <a:r>
              <a:rPr sz="1100" spc="15">
                <a:solidFill>
                  <a:srgbClr val="000000"/>
                </a:solidFill>
                <a:latin typeface="Calibri"/>
                <a:cs typeface="Calibri"/>
              </a:rPr>
              <a:t>control</a:t>
            </a:r>
            <a:r>
              <a:rPr lang="pt-BR" sz="1100" spc="15">
                <a:solidFill>
                  <a:srgbClr val="000000"/>
                </a:solidFill>
                <a:latin typeface="Calibri"/>
                <a:cs typeface="Calibri"/>
              </a:rPr>
              <a:t>e</a:t>
            </a:r>
            <a:r>
              <a:rPr sz="1100" spc="15">
                <a:solidFill>
                  <a:srgbClr val="000000"/>
                </a:solidFill>
                <a:latin typeface="Calibri"/>
                <a:cs typeface="Calibri"/>
              </a:rPr>
              <a:t>.</a:t>
            </a:r>
            <a:r>
              <a:rPr sz="1100" spc="-86">
                <a:solidFill>
                  <a:srgbClr val="000000"/>
                </a:solidFill>
                <a:latin typeface="Calibri"/>
                <a:cs typeface="Calibri"/>
              </a:rPr>
              <a:t> </a:t>
            </a:r>
            <a:r>
              <a:rPr sz="1100">
                <a:solidFill>
                  <a:srgbClr val="000000"/>
                </a:solidFill>
                <a:latin typeface="Calibri"/>
                <a:cs typeface="Calibri"/>
              </a:rPr>
              <a:t>26</a:t>
            </a:r>
          </a:p>
          <a:p>
            <a:pPr marL="0" marR="0" algn="r">
              <a:lnSpc>
                <a:spcPts val="1343"/>
              </a:lnSpc>
              <a:spcBef>
                <a:spcPts val="50"/>
              </a:spcBef>
              <a:spcAft>
                <a:spcPts val="0"/>
              </a:spcAft>
            </a:pPr>
            <a:r>
              <a:rPr sz="1100">
                <a:solidFill>
                  <a:srgbClr val="000000"/>
                </a:solidFill>
                <a:latin typeface="Calibri"/>
                <a:cs typeface="Calibri"/>
              </a:rPr>
              <a:t>Botão de ignição...................................................</a:t>
            </a:r>
            <a:r>
              <a:rPr sz="1100" spc="-75">
                <a:solidFill>
                  <a:srgbClr val="000000"/>
                </a:solidFill>
                <a:latin typeface="Calibri"/>
                <a:cs typeface="Calibri"/>
              </a:rPr>
              <a:t> </a:t>
            </a:r>
            <a:r>
              <a:rPr sz="1100">
                <a:solidFill>
                  <a:srgbClr val="000000"/>
                </a:solidFill>
                <a:latin typeface="Calibri"/>
                <a:cs typeface="Calibri"/>
              </a:rPr>
              <a:t>27</a:t>
            </a:r>
          </a:p>
          <a:p>
            <a:pPr marL="0" marR="0" algn="r">
              <a:lnSpc>
                <a:spcPts val="1344"/>
              </a:lnSpc>
              <a:spcBef>
                <a:spcPts val="0"/>
              </a:spcBef>
              <a:spcAft>
                <a:spcPts val="0"/>
              </a:spcAft>
            </a:pPr>
            <a:r>
              <a:rPr sz="1100">
                <a:solidFill>
                  <a:srgbClr val="000000"/>
                </a:solidFill>
                <a:latin typeface="Calibri"/>
                <a:cs typeface="Calibri"/>
              </a:rPr>
              <a:t>Painel de instrumentos e luzes de aviso...............</a:t>
            </a:r>
            <a:r>
              <a:rPr sz="1100" spc="-71">
                <a:solidFill>
                  <a:srgbClr val="000000"/>
                </a:solidFill>
                <a:latin typeface="Calibri"/>
                <a:cs typeface="Calibri"/>
              </a:rPr>
              <a:t> </a:t>
            </a:r>
            <a:r>
              <a:rPr sz="1100">
                <a:solidFill>
                  <a:srgbClr val="000000"/>
                </a:solidFill>
                <a:latin typeface="Calibri"/>
                <a:cs typeface="Calibri"/>
              </a:rPr>
              <a:t>30</a:t>
            </a:r>
          </a:p>
          <a:p>
            <a:pPr marL="140207" marR="0" algn="r">
              <a:lnSpc>
                <a:spcPts val="1344"/>
              </a:lnSpc>
              <a:spcBef>
                <a:spcPts val="50"/>
              </a:spcBef>
              <a:spcAft>
                <a:spcPts val="0"/>
              </a:spcAft>
            </a:pPr>
            <a:r>
              <a:rPr sz="1100">
                <a:solidFill>
                  <a:srgbClr val="000000"/>
                </a:solidFill>
                <a:latin typeface="Calibri"/>
                <a:cs typeface="Calibri"/>
              </a:rPr>
              <a:t>Luz de aviso do</a:t>
            </a:r>
            <a:r>
              <a:rPr sz="1100" spc="14">
                <a:solidFill>
                  <a:srgbClr val="000000"/>
                </a:solidFill>
                <a:latin typeface="Calibri"/>
                <a:cs typeface="Calibri"/>
              </a:rPr>
              <a:t> </a:t>
            </a:r>
            <a:r>
              <a:rPr sz="1100">
                <a:solidFill>
                  <a:srgbClr val="000000"/>
                </a:solidFill>
                <a:latin typeface="Calibri"/>
                <a:cs typeface="Calibri"/>
              </a:rPr>
              <a:t>pisca esquerdo “</a:t>
            </a:r>
            <a:r>
              <a:rPr sz="1100">
                <a:solidFill>
                  <a:srgbClr val="000000"/>
                </a:solidFill>
                <a:latin typeface="Wingdings"/>
                <a:cs typeface="Arial" panose="020B0604020202020204" pitchFamily="34" charset="0"/>
              </a:rPr>
              <a:t></a:t>
            </a:r>
            <a:r>
              <a:rPr sz="1100">
                <a:solidFill>
                  <a:srgbClr val="000000"/>
                </a:solidFill>
                <a:latin typeface="Calibri"/>
                <a:cs typeface="Calibri"/>
              </a:rPr>
              <a:t>“</a:t>
            </a:r>
            <a:r>
              <a:rPr sz="1100" spc="-13">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32</a:t>
            </a:r>
          </a:p>
          <a:p>
            <a:pPr marL="140207" marR="0" algn="r">
              <a:lnSpc>
                <a:spcPts val="1343"/>
              </a:lnSpc>
              <a:spcBef>
                <a:spcPts val="0"/>
              </a:spcBef>
              <a:spcAft>
                <a:spcPts val="0"/>
              </a:spcAft>
            </a:pPr>
            <a:r>
              <a:rPr sz="1100">
                <a:solidFill>
                  <a:srgbClr val="000000"/>
                </a:solidFill>
                <a:latin typeface="Calibri"/>
                <a:cs typeface="Calibri"/>
              </a:rPr>
              <a:t>Luz de aviso de ponto morto “N”</a:t>
            </a:r>
            <a:r>
              <a:rPr sz="1100" spc="-96">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spc="17">
                <a:solidFill>
                  <a:srgbClr val="000000"/>
                </a:solidFill>
                <a:latin typeface="Calibri"/>
                <a:cs typeface="Calibri"/>
              </a:rPr>
              <a:t>32</a:t>
            </a:r>
          </a:p>
        </p:txBody>
      </p:sp>
      <p:sp>
        <p:nvSpPr>
          <p:cNvPr id="10" name="object 10"/>
          <p:cNvSpPr txBox="1"/>
          <p:nvPr/>
        </p:nvSpPr>
        <p:spPr>
          <a:xfrm>
            <a:off x="3994274" y="3287360"/>
            <a:ext cx="3027406" cy="1192634"/>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gatilho de sinais de luzes.................................. 84</a:t>
            </a:r>
            <a:endParaRPr lang="pt-BR" sz="1100">
              <a:solidFill>
                <a:srgbClr val="000000"/>
              </a:solidFill>
              <a:latin typeface="Calibri"/>
              <a:cs typeface="Calibri"/>
            </a:endParaRPr>
          </a:p>
          <a:p>
            <a:pPr marL="0" marR="0" algn="r">
              <a:lnSpc>
                <a:spcPts val="1347"/>
              </a:lnSpc>
              <a:spcBef>
                <a:spcPts val="0"/>
              </a:spcBef>
              <a:spcAft>
                <a:spcPts val="0"/>
              </a:spcAft>
            </a:pPr>
            <a:r>
              <a:rPr sz="1100">
                <a:solidFill>
                  <a:srgbClr val="000000"/>
                </a:solidFill>
                <a:latin typeface="Calibri"/>
                <a:cs typeface="Calibri"/>
              </a:rPr>
              <a:t>Comutador de piscas</a:t>
            </a:r>
            <a:r>
              <a:rPr lang="pt-BR" sz="1100">
                <a:solidFill>
                  <a:srgbClr val="000000"/>
                </a:solidFill>
                <a:latin typeface="Calibri"/>
                <a:cs typeface="Calibri"/>
              </a:rPr>
              <a:t>....</a:t>
            </a:r>
            <a:r>
              <a:rPr sz="1100">
                <a:solidFill>
                  <a:srgbClr val="000000"/>
                </a:solidFill>
                <a:latin typeface="Calibri"/>
                <a:cs typeface="Calibri"/>
              </a:rPr>
              <a:t>........................................</a:t>
            </a:r>
            <a:r>
              <a:rPr sz="1100" spc="17">
                <a:solidFill>
                  <a:srgbClr val="000000"/>
                </a:solidFill>
                <a:latin typeface="Calibri"/>
                <a:cs typeface="Calibri"/>
              </a:rPr>
              <a:t> </a:t>
            </a:r>
            <a:r>
              <a:rPr sz="1100">
                <a:solidFill>
                  <a:srgbClr val="000000"/>
                </a:solidFill>
                <a:latin typeface="Calibri"/>
                <a:cs typeface="Calibri"/>
              </a:rPr>
              <a:t>85</a:t>
            </a:r>
          </a:p>
          <a:p>
            <a:pPr marL="0" marR="0" algn="r">
              <a:lnSpc>
                <a:spcPts val="1344"/>
              </a:lnSpc>
              <a:spcBef>
                <a:spcPts val="0"/>
              </a:spcBef>
              <a:spcAft>
                <a:spcPts val="0"/>
              </a:spcAft>
            </a:pPr>
            <a:r>
              <a:rPr sz="1100">
                <a:solidFill>
                  <a:srgbClr val="000000"/>
                </a:solidFill>
                <a:latin typeface="Calibri"/>
                <a:cs typeface="Calibri"/>
              </a:rPr>
              <a:t>Intermitentes de emergência “</a:t>
            </a:r>
            <a:r>
              <a:rPr sz="1100" spc="109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 </a:t>
            </a:r>
            <a:r>
              <a:rPr sz="1100" spc="17">
                <a:solidFill>
                  <a:srgbClr val="000000"/>
                </a:solidFill>
                <a:latin typeface="Calibri"/>
                <a:cs typeface="Calibri"/>
              </a:rPr>
              <a:t>85</a:t>
            </a:r>
          </a:p>
          <a:p>
            <a:pPr marL="0" marR="0" algn="r">
              <a:lnSpc>
                <a:spcPts val="1344"/>
              </a:lnSpc>
              <a:spcBef>
                <a:spcPts val="50"/>
              </a:spcBef>
              <a:spcAft>
                <a:spcPts val="0"/>
              </a:spcAft>
            </a:pPr>
            <a:r>
              <a:rPr sz="1100">
                <a:solidFill>
                  <a:srgbClr val="000000"/>
                </a:solidFill>
                <a:latin typeface="Calibri"/>
                <a:cs typeface="Calibri"/>
              </a:rPr>
              <a:t>Botão VOLTAR</a:t>
            </a:r>
            <a:r>
              <a:rPr sz="1100" spc="-13">
                <a:solidFill>
                  <a:srgbClr val="000000"/>
                </a:solidFill>
                <a:latin typeface="Calibri"/>
                <a:cs typeface="Calibri"/>
              </a:rPr>
              <a:t> </a:t>
            </a:r>
            <a:r>
              <a:rPr sz="1100">
                <a:solidFill>
                  <a:srgbClr val="000000"/>
                </a:solidFill>
                <a:latin typeface="Calibri"/>
                <a:cs typeface="Calibri"/>
              </a:rPr>
              <a:t>“</a:t>
            </a:r>
            <a:r>
              <a:rPr sz="1100">
                <a:solidFill>
                  <a:srgbClr val="000000"/>
                </a:solidFill>
                <a:latin typeface="Wingdings 3"/>
                <a:cs typeface="Wingdings 3"/>
              </a:rPr>
              <a:t></a:t>
            </a:r>
            <a:r>
              <a:rPr sz="1100">
                <a:solidFill>
                  <a:srgbClr val="000000"/>
                </a:solidFill>
                <a:latin typeface="Calibri"/>
                <a:cs typeface="Calibri"/>
              </a:rPr>
              <a:t>” ..........................................</a:t>
            </a:r>
            <a:r>
              <a:rPr sz="1100" spc="19">
                <a:solidFill>
                  <a:srgbClr val="000000"/>
                </a:solidFill>
                <a:latin typeface="Calibri"/>
                <a:cs typeface="Calibri"/>
              </a:rPr>
              <a:t> </a:t>
            </a:r>
            <a:r>
              <a:rPr sz="1100">
                <a:solidFill>
                  <a:srgbClr val="000000"/>
                </a:solidFill>
                <a:latin typeface="Calibri"/>
                <a:cs typeface="Calibri"/>
              </a:rPr>
              <a:t>85</a:t>
            </a:r>
          </a:p>
          <a:p>
            <a:pPr marL="0" marR="0" algn="r">
              <a:lnSpc>
                <a:spcPts val="1343"/>
              </a:lnSpc>
              <a:spcBef>
                <a:spcPts val="0"/>
              </a:spcBef>
              <a:spcAft>
                <a:spcPts val="0"/>
              </a:spcAft>
            </a:pPr>
            <a:r>
              <a:rPr sz="1100">
                <a:solidFill>
                  <a:srgbClr val="000000"/>
                </a:solidFill>
                <a:latin typeface="Calibri"/>
                <a:cs typeface="Calibri"/>
              </a:rPr>
              <a:t>Botão CONFIRMAR “ENT”</a:t>
            </a:r>
            <a:r>
              <a:rPr sz="1100" spc="-23">
                <a:solidFill>
                  <a:srgbClr val="000000"/>
                </a:solidFill>
                <a:latin typeface="Calibri"/>
                <a:cs typeface="Calibri"/>
              </a:rPr>
              <a:t> </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85</a:t>
            </a:r>
          </a:p>
          <a:p>
            <a:pPr marL="0" marR="0" algn="r">
              <a:lnSpc>
                <a:spcPts val="1344"/>
              </a:lnSpc>
              <a:spcBef>
                <a:spcPts val="50"/>
              </a:spcBef>
              <a:spcAft>
                <a:spcPts val="0"/>
              </a:spcAft>
            </a:pPr>
            <a:r>
              <a:rPr sz="1100">
                <a:solidFill>
                  <a:srgbClr val="000000"/>
                </a:solidFill>
                <a:latin typeface="Calibri"/>
                <a:cs typeface="Calibri"/>
              </a:rPr>
              <a:t>Cruise control</a:t>
            </a:r>
            <a:r>
              <a:rPr sz="1100" spc="-10">
                <a:solidFill>
                  <a:srgbClr val="000000"/>
                </a:solidFill>
                <a:latin typeface="Calibri"/>
                <a:cs typeface="Calibri"/>
              </a:rPr>
              <a:t> </a:t>
            </a:r>
            <a:r>
              <a:rPr sz="1100">
                <a:solidFill>
                  <a:srgbClr val="000000"/>
                </a:solidFill>
                <a:latin typeface="Calibri"/>
                <a:cs typeface="Calibri"/>
              </a:rPr>
              <a:t>“</a:t>
            </a:r>
            <a:r>
              <a:rPr sz="1100" spc="1389">
                <a:solidFill>
                  <a:srgbClr val="000000"/>
                </a:solidFill>
                <a:latin typeface="Calibri"/>
                <a:cs typeface="Calibri"/>
              </a:rPr>
              <a:t> </a:t>
            </a:r>
            <a:r>
              <a:rPr sz="1100">
                <a:solidFill>
                  <a:srgbClr val="000000"/>
                </a:solidFill>
                <a:latin typeface="Calibri"/>
                <a:cs typeface="Calibri"/>
              </a:rPr>
              <a:t>”.........................................</a:t>
            </a:r>
            <a:r>
              <a:rPr sz="1100" spc="16">
                <a:solidFill>
                  <a:srgbClr val="000000"/>
                </a:solidFill>
                <a:latin typeface="Calibri"/>
                <a:cs typeface="Calibri"/>
              </a:rPr>
              <a:t> </a:t>
            </a:r>
            <a:r>
              <a:rPr sz="1100">
                <a:solidFill>
                  <a:srgbClr val="000000"/>
                </a:solidFill>
                <a:latin typeface="Calibri"/>
                <a:cs typeface="Calibri"/>
              </a:rPr>
              <a:t>85</a:t>
            </a:r>
          </a:p>
          <a:p>
            <a:pPr marL="0" marR="0" algn="r">
              <a:lnSpc>
                <a:spcPts val="1343"/>
              </a:lnSpc>
              <a:spcBef>
                <a:spcPts val="0"/>
              </a:spcBef>
              <a:spcAft>
                <a:spcPts val="0"/>
              </a:spcAft>
            </a:pPr>
            <a:r>
              <a:rPr sz="1100">
                <a:solidFill>
                  <a:srgbClr val="000000"/>
                </a:solidFill>
                <a:latin typeface="Calibri"/>
                <a:cs typeface="Calibri"/>
              </a:rPr>
              <a:t>Manete de embr</a:t>
            </a:r>
            <a:r>
              <a:rPr lang="pt-BR" sz="1100">
                <a:solidFill>
                  <a:srgbClr val="000000"/>
                </a:solidFill>
                <a:latin typeface="Calibri"/>
                <a:cs typeface="Calibri"/>
              </a:rPr>
              <a:t>e</a:t>
            </a:r>
            <a:r>
              <a:rPr sz="1100">
                <a:solidFill>
                  <a:srgbClr val="000000"/>
                </a:solidFill>
                <a:latin typeface="Calibri"/>
                <a:cs typeface="Calibri"/>
              </a:rPr>
              <a:t>agem...............</a:t>
            </a:r>
            <a:r>
              <a:rPr lang="pt-BR" sz="1100">
                <a:solidFill>
                  <a:srgbClr val="000000"/>
                </a:solidFill>
                <a:latin typeface="Calibri"/>
                <a:cs typeface="Calibri"/>
              </a:rPr>
              <a:t>.</a:t>
            </a:r>
            <a:r>
              <a:rPr sz="1100">
                <a:solidFill>
                  <a:srgbClr val="000000"/>
                </a:solidFill>
                <a:latin typeface="Calibri"/>
                <a:cs typeface="Calibri"/>
              </a:rPr>
              <a:t>.................... </a:t>
            </a:r>
            <a:r>
              <a:rPr sz="1100" spc="17">
                <a:solidFill>
                  <a:srgbClr val="000000"/>
                </a:solidFill>
                <a:latin typeface="Calibri"/>
                <a:cs typeface="Calibri"/>
              </a:rPr>
              <a:t>86</a:t>
            </a:r>
          </a:p>
        </p:txBody>
      </p:sp>
      <p:sp>
        <p:nvSpPr>
          <p:cNvPr id="11" name="object 11"/>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2596896" y="1944116"/>
            <a:ext cx="234695" cy="12801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386584" y="1432052"/>
            <a:ext cx="167639" cy="12801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2782824" y="1072388"/>
            <a:ext cx="158495" cy="146303"/>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1917191" y="880364"/>
            <a:ext cx="158495" cy="149352"/>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1938528" y="727964"/>
            <a:ext cx="158495" cy="112775"/>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6964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9" name="object 9"/>
          <p:cNvSpPr txBox="1"/>
          <p:nvPr/>
        </p:nvSpPr>
        <p:spPr>
          <a:xfrm>
            <a:off x="753914" y="711800"/>
            <a:ext cx="3000730" cy="1243930"/>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Punhos aquecidos “</a:t>
            </a:r>
            <a:r>
              <a:rPr sz="1100" spc="947">
                <a:solidFill>
                  <a:srgbClr val="000000"/>
                </a:solidFill>
                <a:latin typeface="Calibri"/>
                <a:cs typeface="Calibri"/>
              </a:rPr>
              <a:t> </a:t>
            </a:r>
            <a:r>
              <a:rPr sz="1100">
                <a:solidFill>
                  <a:srgbClr val="000000"/>
                </a:solidFill>
                <a:latin typeface="Calibri"/>
                <a:cs typeface="Calibri"/>
              </a:rPr>
              <a:t>”</a:t>
            </a:r>
            <a:r>
              <a:rPr sz="1100" spc="-93">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86</a:t>
            </a:r>
          </a:p>
          <a:p>
            <a:pPr marL="0" marR="0" algn="r">
              <a:lnSpc>
                <a:spcPts val="1347"/>
              </a:lnSpc>
              <a:spcBef>
                <a:spcPts val="152"/>
              </a:spcBef>
              <a:spcAft>
                <a:spcPts val="0"/>
              </a:spcAft>
            </a:pPr>
            <a:r>
              <a:rPr sz="1100">
                <a:solidFill>
                  <a:srgbClr val="000000"/>
                </a:solidFill>
                <a:latin typeface="Calibri"/>
                <a:cs typeface="Calibri"/>
              </a:rPr>
              <a:t>Assento aquecido “</a:t>
            </a:r>
            <a:r>
              <a:rPr sz="1100" spc="947">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9">
                <a:solidFill>
                  <a:srgbClr val="000000"/>
                </a:solidFill>
                <a:latin typeface="Calibri"/>
                <a:cs typeface="Calibri"/>
              </a:rPr>
              <a:t> </a:t>
            </a:r>
            <a:r>
              <a:rPr sz="1100">
                <a:solidFill>
                  <a:srgbClr val="000000"/>
                </a:solidFill>
                <a:latin typeface="Calibri"/>
                <a:cs typeface="Calibri"/>
              </a:rPr>
              <a:t>87</a:t>
            </a:r>
          </a:p>
          <a:p>
            <a:pPr marL="0" marR="0" algn="r">
              <a:lnSpc>
                <a:spcPts val="1347"/>
              </a:lnSpc>
              <a:spcBef>
                <a:spcPts val="152"/>
              </a:spcBef>
              <a:spcAft>
                <a:spcPts val="0"/>
              </a:spcAft>
            </a:pPr>
            <a:r>
              <a:rPr sz="1100">
                <a:solidFill>
                  <a:srgbClr val="000000"/>
                </a:solidFill>
                <a:latin typeface="Calibri"/>
                <a:cs typeface="Calibri"/>
              </a:rPr>
              <a:t>Interruptor de faróis de nevoeiro “</a:t>
            </a:r>
            <a:r>
              <a:rPr sz="1100" spc="947">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58">
                <a:solidFill>
                  <a:srgbClr val="000000"/>
                </a:solidFill>
                <a:latin typeface="Calibri"/>
                <a:cs typeface="Calibri"/>
              </a:rPr>
              <a:t> </a:t>
            </a:r>
            <a:r>
              <a:rPr sz="1100">
                <a:solidFill>
                  <a:srgbClr val="000000"/>
                </a:solidFill>
                <a:latin typeface="Calibri"/>
                <a:cs typeface="Calibri"/>
              </a:rPr>
              <a:t>87</a:t>
            </a:r>
          </a:p>
          <a:p>
            <a:pPr marL="0" marR="0" algn="r">
              <a:lnSpc>
                <a:spcPts val="1344"/>
              </a:lnSpc>
              <a:spcBef>
                <a:spcPts val="50"/>
              </a:spcBef>
              <a:spcAft>
                <a:spcPts val="0"/>
              </a:spcAft>
            </a:pPr>
            <a:r>
              <a:rPr sz="1100">
                <a:solidFill>
                  <a:srgbClr val="000000"/>
                </a:solidFill>
                <a:latin typeface="Calibri"/>
                <a:cs typeface="Calibri"/>
              </a:rPr>
              <a:t>Botão de modo</a:t>
            </a:r>
            <a:r>
              <a:rPr sz="1100" spc="21">
                <a:solidFill>
                  <a:srgbClr val="000000"/>
                </a:solidFill>
                <a:latin typeface="Calibri"/>
                <a:cs typeface="Calibri"/>
              </a:rPr>
              <a:t> </a:t>
            </a:r>
            <a:r>
              <a:rPr sz="1100">
                <a:solidFill>
                  <a:srgbClr val="000000"/>
                </a:solidFill>
                <a:latin typeface="Calibri"/>
                <a:cs typeface="Calibri"/>
              </a:rPr>
              <a:t>de condução “MODE”.............</a:t>
            </a:r>
            <a:r>
              <a:rPr sz="1100" spc="-40">
                <a:solidFill>
                  <a:srgbClr val="000000"/>
                </a:solidFill>
                <a:latin typeface="Calibri"/>
                <a:cs typeface="Calibri"/>
              </a:rPr>
              <a:t> </a:t>
            </a:r>
            <a:r>
              <a:rPr sz="1100">
                <a:solidFill>
                  <a:srgbClr val="000000"/>
                </a:solidFill>
                <a:latin typeface="Calibri"/>
                <a:cs typeface="Calibri"/>
              </a:rPr>
              <a:t>87</a:t>
            </a:r>
          </a:p>
          <a:p>
            <a:pPr marL="0" marR="0" algn="r">
              <a:lnSpc>
                <a:spcPts val="1344"/>
              </a:lnSpc>
              <a:spcBef>
                <a:spcPts val="0"/>
              </a:spcBef>
              <a:spcAft>
                <a:spcPts val="0"/>
              </a:spcAft>
            </a:pPr>
            <a:r>
              <a:rPr sz="1100">
                <a:solidFill>
                  <a:srgbClr val="000000"/>
                </a:solidFill>
                <a:latin typeface="Calibri"/>
                <a:cs typeface="Calibri"/>
              </a:rPr>
              <a:t>Botão da câmara onboard</a:t>
            </a:r>
            <a:r>
              <a:rPr sz="1100" spc="-11">
                <a:solidFill>
                  <a:srgbClr val="000000"/>
                </a:solidFill>
                <a:latin typeface="Calibri"/>
                <a:cs typeface="Calibri"/>
              </a:rPr>
              <a:t> </a:t>
            </a:r>
            <a:r>
              <a:rPr sz="1100">
                <a:solidFill>
                  <a:srgbClr val="000000"/>
                </a:solidFill>
                <a:latin typeface="Calibri"/>
                <a:cs typeface="Calibri"/>
              </a:rPr>
              <a:t>“</a:t>
            </a:r>
            <a:r>
              <a:rPr sz="1100" spc="109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51">
                <a:solidFill>
                  <a:srgbClr val="000000"/>
                </a:solidFill>
                <a:latin typeface="Calibri"/>
                <a:cs typeface="Calibri"/>
              </a:rPr>
              <a:t> </a:t>
            </a:r>
            <a:r>
              <a:rPr sz="1100">
                <a:solidFill>
                  <a:srgbClr val="000000"/>
                </a:solidFill>
                <a:latin typeface="Calibri"/>
                <a:cs typeface="Calibri"/>
              </a:rPr>
              <a:t>88</a:t>
            </a:r>
          </a:p>
          <a:p>
            <a:pPr marL="0" marR="0" algn="r">
              <a:lnSpc>
                <a:spcPts val="1344"/>
              </a:lnSpc>
              <a:spcBef>
                <a:spcPts val="50"/>
              </a:spcBef>
              <a:spcAft>
                <a:spcPts val="0"/>
              </a:spcAft>
            </a:pPr>
            <a:r>
              <a:rPr sz="1100">
                <a:solidFill>
                  <a:srgbClr val="000000"/>
                </a:solidFill>
                <a:latin typeface="Calibri"/>
                <a:cs typeface="Calibri"/>
              </a:rPr>
              <a:t>Botão corta-corrente........................................</a:t>
            </a:r>
            <a:r>
              <a:rPr sz="1100" spc="-50">
                <a:solidFill>
                  <a:srgbClr val="000000"/>
                </a:solidFill>
                <a:latin typeface="Calibri"/>
                <a:cs typeface="Calibri"/>
              </a:rPr>
              <a:t> </a:t>
            </a:r>
            <a:r>
              <a:rPr sz="1100">
                <a:solidFill>
                  <a:srgbClr val="000000"/>
                </a:solidFill>
                <a:latin typeface="Calibri"/>
                <a:cs typeface="Calibri"/>
              </a:rPr>
              <a:t>88</a:t>
            </a:r>
          </a:p>
          <a:p>
            <a:pPr marL="0" marR="0" algn="r">
              <a:lnSpc>
                <a:spcPts val="1332"/>
              </a:lnSpc>
              <a:spcBef>
                <a:spcPts val="0"/>
              </a:spcBef>
              <a:spcAft>
                <a:spcPts val="0"/>
              </a:spcAft>
            </a:pPr>
            <a:r>
              <a:rPr sz="1100">
                <a:solidFill>
                  <a:srgbClr val="000000"/>
                </a:solidFill>
                <a:latin typeface="Calibri"/>
                <a:cs typeface="Calibri"/>
              </a:rPr>
              <a:t>Manete de </a:t>
            </a:r>
            <a:r>
              <a:rPr lang="pt-BR" sz="1100">
                <a:solidFill>
                  <a:srgbClr val="000000"/>
                </a:solidFill>
                <a:latin typeface="Calibri"/>
                <a:cs typeface="Calibri"/>
              </a:rPr>
              <a:t>freio</a:t>
            </a:r>
            <a:r>
              <a:rPr sz="1100">
                <a:solidFill>
                  <a:srgbClr val="000000"/>
                </a:solidFill>
                <a:latin typeface="Calibri"/>
                <a:cs typeface="Calibri"/>
              </a:rPr>
              <a:t> dianteiro</a:t>
            </a:r>
            <a:r>
              <a:rPr sz="1100" spc="-2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36">
                <a:solidFill>
                  <a:srgbClr val="000000"/>
                </a:solidFill>
                <a:latin typeface="Calibri"/>
                <a:cs typeface="Calibri"/>
              </a:rPr>
              <a:t> </a:t>
            </a:r>
            <a:r>
              <a:rPr sz="1100">
                <a:solidFill>
                  <a:srgbClr val="000000"/>
                </a:solidFill>
                <a:latin typeface="Calibri"/>
                <a:cs typeface="Calibri"/>
              </a:rPr>
              <a:t>88</a:t>
            </a:r>
          </a:p>
        </p:txBody>
      </p:sp>
      <p:sp>
        <p:nvSpPr>
          <p:cNvPr id="10" name="object 10"/>
          <p:cNvSpPr txBox="1"/>
          <p:nvPr/>
        </p:nvSpPr>
        <p:spPr>
          <a:xfrm>
            <a:off x="4058412" y="711800"/>
            <a:ext cx="3081230" cy="3790669"/>
          </a:xfrm>
          <a:prstGeom prst="rect">
            <a:avLst/>
          </a:prstGeom>
        </p:spPr>
        <p:txBody>
          <a:bodyPr vert="horz" wrap="square" lIns="0" tIns="0" rIns="0" bIns="0" rtlCol="0">
            <a:spAutoFit/>
          </a:bodyPr>
          <a:lstStyle/>
          <a:p>
            <a:pPr marL="140207" marR="0" algn="r">
              <a:lnSpc>
                <a:spcPts val="1347"/>
              </a:lnSpc>
              <a:spcBef>
                <a:spcPts val="0"/>
              </a:spcBef>
              <a:spcAft>
                <a:spcPts val="0"/>
              </a:spcAft>
            </a:pPr>
            <a:r>
              <a:rPr sz="1100">
                <a:solidFill>
                  <a:srgbClr val="000000"/>
                </a:solidFill>
                <a:latin typeface="Calibri"/>
                <a:cs typeface="Calibri"/>
              </a:rPr>
              <a:t>Refrigeração insuficiente.................................106</a:t>
            </a:r>
          </a:p>
          <a:p>
            <a:pPr marL="140207" marR="0" algn="r">
              <a:lnSpc>
                <a:spcPts val="1344"/>
              </a:lnSpc>
              <a:spcBef>
                <a:spcPts val="50"/>
              </a:spcBef>
              <a:spcAft>
                <a:spcPts val="0"/>
              </a:spcAft>
            </a:pPr>
            <a:r>
              <a:rPr sz="1100">
                <a:solidFill>
                  <a:srgbClr val="000000"/>
                </a:solidFill>
                <a:latin typeface="Calibri"/>
                <a:cs typeface="Calibri"/>
              </a:rPr>
              <a:t>Anomalia no motor</a:t>
            </a:r>
            <a:r>
              <a:rPr sz="1100" spc="-49">
                <a:solidFill>
                  <a:srgbClr val="000000"/>
                </a:solidFill>
                <a:latin typeface="Calibri"/>
                <a:cs typeface="Calibri"/>
              </a:rPr>
              <a:t> </a:t>
            </a:r>
            <a:r>
              <a:rPr sz="1100">
                <a:solidFill>
                  <a:srgbClr val="000000"/>
                </a:solidFill>
                <a:latin typeface="Calibri"/>
                <a:cs typeface="Calibri"/>
              </a:rPr>
              <a:t>.........................................107</a:t>
            </a:r>
          </a:p>
          <a:p>
            <a:pPr marL="140207" marR="0" algn="r">
              <a:lnSpc>
                <a:spcPts val="1344"/>
              </a:lnSpc>
              <a:spcBef>
                <a:spcPts val="0"/>
              </a:spcBef>
              <a:spcAft>
                <a:spcPts val="0"/>
              </a:spcAft>
            </a:pPr>
            <a:r>
              <a:rPr sz="1100">
                <a:solidFill>
                  <a:srgbClr val="000000"/>
                </a:solidFill>
                <a:latin typeface="Calibri"/>
                <a:cs typeface="Calibri"/>
              </a:rPr>
              <a:t>O motor de arranque falha</a:t>
            </a:r>
            <a:r>
              <a:rPr sz="1100" spc="-14">
                <a:solidFill>
                  <a:srgbClr val="000000"/>
                </a:solidFill>
                <a:latin typeface="Calibri"/>
                <a:cs typeface="Calibri"/>
              </a:rPr>
              <a:t> </a:t>
            </a:r>
            <a:r>
              <a:rPr sz="1100">
                <a:solidFill>
                  <a:srgbClr val="000000"/>
                </a:solidFill>
                <a:latin typeface="Calibri"/>
                <a:cs typeface="Calibri"/>
              </a:rPr>
              <a:t>.............................107</a:t>
            </a:r>
          </a:p>
          <a:p>
            <a:pPr marL="140207" marR="0" algn="r">
              <a:lnSpc>
                <a:spcPts val="1344"/>
              </a:lnSpc>
              <a:spcBef>
                <a:spcPts val="50"/>
              </a:spcBef>
              <a:spcAft>
                <a:spcPts val="0"/>
              </a:spcAft>
            </a:pPr>
            <a:r>
              <a:rPr sz="1100">
                <a:solidFill>
                  <a:srgbClr val="000000"/>
                </a:solidFill>
                <a:latin typeface="Calibri"/>
                <a:cs typeface="Calibri"/>
              </a:rPr>
              <a:t>Motor</a:t>
            </a:r>
            <a:r>
              <a:rPr sz="1100" spc="-10">
                <a:solidFill>
                  <a:srgbClr val="000000"/>
                </a:solidFill>
                <a:latin typeface="Calibri"/>
                <a:cs typeface="Calibri"/>
              </a:rPr>
              <a:t> </a:t>
            </a:r>
            <a:r>
              <a:rPr sz="1100">
                <a:solidFill>
                  <a:srgbClr val="000000"/>
                </a:solidFill>
                <a:latin typeface="Calibri"/>
                <a:cs typeface="Calibri"/>
              </a:rPr>
              <a:t>difícil de arrancar</a:t>
            </a:r>
            <a:r>
              <a:rPr sz="1100" spc="-47">
                <a:solidFill>
                  <a:srgbClr val="000000"/>
                </a:solidFill>
                <a:latin typeface="Calibri"/>
                <a:cs typeface="Calibri"/>
              </a:rPr>
              <a:t> </a:t>
            </a:r>
            <a:r>
              <a:rPr sz="1100">
                <a:solidFill>
                  <a:srgbClr val="000000"/>
                </a:solidFill>
                <a:latin typeface="Calibri"/>
                <a:cs typeface="Calibri"/>
              </a:rPr>
              <a:t>.................................107</a:t>
            </a:r>
          </a:p>
          <a:p>
            <a:pPr marL="140207" marR="0" algn="r">
              <a:lnSpc>
                <a:spcPts val="1344"/>
              </a:lnSpc>
              <a:spcBef>
                <a:spcPts val="0"/>
              </a:spcBef>
              <a:spcAft>
                <a:spcPts val="0"/>
              </a:spcAft>
            </a:pPr>
            <a:r>
              <a:rPr sz="1100">
                <a:solidFill>
                  <a:srgbClr val="000000"/>
                </a:solidFill>
                <a:latin typeface="Calibri"/>
                <a:cs typeface="Calibri"/>
              </a:rPr>
              <a:t>Escassa potência do motor .............................107</a:t>
            </a:r>
          </a:p>
          <a:p>
            <a:pPr marL="140207" marR="0" algn="r">
              <a:lnSpc>
                <a:spcPts val="1344"/>
              </a:lnSpc>
              <a:spcBef>
                <a:spcPts val="50"/>
              </a:spcBef>
              <a:spcAft>
                <a:spcPts val="0"/>
              </a:spcAft>
            </a:pP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e reparação</a:t>
            </a:r>
            <a:r>
              <a:rPr sz="1100" spc="11">
                <a:solidFill>
                  <a:srgbClr val="000000"/>
                </a:solidFill>
                <a:latin typeface="Calibri"/>
                <a:cs typeface="Calibri"/>
              </a:rPr>
              <a:t>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avarias</a:t>
            </a:r>
            <a:r>
              <a:rPr sz="1100" spc="-42">
                <a:solidFill>
                  <a:srgbClr val="000000"/>
                </a:solidFill>
                <a:latin typeface="Calibri"/>
                <a:cs typeface="Calibri"/>
              </a:rPr>
              <a:t> </a:t>
            </a:r>
            <a:r>
              <a:rPr sz="1100">
                <a:solidFill>
                  <a:srgbClr val="000000"/>
                </a:solidFill>
                <a:latin typeface="Calibri"/>
                <a:cs typeface="Calibri"/>
              </a:rPr>
              <a:t>.................108</a:t>
            </a:r>
          </a:p>
          <a:p>
            <a:pPr marL="0" marR="0" algn="r">
              <a:lnSpc>
                <a:spcPts val="1344"/>
              </a:lnSpc>
              <a:spcBef>
                <a:spcPts val="0"/>
              </a:spcBef>
              <a:spcAft>
                <a:spcPts val="0"/>
              </a:spcAft>
            </a:pPr>
            <a:r>
              <a:rPr sz="1100">
                <a:solidFill>
                  <a:srgbClr val="000000"/>
                </a:solidFill>
                <a:latin typeface="Calibri"/>
                <a:cs typeface="Calibri"/>
              </a:rPr>
              <a:t>Rodagem de uma</a:t>
            </a:r>
            <a:r>
              <a:rPr sz="1100" spc="-20">
                <a:solidFill>
                  <a:srgbClr val="000000"/>
                </a:solidFill>
                <a:latin typeface="Calibri"/>
                <a:cs typeface="Calibri"/>
              </a:rPr>
              <a:t> </a:t>
            </a:r>
            <a:r>
              <a:rPr sz="1100">
                <a:solidFill>
                  <a:srgbClr val="000000"/>
                </a:solidFill>
                <a:latin typeface="Calibri"/>
                <a:cs typeface="Calibri"/>
              </a:rPr>
              <a:t>moto nova..............................109</a:t>
            </a:r>
          </a:p>
          <a:p>
            <a:pPr marL="140207" marR="0" algn="r">
              <a:lnSpc>
                <a:spcPts val="1344"/>
              </a:lnSpc>
              <a:spcBef>
                <a:spcPts val="50"/>
              </a:spcBef>
              <a:spcAft>
                <a:spcPts val="0"/>
              </a:spcAft>
            </a:pPr>
            <a:r>
              <a:rPr sz="1100">
                <a:solidFill>
                  <a:srgbClr val="000000"/>
                </a:solidFill>
                <a:latin typeface="Calibri"/>
                <a:cs typeface="Calibri"/>
              </a:rPr>
              <a:t>Rodagem do motor</a:t>
            </a:r>
            <a:r>
              <a:rPr sz="1100" spc="-50">
                <a:solidFill>
                  <a:srgbClr val="000000"/>
                </a:solidFill>
                <a:latin typeface="Calibri"/>
                <a:cs typeface="Calibri"/>
              </a:rPr>
              <a:t> </a:t>
            </a:r>
            <a:r>
              <a:rPr sz="1100">
                <a:solidFill>
                  <a:srgbClr val="000000"/>
                </a:solidFill>
                <a:latin typeface="Calibri"/>
                <a:cs typeface="Calibri"/>
              </a:rPr>
              <a:t>.........................................109</a:t>
            </a:r>
          </a:p>
          <a:p>
            <a:pPr marL="140207" marR="0" algn="r">
              <a:lnSpc>
                <a:spcPts val="1344"/>
              </a:lnSpc>
              <a:spcBef>
                <a:spcPts val="0"/>
              </a:spcBef>
              <a:spcAft>
                <a:spcPts val="0"/>
              </a:spcAft>
            </a:pPr>
            <a:r>
              <a:rPr sz="1100">
                <a:solidFill>
                  <a:srgbClr val="000000"/>
                </a:solidFill>
                <a:latin typeface="Calibri"/>
                <a:cs typeface="Calibri"/>
              </a:rPr>
              <a:t>Rodagem dos pneus........................................110</a:t>
            </a:r>
          </a:p>
          <a:p>
            <a:pPr marL="140207" marR="0" algn="r">
              <a:lnSpc>
                <a:spcPts val="1331"/>
              </a:lnSpc>
              <a:spcBef>
                <a:spcPts val="0"/>
              </a:spcBef>
              <a:spcAft>
                <a:spcPts val="0"/>
              </a:spcAft>
            </a:pPr>
            <a:r>
              <a:rPr sz="1100">
                <a:solidFill>
                  <a:srgbClr val="000000"/>
                </a:solidFill>
                <a:latin typeface="Calibri"/>
                <a:cs typeface="Calibri"/>
              </a:rPr>
              <a:t>Rodagem do sistema de </a:t>
            </a:r>
            <a:r>
              <a:rPr lang="pt-BR" sz="1100">
                <a:solidFill>
                  <a:srgbClr val="000000"/>
                </a:solidFill>
                <a:latin typeface="Calibri"/>
                <a:cs typeface="Calibri"/>
              </a:rPr>
              <a:t>freios...</a:t>
            </a:r>
            <a:r>
              <a:rPr sz="1100">
                <a:solidFill>
                  <a:srgbClr val="000000"/>
                </a:solidFill>
                <a:latin typeface="Calibri"/>
                <a:cs typeface="Calibri"/>
              </a:rPr>
              <a:t>.....................110</a:t>
            </a:r>
          </a:p>
          <a:p>
            <a:pPr marL="0" marR="0" algn="r">
              <a:lnSpc>
                <a:spcPts val="1344"/>
              </a:lnSpc>
              <a:spcBef>
                <a:spcPts val="50"/>
              </a:spcBef>
              <a:spcAft>
                <a:spcPts val="0"/>
              </a:spcAft>
            </a:pPr>
            <a:r>
              <a:rPr sz="1100">
                <a:solidFill>
                  <a:srgbClr val="000000"/>
                </a:solidFill>
                <a:latin typeface="Calibri"/>
                <a:cs typeface="Calibri"/>
              </a:rPr>
              <a:t>Ajustes.................................................................111</a:t>
            </a:r>
          </a:p>
          <a:p>
            <a:pPr marL="140207" marR="0" algn="r">
              <a:lnSpc>
                <a:spcPts val="1343"/>
              </a:lnSpc>
              <a:spcBef>
                <a:spcPts val="0"/>
              </a:spcBef>
              <a:spcAft>
                <a:spcPts val="0"/>
              </a:spcAft>
            </a:pPr>
            <a:r>
              <a:rPr sz="1100">
                <a:solidFill>
                  <a:srgbClr val="000000"/>
                </a:solidFill>
                <a:latin typeface="Calibri"/>
                <a:cs typeface="Calibri"/>
              </a:rPr>
              <a:t>Ajuste dos</a:t>
            </a:r>
            <a:r>
              <a:rPr sz="1100" spc="11">
                <a:solidFill>
                  <a:srgbClr val="000000"/>
                </a:solidFill>
                <a:latin typeface="Calibri"/>
                <a:cs typeface="Calibri"/>
              </a:rPr>
              <a:t> </a:t>
            </a:r>
            <a:r>
              <a:rPr sz="1100">
                <a:solidFill>
                  <a:srgbClr val="000000"/>
                </a:solidFill>
                <a:latin typeface="Calibri"/>
                <a:cs typeface="Calibri"/>
              </a:rPr>
              <a:t>retrovisores</a:t>
            </a:r>
            <a:r>
              <a:rPr sz="1100" spc="-10">
                <a:solidFill>
                  <a:srgbClr val="000000"/>
                </a:solidFill>
                <a:latin typeface="Calibri"/>
                <a:cs typeface="Calibri"/>
              </a:rPr>
              <a:t> </a:t>
            </a:r>
            <a:r>
              <a:rPr sz="1100">
                <a:solidFill>
                  <a:srgbClr val="000000"/>
                </a:solidFill>
                <a:latin typeface="Calibri"/>
                <a:cs typeface="Calibri"/>
              </a:rPr>
              <a:t>...................................111</a:t>
            </a:r>
          </a:p>
          <a:p>
            <a:pPr marL="140207" marR="0" algn="r">
              <a:lnSpc>
                <a:spcPts val="1344"/>
              </a:lnSpc>
              <a:spcBef>
                <a:spcPts val="50"/>
              </a:spcBef>
              <a:spcAft>
                <a:spcPts val="0"/>
              </a:spcAft>
            </a:pPr>
            <a:r>
              <a:rPr sz="1100">
                <a:solidFill>
                  <a:srgbClr val="000000"/>
                </a:solidFill>
                <a:latin typeface="Calibri"/>
                <a:cs typeface="Calibri"/>
              </a:rPr>
              <a:t>Ajuste da manete de embr</a:t>
            </a:r>
            <a:r>
              <a:rPr lang="pt-BR" sz="1100">
                <a:solidFill>
                  <a:srgbClr val="000000"/>
                </a:solidFill>
                <a:latin typeface="Calibri"/>
                <a:cs typeface="Calibri"/>
              </a:rPr>
              <a:t>e</a:t>
            </a:r>
            <a:r>
              <a:rPr sz="1100">
                <a:solidFill>
                  <a:srgbClr val="000000"/>
                </a:solidFill>
                <a:latin typeface="Calibri"/>
                <a:cs typeface="Calibri"/>
              </a:rPr>
              <a:t>agem....</a:t>
            </a:r>
            <a:r>
              <a:rPr lang="pt-BR" sz="1100">
                <a:solidFill>
                  <a:srgbClr val="000000"/>
                </a:solidFill>
                <a:latin typeface="Calibri"/>
                <a:cs typeface="Calibri"/>
              </a:rPr>
              <a:t>.</a:t>
            </a:r>
            <a:r>
              <a:rPr sz="1100">
                <a:solidFill>
                  <a:srgbClr val="000000"/>
                </a:solidFill>
                <a:latin typeface="Calibri"/>
                <a:cs typeface="Calibri"/>
              </a:rPr>
              <a:t>..............112</a:t>
            </a:r>
          </a:p>
          <a:p>
            <a:pPr marL="140207" marR="0" algn="r">
              <a:lnSpc>
                <a:spcPts val="1343"/>
              </a:lnSpc>
              <a:spcBef>
                <a:spcPts val="0"/>
              </a:spcBef>
              <a:spcAft>
                <a:spcPts val="0"/>
              </a:spcAft>
            </a:pPr>
            <a:r>
              <a:rPr sz="1100">
                <a:solidFill>
                  <a:srgbClr val="000000"/>
                </a:solidFill>
                <a:latin typeface="Calibri"/>
                <a:cs typeface="Calibri"/>
              </a:rPr>
              <a:t>Ajuste do seletor de mudanças.......................113</a:t>
            </a:r>
          </a:p>
          <a:p>
            <a:pPr marL="140207" marR="0" algn="r">
              <a:lnSpc>
                <a:spcPts val="1344"/>
              </a:lnSpc>
              <a:spcBef>
                <a:spcPts val="50"/>
              </a:spcBef>
              <a:spcAft>
                <a:spcPts val="0"/>
              </a:spcAft>
            </a:pPr>
            <a:r>
              <a:rPr sz="1100">
                <a:solidFill>
                  <a:srgbClr val="000000"/>
                </a:solidFill>
                <a:latin typeface="Calibri"/>
                <a:cs typeface="Calibri"/>
              </a:rPr>
              <a:t>Ajuste do pedal de </a:t>
            </a:r>
            <a:r>
              <a:rPr lang="pt-BR" sz="1100">
                <a:solidFill>
                  <a:srgbClr val="000000"/>
                </a:solidFill>
                <a:latin typeface="Calibri"/>
                <a:cs typeface="Calibri"/>
              </a:rPr>
              <a:t>freio..</a:t>
            </a:r>
            <a:r>
              <a:rPr sz="1100" spc="-67">
                <a:solidFill>
                  <a:srgbClr val="000000"/>
                </a:solidFill>
                <a:latin typeface="Calibri"/>
                <a:cs typeface="Calibri"/>
              </a:rPr>
              <a:t> </a:t>
            </a:r>
            <a:r>
              <a:rPr sz="1100">
                <a:solidFill>
                  <a:srgbClr val="000000"/>
                </a:solidFill>
                <a:latin typeface="Calibri"/>
                <a:cs typeface="Calibri"/>
              </a:rPr>
              <a:t>...............................114</a:t>
            </a:r>
          </a:p>
          <a:p>
            <a:pPr marL="140207" marR="0" algn="r">
              <a:lnSpc>
                <a:spcPts val="1344"/>
              </a:lnSpc>
              <a:spcBef>
                <a:spcPts val="0"/>
              </a:spcBef>
              <a:spcAft>
                <a:spcPts val="0"/>
              </a:spcAft>
            </a:pPr>
            <a:r>
              <a:rPr sz="1100">
                <a:solidFill>
                  <a:srgbClr val="000000"/>
                </a:solidFill>
                <a:latin typeface="Calibri"/>
                <a:cs typeface="Calibri"/>
              </a:rPr>
              <a:t>Ajuste da forquilha..........................................115</a:t>
            </a:r>
          </a:p>
          <a:p>
            <a:pPr marL="0" marR="0" algn="r">
              <a:lnSpc>
                <a:spcPts val="1344"/>
              </a:lnSpc>
              <a:spcBef>
                <a:spcPts val="0"/>
              </a:spcBef>
              <a:spcAft>
                <a:spcPts val="0"/>
              </a:spcAft>
            </a:pPr>
            <a:r>
              <a:rPr sz="1100">
                <a:solidFill>
                  <a:srgbClr val="000000"/>
                </a:solidFill>
                <a:latin typeface="Calibri"/>
                <a:cs typeface="Calibri"/>
              </a:rPr>
              <a:t>Ajuste do amortecedor traseiro..........................117</a:t>
            </a:r>
          </a:p>
          <a:p>
            <a:pPr marL="0" marR="0" algn="r">
              <a:lnSpc>
                <a:spcPts val="1344"/>
              </a:lnSpc>
              <a:spcBef>
                <a:spcPts val="50"/>
              </a:spcBef>
              <a:spcAft>
                <a:spcPts val="0"/>
              </a:spcAft>
            </a:pPr>
            <a:r>
              <a:rPr sz="1100">
                <a:solidFill>
                  <a:srgbClr val="000000"/>
                </a:solidFill>
                <a:latin typeface="Calibri"/>
                <a:cs typeface="Calibri"/>
              </a:rPr>
              <a:t>Ajuste do farol.....................................................120</a:t>
            </a:r>
          </a:p>
          <a:p>
            <a:pPr marL="140207" marR="0" algn="r">
              <a:lnSpc>
                <a:spcPts val="1344"/>
              </a:lnSpc>
              <a:spcBef>
                <a:spcPts val="0"/>
              </a:spcBef>
              <a:spcAft>
                <a:spcPts val="0"/>
              </a:spcAft>
            </a:pPr>
            <a:r>
              <a:rPr sz="1100">
                <a:solidFill>
                  <a:srgbClr val="000000"/>
                </a:solidFill>
                <a:latin typeface="Calibri"/>
                <a:cs typeface="Calibri"/>
              </a:rPr>
              <a:t>Focos de luz de nevoeiro.................................121</a:t>
            </a:r>
          </a:p>
          <a:p>
            <a:pPr marL="0" marR="0" algn="r">
              <a:lnSpc>
                <a:spcPts val="1332"/>
              </a:lnSpc>
              <a:spcBef>
                <a:spcPts val="50"/>
              </a:spcBef>
              <a:spcAft>
                <a:spcPts val="0"/>
              </a:spcAft>
            </a:pPr>
            <a:r>
              <a:rPr sz="1100">
                <a:solidFill>
                  <a:srgbClr val="000000"/>
                </a:solidFill>
                <a:latin typeface="Calibri"/>
                <a:cs typeface="Calibri"/>
              </a:rPr>
              <a:t>Ajuste da tensão da corrente de transmissão.....122</a:t>
            </a:r>
          </a:p>
          <a:p>
            <a:pPr marL="0" marR="0" algn="r">
              <a:lnSpc>
                <a:spcPts val="1343"/>
              </a:lnSpc>
              <a:spcBef>
                <a:spcPts val="0"/>
              </a:spcBef>
              <a:spcAft>
                <a:spcPts val="0"/>
              </a:spcAft>
            </a:pPr>
            <a:r>
              <a:rPr sz="1100">
                <a:solidFill>
                  <a:srgbClr val="000000"/>
                </a:solidFill>
                <a:latin typeface="Calibri"/>
                <a:cs typeface="Calibri"/>
              </a:rPr>
              <a:t>Verificações, reparações</a:t>
            </a:r>
            <a:r>
              <a:rPr sz="1100" spc="-11">
                <a:solidFill>
                  <a:srgbClr val="000000"/>
                </a:solidFill>
                <a:latin typeface="Calibri"/>
                <a:cs typeface="Calibri"/>
              </a:rPr>
              <a:t> </a:t>
            </a:r>
            <a:r>
              <a:rPr sz="1100">
                <a:solidFill>
                  <a:srgbClr val="000000"/>
                </a:solidFill>
                <a:latin typeface="Calibri"/>
                <a:cs typeface="Calibri"/>
              </a:rPr>
              <a:t>e manutenção.............125</a:t>
            </a:r>
          </a:p>
          <a:p>
            <a:pPr marL="140207" marR="0" algn="r">
              <a:lnSpc>
                <a:spcPts val="1344"/>
              </a:lnSpc>
              <a:spcBef>
                <a:spcPts val="0"/>
              </a:spcBef>
              <a:spcAft>
                <a:spcPts val="0"/>
              </a:spcAft>
            </a:pPr>
            <a:r>
              <a:rPr sz="1100">
                <a:solidFill>
                  <a:srgbClr val="000000"/>
                </a:solidFill>
                <a:latin typeface="Calibri"/>
                <a:cs typeface="Calibri"/>
              </a:rPr>
              <a:t>Combustível.....................................................125</a:t>
            </a:r>
          </a:p>
        </p:txBody>
      </p:sp>
      <p:sp>
        <p:nvSpPr>
          <p:cNvPr id="11" name="object 11"/>
          <p:cNvSpPr txBox="1"/>
          <p:nvPr/>
        </p:nvSpPr>
        <p:spPr>
          <a:xfrm>
            <a:off x="520716" y="1944716"/>
            <a:ext cx="2068448" cy="166712"/>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Tomadas de corrente 12V</a:t>
            </a:r>
            <a:r>
              <a:rPr sz="1100" spc="-17">
                <a:solidFill>
                  <a:srgbClr val="000000"/>
                </a:solidFill>
                <a:latin typeface="Calibri"/>
                <a:cs typeface="Calibri"/>
              </a:rPr>
              <a:t> </a:t>
            </a:r>
            <a:r>
              <a:rPr sz="1100">
                <a:solidFill>
                  <a:srgbClr val="000000"/>
                </a:solidFill>
                <a:latin typeface="Calibri"/>
                <a:cs typeface="Calibri"/>
              </a:rPr>
              <a:t>e USB “</a:t>
            </a:r>
          </a:p>
        </p:txBody>
      </p:sp>
      <p:sp>
        <p:nvSpPr>
          <p:cNvPr id="12" name="object 12"/>
          <p:cNvSpPr txBox="1"/>
          <p:nvPr/>
        </p:nvSpPr>
        <p:spPr>
          <a:xfrm>
            <a:off x="2827699" y="1944716"/>
            <a:ext cx="925696" cy="166712"/>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a:t>
            </a:r>
            <a:r>
              <a:rPr sz="1100" spc="-71">
                <a:solidFill>
                  <a:srgbClr val="000000"/>
                </a:solidFill>
                <a:latin typeface="Calibri"/>
                <a:cs typeface="Calibri"/>
              </a:rPr>
              <a:t> </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89</a:t>
            </a:r>
          </a:p>
        </p:txBody>
      </p:sp>
      <p:sp>
        <p:nvSpPr>
          <p:cNvPr id="13" name="object 13"/>
          <p:cNvSpPr txBox="1"/>
          <p:nvPr/>
        </p:nvSpPr>
        <p:spPr>
          <a:xfrm>
            <a:off x="684275" y="2115404"/>
            <a:ext cx="3070239" cy="2410916"/>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Sistema ABS.........................</a:t>
            </a:r>
            <a:r>
              <a:rPr lang="pt-BR" sz="1100">
                <a:solidFill>
                  <a:srgbClr val="000000"/>
                </a:solidFill>
                <a:latin typeface="Calibri"/>
                <a:cs typeface="Calibri"/>
              </a:rPr>
              <a:t>.....</a:t>
            </a:r>
            <a:r>
              <a:rPr sz="1100">
                <a:solidFill>
                  <a:srgbClr val="000000"/>
                </a:solidFill>
                <a:latin typeface="Calibri"/>
                <a:cs typeface="Calibri"/>
              </a:rPr>
              <a:t>.................................</a:t>
            </a:r>
            <a:r>
              <a:rPr sz="1100" spc="-50">
                <a:solidFill>
                  <a:srgbClr val="000000"/>
                </a:solidFill>
                <a:latin typeface="Calibri"/>
                <a:cs typeface="Calibri"/>
              </a:rPr>
              <a:t> </a:t>
            </a:r>
            <a:r>
              <a:rPr sz="1100">
                <a:solidFill>
                  <a:srgbClr val="000000"/>
                </a:solidFill>
                <a:latin typeface="Calibri"/>
                <a:cs typeface="Calibri"/>
              </a:rPr>
              <a:t>90</a:t>
            </a:r>
          </a:p>
          <a:p>
            <a:pPr marL="0" marR="0" algn="r">
              <a:lnSpc>
                <a:spcPts val="1344"/>
              </a:lnSpc>
              <a:spcBef>
                <a:spcPts val="50"/>
              </a:spcBef>
              <a:spcAft>
                <a:spcPts val="0"/>
              </a:spcAft>
            </a:pPr>
            <a:r>
              <a:rPr sz="1100">
                <a:solidFill>
                  <a:srgbClr val="000000"/>
                </a:solidFill>
                <a:latin typeface="Calibri"/>
                <a:cs typeface="Calibri"/>
              </a:rPr>
              <a:t>Sistema de control</a:t>
            </a:r>
            <a:r>
              <a:rPr lang="pt-BR" sz="1100">
                <a:solidFill>
                  <a:srgbClr val="000000"/>
                </a:solidFill>
                <a:latin typeface="Calibri"/>
                <a:cs typeface="Calibri"/>
              </a:rPr>
              <a:t>e</a:t>
            </a:r>
            <a:r>
              <a:rPr sz="1100">
                <a:solidFill>
                  <a:srgbClr val="000000"/>
                </a:solidFill>
                <a:latin typeface="Calibri"/>
                <a:cs typeface="Calibri"/>
              </a:rPr>
              <a:t> de tração TCS..</a:t>
            </a:r>
            <a:r>
              <a:rPr lang="pt-BR" sz="1100">
                <a:solidFill>
                  <a:srgbClr val="000000"/>
                </a:solidFill>
                <a:latin typeface="Calibri"/>
                <a:cs typeface="Calibri"/>
              </a:rPr>
              <a:t>....</a:t>
            </a:r>
            <a:r>
              <a:rPr sz="1100">
                <a:solidFill>
                  <a:srgbClr val="000000"/>
                </a:solidFill>
                <a:latin typeface="Calibri"/>
                <a:cs typeface="Calibri"/>
              </a:rPr>
              <a:t>.....................</a:t>
            </a:r>
            <a:r>
              <a:rPr sz="1100" spc="-49">
                <a:solidFill>
                  <a:srgbClr val="000000"/>
                </a:solidFill>
                <a:latin typeface="Calibri"/>
                <a:cs typeface="Calibri"/>
              </a:rPr>
              <a:t> </a:t>
            </a:r>
            <a:r>
              <a:rPr sz="1100">
                <a:solidFill>
                  <a:srgbClr val="000000"/>
                </a:solidFill>
                <a:latin typeface="Calibri"/>
                <a:cs typeface="Calibri"/>
              </a:rPr>
              <a:t>92</a:t>
            </a:r>
          </a:p>
          <a:p>
            <a:pPr marL="0" marR="0" algn="r">
              <a:lnSpc>
                <a:spcPts val="1344"/>
              </a:lnSpc>
              <a:spcBef>
                <a:spcPts val="0"/>
              </a:spcBef>
              <a:spcAft>
                <a:spcPts val="0"/>
              </a:spcAft>
            </a:pPr>
            <a:r>
              <a:rPr sz="1100">
                <a:solidFill>
                  <a:srgbClr val="000000"/>
                </a:solidFill>
                <a:latin typeface="Calibri"/>
                <a:cs typeface="Calibri"/>
              </a:rPr>
              <a:t>Sistema rápido de mudança de velocidades </a:t>
            </a:r>
            <a:r>
              <a:rPr sz="1100" spc="31">
                <a:solidFill>
                  <a:srgbClr val="000000"/>
                </a:solidFill>
                <a:latin typeface="Calibri"/>
                <a:cs typeface="Calibri"/>
              </a:rPr>
              <a:t>QSS</a:t>
            </a:r>
            <a:r>
              <a:rPr lang="pt-BR" sz="1100" spc="31">
                <a:solidFill>
                  <a:srgbClr val="000000"/>
                </a:solidFill>
                <a:latin typeface="Calibri"/>
                <a:cs typeface="Calibri"/>
              </a:rPr>
              <a:t>....</a:t>
            </a:r>
            <a:r>
              <a:rPr sz="1100" spc="31">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93</a:t>
            </a:r>
          </a:p>
          <a:p>
            <a:pPr marL="0" marR="0" algn="r">
              <a:lnSpc>
                <a:spcPts val="1343"/>
              </a:lnSpc>
              <a:spcBef>
                <a:spcPts val="50"/>
              </a:spcBef>
              <a:spcAft>
                <a:spcPts val="0"/>
              </a:spcAft>
            </a:pPr>
            <a:r>
              <a:rPr sz="1100">
                <a:solidFill>
                  <a:srgbClr val="000000"/>
                </a:solidFill>
                <a:latin typeface="Calibri"/>
                <a:cs typeface="Calibri"/>
              </a:rPr>
              <a:t>Sistema de cruise control</a:t>
            </a:r>
            <a:r>
              <a:rPr sz="1100" spc="-6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94</a:t>
            </a:r>
          </a:p>
          <a:p>
            <a:pPr marL="0" marR="0" algn="r">
              <a:lnSpc>
                <a:spcPts val="1344"/>
              </a:lnSpc>
              <a:spcBef>
                <a:spcPts val="0"/>
              </a:spcBef>
              <a:spcAft>
                <a:spcPts val="0"/>
              </a:spcAft>
            </a:pPr>
            <a:r>
              <a:rPr sz="1100">
                <a:solidFill>
                  <a:srgbClr val="000000"/>
                </a:solidFill>
                <a:latin typeface="Calibri"/>
                <a:cs typeface="Calibri"/>
              </a:rPr>
              <a:t>Radar.....................................</a:t>
            </a:r>
            <a:r>
              <a:rPr lang="pt-BR" sz="1100">
                <a:solidFill>
                  <a:srgbClr val="000000"/>
                </a:solidFill>
                <a:latin typeface="Calibri"/>
                <a:cs typeface="Calibri"/>
              </a:rPr>
              <a:t>....</a:t>
            </a:r>
            <a:r>
              <a:rPr sz="1100">
                <a:solidFill>
                  <a:srgbClr val="000000"/>
                </a:solidFill>
                <a:latin typeface="Calibri"/>
                <a:cs typeface="Calibri"/>
              </a:rPr>
              <a:t>................................</a:t>
            </a:r>
            <a:r>
              <a:rPr sz="1100" spc="-48">
                <a:solidFill>
                  <a:srgbClr val="000000"/>
                </a:solidFill>
                <a:latin typeface="Calibri"/>
                <a:cs typeface="Calibri"/>
              </a:rPr>
              <a:t> </a:t>
            </a:r>
            <a:r>
              <a:rPr sz="1100">
                <a:solidFill>
                  <a:srgbClr val="000000"/>
                </a:solidFill>
                <a:latin typeface="Calibri"/>
                <a:cs typeface="Calibri"/>
              </a:rPr>
              <a:t>96</a:t>
            </a:r>
            <a:endParaRPr lang="pt-BR" sz="1100">
              <a:solidFill>
                <a:srgbClr val="000000"/>
              </a:solidFill>
              <a:latin typeface="Calibri"/>
              <a:cs typeface="Calibri"/>
            </a:endParaRPr>
          </a:p>
          <a:p>
            <a:pPr marL="0" marR="0" algn="r">
              <a:lnSpc>
                <a:spcPts val="1344"/>
              </a:lnSpc>
              <a:spcBef>
                <a:spcPts val="0"/>
              </a:spcBef>
              <a:spcAft>
                <a:spcPts val="0"/>
              </a:spcAft>
            </a:pPr>
            <a:r>
              <a:rPr sz="1100">
                <a:solidFill>
                  <a:srgbClr val="000000"/>
                </a:solidFill>
                <a:latin typeface="Calibri"/>
                <a:cs typeface="Calibri"/>
              </a:rPr>
              <a:t>Limpeza</a:t>
            </a:r>
            <a:r>
              <a:rPr sz="1100" spc="-21">
                <a:solidFill>
                  <a:srgbClr val="000000"/>
                </a:solidFill>
                <a:latin typeface="Calibri"/>
                <a:cs typeface="Calibri"/>
              </a:rPr>
              <a:t> </a:t>
            </a:r>
            <a:r>
              <a:rPr sz="1100">
                <a:solidFill>
                  <a:srgbClr val="000000"/>
                </a:solidFill>
                <a:latin typeface="Calibri"/>
                <a:cs typeface="Calibri"/>
              </a:rPr>
              <a:t>do sensor....</a:t>
            </a:r>
            <a:r>
              <a:rPr lang="pt-BR" sz="1100">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50">
                <a:solidFill>
                  <a:srgbClr val="000000"/>
                </a:solidFill>
                <a:latin typeface="Calibri"/>
                <a:cs typeface="Calibri"/>
              </a:rPr>
              <a:t> </a:t>
            </a:r>
            <a:r>
              <a:rPr sz="1100">
                <a:solidFill>
                  <a:srgbClr val="000000"/>
                </a:solidFill>
                <a:latin typeface="Calibri"/>
                <a:cs typeface="Calibri"/>
              </a:rPr>
              <a:t>97</a:t>
            </a:r>
          </a:p>
          <a:p>
            <a:pPr marL="0" marR="0" algn="r">
              <a:lnSpc>
                <a:spcPts val="1344"/>
              </a:lnSpc>
              <a:spcBef>
                <a:spcPts val="0"/>
              </a:spcBef>
              <a:spcAft>
                <a:spcPts val="0"/>
              </a:spcAft>
            </a:pPr>
            <a:r>
              <a:rPr sz="1100">
                <a:solidFill>
                  <a:srgbClr val="000000"/>
                </a:solidFill>
                <a:latin typeface="Calibri"/>
                <a:cs typeface="Calibri"/>
              </a:rPr>
              <a:t>Seletor de mudanças......</a:t>
            </a:r>
            <a:r>
              <a:rPr lang="pt-BR" sz="1100">
                <a:solidFill>
                  <a:srgbClr val="000000"/>
                </a:solidFill>
                <a:latin typeface="Calibri"/>
                <a:cs typeface="Calibri"/>
              </a:rPr>
              <a:t>.....</a:t>
            </a:r>
            <a:r>
              <a:rPr sz="1100">
                <a:solidFill>
                  <a:srgbClr val="000000"/>
                </a:solidFill>
                <a:latin typeface="Calibri"/>
                <a:cs typeface="Calibri"/>
              </a:rPr>
              <a:t>......................................</a:t>
            </a:r>
            <a:r>
              <a:rPr sz="1100" spc="-51">
                <a:solidFill>
                  <a:srgbClr val="000000"/>
                </a:solidFill>
                <a:latin typeface="Calibri"/>
                <a:cs typeface="Calibri"/>
              </a:rPr>
              <a:t> </a:t>
            </a:r>
            <a:r>
              <a:rPr sz="1100">
                <a:solidFill>
                  <a:srgbClr val="000000"/>
                </a:solidFill>
                <a:latin typeface="Calibri"/>
                <a:cs typeface="Calibri"/>
              </a:rPr>
              <a:t>99</a:t>
            </a:r>
          </a:p>
          <a:p>
            <a:pPr marL="0" marR="0" algn="r">
              <a:lnSpc>
                <a:spcPts val="1344"/>
              </a:lnSpc>
              <a:spcBef>
                <a:spcPts val="50"/>
              </a:spcBef>
              <a:spcAft>
                <a:spcPts val="0"/>
              </a:spcAft>
            </a:pPr>
            <a:r>
              <a:rPr sz="1100">
                <a:solidFill>
                  <a:srgbClr val="000000"/>
                </a:solidFill>
                <a:latin typeface="Calibri"/>
                <a:cs typeface="Calibri"/>
              </a:rPr>
              <a:t>Descanso lateral e descanso</a:t>
            </a:r>
            <a:r>
              <a:rPr sz="1100" spc="21">
                <a:solidFill>
                  <a:srgbClr val="000000"/>
                </a:solidFill>
                <a:latin typeface="Calibri"/>
                <a:cs typeface="Calibri"/>
              </a:rPr>
              <a:t> </a:t>
            </a:r>
            <a:r>
              <a:rPr sz="1100">
                <a:solidFill>
                  <a:srgbClr val="000000"/>
                </a:solidFill>
                <a:latin typeface="Calibri"/>
                <a:cs typeface="Calibri"/>
              </a:rPr>
              <a:t>central</a:t>
            </a:r>
            <a:r>
              <a:rPr sz="1100" spc="-19">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8">
                <a:solidFill>
                  <a:srgbClr val="000000"/>
                </a:solidFill>
                <a:latin typeface="Calibri"/>
                <a:cs typeface="Calibri"/>
              </a:rPr>
              <a:t> </a:t>
            </a:r>
            <a:r>
              <a:rPr sz="1100">
                <a:solidFill>
                  <a:srgbClr val="000000"/>
                </a:solidFill>
                <a:latin typeface="Calibri"/>
                <a:cs typeface="Calibri"/>
              </a:rPr>
              <a:t>100</a:t>
            </a:r>
          </a:p>
          <a:p>
            <a:pPr marL="0" marR="0" algn="r">
              <a:lnSpc>
                <a:spcPts val="1344"/>
              </a:lnSpc>
              <a:spcBef>
                <a:spcPts val="0"/>
              </a:spcBef>
              <a:spcAft>
                <a:spcPts val="0"/>
              </a:spcAft>
            </a:pPr>
            <a:r>
              <a:rPr sz="1100">
                <a:solidFill>
                  <a:srgbClr val="000000"/>
                </a:solidFill>
                <a:latin typeface="Calibri"/>
                <a:cs typeface="Calibri"/>
              </a:rPr>
              <a:t>Pedal do </a:t>
            </a:r>
            <a:r>
              <a:rPr lang="pt-BR" sz="1100">
                <a:solidFill>
                  <a:srgbClr val="000000"/>
                </a:solidFill>
                <a:latin typeface="Calibri"/>
                <a:cs typeface="Calibri"/>
              </a:rPr>
              <a:t>freio</a:t>
            </a:r>
            <a:r>
              <a:rPr sz="1100">
                <a:solidFill>
                  <a:srgbClr val="000000"/>
                </a:solidFill>
                <a:latin typeface="Calibri"/>
                <a:cs typeface="Calibri"/>
              </a:rPr>
              <a:t> traseiro</a:t>
            </a:r>
            <a:r>
              <a:rPr sz="1100" spc="-88">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101</a:t>
            </a:r>
          </a:p>
          <a:p>
            <a:pPr marL="0" marR="0" algn="r">
              <a:lnSpc>
                <a:spcPts val="1344"/>
              </a:lnSpc>
              <a:spcBef>
                <a:spcPts val="0"/>
              </a:spcBef>
              <a:spcAft>
                <a:spcPts val="0"/>
              </a:spcAft>
            </a:pPr>
            <a:r>
              <a:rPr sz="1100">
                <a:solidFill>
                  <a:srgbClr val="000000"/>
                </a:solidFill>
                <a:latin typeface="Calibri"/>
                <a:cs typeface="Calibri"/>
              </a:rPr>
              <a:t>Arranque do motor......................</a:t>
            </a:r>
            <a:r>
              <a:rPr lang="pt-BR" sz="1100">
                <a:solidFill>
                  <a:srgbClr val="000000"/>
                </a:solidFill>
                <a:latin typeface="Calibri"/>
                <a:cs typeface="Calibri"/>
              </a:rPr>
              <a:t>....</a:t>
            </a:r>
            <a:r>
              <a:rPr sz="1100">
                <a:solidFill>
                  <a:srgbClr val="000000"/>
                </a:solidFill>
                <a:latin typeface="Calibri"/>
                <a:cs typeface="Calibri"/>
              </a:rPr>
              <a:t>.......................</a:t>
            </a:r>
            <a:r>
              <a:rPr sz="1100" spc="-51">
                <a:solidFill>
                  <a:srgbClr val="000000"/>
                </a:solidFill>
                <a:latin typeface="Calibri"/>
                <a:cs typeface="Calibri"/>
              </a:rPr>
              <a:t> </a:t>
            </a:r>
            <a:r>
              <a:rPr sz="1100">
                <a:solidFill>
                  <a:srgbClr val="000000"/>
                </a:solidFill>
                <a:latin typeface="Calibri"/>
                <a:cs typeface="Calibri"/>
              </a:rPr>
              <a:t>102</a:t>
            </a:r>
          </a:p>
          <a:p>
            <a:pPr marL="140208" marR="0" algn="r">
              <a:lnSpc>
                <a:spcPts val="1332"/>
              </a:lnSpc>
              <a:spcBef>
                <a:spcPts val="50"/>
              </a:spcBef>
              <a:spcAft>
                <a:spcPts val="0"/>
              </a:spcAft>
            </a:pPr>
            <a:r>
              <a:rPr sz="1100">
                <a:solidFill>
                  <a:srgbClr val="000000"/>
                </a:solidFill>
                <a:latin typeface="Calibri"/>
                <a:cs typeface="Calibri"/>
              </a:rPr>
              <a:t>Com</a:t>
            </a:r>
            <a:r>
              <a:rPr sz="1100" spc="12">
                <a:solidFill>
                  <a:srgbClr val="000000"/>
                </a:solidFill>
                <a:latin typeface="Calibri"/>
                <a:cs typeface="Calibri"/>
              </a:rPr>
              <a:t> </a:t>
            </a:r>
            <a:r>
              <a:rPr sz="1100">
                <a:solidFill>
                  <a:srgbClr val="000000"/>
                </a:solidFill>
                <a:latin typeface="Calibri"/>
                <a:cs typeface="Calibri"/>
              </a:rPr>
              <a:t>o descanso</a:t>
            </a:r>
            <a:r>
              <a:rPr sz="1100" spc="19">
                <a:solidFill>
                  <a:srgbClr val="000000"/>
                </a:solidFill>
                <a:latin typeface="Calibri"/>
                <a:cs typeface="Calibri"/>
              </a:rPr>
              <a:t> </a:t>
            </a:r>
            <a:r>
              <a:rPr sz="1100">
                <a:solidFill>
                  <a:srgbClr val="000000"/>
                </a:solidFill>
                <a:latin typeface="Calibri"/>
                <a:cs typeface="Calibri"/>
              </a:rPr>
              <a:t>lateral</a:t>
            </a:r>
            <a:r>
              <a:rPr sz="1100" spc="-15">
                <a:solidFill>
                  <a:srgbClr val="000000"/>
                </a:solidFill>
                <a:latin typeface="Calibri"/>
                <a:cs typeface="Calibri"/>
              </a:rPr>
              <a:t> </a:t>
            </a:r>
            <a:r>
              <a:rPr sz="1100">
                <a:solidFill>
                  <a:srgbClr val="000000"/>
                </a:solidFill>
                <a:latin typeface="Calibri"/>
                <a:cs typeface="Calibri"/>
              </a:rPr>
              <a:t>acionado...</a:t>
            </a:r>
            <a:r>
              <a:rPr lang="pt-BR" sz="1100">
                <a:solidFill>
                  <a:srgbClr val="000000"/>
                </a:solidFill>
                <a:latin typeface="Calibri"/>
                <a:cs typeface="Calibri"/>
              </a:rPr>
              <a:t>....</a:t>
            </a:r>
            <a:r>
              <a:rPr sz="1100">
                <a:solidFill>
                  <a:srgbClr val="000000"/>
                </a:solidFill>
                <a:latin typeface="Calibri"/>
                <a:cs typeface="Calibri"/>
              </a:rPr>
              <a:t>................</a:t>
            </a:r>
            <a:r>
              <a:rPr sz="1100" spc="-39">
                <a:solidFill>
                  <a:srgbClr val="000000"/>
                </a:solidFill>
                <a:latin typeface="Calibri"/>
                <a:cs typeface="Calibri"/>
              </a:rPr>
              <a:t> </a:t>
            </a:r>
            <a:r>
              <a:rPr sz="1100">
                <a:solidFill>
                  <a:srgbClr val="000000"/>
                </a:solidFill>
                <a:latin typeface="Calibri"/>
                <a:cs typeface="Calibri"/>
              </a:rPr>
              <a:t>102</a:t>
            </a:r>
          </a:p>
          <a:p>
            <a:pPr marL="0" marR="0" algn="r">
              <a:lnSpc>
                <a:spcPts val="1344"/>
              </a:lnSpc>
              <a:spcBef>
                <a:spcPts val="0"/>
              </a:spcBef>
              <a:spcAft>
                <a:spcPts val="0"/>
              </a:spcAft>
            </a:pPr>
            <a:r>
              <a:rPr sz="1100">
                <a:solidFill>
                  <a:srgbClr val="000000"/>
                </a:solidFill>
                <a:latin typeface="Calibri"/>
                <a:cs typeface="Calibri"/>
              </a:rPr>
              <a:t>Reabastecimento de combustível</a:t>
            </a:r>
            <a:r>
              <a:rPr sz="1100" spc="-7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104</a:t>
            </a:r>
          </a:p>
          <a:p>
            <a:pPr marL="0" marR="0" algn="r">
              <a:lnSpc>
                <a:spcPts val="1344"/>
              </a:lnSpc>
              <a:spcBef>
                <a:spcPts val="50"/>
              </a:spcBef>
              <a:spcAft>
                <a:spcPts val="0"/>
              </a:spcAft>
            </a:pPr>
            <a:r>
              <a:rPr sz="1100">
                <a:solidFill>
                  <a:srgbClr val="000000"/>
                </a:solidFill>
                <a:latin typeface="Calibri"/>
                <a:cs typeface="Calibri"/>
              </a:rPr>
              <a:t>Resolução</a:t>
            </a:r>
            <a:r>
              <a:rPr sz="1100" spc="10">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problemas</a:t>
            </a:r>
            <a:r>
              <a:rPr sz="1100" spc="-17">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7">
                <a:solidFill>
                  <a:srgbClr val="000000"/>
                </a:solidFill>
                <a:latin typeface="Calibri"/>
                <a:cs typeface="Calibri"/>
              </a:rPr>
              <a:t> </a:t>
            </a:r>
            <a:r>
              <a:rPr sz="1100">
                <a:solidFill>
                  <a:srgbClr val="000000"/>
                </a:solidFill>
                <a:latin typeface="Calibri"/>
                <a:cs typeface="Calibri"/>
              </a:rPr>
              <a:t>106</a:t>
            </a:r>
            <a:endParaRPr lang="pt-BR" sz="1100">
              <a:solidFill>
                <a:srgbClr val="000000"/>
              </a:solidFill>
              <a:latin typeface="Calibri"/>
              <a:cs typeface="Calibri"/>
            </a:endParaRPr>
          </a:p>
          <a:p>
            <a:pPr marL="0" marR="0" algn="r">
              <a:lnSpc>
                <a:spcPts val="1344"/>
              </a:lnSpc>
              <a:spcBef>
                <a:spcPts val="50"/>
              </a:spcBef>
              <a:spcAft>
                <a:spcPts val="0"/>
              </a:spcAft>
            </a:pPr>
            <a:r>
              <a:rPr sz="1100">
                <a:solidFill>
                  <a:srgbClr val="000000"/>
                </a:solidFill>
                <a:latin typeface="Calibri"/>
                <a:cs typeface="Calibri"/>
              </a:rPr>
              <a:t>Refrigerante</a:t>
            </a:r>
            <a:r>
              <a:rPr sz="1100" spc="-13">
                <a:solidFill>
                  <a:srgbClr val="000000"/>
                </a:solidFill>
                <a:latin typeface="Calibri"/>
                <a:cs typeface="Calibri"/>
              </a:rPr>
              <a:t> </a:t>
            </a:r>
            <a:r>
              <a:rPr sz="1100">
                <a:solidFill>
                  <a:srgbClr val="000000"/>
                </a:solidFill>
                <a:latin typeface="Calibri"/>
                <a:cs typeface="Calibri"/>
              </a:rPr>
              <a:t>muito quente.......</a:t>
            </a:r>
            <a:r>
              <a:rPr lang="pt-BR" sz="1100">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49">
                <a:solidFill>
                  <a:srgbClr val="000000"/>
                </a:solidFill>
                <a:latin typeface="Calibri"/>
                <a:cs typeface="Calibri"/>
              </a:rPr>
              <a:t> </a:t>
            </a:r>
            <a:r>
              <a:rPr sz="1100">
                <a:solidFill>
                  <a:srgbClr val="000000"/>
                </a:solidFill>
                <a:latin typeface="Calibri"/>
                <a:cs typeface="Calibri"/>
              </a:rPr>
              <a:t>106</a:t>
            </a:r>
          </a:p>
        </p:txBody>
      </p:sp>
      <p:sp>
        <p:nvSpPr>
          <p:cNvPr id="14" name="object 14"/>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088"/>
            <a:ext cx="3071071" cy="2744341"/>
          </a:xfrm>
          <a:prstGeom prst="rect">
            <a:avLst/>
          </a:prstGeom>
        </p:spPr>
        <p:txBody>
          <a:bodyPr vert="horz" wrap="square" lIns="0" tIns="0" rIns="0" bIns="0" rtlCol="0">
            <a:spAutoFit/>
          </a:bodyPr>
          <a:lstStyle/>
          <a:p>
            <a:pPr marL="140207" marR="0" algn="r">
              <a:lnSpc>
                <a:spcPts val="1347"/>
              </a:lnSpc>
              <a:spcBef>
                <a:spcPts val="0"/>
              </a:spcBef>
              <a:spcAft>
                <a:spcPts val="0"/>
              </a:spcAft>
            </a:pPr>
            <a:r>
              <a:rPr sz="1100" spc="-39">
                <a:solidFill>
                  <a:srgbClr val="000000"/>
                </a:solidFill>
                <a:latin typeface="Calibri"/>
                <a:cs typeface="Calibri"/>
              </a:rPr>
              <a:t>Sistema</a:t>
            </a:r>
            <a:r>
              <a:rPr sz="1100" spc="-41">
                <a:solidFill>
                  <a:srgbClr val="000000"/>
                </a:solidFill>
                <a:latin typeface="Calibri"/>
                <a:cs typeface="Calibri"/>
              </a:rPr>
              <a:t> </a:t>
            </a:r>
            <a:r>
              <a:rPr sz="1100" spc="-37">
                <a:solidFill>
                  <a:srgbClr val="000000"/>
                </a:solidFill>
                <a:latin typeface="Calibri"/>
                <a:cs typeface="Calibri"/>
              </a:rPr>
              <a:t>de</a:t>
            </a:r>
            <a:r>
              <a:rPr sz="1100" spc="-52">
                <a:solidFill>
                  <a:srgbClr val="000000"/>
                </a:solidFill>
                <a:latin typeface="Calibri"/>
                <a:cs typeface="Calibri"/>
              </a:rPr>
              <a:t> </a:t>
            </a:r>
            <a:r>
              <a:rPr sz="1100" spc="-40">
                <a:solidFill>
                  <a:srgbClr val="000000"/>
                </a:solidFill>
                <a:latin typeface="Calibri"/>
                <a:cs typeface="Calibri"/>
              </a:rPr>
              <a:t>evaporação</a:t>
            </a:r>
            <a:r>
              <a:rPr sz="1100" spc="-38">
                <a:solidFill>
                  <a:srgbClr val="000000"/>
                </a:solidFill>
                <a:latin typeface="Calibri"/>
                <a:cs typeface="Calibri"/>
              </a:rPr>
              <a:t> </a:t>
            </a:r>
            <a:r>
              <a:rPr sz="1100" spc="-37">
                <a:solidFill>
                  <a:srgbClr val="000000"/>
                </a:solidFill>
                <a:latin typeface="Calibri"/>
                <a:cs typeface="Calibri"/>
              </a:rPr>
              <a:t>de</a:t>
            </a:r>
            <a:r>
              <a:rPr sz="1100" spc="-41">
                <a:solidFill>
                  <a:srgbClr val="000000"/>
                </a:solidFill>
                <a:latin typeface="Calibri"/>
                <a:cs typeface="Calibri"/>
              </a:rPr>
              <a:t> </a:t>
            </a:r>
            <a:r>
              <a:rPr sz="1100" spc="-42">
                <a:solidFill>
                  <a:srgbClr val="000000"/>
                </a:solidFill>
                <a:latin typeface="Calibri"/>
                <a:cs typeface="Calibri"/>
              </a:rPr>
              <a:t>gases</a:t>
            </a:r>
            <a:r>
              <a:rPr sz="1100" spc="-30">
                <a:solidFill>
                  <a:srgbClr val="000000"/>
                </a:solidFill>
                <a:latin typeface="Calibri"/>
                <a:cs typeface="Calibri"/>
              </a:rPr>
              <a:t> </a:t>
            </a:r>
            <a:r>
              <a:rPr sz="1100" spc="-48">
                <a:solidFill>
                  <a:srgbClr val="000000"/>
                </a:solidFill>
                <a:latin typeface="Calibri"/>
                <a:cs typeface="Calibri"/>
              </a:rPr>
              <a:t>do</a:t>
            </a:r>
            <a:r>
              <a:rPr sz="1100" spc="-41">
                <a:solidFill>
                  <a:srgbClr val="000000"/>
                </a:solidFill>
                <a:latin typeface="Calibri"/>
                <a:cs typeface="Calibri"/>
              </a:rPr>
              <a:t> </a:t>
            </a:r>
            <a:r>
              <a:rPr sz="1100" spc="-35">
                <a:solidFill>
                  <a:srgbClr val="000000"/>
                </a:solidFill>
                <a:latin typeface="Calibri"/>
                <a:cs typeface="Calibri"/>
              </a:rPr>
              <a:t>combustível.</a:t>
            </a:r>
            <a:r>
              <a:rPr lang="pt-BR" sz="1100" spc="-35">
                <a:solidFill>
                  <a:srgbClr val="000000"/>
                </a:solidFill>
                <a:latin typeface="Calibri"/>
                <a:cs typeface="Calibri"/>
              </a:rPr>
              <a:t>.....</a:t>
            </a:r>
            <a:r>
              <a:rPr sz="1100" spc="-37">
                <a:solidFill>
                  <a:srgbClr val="000000"/>
                </a:solidFill>
                <a:latin typeface="Calibri"/>
                <a:cs typeface="Calibri"/>
              </a:rPr>
              <a:t> </a:t>
            </a:r>
            <a:r>
              <a:rPr sz="1100">
                <a:solidFill>
                  <a:srgbClr val="000000"/>
                </a:solidFill>
                <a:latin typeface="Calibri"/>
                <a:cs typeface="Calibri"/>
              </a:rPr>
              <a:t>126</a:t>
            </a:r>
          </a:p>
          <a:p>
            <a:pPr marL="140207" marR="0" algn="r">
              <a:lnSpc>
                <a:spcPts val="1344"/>
              </a:lnSpc>
              <a:spcBef>
                <a:spcPts val="50"/>
              </a:spcBef>
              <a:spcAft>
                <a:spcPts val="0"/>
              </a:spcAft>
            </a:pPr>
            <a:r>
              <a:rPr sz="1100">
                <a:solidFill>
                  <a:srgbClr val="000000"/>
                </a:solidFill>
                <a:latin typeface="Calibri"/>
                <a:cs typeface="Calibri"/>
              </a:rPr>
              <a:t>Kit de ferramentas................................</a:t>
            </a:r>
            <a:r>
              <a:rPr lang="pt-BR" sz="1100">
                <a:solidFill>
                  <a:srgbClr val="000000"/>
                </a:solidFill>
                <a:latin typeface="Calibri"/>
                <a:cs typeface="Calibri"/>
              </a:rPr>
              <a:t>....</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128</a:t>
            </a:r>
          </a:p>
          <a:p>
            <a:pPr marL="140207" marR="0" algn="r">
              <a:lnSpc>
                <a:spcPts val="1332"/>
              </a:lnSpc>
              <a:spcBef>
                <a:spcPts val="0"/>
              </a:spcBef>
              <a:spcAft>
                <a:spcPts val="0"/>
              </a:spcAft>
            </a:pPr>
            <a:r>
              <a:rPr sz="1100">
                <a:solidFill>
                  <a:srgbClr val="000000"/>
                </a:solidFill>
                <a:latin typeface="Calibri"/>
                <a:cs typeface="Calibri"/>
              </a:rPr>
              <a:t>Partes móveis</a:t>
            </a:r>
            <a:r>
              <a:rPr sz="1100" spc="-12">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sua</a:t>
            </a:r>
            <a:r>
              <a:rPr sz="1100" spc="-19">
                <a:solidFill>
                  <a:srgbClr val="000000"/>
                </a:solidFill>
                <a:latin typeface="Calibri"/>
                <a:cs typeface="Calibri"/>
              </a:rPr>
              <a:t> </a:t>
            </a:r>
            <a:r>
              <a:rPr sz="1100">
                <a:solidFill>
                  <a:srgbClr val="000000"/>
                </a:solidFill>
                <a:latin typeface="Calibri"/>
                <a:cs typeface="Calibri"/>
              </a:rPr>
              <a:t>manutenção..........</a:t>
            </a:r>
            <a:r>
              <a:rPr lang="pt-BR" sz="1100">
                <a:solidFill>
                  <a:srgbClr val="000000"/>
                </a:solidFill>
                <a:latin typeface="Calibri"/>
                <a:cs typeface="Calibri"/>
              </a:rPr>
              <a:t>....</a:t>
            </a:r>
            <a:r>
              <a:rPr sz="1100">
                <a:solidFill>
                  <a:srgbClr val="000000"/>
                </a:solidFill>
                <a:latin typeface="Calibri"/>
                <a:cs typeface="Calibri"/>
              </a:rPr>
              <a:t>......</a:t>
            </a:r>
            <a:r>
              <a:rPr sz="1100" spc="-75">
                <a:solidFill>
                  <a:srgbClr val="000000"/>
                </a:solidFill>
                <a:latin typeface="Calibri"/>
                <a:cs typeface="Calibri"/>
              </a:rPr>
              <a:t> </a:t>
            </a:r>
            <a:r>
              <a:rPr sz="1100">
                <a:solidFill>
                  <a:srgbClr val="000000"/>
                </a:solidFill>
                <a:latin typeface="Calibri"/>
                <a:cs typeface="Calibri"/>
              </a:rPr>
              <a:t>128</a:t>
            </a:r>
          </a:p>
          <a:p>
            <a:pPr marL="140207" marR="0" algn="r">
              <a:lnSpc>
                <a:spcPts val="1344"/>
              </a:lnSpc>
              <a:spcBef>
                <a:spcPts val="50"/>
              </a:spcBef>
              <a:spcAft>
                <a:spcPts val="0"/>
              </a:spcAft>
            </a:pPr>
            <a:r>
              <a:rPr sz="1100">
                <a:solidFill>
                  <a:srgbClr val="000000"/>
                </a:solidFill>
                <a:latin typeface="Calibri"/>
                <a:cs typeface="Calibri"/>
              </a:rPr>
              <a:t>Manutenção</a:t>
            </a:r>
            <a:r>
              <a:rPr sz="1100" spc="11">
                <a:solidFill>
                  <a:srgbClr val="000000"/>
                </a:solidFill>
                <a:latin typeface="Calibri"/>
                <a:cs typeface="Calibri"/>
              </a:rPr>
              <a:t> </a:t>
            </a:r>
            <a:r>
              <a:rPr sz="1100">
                <a:solidFill>
                  <a:srgbClr val="000000"/>
                </a:solidFill>
                <a:latin typeface="Calibri"/>
                <a:cs typeface="Calibri"/>
              </a:rPr>
              <a:t>da bateria</a:t>
            </a:r>
            <a:r>
              <a:rPr sz="1100" spc="-91">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129</a:t>
            </a:r>
          </a:p>
          <a:p>
            <a:pPr marL="140207" marR="0" algn="r">
              <a:lnSpc>
                <a:spcPts val="1344"/>
              </a:lnSpc>
              <a:spcBef>
                <a:spcPts val="0"/>
              </a:spcBef>
              <a:spcAft>
                <a:spcPts val="0"/>
              </a:spcAft>
            </a:pPr>
            <a:r>
              <a:rPr sz="1100">
                <a:solidFill>
                  <a:srgbClr val="000000"/>
                </a:solidFill>
                <a:latin typeface="Calibri"/>
                <a:cs typeface="Calibri"/>
              </a:rPr>
              <a:t>Carga da bateria....................................</a:t>
            </a:r>
            <a:r>
              <a:rPr lang="pt-BR" sz="1100">
                <a:solidFill>
                  <a:srgbClr val="000000"/>
                </a:solidFill>
                <a:latin typeface="Calibri"/>
                <a:cs typeface="Calibri"/>
              </a:rPr>
              <a:t>....</a:t>
            </a:r>
            <a:r>
              <a:rPr sz="1100">
                <a:solidFill>
                  <a:srgbClr val="000000"/>
                </a:solidFill>
                <a:latin typeface="Calibri"/>
                <a:cs typeface="Calibri"/>
              </a:rPr>
              <a:t>..........</a:t>
            </a:r>
            <a:r>
              <a:rPr sz="1100" spc="-70">
                <a:solidFill>
                  <a:srgbClr val="000000"/>
                </a:solidFill>
                <a:latin typeface="Calibri"/>
                <a:cs typeface="Calibri"/>
              </a:rPr>
              <a:t> </a:t>
            </a:r>
            <a:r>
              <a:rPr sz="1100">
                <a:solidFill>
                  <a:srgbClr val="000000"/>
                </a:solidFill>
                <a:latin typeface="Calibri"/>
                <a:cs typeface="Calibri"/>
              </a:rPr>
              <a:t>129</a:t>
            </a:r>
          </a:p>
          <a:p>
            <a:pPr marL="140207" marR="0" algn="r">
              <a:lnSpc>
                <a:spcPts val="1344"/>
              </a:lnSpc>
              <a:spcBef>
                <a:spcPts val="50"/>
              </a:spcBef>
              <a:spcAft>
                <a:spcPts val="0"/>
              </a:spcAft>
            </a:pPr>
            <a:r>
              <a:rPr sz="1100">
                <a:solidFill>
                  <a:srgbClr val="000000"/>
                </a:solidFill>
                <a:latin typeface="Calibri"/>
                <a:cs typeface="Calibri"/>
              </a:rPr>
              <a:t>Montagem e extração</a:t>
            </a:r>
            <a:r>
              <a:rPr sz="1100" spc="12">
                <a:solidFill>
                  <a:srgbClr val="000000"/>
                </a:solidFill>
                <a:latin typeface="Calibri"/>
                <a:cs typeface="Calibri"/>
              </a:rPr>
              <a:t> </a:t>
            </a:r>
            <a:r>
              <a:rPr sz="1100">
                <a:solidFill>
                  <a:srgbClr val="000000"/>
                </a:solidFill>
                <a:latin typeface="Calibri"/>
                <a:cs typeface="Calibri"/>
              </a:rPr>
              <a:t>da bateria........</a:t>
            </a:r>
            <a:r>
              <a:rPr lang="pt-BR" sz="1100">
                <a:solidFill>
                  <a:srgbClr val="000000"/>
                </a:solidFill>
                <a:latin typeface="Calibri"/>
                <a:cs typeface="Calibri"/>
              </a:rPr>
              <a:t>....</a:t>
            </a:r>
            <a:r>
              <a:rPr sz="1100">
                <a:solidFill>
                  <a:srgbClr val="000000"/>
                </a:solidFill>
                <a:latin typeface="Calibri"/>
                <a:cs typeface="Calibri"/>
              </a:rPr>
              <a:t>...........</a:t>
            </a:r>
            <a:r>
              <a:rPr sz="1100" spc="-75">
                <a:solidFill>
                  <a:srgbClr val="000000"/>
                </a:solidFill>
                <a:latin typeface="Calibri"/>
                <a:cs typeface="Calibri"/>
              </a:rPr>
              <a:t> </a:t>
            </a:r>
            <a:r>
              <a:rPr sz="1100">
                <a:solidFill>
                  <a:srgbClr val="000000"/>
                </a:solidFill>
                <a:latin typeface="Calibri"/>
                <a:cs typeface="Calibri"/>
              </a:rPr>
              <a:t>131</a:t>
            </a:r>
          </a:p>
          <a:p>
            <a:pPr marL="140207" marR="0" algn="r">
              <a:lnSpc>
                <a:spcPts val="1344"/>
              </a:lnSpc>
              <a:spcBef>
                <a:spcPts val="0"/>
              </a:spcBef>
              <a:spcAft>
                <a:spcPts val="0"/>
              </a:spcAft>
            </a:pPr>
            <a:r>
              <a:rPr sz="1100">
                <a:solidFill>
                  <a:srgbClr val="000000"/>
                </a:solidFill>
                <a:latin typeface="Calibri"/>
                <a:cs typeface="Calibri"/>
              </a:rPr>
              <a:t>Uso de uma</a:t>
            </a:r>
            <a:r>
              <a:rPr sz="1100" spc="-27">
                <a:solidFill>
                  <a:srgbClr val="000000"/>
                </a:solidFill>
                <a:latin typeface="Calibri"/>
                <a:cs typeface="Calibri"/>
              </a:rPr>
              <a:t> </a:t>
            </a:r>
            <a:r>
              <a:rPr sz="1100">
                <a:solidFill>
                  <a:srgbClr val="000000"/>
                </a:solidFill>
                <a:latin typeface="Calibri"/>
                <a:cs typeface="Calibri"/>
              </a:rPr>
              <a:t>bateria</a:t>
            </a:r>
            <a:r>
              <a:rPr sz="1100" spc="-16">
                <a:solidFill>
                  <a:srgbClr val="000000"/>
                </a:solidFill>
                <a:latin typeface="Calibri"/>
                <a:cs typeface="Calibri"/>
              </a:rPr>
              <a:t> </a:t>
            </a:r>
            <a:r>
              <a:rPr sz="1100">
                <a:solidFill>
                  <a:srgbClr val="000000"/>
                </a:solidFill>
                <a:latin typeface="Calibri"/>
                <a:cs typeface="Calibri"/>
              </a:rPr>
              <a:t>externa....</a:t>
            </a:r>
            <a:r>
              <a:rPr lang="pt-BR" sz="1100">
                <a:solidFill>
                  <a:srgbClr val="000000"/>
                </a:solidFill>
                <a:latin typeface="Calibri"/>
                <a:cs typeface="Calibri"/>
              </a:rPr>
              <a:t>.</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74">
                <a:solidFill>
                  <a:srgbClr val="000000"/>
                </a:solidFill>
                <a:latin typeface="Calibri"/>
                <a:cs typeface="Calibri"/>
              </a:rPr>
              <a:t> </a:t>
            </a:r>
            <a:r>
              <a:rPr sz="1100">
                <a:solidFill>
                  <a:srgbClr val="000000"/>
                </a:solidFill>
                <a:latin typeface="Calibri"/>
                <a:cs typeface="Calibri"/>
              </a:rPr>
              <a:t>132</a:t>
            </a:r>
          </a:p>
          <a:p>
            <a:pPr marL="140207" marR="0" algn="r">
              <a:lnSpc>
                <a:spcPts val="1344"/>
              </a:lnSpc>
              <a:spcBef>
                <a:spcPts val="0"/>
              </a:spcBef>
              <a:spcAft>
                <a:spcPts val="0"/>
              </a:spcAft>
            </a:pPr>
            <a:r>
              <a:rPr sz="1100">
                <a:solidFill>
                  <a:srgbClr val="000000"/>
                </a:solidFill>
                <a:latin typeface="Calibri"/>
                <a:cs typeface="Calibri"/>
              </a:rPr>
              <a:t>Manutenção</a:t>
            </a:r>
            <a:r>
              <a:rPr sz="1100" spc="11">
                <a:solidFill>
                  <a:srgbClr val="000000"/>
                </a:solidFill>
                <a:latin typeface="Calibri"/>
                <a:cs typeface="Calibri"/>
              </a:rPr>
              <a:t> </a:t>
            </a:r>
            <a:r>
              <a:rPr sz="1100">
                <a:solidFill>
                  <a:srgbClr val="000000"/>
                </a:solidFill>
                <a:latin typeface="Calibri"/>
                <a:cs typeface="Calibri"/>
              </a:rPr>
              <a:t>do filtro</a:t>
            </a:r>
            <a:r>
              <a:rPr sz="1100" spc="12">
                <a:solidFill>
                  <a:srgbClr val="000000"/>
                </a:solidFill>
                <a:latin typeface="Calibri"/>
                <a:cs typeface="Calibri"/>
              </a:rPr>
              <a:t> </a:t>
            </a:r>
            <a:r>
              <a:rPr sz="1100">
                <a:solidFill>
                  <a:srgbClr val="000000"/>
                </a:solidFill>
                <a:latin typeface="Calibri"/>
                <a:cs typeface="Calibri"/>
              </a:rPr>
              <a:t>de ar .................</a:t>
            </a:r>
            <a:r>
              <a:rPr lang="pt-BR" sz="1100">
                <a:solidFill>
                  <a:srgbClr val="000000"/>
                </a:solidFill>
                <a:latin typeface="Calibri"/>
                <a:cs typeface="Calibri"/>
              </a:rPr>
              <a:t>....</a:t>
            </a:r>
            <a:r>
              <a:rPr sz="1100">
                <a:solidFill>
                  <a:srgbClr val="000000"/>
                </a:solidFill>
                <a:latin typeface="Calibri"/>
                <a:cs typeface="Calibri"/>
              </a:rPr>
              <a:t>...........</a:t>
            </a:r>
            <a:r>
              <a:rPr sz="1100" spc="-70">
                <a:solidFill>
                  <a:srgbClr val="000000"/>
                </a:solidFill>
                <a:latin typeface="Calibri"/>
                <a:cs typeface="Calibri"/>
              </a:rPr>
              <a:t> </a:t>
            </a:r>
            <a:r>
              <a:rPr sz="1100">
                <a:solidFill>
                  <a:srgbClr val="000000"/>
                </a:solidFill>
                <a:latin typeface="Calibri"/>
                <a:cs typeface="Calibri"/>
              </a:rPr>
              <a:t>133</a:t>
            </a:r>
          </a:p>
          <a:p>
            <a:pPr marL="0" marR="0" algn="r">
              <a:lnSpc>
                <a:spcPts val="1343"/>
              </a:lnSpc>
              <a:spcBef>
                <a:spcPts val="50"/>
              </a:spcBef>
              <a:spcAft>
                <a:spcPts val="0"/>
              </a:spcAft>
            </a:pPr>
            <a:r>
              <a:rPr sz="1100">
                <a:solidFill>
                  <a:srgbClr val="000000"/>
                </a:solidFill>
                <a:latin typeface="Calibri"/>
                <a:cs typeface="Calibri"/>
              </a:rPr>
              <a:t>Óleo do motor</a:t>
            </a:r>
            <a:r>
              <a:rPr sz="1100" spc="-24">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135</a:t>
            </a:r>
          </a:p>
          <a:p>
            <a:pPr marL="140207" marR="0" algn="r">
              <a:lnSpc>
                <a:spcPts val="1344"/>
              </a:lnSpc>
              <a:spcBef>
                <a:spcPts val="0"/>
              </a:spcBef>
              <a:spcAft>
                <a:spcPts val="0"/>
              </a:spcAft>
            </a:pP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do nível</a:t>
            </a:r>
            <a:r>
              <a:rPr sz="1100" spc="-19">
                <a:solidFill>
                  <a:srgbClr val="000000"/>
                </a:solidFill>
                <a:latin typeface="Calibri"/>
                <a:cs typeface="Calibri"/>
              </a:rPr>
              <a:t> </a:t>
            </a:r>
            <a:r>
              <a:rPr sz="1100">
                <a:solidFill>
                  <a:srgbClr val="000000"/>
                </a:solidFill>
                <a:latin typeface="Calibri"/>
                <a:cs typeface="Calibri"/>
              </a:rPr>
              <a:t>de óleo ...........................</a:t>
            </a:r>
            <a:r>
              <a:rPr sz="1100" spc="-69">
                <a:solidFill>
                  <a:srgbClr val="000000"/>
                </a:solidFill>
                <a:latin typeface="Calibri"/>
                <a:cs typeface="Calibri"/>
              </a:rPr>
              <a:t> </a:t>
            </a:r>
            <a:r>
              <a:rPr sz="1100">
                <a:solidFill>
                  <a:srgbClr val="000000"/>
                </a:solidFill>
                <a:latin typeface="Calibri"/>
                <a:cs typeface="Calibri"/>
              </a:rPr>
              <a:t>135</a:t>
            </a:r>
          </a:p>
          <a:p>
            <a:pPr marL="140207" marR="0" algn="r">
              <a:lnSpc>
                <a:spcPts val="1343"/>
              </a:lnSpc>
              <a:spcBef>
                <a:spcPts val="50"/>
              </a:spcBef>
              <a:spcAft>
                <a:spcPts val="0"/>
              </a:spcAft>
            </a:pPr>
            <a:r>
              <a:rPr sz="1100">
                <a:solidFill>
                  <a:srgbClr val="000000"/>
                </a:solidFill>
                <a:latin typeface="Calibri"/>
                <a:cs typeface="Calibri"/>
              </a:rPr>
              <a:t>Manutenção</a:t>
            </a:r>
            <a:r>
              <a:rPr sz="1100" spc="11">
                <a:solidFill>
                  <a:srgbClr val="000000"/>
                </a:solidFill>
                <a:latin typeface="Calibri"/>
                <a:cs typeface="Calibri"/>
              </a:rPr>
              <a:t> </a:t>
            </a:r>
            <a:r>
              <a:rPr sz="1100">
                <a:solidFill>
                  <a:srgbClr val="000000"/>
                </a:solidFill>
                <a:latin typeface="Calibri"/>
                <a:cs typeface="Calibri"/>
              </a:rPr>
              <a:t>do óleo do motor</a:t>
            </a:r>
            <a:r>
              <a:rPr sz="1100" spc="-61">
                <a:solidFill>
                  <a:srgbClr val="000000"/>
                </a:solidFill>
                <a:latin typeface="Calibri"/>
                <a:cs typeface="Calibri"/>
              </a:rPr>
              <a:t> </a:t>
            </a:r>
            <a:r>
              <a:rPr sz="1100">
                <a:solidFill>
                  <a:srgbClr val="000000"/>
                </a:solidFill>
                <a:latin typeface="Calibri"/>
                <a:cs typeface="Calibri"/>
              </a:rPr>
              <a:t>......................</a:t>
            </a:r>
            <a:r>
              <a:rPr sz="1100" spc="-69">
                <a:solidFill>
                  <a:srgbClr val="000000"/>
                </a:solidFill>
                <a:latin typeface="Calibri"/>
                <a:cs typeface="Calibri"/>
              </a:rPr>
              <a:t> </a:t>
            </a:r>
            <a:r>
              <a:rPr sz="1100">
                <a:solidFill>
                  <a:srgbClr val="000000"/>
                </a:solidFill>
                <a:latin typeface="Calibri"/>
                <a:cs typeface="Calibri"/>
              </a:rPr>
              <a:t>136</a:t>
            </a:r>
          </a:p>
          <a:p>
            <a:pPr marL="140207" marR="0" algn="r">
              <a:lnSpc>
                <a:spcPts val="1344"/>
              </a:lnSpc>
              <a:spcBef>
                <a:spcPts val="0"/>
              </a:spcBef>
              <a:spcAft>
                <a:spcPts val="0"/>
              </a:spcAft>
            </a:pPr>
            <a:r>
              <a:rPr sz="1100">
                <a:solidFill>
                  <a:srgbClr val="000000"/>
                </a:solidFill>
                <a:latin typeface="Calibri"/>
                <a:cs typeface="Calibri"/>
              </a:rPr>
              <a:t>Drenagem do óleo</a:t>
            </a:r>
            <a:r>
              <a:rPr sz="1100" spc="19">
                <a:solidFill>
                  <a:srgbClr val="000000"/>
                </a:solidFill>
                <a:latin typeface="Calibri"/>
                <a:cs typeface="Calibri"/>
              </a:rPr>
              <a:t> </a:t>
            </a:r>
            <a:r>
              <a:rPr sz="1100">
                <a:solidFill>
                  <a:srgbClr val="000000"/>
                </a:solidFill>
                <a:latin typeface="Calibri"/>
                <a:cs typeface="Calibri"/>
              </a:rPr>
              <a:t>do motor..........................</a:t>
            </a:r>
            <a:r>
              <a:rPr sz="1100" spc="-74">
                <a:solidFill>
                  <a:srgbClr val="000000"/>
                </a:solidFill>
                <a:latin typeface="Calibri"/>
                <a:cs typeface="Calibri"/>
              </a:rPr>
              <a:t> </a:t>
            </a:r>
            <a:r>
              <a:rPr sz="1100">
                <a:solidFill>
                  <a:srgbClr val="000000"/>
                </a:solidFill>
                <a:latin typeface="Calibri"/>
                <a:cs typeface="Calibri"/>
              </a:rPr>
              <a:t>137</a:t>
            </a:r>
          </a:p>
          <a:p>
            <a:pPr marL="140207" marR="0" algn="r">
              <a:lnSpc>
                <a:spcPts val="1331"/>
              </a:lnSpc>
              <a:spcBef>
                <a:spcPts val="50"/>
              </a:spcBef>
              <a:spcAft>
                <a:spcPts val="0"/>
              </a:spcAft>
            </a:pPr>
            <a:r>
              <a:rPr sz="1100">
                <a:solidFill>
                  <a:srgbClr val="000000"/>
                </a:solidFill>
                <a:latin typeface="Calibri"/>
                <a:cs typeface="Calibri"/>
              </a:rPr>
              <a:t>Mudança do óleo do motor............................</a:t>
            </a:r>
            <a:r>
              <a:rPr sz="1100" spc="-71">
                <a:solidFill>
                  <a:srgbClr val="000000"/>
                </a:solidFill>
                <a:latin typeface="Calibri"/>
                <a:cs typeface="Calibri"/>
              </a:rPr>
              <a:t> </a:t>
            </a:r>
            <a:r>
              <a:rPr sz="1100">
                <a:solidFill>
                  <a:srgbClr val="000000"/>
                </a:solidFill>
                <a:latin typeface="Calibri"/>
                <a:cs typeface="Calibri"/>
              </a:rPr>
              <a:t>138</a:t>
            </a:r>
          </a:p>
          <a:p>
            <a:pPr marL="140207" marR="0" algn="r">
              <a:lnSpc>
                <a:spcPts val="1344"/>
              </a:lnSpc>
              <a:spcBef>
                <a:spcPts val="0"/>
              </a:spcBef>
              <a:spcAft>
                <a:spcPts val="0"/>
              </a:spcAft>
            </a:pPr>
            <a:r>
              <a:rPr sz="1100">
                <a:solidFill>
                  <a:srgbClr val="000000"/>
                </a:solidFill>
                <a:latin typeface="Calibri"/>
                <a:cs typeface="Calibri"/>
              </a:rPr>
              <a:t>Mudança do cartucho</a:t>
            </a:r>
            <a:r>
              <a:rPr sz="1100" spc="19">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filtro</a:t>
            </a:r>
            <a:r>
              <a:rPr sz="1100" spc="19">
                <a:solidFill>
                  <a:srgbClr val="000000"/>
                </a:solidFill>
                <a:latin typeface="Calibri"/>
                <a:cs typeface="Calibri"/>
              </a:rPr>
              <a:t> </a:t>
            </a:r>
            <a:r>
              <a:rPr sz="1100">
                <a:solidFill>
                  <a:srgbClr val="000000"/>
                </a:solidFill>
                <a:latin typeface="Calibri"/>
                <a:cs typeface="Calibri"/>
              </a:rPr>
              <a:t>de óleo..........</a:t>
            </a:r>
            <a:r>
              <a:rPr sz="1100" spc="-75">
                <a:solidFill>
                  <a:srgbClr val="000000"/>
                </a:solidFill>
                <a:latin typeface="Calibri"/>
                <a:cs typeface="Calibri"/>
              </a:rPr>
              <a:t> </a:t>
            </a:r>
            <a:r>
              <a:rPr sz="1100">
                <a:solidFill>
                  <a:srgbClr val="000000"/>
                </a:solidFill>
                <a:latin typeface="Calibri"/>
                <a:cs typeface="Calibri"/>
              </a:rPr>
              <a:t>141</a:t>
            </a:r>
          </a:p>
          <a:p>
            <a:pPr marL="0" marR="0" algn="r">
              <a:lnSpc>
                <a:spcPts val="1344"/>
              </a:lnSpc>
              <a:spcBef>
                <a:spcPts val="0"/>
              </a:spcBef>
              <a:spcAft>
                <a:spcPts val="0"/>
              </a:spcAft>
            </a:pPr>
            <a:r>
              <a:rPr sz="1100">
                <a:solidFill>
                  <a:srgbClr val="000000"/>
                </a:solidFill>
                <a:latin typeface="Calibri"/>
                <a:cs typeface="Calibri"/>
              </a:rPr>
              <a:t>Refrigerante........................................................</a:t>
            </a:r>
            <a:r>
              <a:rPr sz="1100" spc="-71">
                <a:solidFill>
                  <a:srgbClr val="000000"/>
                </a:solidFill>
                <a:latin typeface="Calibri"/>
                <a:cs typeface="Calibri"/>
              </a:rPr>
              <a:t> </a:t>
            </a:r>
            <a:r>
              <a:rPr sz="1100">
                <a:solidFill>
                  <a:srgbClr val="000000"/>
                </a:solidFill>
                <a:latin typeface="Calibri"/>
                <a:cs typeface="Calibri"/>
              </a:rPr>
              <a:t>143</a:t>
            </a:r>
            <a:endParaRPr lang="pt-BR" sz="1100">
              <a:solidFill>
                <a:srgbClr val="000000"/>
              </a:solidFill>
              <a:latin typeface="Calibri"/>
              <a:cs typeface="Calibri"/>
            </a:endParaRPr>
          </a:p>
          <a:p>
            <a:pPr marL="0" marR="0">
              <a:lnSpc>
                <a:spcPts val="1344"/>
              </a:lnSpc>
              <a:spcBef>
                <a:spcPts val="0"/>
              </a:spcBef>
              <a:spcAft>
                <a:spcPts val="0"/>
              </a:spcAft>
            </a:pPr>
            <a:r>
              <a:rPr lang="pt-BR" sz="1100">
                <a:solidFill>
                  <a:srgbClr val="000000"/>
                </a:solidFill>
                <a:latin typeface="Calibri"/>
                <a:cs typeface="Calibri"/>
              </a:rPr>
              <a:t>     </a:t>
            </a: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e manutenção do</a:t>
            </a:r>
            <a:r>
              <a:rPr sz="1100" spc="14">
                <a:solidFill>
                  <a:srgbClr val="000000"/>
                </a:solidFill>
                <a:latin typeface="Calibri"/>
                <a:cs typeface="Calibri"/>
              </a:rPr>
              <a:t> </a:t>
            </a:r>
            <a:r>
              <a:rPr sz="1100">
                <a:solidFill>
                  <a:srgbClr val="000000"/>
                </a:solidFill>
                <a:latin typeface="Calibri"/>
                <a:cs typeface="Calibri"/>
              </a:rPr>
              <a:t>líquido</a:t>
            </a:r>
          </a:p>
        </p:txBody>
      </p:sp>
      <p:sp>
        <p:nvSpPr>
          <p:cNvPr id="5" name="object 5"/>
          <p:cNvSpPr txBox="1"/>
          <p:nvPr/>
        </p:nvSpPr>
        <p:spPr>
          <a:xfrm>
            <a:off x="3951732" y="730088"/>
            <a:ext cx="3070369" cy="3257302"/>
          </a:xfrm>
          <a:prstGeom prst="rect">
            <a:avLst/>
          </a:prstGeom>
        </p:spPr>
        <p:txBody>
          <a:bodyPr vert="horz" wrap="square" lIns="0" tIns="0" rIns="0" bIns="0" rtlCol="0">
            <a:spAutoFit/>
          </a:bodyPr>
          <a:lstStyle/>
          <a:p>
            <a:pPr marL="0" marR="0" algn="r">
              <a:lnSpc>
                <a:spcPts val="1347"/>
              </a:lnSpc>
              <a:spcBef>
                <a:spcPts val="0"/>
              </a:spcBef>
              <a:spcAft>
                <a:spcPts val="0"/>
              </a:spcAft>
            </a:pPr>
            <a:r>
              <a:rPr sz="1100">
                <a:solidFill>
                  <a:srgbClr val="000000"/>
                </a:solidFill>
                <a:latin typeface="Calibri"/>
                <a:cs typeface="Calibri"/>
              </a:rPr>
              <a:t>Corrente de transmissão.................................... 150</a:t>
            </a:r>
          </a:p>
          <a:p>
            <a:pPr marL="140208" marR="0" algn="r">
              <a:lnSpc>
                <a:spcPts val="1344"/>
              </a:lnSpc>
              <a:spcBef>
                <a:spcPts val="50"/>
              </a:spcBef>
              <a:spcAft>
                <a:spcPts val="0"/>
              </a:spcAft>
            </a:pPr>
            <a:r>
              <a:rPr sz="1100">
                <a:solidFill>
                  <a:srgbClr val="000000"/>
                </a:solidFill>
                <a:latin typeface="Calibri"/>
                <a:cs typeface="Calibri"/>
              </a:rPr>
              <a:t>Manutenção</a:t>
            </a:r>
            <a:r>
              <a:rPr sz="1100" spc="11">
                <a:solidFill>
                  <a:srgbClr val="000000"/>
                </a:solidFill>
                <a:latin typeface="Calibri"/>
                <a:cs typeface="Calibri"/>
              </a:rPr>
              <a:t> </a:t>
            </a:r>
            <a:r>
              <a:rPr sz="1100">
                <a:solidFill>
                  <a:srgbClr val="000000"/>
                </a:solidFill>
                <a:latin typeface="Calibri"/>
                <a:cs typeface="Calibri"/>
              </a:rPr>
              <a:t>da corrente</a:t>
            </a:r>
            <a:r>
              <a:rPr sz="1100" spc="-12">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151</a:t>
            </a:r>
          </a:p>
          <a:p>
            <a:pPr marL="0" marR="0" algn="r">
              <a:lnSpc>
                <a:spcPts val="1332"/>
              </a:lnSpc>
              <a:spcBef>
                <a:spcPts val="0"/>
              </a:spcBef>
              <a:spcAft>
                <a:spcPts val="0"/>
              </a:spcAft>
            </a:pPr>
            <a:r>
              <a:rPr sz="1100">
                <a:solidFill>
                  <a:srgbClr val="000000"/>
                </a:solidFill>
                <a:latin typeface="Calibri"/>
                <a:cs typeface="Calibri"/>
              </a:rPr>
              <a:t>Pneus..................................................................</a:t>
            </a:r>
            <a:r>
              <a:rPr sz="1100" spc="17">
                <a:solidFill>
                  <a:srgbClr val="000000"/>
                </a:solidFill>
                <a:latin typeface="Calibri"/>
                <a:cs typeface="Calibri"/>
              </a:rPr>
              <a:t> </a:t>
            </a:r>
            <a:r>
              <a:rPr sz="1100">
                <a:solidFill>
                  <a:srgbClr val="000000"/>
                </a:solidFill>
                <a:latin typeface="Calibri"/>
                <a:cs typeface="Calibri"/>
              </a:rPr>
              <a:t>152</a:t>
            </a:r>
          </a:p>
          <a:p>
            <a:pPr marL="140208" marR="0" algn="r">
              <a:lnSpc>
                <a:spcPts val="1344"/>
              </a:lnSpc>
              <a:spcBef>
                <a:spcPts val="50"/>
              </a:spcBef>
              <a:spcAft>
                <a:spcPts val="0"/>
              </a:spcAft>
            </a:pPr>
            <a:r>
              <a:rPr sz="1100">
                <a:solidFill>
                  <a:srgbClr val="000000"/>
                </a:solidFill>
                <a:latin typeface="Calibri"/>
                <a:cs typeface="Calibri"/>
              </a:rPr>
              <a:t>Pressões dos pneus</a:t>
            </a:r>
            <a:r>
              <a:rPr sz="1100" spc="-61">
                <a:solidFill>
                  <a:srgbClr val="000000"/>
                </a:solidFill>
                <a:latin typeface="Calibri"/>
                <a:cs typeface="Calibri"/>
              </a:rPr>
              <a:t> </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152</a:t>
            </a:r>
          </a:p>
          <a:p>
            <a:pPr marL="140208" marR="0" algn="r">
              <a:lnSpc>
                <a:spcPts val="1344"/>
              </a:lnSpc>
              <a:spcBef>
                <a:spcPts val="0"/>
              </a:spcBef>
              <a:spcAft>
                <a:spcPts val="0"/>
              </a:spcAft>
            </a:pP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do limite de desgaste dos</a:t>
            </a:r>
            <a:r>
              <a:rPr sz="1100" spc="19">
                <a:solidFill>
                  <a:srgbClr val="000000"/>
                </a:solidFill>
                <a:latin typeface="Calibri"/>
                <a:cs typeface="Calibri"/>
              </a:rPr>
              <a:t> </a:t>
            </a:r>
            <a:r>
              <a:rPr sz="1100" spc="23">
                <a:solidFill>
                  <a:srgbClr val="000000"/>
                </a:solidFill>
                <a:latin typeface="Calibri"/>
                <a:cs typeface="Calibri"/>
              </a:rPr>
              <a:t>pneus.</a:t>
            </a:r>
            <a:r>
              <a:rPr sz="1100">
                <a:solidFill>
                  <a:srgbClr val="000000"/>
                </a:solidFill>
                <a:latin typeface="Calibri"/>
                <a:cs typeface="Calibri"/>
              </a:rPr>
              <a:t> 153</a:t>
            </a:r>
          </a:p>
          <a:p>
            <a:pPr marL="140208" marR="0" algn="r">
              <a:lnSpc>
                <a:spcPts val="1344"/>
              </a:lnSpc>
              <a:spcBef>
                <a:spcPts val="50"/>
              </a:spcBef>
              <a:spcAft>
                <a:spcPts val="0"/>
              </a:spcAft>
            </a:pPr>
            <a:r>
              <a:rPr sz="1100">
                <a:solidFill>
                  <a:srgbClr val="000000"/>
                </a:solidFill>
                <a:latin typeface="Calibri"/>
                <a:cs typeface="Calibri"/>
              </a:rPr>
              <a:t>Reparação</a:t>
            </a:r>
            <a:r>
              <a:rPr sz="1100" spc="11">
                <a:solidFill>
                  <a:srgbClr val="000000"/>
                </a:solidFill>
                <a:latin typeface="Calibri"/>
                <a:cs typeface="Calibri"/>
              </a:rPr>
              <a:t> </a:t>
            </a:r>
            <a:r>
              <a:rPr sz="1100">
                <a:solidFill>
                  <a:srgbClr val="000000"/>
                </a:solidFill>
                <a:latin typeface="Calibri"/>
                <a:cs typeface="Calibri"/>
              </a:rPr>
              <a:t>dos pneus</a:t>
            </a:r>
            <a:r>
              <a:rPr sz="1100" spc="-50">
                <a:solidFill>
                  <a:srgbClr val="000000"/>
                </a:solidFill>
                <a:latin typeface="Calibri"/>
                <a:cs typeface="Calibri"/>
              </a:rPr>
              <a:t> </a:t>
            </a:r>
            <a:r>
              <a:rPr sz="1100">
                <a:solidFill>
                  <a:srgbClr val="000000"/>
                </a:solidFill>
                <a:latin typeface="Calibri"/>
                <a:cs typeface="Calibri"/>
              </a:rPr>
              <a:t>..................................... 154</a:t>
            </a:r>
          </a:p>
          <a:p>
            <a:pPr marL="140208" marR="0" algn="r">
              <a:lnSpc>
                <a:spcPts val="1344"/>
              </a:lnSpc>
              <a:spcBef>
                <a:spcPts val="0"/>
              </a:spcBef>
              <a:spcAft>
                <a:spcPts val="0"/>
              </a:spcAft>
            </a:pPr>
            <a:r>
              <a:rPr sz="1100">
                <a:solidFill>
                  <a:srgbClr val="000000"/>
                </a:solidFill>
                <a:latin typeface="Calibri"/>
                <a:cs typeface="Calibri"/>
              </a:rPr>
              <a:t>Mudança de um pneu</a:t>
            </a:r>
            <a:r>
              <a:rPr sz="1100" spc="-54">
                <a:solidFill>
                  <a:srgbClr val="000000"/>
                </a:solidFill>
                <a:latin typeface="Calibri"/>
                <a:cs typeface="Calibri"/>
              </a:rPr>
              <a:t> </a:t>
            </a:r>
            <a:r>
              <a:rPr sz="1100">
                <a:solidFill>
                  <a:srgbClr val="000000"/>
                </a:solidFill>
                <a:latin typeface="Calibri"/>
                <a:cs typeface="Calibri"/>
              </a:rPr>
              <a:t>....................................</a:t>
            </a:r>
            <a:r>
              <a:rPr sz="1100" spc="19">
                <a:solidFill>
                  <a:srgbClr val="000000"/>
                </a:solidFill>
                <a:latin typeface="Calibri"/>
                <a:cs typeface="Calibri"/>
              </a:rPr>
              <a:t> </a:t>
            </a:r>
            <a:r>
              <a:rPr sz="1100">
                <a:solidFill>
                  <a:srgbClr val="000000"/>
                </a:solidFill>
                <a:latin typeface="Calibri"/>
                <a:cs typeface="Calibri"/>
              </a:rPr>
              <a:t>155</a:t>
            </a:r>
          </a:p>
          <a:p>
            <a:pPr marL="0" marR="0" algn="r">
              <a:lnSpc>
                <a:spcPts val="1344"/>
              </a:lnSpc>
              <a:spcBef>
                <a:spcPts val="0"/>
              </a:spcBef>
              <a:spcAft>
                <a:spcPts val="0"/>
              </a:spcAft>
            </a:pPr>
            <a:r>
              <a:rPr sz="1100">
                <a:solidFill>
                  <a:srgbClr val="000000"/>
                </a:solidFill>
                <a:latin typeface="Calibri"/>
                <a:cs typeface="Calibri"/>
              </a:rPr>
              <a:t>Rel</a:t>
            </a:r>
            <a:r>
              <a:rPr lang="pt-BR" sz="1100">
                <a:solidFill>
                  <a:srgbClr val="000000"/>
                </a:solidFill>
                <a:latin typeface="Calibri"/>
                <a:cs typeface="Calibri"/>
              </a:rPr>
              <a:t>ê</a:t>
            </a:r>
            <a:r>
              <a:rPr sz="1100">
                <a:solidFill>
                  <a:srgbClr val="000000"/>
                </a:solidFill>
                <a:latin typeface="Calibri"/>
                <a:cs typeface="Calibri"/>
              </a:rPr>
              <a:t>s</a:t>
            </a:r>
            <a:r>
              <a:rPr sz="1100" spc="-73">
                <a:solidFill>
                  <a:srgbClr val="000000"/>
                </a:solidFill>
                <a:latin typeface="Calibri"/>
                <a:cs typeface="Calibri"/>
              </a:rPr>
              <a:t> </a:t>
            </a:r>
            <a:r>
              <a:rPr sz="1100">
                <a:solidFill>
                  <a:srgbClr val="000000"/>
                </a:solidFill>
                <a:latin typeface="Calibri"/>
                <a:cs typeface="Calibri"/>
              </a:rPr>
              <a:t>................................................................... 158</a:t>
            </a:r>
          </a:p>
          <a:p>
            <a:pPr marL="0" marR="0" algn="r">
              <a:lnSpc>
                <a:spcPts val="1343"/>
              </a:lnSpc>
              <a:spcBef>
                <a:spcPts val="50"/>
              </a:spcBef>
              <a:spcAft>
                <a:spcPts val="0"/>
              </a:spcAft>
            </a:pPr>
            <a:r>
              <a:rPr sz="1100">
                <a:solidFill>
                  <a:srgbClr val="000000"/>
                </a:solidFill>
                <a:latin typeface="Calibri"/>
                <a:cs typeface="Calibri"/>
              </a:rPr>
              <a:t>Pastilhas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freio...</a:t>
            </a:r>
            <a:r>
              <a:rPr sz="1100" spc="-58">
                <a:solidFill>
                  <a:srgbClr val="000000"/>
                </a:solidFill>
                <a:latin typeface="Calibri"/>
                <a:cs typeface="Calibri"/>
              </a:rPr>
              <a:t> </a:t>
            </a:r>
            <a:r>
              <a:rPr sz="1100">
                <a:solidFill>
                  <a:srgbClr val="000000"/>
                </a:solidFill>
                <a:latin typeface="Calibri"/>
                <a:cs typeface="Calibri"/>
              </a:rPr>
              <a:t>............................................. 159</a:t>
            </a:r>
          </a:p>
          <a:p>
            <a:pPr marL="140208" marR="0" algn="r">
              <a:lnSpc>
                <a:spcPts val="1344"/>
              </a:lnSpc>
              <a:spcBef>
                <a:spcPts val="0"/>
              </a:spcBef>
              <a:spcAft>
                <a:spcPts val="0"/>
              </a:spcAft>
            </a:pPr>
            <a:r>
              <a:rPr sz="1100">
                <a:solidFill>
                  <a:srgbClr val="000000"/>
                </a:solidFill>
                <a:latin typeface="Calibri"/>
                <a:cs typeface="Calibri"/>
              </a:rPr>
              <a:t>Mudança das pastilhas de </a:t>
            </a:r>
            <a:r>
              <a:rPr lang="pt-BR" sz="1100">
                <a:solidFill>
                  <a:srgbClr val="000000"/>
                </a:solidFill>
                <a:latin typeface="Calibri"/>
                <a:cs typeface="Calibri"/>
              </a:rPr>
              <a:t>freio...</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 160</a:t>
            </a:r>
          </a:p>
          <a:p>
            <a:pPr marL="0" marR="0" algn="r">
              <a:lnSpc>
                <a:spcPts val="1343"/>
              </a:lnSpc>
              <a:spcBef>
                <a:spcPts val="50"/>
              </a:spcBef>
              <a:spcAft>
                <a:spcPts val="0"/>
              </a:spcAft>
            </a:pPr>
            <a:r>
              <a:rPr sz="1100">
                <a:solidFill>
                  <a:srgbClr val="000000"/>
                </a:solidFill>
                <a:latin typeface="Calibri"/>
                <a:cs typeface="Calibri"/>
              </a:rPr>
              <a:t>Substituição de luzes..........................................</a:t>
            </a:r>
            <a:r>
              <a:rPr sz="1100" spc="17">
                <a:solidFill>
                  <a:srgbClr val="000000"/>
                </a:solidFill>
                <a:latin typeface="Calibri"/>
                <a:cs typeface="Calibri"/>
              </a:rPr>
              <a:t> </a:t>
            </a:r>
            <a:r>
              <a:rPr sz="1100">
                <a:solidFill>
                  <a:srgbClr val="000000"/>
                </a:solidFill>
                <a:latin typeface="Calibri"/>
                <a:cs typeface="Calibri"/>
              </a:rPr>
              <a:t>161</a:t>
            </a:r>
          </a:p>
          <a:p>
            <a:pPr marL="0" marR="0" algn="r">
              <a:lnSpc>
                <a:spcPts val="1344"/>
              </a:lnSpc>
              <a:spcBef>
                <a:spcPts val="0"/>
              </a:spcBef>
              <a:spcAft>
                <a:spcPts val="0"/>
              </a:spcAft>
            </a:pPr>
            <a:r>
              <a:rPr sz="1100">
                <a:solidFill>
                  <a:srgbClr val="000000"/>
                </a:solidFill>
                <a:latin typeface="Calibri"/>
                <a:cs typeface="Calibri"/>
              </a:rPr>
              <a:t>Plano</a:t>
            </a:r>
            <a:r>
              <a:rPr sz="1100" spc="17">
                <a:solidFill>
                  <a:srgbClr val="000000"/>
                </a:solidFill>
                <a:latin typeface="Calibri"/>
                <a:cs typeface="Calibri"/>
              </a:rPr>
              <a:t>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Manutenção</a:t>
            </a:r>
            <a:r>
              <a:rPr sz="1100" spc="-58">
                <a:solidFill>
                  <a:srgbClr val="000000"/>
                </a:solidFill>
                <a:latin typeface="Calibri"/>
                <a:cs typeface="Calibri"/>
              </a:rPr>
              <a:t> </a:t>
            </a:r>
            <a:r>
              <a:rPr sz="1100">
                <a:solidFill>
                  <a:srgbClr val="000000"/>
                </a:solidFill>
                <a:latin typeface="Calibri"/>
                <a:cs typeface="Calibri"/>
              </a:rPr>
              <a:t>........................................ 163</a:t>
            </a:r>
          </a:p>
          <a:p>
            <a:pPr marL="0" marR="0" algn="r">
              <a:lnSpc>
                <a:spcPts val="1331"/>
              </a:lnSpc>
              <a:spcBef>
                <a:spcPts val="50"/>
              </a:spcBef>
              <a:spcAft>
                <a:spcPts val="0"/>
              </a:spcAft>
            </a:pPr>
            <a:r>
              <a:rPr lang="pt-BR" sz="1100">
                <a:solidFill>
                  <a:srgbClr val="000000"/>
                </a:solidFill>
                <a:latin typeface="Calibri"/>
                <a:cs typeface="Calibri"/>
              </a:rPr>
              <a:t>Torque</a:t>
            </a:r>
            <a:r>
              <a:rPr sz="1100">
                <a:solidFill>
                  <a:srgbClr val="000000"/>
                </a:solidFill>
                <a:latin typeface="Calibri"/>
                <a:cs typeface="Calibri"/>
              </a:rPr>
              <a:t> de aperto das uniões mais</a:t>
            </a:r>
            <a:r>
              <a:rPr sz="1100" spc="-10">
                <a:solidFill>
                  <a:srgbClr val="000000"/>
                </a:solidFill>
                <a:latin typeface="Calibri"/>
                <a:cs typeface="Calibri"/>
              </a:rPr>
              <a:t> </a:t>
            </a:r>
            <a:r>
              <a:rPr sz="1100">
                <a:solidFill>
                  <a:srgbClr val="000000"/>
                </a:solidFill>
                <a:latin typeface="Calibri"/>
                <a:cs typeface="Calibri"/>
              </a:rPr>
              <a:t>importantes</a:t>
            </a:r>
            <a:r>
              <a:rPr sz="1100" spc="193">
                <a:solidFill>
                  <a:srgbClr val="000000"/>
                </a:solidFill>
                <a:latin typeface="Calibri"/>
                <a:cs typeface="Calibri"/>
              </a:rPr>
              <a:t> </a:t>
            </a:r>
            <a:r>
              <a:rPr sz="1100">
                <a:solidFill>
                  <a:srgbClr val="000000"/>
                </a:solidFill>
                <a:latin typeface="Calibri"/>
                <a:cs typeface="Calibri"/>
              </a:rPr>
              <a:t>166</a:t>
            </a:r>
          </a:p>
          <a:p>
            <a:pPr marL="0" marR="0" algn="r">
              <a:lnSpc>
                <a:spcPts val="1344"/>
              </a:lnSpc>
              <a:spcBef>
                <a:spcPts val="0"/>
              </a:spcBef>
              <a:spcAft>
                <a:spcPts val="0"/>
              </a:spcAft>
            </a:pPr>
            <a:r>
              <a:rPr sz="1100">
                <a:solidFill>
                  <a:srgbClr val="000000"/>
                </a:solidFill>
                <a:latin typeface="Calibri"/>
                <a:cs typeface="Calibri"/>
              </a:rPr>
              <a:t>Armazenamento e limpeza da moto..................</a:t>
            </a:r>
            <a:r>
              <a:rPr sz="1100" spc="14">
                <a:solidFill>
                  <a:srgbClr val="000000"/>
                </a:solidFill>
                <a:latin typeface="Calibri"/>
                <a:cs typeface="Calibri"/>
              </a:rPr>
              <a:t> </a:t>
            </a:r>
            <a:r>
              <a:rPr sz="1100">
                <a:solidFill>
                  <a:srgbClr val="000000"/>
                </a:solidFill>
                <a:latin typeface="Calibri"/>
                <a:cs typeface="Calibri"/>
              </a:rPr>
              <a:t>169</a:t>
            </a:r>
          </a:p>
          <a:p>
            <a:pPr marL="140208" marR="0" algn="r">
              <a:lnSpc>
                <a:spcPts val="1344"/>
              </a:lnSpc>
              <a:spcBef>
                <a:spcPts val="0"/>
              </a:spcBef>
              <a:spcAft>
                <a:spcPts val="0"/>
              </a:spcAft>
            </a:pPr>
            <a:r>
              <a:rPr sz="1100">
                <a:solidFill>
                  <a:srgbClr val="000000"/>
                </a:solidFill>
                <a:latin typeface="Calibri"/>
                <a:cs typeface="Calibri"/>
              </a:rPr>
              <a:t>Armazenamento..............</a:t>
            </a:r>
            <a:r>
              <a:rPr lang="pt-BR" sz="1100">
                <a:solidFill>
                  <a:srgbClr val="000000"/>
                </a:solidFill>
                <a:latin typeface="Calibri"/>
                <a:cs typeface="Calibri"/>
              </a:rPr>
              <a:t>....</a:t>
            </a:r>
            <a:r>
              <a:rPr sz="1100">
                <a:solidFill>
                  <a:srgbClr val="000000"/>
                </a:solidFill>
                <a:latin typeface="Calibri"/>
                <a:cs typeface="Calibri"/>
              </a:rPr>
              <a:t>............................... 169</a:t>
            </a:r>
          </a:p>
          <a:p>
            <a:pPr marL="140208" marR="0" algn="r">
              <a:lnSpc>
                <a:spcPts val="1344"/>
              </a:lnSpc>
              <a:spcBef>
                <a:spcPts val="50"/>
              </a:spcBef>
              <a:spcAft>
                <a:spcPts val="0"/>
              </a:spcAft>
            </a:pPr>
            <a:r>
              <a:rPr sz="1100">
                <a:solidFill>
                  <a:srgbClr val="000000"/>
                </a:solidFill>
                <a:latin typeface="Calibri"/>
                <a:cs typeface="Calibri"/>
              </a:rPr>
              <a:t>Proteção da moto...........</a:t>
            </a:r>
            <a:r>
              <a:rPr lang="pt-BR" sz="1100">
                <a:solidFill>
                  <a:srgbClr val="000000"/>
                </a:solidFill>
                <a:latin typeface="Calibri"/>
                <a:cs typeface="Calibri"/>
              </a:rPr>
              <a:t>....</a:t>
            </a:r>
            <a:r>
              <a:rPr sz="1100">
                <a:solidFill>
                  <a:srgbClr val="000000"/>
                </a:solidFill>
                <a:latin typeface="Calibri"/>
                <a:cs typeface="Calibri"/>
              </a:rPr>
              <a:t>................................</a:t>
            </a:r>
            <a:r>
              <a:rPr sz="1100" spc="18">
                <a:solidFill>
                  <a:srgbClr val="000000"/>
                </a:solidFill>
                <a:latin typeface="Calibri"/>
                <a:cs typeface="Calibri"/>
              </a:rPr>
              <a:t> </a:t>
            </a:r>
            <a:r>
              <a:rPr sz="1100">
                <a:solidFill>
                  <a:srgbClr val="000000"/>
                </a:solidFill>
                <a:latin typeface="Calibri"/>
                <a:cs typeface="Calibri"/>
              </a:rPr>
              <a:t>170</a:t>
            </a:r>
          </a:p>
          <a:p>
            <a:pPr marL="140208" marR="0" algn="r">
              <a:lnSpc>
                <a:spcPts val="1344"/>
              </a:lnSpc>
              <a:spcBef>
                <a:spcPts val="0"/>
              </a:spcBef>
              <a:spcAft>
                <a:spcPts val="0"/>
              </a:spcAft>
            </a:pPr>
            <a:r>
              <a:rPr sz="1100">
                <a:solidFill>
                  <a:srgbClr val="000000"/>
                </a:solidFill>
                <a:latin typeface="Calibri"/>
                <a:cs typeface="Calibri"/>
              </a:rPr>
              <a:t>Limpeza</a:t>
            </a:r>
            <a:r>
              <a:rPr sz="1100" spc="-21">
                <a:solidFill>
                  <a:srgbClr val="000000"/>
                </a:solidFill>
                <a:latin typeface="Calibri"/>
                <a:cs typeface="Calibri"/>
              </a:rPr>
              <a:t> </a:t>
            </a:r>
            <a:r>
              <a:rPr sz="1100">
                <a:solidFill>
                  <a:srgbClr val="000000"/>
                </a:solidFill>
                <a:latin typeface="Calibri"/>
                <a:cs typeface="Calibri"/>
              </a:rPr>
              <a:t>da moto...........</a:t>
            </a:r>
            <a:r>
              <a:rPr lang="pt-BR" sz="1100">
                <a:solidFill>
                  <a:srgbClr val="000000"/>
                </a:solidFill>
                <a:latin typeface="Calibri"/>
                <a:cs typeface="Calibri"/>
              </a:rPr>
              <a:t>....</a:t>
            </a:r>
            <a:r>
              <a:rPr sz="1100">
                <a:solidFill>
                  <a:srgbClr val="000000"/>
                </a:solidFill>
                <a:latin typeface="Calibri"/>
                <a:cs typeface="Calibri"/>
              </a:rPr>
              <a:t>.................................</a:t>
            </a:r>
            <a:r>
              <a:rPr sz="1100" spc="16">
                <a:solidFill>
                  <a:srgbClr val="000000"/>
                </a:solidFill>
                <a:latin typeface="Calibri"/>
                <a:cs typeface="Calibri"/>
              </a:rPr>
              <a:t> </a:t>
            </a:r>
            <a:r>
              <a:rPr sz="1100">
                <a:solidFill>
                  <a:srgbClr val="000000"/>
                </a:solidFill>
                <a:latin typeface="Calibri"/>
                <a:cs typeface="Calibri"/>
              </a:rPr>
              <a:t>171</a:t>
            </a:r>
            <a:endParaRPr lang="pt-BR" sz="1100">
              <a:solidFill>
                <a:srgbClr val="000000"/>
              </a:solidFill>
              <a:latin typeface="Calibri"/>
              <a:cs typeface="Calibri"/>
            </a:endParaRPr>
          </a:p>
          <a:p>
            <a:pPr marL="140208" marR="0" algn="r">
              <a:lnSpc>
                <a:spcPts val="1344"/>
              </a:lnSpc>
              <a:spcBef>
                <a:spcPts val="0"/>
              </a:spcBef>
              <a:spcAft>
                <a:spcPts val="0"/>
              </a:spcAft>
            </a:pPr>
            <a:r>
              <a:rPr lang="pt-BR" sz="1100">
                <a:solidFill>
                  <a:srgbClr val="000000"/>
                </a:solidFill>
                <a:latin typeface="Calibri"/>
                <a:cs typeface="Calibri"/>
              </a:rPr>
              <a:t>Política da garantia..............................................172</a:t>
            </a:r>
          </a:p>
          <a:p>
            <a:pPr marL="140208" marR="0" algn="r">
              <a:lnSpc>
                <a:spcPts val="1344"/>
              </a:lnSpc>
              <a:spcBef>
                <a:spcPts val="0"/>
              </a:spcBef>
              <a:spcAft>
                <a:spcPts val="0"/>
              </a:spcAft>
            </a:pPr>
            <a:r>
              <a:rPr lang="pt-BR" sz="1100">
                <a:solidFill>
                  <a:srgbClr val="000000"/>
                </a:solidFill>
                <a:latin typeface="Calibri"/>
                <a:cs typeface="Calibri"/>
              </a:rPr>
              <a:t>Homologações Anatel.........................................174</a:t>
            </a:r>
            <a:endParaRPr sz="1100">
              <a:solidFill>
                <a:srgbClr val="000000"/>
              </a:solidFill>
              <a:latin typeface="Calibri"/>
              <a:cs typeface="Calibri"/>
            </a:endParaRPr>
          </a:p>
        </p:txBody>
      </p:sp>
      <p:sp>
        <p:nvSpPr>
          <p:cNvPr id="6" name="object 6"/>
          <p:cNvSpPr txBox="1"/>
          <p:nvPr/>
        </p:nvSpPr>
        <p:spPr>
          <a:xfrm>
            <a:off x="576072" y="3458048"/>
            <a:ext cx="3069947" cy="859210"/>
          </a:xfrm>
          <a:prstGeom prst="rect">
            <a:avLst/>
          </a:prstGeom>
        </p:spPr>
        <p:txBody>
          <a:bodyPr vert="horz" wrap="square" lIns="0" tIns="0" rIns="0" bIns="0" rtlCol="0">
            <a:spAutoFit/>
          </a:bodyPr>
          <a:lstStyle/>
          <a:p>
            <a:pPr marL="140207" marR="0" algn="r">
              <a:lnSpc>
                <a:spcPts val="1347"/>
              </a:lnSpc>
              <a:spcBef>
                <a:spcPts val="0"/>
              </a:spcBef>
              <a:spcAft>
                <a:spcPts val="0"/>
              </a:spcAft>
            </a:pPr>
            <a:r>
              <a:rPr sz="1100">
                <a:solidFill>
                  <a:srgbClr val="000000"/>
                </a:solidFill>
                <a:latin typeface="Calibri"/>
                <a:cs typeface="Calibri"/>
              </a:rPr>
              <a:t>refrigerante.....................................................</a:t>
            </a:r>
            <a:r>
              <a:rPr sz="1100" spc="-70">
                <a:solidFill>
                  <a:srgbClr val="000000"/>
                </a:solidFill>
                <a:latin typeface="Calibri"/>
                <a:cs typeface="Calibri"/>
              </a:rPr>
              <a:t> </a:t>
            </a:r>
            <a:r>
              <a:rPr sz="1100">
                <a:solidFill>
                  <a:srgbClr val="000000"/>
                </a:solidFill>
                <a:latin typeface="Calibri"/>
                <a:cs typeface="Calibri"/>
              </a:rPr>
              <a:t>143</a:t>
            </a:r>
          </a:p>
          <a:p>
            <a:pPr marL="140207" marR="0" algn="r">
              <a:lnSpc>
                <a:spcPts val="1344"/>
              </a:lnSpc>
              <a:spcBef>
                <a:spcPts val="50"/>
              </a:spcBef>
              <a:spcAft>
                <a:spcPts val="0"/>
              </a:spcAft>
            </a:pPr>
            <a:r>
              <a:rPr sz="1100">
                <a:solidFill>
                  <a:srgbClr val="000000"/>
                </a:solidFill>
                <a:latin typeface="Calibri"/>
                <a:cs typeface="Calibri"/>
              </a:rPr>
              <a:t>Drenagem do líquido</a:t>
            </a:r>
            <a:r>
              <a:rPr sz="1100" spc="19">
                <a:solidFill>
                  <a:srgbClr val="000000"/>
                </a:solidFill>
                <a:latin typeface="Calibri"/>
                <a:cs typeface="Calibri"/>
              </a:rPr>
              <a:t> </a:t>
            </a:r>
            <a:r>
              <a:rPr sz="1100">
                <a:solidFill>
                  <a:srgbClr val="000000"/>
                </a:solidFill>
                <a:latin typeface="Calibri"/>
                <a:cs typeface="Calibri"/>
              </a:rPr>
              <a:t>refrigerante..</a:t>
            </a:r>
            <a:r>
              <a:rPr lang="pt-BR" sz="1100">
                <a:solidFill>
                  <a:srgbClr val="000000"/>
                </a:solidFill>
                <a:latin typeface="Calibri"/>
                <a:cs typeface="Calibri"/>
              </a:rPr>
              <a:t>....</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145</a:t>
            </a:r>
          </a:p>
          <a:p>
            <a:pPr marL="0" marR="0" algn="r">
              <a:lnSpc>
                <a:spcPts val="1344"/>
              </a:lnSpc>
              <a:spcBef>
                <a:spcPts val="0"/>
              </a:spcBef>
              <a:spcAft>
                <a:spcPts val="0"/>
              </a:spcAft>
            </a:pPr>
            <a:r>
              <a:rPr lang="pt-BR" sz="1100">
                <a:solidFill>
                  <a:srgbClr val="000000"/>
                </a:solidFill>
                <a:latin typeface="Calibri"/>
                <a:cs typeface="Calibri"/>
              </a:rPr>
              <a:t>Fluído</a:t>
            </a:r>
            <a:r>
              <a:rPr sz="1100">
                <a:solidFill>
                  <a:srgbClr val="000000"/>
                </a:solidFill>
                <a:latin typeface="Calibri"/>
                <a:cs typeface="Calibri"/>
              </a:rPr>
              <a:t> de </a:t>
            </a:r>
            <a:r>
              <a:rPr lang="pt-BR" sz="1100">
                <a:solidFill>
                  <a:srgbClr val="000000"/>
                </a:solidFill>
                <a:latin typeface="Calibri"/>
                <a:cs typeface="Calibri"/>
              </a:rPr>
              <a:t>freios</a:t>
            </a:r>
            <a:r>
              <a:rPr sz="1100" spc="-62">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72">
                <a:solidFill>
                  <a:srgbClr val="000000"/>
                </a:solidFill>
                <a:latin typeface="Calibri"/>
                <a:cs typeface="Calibri"/>
              </a:rPr>
              <a:t> </a:t>
            </a:r>
            <a:r>
              <a:rPr sz="1100">
                <a:solidFill>
                  <a:srgbClr val="000000"/>
                </a:solidFill>
                <a:latin typeface="Calibri"/>
                <a:cs typeface="Calibri"/>
              </a:rPr>
              <a:t>148</a:t>
            </a:r>
          </a:p>
          <a:p>
            <a:pPr marL="140207" marR="0" algn="r">
              <a:lnSpc>
                <a:spcPts val="1343"/>
              </a:lnSpc>
              <a:spcBef>
                <a:spcPts val="50"/>
              </a:spcBef>
              <a:spcAft>
                <a:spcPts val="0"/>
              </a:spcAft>
            </a:pP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latin typeface="Calibri"/>
                <a:cs typeface="Calibri"/>
              </a:rPr>
              <a:t>fluido dos freios........</a:t>
            </a:r>
            <a:r>
              <a:rPr sz="1100">
                <a:solidFill>
                  <a:srgbClr val="000000"/>
                </a:solidFill>
                <a:latin typeface="Calibri"/>
                <a:cs typeface="Calibri"/>
              </a:rPr>
              <a:t>...................148</a:t>
            </a:r>
          </a:p>
          <a:p>
            <a:pPr marL="140207" marR="0" algn="r">
              <a:lnSpc>
                <a:spcPts val="1344"/>
              </a:lnSpc>
              <a:spcBef>
                <a:spcPts val="0"/>
              </a:spcBef>
              <a:spcAft>
                <a:spcPts val="0"/>
              </a:spcAft>
            </a:pPr>
            <a:r>
              <a:rPr sz="1100">
                <a:solidFill>
                  <a:srgbClr val="000000"/>
                </a:solidFill>
                <a:latin typeface="Calibri"/>
                <a:cs typeface="Calibri"/>
              </a:rPr>
              <a:t>Características </a:t>
            </a:r>
            <a:r>
              <a:rPr sz="1100" spc="-15">
                <a:solidFill>
                  <a:srgbClr val="000000"/>
                </a:solidFill>
                <a:latin typeface="Calibri"/>
                <a:cs typeface="Calibri"/>
              </a:rPr>
              <a:t>do</a:t>
            </a:r>
            <a:r>
              <a:rPr sz="1100" spc="17">
                <a:solidFill>
                  <a:srgbClr val="000000"/>
                </a:solidFill>
                <a:latin typeface="Calibri"/>
                <a:cs typeface="Calibri"/>
              </a:rPr>
              <a:t> </a:t>
            </a:r>
            <a:r>
              <a:rPr lang="pt-BR" sz="1100">
                <a:solidFill>
                  <a:srgbClr val="000000"/>
                </a:solidFill>
                <a:latin typeface="Calibri"/>
                <a:cs typeface="Calibri"/>
              </a:rPr>
              <a:t>fluido dos freios........</a:t>
            </a:r>
            <a:r>
              <a:rPr sz="1100">
                <a:solidFill>
                  <a:srgbClr val="000000"/>
                </a:solidFill>
                <a:latin typeface="Calibri"/>
                <a:cs typeface="Calibri"/>
              </a:rPr>
              <a:t>.............</a:t>
            </a:r>
            <a:r>
              <a:rPr sz="1100" spc="-70">
                <a:solidFill>
                  <a:srgbClr val="000000"/>
                </a:solidFill>
                <a:latin typeface="Calibri"/>
                <a:cs typeface="Calibri"/>
              </a:rPr>
              <a:t> </a:t>
            </a:r>
            <a:r>
              <a:rPr sz="1100">
                <a:solidFill>
                  <a:srgbClr val="000000"/>
                </a:solidFill>
                <a:latin typeface="Calibri"/>
                <a:cs typeface="Calibri"/>
              </a:rPr>
              <a:t>149</a:t>
            </a:r>
          </a:p>
        </p:txBody>
      </p:sp>
      <p:sp>
        <p:nvSpPr>
          <p:cNvPr id="7" name="object 7"/>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195818"/>
            <a:ext cx="6301740" cy="132892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864845"/>
            <a:ext cx="154638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Condução segura</a:t>
            </a:r>
          </a:p>
        </p:txBody>
      </p:sp>
      <p:sp>
        <p:nvSpPr>
          <p:cNvPr id="6" name="object 6"/>
          <p:cNvSpPr txBox="1"/>
          <p:nvPr/>
        </p:nvSpPr>
        <p:spPr>
          <a:xfrm>
            <a:off x="684275" y="1201278"/>
            <a:ext cx="230072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Cargas, acessórios e modificações</a:t>
            </a:r>
          </a:p>
        </p:txBody>
      </p:sp>
      <p:sp>
        <p:nvSpPr>
          <p:cNvPr id="7" name="object 7"/>
          <p:cNvSpPr txBox="1"/>
          <p:nvPr/>
        </p:nvSpPr>
        <p:spPr>
          <a:xfrm>
            <a:off x="684275" y="1364506"/>
            <a:ext cx="6339946"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Utilize unicamente peças</a:t>
            </a:r>
            <a:r>
              <a:rPr sz="1100" spc="-12">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reposição</a:t>
            </a:r>
            <a:r>
              <a:rPr sz="1100">
                <a:solidFill>
                  <a:srgbClr val="000000"/>
                </a:solidFill>
                <a:latin typeface="Calibri"/>
                <a:cs typeface="Calibri"/>
              </a:rPr>
              <a:t> originais e acessórios</a:t>
            </a:r>
            <a:r>
              <a:rPr sz="1100" spc="12">
                <a:solidFill>
                  <a:srgbClr val="000000"/>
                </a:solidFill>
                <a:latin typeface="Calibri"/>
                <a:cs typeface="Calibri"/>
              </a:rPr>
              <a:t> </a:t>
            </a:r>
            <a:r>
              <a:rPr sz="1100">
                <a:solidFill>
                  <a:srgbClr val="000000"/>
                </a:solidFill>
                <a:latin typeface="Calibri"/>
                <a:cs typeface="Calibri"/>
              </a:rPr>
              <a:t>autorizados VOGE.</a:t>
            </a:r>
            <a:r>
              <a:rPr sz="1100" spc="-10">
                <a:solidFill>
                  <a:srgbClr val="000000"/>
                </a:solidFill>
                <a:latin typeface="Calibri"/>
                <a:cs typeface="Calibri"/>
              </a:rPr>
              <a:t> </a:t>
            </a:r>
            <a:r>
              <a:rPr sz="1100">
                <a:solidFill>
                  <a:srgbClr val="000000"/>
                </a:solidFill>
                <a:latin typeface="Calibri"/>
                <a:cs typeface="Calibri"/>
              </a:rPr>
              <a:t>As peças</a:t>
            </a:r>
            <a:r>
              <a:rPr sz="1100" spc="-14">
                <a:solidFill>
                  <a:srgbClr val="000000"/>
                </a:solidFill>
                <a:latin typeface="Calibri"/>
                <a:cs typeface="Calibri"/>
              </a:rPr>
              <a:t> </a:t>
            </a:r>
            <a:r>
              <a:rPr sz="1100">
                <a:solidFill>
                  <a:srgbClr val="000000"/>
                </a:solidFill>
                <a:latin typeface="Calibri"/>
                <a:cs typeface="Calibri"/>
              </a:rPr>
              <a:t>que não sejam da</a:t>
            </a:r>
          </a:p>
          <a:p>
            <a:pPr marL="0" marR="0">
              <a:lnSpc>
                <a:spcPts val="1344"/>
              </a:lnSpc>
              <a:spcBef>
                <a:spcPts val="50"/>
              </a:spcBef>
              <a:spcAft>
                <a:spcPts val="0"/>
              </a:spcAft>
            </a:pPr>
            <a:r>
              <a:rPr sz="1100">
                <a:solidFill>
                  <a:srgbClr val="000000"/>
                </a:solidFill>
                <a:latin typeface="Calibri"/>
                <a:cs typeface="Calibri"/>
              </a:rPr>
              <a:t>Voge, acessórios</a:t>
            </a:r>
            <a:r>
              <a:rPr sz="1100" spc="14">
                <a:solidFill>
                  <a:srgbClr val="000000"/>
                </a:solidFill>
                <a:latin typeface="Calibri"/>
                <a:cs typeface="Calibri"/>
              </a:rPr>
              <a:t> </a:t>
            </a:r>
            <a:r>
              <a:rPr sz="1100">
                <a:solidFill>
                  <a:srgbClr val="000000"/>
                </a:solidFill>
                <a:latin typeface="Calibri"/>
                <a:cs typeface="Calibri"/>
              </a:rPr>
              <a:t>incorretos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carga</a:t>
            </a:r>
            <a:r>
              <a:rPr sz="1100" spc="-19">
                <a:solidFill>
                  <a:srgbClr val="000000"/>
                </a:solidFill>
                <a:latin typeface="Calibri"/>
                <a:cs typeface="Calibri"/>
              </a:rPr>
              <a:t> </a:t>
            </a:r>
            <a:r>
              <a:rPr sz="1100">
                <a:solidFill>
                  <a:srgbClr val="000000"/>
                </a:solidFill>
                <a:latin typeface="Calibri"/>
                <a:cs typeface="Calibri"/>
              </a:rPr>
              <a:t>inadequada podem</a:t>
            </a:r>
            <a:r>
              <a:rPr sz="1100" spc="10">
                <a:solidFill>
                  <a:srgbClr val="000000"/>
                </a:solidFill>
                <a:latin typeface="Calibri"/>
                <a:cs typeface="Calibri"/>
              </a:rPr>
              <a:t> </a:t>
            </a:r>
            <a:r>
              <a:rPr sz="1100">
                <a:solidFill>
                  <a:srgbClr val="000000"/>
                </a:solidFill>
                <a:latin typeface="Calibri"/>
                <a:cs typeface="Calibri"/>
              </a:rPr>
              <a:t>influir negativamente no rendimento da moto</a:t>
            </a:r>
            <a:r>
              <a:rPr sz="1100" spc="-18">
                <a:solidFill>
                  <a:srgbClr val="000000"/>
                </a:solidFill>
                <a:latin typeface="Calibri"/>
                <a:cs typeface="Calibri"/>
              </a:rPr>
              <a:t> </a:t>
            </a:r>
            <a:r>
              <a:rPr sz="1100">
                <a:solidFill>
                  <a:srgbClr val="000000"/>
                </a:solidFill>
                <a:latin typeface="Calibri"/>
                <a:cs typeface="Calibri"/>
              </a:rPr>
              <a:t>e até</a:t>
            </a:r>
          </a:p>
          <a:p>
            <a:pPr marL="0" marR="0">
              <a:lnSpc>
                <a:spcPts val="1343"/>
              </a:lnSpc>
              <a:spcBef>
                <a:spcPts val="0"/>
              </a:spcBef>
              <a:spcAft>
                <a:spcPts val="0"/>
              </a:spcAft>
            </a:pPr>
            <a:r>
              <a:rPr sz="1100">
                <a:solidFill>
                  <a:srgbClr val="000000"/>
                </a:solidFill>
                <a:latin typeface="Calibri"/>
                <a:cs typeface="Calibri"/>
              </a:rPr>
              <a:t>mesmo infringir a lei.</a:t>
            </a:r>
            <a:r>
              <a:rPr sz="1100" spc="-23">
                <a:solidFill>
                  <a:srgbClr val="000000"/>
                </a:solidFill>
                <a:latin typeface="Calibri"/>
                <a:cs typeface="Calibri"/>
              </a:rPr>
              <a:t> </a:t>
            </a:r>
            <a:r>
              <a:rPr sz="1100">
                <a:solidFill>
                  <a:srgbClr val="000000"/>
                </a:solidFill>
                <a:latin typeface="Calibri"/>
                <a:cs typeface="Calibri"/>
              </a:rPr>
              <a:t>Por favor, preste atenção e seja</a:t>
            </a:r>
            <a:r>
              <a:rPr sz="1100" spc="-29">
                <a:solidFill>
                  <a:srgbClr val="000000"/>
                </a:solidFill>
                <a:latin typeface="Calibri"/>
                <a:cs typeface="Calibri"/>
              </a:rPr>
              <a:t> </a:t>
            </a:r>
            <a:r>
              <a:rPr sz="1100">
                <a:solidFill>
                  <a:srgbClr val="000000"/>
                </a:solidFill>
                <a:latin typeface="Calibri"/>
                <a:cs typeface="Calibri"/>
              </a:rPr>
              <a:t>responsável pela sua própria segurança e pela dos</a:t>
            </a:r>
          </a:p>
          <a:p>
            <a:pPr marL="0" marR="0">
              <a:lnSpc>
                <a:spcPts val="1344"/>
              </a:lnSpc>
              <a:spcBef>
                <a:spcPts val="50"/>
              </a:spcBef>
              <a:spcAft>
                <a:spcPts val="0"/>
              </a:spcAft>
            </a:pPr>
            <a:r>
              <a:rPr sz="1100">
                <a:solidFill>
                  <a:srgbClr val="000000"/>
                </a:solidFill>
                <a:latin typeface="Calibri"/>
                <a:cs typeface="Calibri"/>
              </a:rPr>
              <a:t>demais.</a:t>
            </a:r>
          </a:p>
        </p:txBody>
      </p:sp>
      <p:sp>
        <p:nvSpPr>
          <p:cNvPr id="8" name="object 8"/>
          <p:cNvSpPr txBox="1"/>
          <p:nvPr/>
        </p:nvSpPr>
        <p:spPr>
          <a:xfrm>
            <a:off x="3477768" y="223535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9" name="object 9"/>
          <p:cNvSpPr txBox="1"/>
          <p:nvPr/>
        </p:nvSpPr>
        <p:spPr>
          <a:xfrm>
            <a:off x="755904" y="2480473"/>
            <a:ext cx="216896" cy="90025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4033"/>
              </a:spcBef>
              <a:spcAft>
                <a:spcPts val="0"/>
              </a:spcAft>
            </a:pPr>
            <a:r>
              <a:rPr sz="1100">
                <a:solidFill>
                  <a:srgbClr val="000000"/>
                </a:solidFill>
                <a:latin typeface="ECDRCR+Symbol"/>
                <a:cs typeface="ECDRCR+Symbol"/>
              </a:rPr>
              <a:t></a:t>
            </a:r>
          </a:p>
        </p:txBody>
      </p:sp>
      <p:sp>
        <p:nvSpPr>
          <p:cNvPr id="10" name="object 10"/>
          <p:cNvSpPr txBox="1"/>
          <p:nvPr/>
        </p:nvSpPr>
        <p:spPr>
          <a:xfrm>
            <a:off x="984504" y="2454418"/>
            <a:ext cx="5990672" cy="10703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componentes montados neste</a:t>
            </a:r>
            <a:r>
              <a:rPr sz="1100" spc="-15">
                <a:solidFill>
                  <a:srgbClr val="000000"/>
                </a:solidFill>
                <a:latin typeface="Calibri"/>
                <a:cs typeface="Calibri"/>
              </a:rPr>
              <a:t> </a:t>
            </a:r>
            <a:r>
              <a:rPr sz="1100">
                <a:solidFill>
                  <a:srgbClr val="000000"/>
                </a:solidFill>
                <a:latin typeface="Calibri"/>
                <a:cs typeface="Calibri"/>
              </a:rPr>
              <a:t>modelo</a:t>
            </a:r>
            <a:r>
              <a:rPr sz="1100" spc="11">
                <a:solidFill>
                  <a:srgbClr val="000000"/>
                </a:solidFill>
                <a:latin typeface="Calibri"/>
                <a:cs typeface="Calibri"/>
              </a:rPr>
              <a:t> </a:t>
            </a:r>
            <a:r>
              <a:rPr sz="1100">
                <a:solidFill>
                  <a:srgbClr val="000000"/>
                </a:solidFill>
                <a:latin typeface="Calibri"/>
                <a:cs typeface="Calibri"/>
              </a:rPr>
              <a:t>superaram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testes</a:t>
            </a:r>
            <a:r>
              <a:rPr sz="1100" spc="14">
                <a:solidFill>
                  <a:srgbClr val="000000"/>
                </a:solidFill>
                <a:latin typeface="Calibri"/>
                <a:cs typeface="Calibri"/>
              </a:rPr>
              <a:t> </a:t>
            </a:r>
            <a:r>
              <a:rPr sz="1100">
                <a:solidFill>
                  <a:srgbClr val="000000"/>
                </a:solidFill>
                <a:latin typeface="Calibri"/>
                <a:cs typeface="Calibri"/>
              </a:rPr>
              <a:t>de segurança, viabilidade e</a:t>
            </a:r>
            <a:r>
              <a:rPr sz="1100" spc="18">
                <a:solidFill>
                  <a:srgbClr val="000000"/>
                </a:solidFill>
                <a:latin typeface="Calibri"/>
                <a:cs typeface="Calibri"/>
              </a:rPr>
              <a:t> </a:t>
            </a:r>
            <a:r>
              <a:rPr sz="1100">
                <a:solidFill>
                  <a:srgbClr val="000000"/>
                </a:solidFill>
                <a:latin typeface="Calibri"/>
                <a:cs typeface="Calibri"/>
              </a:rPr>
              <a:t>rendimento</a:t>
            </a:r>
          </a:p>
          <a:p>
            <a:pPr marL="0" marR="0">
              <a:lnSpc>
                <a:spcPts val="1344"/>
              </a:lnSpc>
              <a:spcBef>
                <a:spcPts val="50"/>
              </a:spcBef>
              <a:spcAft>
                <a:spcPts val="0"/>
              </a:spcAft>
            </a:pPr>
            <a:r>
              <a:rPr sz="1100">
                <a:solidFill>
                  <a:srgbClr val="000000"/>
                </a:solidFill>
                <a:latin typeface="Calibri"/>
                <a:cs typeface="Calibri"/>
              </a:rPr>
              <a:t>correspondentes, e assumimos a responsabilidade destes. Como tal, não temos</a:t>
            </a:r>
            <a:r>
              <a:rPr sz="1100" spc="-20">
                <a:solidFill>
                  <a:srgbClr val="000000"/>
                </a:solidFill>
                <a:latin typeface="Calibri"/>
                <a:cs typeface="Calibri"/>
              </a:rPr>
              <a:t> </a:t>
            </a:r>
            <a:r>
              <a:rPr sz="1100">
                <a:solidFill>
                  <a:srgbClr val="000000"/>
                </a:solidFill>
                <a:latin typeface="Calibri"/>
                <a:cs typeface="Calibri"/>
              </a:rPr>
              <a:t>responsabilidade pelos</a:t>
            </a:r>
          </a:p>
          <a:p>
            <a:pPr marL="0" marR="0">
              <a:lnSpc>
                <a:spcPts val="1344"/>
              </a:lnSpc>
              <a:spcBef>
                <a:spcPts val="0"/>
              </a:spcBef>
              <a:spcAft>
                <a:spcPts val="0"/>
              </a:spcAft>
            </a:pPr>
            <a:r>
              <a:rPr sz="1100">
                <a:solidFill>
                  <a:srgbClr val="000000"/>
                </a:solidFill>
                <a:latin typeface="Calibri"/>
                <a:cs typeface="Calibri"/>
              </a:rPr>
              <a:t>componentes que não sejam</a:t>
            </a:r>
            <a:r>
              <a:rPr sz="1100" spc="18">
                <a:solidFill>
                  <a:srgbClr val="000000"/>
                </a:solidFill>
                <a:latin typeface="Calibri"/>
                <a:cs typeface="Calibri"/>
              </a:rPr>
              <a:t> </a:t>
            </a:r>
            <a:r>
              <a:rPr sz="1100">
                <a:solidFill>
                  <a:srgbClr val="000000"/>
                </a:solidFill>
                <a:latin typeface="Calibri"/>
                <a:cs typeface="Calibri"/>
              </a:rPr>
              <a:t>nossos ou sem a nossa</a:t>
            </a:r>
            <a:r>
              <a:rPr sz="1100" spc="-22">
                <a:solidFill>
                  <a:srgbClr val="000000"/>
                </a:solidFill>
                <a:latin typeface="Calibri"/>
                <a:cs typeface="Calibri"/>
              </a:rPr>
              <a:t> </a:t>
            </a:r>
            <a:r>
              <a:rPr sz="1100">
                <a:solidFill>
                  <a:srgbClr val="000000"/>
                </a:solidFill>
                <a:latin typeface="Calibri"/>
                <a:cs typeface="Calibri"/>
              </a:rPr>
              <a:t>autorização. Recomendamos </a:t>
            </a:r>
            <a:r>
              <a:rPr lang="pt-BR" sz="1100">
                <a:solidFill>
                  <a:srgbClr val="000000"/>
                </a:solidFill>
                <a:latin typeface="Calibri"/>
                <a:cs typeface="Calibri"/>
              </a:rPr>
              <a:t>fortemente</a:t>
            </a:r>
            <a:r>
              <a:rPr sz="1100">
                <a:solidFill>
                  <a:srgbClr val="000000"/>
                </a:solidFill>
                <a:latin typeface="Calibri"/>
                <a:cs typeface="Calibri"/>
              </a:rPr>
              <a:t> que</a:t>
            </a:r>
          </a:p>
          <a:p>
            <a:pPr marL="0" marR="0">
              <a:lnSpc>
                <a:spcPts val="1344"/>
              </a:lnSpc>
              <a:spcBef>
                <a:spcPts val="50"/>
              </a:spcBef>
              <a:spcAft>
                <a:spcPts val="0"/>
              </a:spcAft>
            </a:pPr>
            <a:r>
              <a:rPr sz="1100">
                <a:solidFill>
                  <a:srgbClr val="000000"/>
                </a:solidFill>
                <a:latin typeface="Calibri"/>
                <a:cs typeface="Calibri"/>
              </a:rPr>
              <a:t>utilize unicamente componentes e acessórios originais</a:t>
            </a:r>
            <a:r>
              <a:rPr sz="1100" spc="-11">
                <a:solidFill>
                  <a:srgbClr val="000000"/>
                </a:solidFill>
                <a:latin typeface="Calibri"/>
                <a:cs typeface="Calibri"/>
              </a:rPr>
              <a:t> </a:t>
            </a:r>
            <a:r>
              <a:rPr sz="1100">
                <a:solidFill>
                  <a:srgbClr val="000000"/>
                </a:solidFill>
                <a:latin typeface="Calibri"/>
                <a:cs typeface="Calibri"/>
              </a:rPr>
              <a:t>VOGE.</a:t>
            </a:r>
          </a:p>
          <a:p>
            <a:pPr marL="0" marR="0">
              <a:lnSpc>
                <a:spcPts val="1347"/>
              </a:lnSpc>
              <a:spcBef>
                <a:spcPts val="56"/>
              </a:spcBef>
              <a:spcAft>
                <a:spcPts val="0"/>
              </a:spcAft>
            </a:pPr>
            <a:r>
              <a:rPr sz="1100">
                <a:solidFill>
                  <a:srgbClr val="000000"/>
                </a:solidFill>
                <a:latin typeface="Calibri"/>
                <a:cs typeface="Calibri"/>
              </a:rPr>
              <a:t>Todas as modificações de componentes devem cumprir com </a:t>
            </a:r>
            <a:r>
              <a:rPr sz="1100" spc="14">
                <a:solidFill>
                  <a:srgbClr val="000000"/>
                </a:solidFill>
                <a:latin typeface="Calibri"/>
                <a:cs typeface="Calibri"/>
              </a:rPr>
              <a:t>as</a:t>
            </a:r>
            <a:r>
              <a:rPr sz="1100" spc="-24">
                <a:solidFill>
                  <a:srgbClr val="000000"/>
                </a:solidFill>
                <a:latin typeface="Calibri"/>
                <a:cs typeface="Calibri"/>
              </a:rPr>
              <a:t> </a:t>
            </a:r>
            <a:r>
              <a:rPr sz="1100">
                <a:solidFill>
                  <a:srgbClr val="000000"/>
                </a:solidFill>
                <a:latin typeface="Calibri"/>
                <a:cs typeface="Calibri"/>
              </a:rPr>
              <a:t>leis locais.</a:t>
            </a:r>
            <a:r>
              <a:rPr sz="1100" spc="-19">
                <a:solidFill>
                  <a:srgbClr val="000000"/>
                </a:solidFill>
                <a:latin typeface="Calibri"/>
                <a:cs typeface="Calibri"/>
              </a:rPr>
              <a:t> </a:t>
            </a:r>
            <a:r>
              <a:rPr sz="1100">
                <a:solidFill>
                  <a:srgbClr val="000000"/>
                </a:solidFill>
                <a:latin typeface="Calibri"/>
                <a:cs typeface="Calibri"/>
              </a:rPr>
              <a:t>Certifique-se de que a sua</a:t>
            </a:r>
          </a:p>
          <a:p>
            <a:pPr marL="0" marR="0">
              <a:lnSpc>
                <a:spcPts val="1343"/>
              </a:lnSpc>
              <a:spcBef>
                <a:spcPts val="0"/>
              </a:spcBef>
              <a:spcAft>
                <a:spcPts val="0"/>
              </a:spcAft>
            </a:pPr>
            <a:r>
              <a:rPr sz="1100">
                <a:solidFill>
                  <a:srgbClr val="000000"/>
                </a:solidFill>
                <a:latin typeface="Calibri"/>
                <a:cs typeface="Calibri"/>
              </a:rPr>
              <a:t>moto não infringe nenhuma lei nem</a:t>
            </a:r>
            <a:r>
              <a:rPr sz="1100" spc="22">
                <a:solidFill>
                  <a:srgbClr val="000000"/>
                </a:solidFill>
                <a:latin typeface="Calibri"/>
                <a:cs typeface="Calibri"/>
              </a:rPr>
              <a:t> </a:t>
            </a:r>
            <a:r>
              <a:rPr sz="1100">
                <a:solidFill>
                  <a:srgbClr val="000000"/>
                </a:solidFill>
                <a:latin typeface="Calibri"/>
                <a:cs typeface="Calibri"/>
              </a:rPr>
              <a:t>normativa.</a:t>
            </a:r>
          </a:p>
        </p:txBody>
      </p:sp>
      <p:sp>
        <p:nvSpPr>
          <p:cNvPr id="11" name="object 11"/>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951992"/>
            <a:ext cx="6301740" cy="98755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876300" y="957164"/>
            <a:ext cx="6040202" cy="923330"/>
          </a:xfrm>
          <a:prstGeom prst="rect">
            <a:avLst/>
          </a:prstGeom>
        </p:spPr>
        <p:txBody>
          <a:bodyPr vert="horz" wrap="square" lIns="0" tIns="0" rIns="0" bIns="0" rtlCol="0">
            <a:spAutoFit/>
          </a:bodyPr>
          <a:lstStyle/>
          <a:p>
            <a:pPr marL="2609088" marR="0">
              <a:lnSpc>
                <a:spcPts val="1347"/>
              </a:lnSpc>
              <a:spcBef>
                <a:spcPts val="0"/>
              </a:spcBef>
              <a:spcAft>
                <a:spcPts val="0"/>
              </a:spcAft>
            </a:pPr>
            <a:r>
              <a:rPr sz="1100" b="1">
                <a:solidFill>
                  <a:srgbClr val="000000"/>
                </a:solidFill>
                <a:latin typeface="Calibri"/>
                <a:cs typeface="Calibri"/>
              </a:rPr>
              <a:t>Δ Perigo</a:t>
            </a:r>
          </a:p>
          <a:p>
            <a:pPr marL="0" marR="0">
              <a:lnSpc>
                <a:spcPts val="1347"/>
              </a:lnSpc>
              <a:spcBef>
                <a:spcPts val="550"/>
              </a:spcBef>
              <a:spcAft>
                <a:spcPts val="0"/>
              </a:spcAft>
            </a:pPr>
            <a:r>
              <a:rPr sz="1100">
                <a:solidFill>
                  <a:srgbClr val="000000"/>
                </a:solidFill>
                <a:latin typeface="Calibri"/>
                <a:cs typeface="Calibri"/>
              </a:rPr>
              <a:t>A carga, modificação, acessórios e manutenção incorretos</a:t>
            </a:r>
            <a:r>
              <a:rPr sz="1100" spc="-11">
                <a:solidFill>
                  <a:srgbClr val="000000"/>
                </a:solidFill>
                <a:latin typeface="Calibri"/>
                <a:cs typeface="Calibri"/>
              </a:rPr>
              <a:t> </a:t>
            </a:r>
            <a:r>
              <a:rPr sz="1100">
                <a:solidFill>
                  <a:srgbClr val="000000"/>
                </a:solidFill>
                <a:latin typeface="Calibri"/>
                <a:cs typeface="Calibri"/>
              </a:rPr>
              <a:t>são</a:t>
            </a:r>
            <a:r>
              <a:rPr sz="1100" spc="14">
                <a:solidFill>
                  <a:srgbClr val="000000"/>
                </a:solidFill>
                <a:latin typeface="Calibri"/>
                <a:cs typeface="Calibri"/>
              </a:rPr>
              <a:t> </a:t>
            </a:r>
            <a:r>
              <a:rPr sz="1100">
                <a:solidFill>
                  <a:srgbClr val="000000"/>
                </a:solidFill>
                <a:latin typeface="Calibri"/>
                <a:cs typeface="Calibri"/>
              </a:rPr>
              <a:t>riscos ocultos. Antes de conduzir,</a:t>
            </a:r>
          </a:p>
          <a:p>
            <a:pPr marL="0" marR="0">
              <a:lnSpc>
                <a:spcPts val="1343"/>
              </a:lnSpc>
              <a:spcBef>
                <a:spcPts val="0"/>
              </a:spcBef>
              <a:spcAft>
                <a:spcPts val="0"/>
              </a:spcAft>
            </a:pPr>
            <a:r>
              <a:rPr sz="1100">
                <a:solidFill>
                  <a:srgbClr val="000000"/>
                </a:solidFill>
                <a:latin typeface="Calibri"/>
                <a:cs typeface="Calibri"/>
              </a:rPr>
              <a:t>certifique-se</a:t>
            </a:r>
            <a:r>
              <a:rPr sz="1100" spc="-13">
                <a:solidFill>
                  <a:srgbClr val="000000"/>
                </a:solidFill>
                <a:latin typeface="Calibri"/>
                <a:cs typeface="Calibri"/>
              </a:rPr>
              <a:t> </a:t>
            </a:r>
            <a:r>
              <a:rPr sz="1100">
                <a:solidFill>
                  <a:srgbClr val="000000"/>
                </a:solidFill>
                <a:latin typeface="Calibri"/>
                <a:cs typeface="Calibri"/>
              </a:rPr>
              <a:t>de que não exista excesso</a:t>
            </a:r>
            <a:r>
              <a:rPr sz="1100" spc="19">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carga e respeite os requisitos</a:t>
            </a:r>
            <a:r>
              <a:rPr sz="1100" spc="-10">
                <a:solidFill>
                  <a:srgbClr val="000000"/>
                </a:solidFill>
                <a:latin typeface="Calibri"/>
                <a:cs typeface="Calibri"/>
              </a:rPr>
              <a:t> </a:t>
            </a:r>
            <a:r>
              <a:rPr sz="1100">
                <a:solidFill>
                  <a:srgbClr val="000000"/>
                </a:solidFill>
                <a:latin typeface="Calibri"/>
                <a:cs typeface="Calibri"/>
              </a:rPr>
              <a:t>anteriores.</a:t>
            </a:r>
          </a:p>
          <a:p>
            <a:pPr marL="0" marR="0">
              <a:lnSpc>
                <a:spcPts val="1347"/>
              </a:lnSpc>
              <a:spcBef>
                <a:spcPts val="56"/>
              </a:spcBef>
              <a:spcAft>
                <a:spcPts val="0"/>
              </a:spcAft>
            </a:pPr>
            <a:r>
              <a:rPr lang="pt-BR" sz="1100">
                <a:solidFill>
                  <a:srgbClr val="000000"/>
                </a:solidFill>
                <a:latin typeface="Calibri"/>
                <a:cs typeface="Calibri"/>
              </a:rPr>
              <a:t>A montagem de </a:t>
            </a:r>
            <a:r>
              <a:rPr sz="1100">
                <a:solidFill>
                  <a:srgbClr val="000000"/>
                </a:solidFill>
                <a:latin typeface="Calibri"/>
                <a:cs typeface="Calibri"/>
              </a:rPr>
              <a:t>componentes elétricos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 control</a:t>
            </a:r>
            <a:r>
              <a:rPr lang="pt-BR" sz="1100">
                <a:solidFill>
                  <a:srgbClr val="000000"/>
                </a:solidFill>
                <a:latin typeface="Calibri"/>
                <a:cs typeface="Calibri"/>
              </a:rPr>
              <a:t>e</a:t>
            </a:r>
            <a:r>
              <a:rPr sz="1100">
                <a:solidFill>
                  <a:srgbClr val="000000"/>
                </a:solidFill>
                <a:latin typeface="Calibri"/>
                <a:cs typeface="Calibri"/>
              </a:rPr>
              <a:t> arbitrariamente, pode</a:t>
            </a:r>
            <a:r>
              <a:rPr sz="1100" spc="20">
                <a:solidFill>
                  <a:srgbClr val="000000"/>
                </a:solidFill>
                <a:latin typeface="Calibri"/>
                <a:cs typeface="Calibri"/>
              </a:rPr>
              <a:t> </a:t>
            </a:r>
            <a:r>
              <a:rPr sz="1100">
                <a:solidFill>
                  <a:srgbClr val="000000"/>
                </a:solidFill>
                <a:latin typeface="Calibri"/>
                <a:cs typeface="Calibri"/>
              </a:rPr>
              <a:t>danificar</a:t>
            </a:r>
            <a:r>
              <a:rPr sz="1100" spc="-24">
                <a:solidFill>
                  <a:srgbClr val="000000"/>
                </a:solidFill>
                <a:latin typeface="Calibri"/>
                <a:cs typeface="Calibri"/>
              </a:rPr>
              <a:t> </a:t>
            </a:r>
            <a:r>
              <a:rPr sz="1100">
                <a:solidFill>
                  <a:srgbClr val="000000"/>
                </a:solidFill>
                <a:latin typeface="Calibri"/>
                <a:cs typeface="Calibri"/>
              </a:rPr>
              <a:t>a sua moto </a:t>
            </a:r>
            <a:r>
              <a:rPr sz="1100" spc="16">
                <a:solidFill>
                  <a:srgbClr val="000000"/>
                </a:solidFill>
                <a:latin typeface="Calibri"/>
                <a:cs typeface="Calibri"/>
              </a:rPr>
              <a:t>ou</a:t>
            </a:r>
            <a:r>
              <a:rPr sz="1100" spc="-37">
                <a:solidFill>
                  <a:srgbClr val="000000"/>
                </a:solidFill>
                <a:latin typeface="Calibri"/>
                <a:cs typeface="Calibri"/>
              </a:rPr>
              <a:t> </a:t>
            </a:r>
            <a:r>
              <a:rPr sz="1100">
                <a:solidFill>
                  <a:srgbClr val="000000"/>
                </a:solidFill>
                <a:latin typeface="Calibri"/>
                <a:cs typeface="Calibri"/>
              </a:rPr>
              <a:t>mesmo</a:t>
            </a:r>
            <a:r>
              <a:rPr lang="pt-BR" sz="1100">
                <a:solidFill>
                  <a:srgbClr val="000000"/>
                </a:solidFill>
                <a:latin typeface="Calibri"/>
                <a:cs typeface="Calibri"/>
              </a:rPr>
              <a:t> </a:t>
            </a:r>
            <a:r>
              <a:rPr sz="1100">
                <a:solidFill>
                  <a:srgbClr val="000000"/>
                </a:solidFill>
                <a:latin typeface="Calibri"/>
                <a:cs typeface="Calibri"/>
              </a:rPr>
              <a:t>provocar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acidente.</a:t>
            </a:r>
          </a:p>
        </p:txBody>
      </p:sp>
      <p:sp>
        <p:nvSpPr>
          <p:cNvPr id="6" name="object 6"/>
          <p:cNvSpPr txBox="1"/>
          <p:nvPr/>
        </p:nvSpPr>
        <p:spPr>
          <a:xfrm>
            <a:off x="647700" y="1184397"/>
            <a:ext cx="216896" cy="55888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7" name="object 7"/>
          <p:cNvSpPr txBox="1"/>
          <p:nvPr/>
        </p:nvSpPr>
        <p:spPr>
          <a:xfrm>
            <a:off x="576072" y="2161124"/>
            <a:ext cx="639042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As alterações na repartição de pesos influem</a:t>
            </a:r>
            <a:r>
              <a:rPr sz="1100" spc="12">
                <a:solidFill>
                  <a:srgbClr val="000000"/>
                </a:solidFill>
                <a:latin typeface="Calibri"/>
                <a:cs typeface="Calibri"/>
              </a:rPr>
              <a:t> </a:t>
            </a:r>
            <a:r>
              <a:rPr sz="1100">
                <a:solidFill>
                  <a:srgbClr val="000000"/>
                </a:solidFill>
                <a:latin typeface="Calibri"/>
                <a:cs typeface="Calibri"/>
              </a:rPr>
              <a:t>drasticamente no rendimento e no comportamento dinâmico</a:t>
            </a:r>
            <a:r>
              <a:rPr sz="1100" spc="-11">
                <a:solidFill>
                  <a:srgbClr val="000000"/>
                </a:solidFill>
                <a:latin typeface="Calibri"/>
                <a:cs typeface="Calibri"/>
              </a:rPr>
              <a:t> </a:t>
            </a:r>
            <a:r>
              <a:rPr sz="1100">
                <a:solidFill>
                  <a:srgbClr val="000000"/>
                </a:solidFill>
                <a:latin typeface="Calibri"/>
                <a:cs typeface="Calibri"/>
              </a:rPr>
              <a:t>da</a:t>
            </a:r>
          </a:p>
          <a:p>
            <a:pPr marL="0" marR="0">
              <a:lnSpc>
                <a:spcPts val="1343"/>
              </a:lnSpc>
              <a:spcBef>
                <a:spcPts val="50"/>
              </a:spcBef>
              <a:spcAft>
                <a:spcPts val="0"/>
              </a:spcAft>
            </a:pPr>
            <a:r>
              <a:rPr sz="1100">
                <a:solidFill>
                  <a:srgbClr val="000000"/>
                </a:solidFill>
                <a:latin typeface="Calibri"/>
                <a:cs typeface="Calibri"/>
              </a:rPr>
              <a:t>moto, pelo</a:t>
            </a:r>
            <a:r>
              <a:rPr sz="1100" spc="14">
                <a:solidFill>
                  <a:srgbClr val="000000"/>
                </a:solidFill>
                <a:latin typeface="Calibri"/>
                <a:cs typeface="Calibri"/>
              </a:rPr>
              <a:t> </a:t>
            </a:r>
            <a:r>
              <a:rPr sz="1100">
                <a:solidFill>
                  <a:srgbClr val="000000"/>
                </a:solidFill>
                <a:latin typeface="Calibri"/>
                <a:cs typeface="Calibri"/>
              </a:rPr>
              <a:t>que deve utilizar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acessórios e</a:t>
            </a:r>
            <a:r>
              <a:rPr sz="1100" spc="18">
                <a:solidFill>
                  <a:srgbClr val="000000"/>
                </a:solidFill>
                <a:latin typeface="Calibri"/>
                <a:cs typeface="Calibri"/>
              </a:rPr>
              <a:t> </a:t>
            </a:r>
            <a:r>
              <a:rPr sz="1100">
                <a:solidFill>
                  <a:srgbClr val="000000"/>
                </a:solidFill>
                <a:latin typeface="Calibri"/>
                <a:cs typeface="Calibri"/>
              </a:rPr>
              <a:t>a repartição de peso recomendados.</a:t>
            </a:r>
          </a:p>
        </p:txBody>
      </p:sp>
      <p:sp>
        <p:nvSpPr>
          <p:cNvPr id="8" name="object 8"/>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969"/>
            <a:ext cx="323921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Verificações antes</a:t>
            </a:r>
            <a:r>
              <a:rPr sz="1400" b="1" spc="-10">
                <a:solidFill>
                  <a:schemeClr val="tx2"/>
                </a:solidFill>
                <a:cs typeface="Cambria"/>
              </a:rPr>
              <a:t> </a:t>
            </a:r>
            <a:r>
              <a:rPr sz="1400" b="1">
                <a:solidFill>
                  <a:schemeClr val="tx2"/>
                </a:solidFill>
                <a:cs typeface="Cambria"/>
              </a:rPr>
              <a:t>de iniciar a</a:t>
            </a:r>
            <a:r>
              <a:rPr sz="1400" b="1" spc="-11">
                <a:solidFill>
                  <a:schemeClr val="tx2"/>
                </a:solidFill>
                <a:cs typeface="Cambria"/>
              </a:rPr>
              <a:t> </a:t>
            </a:r>
            <a:r>
              <a:rPr sz="1400" b="1">
                <a:solidFill>
                  <a:schemeClr val="tx2"/>
                </a:solidFill>
                <a:cs typeface="Cambria"/>
              </a:rPr>
              <a:t>marcha</a:t>
            </a:r>
          </a:p>
        </p:txBody>
      </p:sp>
      <p:sp>
        <p:nvSpPr>
          <p:cNvPr id="5" name="object 5"/>
          <p:cNvSpPr txBox="1"/>
          <p:nvPr/>
        </p:nvSpPr>
        <p:spPr>
          <a:xfrm>
            <a:off x="684275" y="996788"/>
            <a:ext cx="611739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moto não ter</a:t>
            </a:r>
            <a:r>
              <a:rPr sz="1100" spc="-29">
                <a:solidFill>
                  <a:srgbClr val="000000"/>
                </a:solidFill>
                <a:latin typeface="Calibri"/>
                <a:cs typeface="Calibri"/>
              </a:rPr>
              <a:t> </a:t>
            </a:r>
            <a:r>
              <a:rPr sz="1100">
                <a:solidFill>
                  <a:srgbClr val="000000"/>
                </a:solidFill>
                <a:latin typeface="Calibri"/>
                <a:cs typeface="Calibri"/>
              </a:rPr>
              <a:t>sido bem</a:t>
            </a:r>
            <a:r>
              <a:rPr sz="1100" spc="19">
                <a:solidFill>
                  <a:srgbClr val="000000"/>
                </a:solidFill>
                <a:latin typeface="Calibri"/>
                <a:cs typeface="Calibri"/>
              </a:rPr>
              <a:t> </a:t>
            </a:r>
            <a:r>
              <a:rPr sz="1100">
                <a:solidFill>
                  <a:srgbClr val="000000"/>
                </a:solidFill>
                <a:latin typeface="Calibri"/>
                <a:cs typeface="Calibri"/>
              </a:rPr>
              <a:t>inspecionada antes de se iniciar a</a:t>
            </a:r>
            <a:r>
              <a:rPr sz="1100" spc="-14">
                <a:solidFill>
                  <a:srgbClr val="000000"/>
                </a:solidFill>
                <a:latin typeface="Calibri"/>
                <a:cs typeface="Calibri"/>
              </a:rPr>
              <a:t> </a:t>
            </a:r>
            <a:r>
              <a:rPr sz="1100">
                <a:solidFill>
                  <a:srgbClr val="000000"/>
                </a:solidFill>
                <a:latin typeface="Calibri"/>
                <a:cs typeface="Calibri"/>
              </a:rPr>
              <a:t>marcha, pode </a:t>
            </a:r>
            <a:r>
              <a:rPr lang="pt-BR" sz="1100">
                <a:solidFill>
                  <a:srgbClr val="000000"/>
                </a:solidFill>
                <a:latin typeface="Calibri"/>
                <a:cs typeface="Calibri"/>
              </a:rPr>
              <a:t>ocorrer</a:t>
            </a:r>
            <a:r>
              <a:rPr sz="1100">
                <a:solidFill>
                  <a:srgbClr val="000000"/>
                </a:solidFill>
                <a:latin typeface="Calibri"/>
                <a:cs typeface="Calibri"/>
              </a:rPr>
              <a:t> danos </a:t>
            </a:r>
            <a:r>
              <a:rPr sz="1100" spc="16">
                <a:solidFill>
                  <a:srgbClr val="000000"/>
                </a:solidFill>
                <a:latin typeface="Calibri"/>
                <a:cs typeface="Calibri"/>
              </a:rPr>
              <a:t>ou</a:t>
            </a:r>
            <a:r>
              <a:rPr sz="1100" spc="-19">
                <a:solidFill>
                  <a:srgbClr val="000000"/>
                </a:solidFill>
                <a:latin typeface="Calibri"/>
                <a:cs typeface="Calibri"/>
              </a:rPr>
              <a:t> </a:t>
            </a:r>
            <a:r>
              <a:rPr sz="1100" spc="-15">
                <a:solidFill>
                  <a:srgbClr val="000000"/>
                </a:solidFill>
                <a:latin typeface="Calibri"/>
                <a:cs typeface="Calibri"/>
              </a:rPr>
              <a:t>um</a:t>
            </a:r>
          </a:p>
          <a:p>
            <a:pPr marL="0" marR="0">
              <a:lnSpc>
                <a:spcPts val="1344"/>
              </a:lnSpc>
              <a:spcBef>
                <a:spcPts val="50"/>
              </a:spcBef>
              <a:spcAft>
                <a:spcPts val="0"/>
              </a:spcAft>
            </a:pPr>
            <a:r>
              <a:rPr sz="1100">
                <a:solidFill>
                  <a:srgbClr val="000000"/>
                </a:solidFill>
                <a:latin typeface="Calibri"/>
                <a:cs typeface="Calibri"/>
              </a:rPr>
              <a:t>acidente. Verifique os seguintes elementos antes de conduzir a sua moto:</a:t>
            </a:r>
          </a:p>
        </p:txBody>
      </p:sp>
      <p:sp>
        <p:nvSpPr>
          <p:cNvPr id="6" name="object 6"/>
          <p:cNvSpPr txBox="1"/>
          <p:nvPr/>
        </p:nvSpPr>
        <p:spPr>
          <a:xfrm>
            <a:off x="752856" y="1390267"/>
            <a:ext cx="1105246"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a:solidFill>
                  <a:srgbClr val="000000"/>
                </a:solidFill>
                <a:latin typeface="Calibri"/>
                <a:cs typeface="Calibri"/>
              </a:rPr>
              <a:t>· Sistema de</a:t>
            </a:r>
            <a:r>
              <a:rPr sz="900" b="1" spc="12">
                <a:solidFill>
                  <a:srgbClr val="000000"/>
                </a:solidFill>
                <a:latin typeface="Calibri"/>
                <a:cs typeface="Calibri"/>
              </a:rPr>
              <a:t> </a:t>
            </a:r>
            <a:r>
              <a:rPr sz="900" b="1">
                <a:solidFill>
                  <a:srgbClr val="000000"/>
                </a:solidFill>
                <a:latin typeface="Calibri"/>
                <a:cs typeface="Calibri"/>
              </a:rPr>
              <a:t>direção</a:t>
            </a:r>
          </a:p>
        </p:txBody>
      </p:sp>
      <p:sp>
        <p:nvSpPr>
          <p:cNvPr id="7" name="object 7"/>
          <p:cNvSpPr txBox="1"/>
          <p:nvPr/>
        </p:nvSpPr>
        <p:spPr>
          <a:xfrm>
            <a:off x="2852927" y="1390267"/>
            <a:ext cx="494637"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a:solidFill>
                  <a:srgbClr val="000000"/>
                </a:solidFill>
                <a:latin typeface="Calibri"/>
                <a:cs typeface="Calibri"/>
              </a:rPr>
              <a:t>· Pneus</a:t>
            </a:r>
          </a:p>
        </p:txBody>
      </p:sp>
      <p:sp>
        <p:nvSpPr>
          <p:cNvPr id="8" name="object 8"/>
          <p:cNvSpPr txBox="1"/>
          <p:nvPr/>
        </p:nvSpPr>
        <p:spPr>
          <a:xfrm>
            <a:off x="4953000" y="1390267"/>
            <a:ext cx="523869"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a:solidFill>
                  <a:srgbClr val="000000"/>
                </a:solidFill>
                <a:latin typeface="Calibri"/>
                <a:cs typeface="Calibri"/>
              </a:rPr>
              <a:t>· Buzina</a:t>
            </a:r>
          </a:p>
        </p:txBody>
      </p:sp>
      <p:sp>
        <p:nvSpPr>
          <p:cNvPr id="9" name="object 9"/>
          <p:cNvSpPr txBox="1"/>
          <p:nvPr/>
        </p:nvSpPr>
        <p:spPr>
          <a:xfrm>
            <a:off x="752856" y="1530475"/>
            <a:ext cx="2034795" cy="59521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O eixo</a:t>
            </a:r>
            <a:r>
              <a:rPr sz="900" spc="10">
                <a:solidFill>
                  <a:srgbClr val="000000"/>
                </a:solidFill>
                <a:latin typeface="Calibri"/>
                <a:cs typeface="Calibri"/>
              </a:rPr>
              <a:t> </a:t>
            </a:r>
            <a:r>
              <a:rPr sz="900">
                <a:solidFill>
                  <a:srgbClr val="000000"/>
                </a:solidFill>
                <a:latin typeface="Calibri"/>
                <a:cs typeface="Calibri"/>
              </a:rPr>
              <a:t>da direção roda livremente sem</a:t>
            </a:r>
          </a:p>
          <a:p>
            <a:pPr marL="0" marR="0">
              <a:lnSpc>
                <a:spcPts val="1091"/>
              </a:lnSpc>
              <a:spcBef>
                <a:spcPts val="0"/>
              </a:spcBef>
              <a:spcAft>
                <a:spcPts val="0"/>
              </a:spcAft>
            </a:pPr>
            <a:r>
              <a:rPr sz="900">
                <a:solidFill>
                  <a:srgbClr val="000000"/>
                </a:solidFill>
                <a:latin typeface="Calibri"/>
                <a:cs typeface="Calibri"/>
              </a:rPr>
              <a:t>prender</a:t>
            </a:r>
          </a:p>
          <a:p>
            <a:pPr marL="0" marR="0">
              <a:lnSpc>
                <a:spcPts val="1098"/>
              </a:lnSpc>
              <a:spcBef>
                <a:spcPts val="5"/>
              </a:spcBef>
              <a:spcAft>
                <a:spcPts val="0"/>
              </a:spcAft>
            </a:pPr>
            <a:r>
              <a:rPr sz="900">
                <a:solidFill>
                  <a:srgbClr val="000000"/>
                </a:solidFill>
                <a:latin typeface="Calibri"/>
                <a:cs typeface="Calibri"/>
              </a:rPr>
              <a:t>- O eixo</a:t>
            </a:r>
            <a:r>
              <a:rPr sz="900" spc="10">
                <a:solidFill>
                  <a:srgbClr val="000000"/>
                </a:solidFill>
                <a:latin typeface="Calibri"/>
                <a:cs typeface="Calibri"/>
              </a:rPr>
              <a:t> </a:t>
            </a:r>
            <a:r>
              <a:rPr sz="900">
                <a:solidFill>
                  <a:srgbClr val="000000"/>
                </a:solidFill>
                <a:latin typeface="Calibri"/>
                <a:cs typeface="Calibri"/>
              </a:rPr>
              <a:t>da direção não tem empenos</a:t>
            </a:r>
            <a:r>
              <a:rPr sz="900" spc="-11">
                <a:solidFill>
                  <a:srgbClr val="000000"/>
                </a:solidFill>
                <a:latin typeface="Calibri"/>
                <a:cs typeface="Calibri"/>
              </a:rPr>
              <a:t> </a:t>
            </a:r>
            <a:r>
              <a:rPr sz="900" spc="11">
                <a:solidFill>
                  <a:srgbClr val="000000"/>
                </a:solidFill>
                <a:latin typeface="Calibri"/>
                <a:cs typeface="Calibri"/>
              </a:rPr>
              <a:t>ou</a:t>
            </a:r>
          </a:p>
          <a:p>
            <a:pPr marL="0" marR="0">
              <a:lnSpc>
                <a:spcPts val="1092"/>
              </a:lnSpc>
              <a:spcBef>
                <a:spcPts val="0"/>
              </a:spcBef>
              <a:spcAft>
                <a:spcPts val="0"/>
              </a:spcAft>
            </a:pPr>
            <a:r>
              <a:rPr sz="900">
                <a:solidFill>
                  <a:srgbClr val="000000"/>
                </a:solidFill>
                <a:latin typeface="Calibri"/>
                <a:cs typeface="Calibri"/>
              </a:rPr>
              <a:t>folga</a:t>
            </a:r>
          </a:p>
        </p:txBody>
      </p:sp>
      <p:sp>
        <p:nvSpPr>
          <p:cNvPr id="10" name="object 10"/>
          <p:cNvSpPr txBox="1"/>
          <p:nvPr/>
        </p:nvSpPr>
        <p:spPr>
          <a:xfrm>
            <a:off x="2852927" y="1530475"/>
            <a:ext cx="93702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Pressão correta</a:t>
            </a:r>
          </a:p>
        </p:txBody>
      </p:sp>
      <p:sp>
        <p:nvSpPr>
          <p:cNvPr id="11" name="object 11"/>
          <p:cNvSpPr txBox="1"/>
          <p:nvPr/>
        </p:nvSpPr>
        <p:spPr>
          <a:xfrm>
            <a:off x="4953000" y="1530475"/>
            <a:ext cx="1455359" cy="59521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Funciona normalmente</a:t>
            </a:r>
          </a:p>
          <a:p>
            <a:pPr marL="0" marR="0">
              <a:lnSpc>
                <a:spcPts val="1091"/>
              </a:lnSpc>
              <a:spcBef>
                <a:spcPts val="0"/>
              </a:spcBef>
              <a:spcAft>
                <a:spcPts val="0"/>
              </a:spcAft>
            </a:pPr>
            <a:r>
              <a:rPr sz="900" b="1">
                <a:solidFill>
                  <a:srgbClr val="000000"/>
                </a:solidFill>
                <a:latin typeface="Calibri"/>
                <a:cs typeface="Calibri"/>
              </a:rPr>
              <a:t>· Interruptor corta-corrente</a:t>
            </a:r>
          </a:p>
          <a:p>
            <a:pPr marL="0" marR="0">
              <a:lnSpc>
                <a:spcPts val="1098"/>
              </a:lnSpc>
              <a:spcBef>
                <a:spcPts val="5"/>
              </a:spcBef>
              <a:spcAft>
                <a:spcPts val="0"/>
              </a:spcAft>
            </a:pPr>
            <a:r>
              <a:rPr sz="900">
                <a:solidFill>
                  <a:srgbClr val="000000"/>
                </a:solidFill>
                <a:latin typeface="Calibri"/>
                <a:cs typeface="Calibri"/>
              </a:rPr>
              <a:t>- Funciona normalmente</a:t>
            </a:r>
          </a:p>
          <a:p>
            <a:pPr marL="0" marR="0">
              <a:lnSpc>
                <a:spcPts val="1092"/>
              </a:lnSpc>
              <a:spcBef>
                <a:spcPts val="0"/>
              </a:spcBef>
              <a:spcAft>
                <a:spcPts val="0"/>
              </a:spcAft>
            </a:pPr>
            <a:r>
              <a:rPr sz="900" b="1">
                <a:solidFill>
                  <a:srgbClr val="000000"/>
                </a:solidFill>
                <a:latin typeface="Calibri"/>
                <a:cs typeface="Calibri"/>
              </a:rPr>
              <a:t>· Descanso lateral</a:t>
            </a:r>
          </a:p>
        </p:txBody>
      </p:sp>
      <p:sp>
        <p:nvSpPr>
          <p:cNvPr id="12" name="object 12"/>
          <p:cNvSpPr txBox="1"/>
          <p:nvPr/>
        </p:nvSpPr>
        <p:spPr>
          <a:xfrm>
            <a:off x="2852927" y="1669159"/>
            <a:ext cx="1748073" cy="418384"/>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Profundidade do</a:t>
            </a:r>
            <a:r>
              <a:rPr sz="900" spc="11">
                <a:solidFill>
                  <a:srgbClr val="000000"/>
                </a:solidFill>
                <a:latin typeface="Calibri"/>
                <a:cs typeface="Calibri"/>
              </a:rPr>
              <a:t> </a:t>
            </a:r>
            <a:r>
              <a:rPr lang="pt-BR" sz="900">
                <a:solidFill>
                  <a:srgbClr val="000000"/>
                </a:solidFill>
                <a:latin typeface="Calibri"/>
                <a:cs typeface="Calibri"/>
              </a:rPr>
              <a:t>sulco</a:t>
            </a:r>
            <a:r>
              <a:rPr sz="900">
                <a:solidFill>
                  <a:srgbClr val="000000"/>
                </a:solidFill>
                <a:latin typeface="Calibri"/>
                <a:cs typeface="Calibri"/>
              </a:rPr>
              <a:t> correta</a:t>
            </a:r>
          </a:p>
          <a:p>
            <a:pPr marL="0" marR="0">
              <a:lnSpc>
                <a:spcPts val="1098"/>
              </a:lnSpc>
              <a:spcBef>
                <a:spcPts val="5"/>
              </a:spcBef>
              <a:spcAft>
                <a:spcPts val="0"/>
              </a:spcAft>
            </a:pPr>
            <a:r>
              <a:rPr sz="900">
                <a:solidFill>
                  <a:srgbClr val="000000"/>
                </a:solidFill>
                <a:latin typeface="Calibri"/>
                <a:cs typeface="Calibri"/>
              </a:rPr>
              <a:t>- Superfície sem </a:t>
            </a:r>
            <a:r>
              <a:rPr lang="pt-BR" sz="900">
                <a:solidFill>
                  <a:srgbClr val="000000"/>
                </a:solidFill>
                <a:latin typeface="Calibri"/>
                <a:cs typeface="Calibri"/>
              </a:rPr>
              <a:t>cortes</a:t>
            </a:r>
            <a:r>
              <a:rPr sz="900">
                <a:solidFill>
                  <a:srgbClr val="000000"/>
                </a:solidFill>
                <a:latin typeface="Calibri"/>
                <a:cs typeface="Calibri"/>
              </a:rPr>
              <a:t> nem</a:t>
            </a:r>
            <a:r>
              <a:rPr sz="900" spc="15">
                <a:solidFill>
                  <a:srgbClr val="000000"/>
                </a:solidFill>
                <a:latin typeface="Calibri"/>
                <a:cs typeface="Calibri"/>
              </a:rPr>
              <a:t> </a:t>
            </a:r>
            <a:r>
              <a:rPr sz="900">
                <a:solidFill>
                  <a:srgbClr val="000000"/>
                </a:solidFill>
                <a:latin typeface="Calibri"/>
                <a:cs typeface="Calibri"/>
              </a:rPr>
              <a:t>danos</a:t>
            </a:r>
          </a:p>
          <a:p>
            <a:pPr marL="0" marR="0">
              <a:lnSpc>
                <a:spcPts val="1092"/>
              </a:lnSpc>
              <a:spcBef>
                <a:spcPts val="0"/>
              </a:spcBef>
              <a:spcAft>
                <a:spcPts val="0"/>
              </a:spcAft>
            </a:pPr>
            <a:r>
              <a:rPr sz="900" b="1">
                <a:solidFill>
                  <a:srgbClr val="000000"/>
                </a:solidFill>
                <a:latin typeface="Calibri"/>
                <a:cs typeface="Calibri"/>
              </a:rPr>
              <a:t>· Óleo do motor</a:t>
            </a:r>
          </a:p>
        </p:txBody>
      </p:sp>
      <p:sp>
        <p:nvSpPr>
          <p:cNvPr id="13" name="object 13"/>
          <p:cNvSpPr txBox="1"/>
          <p:nvPr/>
        </p:nvSpPr>
        <p:spPr>
          <a:xfrm>
            <a:off x="752856" y="2088259"/>
            <a:ext cx="2050907" cy="874107"/>
          </a:xfrm>
          <a:prstGeom prst="rect">
            <a:avLst/>
          </a:prstGeom>
        </p:spPr>
        <p:txBody>
          <a:bodyPr vert="horz" wrap="square" lIns="0" tIns="0" rIns="0" bIns="0" rtlCol="0">
            <a:spAutoFit/>
          </a:bodyPr>
          <a:lstStyle/>
          <a:p>
            <a:pPr marL="0" marR="0">
              <a:lnSpc>
                <a:spcPts val="1098"/>
              </a:lnSpc>
              <a:spcBef>
                <a:spcPts val="0"/>
              </a:spcBef>
              <a:spcAft>
                <a:spcPts val="0"/>
              </a:spcAft>
            </a:pPr>
            <a:r>
              <a:rPr sz="900" b="1">
                <a:solidFill>
                  <a:srgbClr val="000000"/>
                </a:solidFill>
                <a:latin typeface="Calibri"/>
                <a:cs typeface="Calibri"/>
              </a:rPr>
              <a:t>· Acelerador</a:t>
            </a:r>
          </a:p>
          <a:p>
            <a:pPr marL="0" marR="0">
              <a:lnSpc>
                <a:spcPts val="1091"/>
              </a:lnSpc>
              <a:spcBef>
                <a:spcPts val="0"/>
              </a:spcBef>
              <a:spcAft>
                <a:spcPts val="0"/>
              </a:spcAft>
            </a:pPr>
            <a:r>
              <a:rPr sz="900">
                <a:solidFill>
                  <a:srgbClr val="000000"/>
                </a:solidFill>
                <a:latin typeface="Calibri"/>
                <a:cs typeface="Calibri"/>
              </a:rPr>
              <a:t>- Folga do</a:t>
            </a:r>
            <a:r>
              <a:rPr sz="900" spc="11">
                <a:solidFill>
                  <a:srgbClr val="000000"/>
                </a:solidFill>
                <a:latin typeface="Calibri"/>
                <a:cs typeface="Calibri"/>
              </a:rPr>
              <a:t> </a:t>
            </a:r>
            <a:r>
              <a:rPr sz="900">
                <a:solidFill>
                  <a:srgbClr val="000000"/>
                </a:solidFill>
                <a:latin typeface="Calibri"/>
                <a:cs typeface="Calibri"/>
              </a:rPr>
              <a:t>cabo correta</a:t>
            </a:r>
          </a:p>
          <a:p>
            <a:pPr marL="0" marR="0">
              <a:lnSpc>
                <a:spcPts val="1098"/>
              </a:lnSpc>
              <a:spcBef>
                <a:spcPts val="5"/>
              </a:spcBef>
              <a:spcAft>
                <a:spcPts val="0"/>
              </a:spcAft>
            </a:pPr>
            <a:r>
              <a:rPr sz="900">
                <a:solidFill>
                  <a:srgbClr val="000000"/>
                </a:solidFill>
                <a:latin typeface="Calibri"/>
                <a:cs typeface="Calibri"/>
              </a:rPr>
              <a:t>- O acelerador roda</a:t>
            </a:r>
            <a:r>
              <a:rPr sz="900" spc="-10">
                <a:solidFill>
                  <a:srgbClr val="000000"/>
                </a:solidFill>
                <a:latin typeface="Calibri"/>
                <a:cs typeface="Calibri"/>
              </a:rPr>
              <a:t> </a:t>
            </a:r>
            <a:r>
              <a:rPr sz="900">
                <a:solidFill>
                  <a:srgbClr val="000000"/>
                </a:solidFill>
                <a:latin typeface="Calibri"/>
                <a:cs typeface="Calibri"/>
              </a:rPr>
              <a:t>sem prender</a:t>
            </a:r>
          </a:p>
          <a:p>
            <a:pPr marL="0" marR="0">
              <a:lnSpc>
                <a:spcPts val="1091"/>
              </a:lnSpc>
              <a:spcBef>
                <a:spcPts val="0"/>
              </a:spcBef>
              <a:spcAft>
                <a:spcPts val="0"/>
              </a:spcAft>
            </a:pPr>
            <a:r>
              <a:rPr sz="900" b="1">
                <a:solidFill>
                  <a:srgbClr val="000000"/>
                </a:solidFill>
                <a:latin typeface="Calibri"/>
                <a:cs typeface="Calibri"/>
              </a:rPr>
              <a:t>· Sistema de</a:t>
            </a:r>
            <a:r>
              <a:rPr sz="900" b="1" spc="12">
                <a:solidFill>
                  <a:srgbClr val="000000"/>
                </a:solidFill>
                <a:latin typeface="Calibri"/>
                <a:cs typeface="Calibri"/>
              </a:rPr>
              <a:t> </a:t>
            </a:r>
            <a:r>
              <a:rPr lang="pt-BR" sz="900" b="1">
                <a:solidFill>
                  <a:srgbClr val="000000"/>
                </a:solidFill>
                <a:latin typeface="Calibri"/>
                <a:cs typeface="Calibri"/>
              </a:rPr>
              <a:t>frenagem</a:t>
            </a:r>
            <a:endParaRPr sz="900" b="1">
              <a:solidFill>
                <a:srgbClr val="000000"/>
              </a:solidFill>
              <a:latin typeface="Calibri"/>
              <a:cs typeface="Calibri"/>
            </a:endParaRPr>
          </a:p>
          <a:p>
            <a:pPr marL="0" marR="0">
              <a:lnSpc>
                <a:spcPts val="1098"/>
              </a:lnSpc>
              <a:spcBef>
                <a:spcPts val="5"/>
              </a:spcBef>
              <a:spcAft>
                <a:spcPts val="0"/>
              </a:spcAft>
            </a:pPr>
            <a:r>
              <a:rPr sz="900">
                <a:solidFill>
                  <a:srgbClr val="000000"/>
                </a:solidFill>
                <a:latin typeface="Calibri"/>
                <a:cs typeface="Calibri"/>
              </a:rPr>
              <a:t>- Funcionamento normal na manete e no</a:t>
            </a:r>
          </a:p>
          <a:p>
            <a:pPr marL="0" marR="0">
              <a:lnSpc>
                <a:spcPts val="1092"/>
              </a:lnSpc>
              <a:spcBef>
                <a:spcPts val="0"/>
              </a:spcBef>
              <a:spcAft>
                <a:spcPts val="0"/>
              </a:spcAft>
            </a:pPr>
            <a:r>
              <a:rPr sz="900">
                <a:solidFill>
                  <a:srgbClr val="000000"/>
                </a:solidFill>
                <a:latin typeface="Calibri"/>
                <a:cs typeface="Calibri"/>
              </a:rPr>
              <a:t>pedal</a:t>
            </a:r>
          </a:p>
        </p:txBody>
      </p:sp>
      <p:sp>
        <p:nvSpPr>
          <p:cNvPr id="14" name="object 14"/>
          <p:cNvSpPr txBox="1"/>
          <p:nvPr/>
        </p:nvSpPr>
        <p:spPr>
          <a:xfrm>
            <a:off x="2852927" y="2088259"/>
            <a:ext cx="1542683" cy="735422"/>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Nível de óleo correto</a:t>
            </a:r>
          </a:p>
          <a:p>
            <a:pPr marL="0" marR="0">
              <a:lnSpc>
                <a:spcPts val="1091"/>
              </a:lnSpc>
              <a:spcBef>
                <a:spcPts val="0"/>
              </a:spcBef>
              <a:spcAft>
                <a:spcPts val="0"/>
              </a:spcAft>
            </a:pPr>
            <a:r>
              <a:rPr sz="900" b="1">
                <a:solidFill>
                  <a:srgbClr val="000000"/>
                </a:solidFill>
                <a:latin typeface="Calibri"/>
                <a:cs typeface="Calibri"/>
              </a:rPr>
              <a:t>· Sistema de</a:t>
            </a:r>
            <a:r>
              <a:rPr sz="900" b="1" spc="12">
                <a:solidFill>
                  <a:srgbClr val="000000"/>
                </a:solidFill>
                <a:latin typeface="Calibri"/>
                <a:cs typeface="Calibri"/>
              </a:rPr>
              <a:t> </a:t>
            </a:r>
            <a:r>
              <a:rPr sz="900" b="1">
                <a:solidFill>
                  <a:srgbClr val="000000"/>
                </a:solidFill>
                <a:latin typeface="Calibri"/>
                <a:cs typeface="Calibri"/>
              </a:rPr>
              <a:t>refrigeração</a:t>
            </a:r>
          </a:p>
          <a:p>
            <a:pPr marL="0" marR="0">
              <a:lnSpc>
                <a:spcPts val="1098"/>
              </a:lnSpc>
              <a:spcBef>
                <a:spcPts val="5"/>
              </a:spcBef>
              <a:spcAft>
                <a:spcPts val="0"/>
              </a:spcAft>
            </a:pPr>
            <a:r>
              <a:rPr sz="900">
                <a:solidFill>
                  <a:srgbClr val="000000"/>
                </a:solidFill>
                <a:latin typeface="Calibri"/>
                <a:cs typeface="Calibri"/>
              </a:rPr>
              <a:t>- Nível de refrigerante correto</a:t>
            </a:r>
          </a:p>
          <a:p>
            <a:pPr marL="0" marR="0">
              <a:lnSpc>
                <a:spcPts val="1091"/>
              </a:lnSpc>
              <a:spcBef>
                <a:spcPts val="0"/>
              </a:spcBef>
              <a:spcAft>
                <a:spcPts val="0"/>
              </a:spcAft>
            </a:pPr>
            <a:r>
              <a:rPr sz="900">
                <a:solidFill>
                  <a:srgbClr val="000000"/>
                </a:solidFill>
                <a:latin typeface="Calibri"/>
                <a:cs typeface="Calibri"/>
              </a:rPr>
              <a:t>- Sem fugas</a:t>
            </a:r>
            <a:r>
              <a:rPr sz="900" spc="14">
                <a:solidFill>
                  <a:srgbClr val="000000"/>
                </a:solidFill>
                <a:latin typeface="Calibri"/>
                <a:cs typeface="Calibri"/>
              </a:rPr>
              <a:t> </a:t>
            </a:r>
            <a:r>
              <a:rPr sz="900">
                <a:solidFill>
                  <a:srgbClr val="000000"/>
                </a:solidFill>
                <a:latin typeface="Calibri"/>
                <a:cs typeface="Calibri"/>
              </a:rPr>
              <a:t>de refrigerante</a:t>
            </a:r>
          </a:p>
          <a:p>
            <a:pPr marL="0" marR="0">
              <a:lnSpc>
                <a:spcPts val="1098"/>
              </a:lnSpc>
              <a:spcBef>
                <a:spcPts val="5"/>
              </a:spcBef>
              <a:spcAft>
                <a:spcPts val="0"/>
              </a:spcAft>
            </a:pPr>
            <a:r>
              <a:rPr sz="900" b="1">
                <a:solidFill>
                  <a:srgbClr val="000000"/>
                </a:solidFill>
                <a:latin typeface="Calibri"/>
                <a:cs typeface="Calibri"/>
              </a:rPr>
              <a:t>· Iluminação</a:t>
            </a:r>
          </a:p>
        </p:txBody>
      </p:sp>
      <p:sp>
        <p:nvSpPr>
          <p:cNvPr id="15" name="object 15"/>
          <p:cNvSpPr txBox="1"/>
          <p:nvPr/>
        </p:nvSpPr>
        <p:spPr>
          <a:xfrm>
            <a:off x="4953000" y="2088259"/>
            <a:ext cx="1917583" cy="59521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Estende-se e recolhe normalmente</a:t>
            </a:r>
          </a:p>
          <a:p>
            <a:pPr marL="0" marR="0">
              <a:lnSpc>
                <a:spcPts val="1091"/>
              </a:lnSpc>
              <a:spcBef>
                <a:spcPts val="0"/>
              </a:spcBef>
              <a:spcAft>
                <a:spcPts val="0"/>
              </a:spcAft>
            </a:pPr>
            <a:r>
              <a:rPr sz="900">
                <a:solidFill>
                  <a:srgbClr val="000000"/>
                </a:solidFill>
                <a:latin typeface="Calibri"/>
                <a:cs typeface="Calibri"/>
              </a:rPr>
              <a:t>- O corta-corrente da ignição funciona</a:t>
            </a:r>
          </a:p>
          <a:p>
            <a:pPr marL="0" marR="0">
              <a:lnSpc>
                <a:spcPts val="1098"/>
              </a:lnSpc>
              <a:spcBef>
                <a:spcPts val="5"/>
              </a:spcBef>
              <a:spcAft>
                <a:spcPts val="0"/>
              </a:spcAft>
            </a:pPr>
            <a:r>
              <a:rPr sz="900">
                <a:solidFill>
                  <a:srgbClr val="000000"/>
                </a:solidFill>
                <a:latin typeface="Calibri"/>
                <a:cs typeface="Calibri"/>
              </a:rPr>
              <a:t>quando o descanso se aciona</a:t>
            </a:r>
          </a:p>
          <a:p>
            <a:pPr marL="0" marR="0">
              <a:lnSpc>
                <a:spcPts val="1091"/>
              </a:lnSpc>
              <a:spcBef>
                <a:spcPts val="0"/>
              </a:spcBef>
              <a:spcAft>
                <a:spcPts val="0"/>
              </a:spcAft>
            </a:pPr>
            <a:r>
              <a:rPr sz="900" b="1">
                <a:solidFill>
                  <a:srgbClr val="000000"/>
                </a:solidFill>
                <a:latin typeface="Calibri"/>
                <a:cs typeface="Calibri"/>
              </a:rPr>
              <a:t>· Retrovisores</a:t>
            </a:r>
          </a:p>
        </p:txBody>
      </p:sp>
      <p:sp>
        <p:nvSpPr>
          <p:cNvPr id="16" name="object 16"/>
          <p:cNvSpPr txBox="1"/>
          <p:nvPr/>
        </p:nvSpPr>
        <p:spPr>
          <a:xfrm>
            <a:off x="4953000" y="2646043"/>
            <a:ext cx="2044761"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Sente-se na moto em posição erguida</a:t>
            </a:r>
            <a:r>
              <a:rPr sz="900" spc="16">
                <a:solidFill>
                  <a:srgbClr val="000000"/>
                </a:solidFill>
                <a:latin typeface="Calibri"/>
                <a:cs typeface="Calibri"/>
              </a:rPr>
              <a:t> </a:t>
            </a:r>
            <a:r>
              <a:rPr sz="900">
                <a:solidFill>
                  <a:srgbClr val="000000"/>
                </a:solidFill>
                <a:latin typeface="Calibri"/>
                <a:cs typeface="Calibri"/>
              </a:rPr>
              <a:t>e</a:t>
            </a:r>
          </a:p>
        </p:txBody>
      </p:sp>
      <p:sp>
        <p:nvSpPr>
          <p:cNvPr id="17" name="object 17"/>
          <p:cNvSpPr txBox="1"/>
          <p:nvPr/>
        </p:nvSpPr>
        <p:spPr>
          <a:xfrm>
            <a:off x="2852927" y="2784727"/>
            <a:ext cx="3730636" cy="136256"/>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Luzes do</a:t>
            </a:r>
            <a:r>
              <a:rPr sz="900" spc="11">
                <a:solidFill>
                  <a:srgbClr val="000000"/>
                </a:solidFill>
                <a:latin typeface="Calibri"/>
                <a:cs typeface="Calibri"/>
              </a:rPr>
              <a:t> </a:t>
            </a:r>
            <a:r>
              <a:rPr sz="900">
                <a:solidFill>
                  <a:srgbClr val="000000"/>
                </a:solidFill>
                <a:latin typeface="Calibri"/>
                <a:cs typeface="Calibri"/>
              </a:rPr>
              <a:t>farol</a:t>
            </a:r>
            <a:r>
              <a:rPr sz="900" spc="-11">
                <a:solidFill>
                  <a:srgbClr val="000000"/>
                </a:solidFill>
                <a:latin typeface="Calibri"/>
                <a:cs typeface="Calibri"/>
              </a:rPr>
              <a:t> </a:t>
            </a:r>
            <a:r>
              <a:rPr sz="900">
                <a:solidFill>
                  <a:srgbClr val="000000"/>
                </a:solidFill>
                <a:latin typeface="Calibri"/>
                <a:cs typeface="Calibri"/>
              </a:rPr>
              <a:t>e presença, farol/luz de</a:t>
            </a:r>
            <a:r>
              <a:rPr sz="900" spc="1073">
                <a:solidFill>
                  <a:srgbClr val="000000"/>
                </a:solidFill>
                <a:latin typeface="Calibri"/>
                <a:cs typeface="Calibri"/>
              </a:rPr>
              <a:t> </a:t>
            </a:r>
            <a:r>
              <a:rPr lang="pt-BR" sz="900" spc="1073">
                <a:solidFill>
                  <a:srgbClr val="000000"/>
                </a:solidFill>
                <a:latin typeface="Calibri"/>
                <a:cs typeface="Calibri"/>
              </a:rPr>
              <a:t> </a:t>
            </a:r>
            <a:r>
              <a:rPr sz="900">
                <a:solidFill>
                  <a:srgbClr val="000000"/>
                </a:solidFill>
                <a:latin typeface="Calibri"/>
                <a:cs typeface="Calibri"/>
              </a:rPr>
              <a:t>certifique-se que </a:t>
            </a:r>
            <a:r>
              <a:rPr sz="900" spc="17">
                <a:solidFill>
                  <a:srgbClr val="000000"/>
                </a:solidFill>
                <a:latin typeface="Calibri"/>
                <a:cs typeface="Calibri"/>
              </a:rPr>
              <a:t>vê</a:t>
            </a:r>
            <a:r>
              <a:rPr sz="900" spc="-23">
                <a:solidFill>
                  <a:srgbClr val="000000"/>
                </a:solidFill>
                <a:latin typeface="Calibri"/>
                <a:cs typeface="Calibri"/>
              </a:rPr>
              <a:t> </a:t>
            </a:r>
            <a:r>
              <a:rPr sz="900">
                <a:solidFill>
                  <a:srgbClr val="000000"/>
                </a:solidFill>
                <a:latin typeface="Calibri"/>
                <a:cs typeface="Calibri"/>
              </a:rPr>
              <a:t>através</a:t>
            </a:r>
            <a:r>
              <a:rPr sz="900" spc="13">
                <a:solidFill>
                  <a:srgbClr val="000000"/>
                </a:solidFill>
                <a:latin typeface="Calibri"/>
                <a:cs typeface="Calibri"/>
              </a:rPr>
              <a:t> </a:t>
            </a:r>
            <a:r>
              <a:rPr sz="900">
                <a:solidFill>
                  <a:srgbClr val="000000"/>
                </a:solidFill>
                <a:latin typeface="Calibri"/>
                <a:cs typeface="Calibri"/>
              </a:rPr>
              <a:t>dos</a:t>
            </a:r>
          </a:p>
        </p:txBody>
      </p:sp>
      <p:sp>
        <p:nvSpPr>
          <p:cNvPr id="18" name="object 18"/>
          <p:cNvSpPr txBox="1"/>
          <p:nvPr/>
        </p:nvSpPr>
        <p:spPr>
          <a:xfrm>
            <a:off x="752856" y="2924935"/>
            <a:ext cx="2079485" cy="1425794"/>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 Níveis corretos</a:t>
            </a:r>
            <a:r>
              <a:rPr sz="900" spc="12">
                <a:solidFill>
                  <a:srgbClr val="000000"/>
                </a:solidFill>
                <a:latin typeface="Calibri"/>
                <a:cs typeface="Calibri"/>
              </a:rPr>
              <a:t> </a:t>
            </a:r>
            <a:r>
              <a:rPr sz="900">
                <a:solidFill>
                  <a:srgbClr val="000000"/>
                </a:solidFill>
                <a:latin typeface="Calibri"/>
                <a:cs typeface="Calibri"/>
              </a:rPr>
              <a:t>do </a:t>
            </a:r>
            <a:r>
              <a:rPr lang="pt-BR" sz="900">
                <a:solidFill>
                  <a:srgbClr val="000000"/>
                </a:solidFill>
                <a:latin typeface="Calibri"/>
                <a:cs typeface="Calibri"/>
              </a:rPr>
              <a:t>fluidos</a:t>
            </a:r>
            <a:r>
              <a:rPr sz="900">
                <a:solidFill>
                  <a:srgbClr val="000000"/>
                </a:solidFill>
                <a:latin typeface="Calibri"/>
                <a:cs typeface="Calibri"/>
              </a:rPr>
              <a:t> de </a:t>
            </a:r>
            <a:r>
              <a:rPr lang="pt-BR" sz="900">
                <a:solidFill>
                  <a:srgbClr val="000000"/>
                </a:solidFill>
                <a:latin typeface="Calibri"/>
                <a:cs typeface="Calibri"/>
              </a:rPr>
              <a:t>freio</a:t>
            </a:r>
            <a:r>
              <a:rPr sz="900">
                <a:solidFill>
                  <a:srgbClr val="000000"/>
                </a:solidFill>
                <a:latin typeface="Calibri"/>
                <a:cs typeface="Calibri"/>
              </a:rPr>
              <a:t> nas</a:t>
            </a:r>
          </a:p>
          <a:p>
            <a:pPr marL="0" marR="0">
              <a:lnSpc>
                <a:spcPts val="1098"/>
              </a:lnSpc>
              <a:spcBef>
                <a:spcPts val="5"/>
              </a:spcBef>
              <a:spcAft>
                <a:spcPts val="0"/>
              </a:spcAft>
            </a:pPr>
            <a:r>
              <a:rPr sz="900">
                <a:solidFill>
                  <a:srgbClr val="000000"/>
                </a:solidFill>
                <a:latin typeface="Calibri"/>
                <a:cs typeface="Calibri"/>
              </a:rPr>
              <a:t>bombas</a:t>
            </a:r>
          </a:p>
          <a:p>
            <a:pPr marL="0" marR="0">
              <a:lnSpc>
                <a:spcPts val="1092"/>
              </a:lnSpc>
              <a:spcBef>
                <a:spcPts val="0"/>
              </a:spcBef>
              <a:spcAft>
                <a:spcPts val="0"/>
              </a:spcAft>
            </a:pPr>
            <a:r>
              <a:rPr sz="900">
                <a:solidFill>
                  <a:srgbClr val="000000"/>
                </a:solidFill>
                <a:latin typeface="Calibri"/>
                <a:cs typeface="Calibri"/>
              </a:rPr>
              <a:t>- Tato adequado dos comandos </a:t>
            </a:r>
            <a:r>
              <a:rPr sz="900" spc="13">
                <a:solidFill>
                  <a:srgbClr val="000000"/>
                </a:solidFill>
                <a:latin typeface="Calibri"/>
                <a:cs typeface="Calibri"/>
              </a:rPr>
              <a:t>de</a:t>
            </a:r>
            <a:r>
              <a:rPr sz="900" spc="-20">
                <a:solidFill>
                  <a:srgbClr val="000000"/>
                </a:solidFill>
                <a:latin typeface="Calibri"/>
                <a:cs typeface="Calibri"/>
              </a:rPr>
              <a:t> </a:t>
            </a:r>
            <a:r>
              <a:rPr lang="pt-BR" sz="900">
                <a:solidFill>
                  <a:srgbClr val="000000"/>
                </a:solidFill>
                <a:latin typeface="Calibri"/>
                <a:cs typeface="Calibri"/>
              </a:rPr>
              <a:t>freios</a:t>
            </a:r>
            <a:endParaRPr sz="900">
              <a:solidFill>
                <a:srgbClr val="000000"/>
              </a:solidFill>
              <a:latin typeface="Calibri"/>
              <a:cs typeface="Calibri"/>
            </a:endParaRPr>
          </a:p>
          <a:p>
            <a:pPr marL="0" marR="0">
              <a:lnSpc>
                <a:spcPts val="1098"/>
              </a:lnSpc>
              <a:spcBef>
                <a:spcPts val="5"/>
              </a:spcBef>
              <a:spcAft>
                <a:spcPts val="0"/>
              </a:spcAft>
            </a:pPr>
            <a:r>
              <a:rPr sz="900">
                <a:solidFill>
                  <a:srgbClr val="000000"/>
                </a:solidFill>
                <a:latin typeface="Calibri"/>
                <a:cs typeface="Calibri"/>
              </a:rPr>
              <a:t>- Pastilhas e discos sem</a:t>
            </a:r>
            <a:r>
              <a:rPr sz="900" spc="-22">
                <a:solidFill>
                  <a:srgbClr val="000000"/>
                </a:solidFill>
                <a:latin typeface="Calibri"/>
                <a:cs typeface="Calibri"/>
              </a:rPr>
              <a:t> </a:t>
            </a:r>
            <a:r>
              <a:rPr sz="900">
                <a:solidFill>
                  <a:srgbClr val="000000"/>
                </a:solidFill>
                <a:latin typeface="Calibri"/>
                <a:cs typeface="Calibri"/>
              </a:rPr>
              <a:t>gordura</a:t>
            </a:r>
          </a:p>
          <a:p>
            <a:pPr marL="0" marR="0">
              <a:lnSpc>
                <a:spcPts val="1091"/>
              </a:lnSpc>
              <a:spcBef>
                <a:spcPts val="0"/>
              </a:spcBef>
              <a:spcAft>
                <a:spcPts val="0"/>
              </a:spcAft>
            </a:pPr>
            <a:r>
              <a:rPr sz="900" b="1">
                <a:solidFill>
                  <a:srgbClr val="000000"/>
                </a:solidFill>
                <a:latin typeface="Calibri"/>
                <a:cs typeface="Calibri"/>
              </a:rPr>
              <a:t>· Suspensões</a:t>
            </a:r>
          </a:p>
          <a:p>
            <a:pPr marL="0" marR="0">
              <a:lnSpc>
                <a:spcPts val="1098"/>
              </a:lnSpc>
              <a:spcBef>
                <a:spcPts val="5"/>
              </a:spcBef>
              <a:spcAft>
                <a:spcPts val="0"/>
              </a:spcAft>
            </a:pPr>
            <a:r>
              <a:rPr sz="900">
                <a:solidFill>
                  <a:srgbClr val="000000"/>
                </a:solidFill>
                <a:latin typeface="Calibri"/>
                <a:cs typeface="Calibri"/>
              </a:rPr>
              <a:t>- Ao</a:t>
            </a:r>
            <a:r>
              <a:rPr sz="900" spc="14">
                <a:solidFill>
                  <a:srgbClr val="000000"/>
                </a:solidFill>
                <a:latin typeface="Calibri"/>
                <a:cs typeface="Calibri"/>
              </a:rPr>
              <a:t> </a:t>
            </a:r>
            <a:r>
              <a:rPr sz="900">
                <a:solidFill>
                  <a:srgbClr val="000000"/>
                </a:solidFill>
                <a:latin typeface="Calibri"/>
                <a:cs typeface="Calibri"/>
              </a:rPr>
              <a:t>pressionar para baixo recuperam de</a:t>
            </a:r>
          </a:p>
          <a:p>
            <a:pPr marL="0" marR="0">
              <a:lnSpc>
                <a:spcPts val="1091"/>
              </a:lnSpc>
              <a:spcBef>
                <a:spcPts val="0"/>
              </a:spcBef>
              <a:spcAft>
                <a:spcPts val="0"/>
              </a:spcAft>
            </a:pPr>
            <a:r>
              <a:rPr sz="900">
                <a:solidFill>
                  <a:srgbClr val="000000"/>
                </a:solidFill>
                <a:latin typeface="Calibri"/>
                <a:cs typeface="Calibri"/>
              </a:rPr>
              <a:t>forma suave automaticamente</a:t>
            </a:r>
          </a:p>
          <a:p>
            <a:pPr marL="0" marR="0">
              <a:lnSpc>
                <a:spcPts val="1098"/>
              </a:lnSpc>
              <a:spcBef>
                <a:spcPts val="5"/>
              </a:spcBef>
              <a:spcAft>
                <a:spcPts val="0"/>
              </a:spcAft>
            </a:pPr>
            <a:r>
              <a:rPr sz="900" b="1">
                <a:solidFill>
                  <a:srgbClr val="000000"/>
                </a:solidFill>
                <a:latin typeface="Calibri"/>
                <a:cs typeface="Calibri"/>
              </a:rPr>
              <a:t>· Corrente de</a:t>
            </a:r>
            <a:r>
              <a:rPr sz="900" b="1" spc="12">
                <a:solidFill>
                  <a:srgbClr val="000000"/>
                </a:solidFill>
                <a:latin typeface="Calibri"/>
                <a:cs typeface="Calibri"/>
              </a:rPr>
              <a:t> </a:t>
            </a:r>
            <a:r>
              <a:rPr sz="900" b="1">
                <a:solidFill>
                  <a:srgbClr val="000000"/>
                </a:solidFill>
                <a:latin typeface="Calibri"/>
                <a:cs typeface="Calibri"/>
              </a:rPr>
              <a:t>transmissão</a:t>
            </a:r>
          </a:p>
          <a:p>
            <a:pPr marL="0" marR="0">
              <a:lnSpc>
                <a:spcPts val="1091"/>
              </a:lnSpc>
              <a:spcBef>
                <a:spcPts val="0"/>
              </a:spcBef>
              <a:spcAft>
                <a:spcPts val="0"/>
              </a:spcAft>
            </a:pPr>
            <a:r>
              <a:rPr sz="900">
                <a:solidFill>
                  <a:srgbClr val="000000"/>
                </a:solidFill>
                <a:latin typeface="Calibri"/>
                <a:cs typeface="Calibri"/>
              </a:rPr>
              <a:t>- Sem desgaste ou danos</a:t>
            </a:r>
          </a:p>
          <a:p>
            <a:pPr marL="0" marR="0">
              <a:lnSpc>
                <a:spcPts val="1044"/>
              </a:lnSpc>
              <a:spcBef>
                <a:spcPts val="0"/>
              </a:spcBef>
              <a:spcAft>
                <a:spcPts val="0"/>
              </a:spcAft>
            </a:pPr>
            <a:r>
              <a:rPr sz="900">
                <a:solidFill>
                  <a:srgbClr val="000000"/>
                </a:solidFill>
                <a:latin typeface="Calibri"/>
                <a:cs typeface="Calibri"/>
              </a:rPr>
              <a:t>- Tensão adequada</a:t>
            </a:r>
          </a:p>
        </p:txBody>
      </p:sp>
      <p:sp>
        <p:nvSpPr>
          <p:cNvPr id="19" name="object 19"/>
          <p:cNvSpPr txBox="1"/>
          <p:nvPr/>
        </p:nvSpPr>
        <p:spPr>
          <a:xfrm>
            <a:off x="2852927" y="2924935"/>
            <a:ext cx="2057194" cy="1096611"/>
          </a:xfrm>
          <a:prstGeom prst="rect">
            <a:avLst/>
          </a:prstGeom>
        </p:spPr>
        <p:txBody>
          <a:bodyPr vert="horz" wrap="square" lIns="0" tIns="0" rIns="0" bIns="0" rtlCol="0">
            <a:spAutoFit/>
          </a:bodyPr>
          <a:lstStyle/>
          <a:p>
            <a:pPr marL="0" marR="0">
              <a:lnSpc>
                <a:spcPts val="1098"/>
              </a:lnSpc>
              <a:spcBef>
                <a:spcPts val="0"/>
              </a:spcBef>
              <a:spcAft>
                <a:spcPts val="0"/>
              </a:spcAft>
            </a:pPr>
            <a:r>
              <a:rPr lang="pt-BR" sz="900">
                <a:solidFill>
                  <a:srgbClr val="000000"/>
                </a:solidFill>
                <a:latin typeface="Calibri"/>
                <a:cs typeface="Calibri"/>
              </a:rPr>
              <a:t>freio</a:t>
            </a:r>
            <a:r>
              <a:rPr sz="900">
                <a:solidFill>
                  <a:srgbClr val="000000"/>
                </a:solidFill>
                <a:latin typeface="Calibri"/>
                <a:cs typeface="Calibri"/>
              </a:rPr>
              <a:t>, piscas, </a:t>
            </a:r>
            <a:r>
              <a:rPr lang="pt-BR" sz="900">
                <a:solidFill>
                  <a:srgbClr val="000000"/>
                </a:solidFill>
                <a:latin typeface="Calibri"/>
                <a:cs typeface="Calibri"/>
              </a:rPr>
              <a:t>placa</a:t>
            </a:r>
            <a:r>
              <a:rPr sz="900" spc="23">
                <a:solidFill>
                  <a:srgbClr val="000000"/>
                </a:solidFill>
                <a:latin typeface="Calibri"/>
                <a:cs typeface="Calibri"/>
              </a:rPr>
              <a:t> </a:t>
            </a:r>
            <a:r>
              <a:rPr sz="900">
                <a:solidFill>
                  <a:srgbClr val="000000"/>
                </a:solidFill>
                <a:latin typeface="Calibri"/>
                <a:cs typeface="Calibri"/>
              </a:rPr>
              <a:t>e luz do</a:t>
            </a:r>
            <a:r>
              <a:rPr sz="900" spc="11">
                <a:solidFill>
                  <a:srgbClr val="000000"/>
                </a:solidFill>
                <a:latin typeface="Calibri"/>
                <a:cs typeface="Calibri"/>
              </a:rPr>
              <a:t> </a:t>
            </a:r>
            <a:r>
              <a:rPr sz="900">
                <a:solidFill>
                  <a:srgbClr val="000000"/>
                </a:solidFill>
                <a:latin typeface="Calibri"/>
                <a:cs typeface="Calibri"/>
              </a:rPr>
              <a:t>painel de</a:t>
            </a:r>
          </a:p>
          <a:p>
            <a:pPr marL="0" marR="0">
              <a:lnSpc>
                <a:spcPts val="1098"/>
              </a:lnSpc>
              <a:spcBef>
                <a:spcPts val="5"/>
              </a:spcBef>
              <a:spcAft>
                <a:spcPts val="0"/>
              </a:spcAft>
            </a:pPr>
            <a:r>
              <a:rPr sz="900">
                <a:solidFill>
                  <a:srgbClr val="000000"/>
                </a:solidFill>
                <a:latin typeface="Calibri"/>
                <a:cs typeface="Calibri"/>
              </a:rPr>
              <a:t>instrumentos funcionam corretamente</a:t>
            </a:r>
          </a:p>
          <a:p>
            <a:pPr marL="0" marR="0">
              <a:lnSpc>
                <a:spcPts val="1092"/>
              </a:lnSpc>
              <a:spcBef>
                <a:spcPts val="0"/>
              </a:spcBef>
              <a:spcAft>
                <a:spcPts val="0"/>
              </a:spcAft>
            </a:pPr>
            <a:r>
              <a:rPr sz="900" b="1">
                <a:solidFill>
                  <a:srgbClr val="000000"/>
                </a:solidFill>
                <a:latin typeface="Calibri"/>
                <a:cs typeface="Calibri"/>
              </a:rPr>
              <a:t>· Luzes de</a:t>
            </a:r>
            <a:r>
              <a:rPr sz="900" b="1" spc="12">
                <a:solidFill>
                  <a:srgbClr val="000000"/>
                </a:solidFill>
                <a:latin typeface="Calibri"/>
                <a:cs typeface="Calibri"/>
              </a:rPr>
              <a:t> </a:t>
            </a:r>
            <a:r>
              <a:rPr sz="900" b="1">
                <a:solidFill>
                  <a:srgbClr val="000000"/>
                </a:solidFill>
                <a:latin typeface="Calibri"/>
                <a:cs typeface="Calibri"/>
              </a:rPr>
              <a:t>aviso</a:t>
            </a:r>
          </a:p>
          <a:p>
            <a:pPr marL="0" marR="0">
              <a:lnSpc>
                <a:spcPts val="1043"/>
              </a:lnSpc>
              <a:spcBef>
                <a:spcPts val="0"/>
              </a:spcBef>
              <a:spcAft>
                <a:spcPts val="0"/>
              </a:spcAft>
            </a:pPr>
            <a:r>
              <a:rPr sz="900">
                <a:solidFill>
                  <a:srgbClr val="000000"/>
                </a:solidFill>
                <a:latin typeface="Calibri"/>
                <a:cs typeface="Calibri"/>
              </a:rPr>
              <a:t>- Os</a:t>
            </a:r>
            <a:r>
              <a:rPr sz="900" spc="-17">
                <a:solidFill>
                  <a:srgbClr val="000000"/>
                </a:solidFill>
                <a:latin typeface="Calibri"/>
                <a:cs typeface="Calibri"/>
              </a:rPr>
              <a:t> </a:t>
            </a:r>
            <a:r>
              <a:rPr sz="900">
                <a:solidFill>
                  <a:srgbClr val="000000"/>
                </a:solidFill>
                <a:latin typeface="Calibri"/>
                <a:cs typeface="Calibri"/>
              </a:rPr>
              <a:t>avisadores </a:t>
            </a:r>
            <a:r>
              <a:rPr sz="900" spc="13">
                <a:solidFill>
                  <a:srgbClr val="000000"/>
                </a:solidFill>
                <a:latin typeface="Calibri"/>
                <a:cs typeface="Calibri"/>
              </a:rPr>
              <a:t>de</a:t>
            </a:r>
            <a:r>
              <a:rPr sz="900" spc="-20">
                <a:solidFill>
                  <a:srgbClr val="000000"/>
                </a:solidFill>
                <a:latin typeface="Calibri"/>
                <a:cs typeface="Calibri"/>
              </a:rPr>
              <a:t> </a:t>
            </a:r>
            <a:r>
              <a:rPr sz="900">
                <a:solidFill>
                  <a:srgbClr val="000000"/>
                </a:solidFill>
                <a:latin typeface="Calibri"/>
                <a:cs typeface="Calibri"/>
              </a:rPr>
              <a:t>luzes,</a:t>
            </a:r>
            <a:r>
              <a:rPr sz="900" spc="14">
                <a:solidFill>
                  <a:srgbClr val="000000"/>
                </a:solidFill>
                <a:latin typeface="Calibri"/>
                <a:cs typeface="Calibri"/>
              </a:rPr>
              <a:t> </a:t>
            </a:r>
            <a:r>
              <a:rPr sz="900">
                <a:solidFill>
                  <a:srgbClr val="000000"/>
                </a:solidFill>
                <a:latin typeface="Calibri"/>
                <a:cs typeface="Calibri"/>
              </a:rPr>
              <a:t>ponto morto e</a:t>
            </a:r>
          </a:p>
          <a:p>
            <a:pPr marL="0" marR="0">
              <a:lnSpc>
                <a:spcPts val="996"/>
              </a:lnSpc>
              <a:spcBef>
                <a:spcPts val="0"/>
              </a:spcBef>
              <a:spcAft>
                <a:spcPts val="0"/>
              </a:spcAft>
            </a:pPr>
            <a:r>
              <a:rPr sz="900">
                <a:solidFill>
                  <a:srgbClr val="000000"/>
                </a:solidFill>
                <a:latin typeface="Calibri"/>
                <a:cs typeface="Calibri"/>
              </a:rPr>
              <a:t>piscas funcionam corretamente.</a:t>
            </a:r>
            <a:r>
              <a:rPr sz="900" spc="13">
                <a:solidFill>
                  <a:srgbClr val="000000"/>
                </a:solidFill>
                <a:latin typeface="Calibri"/>
                <a:cs typeface="Calibri"/>
              </a:rPr>
              <a:t> </a:t>
            </a:r>
            <a:r>
              <a:rPr sz="900">
                <a:solidFill>
                  <a:srgbClr val="000000"/>
                </a:solidFill>
                <a:latin typeface="Calibri"/>
                <a:cs typeface="Calibri"/>
              </a:rPr>
              <a:t>Os</a:t>
            </a:r>
            <a:r>
              <a:rPr sz="900" spc="-17">
                <a:solidFill>
                  <a:srgbClr val="000000"/>
                </a:solidFill>
                <a:latin typeface="Calibri"/>
                <a:cs typeface="Calibri"/>
              </a:rPr>
              <a:t> </a:t>
            </a:r>
            <a:r>
              <a:rPr sz="900">
                <a:solidFill>
                  <a:srgbClr val="000000"/>
                </a:solidFill>
                <a:latin typeface="Calibri"/>
                <a:cs typeface="Calibri"/>
              </a:rPr>
              <a:t>aviso</a:t>
            </a:r>
            <a:r>
              <a:rPr lang="pt-BR" sz="900">
                <a:solidFill>
                  <a:srgbClr val="000000"/>
                </a:solidFill>
                <a:latin typeface="Calibri"/>
                <a:cs typeface="Calibri"/>
              </a:rPr>
              <a:t>s</a:t>
            </a:r>
            <a:endParaRPr sz="900">
              <a:solidFill>
                <a:srgbClr val="000000"/>
              </a:solidFill>
              <a:latin typeface="Calibri"/>
              <a:cs typeface="Calibri"/>
            </a:endParaRPr>
          </a:p>
          <a:p>
            <a:pPr marL="0" marR="0">
              <a:lnSpc>
                <a:spcPts val="1007"/>
              </a:lnSpc>
              <a:spcBef>
                <a:spcPts val="0"/>
              </a:spcBef>
              <a:spcAft>
                <a:spcPts val="0"/>
              </a:spcAft>
            </a:pPr>
            <a:r>
              <a:rPr sz="900">
                <a:solidFill>
                  <a:srgbClr val="000000"/>
                </a:solidFill>
                <a:latin typeface="Calibri"/>
                <a:cs typeface="Calibri"/>
              </a:rPr>
              <a:t>de pressão do</a:t>
            </a:r>
            <a:r>
              <a:rPr sz="900" spc="11">
                <a:solidFill>
                  <a:srgbClr val="000000"/>
                </a:solidFill>
                <a:latin typeface="Calibri"/>
                <a:cs typeface="Calibri"/>
              </a:rPr>
              <a:t> </a:t>
            </a:r>
            <a:r>
              <a:rPr sz="900">
                <a:solidFill>
                  <a:srgbClr val="000000"/>
                </a:solidFill>
                <a:latin typeface="Calibri"/>
                <a:cs typeface="Calibri"/>
              </a:rPr>
              <a:t>óleo, injeção e baixo nível</a:t>
            </a:r>
          </a:p>
          <a:p>
            <a:pPr marL="0" marR="0">
              <a:lnSpc>
                <a:spcPts val="995"/>
              </a:lnSpc>
              <a:spcBef>
                <a:spcPts val="0"/>
              </a:spcBef>
              <a:spcAft>
                <a:spcPts val="0"/>
              </a:spcAft>
            </a:pPr>
            <a:r>
              <a:rPr sz="900">
                <a:solidFill>
                  <a:srgbClr val="000000"/>
                </a:solidFill>
                <a:latin typeface="Calibri"/>
                <a:cs typeface="Calibri"/>
              </a:rPr>
              <a:t>de óleo iluminam-se </a:t>
            </a:r>
            <a:r>
              <a:rPr sz="900" spc="11">
                <a:solidFill>
                  <a:srgbClr val="000000"/>
                </a:solidFill>
                <a:latin typeface="Calibri"/>
                <a:cs typeface="Calibri"/>
              </a:rPr>
              <a:t>ou</a:t>
            </a:r>
            <a:r>
              <a:rPr sz="900" spc="-22">
                <a:solidFill>
                  <a:srgbClr val="000000"/>
                </a:solidFill>
                <a:latin typeface="Calibri"/>
                <a:cs typeface="Calibri"/>
              </a:rPr>
              <a:t> </a:t>
            </a:r>
            <a:r>
              <a:rPr sz="900">
                <a:solidFill>
                  <a:srgbClr val="000000"/>
                </a:solidFill>
                <a:latin typeface="Calibri"/>
                <a:cs typeface="Calibri"/>
              </a:rPr>
              <a:t>piscam ao</a:t>
            </a:r>
            <a:r>
              <a:rPr sz="900" spc="11">
                <a:solidFill>
                  <a:srgbClr val="000000"/>
                </a:solidFill>
                <a:latin typeface="Calibri"/>
                <a:cs typeface="Calibri"/>
              </a:rPr>
              <a:t> </a:t>
            </a:r>
            <a:r>
              <a:rPr sz="900">
                <a:solidFill>
                  <a:srgbClr val="000000"/>
                </a:solidFill>
                <a:latin typeface="Calibri"/>
                <a:cs typeface="Calibri"/>
              </a:rPr>
              <a:t>ligar</a:t>
            </a:r>
          </a:p>
          <a:p>
            <a:pPr marL="0" marR="0">
              <a:lnSpc>
                <a:spcPts val="996"/>
              </a:lnSpc>
              <a:spcBef>
                <a:spcPts val="0"/>
              </a:spcBef>
              <a:spcAft>
                <a:spcPts val="0"/>
              </a:spcAft>
            </a:pPr>
            <a:r>
              <a:rPr sz="900">
                <a:solidFill>
                  <a:srgbClr val="000000"/>
                </a:solidFill>
                <a:latin typeface="Calibri"/>
                <a:cs typeface="Calibri"/>
              </a:rPr>
              <a:t>motor</a:t>
            </a:r>
          </a:p>
        </p:txBody>
      </p:sp>
      <p:sp>
        <p:nvSpPr>
          <p:cNvPr id="20" name="object 20"/>
          <p:cNvSpPr txBox="1"/>
          <p:nvPr/>
        </p:nvSpPr>
        <p:spPr>
          <a:xfrm>
            <a:off x="4953000" y="2924935"/>
            <a:ext cx="2080996" cy="1351118"/>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retrovisores os objetos a 10 metros atrás</a:t>
            </a:r>
          </a:p>
          <a:p>
            <a:pPr marL="0" marR="0">
              <a:lnSpc>
                <a:spcPts val="1098"/>
              </a:lnSpc>
              <a:spcBef>
                <a:spcPts val="5"/>
              </a:spcBef>
              <a:spcAft>
                <a:spcPts val="0"/>
              </a:spcAft>
            </a:pPr>
            <a:r>
              <a:rPr sz="900">
                <a:solidFill>
                  <a:srgbClr val="000000"/>
                </a:solidFill>
                <a:latin typeface="Calibri"/>
                <a:cs typeface="Calibri"/>
              </a:rPr>
              <a:t>de si</a:t>
            </a:r>
            <a:r>
              <a:rPr sz="900" spc="12">
                <a:solidFill>
                  <a:srgbClr val="000000"/>
                </a:solidFill>
                <a:latin typeface="Calibri"/>
                <a:cs typeface="Calibri"/>
              </a:rPr>
              <a:t> </a:t>
            </a:r>
            <a:r>
              <a:rPr sz="900">
                <a:solidFill>
                  <a:srgbClr val="000000"/>
                </a:solidFill>
                <a:latin typeface="Calibri"/>
                <a:cs typeface="Calibri"/>
              </a:rPr>
              <a:t>num campo de visão</a:t>
            </a:r>
            <a:r>
              <a:rPr sz="900" spc="14">
                <a:solidFill>
                  <a:srgbClr val="000000"/>
                </a:solidFill>
                <a:latin typeface="Calibri"/>
                <a:cs typeface="Calibri"/>
              </a:rPr>
              <a:t> </a:t>
            </a:r>
            <a:r>
              <a:rPr sz="900">
                <a:solidFill>
                  <a:srgbClr val="000000"/>
                </a:solidFill>
                <a:latin typeface="Calibri"/>
                <a:cs typeface="Calibri"/>
              </a:rPr>
              <a:t>de 4 metros</a:t>
            </a:r>
          </a:p>
          <a:p>
            <a:pPr marL="0" marR="0">
              <a:lnSpc>
                <a:spcPts val="1092"/>
              </a:lnSpc>
              <a:spcBef>
                <a:spcPts val="0"/>
              </a:spcBef>
              <a:spcAft>
                <a:spcPts val="0"/>
              </a:spcAft>
            </a:pPr>
            <a:r>
              <a:rPr sz="900">
                <a:solidFill>
                  <a:srgbClr val="000000"/>
                </a:solidFill>
                <a:latin typeface="Calibri"/>
                <a:cs typeface="Calibri"/>
              </a:rPr>
              <a:t>- Se não for assim, ajuste os retrovisores</a:t>
            </a:r>
          </a:p>
          <a:p>
            <a:pPr marL="0" marR="0">
              <a:lnSpc>
                <a:spcPts val="1043"/>
              </a:lnSpc>
              <a:spcBef>
                <a:spcPts val="0"/>
              </a:spcBef>
              <a:spcAft>
                <a:spcPts val="0"/>
              </a:spcAft>
            </a:pPr>
            <a:r>
              <a:rPr sz="900" b="1">
                <a:solidFill>
                  <a:srgbClr val="000000"/>
                </a:solidFill>
                <a:latin typeface="Calibri"/>
                <a:cs typeface="Calibri"/>
              </a:rPr>
              <a:t>Amortecedor de direção</a:t>
            </a:r>
          </a:p>
          <a:p>
            <a:pPr marL="0" marR="0">
              <a:lnSpc>
                <a:spcPts val="996"/>
              </a:lnSpc>
              <a:spcBef>
                <a:spcPts val="0"/>
              </a:spcBef>
              <a:spcAft>
                <a:spcPts val="0"/>
              </a:spcAft>
            </a:pPr>
            <a:r>
              <a:rPr sz="900">
                <a:solidFill>
                  <a:srgbClr val="000000"/>
                </a:solidFill>
                <a:latin typeface="Calibri"/>
                <a:cs typeface="Calibri"/>
              </a:rPr>
              <a:t>- Vire o gui</a:t>
            </a:r>
            <a:r>
              <a:rPr lang="pt-BR" sz="900">
                <a:solidFill>
                  <a:srgbClr val="000000"/>
                </a:solidFill>
                <a:latin typeface="Calibri"/>
                <a:cs typeface="Calibri"/>
              </a:rPr>
              <a:t>dão</a:t>
            </a:r>
            <a:r>
              <a:rPr sz="900">
                <a:solidFill>
                  <a:srgbClr val="000000"/>
                </a:solidFill>
                <a:latin typeface="Calibri"/>
                <a:cs typeface="Calibri"/>
              </a:rPr>
              <a:t> para a esquerda</a:t>
            </a:r>
            <a:r>
              <a:rPr sz="900" spc="13">
                <a:solidFill>
                  <a:srgbClr val="000000"/>
                </a:solidFill>
                <a:latin typeface="Calibri"/>
                <a:cs typeface="Calibri"/>
              </a:rPr>
              <a:t> </a:t>
            </a:r>
            <a:r>
              <a:rPr sz="900">
                <a:solidFill>
                  <a:srgbClr val="000000"/>
                </a:solidFill>
                <a:latin typeface="Calibri"/>
                <a:cs typeface="Calibri"/>
              </a:rPr>
              <a:t>e para a</a:t>
            </a:r>
          </a:p>
          <a:p>
            <a:pPr marL="0" marR="0">
              <a:lnSpc>
                <a:spcPts val="1007"/>
              </a:lnSpc>
              <a:spcBef>
                <a:spcPts val="0"/>
              </a:spcBef>
              <a:spcAft>
                <a:spcPts val="0"/>
              </a:spcAft>
            </a:pPr>
            <a:r>
              <a:rPr sz="900">
                <a:solidFill>
                  <a:srgbClr val="000000"/>
                </a:solidFill>
                <a:latin typeface="Calibri"/>
                <a:cs typeface="Calibri"/>
              </a:rPr>
              <a:t>direita</a:t>
            </a:r>
            <a:r>
              <a:rPr sz="900" spc="15">
                <a:solidFill>
                  <a:srgbClr val="000000"/>
                </a:solidFill>
                <a:latin typeface="Calibri"/>
                <a:cs typeface="Calibri"/>
              </a:rPr>
              <a:t> </a:t>
            </a:r>
            <a:r>
              <a:rPr sz="900">
                <a:solidFill>
                  <a:srgbClr val="000000"/>
                </a:solidFill>
                <a:latin typeface="Calibri"/>
                <a:cs typeface="Calibri"/>
              </a:rPr>
              <a:t>para verificar se o amortecedor de</a:t>
            </a:r>
          </a:p>
          <a:p>
            <a:pPr marL="0" marR="0">
              <a:lnSpc>
                <a:spcPts val="995"/>
              </a:lnSpc>
              <a:spcBef>
                <a:spcPts val="0"/>
              </a:spcBef>
              <a:spcAft>
                <a:spcPts val="0"/>
              </a:spcAft>
            </a:pPr>
            <a:r>
              <a:rPr sz="900">
                <a:solidFill>
                  <a:srgbClr val="000000"/>
                </a:solidFill>
                <a:latin typeface="Calibri"/>
                <a:cs typeface="Calibri"/>
              </a:rPr>
              <a:t>direção está </a:t>
            </a:r>
            <a:r>
              <a:rPr lang="pt-BR" sz="900">
                <a:solidFill>
                  <a:srgbClr val="000000"/>
                </a:solidFill>
                <a:latin typeface="Calibri"/>
                <a:cs typeface="Calibri"/>
              </a:rPr>
              <a:t>fixo.</a:t>
            </a:r>
            <a:endParaRPr sz="900">
              <a:solidFill>
                <a:srgbClr val="000000"/>
              </a:solidFill>
              <a:latin typeface="Calibri"/>
              <a:cs typeface="Calibri"/>
            </a:endParaRPr>
          </a:p>
          <a:p>
            <a:pPr marL="0" marR="0">
              <a:lnSpc>
                <a:spcPts val="996"/>
              </a:lnSpc>
              <a:spcBef>
                <a:spcPts val="0"/>
              </a:spcBef>
              <a:spcAft>
                <a:spcPts val="0"/>
              </a:spcAft>
            </a:pPr>
            <a:r>
              <a:rPr sz="900">
                <a:solidFill>
                  <a:srgbClr val="000000"/>
                </a:solidFill>
                <a:latin typeface="Calibri"/>
                <a:cs typeface="Calibri"/>
              </a:rPr>
              <a:t>- Não exist</a:t>
            </a:r>
            <a:r>
              <a:rPr lang="pt-BR" sz="900">
                <a:solidFill>
                  <a:srgbClr val="000000"/>
                </a:solidFill>
                <a:latin typeface="Calibri"/>
                <a:cs typeface="Calibri"/>
              </a:rPr>
              <a:t>a</a:t>
            </a:r>
            <a:r>
              <a:rPr sz="900">
                <a:solidFill>
                  <a:srgbClr val="000000"/>
                </a:solidFill>
                <a:latin typeface="Calibri"/>
                <a:cs typeface="Calibri"/>
              </a:rPr>
              <a:t> lama, areia </a:t>
            </a:r>
            <a:r>
              <a:rPr sz="900" spc="11">
                <a:solidFill>
                  <a:srgbClr val="000000"/>
                </a:solidFill>
                <a:latin typeface="Calibri"/>
                <a:cs typeface="Calibri"/>
              </a:rPr>
              <a:t>ou</a:t>
            </a:r>
            <a:r>
              <a:rPr sz="900" spc="-22">
                <a:solidFill>
                  <a:srgbClr val="000000"/>
                </a:solidFill>
                <a:latin typeface="Calibri"/>
                <a:cs typeface="Calibri"/>
              </a:rPr>
              <a:t> </a:t>
            </a:r>
            <a:r>
              <a:rPr lang="pt-BR" sz="900">
                <a:solidFill>
                  <a:srgbClr val="000000"/>
                </a:solidFill>
                <a:latin typeface="Calibri"/>
                <a:cs typeface="Calibri"/>
              </a:rPr>
              <a:t>sujeiras</a:t>
            </a:r>
            <a:r>
              <a:rPr sz="900">
                <a:solidFill>
                  <a:srgbClr val="000000"/>
                </a:solidFill>
                <a:latin typeface="Calibri"/>
                <a:cs typeface="Calibri"/>
              </a:rPr>
              <a:t> </a:t>
            </a:r>
            <a:r>
              <a:rPr sz="900" spc="13">
                <a:solidFill>
                  <a:srgbClr val="000000"/>
                </a:solidFill>
                <a:latin typeface="Calibri"/>
                <a:cs typeface="Calibri"/>
              </a:rPr>
              <a:t>na</a:t>
            </a:r>
          </a:p>
          <a:p>
            <a:pPr marL="0" marR="0">
              <a:lnSpc>
                <a:spcPts val="1007"/>
              </a:lnSpc>
              <a:spcBef>
                <a:spcPts val="0"/>
              </a:spcBef>
              <a:spcAft>
                <a:spcPts val="0"/>
              </a:spcAft>
            </a:pPr>
            <a:r>
              <a:rPr sz="900">
                <a:solidFill>
                  <a:srgbClr val="000000"/>
                </a:solidFill>
                <a:latin typeface="Calibri"/>
                <a:cs typeface="Calibri"/>
              </a:rPr>
              <a:t>superfície da</a:t>
            </a:r>
            <a:r>
              <a:rPr sz="900" spc="17">
                <a:solidFill>
                  <a:srgbClr val="000000"/>
                </a:solidFill>
                <a:latin typeface="Calibri"/>
                <a:cs typeface="Calibri"/>
              </a:rPr>
              <a:t> </a:t>
            </a:r>
            <a:r>
              <a:rPr sz="900">
                <a:solidFill>
                  <a:srgbClr val="000000"/>
                </a:solidFill>
                <a:latin typeface="Calibri"/>
                <a:cs typeface="Calibri"/>
              </a:rPr>
              <a:t>haste do amortecedor de</a:t>
            </a:r>
          </a:p>
          <a:p>
            <a:pPr marL="0" marR="0">
              <a:lnSpc>
                <a:spcPts val="995"/>
              </a:lnSpc>
              <a:spcBef>
                <a:spcPts val="0"/>
              </a:spcBef>
              <a:spcAft>
                <a:spcPts val="0"/>
              </a:spcAft>
            </a:pPr>
            <a:r>
              <a:rPr sz="900">
                <a:solidFill>
                  <a:srgbClr val="000000"/>
                </a:solidFill>
                <a:latin typeface="Calibri"/>
                <a:cs typeface="Calibri"/>
              </a:rPr>
              <a:t>direção</a:t>
            </a:r>
          </a:p>
        </p:txBody>
      </p:sp>
      <p:sp>
        <p:nvSpPr>
          <p:cNvPr id="21" name="object 21"/>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733"/>
            <a:ext cx="401496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Pontos</a:t>
            </a:r>
            <a:r>
              <a:rPr sz="1400" b="1" spc="-15">
                <a:solidFill>
                  <a:schemeClr val="tx2"/>
                </a:solidFill>
                <a:cs typeface="Cambria"/>
              </a:rPr>
              <a:t> </a:t>
            </a:r>
            <a:r>
              <a:rPr sz="1400" b="1">
                <a:solidFill>
                  <a:schemeClr val="tx2"/>
                </a:solidFill>
                <a:cs typeface="Cambria"/>
              </a:rPr>
              <a:t>a</a:t>
            </a:r>
            <a:r>
              <a:rPr sz="1400" b="1" spc="17">
                <a:solidFill>
                  <a:schemeClr val="tx2"/>
                </a:solidFill>
                <a:cs typeface="Cambria"/>
              </a:rPr>
              <a:t> </a:t>
            </a:r>
            <a:r>
              <a:rPr sz="1400" b="1">
                <a:solidFill>
                  <a:schemeClr val="tx2"/>
                </a:solidFill>
                <a:cs typeface="Cambria"/>
              </a:rPr>
              <a:t>que deve</a:t>
            </a:r>
            <a:r>
              <a:rPr sz="1400" b="1" spc="-28">
                <a:solidFill>
                  <a:schemeClr val="tx2"/>
                </a:solidFill>
                <a:cs typeface="Cambria"/>
              </a:rPr>
              <a:t> </a:t>
            </a:r>
            <a:r>
              <a:rPr sz="1400" b="1">
                <a:solidFill>
                  <a:schemeClr val="tx2"/>
                </a:solidFill>
                <a:cs typeface="Cambria"/>
              </a:rPr>
              <a:t>prestar</a:t>
            </a:r>
            <a:r>
              <a:rPr sz="1400" b="1" spc="-14">
                <a:solidFill>
                  <a:schemeClr val="tx2"/>
                </a:solidFill>
                <a:cs typeface="Cambria"/>
              </a:rPr>
              <a:t> </a:t>
            </a:r>
            <a:r>
              <a:rPr sz="1400" b="1">
                <a:solidFill>
                  <a:schemeClr val="tx2"/>
                </a:solidFill>
                <a:cs typeface="Cambria"/>
              </a:rPr>
              <a:t>atenção na condução</a:t>
            </a:r>
          </a:p>
        </p:txBody>
      </p:sp>
      <p:sp>
        <p:nvSpPr>
          <p:cNvPr id="5" name="object 5"/>
          <p:cNvSpPr txBox="1"/>
          <p:nvPr/>
        </p:nvSpPr>
        <p:spPr>
          <a:xfrm>
            <a:off x="576072" y="1236056"/>
            <a:ext cx="6334947"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Qualquer condutor deve</a:t>
            </a:r>
            <a:r>
              <a:rPr sz="1100" spc="-14">
                <a:solidFill>
                  <a:srgbClr val="000000"/>
                </a:solidFill>
                <a:latin typeface="Calibri"/>
                <a:cs typeface="Calibri"/>
              </a:rPr>
              <a:t> </a:t>
            </a:r>
            <a:r>
              <a:rPr sz="1100">
                <a:solidFill>
                  <a:srgbClr val="000000"/>
                </a:solidFill>
                <a:latin typeface="Calibri"/>
                <a:cs typeface="Calibri"/>
              </a:rPr>
              <a:t>conhecer bem a posição adequada no</a:t>
            </a:r>
            <a:r>
              <a:rPr sz="1100" spc="21">
                <a:solidFill>
                  <a:srgbClr val="000000"/>
                </a:solidFill>
                <a:latin typeface="Calibri"/>
                <a:cs typeface="Calibri"/>
              </a:rPr>
              <a:t> </a:t>
            </a:r>
            <a:r>
              <a:rPr sz="1100">
                <a:solidFill>
                  <a:srgbClr val="000000"/>
                </a:solidFill>
                <a:latin typeface="Calibri"/>
                <a:cs typeface="Calibri"/>
              </a:rPr>
              <a:t>assento da sua moto. Deslocamentos </a:t>
            </a:r>
            <a:r>
              <a:rPr sz="1100" spc="-15">
                <a:solidFill>
                  <a:srgbClr val="000000"/>
                </a:solidFill>
                <a:latin typeface="Calibri"/>
                <a:cs typeface="Calibri"/>
              </a:rPr>
              <a:t>do</a:t>
            </a:r>
          </a:p>
          <a:p>
            <a:pPr marL="0" marR="0">
              <a:lnSpc>
                <a:spcPts val="1343"/>
              </a:lnSpc>
              <a:spcBef>
                <a:spcPts val="50"/>
              </a:spcBef>
              <a:spcAft>
                <a:spcPts val="0"/>
              </a:spcAft>
            </a:pPr>
            <a:r>
              <a:rPr sz="1100">
                <a:solidFill>
                  <a:srgbClr val="000000"/>
                </a:solidFill>
                <a:latin typeface="Calibri"/>
                <a:cs typeface="Calibri"/>
              </a:rPr>
              <a:t>centro de gravidade ou movimentos bruscos durante</a:t>
            </a:r>
            <a:r>
              <a:rPr sz="1100" spc="-13">
                <a:solidFill>
                  <a:srgbClr val="000000"/>
                </a:solidFill>
                <a:latin typeface="Calibri"/>
                <a:cs typeface="Calibri"/>
              </a:rPr>
              <a:t> </a:t>
            </a:r>
            <a:r>
              <a:rPr sz="1100">
                <a:solidFill>
                  <a:srgbClr val="000000"/>
                </a:solidFill>
                <a:latin typeface="Calibri"/>
                <a:cs typeface="Calibri"/>
              </a:rPr>
              <a:t>a condução podem influir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funcionamento e control</a:t>
            </a:r>
            <a:r>
              <a:rPr lang="pt-BR" sz="1100">
                <a:solidFill>
                  <a:srgbClr val="000000"/>
                </a:solidFill>
                <a:latin typeface="Calibri"/>
                <a:cs typeface="Calibri"/>
              </a:rPr>
              <a:t>e</a:t>
            </a:r>
            <a:endParaRPr sz="1100">
              <a:solidFill>
                <a:srgbClr val="000000"/>
              </a:solidFill>
              <a:latin typeface="Calibri"/>
              <a:cs typeface="Calibri"/>
            </a:endParaRPr>
          </a:p>
          <a:p>
            <a:pPr marL="0" marR="0">
              <a:lnSpc>
                <a:spcPts val="1332"/>
              </a:lnSpc>
              <a:spcBef>
                <a:spcPts val="0"/>
              </a:spcBef>
              <a:spcAft>
                <a:spcPts val="0"/>
              </a:spcAft>
            </a:pPr>
            <a:r>
              <a:rPr sz="1100">
                <a:solidFill>
                  <a:srgbClr val="000000"/>
                </a:solidFill>
                <a:latin typeface="Calibri"/>
                <a:cs typeface="Calibri"/>
              </a:rPr>
              <a:t>da moto. Durante a condução,</a:t>
            </a:r>
            <a:r>
              <a:rPr sz="1100" spc="-17">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passageiro deve sentar-se firmemente na moto para evitar que bata no</a:t>
            </a:r>
          </a:p>
          <a:p>
            <a:pPr marL="0" marR="0">
              <a:lnSpc>
                <a:spcPts val="1344"/>
              </a:lnSpc>
              <a:spcBef>
                <a:spcPts val="50"/>
              </a:spcBef>
              <a:spcAft>
                <a:spcPts val="0"/>
              </a:spcAft>
            </a:pPr>
            <a:r>
              <a:rPr sz="1100">
                <a:solidFill>
                  <a:srgbClr val="000000"/>
                </a:solidFill>
                <a:latin typeface="Calibri"/>
                <a:cs typeface="Calibri"/>
              </a:rPr>
              <a:t>condutor.</a:t>
            </a:r>
            <a:r>
              <a:rPr sz="1100" spc="-13">
                <a:solidFill>
                  <a:srgbClr val="000000"/>
                </a:solidFill>
                <a:latin typeface="Calibri"/>
                <a:cs typeface="Calibri"/>
              </a:rPr>
              <a:t> </a:t>
            </a:r>
            <a:r>
              <a:rPr sz="1100">
                <a:solidFill>
                  <a:srgbClr val="000000"/>
                </a:solidFill>
                <a:latin typeface="Calibri"/>
                <a:cs typeface="Calibri"/>
              </a:rPr>
              <a:t>Não é permitido levar animais como passageiros na moto.</a:t>
            </a:r>
          </a:p>
        </p:txBody>
      </p:sp>
      <p:sp>
        <p:nvSpPr>
          <p:cNvPr id="6" name="object 6"/>
          <p:cNvSpPr txBox="1"/>
          <p:nvPr/>
        </p:nvSpPr>
        <p:spPr>
          <a:xfrm>
            <a:off x="576072" y="1969100"/>
            <a:ext cx="642478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A bagagem e carga da moto deve estar</a:t>
            </a:r>
            <a:r>
              <a:rPr sz="1100" spc="-21">
                <a:solidFill>
                  <a:srgbClr val="000000"/>
                </a:solidFill>
                <a:latin typeface="Calibri"/>
                <a:cs typeface="Calibri"/>
              </a:rPr>
              <a:t> </a:t>
            </a:r>
            <a:r>
              <a:rPr sz="1100">
                <a:solidFill>
                  <a:srgbClr val="000000"/>
                </a:solidFill>
                <a:latin typeface="Calibri"/>
                <a:cs typeface="Calibri"/>
              </a:rPr>
              <a:t>numa posição baixa para evitar</a:t>
            </a:r>
            <a:r>
              <a:rPr sz="1100" spc="-15">
                <a:solidFill>
                  <a:srgbClr val="000000"/>
                </a:solidFill>
                <a:latin typeface="Calibri"/>
                <a:cs typeface="Calibri"/>
              </a:rPr>
              <a:t> </a:t>
            </a:r>
            <a:r>
              <a:rPr sz="1100">
                <a:solidFill>
                  <a:srgbClr val="000000"/>
                </a:solidFill>
                <a:latin typeface="Calibri"/>
                <a:cs typeface="Calibri"/>
              </a:rPr>
              <a:t>mudanças no centro de gravidade</a:t>
            </a:r>
            <a:r>
              <a:rPr sz="1100" spc="-13">
                <a:solidFill>
                  <a:srgbClr val="000000"/>
                </a:solidFill>
                <a:latin typeface="Calibri"/>
                <a:cs typeface="Calibri"/>
              </a:rPr>
              <a:t> </a:t>
            </a:r>
            <a:r>
              <a:rPr sz="1100">
                <a:solidFill>
                  <a:srgbClr val="000000"/>
                </a:solidFill>
                <a:latin typeface="Calibri"/>
                <a:cs typeface="Calibri"/>
              </a:rPr>
              <a:t>da</a:t>
            </a:r>
          </a:p>
          <a:p>
            <a:pPr marL="0" marR="0">
              <a:lnSpc>
                <a:spcPts val="1344"/>
              </a:lnSpc>
              <a:spcBef>
                <a:spcPts val="50"/>
              </a:spcBef>
              <a:spcAft>
                <a:spcPts val="0"/>
              </a:spcAft>
            </a:pPr>
            <a:r>
              <a:rPr sz="1100">
                <a:solidFill>
                  <a:srgbClr val="000000"/>
                </a:solidFill>
                <a:latin typeface="Calibri"/>
                <a:cs typeface="Calibri"/>
              </a:rPr>
              <a:t>moto.</a:t>
            </a:r>
            <a:r>
              <a:rPr sz="1100" spc="-15">
                <a:solidFill>
                  <a:srgbClr val="000000"/>
                </a:solidFill>
                <a:latin typeface="Calibri"/>
                <a:cs typeface="Calibri"/>
              </a:rPr>
              <a:t> </a:t>
            </a:r>
            <a:r>
              <a:rPr sz="1100">
                <a:solidFill>
                  <a:srgbClr val="000000"/>
                </a:solidFill>
                <a:latin typeface="Calibri"/>
                <a:cs typeface="Calibri"/>
              </a:rPr>
              <a:t>O peso</a:t>
            </a:r>
            <a:r>
              <a:rPr sz="1100" spc="13">
                <a:solidFill>
                  <a:srgbClr val="000000"/>
                </a:solidFill>
                <a:latin typeface="Calibri"/>
                <a:cs typeface="Calibri"/>
              </a:rPr>
              <a:t> </a:t>
            </a:r>
            <a:r>
              <a:rPr sz="1100">
                <a:solidFill>
                  <a:srgbClr val="000000"/>
                </a:solidFill>
                <a:latin typeface="Calibri"/>
                <a:cs typeface="Calibri"/>
              </a:rPr>
              <a:t>da bagagem deve ser distribuído uniformemente de ambos os lados da moto. O comprimento</a:t>
            </a:r>
          </a:p>
          <a:p>
            <a:pPr marL="0" marR="0">
              <a:lnSpc>
                <a:spcPts val="1343"/>
              </a:lnSpc>
              <a:spcBef>
                <a:spcPts val="0"/>
              </a:spcBef>
              <a:spcAft>
                <a:spcPts val="0"/>
              </a:spcAft>
            </a:pPr>
            <a:r>
              <a:rPr sz="1100">
                <a:solidFill>
                  <a:srgbClr val="000000"/>
                </a:solidFill>
                <a:latin typeface="Calibri"/>
                <a:cs typeface="Calibri"/>
              </a:rPr>
              <a:t>estendido para trás da moto não deve ser demasiado.</a:t>
            </a:r>
          </a:p>
        </p:txBody>
      </p:sp>
      <p:sp>
        <p:nvSpPr>
          <p:cNvPr id="7" name="object 7"/>
          <p:cNvSpPr txBox="1"/>
          <p:nvPr/>
        </p:nvSpPr>
        <p:spPr>
          <a:xfrm>
            <a:off x="576072" y="2531456"/>
            <a:ext cx="633033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A bagagem deve estar</a:t>
            </a:r>
            <a:r>
              <a:rPr sz="1100" spc="-17">
                <a:solidFill>
                  <a:srgbClr val="000000"/>
                </a:solidFill>
                <a:latin typeface="Calibri"/>
                <a:cs typeface="Calibri"/>
              </a:rPr>
              <a:t> </a:t>
            </a:r>
            <a:r>
              <a:rPr sz="1100">
                <a:solidFill>
                  <a:srgbClr val="000000"/>
                </a:solidFill>
                <a:latin typeface="Calibri"/>
                <a:cs typeface="Calibri"/>
              </a:rPr>
              <a:t>firmemente fixa</a:t>
            </a:r>
            <a:r>
              <a:rPr sz="1100" spc="-17">
                <a:solidFill>
                  <a:srgbClr val="000000"/>
                </a:solidFill>
                <a:latin typeface="Calibri"/>
                <a:cs typeface="Calibri"/>
              </a:rPr>
              <a:t> </a:t>
            </a:r>
            <a:r>
              <a:rPr sz="1100">
                <a:solidFill>
                  <a:srgbClr val="000000"/>
                </a:solidFill>
                <a:latin typeface="Calibri"/>
                <a:cs typeface="Calibri"/>
              </a:rPr>
              <a:t>à moto e,</a:t>
            </a:r>
            <a:r>
              <a:rPr sz="1100" spc="-10">
                <a:solidFill>
                  <a:srgbClr val="000000"/>
                </a:solidFill>
                <a:latin typeface="Calibri"/>
                <a:cs typeface="Calibri"/>
              </a:rPr>
              <a:t> </a:t>
            </a:r>
            <a:r>
              <a:rPr sz="1100">
                <a:solidFill>
                  <a:srgbClr val="000000"/>
                </a:solidFill>
                <a:latin typeface="Calibri"/>
                <a:cs typeface="Calibri"/>
              </a:rPr>
              <a:t>antes de conduzir, deve confirmar que esta</a:t>
            </a:r>
            <a:r>
              <a:rPr sz="1100" spc="-25">
                <a:solidFill>
                  <a:srgbClr val="000000"/>
                </a:solidFill>
                <a:latin typeface="Calibri"/>
                <a:cs typeface="Calibri"/>
              </a:rPr>
              <a:t> </a:t>
            </a:r>
            <a:r>
              <a:rPr sz="1100">
                <a:solidFill>
                  <a:srgbClr val="000000"/>
                </a:solidFill>
                <a:latin typeface="Calibri"/>
                <a:cs typeface="Calibri"/>
              </a:rPr>
              <a:t>não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move.</a:t>
            </a:r>
          </a:p>
          <a:p>
            <a:pPr marL="0" marR="0">
              <a:lnSpc>
                <a:spcPts val="1343"/>
              </a:lnSpc>
              <a:spcBef>
                <a:spcPts val="5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sentir</a:t>
            </a:r>
            <a:r>
              <a:rPr sz="1100" spc="-22">
                <a:solidFill>
                  <a:srgbClr val="000000"/>
                </a:solidFill>
                <a:latin typeface="Calibri"/>
                <a:cs typeface="Calibri"/>
              </a:rPr>
              <a:t> </a:t>
            </a:r>
            <a:r>
              <a:rPr sz="1100">
                <a:solidFill>
                  <a:srgbClr val="000000"/>
                </a:solidFill>
                <a:latin typeface="Calibri"/>
                <a:cs typeface="Calibri"/>
              </a:rPr>
              <a:t>instabilidade durante a condução, confirme a fixação da bagagem</a:t>
            </a:r>
            <a:r>
              <a:rPr sz="1100" spc="12">
                <a:solidFill>
                  <a:srgbClr val="000000"/>
                </a:solidFill>
                <a:latin typeface="Calibri"/>
                <a:cs typeface="Calibri"/>
              </a:rPr>
              <a:t> </a:t>
            </a:r>
            <a:r>
              <a:rPr sz="1100">
                <a:solidFill>
                  <a:srgbClr val="000000"/>
                </a:solidFill>
                <a:latin typeface="Calibri"/>
                <a:cs typeface="Calibri"/>
              </a:rPr>
              <a:t>e ajuste-a caso seja</a:t>
            </a:r>
          </a:p>
          <a:p>
            <a:pPr marL="0" marR="0">
              <a:lnSpc>
                <a:spcPts val="1344"/>
              </a:lnSpc>
              <a:spcBef>
                <a:spcPts val="0"/>
              </a:spcBef>
              <a:spcAft>
                <a:spcPts val="0"/>
              </a:spcAft>
            </a:pPr>
            <a:r>
              <a:rPr sz="1100">
                <a:solidFill>
                  <a:srgbClr val="000000"/>
                </a:solidFill>
                <a:latin typeface="Calibri"/>
                <a:cs typeface="Calibri"/>
              </a:rPr>
              <a:t>necessário.</a:t>
            </a:r>
          </a:p>
        </p:txBody>
      </p:sp>
      <p:sp>
        <p:nvSpPr>
          <p:cNvPr id="8" name="object 8"/>
          <p:cNvSpPr txBox="1"/>
          <p:nvPr/>
        </p:nvSpPr>
        <p:spPr>
          <a:xfrm>
            <a:off x="576072" y="3093812"/>
            <a:ext cx="5790047"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 Não é permitido carregar bagagem</a:t>
            </a:r>
            <a:r>
              <a:rPr sz="1100" spc="18">
                <a:solidFill>
                  <a:srgbClr val="000000"/>
                </a:solidFill>
                <a:latin typeface="Calibri"/>
                <a:cs typeface="Calibri"/>
              </a:rPr>
              <a:t> </a:t>
            </a:r>
            <a:r>
              <a:rPr sz="1100">
                <a:solidFill>
                  <a:srgbClr val="000000"/>
                </a:solidFill>
                <a:latin typeface="Calibri"/>
                <a:cs typeface="Calibri"/>
              </a:rPr>
              <a:t>demasiado volumosa</a:t>
            </a:r>
            <a:r>
              <a:rPr sz="1100" spc="-15">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pesada. A</a:t>
            </a:r>
            <a:r>
              <a:rPr sz="1100" spc="-15">
                <a:solidFill>
                  <a:srgbClr val="000000"/>
                </a:solidFill>
                <a:latin typeface="Calibri"/>
                <a:cs typeface="Calibri"/>
              </a:rPr>
              <a:t> </a:t>
            </a:r>
            <a:r>
              <a:rPr sz="1100">
                <a:solidFill>
                  <a:srgbClr val="000000"/>
                </a:solidFill>
                <a:latin typeface="Calibri"/>
                <a:cs typeface="Calibri"/>
              </a:rPr>
              <a:t>sobrecarga pode influir </a:t>
            </a:r>
            <a:r>
              <a:rPr sz="1100" spc="-15">
                <a:solidFill>
                  <a:srgbClr val="000000"/>
                </a:solidFill>
                <a:latin typeface="Calibri"/>
                <a:cs typeface="Calibri"/>
              </a:rPr>
              <a:t>no</a:t>
            </a:r>
          </a:p>
          <a:p>
            <a:pPr marL="0" marR="0">
              <a:lnSpc>
                <a:spcPts val="1344"/>
              </a:lnSpc>
              <a:spcBef>
                <a:spcPts val="50"/>
              </a:spcBef>
              <a:spcAft>
                <a:spcPts val="0"/>
              </a:spcAft>
            </a:pPr>
            <a:r>
              <a:rPr sz="1100">
                <a:solidFill>
                  <a:srgbClr val="000000"/>
                </a:solidFill>
                <a:latin typeface="Calibri"/>
                <a:cs typeface="Calibri"/>
              </a:rPr>
              <a:t>funcionamento e no rendimento</a:t>
            </a:r>
            <a:r>
              <a:rPr sz="1100" spc="11">
                <a:solidFill>
                  <a:srgbClr val="000000"/>
                </a:solidFill>
                <a:latin typeface="Calibri"/>
                <a:cs typeface="Calibri"/>
              </a:rPr>
              <a:t>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motor.</a:t>
            </a:r>
          </a:p>
        </p:txBody>
      </p:sp>
      <p:sp>
        <p:nvSpPr>
          <p:cNvPr id="9" name="object 9"/>
          <p:cNvSpPr txBox="1"/>
          <p:nvPr/>
        </p:nvSpPr>
        <p:spPr>
          <a:xfrm>
            <a:off x="576072" y="3485480"/>
            <a:ext cx="612924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 A instalação de acessórios e a bagagem</a:t>
            </a:r>
            <a:r>
              <a:rPr sz="1100" spc="18">
                <a:solidFill>
                  <a:srgbClr val="000000"/>
                </a:solidFill>
                <a:latin typeface="Calibri"/>
                <a:cs typeface="Calibri"/>
              </a:rPr>
              <a:t> </a:t>
            </a:r>
            <a:r>
              <a:rPr sz="1100">
                <a:solidFill>
                  <a:srgbClr val="000000"/>
                </a:solidFill>
                <a:latin typeface="Calibri"/>
                <a:cs typeface="Calibri"/>
              </a:rPr>
              <a:t>pode diminuir o rendimento</a:t>
            </a:r>
            <a:r>
              <a:rPr sz="1100" spc="11">
                <a:solidFill>
                  <a:srgbClr val="000000"/>
                </a:solidFill>
                <a:latin typeface="Calibri"/>
                <a:cs typeface="Calibri"/>
              </a:rPr>
              <a:t> </a:t>
            </a:r>
            <a:r>
              <a:rPr sz="1100">
                <a:solidFill>
                  <a:srgbClr val="000000"/>
                </a:solidFill>
                <a:latin typeface="Calibri"/>
                <a:cs typeface="Calibri"/>
              </a:rPr>
              <a:t>da moto. Certifique-se</a:t>
            </a:r>
            <a:r>
              <a:rPr sz="1100" spc="-14">
                <a:solidFill>
                  <a:srgbClr val="000000"/>
                </a:solidFill>
                <a:latin typeface="Calibri"/>
                <a:cs typeface="Calibri"/>
              </a:rPr>
              <a:t> </a:t>
            </a:r>
            <a:r>
              <a:rPr sz="1100">
                <a:solidFill>
                  <a:srgbClr val="000000"/>
                </a:solidFill>
                <a:latin typeface="Calibri"/>
                <a:cs typeface="Calibri"/>
              </a:rPr>
              <a:t>de que não</a:t>
            </a:r>
          </a:p>
          <a:p>
            <a:pPr marL="0" marR="0">
              <a:lnSpc>
                <a:spcPts val="1343"/>
              </a:lnSpc>
              <a:spcBef>
                <a:spcPts val="50"/>
              </a:spcBef>
              <a:spcAft>
                <a:spcPts val="0"/>
              </a:spcAft>
            </a:pPr>
            <a:r>
              <a:rPr sz="1100">
                <a:solidFill>
                  <a:srgbClr val="000000"/>
                </a:solidFill>
                <a:latin typeface="Calibri"/>
                <a:cs typeface="Calibri"/>
              </a:rPr>
              <a:t>afeta o sistema de iluminação, a distância ao</a:t>
            </a:r>
            <a:r>
              <a:rPr sz="1100" spc="11">
                <a:solidFill>
                  <a:srgbClr val="000000"/>
                </a:solidFill>
                <a:latin typeface="Calibri"/>
                <a:cs typeface="Calibri"/>
              </a:rPr>
              <a:t> </a:t>
            </a:r>
            <a:r>
              <a:rPr sz="1100">
                <a:solidFill>
                  <a:srgbClr val="000000"/>
                </a:solidFill>
                <a:latin typeface="Calibri"/>
                <a:cs typeface="Calibri"/>
              </a:rPr>
              <a:t>solo, o</a:t>
            </a:r>
            <a:r>
              <a:rPr sz="1100" spc="18">
                <a:solidFill>
                  <a:srgbClr val="000000"/>
                </a:solidFill>
                <a:latin typeface="Calibri"/>
                <a:cs typeface="Calibri"/>
              </a:rPr>
              <a:t> </a:t>
            </a:r>
            <a:r>
              <a:rPr sz="1100">
                <a:solidFill>
                  <a:srgbClr val="000000"/>
                </a:solidFill>
                <a:latin typeface="Calibri"/>
                <a:cs typeface="Calibri"/>
              </a:rPr>
              <a:t>ângulo de</a:t>
            </a:r>
            <a:r>
              <a:rPr sz="1100" spc="16">
                <a:solidFill>
                  <a:srgbClr val="000000"/>
                </a:solidFill>
                <a:latin typeface="Calibri"/>
                <a:cs typeface="Calibri"/>
              </a:rPr>
              <a:t> </a:t>
            </a:r>
            <a:r>
              <a:rPr sz="1100">
                <a:solidFill>
                  <a:srgbClr val="000000"/>
                </a:solidFill>
                <a:latin typeface="Calibri"/>
                <a:cs typeface="Calibri"/>
              </a:rPr>
              <a:t>inclinação, o rendimento da moto, a carga</a:t>
            </a:r>
          </a:p>
          <a:p>
            <a:pPr marL="0" marR="0">
              <a:lnSpc>
                <a:spcPts val="1344"/>
              </a:lnSpc>
              <a:spcBef>
                <a:spcPts val="0"/>
              </a:spcBef>
              <a:spcAft>
                <a:spcPts val="0"/>
              </a:spcAft>
            </a:pPr>
            <a:r>
              <a:rPr sz="1100">
                <a:solidFill>
                  <a:srgbClr val="000000"/>
                </a:solidFill>
                <a:latin typeface="Calibri"/>
                <a:cs typeface="Calibri"/>
              </a:rPr>
              <a:t>sobre os</a:t>
            </a:r>
            <a:r>
              <a:rPr sz="1100" spc="10">
                <a:solidFill>
                  <a:srgbClr val="000000"/>
                </a:solidFill>
                <a:latin typeface="Calibri"/>
                <a:cs typeface="Calibri"/>
              </a:rPr>
              <a:t> </a:t>
            </a:r>
            <a:r>
              <a:rPr sz="1100">
                <a:solidFill>
                  <a:srgbClr val="000000"/>
                </a:solidFill>
                <a:latin typeface="Calibri"/>
                <a:cs typeface="Calibri"/>
              </a:rPr>
              <a:t>pneus, o curso</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suspensões</a:t>
            </a:r>
            <a:r>
              <a:rPr sz="1100">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outras</a:t>
            </a:r>
            <a:r>
              <a:rPr sz="1100" spc="-11">
                <a:solidFill>
                  <a:srgbClr val="000000"/>
                </a:solidFill>
                <a:latin typeface="Calibri"/>
                <a:cs typeface="Calibri"/>
              </a:rPr>
              <a:t> </a:t>
            </a:r>
            <a:r>
              <a:rPr sz="1100">
                <a:solidFill>
                  <a:srgbClr val="000000"/>
                </a:solidFill>
                <a:latin typeface="Calibri"/>
                <a:cs typeface="Calibri"/>
              </a:rPr>
              <a:t>atuações relacionadas com a condução.</a:t>
            </a:r>
          </a:p>
        </p:txBody>
      </p:sp>
      <p:sp>
        <p:nvSpPr>
          <p:cNvPr id="10" name="object 10"/>
          <p:cNvSpPr txBox="1"/>
          <p:nvPr/>
        </p:nvSpPr>
        <p:spPr>
          <a:xfrm>
            <a:off x="576072" y="4047836"/>
            <a:ext cx="631408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 Se carregar demasiado</a:t>
            </a:r>
            <a:r>
              <a:rPr sz="1100" spc="19">
                <a:solidFill>
                  <a:srgbClr val="000000"/>
                </a:solidFill>
                <a:latin typeface="Calibri"/>
                <a:cs typeface="Calibri"/>
              </a:rPr>
              <a:t> </a:t>
            </a:r>
            <a:r>
              <a:rPr sz="1100">
                <a:solidFill>
                  <a:srgbClr val="000000"/>
                </a:solidFill>
                <a:latin typeface="Calibri"/>
                <a:cs typeface="Calibri"/>
              </a:rPr>
              <a:t>peso sobre</a:t>
            </a:r>
            <a:r>
              <a:rPr sz="1100" spc="19">
                <a:solidFill>
                  <a:srgbClr val="000000"/>
                </a:solidFill>
                <a:latin typeface="Calibri"/>
                <a:cs typeface="Calibri"/>
              </a:rPr>
              <a:t> </a:t>
            </a:r>
            <a:r>
              <a:rPr sz="1100">
                <a:solidFill>
                  <a:srgbClr val="000000"/>
                </a:solidFill>
                <a:latin typeface="Calibri"/>
                <a:cs typeface="Calibri"/>
              </a:rPr>
              <a:t>o</a:t>
            </a:r>
            <a:r>
              <a:rPr sz="1100" spc="-12">
                <a:solidFill>
                  <a:srgbClr val="000000"/>
                </a:solidFill>
                <a:latin typeface="Calibri"/>
                <a:cs typeface="Calibri"/>
              </a:rPr>
              <a:t> </a:t>
            </a:r>
            <a:r>
              <a:rPr sz="1100">
                <a:solidFill>
                  <a:srgbClr val="000000"/>
                </a:solidFill>
                <a:latin typeface="Calibri"/>
                <a:cs typeface="Calibri"/>
              </a:rPr>
              <a:t>gui</a:t>
            </a:r>
            <a:r>
              <a:rPr lang="pt-BR" sz="1100">
                <a:solidFill>
                  <a:srgbClr val="000000"/>
                </a:solidFill>
                <a:latin typeface="Calibri"/>
                <a:cs typeface="Calibri"/>
              </a:rPr>
              <a:t>dão</a:t>
            </a:r>
            <a:r>
              <a:rPr sz="1100" spc="-16">
                <a:solidFill>
                  <a:srgbClr val="000000"/>
                </a:solidFill>
                <a:latin typeface="Calibri"/>
                <a:cs typeface="Calibri"/>
              </a:rPr>
              <a:t> </a:t>
            </a:r>
            <a:r>
              <a:rPr sz="1100">
                <a:solidFill>
                  <a:srgbClr val="000000"/>
                </a:solidFill>
                <a:latin typeface="Calibri"/>
                <a:cs typeface="Calibri"/>
              </a:rPr>
              <a:t>ou sobre a </a:t>
            </a:r>
            <a:r>
              <a:rPr lang="pt-BR" sz="1100">
                <a:solidFill>
                  <a:srgbClr val="000000"/>
                </a:solidFill>
                <a:latin typeface="Calibri"/>
                <a:cs typeface="Calibri"/>
              </a:rPr>
              <a:t>suspensões</a:t>
            </a:r>
            <a:r>
              <a:rPr sz="1100">
                <a:solidFill>
                  <a:srgbClr val="000000"/>
                </a:solidFill>
                <a:latin typeface="Calibri"/>
                <a:cs typeface="Calibri"/>
              </a:rPr>
              <a:t>, pode influir no rendimento da direção</a:t>
            </a:r>
            <a:r>
              <a:rPr sz="1100" spc="-12">
                <a:solidFill>
                  <a:srgbClr val="000000"/>
                </a:solidFill>
                <a:latin typeface="Calibri"/>
                <a:cs typeface="Calibri"/>
              </a:rPr>
              <a:t> </a:t>
            </a:r>
            <a:r>
              <a:rPr sz="1100">
                <a:solidFill>
                  <a:srgbClr val="000000"/>
                </a:solidFill>
                <a:latin typeface="Calibri"/>
                <a:cs typeface="Calibri"/>
              </a:rPr>
              <a:t>e</a:t>
            </a:r>
          </a:p>
          <a:p>
            <a:pPr marL="0" marR="0">
              <a:lnSpc>
                <a:spcPts val="1344"/>
              </a:lnSpc>
              <a:spcBef>
                <a:spcPts val="50"/>
              </a:spcBef>
              <a:spcAft>
                <a:spcPts val="0"/>
              </a:spcAft>
            </a:pPr>
            <a:r>
              <a:rPr sz="1100">
                <a:solidFill>
                  <a:srgbClr val="000000"/>
                </a:solidFill>
                <a:latin typeface="Calibri"/>
                <a:cs typeface="Calibri"/>
              </a:rPr>
              <a:t>causar perigo durante a condução.</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1800"/>
            <a:ext cx="6380662"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 Carenagens, para-brisas ou outras peças de grande dimensão podem influir na estabilidade e na condução,</a:t>
            </a:r>
          </a:p>
          <a:p>
            <a:pPr marL="0" marR="0">
              <a:lnSpc>
                <a:spcPts val="1344"/>
              </a:lnSpc>
              <a:spcBef>
                <a:spcPts val="50"/>
              </a:spcBef>
              <a:spcAft>
                <a:spcPts val="0"/>
              </a:spcAft>
            </a:pPr>
            <a:r>
              <a:rPr sz="1100">
                <a:solidFill>
                  <a:srgbClr val="000000"/>
                </a:solidFill>
                <a:latin typeface="Calibri"/>
                <a:cs typeface="Calibri"/>
              </a:rPr>
              <a:t>o que aumenta não </a:t>
            </a:r>
            <a:r>
              <a:rPr sz="1100" spc="11">
                <a:solidFill>
                  <a:srgbClr val="000000"/>
                </a:solidFill>
                <a:latin typeface="Calibri"/>
                <a:cs typeface="Calibri"/>
              </a:rPr>
              <a:t>só</a:t>
            </a:r>
            <a:r>
              <a:rPr sz="1100" spc="-17">
                <a:solidFill>
                  <a:srgbClr val="000000"/>
                </a:solidFill>
                <a:latin typeface="Calibri"/>
                <a:cs typeface="Calibri"/>
              </a:rPr>
              <a:t> </a:t>
            </a:r>
            <a:r>
              <a:rPr sz="1100">
                <a:solidFill>
                  <a:srgbClr val="000000"/>
                </a:solidFill>
                <a:latin typeface="Calibri"/>
                <a:cs typeface="Calibri"/>
              </a:rPr>
              <a:t>o peso, mas também</a:t>
            </a:r>
            <a:r>
              <a:rPr sz="1100" spc="12">
                <a:solidFill>
                  <a:srgbClr val="000000"/>
                </a:solidFill>
                <a:latin typeface="Calibri"/>
                <a:cs typeface="Calibri"/>
              </a:rPr>
              <a:t> </a:t>
            </a:r>
            <a:r>
              <a:rPr sz="1100">
                <a:solidFill>
                  <a:srgbClr val="000000"/>
                </a:solidFill>
                <a:latin typeface="Calibri"/>
                <a:cs typeface="Calibri"/>
              </a:rPr>
              <a:t>a resistência aerodinâmica, reduzindo o</a:t>
            </a:r>
            <a:r>
              <a:rPr sz="1100" spc="17">
                <a:solidFill>
                  <a:srgbClr val="000000"/>
                </a:solidFill>
                <a:latin typeface="Calibri"/>
                <a:cs typeface="Calibri"/>
              </a:rPr>
              <a:t> </a:t>
            </a:r>
            <a:r>
              <a:rPr sz="1100">
                <a:solidFill>
                  <a:srgbClr val="000000"/>
                </a:solidFill>
                <a:latin typeface="Calibri"/>
                <a:cs typeface="Calibri"/>
              </a:rPr>
              <a:t>rendimento. A instalação</a:t>
            </a:r>
          </a:p>
          <a:p>
            <a:pPr marL="0" marR="0">
              <a:lnSpc>
                <a:spcPts val="1344"/>
              </a:lnSpc>
              <a:spcBef>
                <a:spcPts val="0"/>
              </a:spcBef>
              <a:spcAft>
                <a:spcPts val="0"/>
              </a:spcAft>
            </a:pPr>
            <a:r>
              <a:rPr sz="1100">
                <a:solidFill>
                  <a:srgbClr val="000000"/>
                </a:solidFill>
                <a:latin typeface="Calibri"/>
                <a:cs typeface="Calibri"/>
              </a:rPr>
              <a:t>destes componentes pode</a:t>
            </a:r>
            <a:r>
              <a:rPr sz="1100" spc="-12">
                <a:solidFill>
                  <a:srgbClr val="000000"/>
                </a:solidFill>
                <a:latin typeface="Calibri"/>
                <a:cs typeface="Calibri"/>
              </a:rPr>
              <a:t> </a:t>
            </a:r>
            <a:r>
              <a:rPr sz="1100">
                <a:solidFill>
                  <a:srgbClr val="000000"/>
                </a:solidFill>
                <a:latin typeface="Calibri"/>
                <a:cs typeface="Calibri"/>
              </a:rPr>
              <a:t>causar perigo, devido a não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terem comprovado no desenho original da moto.</a:t>
            </a:r>
          </a:p>
        </p:txBody>
      </p:sp>
      <p:sp>
        <p:nvSpPr>
          <p:cNvPr id="5" name="object 5"/>
          <p:cNvSpPr txBox="1"/>
          <p:nvPr/>
        </p:nvSpPr>
        <p:spPr>
          <a:xfrm>
            <a:off x="684275" y="1274156"/>
            <a:ext cx="629691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 Não é permitida</a:t>
            </a:r>
            <a:r>
              <a:rPr sz="1100" spc="-15">
                <a:solidFill>
                  <a:srgbClr val="000000"/>
                </a:solidFill>
                <a:latin typeface="Calibri"/>
                <a:cs typeface="Calibri"/>
              </a:rPr>
              <a:t> </a:t>
            </a:r>
            <a:r>
              <a:rPr sz="1100">
                <a:solidFill>
                  <a:srgbClr val="000000"/>
                </a:solidFill>
                <a:latin typeface="Calibri"/>
                <a:cs typeface="Calibri"/>
              </a:rPr>
              <a:t>a instalação de um sidecar</a:t>
            </a:r>
            <a:r>
              <a:rPr sz="1100" spc="-2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reboque. Não assumimos nenhuma responsabilidade pelos</a:t>
            </a:r>
          </a:p>
          <a:p>
            <a:pPr marL="0" marR="0">
              <a:lnSpc>
                <a:spcPts val="1343"/>
              </a:lnSpc>
              <a:spcBef>
                <a:spcPts val="50"/>
              </a:spcBef>
              <a:spcAft>
                <a:spcPts val="0"/>
              </a:spcAft>
            </a:pPr>
            <a:r>
              <a:rPr sz="1100">
                <a:solidFill>
                  <a:srgbClr val="000000"/>
                </a:solidFill>
                <a:latin typeface="Calibri"/>
                <a:cs typeface="Calibri"/>
              </a:rPr>
              <a:t>danos que possam ser causados pela instalação</a:t>
            </a:r>
            <a:r>
              <a:rPr sz="1100" spc="18">
                <a:solidFill>
                  <a:srgbClr val="000000"/>
                </a:solidFill>
                <a:latin typeface="Calibri"/>
                <a:cs typeface="Calibri"/>
              </a:rPr>
              <a:t> </a:t>
            </a:r>
            <a:r>
              <a:rPr sz="1100">
                <a:solidFill>
                  <a:srgbClr val="000000"/>
                </a:solidFill>
                <a:latin typeface="Calibri"/>
                <a:cs typeface="Calibri"/>
              </a:rPr>
              <a:t>de componentes</a:t>
            </a:r>
            <a:r>
              <a:rPr lang="pt-BR" sz="1100">
                <a:solidFill>
                  <a:srgbClr val="000000"/>
                </a:solidFill>
                <a:latin typeface="Calibri"/>
                <a:cs typeface="Calibri"/>
              </a:rPr>
              <a:t>/acessórios</a:t>
            </a:r>
            <a:r>
              <a:rPr sz="1100">
                <a:solidFill>
                  <a:srgbClr val="000000"/>
                </a:solidFill>
                <a:latin typeface="Calibri"/>
                <a:cs typeface="Calibri"/>
              </a:rPr>
              <a:t> não autorizados.</a:t>
            </a:r>
          </a:p>
        </p:txBody>
      </p:sp>
      <p:sp>
        <p:nvSpPr>
          <p:cNvPr id="6" name="object 6"/>
          <p:cNvSpPr txBox="1"/>
          <p:nvPr/>
        </p:nvSpPr>
        <p:spPr>
          <a:xfrm>
            <a:off x="684275" y="1667348"/>
            <a:ext cx="618023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 Se conduzir em</a:t>
            </a:r>
            <a:r>
              <a:rPr sz="1100" spc="23">
                <a:solidFill>
                  <a:srgbClr val="000000"/>
                </a:solidFill>
                <a:latin typeface="Calibri"/>
                <a:cs typeface="Calibri"/>
              </a:rPr>
              <a:t> </a:t>
            </a:r>
            <a:r>
              <a:rPr sz="1100">
                <a:solidFill>
                  <a:srgbClr val="000000"/>
                </a:solidFill>
                <a:latin typeface="Calibri"/>
                <a:cs typeface="Calibri"/>
              </a:rPr>
              <a:t>altitudes elevadas e em</a:t>
            </a:r>
            <a:r>
              <a:rPr sz="1100" spc="23">
                <a:solidFill>
                  <a:srgbClr val="000000"/>
                </a:solidFill>
                <a:latin typeface="Calibri"/>
                <a:cs typeface="Calibri"/>
              </a:rPr>
              <a:t> </a:t>
            </a:r>
            <a:r>
              <a:rPr sz="1100">
                <a:solidFill>
                  <a:srgbClr val="000000"/>
                </a:solidFill>
                <a:latin typeface="Calibri"/>
                <a:cs typeface="Calibri"/>
              </a:rPr>
              <a:t>climas frios,</a:t>
            </a:r>
            <a:r>
              <a:rPr sz="1100" spc="-16">
                <a:solidFill>
                  <a:srgbClr val="000000"/>
                </a:solidFill>
                <a:latin typeface="Calibri"/>
                <a:cs typeface="Calibri"/>
              </a:rPr>
              <a:t> </a:t>
            </a:r>
            <a:r>
              <a:rPr sz="1100">
                <a:solidFill>
                  <a:srgbClr val="000000"/>
                </a:solidFill>
                <a:latin typeface="Calibri"/>
                <a:cs typeface="Calibri"/>
              </a:rPr>
              <a:t>verifique antes</a:t>
            </a:r>
            <a:r>
              <a:rPr sz="1100" spc="-11">
                <a:solidFill>
                  <a:srgbClr val="000000"/>
                </a:solidFill>
                <a:latin typeface="Calibri"/>
                <a:cs typeface="Calibri"/>
              </a:rPr>
              <a:t> </a:t>
            </a:r>
            <a:r>
              <a:rPr sz="1100">
                <a:solidFill>
                  <a:srgbClr val="000000"/>
                </a:solidFill>
                <a:latin typeface="Calibri"/>
                <a:cs typeface="Calibri"/>
              </a:rPr>
              <a:t>de iniciar</a:t>
            </a:r>
            <a:r>
              <a:rPr sz="1100" spc="-16">
                <a:solidFill>
                  <a:srgbClr val="000000"/>
                </a:solidFill>
                <a:latin typeface="Calibri"/>
                <a:cs typeface="Calibri"/>
              </a:rPr>
              <a:t> </a:t>
            </a:r>
            <a:r>
              <a:rPr sz="1100">
                <a:solidFill>
                  <a:srgbClr val="000000"/>
                </a:solidFill>
                <a:latin typeface="Calibri"/>
                <a:cs typeface="Calibri"/>
              </a:rPr>
              <a:t>a marcha </a:t>
            </a:r>
            <a:r>
              <a:rPr sz="1100" spc="-11">
                <a:solidFill>
                  <a:srgbClr val="000000"/>
                </a:solidFill>
                <a:latin typeface="Calibri"/>
                <a:cs typeface="Calibri"/>
              </a:rPr>
              <a:t>se</a:t>
            </a:r>
            <a:r>
              <a:rPr sz="1100">
                <a:solidFill>
                  <a:srgbClr val="000000"/>
                </a:solidFill>
                <a:latin typeface="Calibri"/>
                <a:cs typeface="Calibri"/>
              </a:rPr>
              <a:t> existe gelo</a:t>
            </a:r>
            <a:r>
              <a:rPr sz="1100" spc="13">
                <a:solidFill>
                  <a:srgbClr val="000000"/>
                </a:solidFill>
                <a:latin typeface="Calibri"/>
                <a:cs typeface="Calibri"/>
              </a:rPr>
              <a:t> </a:t>
            </a:r>
            <a:r>
              <a:rPr sz="1100">
                <a:solidFill>
                  <a:srgbClr val="000000"/>
                </a:solidFill>
                <a:latin typeface="Calibri"/>
                <a:cs typeface="Calibri"/>
              </a:rPr>
              <a:t>na</a:t>
            </a:r>
          </a:p>
          <a:p>
            <a:pPr marL="0" marR="0">
              <a:lnSpc>
                <a:spcPts val="1344"/>
              </a:lnSpc>
              <a:spcBef>
                <a:spcPts val="50"/>
              </a:spcBef>
              <a:spcAft>
                <a:spcPts val="0"/>
              </a:spcAft>
            </a:pPr>
            <a:r>
              <a:rPr sz="1100">
                <a:solidFill>
                  <a:srgbClr val="000000"/>
                </a:solidFill>
                <a:latin typeface="Calibri"/>
                <a:cs typeface="Calibri"/>
              </a:rPr>
              <a:t>superfície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amortecedor</a:t>
            </a:r>
            <a:r>
              <a:rPr sz="1100" spc="-27">
                <a:solidFill>
                  <a:srgbClr val="000000"/>
                </a:solidFill>
                <a:latin typeface="Calibri"/>
                <a:cs typeface="Calibri"/>
              </a:rPr>
              <a:t> </a:t>
            </a:r>
            <a:r>
              <a:rPr sz="1100">
                <a:solidFill>
                  <a:srgbClr val="000000"/>
                </a:solidFill>
                <a:latin typeface="Calibri"/>
                <a:cs typeface="Calibri"/>
              </a:rPr>
              <a:t>de direção. Se existir, limpe-o</a:t>
            </a:r>
            <a:r>
              <a:rPr sz="1100" spc="20">
                <a:solidFill>
                  <a:srgbClr val="000000"/>
                </a:solidFill>
                <a:latin typeface="Calibri"/>
                <a:cs typeface="Calibri"/>
              </a:rPr>
              <a:t> </a:t>
            </a:r>
            <a:r>
              <a:rPr sz="1100">
                <a:solidFill>
                  <a:srgbClr val="000000"/>
                </a:solidFill>
                <a:latin typeface="Calibri"/>
                <a:cs typeface="Calibri"/>
              </a:rPr>
              <a:t>com</a:t>
            </a:r>
            <a:r>
              <a:rPr sz="1100" spc="12">
                <a:solidFill>
                  <a:srgbClr val="000000"/>
                </a:solidFill>
                <a:latin typeface="Calibri"/>
                <a:cs typeface="Calibri"/>
              </a:rPr>
              <a:t> </a:t>
            </a:r>
            <a:r>
              <a:rPr sz="1100">
                <a:solidFill>
                  <a:srgbClr val="000000"/>
                </a:solidFill>
                <a:latin typeface="Calibri"/>
                <a:cs typeface="Calibri"/>
              </a:rPr>
              <a:t>um pano</a:t>
            </a:r>
            <a:r>
              <a:rPr sz="1100" spc="12">
                <a:solidFill>
                  <a:srgbClr val="000000"/>
                </a:solidFill>
                <a:latin typeface="Calibri"/>
                <a:cs typeface="Calibri"/>
              </a:rPr>
              <a:t> </a:t>
            </a:r>
            <a:r>
              <a:rPr sz="1100">
                <a:solidFill>
                  <a:srgbClr val="000000"/>
                </a:solidFill>
                <a:latin typeface="Calibri"/>
                <a:cs typeface="Calibri"/>
              </a:rPr>
              <a:t>limpo, sem</a:t>
            </a:r>
            <a:r>
              <a:rPr sz="1100" spc="19">
                <a:solidFill>
                  <a:srgbClr val="000000"/>
                </a:solidFill>
                <a:latin typeface="Calibri"/>
                <a:cs typeface="Calibri"/>
              </a:rPr>
              <a:t> </a:t>
            </a:r>
            <a:r>
              <a:rPr sz="1100" spc="-15">
                <a:solidFill>
                  <a:srgbClr val="000000"/>
                </a:solidFill>
                <a:latin typeface="Calibri"/>
                <a:cs typeface="Calibri"/>
              </a:rPr>
              <a:t>pó</a:t>
            </a:r>
            <a:r>
              <a:rPr sz="1100" spc="33">
                <a:solidFill>
                  <a:srgbClr val="000000"/>
                </a:solidFill>
                <a:latin typeface="Calibri"/>
                <a:cs typeface="Calibri"/>
              </a:rPr>
              <a:t> </a:t>
            </a:r>
            <a:r>
              <a:rPr sz="1100">
                <a:solidFill>
                  <a:srgbClr val="000000"/>
                </a:solidFill>
                <a:latin typeface="Calibri"/>
                <a:cs typeface="Calibri"/>
              </a:rPr>
              <a:t>nem sujidade.</a:t>
            </a:r>
          </a:p>
        </p:txBody>
      </p:sp>
      <p:sp>
        <p:nvSpPr>
          <p:cNvPr id="7" name="object 7"/>
          <p:cNvSpPr txBox="1"/>
          <p:nvPr/>
        </p:nvSpPr>
        <p:spPr>
          <a:xfrm>
            <a:off x="684275" y="2059016"/>
            <a:ext cx="615471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 Quando se utiliza</a:t>
            </a:r>
            <a:r>
              <a:rPr sz="1100" spc="-15">
                <a:solidFill>
                  <a:srgbClr val="000000"/>
                </a:solidFill>
                <a:latin typeface="Calibri"/>
                <a:cs typeface="Calibri"/>
              </a:rPr>
              <a:t> </a:t>
            </a:r>
            <a:r>
              <a:rPr sz="1100">
                <a:solidFill>
                  <a:srgbClr val="000000"/>
                </a:solidFill>
                <a:latin typeface="Calibri"/>
                <a:cs typeface="Calibri"/>
              </a:rPr>
              <a:t>o amortecedor de direção em trajetos longos, limpe cuidadosamente a superfície da</a:t>
            </a:r>
          </a:p>
          <a:p>
            <a:pPr marL="0" marR="0">
              <a:lnSpc>
                <a:spcPts val="1344"/>
              </a:lnSpc>
              <a:spcBef>
                <a:spcPts val="50"/>
              </a:spcBef>
              <a:spcAft>
                <a:spcPts val="0"/>
              </a:spcAft>
            </a:pPr>
            <a:r>
              <a:rPr sz="1100">
                <a:solidFill>
                  <a:srgbClr val="000000"/>
                </a:solidFill>
                <a:latin typeface="Calibri"/>
                <a:cs typeface="Calibri"/>
              </a:rPr>
              <a:t>haste para evitar que entre lama ou areia </a:t>
            </a:r>
            <a:r>
              <a:rPr sz="1100" spc="-15">
                <a:solidFill>
                  <a:srgbClr val="000000"/>
                </a:solidFill>
                <a:latin typeface="Calibri"/>
                <a:cs typeface="Calibri"/>
              </a:rPr>
              <a:t>no</a:t>
            </a:r>
            <a:r>
              <a:rPr sz="1100" spc="32">
                <a:solidFill>
                  <a:srgbClr val="000000"/>
                </a:solidFill>
                <a:latin typeface="Calibri"/>
                <a:cs typeface="Calibri"/>
              </a:rPr>
              <a:t> </a:t>
            </a:r>
            <a:r>
              <a:rPr sz="1100">
                <a:solidFill>
                  <a:srgbClr val="000000"/>
                </a:solidFill>
                <a:latin typeface="Calibri"/>
                <a:cs typeface="Calibri"/>
              </a:rPr>
              <a:t>amortecedor e</a:t>
            </a:r>
            <a:r>
              <a:rPr sz="1100" spc="18">
                <a:solidFill>
                  <a:srgbClr val="000000"/>
                </a:solidFill>
                <a:latin typeface="Calibri"/>
                <a:cs typeface="Calibri"/>
              </a:rPr>
              <a:t> </a:t>
            </a:r>
            <a:r>
              <a:rPr sz="1100">
                <a:solidFill>
                  <a:srgbClr val="000000"/>
                </a:solidFill>
                <a:latin typeface="Calibri"/>
                <a:cs typeface="Calibri"/>
              </a:rPr>
              <a:t>pos</a:t>
            </a:r>
            <a:r>
              <a:rPr lang="pt-BR" sz="1100">
                <a:solidFill>
                  <a:srgbClr val="000000"/>
                </a:solidFill>
                <a:latin typeface="Calibri"/>
                <a:cs typeface="Calibri"/>
              </a:rPr>
              <a:t>s</a:t>
            </a:r>
            <a:r>
              <a:rPr sz="1100">
                <a:solidFill>
                  <a:srgbClr val="000000"/>
                </a:solidFill>
                <a:latin typeface="Calibri"/>
                <a:cs typeface="Calibri"/>
              </a:rPr>
              <a:t>a causar uma falha.</a:t>
            </a:r>
          </a:p>
        </p:txBody>
      </p:sp>
      <p:sp>
        <p:nvSpPr>
          <p:cNvPr id="8" name="object 8"/>
          <p:cNvSpPr txBox="1"/>
          <p:nvPr/>
        </p:nvSpPr>
        <p:spPr>
          <a:xfrm>
            <a:off x="684275" y="2450684"/>
            <a:ext cx="38836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Carga máxima: 205 kg,</a:t>
            </a:r>
            <a:r>
              <a:rPr sz="1100" spc="-13">
                <a:solidFill>
                  <a:srgbClr val="000000"/>
                </a:solidFill>
                <a:latin typeface="Calibri"/>
                <a:cs typeface="Calibri"/>
              </a:rPr>
              <a:t> </a:t>
            </a:r>
            <a:r>
              <a:rPr sz="1100">
                <a:solidFill>
                  <a:srgbClr val="000000"/>
                </a:solidFill>
                <a:latin typeface="Calibri"/>
                <a:cs typeface="Calibri"/>
              </a:rPr>
              <a:t>incluindo</a:t>
            </a:r>
            <a:r>
              <a:rPr sz="1100" spc="21">
                <a:solidFill>
                  <a:srgbClr val="000000"/>
                </a:solidFill>
                <a:latin typeface="Calibri"/>
                <a:cs typeface="Calibri"/>
              </a:rPr>
              <a:t> </a:t>
            </a:r>
            <a:r>
              <a:rPr sz="1100">
                <a:solidFill>
                  <a:srgbClr val="000000"/>
                </a:solidFill>
                <a:latin typeface="Calibri"/>
                <a:cs typeface="Calibri"/>
              </a:rPr>
              <a:t>condutor, bagagem e</a:t>
            </a:r>
            <a:r>
              <a:rPr sz="1100" spc="18">
                <a:solidFill>
                  <a:srgbClr val="000000"/>
                </a:solidFill>
                <a:latin typeface="Calibri"/>
                <a:cs typeface="Calibri"/>
              </a:rPr>
              <a:t> </a:t>
            </a:r>
            <a:r>
              <a:rPr sz="1100">
                <a:solidFill>
                  <a:srgbClr val="000000"/>
                </a:solidFill>
                <a:latin typeface="Calibri"/>
                <a:cs typeface="Calibri"/>
              </a:rPr>
              <a:t>acessórios.</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733"/>
            <a:ext cx="148843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Iniciar a marcha</a:t>
            </a:r>
          </a:p>
        </p:txBody>
      </p:sp>
      <p:sp>
        <p:nvSpPr>
          <p:cNvPr id="5" name="object 5"/>
          <p:cNvSpPr txBox="1"/>
          <p:nvPr/>
        </p:nvSpPr>
        <p:spPr>
          <a:xfrm>
            <a:off x="576072" y="1013709"/>
            <a:ext cx="216896" cy="9215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39"/>
              </a:spcBef>
              <a:spcAft>
                <a:spcPts val="0"/>
              </a:spcAft>
            </a:pPr>
            <a:r>
              <a:rPr sz="1100">
                <a:solidFill>
                  <a:srgbClr val="000000"/>
                </a:solidFill>
                <a:latin typeface="ECDRCR+Symbol"/>
                <a:cs typeface="ECDRCR+Symbol"/>
              </a:rPr>
              <a:t></a:t>
            </a:r>
          </a:p>
        </p:txBody>
      </p:sp>
      <p:sp>
        <p:nvSpPr>
          <p:cNvPr id="6" name="object 6"/>
          <p:cNvSpPr txBox="1"/>
          <p:nvPr/>
        </p:nvSpPr>
        <p:spPr>
          <a:xfrm>
            <a:off x="804672" y="1021172"/>
            <a:ext cx="6073869" cy="105157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Suba </a:t>
            </a:r>
            <a:r>
              <a:rPr lang="pt-BR" sz="1100">
                <a:solidFill>
                  <a:srgbClr val="000000"/>
                </a:solidFill>
                <a:latin typeface="Calibri"/>
                <a:cs typeface="Calibri"/>
              </a:rPr>
              <a:t>n</a:t>
            </a:r>
            <a:r>
              <a:rPr sz="1100">
                <a:solidFill>
                  <a:srgbClr val="000000"/>
                </a:solidFill>
                <a:latin typeface="Calibri"/>
                <a:cs typeface="Calibri"/>
              </a:rPr>
              <a:t>a moto pelo lado esquerdo.</a:t>
            </a:r>
          </a:p>
          <a:p>
            <a:pPr marL="0" marR="0">
              <a:lnSpc>
                <a:spcPts val="1347"/>
              </a:lnSpc>
              <a:spcBef>
                <a:spcPts val="106"/>
              </a:spcBef>
              <a:spcAft>
                <a:spcPts val="0"/>
              </a:spcAft>
            </a:pPr>
            <a:r>
              <a:rPr sz="1100">
                <a:solidFill>
                  <a:srgbClr val="000000"/>
                </a:solidFill>
                <a:latin typeface="Calibri"/>
                <a:cs typeface="Calibri"/>
              </a:rPr>
              <a:t>Recolha o descanso lateral.</a:t>
            </a:r>
          </a:p>
          <a:p>
            <a:pPr marL="0" marR="0">
              <a:lnSpc>
                <a:spcPts val="1347"/>
              </a:lnSpc>
              <a:spcBef>
                <a:spcPts val="56"/>
              </a:spcBef>
              <a:spcAft>
                <a:spcPts val="0"/>
              </a:spcAft>
            </a:pPr>
            <a:r>
              <a:rPr sz="1100">
                <a:solidFill>
                  <a:srgbClr val="000000"/>
                </a:solidFill>
                <a:latin typeface="Calibri"/>
                <a:cs typeface="Calibri"/>
              </a:rPr>
              <a:t>Coloque a moto </a:t>
            </a:r>
            <a:r>
              <a:rPr lang="pt-BR" sz="1100">
                <a:solidFill>
                  <a:srgbClr val="000000"/>
                </a:solidFill>
                <a:latin typeface="Calibri"/>
                <a:cs typeface="Calibri"/>
              </a:rPr>
              <a:t>na </a:t>
            </a:r>
            <a:r>
              <a:rPr sz="1100">
                <a:solidFill>
                  <a:srgbClr val="000000"/>
                </a:solidFill>
                <a:latin typeface="Calibri"/>
                <a:cs typeface="Calibri"/>
              </a:rPr>
              <a:t>vertical</a:t>
            </a:r>
            <a:r>
              <a:rPr sz="1100" spc="-17">
                <a:solidFill>
                  <a:srgbClr val="000000"/>
                </a:solidFill>
                <a:latin typeface="Calibri"/>
                <a:cs typeface="Calibri"/>
              </a:rPr>
              <a:t> </a:t>
            </a:r>
            <a:r>
              <a:rPr sz="1100">
                <a:solidFill>
                  <a:srgbClr val="000000"/>
                </a:solidFill>
                <a:latin typeface="Calibri"/>
                <a:cs typeface="Calibri"/>
              </a:rPr>
              <a:t>ao</a:t>
            </a:r>
            <a:r>
              <a:rPr sz="1100" spc="-14">
                <a:solidFill>
                  <a:srgbClr val="000000"/>
                </a:solidFill>
                <a:latin typeface="Calibri"/>
                <a:cs typeface="Calibri"/>
              </a:rPr>
              <a:t> </a:t>
            </a:r>
            <a:r>
              <a:rPr sz="1100">
                <a:solidFill>
                  <a:srgbClr val="000000"/>
                </a:solidFill>
                <a:latin typeface="Calibri"/>
                <a:cs typeface="Calibri"/>
              </a:rPr>
              <a:t>solo e o gui</a:t>
            </a:r>
            <a:r>
              <a:rPr lang="pt-BR" sz="1100">
                <a:solidFill>
                  <a:srgbClr val="000000"/>
                </a:solidFill>
                <a:latin typeface="Calibri"/>
                <a:cs typeface="Calibri"/>
              </a:rPr>
              <a:t>dão</a:t>
            </a:r>
            <a:r>
              <a:rPr sz="1100">
                <a:solidFill>
                  <a:srgbClr val="000000"/>
                </a:solidFill>
                <a:latin typeface="Calibri"/>
                <a:cs typeface="Calibri"/>
              </a:rPr>
              <a:t> em</a:t>
            </a:r>
            <a:r>
              <a:rPr sz="1100" spc="23">
                <a:solidFill>
                  <a:srgbClr val="000000"/>
                </a:solidFill>
                <a:latin typeface="Calibri"/>
                <a:cs typeface="Calibri"/>
              </a:rPr>
              <a:t> </a:t>
            </a:r>
            <a:r>
              <a:rPr sz="1100">
                <a:solidFill>
                  <a:srgbClr val="000000"/>
                </a:solidFill>
                <a:latin typeface="Calibri"/>
                <a:cs typeface="Calibri"/>
              </a:rPr>
              <a:t>posição reta para manter a roda</a:t>
            </a:r>
            <a:r>
              <a:rPr sz="1100" spc="-16">
                <a:solidFill>
                  <a:srgbClr val="000000"/>
                </a:solidFill>
                <a:latin typeface="Calibri"/>
                <a:cs typeface="Calibri"/>
              </a:rPr>
              <a:t> </a:t>
            </a:r>
            <a:r>
              <a:rPr sz="1100">
                <a:solidFill>
                  <a:srgbClr val="000000"/>
                </a:solidFill>
                <a:latin typeface="Calibri"/>
                <a:cs typeface="Calibri"/>
              </a:rPr>
              <a:t>orientada para a frente.</a:t>
            </a:r>
          </a:p>
          <a:p>
            <a:pPr marL="0" marR="0">
              <a:lnSpc>
                <a:spcPts val="1347"/>
              </a:lnSpc>
              <a:spcBef>
                <a:spcPts val="56"/>
              </a:spcBef>
              <a:spcAft>
                <a:spcPts val="0"/>
              </a:spcAft>
            </a:pPr>
            <a:r>
              <a:rPr sz="1100">
                <a:solidFill>
                  <a:srgbClr val="000000"/>
                </a:solidFill>
                <a:latin typeface="Calibri"/>
                <a:cs typeface="Calibri"/>
              </a:rPr>
              <a:t>Acione firmemente a manete de embr</a:t>
            </a:r>
            <a:r>
              <a:rPr lang="pt-BR" sz="1100">
                <a:solidFill>
                  <a:srgbClr val="000000"/>
                </a:solidFill>
                <a:latin typeface="Calibri"/>
                <a:cs typeface="Calibri"/>
              </a:rPr>
              <a:t>e</a:t>
            </a:r>
            <a:r>
              <a:rPr sz="1100">
                <a:solidFill>
                  <a:srgbClr val="000000"/>
                </a:solidFill>
                <a:latin typeface="Calibri"/>
                <a:cs typeface="Calibri"/>
              </a:rPr>
              <a:t>agem</a:t>
            </a:r>
            <a:r>
              <a:rPr sz="1100" spc="18">
                <a:solidFill>
                  <a:srgbClr val="000000"/>
                </a:solidFill>
                <a:latin typeface="Calibri"/>
                <a:cs typeface="Calibri"/>
              </a:rPr>
              <a:t> </a:t>
            </a:r>
            <a:r>
              <a:rPr sz="1100">
                <a:solidFill>
                  <a:srgbClr val="000000"/>
                </a:solidFill>
                <a:latin typeface="Calibri"/>
                <a:cs typeface="Calibri"/>
              </a:rPr>
              <a:t>e engrene a 1ª </a:t>
            </a:r>
            <a:r>
              <a:rPr lang="pt-BR" sz="1100">
                <a:solidFill>
                  <a:srgbClr val="000000"/>
                </a:solidFill>
                <a:latin typeface="Calibri"/>
                <a:cs typeface="Calibri"/>
              </a:rPr>
              <a:t>marcha</a:t>
            </a:r>
            <a:r>
              <a:rPr sz="1100">
                <a:solidFill>
                  <a:srgbClr val="000000"/>
                </a:solidFill>
                <a:latin typeface="Calibri"/>
                <a:cs typeface="Calibri"/>
              </a:rPr>
              <a:t>.</a:t>
            </a:r>
          </a:p>
          <a:p>
            <a:pPr marL="0" marR="0">
              <a:lnSpc>
                <a:spcPts val="1347"/>
              </a:lnSpc>
              <a:spcBef>
                <a:spcPts val="94"/>
              </a:spcBef>
              <a:spcAft>
                <a:spcPts val="0"/>
              </a:spcAft>
            </a:pPr>
            <a:r>
              <a:rPr sz="1100">
                <a:solidFill>
                  <a:srgbClr val="000000"/>
                </a:solidFill>
                <a:latin typeface="Calibri"/>
                <a:cs typeface="Calibri"/>
              </a:rPr>
              <a:t>Rode lentamente</a:t>
            </a:r>
            <a:r>
              <a:rPr sz="1100" spc="-12">
                <a:solidFill>
                  <a:srgbClr val="000000"/>
                </a:solidFill>
                <a:latin typeface="Calibri"/>
                <a:cs typeface="Calibri"/>
              </a:rPr>
              <a:t> </a:t>
            </a:r>
            <a:r>
              <a:rPr sz="1100">
                <a:solidFill>
                  <a:srgbClr val="000000"/>
                </a:solidFill>
                <a:latin typeface="Calibri"/>
                <a:cs typeface="Calibri"/>
              </a:rPr>
              <a:t>o punho do acelerador, acelerando</a:t>
            </a:r>
            <a:r>
              <a:rPr sz="1100" spc="-12">
                <a:solidFill>
                  <a:srgbClr val="000000"/>
                </a:solidFill>
                <a:latin typeface="Calibri"/>
                <a:cs typeface="Calibri"/>
              </a:rPr>
              <a:t> </a:t>
            </a:r>
            <a:r>
              <a:rPr sz="1100">
                <a:solidFill>
                  <a:srgbClr val="000000"/>
                </a:solidFill>
                <a:latin typeface="Calibri"/>
                <a:cs typeface="Calibri"/>
              </a:rPr>
              <a:t>enquanto solta ligeiramente a manete da</a:t>
            </a:r>
          </a:p>
          <a:p>
            <a:pPr marL="0" marR="0">
              <a:lnSpc>
                <a:spcPts val="1344"/>
              </a:lnSpc>
              <a:spcBef>
                <a:spcPts val="0"/>
              </a:spcBef>
              <a:spcAft>
                <a:spcPts val="0"/>
              </a:spcAft>
            </a:pP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 e</a:t>
            </a:r>
            <a:r>
              <a:rPr sz="1100" spc="10">
                <a:solidFill>
                  <a:srgbClr val="000000"/>
                </a:solidFill>
                <a:latin typeface="Calibri"/>
                <a:cs typeface="Calibri"/>
              </a:rPr>
              <a:t> </a:t>
            </a:r>
            <a:r>
              <a:rPr sz="1100">
                <a:solidFill>
                  <a:srgbClr val="000000"/>
                </a:solidFill>
                <a:latin typeface="Calibri"/>
                <a:cs typeface="Calibri"/>
              </a:rPr>
              <a:t>a moto avançará gradualmente.</a:t>
            </a:r>
          </a:p>
        </p:txBody>
      </p:sp>
      <p:sp>
        <p:nvSpPr>
          <p:cNvPr id="7" name="object 7"/>
          <p:cNvSpPr txBox="1"/>
          <p:nvPr/>
        </p:nvSpPr>
        <p:spPr>
          <a:xfrm>
            <a:off x="576072" y="2074413"/>
            <a:ext cx="216896" cy="558881"/>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8" name="object 8"/>
          <p:cNvSpPr txBox="1"/>
          <p:nvPr/>
        </p:nvSpPr>
        <p:spPr>
          <a:xfrm>
            <a:off x="804672" y="2081876"/>
            <a:ext cx="6178640"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Use capacete, luvas, botas,</a:t>
            </a:r>
            <a:r>
              <a:rPr sz="1100" spc="-10">
                <a:solidFill>
                  <a:srgbClr val="000000"/>
                </a:solidFill>
                <a:latin typeface="Calibri"/>
                <a:cs typeface="Calibri"/>
              </a:rPr>
              <a:t> </a:t>
            </a:r>
            <a:r>
              <a:rPr sz="1100">
                <a:solidFill>
                  <a:srgbClr val="000000"/>
                </a:solidFill>
                <a:latin typeface="Calibri"/>
                <a:cs typeface="Calibri"/>
              </a:rPr>
              <a:t>blusão</a:t>
            </a:r>
            <a:r>
              <a:rPr sz="1100" spc="19">
                <a:solidFill>
                  <a:srgbClr val="000000"/>
                </a:solidFill>
                <a:latin typeface="Calibri"/>
                <a:cs typeface="Calibri"/>
              </a:rPr>
              <a:t> </a:t>
            </a:r>
            <a:r>
              <a:rPr sz="1100">
                <a:solidFill>
                  <a:srgbClr val="000000"/>
                </a:solidFill>
                <a:latin typeface="Calibri"/>
                <a:cs typeface="Calibri"/>
              </a:rPr>
              <a:t>e</a:t>
            </a:r>
            <a:r>
              <a:rPr sz="1100" spc="-16">
                <a:solidFill>
                  <a:srgbClr val="000000"/>
                </a:solidFill>
                <a:latin typeface="Calibri"/>
                <a:cs typeface="Calibri"/>
              </a:rPr>
              <a:t> </a:t>
            </a:r>
            <a:r>
              <a:rPr sz="1100">
                <a:solidFill>
                  <a:srgbClr val="000000"/>
                </a:solidFill>
                <a:latin typeface="Calibri"/>
                <a:cs typeface="Calibri"/>
              </a:rPr>
              <a:t>calças</a:t>
            </a:r>
            <a:r>
              <a:rPr sz="1100" spc="-13">
                <a:solidFill>
                  <a:srgbClr val="000000"/>
                </a:solidFill>
                <a:latin typeface="Calibri"/>
                <a:cs typeface="Calibri"/>
              </a:rPr>
              <a:t> </a:t>
            </a:r>
            <a:r>
              <a:rPr sz="1100">
                <a:solidFill>
                  <a:srgbClr val="000000"/>
                </a:solidFill>
                <a:latin typeface="Calibri"/>
                <a:cs typeface="Calibri"/>
              </a:rPr>
              <a:t>com proteções especiais, tudo isto é necessário antes de iniciar</a:t>
            </a:r>
          </a:p>
          <a:p>
            <a:pPr marL="0" marR="0">
              <a:lnSpc>
                <a:spcPts val="1344"/>
              </a:lnSpc>
              <a:spcBef>
                <a:spcPts val="50"/>
              </a:spcBef>
              <a:spcAft>
                <a:spcPts val="0"/>
              </a:spcAft>
            </a:pPr>
            <a:r>
              <a:rPr sz="1100">
                <a:solidFill>
                  <a:srgbClr val="000000"/>
                </a:solidFill>
                <a:latin typeface="Calibri"/>
                <a:cs typeface="Calibri"/>
              </a:rPr>
              <a:t>a marcha, ainda que sejam trajetos curtos.</a:t>
            </a:r>
          </a:p>
          <a:p>
            <a:pPr marL="0" marR="0">
              <a:lnSpc>
                <a:spcPts val="1347"/>
              </a:lnSpc>
              <a:spcBef>
                <a:spcPts val="56"/>
              </a:spcBef>
              <a:spcAft>
                <a:spcPts val="0"/>
              </a:spcAft>
            </a:pPr>
            <a:r>
              <a:rPr sz="1100">
                <a:solidFill>
                  <a:srgbClr val="000000"/>
                </a:solidFill>
                <a:latin typeface="Calibri"/>
                <a:cs typeface="Calibri"/>
              </a:rPr>
              <a:t>Os seguintes fatores</a:t>
            </a:r>
            <a:r>
              <a:rPr sz="1100" spc="-11">
                <a:solidFill>
                  <a:srgbClr val="000000"/>
                </a:solidFill>
                <a:latin typeface="Calibri"/>
                <a:cs typeface="Calibri"/>
              </a:rPr>
              <a:t> </a:t>
            </a:r>
            <a:r>
              <a:rPr sz="1100">
                <a:solidFill>
                  <a:srgbClr val="000000"/>
                </a:solidFill>
                <a:latin typeface="Calibri"/>
                <a:cs typeface="Calibri"/>
              </a:rPr>
              <a:t>são prejudiciais para uma condução rápida; preste atenção</a:t>
            </a:r>
            <a:r>
              <a:rPr sz="1100" spc="12">
                <a:solidFill>
                  <a:srgbClr val="000000"/>
                </a:solidFill>
                <a:latin typeface="Calibri"/>
                <a:cs typeface="Calibri"/>
              </a:rPr>
              <a:t> </a:t>
            </a:r>
            <a:r>
              <a:rPr sz="1100">
                <a:solidFill>
                  <a:srgbClr val="000000"/>
                </a:solidFill>
                <a:latin typeface="Calibri"/>
                <a:cs typeface="Calibri"/>
              </a:rPr>
              <a:t>a:</a:t>
            </a:r>
          </a:p>
        </p:txBody>
      </p:sp>
      <p:sp>
        <p:nvSpPr>
          <p:cNvPr id="9" name="object 9"/>
          <p:cNvSpPr txBox="1"/>
          <p:nvPr/>
        </p:nvSpPr>
        <p:spPr>
          <a:xfrm>
            <a:off x="1033272" y="2618335"/>
            <a:ext cx="236546" cy="536796"/>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31"/>
              </a:spcBef>
              <a:spcAft>
                <a:spcPts val="0"/>
              </a:spcAft>
            </a:pPr>
            <a:r>
              <a:rPr sz="1100">
                <a:solidFill>
                  <a:srgbClr val="000000"/>
                </a:solidFill>
                <a:latin typeface="Courier New"/>
                <a:cs typeface="Courier New"/>
              </a:rPr>
              <a:t>o</a:t>
            </a:r>
          </a:p>
        </p:txBody>
      </p:sp>
      <p:sp>
        <p:nvSpPr>
          <p:cNvPr id="10" name="object 10"/>
          <p:cNvSpPr txBox="1"/>
          <p:nvPr/>
        </p:nvSpPr>
        <p:spPr>
          <a:xfrm>
            <a:off x="1261872" y="2601560"/>
            <a:ext cx="5459828"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de pré-carga mal</a:t>
            </a:r>
            <a:r>
              <a:rPr sz="1100" spc="-11">
                <a:solidFill>
                  <a:srgbClr val="000000"/>
                </a:solidFill>
                <a:latin typeface="Calibri"/>
                <a:cs typeface="Calibri"/>
              </a:rPr>
              <a:t> </a:t>
            </a:r>
            <a:r>
              <a:rPr sz="1100">
                <a:solidFill>
                  <a:srgbClr val="000000"/>
                </a:solidFill>
                <a:latin typeface="Calibri"/>
                <a:cs typeface="Calibri"/>
              </a:rPr>
              <a:t>regulado.</a:t>
            </a:r>
          </a:p>
          <a:p>
            <a:pPr marL="0" marR="0">
              <a:lnSpc>
                <a:spcPts val="1344"/>
              </a:lnSpc>
              <a:spcBef>
                <a:spcPts val="50"/>
              </a:spcBef>
              <a:spcAft>
                <a:spcPts val="0"/>
              </a:spcAft>
            </a:pPr>
            <a:r>
              <a:rPr sz="1100">
                <a:solidFill>
                  <a:srgbClr val="000000"/>
                </a:solidFill>
                <a:latin typeface="Calibri"/>
                <a:cs typeface="Calibri"/>
              </a:rPr>
              <a:t>Roupa folgada.</a:t>
            </a:r>
          </a:p>
          <a:p>
            <a:pPr marL="0" marR="0">
              <a:lnSpc>
                <a:spcPts val="1331"/>
              </a:lnSpc>
              <a:spcBef>
                <a:spcPts val="0"/>
              </a:spcBef>
              <a:spcAft>
                <a:spcPts val="0"/>
              </a:spcAft>
            </a:pPr>
            <a:r>
              <a:rPr sz="1100">
                <a:solidFill>
                  <a:srgbClr val="000000"/>
                </a:solidFill>
                <a:latin typeface="Calibri"/>
                <a:cs typeface="Calibri"/>
              </a:rPr>
              <a:t>A sobrecarga</a:t>
            </a:r>
            <a:r>
              <a:rPr sz="1100" spc="-14">
                <a:solidFill>
                  <a:srgbClr val="000000"/>
                </a:solidFill>
                <a:latin typeface="Calibri"/>
                <a:cs typeface="Calibri"/>
              </a:rPr>
              <a:t> </a:t>
            </a:r>
            <a:r>
              <a:rPr sz="1100">
                <a:solidFill>
                  <a:srgbClr val="000000"/>
                </a:solidFill>
                <a:latin typeface="Calibri"/>
                <a:cs typeface="Calibri"/>
              </a:rPr>
              <a:t>ou o desequilíbrio da carga também podem ser prejudiciais para a condução e o</a:t>
            </a:r>
          </a:p>
          <a:p>
            <a:pPr marL="0" marR="0">
              <a:lnSpc>
                <a:spcPts val="1344"/>
              </a:lnSpc>
              <a:spcBef>
                <a:spcPts val="50"/>
              </a:spcBef>
              <a:spcAft>
                <a:spcPts val="0"/>
              </a:spcAft>
            </a:pPr>
            <a:r>
              <a:rPr sz="1100">
                <a:solidFill>
                  <a:srgbClr val="000000"/>
                </a:solidFill>
                <a:latin typeface="Calibri"/>
                <a:cs typeface="Calibri"/>
              </a:rPr>
              <a:t>funcionamento da moto.</a:t>
            </a:r>
          </a:p>
        </p:txBody>
      </p:sp>
      <p:sp>
        <p:nvSpPr>
          <p:cNvPr id="11" name="object 11"/>
          <p:cNvSpPr txBox="1"/>
          <p:nvPr/>
        </p:nvSpPr>
        <p:spPr>
          <a:xfrm>
            <a:off x="1033272" y="3299563"/>
            <a:ext cx="236546" cy="196944"/>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p:txBody>
      </p:sp>
      <p:sp>
        <p:nvSpPr>
          <p:cNvPr id="12" name="object 12"/>
          <p:cNvSpPr txBox="1"/>
          <p:nvPr/>
        </p:nvSpPr>
        <p:spPr>
          <a:xfrm>
            <a:off x="1261872" y="3282788"/>
            <a:ext cx="551616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conduza após</a:t>
            </a:r>
            <a:r>
              <a:rPr sz="1100" spc="12">
                <a:solidFill>
                  <a:srgbClr val="000000"/>
                </a:solidFill>
                <a:latin typeface="Calibri"/>
                <a:cs typeface="Calibri"/>
              </a:rPr>
              <a:t> </a:t>
            </a:r>
            <a:r>
              <a:rPr sz="1100">
                <a:solidFill>
                  <a:srgbClr val="000000"/>
                </a:solidFill>
                <a:latin typeface="Calibri"/>
                <a:cs typeface="Calibri"/>
              </a:rPr>
              <a:t>beber álcool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tomar drogas,</a:t>
            </a:r>
            <a:r>
              <a:rPr sz="1100" spc="-10">
                <a:solidFill>
                  <a:srgbClr val="000000"/>
                </a:solidFill>
                <a:latin typeface="Calibri"/>
                <a:cs typeface="Calibri"/>
              </a:rPr>
              <a:t> </a:t>
            </a:r>
            <a:r>
              <a:rPr sz="1100">
                <a:solidFill>
                  <a:srgbClr val="000000"/>
                </a:solidFill>
                <a:latin typeface="Calibri"/>
                <a:cs typeface="Calibri"/>
              </a:rPr>
              <a:t>mesmo de prescrição médica,</a:t>
            </a:r>
            <a:r>
              <a:rPr sz="1100" spc="-29">
                <a:solidFill>
                  <a:srgbClr val="000000"/>
                </a:solidFill>
                <a:latin typeface="Calibri"/>
                <a:cs typeface="Calibri"/>
              </a:rPr>
              <a:t> </a:t>
            </a:r>
            <a:r>
              <a:rPr sz="1100">
                <a:solidFill>
                  <a:srgbClr val="000000"/>
                </a:solidFill>
                <a:latin typeface="Calibri"/>
                <a:cs typeface="Calibri"/>
              </a:rPr>
              <a:t>pois afetam os</a:t>
            </a:r>
          </a:p>
          <a:p>
            <a:pPr marL="0" marR="0">
              <a:lnSpc>
                <a:spcPts val="1344"/>
              </a:lnSpc>
              <a:spcBef>
                <a:spcPts val="50"/>
              </a:spcBef>
              <a:spcAft>
                <a:spcPts val="0"/>
              </a:spcAft>
            </a:pPr>
            <a:r>
              <a:rPr sz="1100">
                <a:solidFill>
                  <a:srgbClr val="000000"/>
                </a:solidFill>
                <a:latin typeface="Calibri"/>
                <a:cs typeface="Calibri"/>
              </a:rPr>
              <a:t>sentidos e </a:t>
            </a:r>
            <a:r>
              <a:rPr sz="1100" spc="16">
                <a:solidFill>
                  <a:srgbClr val="000000"/>
                </a:solidFill>
                <a:latin typeface="Calibri"/>
                <a:cs typeface="Calibri"/>
              </a:rPr>
              <a:t>os</a:t>
            </a:r>
            <a:r>
              <a:rPr sz="1100" spc="-14">
                <a:solidFill>
                  <a:srgbClr val="000000"/>
                </a:solidFill>
                <a:latin typeface="Calibri"/>
                <a:cs typeface="Calibri"/>
              </a:rPr>
              <a:t> </a:t>
            </a:r>
            <a:r>
              <a:rPr sz="1100">
                <a:solidFill>
                  <a:srgbClr val="000000"/>
                </a:solidFill>
                <a:latin typeface="Calibri"/>
                <a:cs typeface="Calibri"/>
              </a:rPr>
              <a:t>reflexos.</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684275" y="2421128"/>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567688"/>
            <a:ext cx="6301740" cy="63093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712723"/>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3477768" y="71942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755904" y="946993"/>
            <a:ext cx="614764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está equipado com um interruptor no</a:t>
            </a:r>
            <a:r>
              <a:rPr sz="1100" spc="21">
                <a:solidFill>
                  <a:srgbClr val="000000"/>
                </a:solidFill>
                <a:latin typeface="Calibri"/>
                <a:cs typeface="Calibri"/>
              </a:rPr>
              <a:t> </a:t>
            </a:r>
            <a:r>
              <a:rPr sz="1100">
                <a:solidFill>
                  <a:srgbClr val="000000"/>
                </a:solidFill>
                <a:latin typeface="Calibri"/>
                <a:cs typeface="Calibri"/>
              </a:rPr>
              <a:t>descanso</a:t>
            </a:r>
            <a:r>
              <a:rPr sz="1100" spc="21">
                <a:solidFill>
                  <a:srgbClr val="000000"/>
                </a:solidFill>
                <a:latin typeface="Calibri"/>
                <a:cs typeface="Calibri"/>
              </a:rPr>
              <a:t> </a:t>
            </a:r>
            <a:r>
              <a:rPr sz="1100">
                <a:solidFill>
                  <a:srgbClr val="000000"/>
                </a:solidFill>
                <a:latin typeface="Calibri"/>
                <a:cs typeface="Calibri"/>
              </a:rPr>
              <a:t>lateral. </a:t>
            </a:r>
            <a:r>
              <a:rPr sz="1100" spc="-14">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engrenar uma velocidade</a:t>
            </a:r>
          </a:p>
          <a:p>
            <a:pPr marL="0" marR="0">
              <a:lnSpc>
                <a:spcPts val="1344"/>
              </a:lnSpc>
              <a:spcBef>
                <a:spcPts val="50"/>
              </a:spcBef>
              <a:spcAft>
                <a:spcPts val="0"/>
              </a:spcAft>
            </a:pPr>
            <a:r>
              <a:rPr sz="1100">
                <a:solidFill>
                  <a:srgbClr val="000000"/>
                </a:solidFill>
                <a:latin typeface="Calibri"/>
                <a:cs typeface="Calibri"/>
              </a:rPr>
              <a:t>com o</a:t>
            </a:r>
            <a:r>
              <a:rPr sz="1100" spc="17">
                <a:solidFill>
                  <a:srgbClr val="000000"/>
                </a:solidFill>
                <a:latin typeface="Calibri"/>
                <a:cs typeface="Calibri"/>
              </a:rPr>
              <a:t> </a:t>
            </a:r>
            <a:r>
              <a:rPr sz="1100">
                <a:solidFill>
                  <a:srgbClr val="000000"/>
                </a:solidFill>
                <a:latin typeface="Calibri"/>
                <a:cs typeface="Calibri"/>
              </a:rPr>
              <a:t>descanso</a:t>
            </a:r>
            <a:r>
              <a:rPr sz="1100" spc="12">
                <a:solidFill>
                  <a:srgbClr val="000000"/>
                </a:solidFill>
                <a:latin typeface="Calibri"/>
                <a:cs typeface="Calibri"/>
              </a:rPr>
              <a:t> </a:t>
            </a:r>
            <a:r>
              <a:rPr sz="1100">
                <a:solidFill>
                  <a:srgbClr val="000000"/>
                </a:solidFill>
                <a:latin typeface="Calibri"/>
                <a:cs typeface="Calibri"/>
              </a:rPr>
              <a:t>lateral</a:t>
            </a:r>
            <a:r>
              <a:rPr sz="1100" spc="-16">
                <a:solidFill>
                  <a:srgbClr val="000000"/>
                </a:solidFill>
                <a:latin typeface="Calibri"/>
                <a:cs typeface="Calibri"/>
              </a:rPr>
              <a:t> </a:t>
            </a:r>
            <a:r>
              <a:rPr sz="1100">
                <a:solidFill>
                  <a:srgbClr val="000000"/>
                </a:solidFill>
                <a:latin typeface="Calibri"/>
                <a:cs typeface="Calibri"/>
              </a:rPr>
              <a:t>acionado,</a:t>
            </a:r>
            <a:r>
              <a:rPr sz="1100" spc="-18">
                <a:solidFill>
                  <a:srgbClr val="000000"/>
                </a:solidFill>
                <a:latin typeface="Calibri"/>
                <a:cs typeface="Calibri"/>
              </a:rPr>
              <a:t> </a:t>
            </a:r>
            <a:r>
              <a:rPr sz="1100">
                <a:solidFill>
                  <a:srgbClr val="000000"/>
                </a:solidFill>
                <a:latin typeface="Calibri"/>
                <a:cs typeface="Calibri"/>
              </a:rPr>
              <a:t>o motor irá parar imediatamente.</a:t>
            </a:r>
          </a:p>
        </p:txBody>
      </p:sp>
      <p:sp>
        <p:nvSpPr>
          <p:cNvPr id="9" name="object 9"/>
          <p:cNvSpPr txBox="1"/>
          <p:nvPr/>
        </p:nvSpPr>
        <p:spPr>
          <a:xfrm>
            <a:off x="3427476" y="157286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0" name="object 10"/>
          <p:cNvSpPr txBox="1"/>
          <p:nvPr/>
        </p:nvSpPr>
        <p:spPr>
          <a:xfrm>
            <a:off x="755904" y="1800432"/>
            <a:ext cx="6230934"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É imprescindível</a:t>
            </a:r>
            <a:r>
              <a:rPr sz="1100" spc="-16">
                <a:solidFill>
                  <a:srgbClr val="000000"/>
                </a:solidFill>
                <a:latin typeface="Calibri"/>
                <a:cs typeface="Calibri"/>
              </a:rPr>
              <a:t> </a:t>
            </a:r>
            <a:r>
              <a:rPr sz="1100">
                <a:solidFill>
                  <a:srgbClr val="000000"/>
                </a:solidFill>
                <a:latin typeface="Calibri"/>
                <a:cs typeface="Calibri"/>
              </a:rPr>
              <a:t>iniciar a marcha em</a:t>
            </a:r>
            <a:r>
              <a:rPr sz="1100" spc="16">
                <a:solidFill>
                  <a:srgbClr val="000000"/>
                </a:solidFill>
                <a:latin typeface="Calibri"/>
                <a:cs typeface="Calibri"/>
              </a:rPr>
              <a:t> </a:t>
            </a:r>
            <a:r>
              <a:rPr sz="1100">
                <a:solidFill>
                  <a:srgbClr val="000000"/>
                </a:solidFill>
                <a:latin typeface="Calibri"/>
                <a:cs typeface="Calibri"/>
              </a:rPr>
              <a:t>primeira velocidade. Iniciar a marcha numa</a:t>
            </a:r>
            <a:r>
              <a:rPr sz="1100" spc="-13">
                <a:solidFill>
                  <a:srgbClr val="000000"/>
                </a:solidFill>
                <a:latin typeface="Calibri"/>
                <a:cs typeface="Calibri"/>
              </a:rPr>
              <a:t> </a:t>
            </a:r>
            <a:r>
              <a:rPr sz="1100">
                <a:solidFill>
                  <a:srgbClr val="000000"/>
                </a:solidFill>
                <a:latin typeface="Calibri"/>
                <a:cs typeface="Calibri"/>
              </a:rPr>
              <a:t>velocidade diferente pode</a:t>
            </a:r>
          </a:p>
          <a:p>
            <a:pPr marL="0" marR="0">
              <a:lnSpc>
                <a:spcPts val="1344"/>
              </a:lnSpc>
              <a:spcBef>
                <a:spcPts val="50"/>
              </a:spcBef>
              <a:spcAft>
                <a:spcPts val="0"/>
              </a:spcAft>
            </a:pPr>
            <a:r>
              <a:rPr sz="1100">
                <a:solidFill>
                  <a:srgbClr val="000000"/>
                </a:solidFill>
                <a:latin typeface="Calibri"/>
                <a:cs typeface="Calibri"/>
              </a:rPr>
              <a:t>danificar o motor.</a:t>
            </a:r>
          </a:p>
        </p:txBody>
      </p:sp>
      <p:sp>
        <p:nvSpPr>
          <p:cNvPr id="11" name="object 11"/>
          <p:cNvSpPr txBox="1"/>
          <p:nvPr/>
        </p:nvSpPr>
        <p:spPr>
          <a:xfrm>
            <a:off x="3593592" y="2426300"/>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2" name="object 12"/>
          <p:cNvSpPr txBox="1"/>
          <p:nvPr/>
        </p:nvSpPr>
        <p:spPr>
          <a:xfrm>
            <a:off x="755904" y="2653873"/>
            <a:ext cx="6278787"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Certifique-se que</a:t>
            </a:r>
            <a:r>
              <a:rPr sz="1100" spc="22">
                <a:solidFill>
                  <a:srgbClr val="000000"/>
                </a:solidFill>
                <a:latin typeface="Calibri"/>
                <a:cs typeface="Calibri"/>
              </a:rPr>
              <a:t> </a:t>
            </a:r>
            <a:r>
              <a:rPr sz="1100">
                <a:solidFill>
                  <a:srgbClr val="000000"/>
                </a:solidFill>
                <a:latin typeface="Calibri"/>
                <a:cs typeface="Calibri"/>
              </a:rPr>
              <a:t>recolhe</a:t>
            </a:r>
            <a:r>
              <a:rPr lang="pt-BR" sz="1100">
                <a:solidFill>
                  <a:srgbClr val="000000"/>
                </a:solidFill>
                <a:latin typeface="Calibri"/>
                <a:cs typeface="Calibri"/>
              </a:rPr>
              <a:t>u</a:t>
            </a:r>
            <a:r>
              <a:rPr sz="1100">
                <a:solidFill>
                  <a:srgbClr val="000000"/>
                </a:solidFill>
                <a:latin typeface="Calibri"/>
                <a:cs typeface="Calibri"/>
              </a:rPr>
              <a:t> o descanso lateral antes de arrancar, ou este pode</a:t>
            </a:r>
            <a:r>
              <a:rPr sz="1100" spc="20">
                <a:solidFill>
                  <a:srgbClr val="000000"/>
                </a:solidFill>
                <a:latin typeface="Calibri"/>
                <a:cs typeface="Calibri"/>
              </a:rPr>
              <a:t> </a:t>
            </a:r>
            <a:r>
              <a:rPr sz="1100">
                <a:solidFill>
                  <a:srgbClr val="000000"/>
                </a:solidFill>
                <a:latin typeface="Calibri"/>
                <a:cs typeface="Calibri"/>
              </a:rPr>
              <a:t>fazê-lo cair quando</a:t>
            </a:r>
            <a:r>
              <a:rPr sz="1100" spc="22">
                <a:solidFill>
                  <a:srgbClr val="000000"/>
                </a:solidFill>
                <a:latin typeface="Calibri"/>
                <a:cs typeface="Calibri"/>
              </a:rPr>
              <a:t> </a:t>
            </a:r>
            <a:r>
              <a:rPr sz="1100">
                <a:solidFill>
                  <a:srgbClr val="000000"/>
                </a:solidFill>
                <a:latin typeface="Calibri"/>
                <a:cs typeface="Calibri"/>
              </a:rPr>
              <a:t>virar para a</a:t>
            </a:r>
          </a:p>
          <a:p>
            <a:pPr marL="0" marR="0">
              <a:lnSpc>
                <a:spcPts val="1344"/>
              </a:lnSpc>
              <a:spcBef>
                <a:spcPts val="50"/>
              </a:spcBef>
              <a:spcAft>
                <a:spcPts val="0"/>
              </a:spcAft>
            </a:pPr>
            <a:r>
              <a:rPr sz="1100">
                <a:solidFill>
                  <a:srgbClr val="000000"/>
                </a:solidFill>
                <a:latin typeface="Calibri"/>
                <a:cs typeface="Calibri"/>
              </a:rPr>
              <a:t>esquerda.</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417824"/>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2455695"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chemeClr val="tx2"/>
                </a:solidFill>
                <a:cs typeface="Cambria"/>
              </a:rPr>
              <a:t>Frenagem</a:t>
            </a:r>
            <a:r>
              <a:rPr sz="1400" b="1" spc="-13">
                <a:solidFill>
                  <a:schemeClr val="tx2"/>
                </a:solidFill>
                <a:cs typeface="Cambria"/>
              </a:rPr>
              <a:t> </a:t>
            </a:r>
            <a:r>
              <a:rPr sz="1400" b="1">
                <a:solidFill>
                  <a:schemeClr val="tx2"/>
                </a:solidFill>
                <a:cs typeface="Cambria"/>
              </a:rPr>
              <a:t>e estacionamento</a:t>
            </a:r>
          </a:p>
        </p:txBody>
      </p:sp>
      <p:sp>
        <p:nvSpPr>
          <p:cNvPr id="6" name="object 6"/>
          <p:cNvSpPr txBox="1"/>
          <p:nvPr/>
        </p:nvSpPr>
        <p:spPr>
          <a:xfrm>
            <a:off x="576072" y="1015076"/>
            <a:ext cx="627368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Diminua a velocidade libertando o</a:t>
            </a:r>
            <a:r>
              <a:rPr sz="1100" spc="10">
                <a:solidFill>
                  <a:srgbClr val="000000"/>
                </a:solidFill>
                <a:latin typeface="Calibri"/>
                <a:cs typeface="Calibri"/>
              </a:rPr>
              <a:t> </a:t>
            </a:r>
            <a:r>
              <a:rPr sz="1100">
                <a:solidFill>
                  <a:srgbClr val="000000"/>
                </a:solidFill>
                <a:latin typeface="Calibri"/>
                <a:cs typeface="Calibri"/>
              </a:rPr>
              <a:t>acelerador antes de </a:t>
            </a:r>
            <a:r>
              <a:rPr lang="pt-BR" sz="1100">
                <a:solidFill>
                  <a:srgbClr val="000000"/>
                </a:solidFill>
                <a:latin typeface="Calibri"/>
                <a:cs typeface="Calibri"/>
              </a:rPr>
              <a:t>frear</a:t>
            </a:r>
            <a:r>
              <a:rPr sz="1100">
                <a:solidFill>
                  <a:srgbClr val="000000"/>
                </a:solidFill>
                <a:latin typeface="Calibri"/>
                <a:cs typeface="Calibri"/>
              </a:rPr>
              <a:t> enquanto usa os </a:t>
            </a:r>
            <a:r>
              <a:rPr lang="pt-BR" sz="1100">
                <a:solidFill>
                  <a:srgbClr val="000000"/>
                </a:solidFill>
                <a:latin typeface="Calibri"/>
                <a:cs typeface="Calibri"/>
              </a:rPr>
              <a:t>freios</a:t>
            </a:r>
            <a:r>
              <a:rPr sz="1100">
                <a:solidFill>
                  <a:srgbClr val="000000"/>
                </a:solidFill>
                <a:latin typeface="Calibri"/>
                <a:cs typeface="Calibri"/>
              </a:rPr>
              <a:t> dianteiro e traseiro.</a:t>
            </a:r>
          </a:p>
        </p:txBody>
      </p:sp>
      <p:sp>
        <p:nvSpPr>
          <p:cNvPr id="7" name="object 7"/>
          <p:cNvSpPr txBox="1"/>
          <p:nvPr/>
        </p:nvSpPr>
        <p:spPr>
          <a:xfrm>
            <a:off x="576072" y="1236056"/>
            <a:ext cx="588077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Quando</a:t>
            </a:r>
            <a:r>
              <a:rPr sz="1100" spc="17">
                <a:solidFill>
                  <a:srgbClr val="000000"/>
                </a:solidFill>
                <a:latin typeface="Calibri"/>
                <a:cs typeface="Calibri"/>
              </a:rPr>
              <a:t> </a:t>
            </a:r>
            <a:r>
              <a:rPr sz="1100">
                <a:solidFill>
                  <a:srgbClr val="000000"/>
                </a:solidFill>
                <a:latin typeface="Calibri"/>
                <a:cs typeface="Calibri"/>
              </a:rPr>
              <a:t>a velocidade não for</a:t>
            </a:r>
            <a:r>
              <a:rPr sz="1100" spc="-16">
                <a:solidFill>
                  <a:srgbClr val="000000"/>
                </a:solidFill>
                <a:latin typeface="Calibri"/>
                <a:cs typeface="Calibri"/>
              </a:rPr>
              <a:t> </a:t>
            </a:r>
            <a:r>
              <a:rPr sz="1100">
                <a:solidFill>
                  <a:srgbClr val="000000"/>
                </a:solidFill>
                <a:latin typeface="Calibri"/>
                <a:cs typeface="Calibri"/>
              </a:rPr>
              <a:t>suficientemente baixa,</a:t>
            </a:r>
            <a:r>
              <a:rPr sz="1100" spc="-17">
                <a:solidFill>
                  <a:srgbClr val="000000"/>
                </a:solidFill>
                <a:latin typeface="Calibri"/>
                <a:cs typeface="Calibri"/>
              </a:rPr>
              <a:t> </a:t>
            </a:r>
            <a:r>
              <a:rPr sz="1100">
                <a:solidFill>
                  <a:srgbClr val="000000"/>
                </a:solidFill>
                <a:latin typeface="Calibri"/>
                <a:cs typeface="Calibri"/>
              </a:rPr>
              <a:t>reduza uma</a:t>
            </a:r>
            <a:r>
              <a:rPr sz="1100" spc="-24">
                <a:solidFill>
                  <a:srgbClr val="000000"/>
                </a:solidFill>
                <a:latin typeface="Calibri"/>
                <a:cs typeface="Calibri"/>
              </a:rPr>
              <a:t> </a:t>
            </a:r>
            <a:r>
              <a:rPr lang="pt-BR" sz="1100">
                <a:solidFill>
                  <a:srgbClr val="000000"/>
                </a:solidFill>
                <a:latin typeface="Calibri"/>
                <a:cs typeface="Calibri"/>
              </a:rPr>
              <a:t>marcha</a:t>
            </a:r>
            <a:r>
              <a:rPr sz="1100" spc="-16">
                <a:solidFill>
                  <a:srgbClr val="000000"/>
                </a:solidFill>
                <a:latin typeface="Calibri"/>
                <a:cs typeface="Calibri"/>
              </a:rPr>
              <a:t> </a:t>
            </a:r>
            <a:r>
              <a:rPr sz="1100">
                <a:solidFill>
                  <a:srgbClr val="000000"/>
                </a:solidFill>
                <a:latin typeface="Calibri"/>
                <a:cs typeface="Calibri"/>
              </a:rPr>
              <a:t>e </a:t>
            </a:r>
            <a:r>
              <a:rPr lang="pt-BR" sz="1100">
                <a:solidFill>
                  <a:srgbClr val="000000"/>
                </a:solidFill>
                <a:latin typeface="Calibri"/>
                <a:cs typeface="Calibri"/>
              </a:rPr>
              <a:t>freie</a:t>
            </a:r>
            <a:r>
              <a:rPr sz="1100">
                <a:solidFill>
                  <a:srgbClr val="000000"/>
                </a:solidFill>
                <a:latin typeface="Calibri"/>
                <a:cs typeface="Calibri"/>
              </a:rPr>
              <a:t> para completar o</a:t>
            </a:r>
          </a:p>
          <a:p>
            <a:pPr marL="0" marR="0">
              <a:lnSpc>
                <a:spcPts val="1343"/>
              </a:lnSpc>
              <a:spcBef>
                <a:spcPts val="50"/>
              </a:spcBef>
              <a:spcAft>
                <a:spcPts val="0"/>
              </a:spcAft>
            </a:pPr>
            <a:r>
              <a:rPr sz="1100">
                <a:solidFill>
                  <a:srgbClr val="000000"/>
                </a:solidFill>
                <a:latin typeface="Calibri"/>
                <a:cs typeface="Calibri"/>
              </a:rPr>
              <a:t>estacionamento.</a:t>
            </a:r>
          </a:p>
        </p:txBody>
      </p:sp>
      <p:sp>
        <p:nvSpPr>
          <p:cNvPr id="8" name="object 8"/>
          <p:cNvSpPr txBox="1"/>
          <p:nvPr/>
        </p:nvSpPr>
        <p:spPr>
          <a:xfrm>
            <a:off x="576072" y="1627724"/>
            <a:ext cx="417457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Engrene o</a:t>
            </a:r>
            <a:r>
              <a:rPr sz="1100" spc="18">
                <a:solidFill>
                  <a:srgbClr val="000000"/>
                </a:solidFill>
                <a:latin typeface="Calibri"/>
                <a:cs typeface="Calibri"/>
              </a:rPr>
              <a:t> </a:t>
            </a:r>
            <a:r>
              <a:rPr sz="1100">
                <a:solidFill>
                  <a:srgbClr val="000000"/>
                </a:solidFill>
                <a:latin typeface="Calibri"/>
                <a:cs typeface="Calibri"/>
              </a:rPr>
              <a:t>ponto morto e,</a:t>
            </a:r>
            <a:r>
              <a:rPr sz="1100" spc="-10">
                <a:solidFill>
                  <a:srgbClr val="000000"/>
                </a:solidFill>
                <a:latin typeface="Calibri"/>
                <a:cs typeface="Calibri"/>
              </a:rPr>
              <a:t> </a:t>
            </a:r>
            <a:r>
              <a:rPr sz="1100">
                <a:solidFill>
                  <a:srgbClr val="000000"/>
                </a:solidFill>
                <a:latin typeface="Calibri"/>
                <a:cs typeface="Calibri"/>
              </a:rPr>
              <a:t>em seguida, detenha por completo a moto.</a:t>
            </a:r>
          </a:p>
        </p:txBody>
      </p:sp>
      <p:sp>
        <p:nvSpPr>
          <p:cNvPr id="9" name="object 9"/>
          <p:cNvSpPr txBox="1"/>
          <p:nvPr/>
        </p:nvSpPr>
        <p:spPr>
          <a:xfrm>
            <a:off x="576072" y="1848704"/>
            <a:ext cx="621332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Ao </a:t>
            </a:r>
            <a:r>
              <a:rPr lang="pt-BR" sz="1100">
                <a:solidFill>
                  <a:srgbClr val="000000"/>
                </a:solidFill>
                <a:latin typeface="Calibri"/>
                <a:cs typeface="Calibri"/>
              </a:rPr>
              <a:t>frear</a:t>
            </a:r>
            <a:r>
              <a:rPr sz="1100">
                <a:solidFill>
                  <a:srgbClr val="000000"/>
                </a:solidFill>
                <a:latin typeface="Calibri"/>
                <a:cs typeface="Calibri"/>
              </a:rPr>
              <a:t>, o seu corpo mover-se-á para a frente e a </a:t>
            </a:r>
            <a:r>
              <a:rPr lang="pt-BR" sz="1100">
                <a:solidFill>
                  <a:srgbClr val="000000"/>
                </a:solidFill>
                <a:latin typeface="Calibri"/>
                <a:cs typeface="Calibri"/>
              </a:rPr>
              <a:t>suspensão</a:t>
            </a:r>
            <a:r>
              <a:rPr sz="1100">
                <a:solidFill>
                  <a:srgbClr val="000000"/>
                </a:solidFill>
                <a:latin typeface="Calibri"/>
                <a:cs typeface="Calibri"/>
              </a:rPr>
              <a:t> comprime-se. O peso desloca-se</a:t>
            </a:r>
            <a:r>
              <a:rPr sz="1100" spc="-17">
                <a:solidFill>
                  <a:srgbClr val="000000"/>
                </a:solidFill>
                <a:latin typeface="Calibri"/>
                <a:cs typeface="Calibri"/>
              </a:rPr>
              <a:t> </a:t>
            </a:r>
            <a:r>
              <a:rPr sz="1100">
                <a:solidFill>
                  <a:srgbClr val="000000"/>
                </a:solidFill>
                <a:latin typeface="Calibri"/>
                <a:cs typeface="Calibri"/>
              </a:rPr>
              <a:t>para a roda</a:t>
            </a:r>
          </a:p>
          <a:p>
            <a:pPr marL="0" marR="0">
              <a:lnSpc>
                <a:spcPts val="1344"/>
              </a:lnSpc>
              <a:spcBef>
                <a:spcPts val="50"/>
              </a:spcBef>
              <a:spcAft>
                <a:spcPts val="0"/>
              </a:spcAft>
            </a:pPr>
            <a:r>
              <a:rPr sz="1100">
                <a:solidFill>
                  <a:srgbClr val="000000"/>
                </a:solidFill>
                <a:latin typeface="Calibri"/>
                <a:cs typeface="Calibri"/>
              </a:rPr>
              <a:t>dianteira; por isso, o </a:t>
            </a:r>
            <a:r>
              <a:rPr lang="pt-BR" sz="1100">
                <a:solidFill>
                  <a:srgbClr val="000000"/>
                </a:solidFill>
                <a:latin typeface="Calibri"/>
                <a:cs typeface="Calibri"/>
              </a:rPr>
              <a:t>freio</a:t>
            </a:r>
            <a:r>
              <a:rPr sz="1100">
                <a:solidFill>
                  <a:srgbClr val="000000"/>
                </a:solidFill>
                <a:latin typeface="Calibri"/>
                <a:cs typeface="Calibri"/>
              </a:rPr>
              <a:t> dianteiro é mais</a:t>
            </a:r>
            <a:r>
              <a:rPr sz="1100" spc="-22">
                <a:solidFill>
                  <a:srgbClr val="000000"/>
                </a:solidFill>
                <a:latin typeface="Calibri"/>
                <a:cs typeface="Calibri"/>
              </a:rPr>
              <a:t> </a:t>
            </a:r>
            <a:r>
              <a:rPr sz="1100">
                <a:solidFill>
                  <a:srgbClr val="000000"/>
                </a:solidFill>
                <a:latin typeface="Calibri"/>
                <a:cs typeface="Calibri"/>
              </a:rPr>
              <a:t>eficiente que o</a:t>
            </a:r>
            <a:r>
              <a:rPr sz="1100" spc="10">
                <a:solidFill>
                  <a:srgbClr val="000000"/>
                </a:solidFill>
                <a:latin typeface="Calibri"/>
                <a:cs typeface="Calibri"/>
              </a:rPr>
              <a:t> </a:t>
            </a:r>
            <a:r>
              <a:rPr sz="1100">
                <a:solidFill>
                  <a:srgbClr val="000000"/>
                </a:solidFill>
                <a:latin typeface="Calibri"/>
                <a:cs typeface="Calibri"/>
              </a:rPr>
              <a:t>traseiro e</a:t>
            </a:r>
            <a:r>
              <a:rPr sz="1100" spc="18">
                <a:solidFill>
                  <a:srgbClr val="000000"/>
                </a:solidFill>
                <a:latin typeface="Calibri"/>
                <a:cs typeface="Calibri"/>
              </a:rPr>
              <a:t> </a:t>
            </a:r>
            <a:r>
              <a:rPr sz="1100">
                <a:solidFill>
                  <a:srgbClr val="000000"/>
                </a:solidFill>
                <a:latin typeface="Calibri"/>
                <a:cs typeface="Calibri"/>
              </a:rPr>
              <a:t>facilitará a paragem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veículo.</a:t>
            </a:r>
          </a:p>
        </p:txBody>
      </p:sp>
      <p:sp>
        <p:nvSpPr>
          <p:cNvPr id="10" name="object 10"/>
          <p:cNvSpPr txBox="1"/>
          <p:nvPr/>
        </p:nvSpPr>
        <p:spPr>
          <a:xfrm>
            <a:off x="576072" y="2240372"/>
            <a:ext cx="635009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Quando conduzir em</a:t>
            </a:r>
            <a:r>
              <a:rPr sz="1100" spc="23">
                <a:solidFill>
                  <a:srgbClr val="000000"/>
                </a:solidFill>
                <a:latin typeface="Calibri"/>
                <a:cs typeface="Calibri"/>
              </a:rPr>
              <a:t> </a:t>
            </a:r>
            <a:r>
              <a:rPr sz="1100">
                <a:solidFill>
                  <a:srgbClr val="000000"/>
                </a:solidFill>
                <a:latin typeface="Calibri"/>
                <a:cs typeface="Calibri"/>
              </a:rPr>
              <a:t>estradas de montanha, usar o </a:t>
            </a:r>
            <a:r>
              <a:rPr lang="pt-BR" sz="1100">
                <a:solidFill>
                  <a:srgbClr val="000000"/>
                </a:solidFill>
                <a:latin typeface="Calibri"/>
                <a:cs typeface="Calibri"/>
              </a:rPr>
              <a:t>freio</a:t>
            </a:r>
            <a:r>
              <a:rPr sz="1100">
                <a:solidFill>
                  <a:srgbClr val="000000"/>
                </a:solidFill>
                <a:latin typeface="Calibri"/>
                <a:cs typeface="Calibri"/>
              </a:rPr>
              <a:t> traseiro pode ser</a:t>
            </a:r>
            <a:r>
              <a:rPr sz="1100" spc="-11">
                <a:solidFill>
                  <a:srgbClr val="000000"/>
                </a:solidFill>
                <a:latin typeface="Calibri"/>
                <a:cs typeface="Calibri"/>
              </a:rPr>
              <a:t> </a:t>
            </a:r>
            <a:r>
              <a:rPr sz="1100">
                <a:solidFill>
                  <a:srgbClr val="000000"/>
                </a:solidFill>
                <a:latin typeface="Calibri"/>
                <a:cs typeface="Calibri"/>
              </a:rPr>
              <a:t>perigoso. Em situações</a:t>
            </a:r>
            <a:r>
              <a:rPr sz="1100" spc="-11">
                <a:solidFill>
                  <a:srgbClr val="000000"/>
                </a:solidFill>
                <a:latin typeface="Calibri"/>
                <a:cs typeface="Calibri"/>
              </a:rPr>
              <a:t> </a:t>
            </a:r>
            <a:r>
              <a:rPr sz="1100">
                <a:solidFill>
                  <a:srgbClr val="000000"/>
                </a:solidFill>
                <a:latin typeface="Calibri"/>
                <a:cs typeface="Calibri"/>
              </a:rPr>
              <a:t>limite, o</a:t>
            </a:r>
          </a:p>
          <a:p>
            <a:pPr marL="0" marR="0">
              <a:lnSpc>
                <a:spcPts val="1344"/>
              </a:lnSpc>
              <a:spcBef>
                <a:spcPts val="50"/>
              </a:spcBef>
              <a:spcAft>
                <a:spcPts val="0"/>
              </a:spcAft>
            </a:pPr>
            <a:r>
              <a:rPr lang="pt-BR" sz="1100">
                <a:solidFill>
                  <a:srgbClr val="000000"/>
                </a:solidFill>
                <a:latin typeface="Calibri"/>
                <a:cs typeface="Calibri"/>
              </a:rPr>
              <a:t>freio</a:t>
            </a:r>
            <a:r>
              <a:rPr sz="1100">
                <a:solidFill>
                  <a:srgbClr val="000000"/>
                </a:solidFill>
                <a:latin typeface="Calibri"/>
                <a:cs typeface="Calibri"/>
              </a:rPr>
              <a:t> pode sobreaquecer</a:t>
            </a:r>
            <a:r>
              <a:rPr sz="1100" spc="-17">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causar danos graves.</a:t>
            </a:r>
            <a:r>
              <a:rPr sz="1100" spc="-18">
                <a:solidFill>
                  <a:srgbClr val="000000"/>
                </a:solidFill>
                <a:latin typeface="Calibri"/>
                <a:cs typeface="Calibri"/>
              </a:rPr>
              <a:t> </a:t>
            </a:r>
            <a:r>
              <a:rPr sz="1100">
                <a:solidFill>
                  <a:srgbClr val="000000"/>
                </a:solidFill>
                <a:latin typeface="Calibri"/>
                <a:cs typeface="Calibri"/>
              </a:rPr>
              <a:t>Use de forma razoável o </a:t>
            </a:r>
            <a:r>
              <a:rPr lang="pt-BR" sz="1100">
                <a:solidFill>
                  <a:srgbClr val="000000"/>
                </a:solidFill>
                <a:latin typeface="Calibri"/>
                <a:cs typeface="Calibri"/>
              </a:rPr>
              <a:t>freio</a:t>
            </a:r>
            <a:r>
              <a:rPr sz="1100">
                <a:solidFill>
                  <a:srgbClr val="000000"/>
                </a:solidFill>
                <a:latin typeface="Calibri"/>
                <a:cs typeface="Calibri"/>
              </a:rPr>
              <a:t> dianteiro e a retenção do</a:t>
            </a:r>
          </a:p>
          <a:p>
            <a:pPr marL="0" marR="0">
              <a:lnSpc>
                <a:spcPts val="1344"/>
              </a:lnSpc>
              <a:spcBef>
                <a:spcPts val="0"/>
              </a:spcBef>
              <a:spcAft>
                <a:spcPts val="0"/>
              </a:spcAft>
            </a:pPr>
            <a:r>
              <a:rPr sz="1100">
                <a:solidFill>
                  <a:srgbClr val="000000"/>
                </a:solidFill>
                <a:latin typeface="Calibri"/>
                <a:cs typeface="Calibri"/>
              </a:rPr>
              <a:t>motor.</a:t>
            </a:r>
          </a:p>
        </p:txBody>
      </p:sp>
      <p:sp>
        <p:nvSpPr>
          <p:cNvPr id="11" name="object 11"/>
          <p:cNvSpPr txBox="1"/>
          <p:nvPr/>
        </p:nvSpPr>
        <p:spPr>
          <a:xfrm>
            <a:off x="576072" y="2802728"/>
            <a:ext cx="605523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Ao conduzir em</a:t>
            </a:r>
            <a:r>
              <a:rPr sz="1100" spc="23">
                <a:solidFill>
                  <a:srgbClr val="000000"/>
                </a:solidFill>
                <a:latin typeface="Calibri"/>
                <a:cs typeface="Calibri"/>
              </a:rPr>
              <a:t> </a:t>
            </a:r>
            <a:r>
              <a:rPr sz="1100">
                <a:solidFill>
                  <a:srgbClr val="000000"/>
                </a:solidFill>
                <a:latin typeface="Calibri"/>
                <a:cs typeface="Calibri"/>
              </a:rPr>
              <a:t>tempo chuvoso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numa</a:t>
            </a:r>
            <a:r>
              <a:rPr sz="1100" spc="-21">
                <a:solidFill>
                  <a:srgbClr val="000000"/>
                </a:solidFill>
                <a:latin typeface="Calibri"/>
                <a:cs typeface="Calibri"/>
              </a:rPr>
              <a:t> </a:t>
            </a:r>
            <a:r>
              <a:rPr sz="1100">
                <a:solidFill>
                  <a:srgbClr val="000000"/>
                </a:solidFill>
                <a:latin typeface="Calibri"/>
                <a:cs typeface="Calibri"/>
              </a:rPr>
              <a:t>estrada molhada, a água nas pastilhas</a:t>
            </a:r>
            <a:r>
              <a:rPr sz="1100" spc="-17">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e</a:t>
            </a:r>
            <a:r>
              <a:rPr sz="1100" spc="10">
                <a:solidFill>
                  <a:srgbClr val="000000"/>
                </a:solidFill>
                <a:latin typeface="Calibri"/>
                <a:cs typeface="Calibri"/>
              </a:rPr>
              <a:t> </a:t>
            </a:r>
            <a:r>
              <a:rPr sz="1100">
                <a:solidFill>
                  <a:srgbClr val="000000"/>
                </a:solidFill>
                <a:latin typeface="Calibri"/>
                <a:cs typeface="Calibri"/>
              </a:rPr>
              <a:t>disco</a:t>
            </a:r>
            <a:r>
              <a:rPr sz="1100" spc="20">
                <a:solidFill>
                  <a:srgbClr val="000000"/>
                </a:solidFill>
                <a:latin typeface="Calibri"/>
                <a:cs typeface="Calibri"/>
              </a:rPr>
              <a:t> </a:t>
            </a:r>
            <a:r>
              <a:rPr sz="1100">
                <a:solidFill>
                  <a:srgbClr val="000000"/>
                </a:solidFill>
                <a:latin typeface="Calibri"/>
                <a:cs typeface="Calibri"/>
              </a:rPr>
              <a:t>pode</a:t>
            </a:r>
          </a:p>
          <a:p>
            <a:pPr marL="0" marR="0">
              <a:lnSpc>
                <a:spcPts val="1344"/>
              </a:lnSpc>
              <a:spcBef>
                <a:spcPts val="50"/>
              </a:spcBef>
              <a:spcAft>
                <a:spcPts val="0"/>
              </a:spcAft>
            </a:pPr>
            <a:r>
              <a:rPr sz="1100">
                <a:solidFill>
                  <a:srgbClr val="000000"/>
                </a:solidFill>
                <a:latin typeface="Calibri"/>
                <a:cs typeface="Calibri"/>
              </a:rPr>
              <a:t>diminuir o</a:t>
            </a:r>
            <a:r>
              <a:rPr sz="1100" spc="10">
                <a:solidFill>
                  <a:srgbClr val="000000"/>
                </a:solidFill>
                <a:latin typeface="Calibri"/>
                <a:cs typeface="Calibri"/>
              </a:rPr>
              <a:t> </a:t>
            </a:r>
            <a:r>
              <a:rPr sz="1100">
                <a:solidFill>
                  <a:srgbClr val="000000"/>
                </a:solidFill>
                <a:latin typeface="Calibri"/>
                <a:cs typeface="Calibri"/>
              </a:rPr>
              <a:t>rendimento da </a:t>
            </a:r>
            <a:r>
              <a:rPr lang="pt-BR" sz="1100">
                <a:solidFill>
                  <a:srgbClr val="000000"/>
                </a:solidFill>
                <a:latin typeface="Calibri"/>
                <a:cs typeface="Calibri"/>
              </a:rPr>
              <a:t>frenagem</a:t>
            </a:r>
            <a:r>
              <a:rPr sz="1100">
                <a:solidFill>
                  <a:srgbClr val="000000"/>
                </a:solidFill>
                <a:latin typeface="Calibri"/>
                <a:cs typeface="Calibri"/>
              </a:rPr>
              <a:t>.</a:t>
            </a:r>
          </a:p>
        </p:txBody>
      </p:sp>
      <p:sp>
        <p:nvSpPr>
          <p:cNvPr id="12" name="object 12"/>
          <p:cNvSpPr txBox="1"/>
          <p:nvPr/>
        </p:nvSpPr>
        <p:spPr>
          <a:xfrm>
            <a:off x="3485388" y="3422996"/>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3" name="object 13"/>
          <p:cNvSpPr txBox="1"/>
          <p:nvPr/>
        </p:nvSpPr>
        <p:spPr>
          <a:xfrm>
            <a:off x="647700" y="3650569"/>
            <a:ext cx="6045823"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Ao desacelerar</a:t>
            </a:r>
            <a:r>
              <a:rPr sz="1100" spc="-20">
                <a:solidFill>
                  <a:srgbClr val="000000"/>
                </a:solidFill>
                <a:latin typeface="Calibri"/>
                <a:cs typeface="Calibri"/>
              </a:rPr>
              <a:t> </a:t>
            </a:r>
            <a:r>
              <a:rPr sz="1100">
                <a:solidFill>
                  <a:srgbClr val="000000"/>
                </a:solidFill>
                <a:latin typeface="Calibri"/>
                <a:cs typeface="Calibri"/>
              </a:rPr>
              <a:t>a alta velocidade, </a:t>
            </a:r>
            <a:r>
              <a:rPr sz="1100" spc="11">
                <a:solidFill>
                  <a:srgbClr val="000000"/>
                </a:solidFill>
                <a:latin typeface="Calibri"/>
                <a:cs typeface="Calibri"/>
              </a:rPr>
              <a:t>se</a:t>
            </a:r>
            <a:r>
              <a:rPr sz="1100">
                <a:solidFill>
                  <a:srgbClr val="000000"/>
                </a:solidFill>
                <a:latin typeface="Calibri"/>
                <a:cs typeface="Calibri"/>
              </a:rPr>
              <a:t> usar </a:t>
            </a:r>
            <a:r>
              <a:rPr sz="1100" spc="-11">
                <a:solidFill>
                  <a:srgbClr val="000000"/>
                </a:solidFill>
                <a:latin typeface="Calibri"/>
                <a:cs typeface="Calibri"/>
              </a:rPr>
              <a:t>só</a:t>
            </a:r>
            <a:r>
              <a:rPr sz="1100" spc="21">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freio</a:t>
            </a:r>
            <a:r>
              <a:rPr sz="1100">
                <a:solidFill>
                  <a:srgbClr val="000000"/>
                </a:solidFill>
                <a:latin typeface="Calibri"/>
                <a:cs typeface="Calibri"/>
              </a:rPr>
              <a:t> dianteiro ou o traseiro pode fazer com que a moto</a:t>
            </a:r>
          </a:p>
          <a:p>
            <a:pPr marL="0" marR="0">
              <a:lnSpc>
                <a:spcPts val="1344"/>
              </a:lnSpc>
              <a:spcBef>
                <a:spcPts val="50"/>
              </a:spcBef>
              <a:spcAft>
                <a:spcPts val="0"/>
              </a:spcAft>
            </a:pPr>
            <a:r>
              <a:rPr sz="1100">
                <a:solidFill>
                  <a:srgbClr val="000000"/>
                </a:solidFill>
                <a:latin typeface="Calibri"/>
                <a:cs typeface="Calibri"/>
              </a:rPr>
              <a:t>derrape e perca o controlo,</a:t>
            </a:r>
            <a:r>
              <a:rPr sz="1100" spc="-16">
                <a:solidFill>
                  <a:srgbClr val="000000"/>
                </a:solidFill>
                <a:latin typeface="Calibri"/>
                <a:cs typeface="Calibri"/>
              </a:rPr>
              <a:t> </a:t>
            </a:r>
            <a:r>
              <a:rPr sz="1100">
                <a:solidFill>
                  <a:srgbClr val="000000"/>
                </a:solidFill>
                <a:latin typeface="Calibri"/>
                <a:cs typeface="Calibri"/>
              </a:rPr>
              <a:t>pelo</a:t>
            </a:r>
            <a:r>
              <a:rPr sz="1100" spc="17">
                <a:solidFill>
                  <a:srgbClr val="000000"/>
                </a:solidFill>
                <a:latin typeface="Calibri"/>
                <a:cs typeface="Calibri"/>
              </a:rPr>
              <a:t> </a:t>
            </a:r>
            <a:r>
              <a:rPr sz="1100">
                <a:solidFill>
                  <a:srgbClr val="000000"/>
                </a:solidFill>
                <a:latin typeface="Calibri"/>
                <a:cs typeface="Calibri"/>
              </a:rPr>
              <a:t>que é necessário usar</a:t>
            </a:r>
            <a:r>
              <a:rPr sz="1100" spc="-16">
                <a:solidFill>
                  <a:srgbClr val="000000"/>
                </a:solidFill>
                <a:latin typeface="Calibri"/>
                <a:cs typeface="Calibri"/>
              </a:rPr>
              <a:t> </a:t>
            </a:r>
            <a:r>
              <a:rPr sz="1100">
                <a:solidFill>
                  <a:srgbClr val="000000"/>
                </a:solidFill>
                <a:latin typeface="Calibri"/>
                <a:cs typeface="Calibri"/>
              </a:rPr>
              <a:t>ao mesmo tempo </a:t>
            </a:r>
            <a:r>
              <a:rPr sz="1100" spc="16">
                <a:solidFill>
                  <a:srgbClr val="000000"/>
                </a:solidFill>
                <a:latin typeface="Calibri"/>
                <a:cs typeface="Calibri"/>
              </a:rPr>
              <a:t>os</a:t>
            </a:r>
            <a:r>
              <a:rPr sz="1100" spc="-26">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 dianteiro e traseiro.</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35228"/>
            <a:ext cx="6301740" cy="186232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3427476" y="94040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6" name="object 6"/>
          <p:cNvSpPr txBox="1"/>
          <p:nvPr/>
        </p:nvSpPr>
        <p:spPr>
          <a:xfrm>
            <a:off x="755904" y="116763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7" name="object 7"/>
          <p:cNvSpPr txBox="1"/>
          <p:nvPr/>
        </p:nvSpPr>
        <p:spPr>
          <a:xfrm>
            <a:off x="984504" y="1175096"/>
            <a:ext cx="594886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Após muito tempo de condução, quando for</a:t>
            </a:r>
            <a:r>
              <a:rPr sz="1100" spc="-27">
                <a:solidFill>
                  <a:srgbClr val="000000"/>
                </a:solidFill>
                <a:latin typeface="Calibri"/>
                <a:cs typeface="Calibri"/>
              </a:rPr>
              <a:t> </a:t>
            </a:r>
            <a:r>
              <a:rPr sz="1100">
                <a:solidFill>
                  <a:srgbClr val="000000"/>
                </a:solidFill>
                <a:latin typeface="Calibri"/>
                <a:cs typeface="Calibri"/>
              </a:rPr>
              <a:t>necessário</a:t>
            </a:r>
            <a:r>
              <a:rPr sz="1100" spc="11">
                <a:solidFill>
                  <a:srgbClr val="000000"/>
                </a:solidFill>
                <a:latin typeface="Calibri"/>
                <a:cs typeface="Calibri"/>
              </a:rPr>
              <a:t> </a:t>
            </a:r>
            <a:r>
              <a:rPr sz="1100">
                <a:solidFill>
                  <a:srgbClr val="000000"/>
                </a:solidFill>
                <a:latin typeface="Calibri"/>
                <a:cs typeface="Calibri"/>
              </a:rPr>
              <a:t>parar</a:t>
            </a:r>
            <a:r>
              <a:rPr lang="pt-BR" sz="1100">
                <a:solidFill>
                  <a:srgbClr val="000000"/>
                </a:solidFill>
                <a:latin typeface="Calibri"/>
                <a:cs typeface="Calibri"/>
              </a:rPr>
              <a:t>,</a:t>
            </a:r>
            <a:r>
              <a:rPr sz="1100">
                <a:solidFill>
                  <a:srgbClr val="000000"/>
                </a:solidFill>
                <a:latin typeface="Calibri"/>
                <a:cs typeface="Calibri"/>
              </a:rPr>
              <a:t> estacione a moto</a:t>
            </a:r>
            <a:r>
              <a:rPr sz="1100" spc="-11">
                <a:solidFill>
                  <a:srgbClr val="000000"/>
                </a:solidFill>
                <a:latin typeface="Calibri"/>
                <a:cs typeface="Calibri"/>
              </a:rPr>
              <a:t> </a:t>
            </a:r>
            <a:r>
              <a:rPr sz="1100">
                <a:solidFill>
                  <a:srgbClr val="000000"/>
                </a:solidFill>
                <a:latin typeface="Calibri"/>
                <a:cs typeface="Calibri"/>
              </a:rPr>
              <a:t>longe de crianças para</a:t>
            </a:r>
          </a:p>
          <a:p>
            <a:pPr marL="0" marR="0">
              <a:lnSpc>
                <a:spcPts val="1344"/>
              </a:lnSpc>
              <a:spcBef>
                <a:spcPts val="50"/>
              </a:spcBef>
              <a:spcAft>
                <a:spcPts val="0"/>
              </a:spcAft>
            </a:pPr>
            <a:r>
              <a:rPr sz="1100">
                <a:solidFill>
                  <a:srgbClr val="000000"/>
                </a:solidFill>
                <a:latin typeface="Calibri"/>
                <a:cs typeface="Calibri"/>
              </a:rPr>
              <a:t>evitar</a:t>
            </a:r>
            <a:r>
              <a:rPr sz="1100" spc="-17">
                <a:solidFill>
                  <a:srgbClr val="000000"/>
                </a:solidFill>
                <a:latin typeface="Calibri"/>
                <a:cs typeface="Calibri"/>
              </a:rPr>
              <a:t> </a:t>
            </a:r>
            <a:r>
              <a:rPr sz="1100">
                <a:solidFill>
                  <a:srgbClr val="000000"/>
                </a:solidFill>
                <a:latin typeface="Calibri"/>
                <a:cs typeface="Calibri"/>
              </a:rPr>
              <a:t>queimaduras no seu motor</a:t>
            </a:r>
            <a:r>
              <a:rPr sz="1100" spc="-10">
                <a:solidFill>
                  <a:srgbClr val="000000"/>
                </a:solidFill>
                <a:latin typeface="Calibri"/>
                <a:cs typeface="Calibri"/>
              </a:rPr>
              <a:t> </a:t>
            </a:r>
            <a:r>
              <a:rPr sz="1100">
                <a:solidFill>
                  <a:srgbClr val="000000"/>
                </a:solidFill>
                <a:latin typeface="Calibri"/>
                <a:cs typeface="Calibri"/>
              </a:rPr>
              <a:t>quente.</a:t>
            </a:r>
          </a:p>
        </p:txBody>
      </p:sp>
      <p:sp>
        <p:nvSpPr>
          <p:cNvPr id="8" name="object 8"/>
          <p:cNvSpPr txBox="1"/>
          <p:nvPr/>
        </p:nvSpPr>
        <p:spPr>
          <a:xfrm>
            <a:off x="755904" y="1516629"/>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9" name="object 9"/>
          <p:cNvSpPr txBox="1"/>
          <p:nvPr/>
        </p:nvSpPr>
        <p:spPr>
          <a:xfrm>
            <a:off x="984504" y="1524092"/>
            <a:ext cx="569745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estacione em</a:t>
            </a:r>
            <a:r>
              <a:rPr sz="1100" spc="10">
                <a:solidFill>
                  <a:srgbClr val="000000"/>
                </a:solidFill>
                <a:latin typeface="Calibri"/>
                <a:cs typeface="Calibri"/>
              </a:rPr>
              <a:t> </a:t>
            </a:r>
            <a:r>
              <a:rPr sz="1100">
                <a:solidFill>
                  <a:srgbClr val="000000"/>
                </a:solidFill>
                <a:latin typeface="Calibri"/>
                <a:cs typeface="Calibri"/>
              </a:rPr>
              <a:t>terreno </a:t>
            </a:r>
            <a:r>
              <a:rPr lang="pt-BR" sz="1100">
                <a:solidFill>
                  <a:srgbClr val="000000"/>
                </a:solidFill>
                <a:latin typeface="Calibri"/>
                <a:cs typeface="Calibri"/>
              </a:rPr>
              <a:t>macios</a:t>
            </a:r>
            <a:r>
              <a:rPr sz="1100" spc="19">
                <a:solidFill>
                  <a:srgbClr val="000000"/>
                </a:solidFill>
                <a:latin typeface="Calibri"/>
                <a:cs typeface="Calibri"/>
              </a:rPr>
              <a:t> </a:t>
            </a:r>
            <a:r>
              <a:rPr sz="1100">
                <a:solidFill>
                  <a:srgbClr val="000000"/>
                </a:solidFill>
                <a:latin typeface="Calibri"/>
                <a:cs typeface="Calibri"/>
              </a:rPr>
              <a:t>para evitar</a:t>
            </a:r>
            <a:r>
              <a:rPr sz="1100" spc="-21">
                <a:solidFill>
                  <a:srgbClr val="000000"/>
                </a:solidFill>
                <a:latin typeface="Calibri"/>
                <a:cs typeface="Calibri"/>
              </a:rPr>
              <a:t> </a:t>
            </a:r>
            <a:r>
              <a:rPr sz="1100">
                <a:solidFill>
                  <a:srgbClr val="000000"/>
                </a:solidFill>
                <a:latin typeface="Calibri"/>
                <a:cs typeface="Calibri"/>
              </a:rPr>
              <a:t>a queda da moto e danos.</a:t>
            </a:r>
          </a:p>
          <a:p>
            <a:pPr marL="0" marR="0">
              <a:lnSpc>
                <a:spcPts val="1347"/>
              </a:lnSpc>
              <a:spcBef>
                <a:spcPts val="10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estacionar num declive suave, engrene uma </a:t>
            </a:r>
            <a:r>
              <a:rPr lang="pt-BR" sz="1100">
                <a:solidFill>
                  <a:srgbClr val="000000"/>
                </a:solidFill>
                <a:latin typeface="Calibri"/>
                <a:cs typeface="Calibri"/>
              </a:rPr>
              <a:t>marcha</a:t>
            </a:r>
            <a:r>
              <a:rPr sz="1100" spc="-16">
                <a:solidFill>
                  <a:srgbClr val="000000"/>
                </a:solidFill>
                <a:latin typeface="Calibri"/>
                <a:cs typeface="Calibri"/>
              </a:rPr>
              <a:t> </a:t>
            </a:r>
            <a:r>
              <a:rPr sz="1100">
                <a:solidFill>
                  <a:srgbClr val="000000"/>
                </a:solidFill>
                <a:latin typeface="Calibri"/>
                <a:cs typeface="Calibri"/>
              </a:rPr>
              <a:t>e deixe a moto orientada para a</a:t>
            </a:r>
          </a:p>
          <a:p>
            <a:pPr marL="0" marR="0">
              <a:lnSpc>
                <a:spcPts val="1332"/>
              </a:lnSpc>
              <a:spcBef>
                <a:spcPts val="0"/>
              </a:spcBef>
              <a:spcAft>
                <a:spcPts val="0"/>
              </a:spcAft>
            </a:pPr>
            <a:r>
              <a:rPr sz="1100">
                <a:solidFill>
                  <a:srgbClr val="000000"/>
                </a:solidFill>
                <a:latin typeface="Calibri"/>
                <a:cs typeface="Calibri"/>
              </a:rPr>
              <a:t>subida, para evitar que o</a:t>
            </a:r>
            <a:r>
              <a:rPr sz="1100" spc="10">
                <a:solidFill>
                  <a:srgbClr val="000000"/>
                </a:solidFill>
                <a:latin typeface="Calibri"/>
                <a:cs typeface="Calibri"/>
              </a:rPr>
              <a:t> </a:t>
            </a:r>
            <a:r>
              <a:rPr sz="1100">
                <a:solidFill>
                  <a:srgbClr val="000000"/>
                </a:solidFill>
                <a:latin typeface="Calibri"/>
                <a:cs typeface="Calibri"/>
              </a:rPr>
              <a:t>descanso lateral recolha e a moto caia.</a:t>
            </a:r>
          </a:p>
        </p:txBody>
      </p:sp>
      <p:sp>
        <p:nvSpPr>
          <p:cNvPr id="10" name="object 10"/>
          <p:cNvSpPr txBox="1"/>
          <p:nvPr/>
        </p:nvSpPr>
        <p:spPr>
          <a:xfrm>
            <a:off x="755904" y="2042409"/>
            <a:ext cx="216896" cy="55888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1" name="object 11"/>
          <p:cNvSpPr txBox="1"/>
          <p:nvPr/>
        </p:nvSpPr>
        <p:spPr>
          <a:xfrm>
            <a:off x="984504" y="2049872"/>
            <a:ext cx="6011564"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estacione ou conduza sobre materiais combustíveis, como </a:t>
            </a:r>
            <a:r>
              <a:rPr lang="pt-BR" sz="1100">
                <a:solidFill>
                  <a:srgbClr val="000000"/>
                </a:solidFill>
                <a:latin typeface="Calibri"/>
                <a:cs typeface="Calibri"/>
              </a:rPr>
              <a:t>palha</a:t>
            </a:r>
            <a:r>
              <a:rPr sz="1100">
                <a:solidFill>
                  <a:srgbClr val="000000"/>
                </a:solidFill>
                <a:latin typeface="Calibri"/>
                <a:cs typeface="Calibri"/>
              </a:rPr>
              <a:t> seca, pois o catalisador de três vias</a:t>
            </a:r>
          </a:p>
          <a:p>
            <a:pPr marL="0" marR="0">
              <a:lnSpc>
                <a:spcPts val="1344"/>
              </a:lnSpc>
              <a:spcBef>
                <a:spcPts val="50"/>
              </a:spcBef>
              <a:spcAft>
                <a:spcPts val="0"/>
              </a:spcAft>
            </a:pPr>
            <a:r>
              <a:rPr sz="1100">
                <a:solidFill>
                  <a:srgbClr val="000000"/>
                </a:solidFill>
                <a:latin typeface="Calibri"/>
                <a:cs typeface="Calibri"/>
              </a:rPr>
              <a:t>funciona a temperaturas elevadas, </a:t>
            </a:r>
            <a:r>
              <a:rPr sz="1100" spc="16">
                <a:solidFill>
                  <a:srgbClr val="000000"/>
                </a:solidFill>
                <a:latin typeface="Calibri"/>
                <a:cs typeface="Calibri"/>
              </a:rPr>
              <a:t>os</a:t>
            </a:r>
            <a:r>
              <a:rPr sz="1100" spc="-33">
                <a:solidFill>
                  <a:srgbClr val="000000"/>
                </a:solidFill>
                <a:latin typeface="Calibri"/>
                <a:cs typeface="Calibri"/>
              </a:rPr>
              <a:t> </a:t>
            </a:r>
            <a:r>
              <a:rPr sz="1100">
                <a:solidFill>
                  <a:srgbClr val="000000"/>
                </a:solidFill>
                <a:latin typeface="Calibri"/>
                <a:cs typeface="Calibri"/>
              </a:rPr>
              <a:t>materiais</a:t>
            </a:r>
            <a:r>
              <a:rPr sz="1100" spc="-18">
                <a:solidFill>
                  <a:srgbClr val="000000"/>
                </a:solidFill>
                <a:latin typeface="Calibri"/>
                <a:cs typeface="Calibri"/>
              </a:rPr>
              <a:t> </a:t>
            </a:r>
            <a:r>
              <a:rPr sz="1100">
                <a:solidFill>
                  <a:srgbClr val="000000"/>
                </a:solidFill>
                <a:latin typeface="Calibri"/>
                <a:cs typeface="Calibri"/>
              </a:rPr>
              <a:t>podem</a:t>
            </a:r>
            <a:r>
              <a:rPr sz="1100" spc="10">
                <a:solidFill>
                  <a:srgbClr val="000000"/>
                </a:solidFill>
                <a:latin typeface="Calibri"/>
                <a:cs typeface="Calibri"/>
              </a:rPr>
              <a:t> </a:t>
            </a:r>
            <a:r>
              <a:rPr sz="1100">
                <a:solidFill>
                  <a:srgbClr val="000000"/>
                </a:solidFill>
                <a:latin typeface="Calibri"/>
                <a:cs typeface="Calibri"/>
              </a:rPr>
              <a:t>prender-se e causar</a:t>
            </a:r>
            <a:r>
              <a:rPr sz="1100" spc="-16">
                <a:solidFill>
                  <a:srgbClr val="000000"/>
                </a:solidFill>
                <a:latin typeface="Calibri"/>
                <a:cs typeface="Calibri"/>
              </a:rPr>
              <a:t> </a:t>
            </a:r>
            <a:r>
              <a:rPr sz="1100">
                <a:solidFill>
                  <a:srgbClr val="000000"/>
                </a:solidFill>
                <a:latin typeface="Calibri"/>
                <a:cs typeface="Calibri"/>
              </a:rPr>
              <a:t>um incêndio.</a:t>
            </a:r>
          </a:p>
          <a:p>
            <a:pPr marL="0" marR="0">
              <a:lnSpc>
                <a:spcPts val="1347"/>
              </a:lnSpc>
              <a:spcBef>
                <a:spcPts val="56"/>
              </a:spcBef>
              <a:spcAft>
                <a:spcPts val="0"/>
              </a:spcAft>
            </a:pPr>
            <a:r>
              <a:rPr sz="1100">
                <a:solidFill>
                  <a:srgbClr val="000000"/>
                </a:solidFill>
                <a:latin typeface="Calibri"/>
                <a:cs typeface="Calibri"/>
              </a:rPr>
              <a:t>Quando </a:t>
            </a:r>
            <a:r>
              <a:rPr lang="pt-BR" sz="1100">
                <a:solidFill>
                  <a:srgbClr val="000000"/>
                </a:solidFill>
                <a:latin typeface="Calibri"/>
                <a:cs typeface="Calibri"/>
              </a:rPr>
              <a:t>frear</a:t>
            </a:r>
            <a:r>
              <a:rPr sz="1100" spc="-10">
                <a:solidFill>
                  <a:srgbClr val="000000"/>
                </a:solidFill>
                <a:latin typeface="Calibri"/>
                <a:cs typeface="Calibri"/>
              </a:rPr>
              <a:t> </a:t>
            </a:r>
            <a:r>
              <a:rPr sz="1100">
                <a:solidFill>
                  <a:srgbClr val="000000"/>
                </a:solidFill>
                <a:latin typeface="Calibri"/>
                <a:cs typeface="Calibri"/>
              </a:rPr>
              <a:t>bruscamente e</a:t>
            </a:r>
            <a:r>
              <a:rPr sz="1100" spc="10">
                <a:solidFill>
                  <a:srgbClr val="000000"/>
                </a:solidFill>
                <a:latin typeface="Calibri"/>
                <a:cs typeface="Calibri"/>
              </a:rPr>
              <a:t> </a:t>
            </a:r>
            <a:r>
              <a:rPr sz="1100">
                <a:solidFill>
                  <a:srgbClr val="000000"/>
                </a:solidFill>
                <a:latin typeface="Calibri"/>
                <a:cs typeface="Calibri"/>
              </a:rPr>
              <a:t>a velocidade for superior a 50 km/h,</a:t>
            </a:r>
            <a:r>
              <a:rPr sz="1100" spc="-10">
                <a:solidFill>
                  <a:srgbClr val="000000"/>
                </a:solidFill>
                <a:latin typeface="Calibri"/>
                <a:cs typeface="Calibri"/>
              </a:rPr>
              <a:t> </a:t>
            </a:r>
            <a:r>
              <a:rPr sz="1100">
                <a:solidFill>
                  <a:srgbClr val="000000"/>
                </a:solidFill>
                <a:latin typeface="Calibri"/>
                <a:cs typeface="Calibri"/>
              </a:rPr>
              <a:t>o sistema ESS controla a luz de </a:t>
            </a:r>
            <a:r>
              <a:rPr lang="pt-BR" sz="1100">
                <a:solidFill>
                  <a:srgbClr val="000000"/>
                </a:solidFill>
                <a:latin typeface="Calibri"/>
                <a:cs typeface="Calibri"/>
              </a:rPr>
              <a:t>freio</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e f</a:t>
            </a:r>
            <a:r>
              <a:rPr lang="pt-BR" sz="1100">
                <a:solidFill>
                  <a:srgbClr val="000000"/>
                </a:solidFill>
                <a:latin typeface="Calibri"/>
                <a:cs typeface="Calibri"/>
              </a:rPr>
              <a:t>ará</a:t>
            </a:r>
            <a:r>
              <a:rPr sz="1100">
                <a:solidFill>
                  <a:srgbClr val="000000"/>
                </a:solidFill>
                <a:latin typeface="Calibri"/>
                <a:cs typeface="Calibri"/>
              </a:rPr>
              <a:t> piscar rapidamente,</a:t>
            </a:r>
            <a:r>
              <a:rPr sz="1100" spc="-16">
                <a:solidFill>
                  <a:srgbClr val="000000"/>
                </a:solidFill>
                <a:latin typeface="Calibri"/>
                <a:cs typeface="Calibri"/>
              </a:rPr>
              <a:t> </a:t>
            </a:r>
            <a:r>
              <a:rPr sz="1100">
                <a:solidFill>
                  <a:srgbClr val="000000"/>
                </a:solidFill>
                <a:latin typeface="Calibri"/>
                <a:cs typeface="Calibri"/>
              </a:rPr>
              <a:t>avisando o veículo que </a:t>
            </a:r>
            <a:r>
              <a:rPr lang="pt-BR" sz="1100">
                <a:solidFill>
                  <a:srgbClr val="000000"/>
                </a:solidFill>
                <a:latin typeface="Calibri"/>
                <a:cs typeface="Calibri"/>
              </a:rPr>
              <a:t>vem atrás</a:t>
            </a:r>
            <a:r>
              <a:rPr sz="1100">
                <a:solidFill>
                  <a:srgbClr val="000000"/>
                </a:solidFill>
                <a:latin typeface="Calibri"/>
                <a:cs typeface="Calibri"/>
              </a:rPr>
              <a:t>, para evitar uma colisão.</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36980"/>
            <a:ext cx="6301740" cy="29763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207580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Características técnicas</a:t>
            </a:r>
          </a:p>
        </p:txBody>
      </p:sp>
      <p:sp>
        <p:nvSpPr>
          <p:cNvPr id="6" name="object 6"/>
          <p:cNvSpPr txBox="1"/>
          <p:nvPr/>
        </p:nvSpPr>
        <p:spPr>
          <a:xfrm>
            <a:off x="647700" y="1244546"/>
            <a:ext cx="1799601" cy="616195"/>
          </a:xfrm>
          <a:prstGeom prst="rect">
            <a:avLst/>
          </a:prstGeom>
        </p:spPr>
        <p:txBody>
          <a:bodyPr vert="horz" wrap="square" lIns="0" tIns="0" rIns="0" bIns="0" rtlCol="0">
            <a:spAutoFit/>
          </a:bodyPr>
          <a:lstStyle/>
          <a:p>
            <a:pPr marL="0" marR="0">
              <a:lnSpc>
                <a:spcPts val="1215"/>
              </a:lnSpc>
              <a:spcBef>
                <a:spcPts val="0"/>
              </a:spcBef>
              <a:spcAft>
                <a:spcPts val="0"/>
              </a:spcAft>
            </a:pPr>
            <a:r>
              <a:rPr sz="1000" b="1">
                <a:solidFill>
                  <a:srgbClr val="000000"/>
                </a:solidFill>
                <a:latin typeface="Calibri"/>
                <a:cs typeface="Calibri"/>
              </a:rPr>
              <a:t>Características da moto</a:t>
            </a:r>
          </a:p>
          <a:p>
            <a:pPr marL="0" marR="0">
              <a:lnSpc>
                <a:spcPts val="1215"/>
              </a:lnSpc>
              <a:spcBef>
                <a:spcPts val="452"/>
              </a:spcBef>
              <a:spcAft>
                <a:spcPts val="0"/>
              </a:spcAft>
            </a:pPr>
            <a:r>
              <a:rPr sz="1000">
                <a:solidFill>
                  <a:srgbClr val="000000"/>
                </a:solidFill>
                <a:latin typeface="Calibri"/>
                <a:cs typeface="Calibri"/>
              </a:rPr>
              <a:t>Comprimento</a:t>
            </a:r>
            <a:r>
              <a:rPr sz="1000" spc="12">
                <a:solidFill>
                  <a:srgbClr val="000000"/>
                </a:solidFill>
                <a:latin typeface="Calibri"/>
                <a:cs typeface="Calibri"/>
              </a:rPr>
              <a:t> </a:t>
            </a:r>
            <a:r>
              <a:rPr sz="1000">
                <a:solidFill>
                  <a:srgbClr val="000000"/>
                </a:solidFill>
                <a:latin typeface="Calibri"/>
                <a:cs typeface="Calibri"/>
              </a:rPr>
              <a:t>x Largura x Altura</a:t>
            </a:r>
          </a:p>
          <a:p>
            <a:pPr marL="0" marR="0">
              <a:lnSpc>
                <a:spcPts val="1215"/>
              </a:lnSpc>
              <a:spcBef>
                <a:spcPts val="452"/>
              </a:spcBef>
              <a:spcAft>
                <a:spcPts val="0"/>
              </a:spcAft>
            </a:pPr>
            <a:r>
              <a:rPr sz="1000">
                <a:solidFill>
                  <a:srgbClr val="000000"/>
                </a:solidFill>
                <a:latin typeface="Calibri"/>
                <a:cs typeface="Calibri"/>
              </a:rPr>
              <a:t>Distância entre eixos</a:t>
            </a:r>
          </a:p>
        </p:txBody>
      </p:sp>
      <p:sp>
        <p:nvSpPr>
          <p:cNvPr id="7" name="object 7"/>
          <p:cNvSpPr txBox="1"/>
          <p:nvPr/>
        </p:nvSpPr>
        <p:spPr>
          <a:xfrm>
            <a:off x="3313380" y="1456382"/>
            <a:ext cx="1841705"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2.325 mm</a:t>
            </a:r>
            <a:r>
              <a:rPr sz="1000" spc="-13">
                <a:solidFill>
                  <a:srgbClr val="000000"/>
                </a:solidFill>
                <a:latin typeface="Calibri"/>
                <a:cs typeface="Calibri"/>
              </a:rPr>
              <a:t> </a:t>
            </a:r>
            <a:r>
              <a:rPr sz="1000">
                <a:solidFill>
                  <a:srgbClr val="000000"/>
                </a:solidFill>
                <a:latin typeface="Calibri"/>
                <a:cs typeface="Calibri"/>
              </a:rPr>
              <a:t>x 940</a:t>
            </a:r>
            <a:r>
              <a:rPr sz="1000" spc="13">
                <a:solidFill>
                  <a:srgbClr val="000000"/>
                </a:solidFill>
                <a:latin typeface="Calibri"/>
                <a:cs typeface="Calibri"/>
              </a:rPr>
              <a:t> </a:t>
            </a:r>
            <a:r>
              <a:rPr sz="1000">
                <a:solidFill>
                  <a:srgbClr val="000000"/>
                </a:solidFill>
                <a:latin typeface="Calibri"/>
                <a:cs typeface="Calibri"/>
              </a:rPr>
              <a:t>mm x 1.420 </a:t>
            </a:r>
            <a:r>
              <a:rPr sz="1000" spc="-12">
                <a:solidFill>
                  <a:srgbClr val="000000"/>
                </a:solidFill>
                <a:latin typeface="Calibri"/>
                <a:cs typeface="Calibri"/>
              </a:rPr>
              <a:t>mm</a:t>
            </a:r>
          </a:p>
        </p:txBody>
      </p:sp>
      <p:sp>
        <p:nvSpPr>
          <p:cNvPr id="8" name="object 8"/>
          <p:cNvSpPr txBox="1"/>
          <p:nvPr/>
        </p:nvSpPr>
        <p:spPr>
          <a:xfrm>
            <a:off x="3314266" y="1668218"/>
            <a:ext cx="67192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1.580 mm</a:t>
            </a:r>
          </a:p>
        </p:txBody>
      </p:sp>
      <p:sp>
        <p:nvSpPr>
          <p:cNvPr id="9" name="object 9"/>
          <p:cNvSpPr txBox="1"/>
          <p:nvPr/>
        </p:nvSpPr>
        <p:spPr>
          <a:xfrm>
            <a:off x="647700" y="1881578"/>
            <a:ext cx="1058334"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Altura </a:t>
            </a:r>
            <a:r>
              <a:rPr sz="1000" spc="12">
                <a:solidFill>
                  <a:srgbClr val="000000"/>
                </a:solidFill>
                <a:latin typeface="Calibri"/>
                <a:cs typeface="Calibri"/>
              </a:rPr>
              <a:t>do</a:t>
            </a:r>
            <a:r>
              <a:rPr sz="1000" spc="-16">
                <a:solidFill>
                  <a:srgbClr val="000000"/>
                </a:solidFill>
                <a:latin typeface="Calibri"/>
                <a:cs typeface="Calibri"/>
              </a:rPr>
              <a:t> </a:t>
            </a:r>
            <a:r>
              <a:rPr sz="1000">
                <a:solidFill>
                  <a:srgbClr val="000000"/>
                </a:solidFill>
                <a:latin typeface="Calibri"/>
                <a:cs typeface="Calibri"/>
              </a:rPr>
              <a:t>assento</a:t>
            </a:r>
          </a:p>
        </p:txBody>
      </p:sp>
      <p:sp>
        <p:nvSpPr>
          <p:cNvPr id="10" name="object 10"/>
          <p:cNvSpPr txBox="1"/>
          <p:nvPr/>
        </p:nvSpPr>
        <p:spPr>
          <a:xfrm>
            <a:off x="3314898" y="1881578"/>
            <a:ext cx="575785"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825 mm</a:t>
            </a:r>
          </a:p>
        </p:txBody>
      </p:sp>
      <p:sp>
        <p:nvSpPr>
          <p:cNvPr id="11" name="object 11"/>
          <p:cNvSpPr txBox="1"/>
          <p:nvPr/>
        </p:nvSpPr>
        <p:spPr>
          <a:xfrm>
            <a:off x="647700" y="2093414"/>
            <a:ext cx="1534703" cy="616195"/>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Distância livre ao solo</a:t>
            </a:r>
          </a:p>
          <a:p>
            <a:pPr marL="0" marR="0">
              <a:lnSpc>
                <a:spcPts val="1215"/>
              </a:lnSpc>
              <a:spcBef>
                <a:spcPts val="452"/>
              </a:spcBef>
              <a:spcAft>
                <a:spcPts val="0"/>
              </a:spcAft>
            </a:pPr>
            <a:r>
              <a:rPr sz="1000">
                <a:solidFill>
                  <a:srgbClr val="000000"/>
                </a:solidFill>
                <a:latin typeface="Calibri"/>
                <a:cs typeface="Calibri"/>
              </a:rPr>
              <a:t>Peso</a:t>
            </a:r>
            <a:r>
              <a:rPr sz="1000" spc="16">
                <a:solidFill>
                  <a:srgbClr val="000000"/>
                </a:solidFill>
                <a:latin typeface="Calibri"/>
                <a:cs typeface="Calibri"/>
              </a:rPr>
              <a:t> </a:t>
            </a:r>
            <a:r>
              <a:rPr sz="1000">
                <a:solidFill>
                  <a:srgbClr val="000000"/>
                </a:solidFill>
                <a:latin typeface="Calibri"/>
                <a:cs typeface="Calibri"/>
              </a:rPr>
              <a:t>em ordem de marcha</a:t>
            </a:r>
          </a:p>
          <a:p>
            <a:pPr marL="0" marR="0">
              <a:lnSpc>
                <a:spcPts val="1215"/>
              </a:lnSpc>
              <a:spcBef>
                <a:spcPts val="452"/>
              </a:spcBef>
              <a:spcAft>
                <a:spcPts val="0"/>
              </a:spcAft>
            </a:pPr>
            <a:r>
              <a:rPr sz="1000">
                <a:solidFill>
                  <a:srgbClr val="000000"/>
                </a:solidFill>
                <a:latin typeface="Calibri"/>
                <a:cs typeface="Calibri"/>
              </a:rPr>
              <a:t>Carga máxima</a:t>
            </a:r>
          </a:p>
        </p:txBody>
      </p:sp>
      <p:sp>
        <p:nvSpPr>
          <p:cNvPr id="12" name="object 12"/>
          <p:cNvSpPr txBox="1"/>
          <p:nvPr/>
        </p:nvSpPr>
        <p:spPr>
          <a:xfrm>
            <a:off x="3314012" y="2093414"/>
            <a:ext cx="576544"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190 mm</a:t>
            </a:r>
          </a:p>
        </p:txBody>
      </p:sp>
      <p:sp>
        <p:nvSpPr>
          <p:cNvPr id="13" name="object 13"/>
          <p:cNvSpPr txBox="1"/>
          <p:nvPr/>
        </p:nvSpPr>
        <p:spPr>
          <a:xfrm>
            <a:off x="3314138" y="2305250"/>
            <a:ext cx="48999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238 kg</a:t>
            </a:r>
          </a:p>
        </p:txBody>
      </p:sp>
      <p:sp>
        <p:nvSpPr>
          <p:cNvPr id="14" name="object 14"/>
          <p:cNvSpPr txBox="1"/>
          <p:nvPr/>
        </p:nvSpPr>
        <p:spPr>
          <a:xfrm>
            <a:off x="3314645" y="2517086"/>
            <a:ext cx="48999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443 kg</a:t>
            </a:r>
          </a:p>
        </p:txBody>
      </p:sp>
      <p:sp>
        <p:nvSpPr>
          <p:cNvPr id="15" name="object 15"/>
          <p:cNvSpPr txBox="1"/>
          <p:nvPr/>
        </p:nvSpPr>
        <p:spPr>
          <a:xfrm>
            <a:off x="647700" y="2730446"/>
            <a:ext cx="1257913" cy="616195"/>
          </a:xfrm>
          <a:prstGeom prst="rect">
            <a:avLst/>
          </a:prstGeom>
        </p:spPr>
        <p:txBody>
          <a:bodyPr vert="horz" wrap="square" lIns="0" tIns="0" rIns="0" bIns="0" rtlCol="0">
            <a:spAutoFit/>
          </a:bodyPr>
          <a:lstStyle/>
          <a:p>
            <a:pPr marL="0" marR="0">
              <a:lnSpc>
                <a:spcPts val="1215"/>
              </a:lnSpc>
              <a:spcBef>
                <a:spcPts val="0"/>
              </a:spcBef>
              <a:spcAft>
                <a:spcPts val="0"/>
              </a:spcAft>
            </a:pPr>
            <a:r>
              <a:rPr sz="1000" spc="-24">
                <a:solidFill>
                  <a:srgbClr val="000000"/>
                </a:solidFill>
                <a:latin typeface="Calibri"/>
                <a:cs typeface="Calibri"/>
              </a:rPr>
              <a:t>Peso</a:t>
            </a:r>
            <a:r>
              <a:rPr sz="1000" spc="-13">
                <a:solidFill>
                  <a:srgbClr val="000000"/>
                </a:solidFill>
                <a:latin typeface="Calibri"/>
                <a:cs typeface="Calibri"/>
              </a:rPr>
              <a:t> </a:t>
            </a:r>
            <a:r>
              <a:rPr sz="1000" spc="-17">
                <a:solidFill>
                  <a:srgbClr val="000000"/>
                </a:solidFill>
                <a:latin typeface="Calibri"/>
                <a:cs typeface="Calibri"/>
              </a:rPr>
              <a:t>na</a:t>
            </a:r>
            <a:r>
              <a:rPr sz="1000" spc="-20">
                <a:solidFill>
                  <a:srgbClr val="000000"/>
                </a:solidFill>
                <a:latin typeface="Calibri"/>
                <a:cs typeface="Calibri"/>
              </a:rPr>
              <a:t> </a:t>
            </a:r>
            <a:r>
              <a:rPr sz="1000" spc="-22">
                <a:solidFill>
                  <a:srgbClr val="000000"/>
                </a:solidFill>
                <a:latin typeface="Calibri"/>
                <a:cs typeface="Calibri"/>
              </a:rPr>
              <a:t>roda</a:t>
            </a:r>
            <a:r>
              <a:rPr sz="1000" spc="-25">
                <a:solidFill>
                  <a:srgbClr val="000000"/>
                </a:solidFill>
                <a:latin typeface="Calibri"/>
                <a:cs typeface="Calibri"/>
              </a:rPr>
              <a:t> </a:t>
            </a:r>
            <a:r>
              <a:rPr sz="1000" spc="-20">
                <a:solidFill>
                  <a:srgbClr val="000000"/>
                </a:solidFill>
                <a:latin typeface="Calibri"/>
                <a:cs typeface="Calibri"/>
              </a:rPr>
              <a:t>dianteira</a:t>
            </a:r>
          </a:p>
          <a:p>
            <a:pPr marL="0" marR="0">
              <a:lnSpc>
                <a:spcPts val="1215"/>
              </a:lnSpc>
              <a:spcBef>
                <a:spcPts val="452"/>
              </a:spcBef>
              <a:spcAft>
                <a:spcPts val="0"/>
              </a:spcAft>
            </a:pPr>
            <a:r>
              <a:rPr sz="1000">
                <a:solidFill>
                  <a:srgbClr val="000000"/>
                </a:solidFill>
                <a:latin typeface="Calibri"/>
                <a:cs typeface="Calibri"/>
              </a:rPr>
              <a:t>Peso</a:t>
            </a:r>
            <a:r>
              <a:rPr sz="1000" spc="16">
                <a:solidFill>
                  <a:srgbClr val="000000"/>
                </a:solidFill>
                <a:latin typeface="Calibri"/>
                <a:cs typeface="Calibri"/>
              </a:rPr>
              <a:t> </a:t>
            </a:r>
            <a:r>
              <a:rPr sz="1000">
                <a:solidFill>
                  <a:srgbClr val="000000"/>
                </a:solidFill>
                <a:latin typeface="Calibri"/>
                <a:cs typeface="Calibri"/>
              </a:rPr>
              <a:t>na roda traseira</a:t>
            </a:r>
          </a:p>
          <a:p>
            <a:pPr marL="0" marR="0">
              <a:lnSpc>
                <a:spcPts val="1215"/>
              </a:lnSpc>
              <a:spcBef>
                <a:spcPts val="452"/>
              </a:spcBef>
              <a:spcAft>
                <a:spcPts val="0"/>
              </a:spcAft>
            </a:pPr>
            <a:r>
              <a:rPr sz="1000">
                <a:solidFill>
                  <a:srgbClr val="000000"/>
                </a:solidFill>
                <a:latin typeface="Calibri"/>
                <a:cs typeface="Calibri"/>
              </a:rPr>
              <a:t>Velocidade</a:t>
            </a:r>
            <a:r>
              <a:rPr sz="1000" spc="23">
                <a:solidFill>
                  <a:srgbClr val="000000"/>
                </a:solidFill>
                <a:latin typeface="Calibri"/>
                <a:cs typeface="Calibri"/>
              </a:rPr>
              <a:t> </a:t>
            </a:r>
            <a:r>
              <a:rPr sz="1000">
                <a:solidFill>
                  <a:srgbClr val="000000"/>
                </a:solidFill>
                <a:latin typeface="Calibri"/>
                <a:cs typeface="Calibri"/>
              </a:rPr>
              <a:t>máxima</a:t>
            </a:r>
          </a:p>
        </p:txBody>
      </p:sp>
      <p:sp>
        <p:nvSpPr>
          <p:cNvPr id="16" name="object 16"/>
          <p:cNvSpPr txBox="1"/>
          <p:nvPr/>
        </p:nvSpPr>
        <p:spPr>
          <a:xfrm>
            <a:off x="3314392" y="2730446"/>
            <a:ext cx="49075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161 kg</a:t>
            </a:r>
          </a:p>
        </p:txBody>
      </p:sp>
      <p:sp>
        <p:nvSpPr>
          <p:cNvPr id="17" name="object 17"/>
          <p:cNvSpPr txBox="1"/>
          <p:nvPr/>
        </p:nvSpPr>
        <p:spPr>
          <a:xfrm>
            <a:off x="3314392" y="2942282"/>
            <a:ext cx="48999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282 kg</a:t>
            </a:r>
          </a:p>
        </p:txBody>
      </p:sp>
      <p:sp>
        <p:nvSpPr>
          <p:cNvPr id="18" name="object 18"/>
          <p:cNvSpPr txBox="1"/>
          <p:nvPr/>
        </p:nvSpPr>
        <p:spPr>
          <a:xfrm>
            <a:off x="3313886" y="3154118"/>
            <a:ext cx="64669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210 km/h</a:t>
            </a:r>
          </a:p>
        </p:txBody>
      </p:sp>
      <p:sp>
        <p:nvSpPr>
          <p:cNvPr id="19" name="object 19"/>
          <p:cNvSpPr txBox="1"/>
          <p:nvPr/>
        </p:nvSpPr>
        <p:spPr>
          <a:xfrm>
            <a:off x="647700" y="3365954"/>
            <a:ext cx="1637991" cy="795089"/>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Inclinação máxima</a:t>
            </a:r>
            <a:r>
              <a:rPr sz="1000" spc="24">
                <a:solidFill>
                  <a:srgbClr val="000000"/>
                </a:solidFill>
                <a:latin typeface="Calibri"/>
                <a:cs typeface="Calibri"/>
              </a:rPr>
              <a:t> </a:t>
            </a:r>
            <a:r>
              <a:rPr sz="1000">
                <a:solidFill>
                  <a:srgbClr val="000000"/>
                </a:solidFill>
                <a:latin typeface="Calibri"/>
                <a:cs typeface="Calibri"/>
              </a:rPr>
              <a:t>superável</a:t>
            </a:r>
          </a:p>
          <a:p>
            <a:pPr marL="0" marR="0">
              <a:lnSpc>
                <a:spcPts val="1215"/>
              </a:lnSpc>
              <a:spcBef>
                <a:spcPts val="452"/>
              </a:spcBef>
              <a:spcAft>
                <a:spcPts val="0"/>
              </a:spcAft>
            </a:pPr>
            <a:r>
              <a:rPr sz="1000">
                <a:solidFill>
                  <a:srgbClr val="000000"/>
                </a:solidFill>
                <a:latin typeface="Calibri"/>
                <a:cs typeface="Calibri"/>
              </a:rPr>
              <a:t>Desaceleração </a:t>
            </a:r>
            <a:r>
              <a:rPr sz="1000" spc="10">
                <a:solidFill>
                  <a:srgbClr val="000000"/>
                </a:solidFill>
                <a:latin typeface="Calibri"/>
                <a:cs typeface="Calibri"/>
              </a:rPr>
              <a:t>em</a:t>
            </a:r>
            <a:r>
              <a:rPr sz="1000" spc="-23">
                <a:solidFill>
                  <a:srgbClr val="000000"/>
                </a:solidFill>
                <a:latin typeface="Calibri"/>
                <a:cs typeface="Calibri"/>
              </a:rPr>
              <a:t> </a:t>
            </a:r>
            <a:r>
              <a:rPr lang="pt-BR" sz="1000">
                <a:solidFill>
                  <a:srgbClr val="000000"/>
                </a:solidFill>
                <a:latin typeface="Calibri"/>
                <a:cs typeface="Calibri"/>
              </a:rPr>
              <a:t>frenagem</a:t>
            </a:r>
            <a:endParaRPr sz="1000">
              <a:solidFill>
                <a:srgbClr val="000000"/>
              </a:solidFill>
              <a:latin typeface="Calibri"/>
              <a:cs typeface="Calibri"/>
            </a:endParaRPr>
          </a:p>
          <a:p>
            <a:pPr marL="0" marR="0">
              <a:lnSpc>
                <a:spcPts val="1215"/>
              </a:lnSpc>
              <a:spcBef>
                <a:spcPts val="464"/>
              </a:spcBef>
              <a:spcAft>
                <a:spcPts val="0"/>
              </a:spcAft>
            </a:pPr>
            <a:r>
              <a:rPr sz="1000">
                <a:solidFill>
                  <a:srgbClr val="000000"/>
                </a:solidFill>
                <a:latin typeface="Calibri"/>
                <a:cs typeface="Calibri"/>
              </a:rPr>
              <a:t>Consumo </a:t>
            </a:r>
            <a:r>
              <a:rPr sz="1000" spc="12">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combustível</a:t>
            </a:r>
          </a:p>
          <a:p>
            <a:pPr marL="0" marR="0">
              <a:lnSpc>
                <a:spcPts val="1215"/>
              </a:lnSpc>
              <a:spcBef>
                <a:spcPts val="402"/>
              </a:spcBef>
              <a:spcAft>
                <a:spcPts val="0"/>
              </a:spcAft>
            </a:pPr>
            <a:r>
              <a:rPr sz="1000">
                <a:solidFill>
                  <a:srgbClr val="000000"/>
                </a:solidFill>
                <a:latin typeface="Calibri"/>
                <a:cs typeface="Calibri"/>
              </a:rPr>
              <a:t>Capacidade do</a:t>
            </a:r>
            <a:r>
              <a:rPr sz="1000" spc="12">
                <a:solidFill>
                  <a:srgbClr val="000000"/>
                </a:solidFill>
                <a:latin typeface="Calibri"/>
                <a:cs typeface="Calibri"/>
              </a:rPr>
              <a:t> </a:t>
            </a:r>
            <a:r>
              <a:rPr sz="1000">
                <a:solidFill>
                  <a:srgbClr val="000000"/>
                </a:solidFill>
                <a:latin typeface="Calibri"/>
                <a:cs typeface="Calibri"/>
              </a:rPr>
              <a:t>depósito</a:t>
            </a:r>
          </a:p>
        </p:txBody>
      </p:sp>
      <p:sp>
        <p:nvSpPr>
          <p:cNvPr id="20" name="object 20"/>
          <p:cNvSpPr txBox="1"/>
          <p:nvPr/>
        </p:nvSpPr>
        <p:spPr>
          <a:xfrm>
            <a:off x="3314700" y="3365954"/>
            <a:ext cx="39706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332C2B"/>
                </a:solidFill>
                <a:latin typeface="Calibri"/>
                <a:cs typeface="Calibri"/>
              </a:rPr>
              <a:t>≥</a:t>
            </a:r>
            <a:r>
              <a:rPr sz="1000">
                <a:solidFill>
                  <a:srgbClr val="000000"/>
                </a:solidFill>
                <a:latin typeface="Calibri"/>
                <a:cs typeface="Calibri"/>
              </a:rPr>
              <a:t>44º</a:t>
            </a:r>
          </a:p>
        </p:txBody>
      </p:sp>
      <p:sp>
        <p:nvSpPr>
          <p:cNvPr id="21" name="object 21"/>
          <p:cNvSpPr txBox="1"/>
          <p:nvPr/>
        </p:nvSpPr>
        <p:spPr>
          <a:xfrm>
            <a:off x="3314265" y="3577790"/>
            <a:ext cx="135719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Cumpre</a:t>
            </a:r>
            <a:r>
              <a:rPr sz="1000" spc="13">
                <a:solidFill>
                  <a:srgbClr val="000000"/>
                </a:solidFill>
                <a:latin typeface="Calibri"/>
                <a:cs typeface="Calibri"/>
              </a:rPr>
              <a:t> </a:t>
            </a:r>
            <a:r>
              <a:rPr sz="1000">
                <a:solidFill>
                  <a:srgbClr val="000000"/>
                </a:solidFill>
                <a:latin typeface="Calibri"/>
                <a:cs typeface="Calibri"/>
              </a:rPr>
              <a:t>GB20073-2018</a:t>
            </a:r>
          </a:p>
        </p:txBody>
      </p:sp>
      <p:sp>
        <p:nvSpPr>
          <p:cNvPr id="22" name="object 22"/>
          <p:cNvSpPr txBox="1"/>
          <p:nvPr/>
        </p:nvSpPr>
        <p:spPr>
          <a:xfrm>
            <a:off x="3313886" y="3791150"/>
            <a:ext cx="3488700" cy="371897"/>
          </a:xfrm>
          <a:prstGeom prst="rect">
            <a:avLst/>
          </a:prstGeom>
        </p:spPr>
        <p:txBody>
          <a:bodyPr vert="horz" wrap="square" lIns="0" tIns="0" rIns="0" bIns="0" rtlCol="0">
            <a:spAutoFit/>
          </a:bodyPr>
          <a:lstStyle/>
          <a:p>
            <a:pPr marL="813" marR="0">
              <a:lnSpc>
                <a:spcPts val="1215"/>
              </a:lnSpc>
              <a:spcBef>
                <a:spcPts val="0"/>
              </a:spcBef>
              <a:spcAft>
                <a:spcPts val="0"/>
              </a:spcAft>
            </a:pPr>
            <a:r>
              <a:rPr lang="pt-BR" sz="1000">
                <a:solidFill>
                  <a:srgbClr val="332C2B"/>
                </a:solidFill>
                <a:latin typeface="Calibri"/>
                <a:cs typeface="Calibri"/>
              </a:rPr>
              <a:t>Aprox. 24 km/L (dependendo das condições de uso e combustível)</a:t>
            </a:r>
            <a:endParaRPr sz="1000">
              <a:solidFill>
                <a:srgbClr val="000000"/>
              </a:solidFill>
              <a:latin typeface="Calibri"/>
              <a:cs typeface="Calibri"/>
            </a:endParaRPr>
          </a:p>
          <a:p>
            <a:pPr marL="0" marR="0">
              <a:lnSpc>
                <a:spcPts val="1215"/>
              </a:lnSpc>
              <a:spcBef>
                <a:spcPts val="452"/>
              </a:spcBef>
              <a:spcAft>
                <a:spcPts val="0"/>
              </a:spcAft>
            </a:pPr>
            <a:r>
              <a:rPr sz="1000">
                <a:solidFill>
                  <a:srgbClr val="000000"/>
                </a:solidFill>
                <a:latin typeface="Calibri"/>
                <a:cs typeface="Calibri"/>
              </a:rPr>
              <a:t>17 litros</a:t>
            </a:r>
          </a:p>
        </p:txBody>
      </p:sp>
      <p:sp>
        <p:nvSpPr>
          <p:cNvPr id="23" name="object 2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712723"/>
            <a:ext cx="6301740" cy="361340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755904" y="721814"/>
            <a:ext cx="1940216" cy="1253227"/>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Capacidade de líquido refrigerante</a:t>
            </a:r>
          </a:p>
          <a:p>
            <a:pPr marL="0" marR="0">
              <a:lnSpc>
                <a:spcPts val="1215"/>
              </a:lnSpc>
              <a:spcBef>
                <a:spcPts val="452"/>
              </a:spcBef>
              <a:spcAft>
                <a:spcPts val="0"/>
              </a:spcAft>
            </a:pPr>
            <a:r>
              <a:rPr sz="1000">
                <a:solidFill>
                  <a:srgbClr val="000000"/>
                </a:solidFill>
                <a:latin typeface="Calibri"/>
                <a:cs typeface="Calibri"/>
              </a:rPr>
              <a:t>Características da corrente</a:t>
            </a:r>
          </a:p>
          <a:p>
            <a:pPr marL="0" marR="0">
              <a:lnSpc>
                <a:spcPts val="1215"/>
              </a:lnSpc>
              <a:spcBef>
                <a:spcPts val="452"/>
              </a:spcBef>
              <a:spcAft>
                <a:spcPts val="0"/>
              </a:spcAft>
            </a:pPr>
            <a:r>
              <a:rPr sz="1000" b="1">
                <a:solidFill>
                  <a:srgbClr val="000000"/>
                </a:solidFill>
                <a:latin typeface="Calibri"/>
                <a:cs typeface="Calibri"/>
              </a:rPr>
              <a:t>Suspensões/Sistema </a:t>
            </a:r>
            <a:r>
              <a:rPr sz="1000" b="1" spc="11">
                <a:solidFill>
                  <a:srgbClr val="000000"/>
                </a:solidFill>
                <a:latin typeface="Calibri"/>
                <a:cs typeface="Calibri"/>
              </a:rPr>
              <a:t>de</a:t>
            </a:r>
            <a:r>
              <a:rPr sz="1000" b="1" spc="-15">
                <a:solidFill>
                  <a:srgbClr val="000000"/>
                </a:solidFill>
                <a:latin typeface="Calibri"/>
                <a:cs typeface="Calibri"/>
              </a:rPr>
              <a:t> </a:t>
            </a:r>
            <a:r>
              <a:rPr sz="1000" b="1">
                <a:solidFill>
                  <a:srgbClr val="000000"/>
                </a:solidFill>
                <a:latin typeface="Calibri"/>
                <a:cs typeface="Calibri"/>
              </a:rPr>
              <a:t>travagem</a:t>
            </a:r>
          </a:p>
          <a:p>
            <a:pPr marL="0" marR="0">
              <a:lnSpc>
                <a:spcPts val="1220"/>
              </a:lnSpc>
              <a:spcBef>
                <a:spcPts val="448"/>
              </a:spcBef>
              <a:spcAft>
                <a:spcPts val="0"/>
              </a:spcAft>
            </a:pPr>
            <a:r>
              <a:rPr sz="1000">
                <a:solidFill>
                  <a:srgbClr val="000000"/>
                </a:solidFill>
                <a:latin typeface="Calibri"/>
                <a:cs typeface="Calibri"/>
              </a:rPr>
              <a:t>Suspensão dianteira</a:t>
            </a:r>
          </a:p>
          <a:p>
            <a:pPr marL="0" marR="0">
              <a:lnSpc>
                <a:spcPts val="1215"/>
              </a:lnSpc>
              <a:spcBef>
                <a:spcPts val="467"/>
              </a:spcBef>
              <a:spcAft>
                <a:spcPts val="0"/>
              </a:spcAft>
            </a:pPr>
            <a:r>
              <a:rPr sz="1000">
                <a:solidFill>
                  <a:srgbClr val="000000"/>
                </a:solidFill>
                <a:latin typeface="Calibri"/>
                <a:cs typeface="Calibri"/>
              </a:rPr>
              <a:t>Suspensão traseira</a:t>
            </a:r>
          </a:p>
          <a:p>
            <a:pPr marL="0" marR="0">
              <a:lnSpc>
                <a:spcPts val="1215"/>
              </a:lnSpc>
              <a:spcBef>
                <a:spcPts val="452"/>
              </a:spcBef>
              <a:spcAft>
                <a:spcPts val="0"/>
              </a:spcAft>
            </a:pPr>
            <a:r>
              <a:rPr lang="pt-BR" sz="1000">
                <a:solidFill>
                  <a:srgbClr val="000000"/>
                </a:solidFill>
                <a:latin typeface="Calibri"/>
                <a:cs typeface="Calibri"/>
              </a:rPr>
              <a:t>Roda</a:t>
            </a:r>
            <a:r>
              <a:rPr sz="1000" spc="-11">
                <a:solidFill>
                  <a:srgbClr val="000000"/>
                </a:solidFill>
                <a:latin typeface="Calibri"/>
                <a:cs typeface="Calibri"/>
              </a:rPr>
              <a:t> </a:t>
            </a:r>
            <a:r>
              <a:rPr sz="1000">
                <a:solidFill>
                  <a:srgbClr val="000000"/>
                </a:solidFill>
                <a:latin typeface="Calibri"/>
                <a:cs typeface="Calibri"/>
              </a:rPr>
              <a:t>dianteira</a:t>
            </a:r>
          </a:p>
        </p:txBody>
      </p:sp>
      <p:sp>
        <p:nvSpPr>
          <p:cNvPr id="6" name="object 6"/>
          <p:cNvSpPr txBox="1"/>
          <p:nvPr/>
        </p:nvSpPr>
        <p:spPr>
          <a:xfrm>
            <a:off x="3421963" y="721814"/>
            <a:ext cx="27403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 l</a:t>
            </a:r>
          </a:p>
        </p:txBody>
      </p:sp>
      <p:sp>
        <p:nvSpPr>
          <p:cNvPr id="7" name="object 7"/>
          <p:cNvSpPr txBox="1"/>
          <p:nvPr/>
        </p:nvSpPr>
        <p:spPr>
          <a:xfrm>
            <a:off x="3421836" y="933650"/>
            <a:ext cx="105287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525UZI (122 elos)</a:t>
            </a:r>
          </a:p>
        </p:txBody>
      </p:sp>
      <p:sp>
        <p:nvSpPr>
          <p:cNvPr id="8" name="object 8"/>
          <p:cNvSpPr txBox="1"/>
          <p:nvPr/>
        </p:nvSpPr>
        <p:spPr>
          <a:xfrm>
            <a:off x="3421964" y="1356849"/>
            <a:ext cx="2862206" cy="618192"/>
          </a:xfrm>
          <a:prstGeom prst="rect">
            <a:avLst/>
          </a:prstGeom>
        </p:spPr>
        <p:txBody>
          <a:bodyPr vert="horz" wrap="square" lIns="0" tIns="0" rIns="0" bIns="0" rtlCol="0">
            <a:spAutoFit/>
          </a:bodyPr>
          <a:lstStyle/>
          <a:p>
            <a:pPr marL="0" marR="0">
              <a:lnSpc>
                <a:spcPts val="1220"/>
              </a:lnSpc>
              <a:spcBef>
                <a:spcPts val="0"/>
              </a:spcBef>
              <a:spcAft>
                <a:spcPts val="0"/>
              </a:spcAft>
            </a:pPr>
            <a:r>
              <a:rPr sz="1000">
                <a:solidFill>
                  <a:srgbClr val="000000"/>
                </a:solidFill>
                <a:latin typeface="Calibri"/>
                <a:cs typeface="Calibri"/>
              </a:rPr>
              <a:t>Forquilha hidráulica invertida 43 mm. Curso 194 mm</a:t>
            </a:r>
          </a:p>
          <a:p>
            <a:pPr marL="252" marR="0">
              <a:lnSpc>
                <a:spcPts val="1215"/>
              </a:lnSpc>
              <a:spcBef>
                <a:spcPts val="467"/>
              </a:spcBef>
              <a:spcAft>
                <a:spcPts val="0"/>
              </a:spcAft>
            </a:pPr>
            <a:r>
              <a:rPr sz="1000">
                <a:solidFill>
                  <a:srgbClr val="000000"/>
                </a:solidFill>
                <a:latin typeface="Calibri"/>
                <a:cs typeface="Calibri"/>
              </a:rPr>
              <a:t>Amortecedor</a:t>
            </a:r>
            <a:r>
              <a:rPr sz="1000" spc="11">
                <a:solidFill>
                  <a:srgbClr val="000000"/>
                </a:solidFill>
                <a:latin typeface="Calibri"/>
                <a:cs typeface="Calibri"/>
              </a:rPr>
              <a:t> </a:t>
            </a:r>
            <a:r>
              <a:rPr sz="1000">
                <a:solidFill>
                  <a:srgbClr val="000000"/>
                </a:solidFill>
                <a:latin typeface="Calibri"/>
                <a:cs typeface="Calibri"/>
              </a:rPr>
              <a:t>central. Curso </a:t>
            </a:r>
            <a:r>
              <a:rPr sz="1000" spc="11">
                <a:solidFill>
                  <a:srgbClr val="000000"/>
                </a:solidFill>
                <a:latin typeface="Calibri"/>
                <a:cs typeface="Calibri"/>
              </a:rPr>
              <a:t>63</a:t>
            </a:r>
            <a:r>
              <a:rPr sz="1000" spc="-15">
                <a:solidFill>
                  <a:srgbClr val="000000"/>
                </a:solidFill>
                <a:latin typeface="Calibri"/>
                <a:cs typeface="Calibri"/>
              </a:rPr>
              <a:t> </a:t>
            </a:r>
            <a:r>
              <a:rPr sz="1000">
                <a:solidFill>
                  <a:srgbClr val="000000"/>
                </a:solidFill>
                <a:latin typeface="Calibri"/>
                <a:cs typeface="Calibri"/>
              </a:rPr>
              <a:t>mm</a:t>
            </a:r>
          </a:p>
          <a:p>
            <a:pPr marL="1138" marR="0">
              <a:lnSpc>
                <a:spcPts val="1215"/>
              </a:lnSpc>
              <a:spcBef>
                <a:spcPts val="452"/>
              </a:spcBef>
              <a:spcAft>
                <a:spcPts val="0"/>
              </a:spcAft>
            </a:pPr>
            <a:r>
              <a:rPr sz="1000">
                <a:solidFill>
                  <a:srgbClr val="000000"/>
                </a:solidFill>
                <a:latin typeface="Calibri"/>
                <a:cs typeface="Calibri"/>
              </a:rPr>
              <a:t>2.15”x21”</a:t>
            </a:r>
          </a:p>
        </p:txBody>
      </p:sp>
      <p:sp>
        <p:nvSpPr>
          <p:cNvPr id="9" name="object 9"/>
          <p:cNvSpPr txBox="1"/>
          <p:nvPr/>
        </p:nvSpPr>
        <p:spPr>
          <a:xfrm>
            <a:off x="755904" y="1994354"/>
            <a:ext cx="847663"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Roda</a:t>
            </a:r>
            <a:r>
              <a:rPr sz="1000" spc="-11">
                <a:solidFill>
                  <a:srgbClr val="000000"/>
                </a:solidFill>
                <a:latin typeface="Calibri"/>
                <a:cs typeface="Calibri"/>
              </a:rPr>
              <a:t> </a:t>
            </a:r>
            <a:r>
              <a:rPr sz="1000">
                <a:solidFill>
                  <a:srgbClr val="000000"/>
                </a:solidFill>
                <a:latin typeface="Calibri"/>
                <a:cs typeface="Calibri"/>
              </a:rPr>
              <a:t>traseira</a:t>
            </a:r>
          </a:p>
        </p:txBody>
      </p:sp>
      <p:sp>
        <p:nvSpPr>
          <p:cNvPr id="10" name="object 10"/>
          <p:cNvSpPr txBox="1"/>
          <p:nvPr/>
        </p:nvSpPr>
        <p:spPr>
          <a:xfrm>
            <a:off x="3422216" y="1994354"/>
            <a:ext cx="66557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spc="-39">
                <a:solidFill>
                  <a:srgbClr val="000000"/>
                </a:solidFill>
                <a:latin typeface="Calibri"/>
                <a:cs typeface="Calibri"/>
              </a:rPr>
              <a:t>4.25”x17”</a:t>
            </a:r>
          </a:p>
        </p:txBody>
      </p:sp>
      <p:sp>
        <p:nvSpPr>
          <p:cNvPr id="11" name="object 11"/>
          <p:cNvSpPr txBox="1"/>
          <p:nvPr/>
        </p:nvSpPr>
        <p:spPr>
          <a:xfrm>
            <a:off x="755904" y="2206190"/>
            <a:ext cx="912096"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Pneu</a:t>
            </a:r>
            <a:r>
              <a:rPr sz="1000" spc="13">
                <a:solidFill>
                  <a:srgbClr val="000000"/>
                </a:solidFill>
                <a:latin typeface="Calibri"/>
                <a:cs typeface="Calibri"/>
              </a:rPr>
              <a:t> </a:t>
            </a:r>
            <a:r>
              <a:rPr sz="1000">
                <a:solidFill>
                  <a:srgbClr val="000000"/>
                </a:solidFill>
                <a:latin typeface="Calibri"/>
                <a:cs typeface="Calibri"/>
              </a:rPr>
              <a:t>dianteiro</a:t>
            </a:r>
          </a:p>
        </p:txBody>
      </p:sp>
      <p:sp>
        <p:nvSpPr>
          <p:cNvPr id="12" name="object 12"/>
          <p:cNvSpPr txBox="1"/>
          <p:nvPr/>
        </p:nvSpPr>
        <p:spPr>
          <a:xfrm>
            <a:off x="3421964" y="2206190"/>
            <a:ext cx="108047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90/90-21 M/C54V</a:t>
            </a:r>
          </a:p>
        </p:txBody>
      </p:sp>
      <p:sp>
        <p:nvSpPr>
          <p:cNvPr id="13" name="object 13"/>
          <p:cNvSpPr txBox="1"/>
          <p:nvPr/>
        </p:nvSpPr>
        <p:spPr>
          <a:xfrm>
            <a:off x="755904" y="2418026"/>
            <a:ext cx="841760"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Pneu</a:t>
            </a:r>
            <a:r>
              <a:rPr sz="1000" spc="13">
                <a:solidFill>
                  <a:srgbClr val="000000"/>
                </a:solidFill>
                <a:latin typeface="Calibri"/>
                <a:cs typeface="Calibri"/>
              </a:rPr>
              <a:t> </a:t>
            </a:r>
            <a:r>
              <a:rPr sz="1000">
                <a:solidFill>
                  <a:srgbClr val="000000"/>
                </a:solidFill>
                <a:latin typeface="Calibri"/>
                <a:cs typeface="Calibri"/>
              </a:rPr>
              <a:t>traseiro</a:t>
            </a:r>
          </a:p>
        </p:txBody>
      </p:sp>
      <p:sp>
        <p:nvSpPr>
          <p:cNvPr id="14" name="object 14"/>
          <p:cNvSpPr txBox="1"/>
          <p:nvPr/>
        </p:nvSpPr>
        <p:spPr>
          <a:xfrm>
            <a:off x="3422849" y="2418026"/>
            <a:ext cx="117434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150/70R17 M/C69V</a:t>
            </a:r>
          </a:p>
        </p:txBody>
      </p:sp>
      <p:sp>
        <p:nvSpPr>
          <p:cNvPr id="15" name="object 15"/>
          <p:cNvSpPr txBox="1"/>
          <p:nvPr/>
        </p:nvSpPr>
        <p:spPr>
          <a:xfrm>
            <a:off x="755904" y="2630913"/>
            <a:ext cx="1000522" cy="371897"/>
          </a:xfrm>
          <a:prstGeom prst="rect">
            <a:avLst/>
          </a:prstGeom>
        </p:spPr>
        <p:txBody>
          <a:bodyPr vert="horz" wrap="square" lIns="0" tIns="0" rIns="0" bIns="0" rtlCol="0">
            <a:spAutoFit/>
          </a:bodyPr>
          <a:lstStyle/>
          <a:p>
            <a:pPr marL="0" marR="0">
              <a:lnSpc>
                <a:spcPts val="1220"/>
              </a:lnSpc>
              <a:spcBef>
                <a:spcPts val="0"/>
              </a:spcBef>
              <a:spcAft>
                <a:spcPts val="0"/>
              </a:spcAft>
            </a:pPr>
            <a:r>
              <a:rPr lang="pt-BR" sz="1000">
                <a:solidFill>
                  <a:srgbClr val="000000"/>
                </a:solidFill>
                <a:latin typeface="Calibri"/>
                <a:cs typeface="Calibri"/>
              </a:rPr>
              <a:t>Freios</a:t>
            </a:r>
            <a:r>
              <a:rPr sz="1000">
                <a:solidFill>
                  <a:srgbClr val="000000"/>
                </a:solidFill>
                <a:latin typeface="Calibri"/>
                <a:cs typeface="Calibri"/>
              </a:rPr>
              <a:t> dianteiro</a:t>
            </a:r>
          </a:p>
          <a:p>
            <a:pPr marL="0" marR="0">
              <a:lnSpc>
                <a:spcPts val="1220"/>
              </a:lnSpc>
              <a:spcBef>
                <a:spcPts val="452"/>
              </a:spcBef>
              <a:spcAft>
                <a:spcPts val="0"/>
              </a:spcAft>
            </a:pPr>
            <a:r>
              <a:rPr lang="pt-BR" sz="1000">
                <a:solidFill>
                  <a:srgbClr val="000000"/>
                </a:solidFill>
                <a:latin typeface="Calibri"/>
                <a:cs typeface="Calibri"/>
              </a:rPr>
              <a:t>Freio</a:t>
            </a:r>
            <a:r>
              <a:rPr sz="1000">
                <a:solidFill>
                  <a:srgbClr val="000000"/>
                </a:solidFill>
                <a:latin typeface="Calibri"/>
                <a:cs typeface="Calibri"/>
              </a:rPr>
              <a:t> traseiro</a:t>
            </a:r>
          </a:p>
        </p:txBody>
      </p:sp>
      <p:sp>
        <p:nvSpPr>
          <p:cNvPr id="16" name="object 16"/>
          <p:cNvSpPr txBox="1"/>
          <p:nvPr/>
        </p:nvSpPr>
        <p:spPr>
          <a:xfrm>
            <a:off x="3421964" y="2630913"/>
            <a:ext cx="3303489" cy="616667"/>
          </a:xfrm>
          <a:prstGeom prst="rect">
            <a:avLst/>
          </a:prstGeom>
        </p:spPr>
        <p:txBody>
          <a:bodyPr vert="horz" wrap="square" lIns="0" tIns="0" rIns="0" bIns="0" rtlCol="0">
            <a:spAutoFit/>
          </a:bodyPr>
          <a:lstStyle/>
          <a:p>
            <a:pPr marL="252" marR="0">
              <a:lnSpc>
                <a:spcPts val="1220"/>
              </a:lnSpc>
              <a:spcBef>
                <a:spcPts val="0"/>
              </a:spcBef>
              <a:spcAft>
                <a:spcPts val="0"/>
              </a:spcAft>
            </a:pPr>
            <a:r>
              <a:rPr sz="1000">
                <a:solidFill>
                  <a:srgbClr val="000000"/>
                </a:solidFill>
                <a:latin typeface="Calibri"/>
                <a:cs typeface="Calibri"/>
              </a:rPr>
              <a:t>Duplo</a:t>
            </a:r>
            <a:r>
              <a:rPr sz="1000" spc="11">
                <a:solidFill>
                  <a:srgbClr val="000000"/>
                </a:solidFill>
                <a:latin typeface="Calibri"/>
                <a:cs typeface="Calibri"/>
              </a:rPr>
              <a:t> </a:t>
            </a:r>
            <a:r>
              <a:rPr sz="1000">
                <a:solidFill>
                  <a:srgbClr val="000000"/>
                </a:solidFill>
                <a:latin typeface="Calibri"/>
                <a:cs typeface="Calibri"/>
              </a:rPr>
              <a:t>disco flutuante 305 mm,</a:t>
            </a:r>
            <a:r>
              <a:rPr sz="1000" spc="10">
                <a:solidFill>
                  <a:srgbClr val="000000"/>
                </a:solidFill>
                <a:latin typeface="Calibri"/>
                <a:cs typeface="Calibri"/>
              </a:rPr>
              <a:t> </a:t>
            </a:r>
            <a:r>
              <a:rPr sz="1000">
                <a:solidFill>
                  <a:srgbClr val="000000"/>
                </a:solidFill>
                <a:latin typeface="Calibri"/>
                <a:cs typeface="Calibri"/>
              </a:rPr>
              <a:t>pinças flutuantes</a:t>
            </a:r>
            <a:r>
              <a:rPr sz="1000" spc="-13">
                <a:solidFill>
                  <a:srgbClr val="000000"/>
                </a:solidFill>
                <a:latin typeface="Calibri"/>
                <a:cs typeface="Calibri"/>
              </a:rPr>
              <a:t> </a:t>
            </a:r>
            <a:r>
              <a:rPr sz="1000" spc="13">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2 pistões</a:t>
            </a:r>
          </a:p>
          <a:p>
            <a:pPr marL="0" marR="0">
              <a:lnSpc>
                <a:spcPts val="1220"/>
              </a:lnSpc>
              <a:spcBef>
                <a:spcPts val="452"/>
              </a:spcBef>
              <a:spcAft>
                <a:spcPts val="0"/>
              </a:spcAft>
            </a:pPr>
            <a:r>
              <a:rPr sz="1000">
                <a:solidFill>
                  <a:srgbClr val="000000"/>
                </a:solidFill>
                <a:latin typeface="Calibri"/>
                <a:cs typeface="Calibri"/>
              </a:rPr>
              <a:t>Disco flutuante</a:t>
            </a:r>
            <a:r>
              <a:rPr sz="1000" spc="-13">
                <a:solidFill>
                  <a:srgbClr val="000000"/>
                </a:solidFill>
                <a:latin typeface="Calibri"/>
                <a:cs typeface="Calibri"/>
              </a:rPr>
              <a:t> </a:t>
            </a:r>
            <a:r>
              <a:rPr sz="1000">
                <a:solidFill>
                  <a:srgbClr val="000000"/>
                </a:solidFill>
                <a:latin typeface="Calibri"/>
                <a:cs typeface="Calibri"/>
              </a:rPr>
              <a:t>265 mm, pinça flutuante de pistão</a:t>
            </a:r>
            <a:r>
              <a:rPr sz="1000" spc="11">
                <a:solidFill>
                  <a:srgbClr val="000000"/>
                </a:solidFill>
                <a:latin typeface="Calibri"/>
                <a:cs typeface="Calibri"/>
              </a:rPr>
              <a:t> </a:t>
            </a:r>
            <a:r>
              <a:rPr sz="1000">
                <a:solidFill>
                  <a:srgbClr val="000000"/>
                </a:solidFill>
                <a:latin typeface="Calibri"/>
                <a:cs typeface="Calibri"/>
              </a:rPr>
              <a:t>simples</a:t>
            </a:r>
          </a:p>
          <a:p>
            <a:pPr marL="758" marR="0">
              <a:lnSpc>
                <a:spcPts val="1215"/>
              </a:lnSpc>
              <a:spcBef>
                <a:spcPts val="455"/>
              </a:spcBef>
              <a:spcAft>
                <a:spcPts val="0"/>
              </a:spcAft>
            </a:pPr>
            <a:r>
              <a:rPr sz="1000">
                <a:solidFill>
                  <a:srgbClr val="000000"/>
                </a:solidFill>
                <a:latin typeface="Calibri"/>
                <a:cs typeface="Calibri"/>
              </a:rPr>
              <a:t>Sistema anti bloqueio ABS</a:t>
            </a:r>
            <a:r>
              <a:rPr sz="1000" spc="-13">
                <a:solidFill>
                  <a:srgbClr val="000000"/>
                </a:solidFill>
                <a:latin typeface="Calibri"/>
                <a:cs typeface="Calibri"/>
              </a:rPr>
              <a:t> </a:t>
            </a:r>
            <a:r>
              <a:rPr sz="1000">
                <a:solidFill>
                  <a:srgbClr val="000000"/>
                </a:solidFill>
                <a:latin typeface="Calibri"/>
                <a:cs typeface="Calibri"/>
              </a:rPr>
              <a:t>2 canais</a:t>
            </a:r>
          </a:p>
        </p:txBody>
      </p:sp>
      <p:sp>
        <p:nvSpPr>
          <p:cNvPr id="17" name="object 17"/>
          <p:cNvSpPr txBox="1"/>
          <p:nvPr/>
        </p:nvSpPr>
        <p:spPr>
          <a:xfrm>
            <a:off x="755904" y="3055058"/>
            <a:ext cx="35253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ABS</a:t>
            </a:r>
          </a:p>
        </p:txBody>
      </p:sp>
      <p:sp>
        <p:nvSpPr>
          <p:cNvPr id="18" name="object 18"/>
          <p:cNvSpPr txBox="1"/>
          <p:nvPr/>
        </p:nvSpPr>
        <p:spPr>
          <a:xfrm>
            <a:off x="755904" y="3266894"/>
            <a:ext cx="489970"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b="1">
                <a:solidFill>
                  <a:srgbClr val="000000"/>
                </a:solidFill>
                <a:latin typeface="Calibri"/>
                <a:cs typeface="Calibri"/>
              </a:rPr>
              <a:t>Motor</a:t>
            </a:r>
          </a:p>
        </p:txBody>
      </p:sp>
      <p:sp>
        <p:nvSpPr>
          <p:cNvPr id="19" name="object 19"/>
          <p:cNvSpPr txBox="1"/>
          <p:nvPr/>
        </p:nvSpPr>
        <p:spPr>
          <a:xfrm>
            <a:off x="755904" y="3479781"/>
            <a:ext cx="884681" cy="192523"/>
          </a:xfrm>
          <a:prstGeom prst="rect">
            <a:avLst/>
          </a:prstGeom>
        </p:spPr>
        <p:txBody>
          <a:bodyPr vert="horz" wrap="square" lIns="0" tIns="0" rIns="0" bIns="0" rtlCol="0">
            <a:spAutoFit/>
          </a:bodyPr>
          <a:lstStyle/>
          <a:p>
            <a:pPr marL="0" marR="0">
              <a:lnSpc>
                <a:spcPts val="1220"/>
              </a:lnSpc>
              <a:spcBef>
                <a:spcPts val="0"/>
              </a:spcBef>
              <a:spcAft>
                <a:spcPts val="0"/>
              </a:spcAft>
            </a:pPr>
            <a:r>
              <a:rPr sz="1000">
                <a:solidFill>
                  <a:srgbClr val="000000"/>
                </a:solidFill>
                <a:latin typeface="Calibri"/>
                <a:cs typeface="Calibri"/>
              </a:rPr>
              <a:t>Tipo</a:t>
            </a:r>
            <a:r>
              <a:rPr sz="1000" spc="14">
                <a:solidFill>
                  <a:srgbClr val="000000"/>
                </a:solidFill>
                <a:latin typeface="Calibri"/>
                <a:cs typeface="Calibri"/>
              </a:rPr>
              <a:t> </a:t>
            </a:r>
            <a:r>
              <a:rPr sz="1000">
                <a:solidFill>
                  <a:srgbClr val="000000"/>
                </a:solidFill>
                <a:latin typeface="Calibri"/>
                <a:cs typeface="Calibri"/>
              </a:rPr>
              <a:t>de motor</a:t>
            </a:r>
          </a:p>
        </p:txBody>
      </p:sp>
      <p:sp>
        <p:nvSpPr>
          <p:cNvPr id="20" name="object 20"/>
          <p:cNvSpPr txBox="1"/>
          <p:nvPr/>
        </p:nvSpPr>
        <p:spPr>
          <a:xfrm>
            <a:off x="3422596" y="3479781"/>
            <a:ext cx="2970814" cy="192523"/>
          </a:xfrm>
          <a:prstGeom prst="rect">
            <a:avLst/>
          </a:prstGeom>
        </p:spPr>
        <p:txBody>
          <a:bodyPr vert="horz" wrap="square" lIns="0" tIns="0" rIns="0" bIns="0" rtlCol="0">
            <a:spAutoFit/>
          </a:bodyPr>
          <a:lstStyle/>
          <a:p>
            <a:pPr marL="0" marR="0">
              <a:lnSpc>
                <a:spcPts val="1220"/>
              </a:lnSpc>
              <a:spcBef>
                <a:spcPts val="0"/>
              </a:spcBef>
              <a:spcAft>
                <a:spcPts val="0"/>
              </a:spcAft>
            </a:pPr>
            <a:r>
              <a:rPr sz="1000">
                <a:solidFill>
                  <a:srgbClr val="000000"/>
                </a:solidFill>
                <a:latin typeface="Calibri"/>
                <a:cs typeface="Calibri"/>
              </a:rPr>
              <a:t>Bicilíndrico/Refrigeração líquida/4 válvulas</a:t>
            </a:r>
            <a:r>
              <a:rPr sz="1000" spc="-15">
                <a:solidFill>
                  <a:srgbClr val="000000"/>
                </a:solidFill>
                <a:latin typeface="Calibri"/>
                <a:cs typeface="Calibri"/>
              </a:rPr>
              <a:t> </a:t>
            </a:r>
            <a:r>
              <a:rPr sz="1000">
                <a:solidFill>
                  <a:srgbClr val="000000"/>
                </a:solidFill>
                <a:latin typeface="Calibri"/>
                <a:cs typeface="Calibri"/>
              </a:rPr>
              <a:t>por cilindro</a:t>
            </a:r>
          </a:p>
        </p:txBody>
      </p:sp>
      <p:sp>
        <p:nvSpPr>
          <p:cNvPr id="21" name="object 21"/>
          <p:cNvSpPr txBox="1"/>
          <p:nvPr/>
        </p:nvSpPr>
        <p:spPr>
          <a:xfrm>
            <a:off x="755904" y="3692090"/>
            <a:ext cx="1031516" cy="404359"/>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Diâmetro x curso</a:t>
            </a:r>
          </a:p>
          <a:p>
            <a:pPr marL="0" marR="0">
              <a:lnSpc>
                <a:spcPts val="1215"/>
              </a:lnSpc>
              <a:spcBef>
                <a:spcPts val="452"/>
              </a:spcBef>
              <a:spcAft>
                <a:spcPts val="0"/>
              </a:spcAft>
            </a:pPr>
            <a:r>
              <a:rPr sz="1000">
                <a:solidFill>
                  <a:srgbClr val="000000"/>
                </a:solidFill>
                <a:latin typeface="Calibri"/>
                <a:cs typeface="Calibri"/>
              </a:rPr>
              <a:t>Cilindrada</a:t>
            </a:r>
          </a:p>
        </p:txBody>
      </p:sp>
      <p:sp>
        <p:nvSpPr>
          <p:cNvPr id="22" name="object 22"/>
          <p:cNvSpPr txBox="1"/>
          <p:nvPr/>
        </p:nvSpPr>
        <p:spPr>
          <a:xfrm>
            <a:off x="3422343" y="3692090"/>
            <a:ext cx="753143" cy="404359"/>
          </a:xfrm>
          <a:prstGeom prst="rect">
            <a:avLst/>
          </a:prstGeom>
        </p:spPr>
        <p:txBody>
          <a:bodyPr vert="horz" wrap="square" lIns="0" tIns="0" rIns="0" bIns="0" rtlCol="0">
            <a:spAutoFit/>
          </a:bodyPr>
          <a:lstStyle/>
          <a:p>
            <a:pPr marL="506" marR="0">
              <a:lnSpc>
                <a:spcPts val="1215"/>
              </a:lnSpc>
              <a:spcBef>
                <a:spcPts val="0"/>
              </a:spcBef>
              <a:spcAft>
                <a:spcPts val="0"/>
              </a:spcAft>
            </a:pPr>
            <a:r>
              <a:rPr sz="1000">
                <a:solidFill>
                  <a:srgbClr val="000000"/>
                </a:solidFill>
                <a:latin typeface="Calibri"/>
                <a:cs typeface="Calibri"/>
              </a:rPr>
              <a:t>86 x 77 mm</a:t>
            </a:r>
          </a:p>
          <a:p>
            <a:pPr marL="0" marR="0">
              <a:lnSpc>
                <a:spcPts val="1215"/>
              </a:lnSpc>
              <a:spcBef>
                <a:spcPts val="452"/>
              </a:spcBef>
              <a:spcAft>
                <a:spcPts val="0"/>
              </a:spcAft>
            </a:pPr>
            <a:r>
              <a:rPr sz="1000">
                <a:solidFill>
                  <a:srgbClr val="000000"/>
                </a:solidFill>
                <a:latin typeface="Calibri"/>
                <a:cs typeface="Calibri"/>
              </a:rPr>
              <a:t>895 cc</a:t>
            </a:r>
          </a:p>
        </p:txBody>
      </p:sp>
      <p:sp>
        <p:nvSpPr>
          <p:cNvPr id="23" name="object 23"/>
          <p:cNvSpPr txBox="1"/>
          <p:nvPr/>
        </p:nvSpPr>
        <p:spPr>
          <a:xfrm>
            <a:off x="755904" y="4115762"/>
            <a:ext cx="1157766"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spc="-22">
                <a:solidFill>
                  <a:srgbClr val="000000"/>
                </a:solidFill>
                <a:latin typeface="Calibri"/>
                <a:cs typeface="Calibri"/>
              </a:rPr>
              <a:t>Taxa</a:t>
            </a:r>
            <a:r>
              <a:rPr sz="1000" spc="-26">
                <a:solidFill>
                  <a:srgbClr val="000000"/>
                </a:solidFill>
                <a:latin typeface="Calibri"/>
                <a:cs typeface="Calibri"/>
              </a:rPr>
              <a:t> </a:t>
            </a:r>
            <a:r>
              <a:rPr sz="1000">
                <a:solidFill>
                  <a:srgbClr val="000000"/>
                </a:solidFill>
                <a:latin typeface="Calibri"/>
                <a:cs typeface="Calibri"/>
              </a:rPr>
              <a:t>de</a:t>
            </a:r>
            <a:r>
              <a:rPr sz="1000" spc="-39">
                <a:solidFill>
                  <a:srgbClr val="000000"/>
                </a:solidFill>
                <a:latin typeface="Calibri"/>
                <a:cs typeface="Calibri"/>
              </a:rPr>
              <a:t> </a:t>
            </a:r>
            <a:r>
              <a:rPr sz="1000" spc="-20">
                <a:solidFill>
                  <a:srgbClr val="000000"/>
                </a:solidFill>
                <a:latin typeface="Calibri"/>
                <a:cs typeface="Calibri"/>
              </a:rPr>
              <a:t>compressão</a:t>
            </a:r>
          </a:p>
        </p:txBody>
      </p:sp>
      <p:sp>
        <p:nvSpPr>
          <p:cNvPr id="24" name="object 24"/>
          <p:cNvSpPr txBox="1"/>
          <p:nvPr/>
        </p:nvSpPr>
        <p:spPr>
          <a:xfrm>
            <a:off x="3422596" y="4115762"/>
            <a:ext cx="47427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13,1:1</a:t>
            </a:r>
          </a:p>
        </p:txBody>
      </p:sp>
      <p:sp>
        <p:nvSpPr>
          <p:cNvPr id="25" name="object 25"/>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951992"/>
            <a:ext cx="6301740" cy="340156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47700" y="959558"/>
            <a:ext cx="1815035" cy="795089"/>
          </a:xfrm>
          <a:prstGeom prst="rect">
            <a:avLst/>
          </a:prstGeom>
        </p:spPr>
        <p:txBody>
          <a:bodyPr vert="horz" wrap="square" lIns="0" tIns="0" rIns="0" bIns="0" rtlCol="0">
            <a:spAutoFit/>
          </a:bodyPr>
          <a:lstStyle/>
          <a:p>
            <a:pPr marL="0" marR="0">
              <a:lnSpc>
                <a:spcPts val="1215"/>
              </a:lnSpc>
              <a:spcBef>
                <a:spcPts val="0"/>
              </a:spcBef>
              <a:spcAft>
                <a:spcPts val="0"/>
              </a:spcAft>
            </a:pPr>
            <a:r>
              <a:rPr sz="1000" spc="-31">
                <a:solidFill>
                  <a:srgbClr val="000000"/>
                </a:solidFill>
                <a:latin typeface="Calibri"/>
                <a:cs typeface="Calibri"/>
              </a:rPr>
              <a:t>Folga</a:t>
            </a:r>
            <a:r>
              <a:rPr sz="1000" spc="-27">
                <a:solidFill>
                  <a:srgbClr val="000000"/>
                </a:solidFill>
                <a:latin typeface="Calibri"/>
                <a:cs typeface="Calibri"/>
              </a:rPr>
              <a:t> </a:t>
            </a:r>
            <a:r>
              <a:rPr sz="1000" spc="-29">
                <a:solidFill>
                  <a:srgbClr val="000000"/>
                </a:solidFill>
                <a:latin typeface="Calibri"/>
                <a:cs typeface="Calibri"/>
              </a:rPr>
              <a:t>das</a:t>
            </a:r>
            <a:r>
              <a:rPr sz="1000" spc="-40">
                <a:solidFill>
                  <a:srgbClr val="000000"/>
                </a:solidFill>
                <a:latin typeface="Calibri"/>
                <a:cs typeface="Calibri"/>
              </a:rPr>
              <a:t> </a:t>
            </a:r>
            <a:r>
              <a:rPr sz="1000" spc="-29">
                <a:solidFill>
                  <a:srgbClr val="000000"/>
                </a:solidFill>
                <a:latin typeface="Calibri"/>
                <a:cs typeface="Calibri"/>
              </a:rPr>
              <a:t>válvulas</a:t>
            </a:r>
            <a:r>
              <a:rPr sz="1000" spc="-30">
                <a:solidFill>
                  <a:srgbClr val="000000"/>
                </a:solidFill>
                <a:latin typeface="Calibri"/>
                <a:cs typeface="Calibri"/>
              </a:rPr>
              <a:t> </a:t>
            </a:r>
            <a:r>
              <a:rPr sz="1000" spc="-27">
                <a:solidFill>
                  <a:srgbClr val="000000"/>
                </a:solidFill>
                <a:latin typeface="Calibri"/>
                <a:cs typeface="Calibri"/>
              </a:rPr>
              <a:t>de</a:t>
            </a:r>
            <a:r>
              <a:rPr sz="1000" spc="-29">
                <a:solidFill>
                  <a:srgbClr val="000000"/>
                </a:solidFill>
                <a:latin typeface="Calibri"/>
                <a:cs typeface="Calibri"/>
              </a:rPr>
              <a:t> </a:t>
            </a:r>
            <a:r>
              <a:rPr sz="1000" spc="-31">
                <a:solidFill>
                  <a:srgbClr val="000000"/>
                </a:solidFill>
                <a:latin typeface="Calibri"/>
                <a:cs typeface="Calibri"/>
              </a:rPr>
              <a:t>admissão</a:t>
            </a:r>
          </a:p>
          <a:p>
            <a:pPr marL="0" marR="0">
              <a:lnSpc>
                <a:spcPts val="1215"/>
              </a:lnSpc>
              <a:spcBef>
                <a:spcPts val="452"/>
              </a:spcBef>
              <a:spcAft>
                <a:spcPts val="0"/>
              </a:spcAft>
            </a:pPr>
            <a:r>
              <a:rPr sz="1000" spc="-31">
                <a:solidFill>
                  <a:srgbClr val="000000"/>
                </a:solidFill>
                <a:latin typeface="Calibri"/>
                <a:cs typeface="Calibri"/>
              </a:rPr>
              <a:t>Folga</a:t>
            </a:r>
            <a:r>
              <a:rPr sz="1000" spc="-27">
                <a:solidFill>
                  <a:srgbClr val="000000"/>
                </a:solidFill>
                <a:latin typeface="Calibri"/>
                <a:cs typeface="Calibri"/>
              </a:rPr>
              <a:t> </a:t>
            </a:r>
            <a:r>
              <a:rPr sz="1000" spc="-29">
                <a:solidFill>
                  <a:srgbClr val="000000"/>
                </a:solidFill>
                <a:latin typeface="Calibri"/>
                <a:cs typeface="Calibri"/>
              </a:rPr>
              <a:t>das</a:t>
            </a:r>
            <a:r>
              <a:rPr sz="1000" spc="-40">
                <a:solidFill>
                  <a:srgbClr val="000000"/>
                </a:solidFill>
                <a:latin typeface="Calibri"/>
                <a:cs typeface="Calibri"/>
              </a:rPr>
              <a:t> </a:t>
            </a:r>
            <a:r>
              <a:rPr sz="1000" spc="-29">
                <a:solidFill>
                  <a:srgbClr val="000000"/>
                </a:solidFill>
                <a:latin typeface="Calibri"/>
                <a:cs typeface="Calibri"/>
              </a:rPr>
              <a:t>válvulas</a:t>
            </a:r>
            <a:r>
              <a:rPr sz="1000" spc="-30">
                <a:solidFill>
                  <a:srgbClr val="000000"/>
                </a:solidFill>
                <a:latin typeface="Calibri"/>
                <a:cs typeface="Calibri"/>
              </a:rPr>
              <a:t> </a:t>
            </a:r>
            <a:r>
              <a:rPr sz="1000" spc="-27">
                <a:solidFill>
                  <a:srgbClr val="000000"/>
                </a:solidFill>
                <a:latin typeface="Calibri"/>
                <a:cs typeface="Calibri"/>
              </a:rPr>
              <a:t>de</a:t>
            </a:r>
            <a:r>
              <a:rPr sz="1000" spc="-29">
                <a:solidFill>
                  <a:srgbClr val="000000"/>
                </a:solidFill>
                <a:latin typeface="Calibri"/>
                <a:cs typeface="Calibri"/>
              </a:rPr>
              <a:t> escape</a:t>
            </a:r>
          </a:p>
          <a:p>
            <a:pPr marL="0" marR="0">
              <a:lnSpc>
                <a:spcPts val="1215"/>
              </a:lnSpc>
              <a:spcBef>
                <a:spcPts val="464"/>
              </a:spcBef>
              <a:spcAft>
                <a:spcPts val="0"/>
              </a:spcAft>
            </a:pPr>
            <a:r>
              <a:rPr sz="1000">
                <a:solidFill>
                  <a:srgbClr val="000000"/>
                </a:solidFill>
                <a:latin typeface="Calibri"/>
                <a:cs typeface="Calibri"/>
              </a:rPr>
              <a:t>Separação</a:t>
            </a:r>
            <a:r>
              <a:rPr sz="1000" spc="12">
                <a:solidFill>
                  <a:srgbClr val="000000"/>
                </a:solidFill>
                <a:latin typeface="Calibri"/>
                <a:cs typeface="Calibri"/>
              </a:rPr>
              <a:t> </a:t>
            </a:r>
            <a:r>
              <a:rPr sz="1000">
                <a:solidFill>
                  <a:srgbClr val="000000"/>
                </a:solidFill>
                <a:latin typeface="Calibri"/>
                <a:cs typeface="Calibri"/>
              </a:rPr>
              <a:t>dos el</a:t>
            </a:r>
            <a:r>
              <a:rPr lang="pt-BR" sz="1000">
                <a:solidFill>
                  <a:srgbClr val="000000"/>
                </a:solidFill>
                <a:latin typeface="Calibri"/>
                <a:cs typeface="Calibri"/>
              </a:rPr>
              <a:t>e</a:t>
            </a:r>
            <a:r>
              <a:rPr sz="1000">
                <a:solidFill>
                  <a:srgbClr val="000000"/>
                </a:solidFill>
                <a:latin typeface="Calibri"/>
                <a:cs typeface="Calibri"/>
              </a:rPr>
              <a:t>trodos</a:t>
            </a:r>
            <a:r>
              <a:rPr sz="1000" spc="-15">
                <a:solidFill>
                  <a:srgbClr val="000000"/>
                </a:solidFill>
                <a:latin typeface="Calibri"/>
                <a:cs typeface="Calibri"/>
              </a:rPr>
              <a:t> </a:t>
            </a:r>
            <a:r>
              <a:rPr sz="1000">
                <a:solidFill>
                  <a:srgbClr val="000000"/>
                </a:solidFill>
                <a:latin typeface="Calibri"/>
                <a:cs typeface="Calibri"/>
              </a:rPr>
              <a:t>da</a:t>
            </a:r>
            <a:r>
              <a:rPr sz="1000" spc="11">
                <a:solidFill>
                  <a:srgbClr val="000000"/>
                </a:solidFill>
                <a:latin typeface="Calibri"/>
                <a:cs typeface="Calibri"/>
              </a:rPr>
              <a:t> </a:t>
            </a:r>
            <a:r>
              <a:rPr sz="1000">
                <a:solidFill>
                  <a:srgbClr val="000000"/>
                </a:solidFill>
                <a:latin typeface="Calibri"/>
                <a:cs typeface="Calibri"/>
              </a:rPr>
              <a:t>vela</a:t>
            </a:r>
          </a:p>
          <a:p>
            <a:pPr marL="0" marR="0">
              <a:lnSpc>
                <a:spcPts val="1215"/>
              </a:lnSpc>
              <a:spcBef>
                <a:spcPts val="402"/>
              </a:spcBef>
              <a:spcAft>
                <a:spcPts val="0"/>
              </a:spcAft>
            </a:pPr>
            <a:r>
              <a:rPr sz="1000">
                <a:solidFill>
                  <a:srgbClr val="000000"/>
                </a:solidFill>
                <a:latin typeface="Calibri"/>
                <a:cs typeface="Calibri"/>
              </a:rPr>
              <a:t>Tipo</a:t>
            </a:r>
            <a:r>
              <a:rPr sz="1000" spc="14">
                <a:solidFill>
                  <a:srgbClr val="000000"/>
                </a:solidFill>
                <a:latin typeface="Calibri"/>
                <a:cs typeface="Calibri"/>
              </a:rPr>
              <a:t> </a:t>
            </a:r>
            <a:r>
              <a:rPr sz="1000">
                <a:solidFill>
                  <a:srgbClr val="000000"/>
                </a:solidFill>
                <a:latin typeface="Calibri"/>
                <a:cs typeface="Calibri"/>
              </a:rPr>
              <a:t>de vela</a:t>
            </a:r>
          </a:p>
        </p:txBody>
      </p:sp>
      <p:sp>
        <p:nvSpPr>
          <p:cNvPr id="6" name="object 6"/>
          <p:cNvSpPr txBox="1"/>
          <p:nvPr/>
        </p:nvSpPr>
        <p:spPr>
          <a:xfrm>
            <a:off x="3313633" y="959558"/>
            <a:ext cx="872182" cy="617719"/>
          </a:xfrm>
          <a:prstGeom prst="rect">
            <a:avLst/>
          </a:prstGeom>
        </p:spPr>
        <p:txBody>
          <a:bodyPr vert="horz" wrap="square" lIns="0" tIns="0" rIns="0" bIns="0" rtlCol="0">
            <a:spAutoFit/>
          </a:bodyPr>
          <a:lstStyle/>
          <a:p>
            <a:pPr marL="758" marR="0">
              <a:lnSpc>
                <a:spcPts val="1215"/>
              </a:lnSpc>
              <a:spcBef>
                <a:spcPts val="0"/>
              </a:spcBef>
              <a:spcAft>
                <a:spcPts val="0"/>
              </a:spcAft>
            </a:pPr>
            <a:r>
              <a:rPr sz="1000">
                <a:solidFill>
                  <a:srgbClr val="000000"/>
                </a:solidFill>
                <a:latin typeface="Calibri"/>
                <a:cs typeface="Calibri"/>
              </a:rPr>
              <a:t>0,11-0,20</a:t>
            </a:r>
            <a:r>
              <a:rPr sz="1000" spc="12">
                <a:solidFill>
                  <a:srgbClr val="000000"/>
                </a:solidFill>
                <a:latin typeface="Calibri"/>
                <a:cs typeface="Calibri"/>
              </a:rPr>
              <a:t> </a:t>
            </a:r>
            <a:r>
              <a:rPr sz="1000">
                <a:solidFill>
                  <a:srgbClr val="000000"/>
                </a:solidFill>
                <a:latin typeface="Calibri"/>
                <a:cs typeface="Calibri"/>
              </a:rPr>
              <a:t>mm</a:t>
            </a:r>
          </a:p>
          <a:p>
            <a:pPr marL="758" marR="0">
              <a:lnSpc>
                <a:spcPts val="1215"/>
              </a:lnSpc>
              <a:spcBef>
                <a:spcPts val="452"/>
              </a:spcBef>
              <a:spcAft>
                <a:spcPts val="0"/>
              </a:spcAft>
            </a:pPr>
            <a:r>
              <a:rPr sz="1000">
                <a:solidFill>
                  <a:srgbClr val="000000"/>
                </a:solidFill>
                <a:latin typeface="Calibri"/>
                <a:cs typeface="Calibri"/>
              </a:rPr>
              <a:t>0,26-0.35 mm</a:t>
            </a:r>
          </a:p>
          <a:p>
            <a:pPr marL="0" marR="0">
              <a:lnSpc>
                <a:spcPts val="1215"/>
              </a:lnSpc>
              <a:spcBef>
                <a:spcPts val="464"/>
              </a:spcBef>
              <a:spcAft>
                <a:spcPts val="0"/>
              </a:spcAft>
            </a:pPr>
            <a:r>
              <a:rPr sz="1000">
                <a:solidFill>
                  <a:srgbClr val="000000"/>
                </a:solidFill>
                <a:latin typeface="Calibri"/>
                <a:cs typeface="Calibri"/>
              </a:rPr>
              <a:t>0,8~0,9 mm</a:t>
            </a:r>
          </a:p>
        </p:txBody>
      </p:sp>
      <p:sp>
        <p:nvSpPr>
          <p:cNvPr id="7" name="object 7"/>
          <p:cNvSpPr txBox="1"/>
          <p:nvPr/>
        </p:nvSpPr>
        <p:spPr>
          <a:xfrm>
            <a:off x="3314012" y="1596590"/>
            <a:ext cx="72473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LMAR9J-9E</a:t>
            </a:r>
          </a:p>
        </p:txBody>
      </p:sp>
      <p:sp>
        <p:nvSpPr>
          <p:cNvPr id="8" name="object 8"/>
          <p:cNvSpPr txBox="1"/>
          <p:nvPr/>
        </p:nvSpPr>
        <p:spPr>
          <a:xfrm>
            <a:off x="647700" y="1808426"/>
            <a:ext cx="103729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Potência máxima</a:t>
            </a:r>
          </a:p>
        </p:txBody>
      </p:sp>
      <p:sp>
        <p:nvSpPr>
          <p:cNvPr id="9" name="object 9"/>
          <p:cNvSpPr txBox="1"/>
          <p:nvPr/>
        </p:nvSpPr>
        <p:spPr>
          <a:xfrm>
            <a:off x="3313633" y="1808426"/>
            <a:ext cx="1952839" cy="1253227"/>
          </a:xfrm>
          <a:prstGeom prst="rect">
            <a:avLst/>
          </a:prstGeom>
        </p:spPr>
        <p:txBody>
          <a:bodyPr vert="horz" wrap="square" lIns="0" tIns="0" rIns="0" bIns="0" rtlCol="0">
            <a:spAutoFit/>
          </a:bodyPr>
          <a:lstStyle/>
          <a:p>
            <a:pPr marL="253" marR="0">
              <a:lnSpc>
                <a:spcPts val="1215"/>
              </a:lnSpc>
              <a:spcBef>
                <a:spcPts val="0"/>
              </a:spcBef>
              <a:spcAft>
                <a:spcPts val="0"/>
              </a:spcAft>
            </a:pPr>
            <a:r>
              <a:rPr lang="pt-BR" sz="1000">
                <a:solidFill>
                  <a:srgbClr val="000000"/>
                </a:solidFill>
                <a:latin typeface="Calibri"/>
                <a:cs typeface="Calibri"/>
              </a:rPr>
              <a:t>95 CV</a:t>
            </a:r>
            <a:r>
              <a:rPr sz="1000">
                <a:solidFill>
                  <a:srgbClr val="000000"/>
                </a:solidFill>
                <a:latin typeface="Calibri"/>
                <a:cs typeface="Calibri"/>
              </a:rPr>
              <a:t>/8.250</a:t>
            </a:r>
            <a:r>
              <a:rPr sz="1000" spc="-11">
                <a:solidFill>
                  <a:srgbClr val="000000"/>
                </a:solidFill>
                <a:latin typeface="Calibri"/>
                <a:cs typeface="Calibri"/>
              </a:rPr>
              <a:t> </a:t>
            </a:r>
            <a:r>
              <a:rPr sz="1000">
                <a:solidFill>
                  <a:srgbClr val="000000"/>
                </a:solidFill>
                <a:latin typeface="Calibri"/>
                <a:cs typeface="Calibri"/>
              </a:rPr>
              <a:t>rpm</a:t>
            </a:r>
          </a:p>
          <a:p>
            <a:pPr marL="632" marR="0">
              <a:lnSpc>
                <a:spcPts val="1215"/>
              </a:lnSpc>
              <a:spcBef>
                <a:spcPts val="452"/>
              </a:spcBef>
              <a:spcAft>
                <a:spcPts val="0"/>
              </a:spcAft>
            </a:pPr>
            <a:r>
              <a:rPr sz="1000">
                <a:solidFill>
                  <a:srgbClr val="000000"/>
                </a:solidFill>
                <a:latin typeface="Calibri"/>
                <a:cs typeface="Calibri"/>
              </a:rPr>
              <a:t>95,0 Nm/6.000</a:t>
            </a:r>
            <a:r>
              <a:rPr sz="1000" spc="-10">
                <a:solidFill>
                  <a:srgbClr val="000000"/>
                </a:solidFill>
                <a:latin typeface="Calibri"/>
                <a:cs typeface="Calibri"/>
              </a:rPr>
              <a:t> </a:t>
            </a:r>
            <a:r>
              <a:rPr sz="1000">
                <a:solidFill>
                  <a:srgbClr val="000000"/>
                </a:solidFill>
                <a:latin typeface="Calibri"/>
                <a:cs typeface="Calibri"/>
              </a:rPr>
              <a:t>rpm</a:t>
            </a:r>
          </a:p>
          <a:p>
            <a:pPr marL="0" marR="0">
              <a:lnSpc>
                <a:spcPts val="1215"/>
              </a:lnSpc>
              <a:spcBef>
                <a:spcPts val="464"/>
              </a:spcBef>
              <a:spcAft>
                <a:spcPts val="0"/>
              </a:spcAft>
            </a:pPr>
            <a:r>
              <a:rPr sz="1000">
                <a:solidFill>
                  <a:srgbClr val="000000"/>
                </a:solidFill>
                <a:latin typeface="Calibri"/>
                <a:cs typeface="Calibri"/>
              </a:rPr>
              <a:t>1.250</a:t>
            </a:r>
            <a:r>
              <a:rPr sz="1000">
                <a:solidFill>
                  <a:srgbClr val="332C2B"/>
                </a:solidFill>
                <a:latin typeface="Calibri"/>
                <a:cs typeface="Calibri"/>
              </a:rPr>
              <a:t>±</a:t>
            </a:r>
            <a:r>
              <a:rPr sz="1000">
                <a:solidFill>
                  <a:srgbClr val="000000"/>
                </a:solidFill>
                <a:latin typeface="Calibri"/>
                <a:cs typeface="Calibri"/>
              </a:rPr>
              <a:t>100 rpm</a:t>
            </a:r>
          </a:p>
          <a:p>
            <a:pPr marL="885" marR="0">
              <a:lnSpc>
                <a:spcPts val="1215"/>
              </a:lnSpc>
              <a:spcBef>
                <a:spcPts val="402"/>
              </a:spcBef>
              <a:spcAft>
                <a:spcPts val="0"/>
              </a:spcAft>
            </a:pPr>
            <a:r>
              <a:rPr sz="1000">
                <a:solidFill>
                  <a:srgbClr val="000000"/>
                </a:solidFill>
                <a:latin typeface="Calibri"/>
                <a:cs typeface="Calibri"/>
              </a:rPr>
              <a:t>6</a:t>
            </a:r>
            <a:r>
              <a:rPr sz="1000" spc="-10">
                <a:solidFill>
                  <a:srgbClr val="000000"/>
                </a:solidFill>
                <a:latin typeface="Calibri"/>
                <a:cs typeface="Calibri"/>
              </a:rPr>
              <a:t> </a:t>
            </a:r>
            <a:r>
              <a:rPr sz="1000">
                <a:solidFill>
                  <a:srgbClr val="000000"/>
                </a:solidFill>
                <a:latin typeface="Calibri"/>
                <a:cs typeface="Calibri"/>
              </a:rPr>
              <a:t>velocidades</a:t>
            </a:r>
          </a:p>
          <a:p>
            <a:pPr marL="0" marR="0">
              <a:lnSpc>
                <a:spcPts val="1215"/>
              </a:lnSpc>
              <a:spcBef>
                <a:spcPts val="452"/>
              </a:spcBef>
              <a:spcAft>
                <a:spcPts val="0"/>
              </a:spcAft>
            </a:pPr>
            <a:r>
              <a:rPr sz="1000">
                <a:solidFill>
                  <a:srgbClr val="000000"/>
                </a:solidFill>
                <a:latin typeface="Calibri"/>
                <a:cs typeface="Calibri"/>
              </a:rPr>
              <a:t>Discos</a:t>
            </a:r>
            <a:r>
              <a:rPr sz="1000" spc="-14">
                <a:solidFill>
                  <a:srgbClr val="000000"/>
                </a:solidFill>
                <a:latin typeface="Calibri"/>
                <a:cs typeface="Calibri"/>
              </a:rPr>
              <a:t> </a:t>
            </a:r>
            <a:r>
              <a:rPr sz="1000">
                <a:solidFill>
                  <a:srgbClr val="000000"/>
                </a:solidFill>
                <a:latin typeface="Calibri"/>
                <a:cs typeface="Calibri"/>
              </a:rPr>
              <a:t>múltiplos</a:t>
            </a:r>
            <a:r>
              <a:rPr sz="1000" spc="-16">
                <a:solidFill>
                  <a:srgbClr val="000000"/>
                </a:solidFill>
                <a:latin typeface="Calibri"/>
                <a:cs typeface="Calibri"/>
              </a:rPr>
              <a:t> </a:t>
            </a:r>
            <a:r>
              <a:rPr sz="1000">
                <a:solidFill>
                  <a:srgbClr val="000000"/>
                </a:solidFill>
                <a:latin typeface="Calibri"/>
                <a:cs typeface="Calibri"/>
              </a:rPr>
              <a:t>em banho de</a:t>
            </a:r>
            <a:r>
              <a:rPr sz="1000" spc="12">
                <a:solidFill>
                  <a:srgbClr val="000000"/>
                </a:solidFill>
                <a:latin typeface="Calibri"/>
                <a:cs typeface="Calibri"/>
              </a:rPr>
              <a:t> </a:t>
            </a:r>
            <a:r>
              <a:rPr sz="1000">
                <a:solidFill>
                  <a:srgbClr val="000000"/>
                </a:solidFill>
                <a:latin typeface="Calibri"/>
                <a:cs typeface="Calibri"/>
              </a:rPr>
              <a:t>óleo</a:t>
            </a:r>
          </a:p>
          <a:p>
            <a:pPr marL="758" marR="0">
              <a:lnSpc>
                <a:spcPts val="1215"/>
              </a:lnSpc>
              <a:spcBef>
                <a:spcPts val="452"/>
              </a:spcBef>
              <a:spcAft>
                <a:spcPts val="0"/>
              </a:spcAft>
            </a:pPr>
            <a:r>
              <a:rPr sz="1000">
                <a:solidFill>
                  <a:srgbClr val="000000"/>
                </a:solidFill>
                <a:latin typeface="Calibri"/>
                <a:cs typeface="Calibri"/>
              </a:rPr>
              <a:t>3,2 l</a:t>
            </a:r>
          </a:p>
        </p:txBody>
      </p:sp>
      <p:sp>
        <p:nvSpPr>
          <p:cNvPr id="10" name="object 10"/>
          <p:cNvSpPr txBox="1"/>
          <p:nvPr/>
        </p:nvSpPr>
        <p:spPr>
          <a:xfrm>
            <a:off x="647700" y="2020262"/>
            <a:ext cx="959029"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Torque</a:t>
            </a:r>
            <a:r>
              <a:rPr sz="1000">
                <a:solidFill>
                  <a:srgbClr val="000000"/>
                </a:solidFill>
                <a:latin typeface="Calibri"/>
                <a:cs typeface="Calibri"/>
              </a:rPr>
              <a:t> máximo</a:t>
            </a:r>
          </a:p>
        </p:txBody>
      </p:sp>
      <p:sp>
        <p:nvSpPr>
          <p:cNvPr id="11" name="object 11"/>
          <p:cNvSpPr txBox="1"/>
          <p:nvPr/>
        </p:nvSpPr>
        <p:spPr>
          <a:xfrm>
            <a:off x="647700" y="2233622"/>
            <a:ext cx="1474366" cy="153888"/>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Regime </a:t>
            </a:r>
            <a:r>
              <a:rPr sz="1000" spc="12">
                <a:solidFill>
                  <a:srgbClr val="000000"/>
                </a:solidFill>
                <a:latin typeface="Calibri"/>
                <a:cs typeface="Calibri"/>
              </a:rPr>
              <a:t>de</a:t>
            </a:r>
            <a:r>
              <a:rPr sz="1000" spc="-23">
                <a:solidFill>
                  <a:srgbClr val="000000"/>
                </a:solidFill>
                <a:latin typeface="Calibri"/>
                <a:cs typeface="Calibri"/>
              </a:rPr>
              <a:t> </a:t>
            </a:r>
            <a:r>
              <a:rPr lang="pt-BR" sz="1000" spc="-23">
                <a:solidFill>
                  <a:srgbClr val="000000"/>
                </a:solidFill>
                <a:latin typeface="Calibri"/>
                <a:cs typeface="Calibri"/>
              </a:rPr>
              <a:t>marcha lenta</a:t>
            </a:r>
            <a:endParaRPr sz="1000">
              <a:solidFill>
                <a:srgbClr val="000000"/>
              </a:solidFill>
              <a:latin typeface="Calibri"/>
              <a:cs typeface="Calibri"/>
            </a:endParaRPr>
          </a:p>
        </p:txBody>
      </p:sp>
      <p:sp>
        <p:nvSpPr>
          <p:cNvPr id="12" name="object 12"/>
          <p:cNvSpPr txBox="1"/>
          <p:nvPr/>
        </p:nvSpPr>
        <p:spPr>
          <a:xfrm>
            <a:off x="647700" y="2445458"/>
            <a:ext cx="1575390" cy="1041391"/>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Caixa </a:t>
            </a:r>
            <a:r>
              <a:rPr sz="1000" spc="12">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velocidades</a:t>
            </a:r>
          </a:p>
          <a:p>
            <a:pPr marL="0" marR="0">
              <a:lnSpc>
                <a:spcPts val="1215"/>
              </a:lnSpc>
              <a:spcBef>
                <a:spcPts val="452"/>
              </a:spcBef>
              <a:spcAft>
                <a:spcPts val="0"/>
              </a:spcAft>
            </a:pPr>
            <a:r>
              <a:rPr sz="1000">
                <a:solidFill>
                  <a:srgbClr val="000000"/>
                </a:solidFill>
                <a:latin typeface="Calibri"/>
                <a:cs typeface="Calibri"/>
              </a:rPr>
              <a:t>Tipo</a:t>
            </a:r>
            <a:r>
              <a:rPr sz="1000" spc="14">
                <a:solidFill>
                  <a:srgbClr val="000000"/>
                </a:solidFill>
                <a:latin typeface="Calibri"/>
                <a:cs typeface="Calibri"/>
              </a:rPr>
              <a:t> </a:t>
            </a:r>
            <a:r>
              <a:rPr sz="1000">
                <a:solidFill>
                  <a:srgbClr val="000000"/>
                </a:solidFill>
                <a:latin typeface="Calibri"/>
                <a:cs typeface="Calibri"/>
              </a:rPr>
              <a:t>de embr</a:t>
            </a:r>
            <a:r>
              <a:rPr lang="pt-BR" sz="1000">
                <a:solidFill>
                  <a:srgbClr val="000000"/>
                </a:solidFill>
                <a:latin typeface="Calibri"/>
                <a:cs typeface="Calibri"/>
              </a:rPr>
              <a:t>e</a:t>
            </a:r>
            <a:r>
              <a:rPr sz="1000">
                <a:solidFill>
                  <a:srgbClr val="000000"/>
                </a:solidFill>
                <a:latin typeface="Calibri"/>
                <a:cs typeface="Calibri"/>
              </a:rPr>
              <a:t>agem</a:t>
            </a:r>
          </a:p>
          <a:p>
            <a:pPr marL="0" marR="0">
              <a:lnSpc>
                <a:spcPts val="1215"/>
              </a:lnSpc>
              <a:spcBef>
                <a:spcPts val="452"/>
              </a:spcBef>
              <a:spcAft>
                <a:spcPts val="0"/>
              </a:spcAft>
            </a:pPr>
            <a:r>
              <a:rPr sz="1000" spc="-30">
                <a:solidFill>
                  <a:srgbClr val="000000"/>
                </a:solidFill>
                <a:latin typeface="Calibri"/>
                <a:cs typeface="Calibri"/>
              </a:rPr>
              <a:t>Capacidade</a:t>
            </a:r>
            <a:r>
              <a:rPr sz="1000" spc="-36">
                <a:solidFill>
                  <a:srgbClr val="000000"/>
                </a:solidFill>
                <a:latin typeface="Calibri"/>
                <a:cs typeface="Calibri"/>
              </a:rPr>
              <a:t> </a:t>
            </a:r>
            <a:r>
              <a:rPr sz="1000" spc="-17">
                <a:solidFill>
                  <a:srgbClr val="000000"/>
                </a:solidFill>
                <a:latin typeface="Calibri"/>
                <a:cs typeface="Calibri"/>
              </a:rPr>
              <a:t>de</a:t>
            </a:r>
            <a:r>
              <a:rPr sz="1000" spc="-49">
                <a:solidFill>
                  <a:srgbClr val="000000"/>
                </a:solidFill>
                <a:latin typeface="Calibri"/>
                <a:cs typeface="Calibri"/>
              </a:rPr>
              <a:t> </a:t>
            </a:r>
            <a:r>
              <a:rPr sz="1000" spc="-30">
                <a:solidFill>
                  <a:srgbClr val="000000"/>
                </a:solidFill>
                <a:latin typeface="Calibri"/>
                <a:cs typeface="Calibri"/>
              </a:rPr>
              <a:t>óleo</a:t>
            </a:r>
            <a:r>
              <a:rPr sz="1000" spc="-36">
                <a:solidFill>
                  <a:srgbClr val="000000"/>
                </a:solidFill>
                <a:latin typeface="Calibri"/>
                <a:cs typeface="Calibri"/>
              </a:rPr>
              <a:t> </a:t>
            </a:r>
            <a:r>
              <a:rPr sz="1000" spc="-27">
                <a:solidFill>
                  <a:srgbClr val="000000"/>
                </a:solidFill>
                <a:latin typeface="Calibri"/>
                <a:cs typeface="Calibri"/>
              </a:rPr>
              <a:t>do</a:t>
            </a:r>
            <a:r>
              <a:rPr sz="1000" spc="-29">
                <a:solidFill>
                  <a:srgbClr val="000000"/>
                </a:solidFill>
                <a:latin typeface="Calibri"/>
                <a:cs typeface="Calibri"/>
              </a:rPr>
              <a:t> </a:t>
            </a:r>
            <a:r>
              <a:rPr sz="1000" spc="-32">
                <a:solidFill>
                  <a:srgbClr val="000000"/>
                </a:solidFill>
                <a:latin typeface="Calibri"/>
                <a:cs typeface="Calibri"/>
              </a:rPr>
              <a:t>motor</a:t>
            </a:r>
          </a:p>
          <a:p>
            <a:pPr marL="0" marR="0">
              <a:lnSpc>
                <a:spcPts val="1215"/>
              </a:lnSpc>
              <a:spcBef>
                <a:spcPts val="402"/>
              </a:spcBef>
              <a:spcAft>
                <a:spcPts val="0"/>
              </a:spcAft>
            </a:pPr>
            <a:r>
              <a:rPr sz="1000">
                <a:solidFill>
                  <a:srgbClr val="000000"/>
                </a:solidFill>
                <a:latin typeface="Calibri"/>
                <a:cs typeface="Calibri"/>
              </a:rPr>
              <a:t>Sistema </a:t>
            </a:r>
            <a:r>
              <a:rPr sz="1000" spc="12">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alimentação</a:t>
            </a:r>
          </a:p>
          <a:p>
            <a:pPr marL="0" marR="0">
              <a:lnSpc>
                <a:spcPts val="1215"/>
              </a:lnSpc>
              <a:spcBef>
                <a:spcPts val="464"/>
              </a:spcBef>
              <a:spcAft>
                <a:spcPts val="0"/>
              </a:spcAft>
            </a:pPr>
            <a:r>
              <a:rPr sz="1000">
                <a:solidFill>
                  <a:srgbClr val="000000"/>
                </a:solidFill>
                <a:latin typeface="Calibri"/>
                <a:cs typeface="Calibri"/>
              </a:rPr>
              <a:t>Emissões</a:t>
            </a:r>
          </a:p>
        </p:txBody>
      </p:sp>
      <p:sp>
        <p:nvSpPr>
          <p:cNvPr id="13" name="object 13"/>
          <p:cNvSpPr txBox="1"/>
          <p:nvPr/>
        </p:nvSpPr>
        <p:spPr>
          <a:xfrm>
            <a:off x="3314392" y="3080966"/>
            <a:ext cx="737345"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Sistema EFI</a:t>
            </a:r>
          </a:p>
        </p:txBody>
      </p:sp>
      <p:sp>
        <p:nvSpPr>
          <p:cNvPr id="14" name="object 14"/>
          <p:cNvSpPr txBox="1"/>
          <p:nvPr/>
        </p:nvSpPr>
        <p:spPr>
          <a:xfrm>
            <a:off x="3314645" y="3294326"/>
            <a:ext cx="548361"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Promot 5</a:t>
            </a:r>
            <a:endParaRPr sz="1000">
              <a:solidFill>
                <a:srgbClr val="000000"/>
              </a:solidFill>
              <a:latin typeface="Calibri"/>
              <a:cs typeface="Calibri"/>
            </a:endParaRPr>
          </a:p>
        </p:txBody>
      </p:sp>
      <p:sp>
        <p:nvSpPr>
          <p:cNvPr id="15" name="object 15"/>
          <p:cNvSpPr txBox="1"/>
          <p:nvPr/>
        </p:nvSpPr>
        <p:spPr>
          <a:xfrm>
            <a:off x="647700" y="3506162"/>
            <a:ext cx="1828697" cy="795089"/>
          </a:xfrm>
          <a:prstGeom prst="rect">
            <a:avLst/>
          </a:prstGeom>
        </p:spPr>
        <p:txBody>
          <a:bodyPr vert="horz" wrap="square" lIns="0" tIns="0" rIns="0" bIns="0" rtlCol="0">
            <a:spAutoFit/>
          </a:bodyPr>
          <a:lstStyle/>
          <a:p>
            <a:pPr marL="0" marR="0">
              <a:lnSpc>
                <a:spcPts val="1215"/>
              </a:lnSpc>
              <a:spcBef>
                <a:spcPts val="0"/>
              </a:spcBef>
              <a:spcAft>
                <a:spcPts val="0"/>
              </a:spcAft>
            </a:pPr>
            <a:r>
              <a:rPr sz="1000" b="1">
                <a:solidFill>
                  <a:srgbClr val="000000"/>
                </a:solidFill>
                <a:latin typeface="Calibri"/>
                <a:cs typeface="Calibri"/>
              </a:rPr>
              <a:t>Sistema </a:t>
            </a:r>
            <a:r>
              <a:rPr sz="1000" b="1" spc="11">
                <a:solidFill>
                  <a:srgbClr val="000000"/>
                </a:solidFill>
                <a:latin typeface="Calibri"/>
                <a:cs typeface="Calibri"/>
              </a:rPr>
              <a:t>de</a:t>
            </a:r>
            <a:r>
              <a:rPr sz="1000" b="1" spc="-15">
                <a:solidFill>
                  <a:srgbClr val="000000"/>
                </a:solidFill>
                <a:latin typeface="Calibri"/>
                <a:cs typeface="Calibri"/>
              </a:rPr>
              <a:t> </a:t>
            </a:r>
            <a:r>
              <a:rPr sz="1000" b="1">
                <a:solidFill>
                  <a:srgbClr val="000000"/>
                </a:solidFill>
                <a:latin typeface="Calibri"/>
                <a:cs typeface="Calibri"/>
              </a:rPr>
              <a:t>transmissão</a:t>
            </a:r>
          </a:p>
          <a:p>
            <a:pPr marL="0" marR="0">
              <a:lnSpc>
                <a:spcPts val="1215"/>
              </a:lnSpc>
              <a:spcBef>
                <a:spcPts val="452"/>
              </a:spcBef>
              <a:spcAft>
                <a:spcPts val="0"/>
              </a:spcAft>
            </a:pPr>
            <a:r>
              <a:rPr sz="1000">
                <a:solidFill>
                  <a:srgbClr val="000000"/>
                </a:solidFill>
                <a:latin typeface="Calibri"/>
                <a:cs typeface="Calibri"/>
              </a:rPr>
              <a:t>Relação </a:t>
            </a:r>
            <a:r>
              <a:rPr sz="1000" spc="12">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transmissão primária</a:t>
            </a:r>
          </a:p>
          <a:p>
            <a:pPr marL="0" marR="0">
              <a:lnSpc>
                <a:spcPts val="1215"/>
              </a:lnSpc>
              <a:spcBef>
                <a:spcPts val="452"/>
              </a:spcBef>
              <a:spcAft>
                <a:spcPts val="0"/>
              </a:spcAft>
            </a:pPr>
            <a:r>
              <a:rPr sz="1000">
                <a:solidFill>
                  <a:srgbClr val="000000"/>
                </a:solidFill>
                <a:latin typeface="Calibri"/>
                <a:cs typeface="Calibri"/>
              </a:rPr>
              <a:t>Relação </a:t>
            </a:r>
            <a:r>
              <a:rPr sz="1000" spc="12">
                <a:solidFill>
                  <a:srgbClr val="000000"/>
                </a:solidFill>
                <a:latin typeface="Calibri"/>
                <a:cs typeface="Calibri"/>
              </a:rPr>
              <a:t>de</a:t>
            </a:r>
            <a:r>
              <a:rPr sz="1000" spc="-23">
                <a:solidFill>
                  <a:srgbClr val="000000"/>
                </a:solidFill>
                <a:latin typeface="Calibri"/>
                <a:cs typeface="Calibri"/>
              </a:rPr>
              <a:t> </a:t>
            </a:r>
            <a:r>
              <a:rPr sz="1000">
                <a:solidFill>
                  <a:srgbClr val="000000"/>
                </a:solidFill>
                <a:latin typeface="Calibri"/>
                <a:cs typeface="Calibri"/>
              </a:rPr>
              <a:t>transmissão final</a:t>
            </a:r>
          </a:p>
          <a:p>
            <a:pPr marL="0" marR="0">
              <a:lnSpc>
                <a:spcPts val="1215"/>
              </a:lnSpc>
              <a:spcBef>
                <a:spcPts val="414"/>
              </a:spcBef>
              <a:spcAft>
                <a:spcPts val="0"/>
              </a:spcAft>
            </a:pPr>
            <a:r>
              <a:rPr sz="1000">
                <a:solidFill>
                  <a:srgbClr val="000000"/>
                </a:solidFill>
                <a:latin typeface="Calibri"/>
                <a:cs typeface="Calibri"/>
              </a:rPr>
              <a:t>1ª </a:t>
            </a:r>
            <a:r>
              <a:rPr lang="pt-BR" sz="1000">
                <a:solidFill>
                  <a:srgbClr val="000000"/>
                </a:solidFill>
                <a:latin typeface="Calibri"/>
                <a:cs typeface="Calibri"/>
              </a:rPr>
              <a:t>marcha</a:t>
            </a:r>
            <a:endParaRPr sz="1000">
              <a:solidFill>
                <a:srgbClr val="000000"/>
              </a:solidFill>
              <a:latin typeface="Calibri"/>
              <a:cs typeface="Calibri"/>
            </a:endParaRPr>
          </a:p>
        </p:txBody>
      </p:sp>
      <p:sp>
        <p:nvSpPr>
          <p:cNvPr id="16" name="object 16"/>
          <p:cNvSpPr txBox="1"/>
          <p:nvPr/>
        </p:nvSpPr>
        <p:spPr>
          <a:xfrm>
            <a:off x="3313380" y="3717998"/>
            <a:ext cx="440807" cy="617718"/>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1,821</a:t>
            </a:r>
          </a:p>
          <a:p>
            <a:pPr marL="506" marR="0">
              <a:lnSpc>
                <a:spcPts val="1215"/>
              </a:lnSpc>
              <a:spcBef>
                <a:spcPts val="452"/>
              </a:spcBef>
              <a:spcAft>
                <a:spcPts val="0"/>
              </a:spcAft>
            </a:pPr>
            <a:r>
              <a:rPr sz="1000">
                <a:solidFill>
                  <a:srgbClr val="000000"/>
                </a:solidFill>
                <a:latin typeface="Calibri"/>
                <a:cs typeface="Calibri"/>
              </a:rPr>
              <a:t>2,588</a:t>
            </a:r>
          </a:p>
          <a:p>
            <a:pPr marL="127" marR="0">
              <a:lnSpc>
                <a:spcPts val="1215"/>
              </a:lnSpc>
              <a:spcBef>
                <a:spcPts val="464"/>
              </a:spcBef>
              <a:spcAft>
                <a:spcPts val="0"/>
              </a:spcAft>
            </a:pPr>
            <a:r>
              <a:rPr sz="1000">
                <a:solidFill>
                  <a:srgbClr val="000000"/>
                </a:solidFill>
                <a:latin typeface="Calibri"/>
                <a:cs typeface="Calibri"/>
              </a:rPr>
              <a:t>2,833</a:t>
            </a:r>
          </a:p>
        </p:txBody>
      </p:sp>
      <p:sp>
        <p:nvSpPr>
          <p:cNvPr id="17" name="object 1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712723"/>
            <a:ext cx="6301740" cy="10683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755904" y="721814"/>
            <a:ext cx="852414" cy="1041391"/>
          </a:xfrm>
          <a:prstGeom prst="rect">
            <a:avLst/>
          </a:prstGeom>
        </p:spPr>
        <p:txBody>
          <a:bodyPr vert="horz" wrap="square" lIns="0" tIns="0" rIns="0" bIns="0" rtlCol="0">
            <a:spAutoFit/>
          </a:bodyPr>
          <a:lstStyle/>
          <a:p>
            <a:pPr>
              <a:lnSpc>
                <a:spcPts val="1215"/>
              </a:lnSpc>
            </a:pPr>
            <a:r>
              <a:rPr sz="1000">
                <a:solidFill>
                  <a:srgbClr val="000000"/>
                </a:solidFill>
                <a:latin typeface="Calibri"/>
                <a:cs typeface="Calibri"/>
              </a:rPr>
              <a:t>2ª </a:t>
            </a:r>
            <a:r>
              <a:rPr lang="pt-BR" sz="1000">
                <a:solidFill>
                  <a:srgbClr val="000000"/>
                </a:solidFill>
                <a:cs typeface="Calibri"/>
              </a:rPr>
              <a:t>marcha</a:t>
            </a:r>
            <a:endParaRPr sz="1000">
              <a:solidFill>
                <a:srgbClr val="000000"/>
              </a:solidFill>
              <a:latin typeface="Calibri"/>
              <a:cs typeface="Calibri"/>
            </a:endParaRPr>
          </a:p>
          <a:p>
            <a:pPr>
              <a:lnSpc>
                <a:spcPts val="1215"/>
              </a:lnSpc>
              <a:spcBef>
                <a:spcPts val="452"/>
              </a:spcBef>
            </a:pPr>
            <a:r>
              <a:rPr sz="1000">
                <a:solidFill>
                  <a:srgbClr val="000000"/>
                </a:solidFill>
                <a:latin typeface="Calibri"/>
                <a:cs typeface="Calibri"/>
              </a:rPr>
              <a:t>3ª </a:t>
            </a:r>
            <a:r>
              <a:rPr lang="pt-BR" sz="1000">
                <a:solidFill>
                  <a:srgbClr val="000000"/>
                </a:solidFill>
                <a:cs typeface="Calibri"/>
              </a:rPr>
              <a:t>marcha</a:t>
            </a:r>
            <a:endParaRPr sz="1000">
              <a:solidFill>
                <a:srgbClr val="000000"/>
              </a:solidFill>
              <a:latin typeface="Calibri"/>
              <a:cs typeface="Calibri"/>
            </a:endParaRPr>
          </a:p>
          <a:p>
            <a:pPr>
              <a:lnSpc>
                <a:spcPts val="1215"/>
              </a:lnSpc>
              <a:spcBef>
                <a:spcPts val="452"/>
              </a:spcBef>
            </a:pPr>
            <a:r>
              <a:rPr sz="1000">
                <a:solidFill>
                  <a:srgbClr val="000000"/>
                </a:solidFill>
                <a:latin typeface="Calibri"/>
                <a:cs typeface="Calibri"/>
              </a:rPr>
              <a:t>4ª </a:t>
            </a:r>
            <a:r>
              <a:rPr lang="pt-BR" sz="1000">
                <a:solidFill>
                  <a:srgbClr val="000000"/>
                </a:solidFill>
                <a:cs typeface="Calibri"/>
              </a:rPr>
              <a:t>marcha</a:t>
            </a:r>
            <a:endParaRPr sz="1000">
              <a:solidFill>
                <a:srgbClr val="000000"/>
              </a:solidFill>
              <a:latin typeface="Calibri"/>
              <a:cs typeface="Calibri"/>
            </a:endParaRPr>
          </a:p>
          <a:p>
            <a:pPr>
              <a:lnSpc>
                <a:spcPts val="1215"/>
              </a:lnSpc>
              <a:spcBef>
                <a:spcPts val="402"/>
              </a:spcBef>
            </a:pPr>
            <a:r>
              <a:rPr sz="1000">
                <a:solidFill>
                  <a:srgbClr val="000000"/>
                </a:solidFill>
                <a:latin typeface="Calibri"/>
                <a:cs typeface="Calibri"/>
              </a:rPr>
              <a:t>5ª </a:t>
            </a:r>
            <a:r>
              <a:rPr lang="pt-BR" sz="1000">
                <a:solidFill>
                  <a:srgbClr val="000000"/>
                </a:solidFill>
                <a:cs typeface="Calibri"/>
              </a:rPr>
              <a:t>marcha</a:t>
            </a:r>
            <a:endParaRPr sz="1000">
              <a:solidFill>
                <a:srgbClr val="000000"/>
              </a:solidFill>
              <a:latin typeface="Calibri"/>
              <a:cs typeface="Calibri"/>
            </a:endParaRPr>
          </a:p>
          <a:p>
            <a:pPr>
              <a:lnSpc>
                <a:spcPts val="1215"/>
              </a:lnSpc>
              <a:spcBef>
                <a:spcPts val="464"/>
              </a:spcBef>
            </a:pPr>
            <a:r>
              <a:rPr sz="1000">
                <a:solidFill>
                  <a:srgbClr val="000000"/>
                </a:solidFill>
                <a:latin typeface="Calibri"/>
                <a:cs typeface="Calibri"/>
              </a:rPr>
              <a:t>6ª </a:t>
            </a:r>
            <a:r>
              <a:rPr lang="pt-BR" sz="1000">
                <a:solidFill>
                  <a:srgbClr val="000000"/>
                </a:solidFill>
                <a:cs typeface="Calibri"/>
              </a:rPr>
              <a:t>marcha</a:t>
            </a:r>
            <a:endParaRPr sz="1000">
              <a:solidFill>
                <a:srgbClr val="000000"/>
              </a:solidFill>
              <a:latin typeface="Calibri"/>
              <a:cs typeface="Calibri"/>
            </a:endParaRPr>
          </a:p>
        </p:txBody>
      </p:sp>
      <p:sp>
        <p:nvSpPr>
          <p:cNvPr id="6" name="object 6"/>
          <p:cNvSpPr txBox="1"/>
          <p:nvPr/>
        </p:nvSpPr>
        <p:spPr>
          <a:xfrm>
            <a:off x="3421711" y="721814"/>
            <a:ext cx="440680" cy="1041391"/>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2,067</a:t>
            </a:r>
          </a:p>
          <a:p>
            <a:pPr marL="0" marR="0">
              <a:lnSpc>
                <a:spcPts val="1215"/>
              </a:lnSpc>
              <a:spcBef>
                <a:spcPts val="452"/>
              </a:spcBef>
              <a:spcAft>
                <a:spcPts val="0"/>
              </a:spcAft>
            </a:pPr>
            <a:r>
              <a:rPr sz="1000">
                <a:solidFill>
                  <a:srgbClr val="000000"/>
                </a:solidFill>
                <a:latin typeface="Calibri"/>
                <a:cs typeface="Calibri"/>
              </a:rPr>
              <a:t>1,600</a:t>
            </a:r>
          </a:p>
          <a:p>
            <a:pPr marL="0" marR="0">
              <a:lnSpc>
                <a:spcPts val="1215"/>
              </a:lnSpc>
              <a:spcBef>
                <a:spcPts val="452"/>
              </a:spcBef>
              <a:spcAft>
                <a:spcPts val="0"/>
              </a:spcAft>
            </a:pPr>
            <a:r>
              <a:rPr sz="1000">
                <a:solidFill>
                  <a:srgbClr val="000000"/>
                </a:solidFill>
                <a:latin typeface="Calibri"/>
                <a:cs typeface="Calibri"/>
              </a:rPr>
              <a:t>1,308</a:t>
            </a:r>
          </a:p>
          <a:p>
            <a:pPr marL="0" marR="0">
              <a:lnSpc>
                <a:spcPts val="1215"/>
              </a:lnSpc>
              <a:spcBef>
                <a:spcPts val="402"/>
              </a:spcBef>
              <a:spcAft>
                <a:spcPts val="0"/>
              </a:spcAft>
            </a:pPr>
            <a:r>
              <a:rPr sz="1000">
                <a:solidFill>
                  <a:srgbClr val="000000"/>
                </a:solidFill>
                <a:latin typeface="Calibri"/>
                <a:cs typeface="Calibri"/>
              </a:rPr>
              <a:t>1,103</a:t>
            </a:r>
          </a:p>
          <a:p>
            <a:pPr marL="0" marR="0">
              <a:lnSpc>
                <a:spcPts val="1215"/>
              </a:lnSpc>
              <a:spcBef>
                <a:spcPts val="464"/>
              </a:spcBef>
              <a:spcAft>
                <a:spcPts val="0"/>
              </a:spcAft>
            </a:pPr>
            <a:r>
              <a:rPr sz="1000">
                <a:solidFill>
                  <a:srgbClr val="000000"/>
                </a:solidFill>
                <a:latin typeface="Calibri"/>
                <a:cs typeface="Calibri"/>
              </a:rPr>
              <a:t>0,968</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30883"/>
            <a:ext cx="6315455" cy="271271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1921435"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Identificação da</a:t>
            </a:r>
            <a:r>
              <a:rPr sz="1400" b="1" spc="10">
                <a:solidFill>
                  <a:schemeClr val="tx2"/>
                </a:solidFill>
                <a:cs typeface="Cambria"/>
              </a:rPr>
              <a:t> </a:t>
            </a:r>
            <a:r>
              <a:rPr sz="1400" b="1">
                <a:solidFill>
                  <a:schemeClr val="tx2"/>
                </a:solidFill>
                <a:cs typeface="Cambria"/>
              </a:rPr>
              <a:t>moto</a:t>
            </a:r>
          </a:p>
        </p:txBody>
      </p:sp>
      <p:sp>
        <p:nvSpPr>
          <p:cNvPr id="6" name="object 6"/>
          <p:cNvSpPr txBox="1"/>
          <p:nvPr/>
        </p:nvSpPr>
        <p:spPr>
          <a:xfrm>
            <a:off x="576072" y="1065642"/>
            <a:ext cx="127792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Números</a:t>
            </a:r>
            <a:r>
              <a:rPr sz="1100" b="1" spc="-10">
                <a:solidFill>
                  <a:srgbClr val="4F81BD"/>
                </a:solidFill>
                <a:latin typeface="Cambria"/>
                <a:cs typeface="Cambria"/>
              </a:rPr>
              <a:t> </a:t>
            </a:r>
            <a:r>
              <a:rPr sz="1100" b="1">
                <a:solidFill>
                  <a:srgbClr val="4F81BD"/>
                </a:solidFill>
                <a:latin typeface="Cambria"/>
                <a:cs typeface="Cambria"/>
              </a:rPr>
              <a:t>de</a:t>
            </a:r>
            <a:r>
              <a:rPr sz="1100" b="1" spc="11">
                <a:solidFill>
                  <a:srgbClr val="4F81BD"/>
                </a:solidFill>
                <a:latin typeface="Cambria"/>
                <a:cs typeface="Cambria"/>
              </a:rPr>
              <a:t> </a:t>
            </a:r>
            <a:r>
              <a:rPr sz="1100" b="1">
                <a:solidFill>
                  <a:srgbClr val="4F81BD"/>
                </a:solidFill>
                <a:cs typeface="Cambria"/>
              </a:rPr>
              <a:t>série</a:t>
            </a:r>
          </a:p>
        </p:txBody>
      </p:sp>
      <p:sp>
        <p:nvSpPr>
          <p:cNvPr id="7" name="object 7"/>
          <p:cNvSpPr txBox="1"/>
          <p:nvPr/>
        </p:nvSpPr>
        <p:spPr>
          <a:xfrm>
            <a:off x="766212" y="3941156"/>
            <a:ext cx="173162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Número</a:t>
            </a:r>
            <a:r>
              <a:rPr sz="1100" spc="11">
                <a:solidFill>
                  <a:srgbClr val="000000"/>
                </a:solidFill>
                <a:latin typeface="Calibri"/>
                <a:cs typeface="Calibri"/>
              </a:rPr>
              <a:t> </a:t>
            </a:r>
            <a:r>
              <a:rPr sz="1100">
                <a:solidFill>
                  <a:srgbClr val="000000"/>
                </a:solidFill>
                <a:latin typeface="Calibri"/>
                <a:cs typeface="Calibri"/>
              </a:rPr>
              <a:t>de identificação</a:t>
            </a:r>
            <a:r>
              <a:rPr sz="1100" spc="12">
                <a:solidFill>
                  <a:srgbClr val="000000"/>
                </a:solidFill>
                <a:latin typeface="Calibri"/>
                <a:cs typeface="Calibri"/>
              </a:rPr>
              <a:t> </a:t>
            </a:r>
            <a:r>
              <a:rPr sz="1100">
                <a:solidFill>
                  <a:srgbClr val="000000"/>
                </a:solidFill>
                <a:latin typeface="Calibri"/>
                <a:cs typeface="Calibri"/>
              </a:rPr>
              <a:t>do</a:t>
            </a:r>
          </a:p>
          <a:p>
            <a:pPr marL="410287" marR="0">
              <a:lnSpc>
                <a:spcPts val="1343"/>
              </a:lnSpc>
              <a:spcBef>
                <a:spcPts val="50"/>
              </a:spcBef>
              <a:spcAft>
                <a:spcPts val="0"/>
              </a:spcAft>
            </a:pPr>
            <a:r>
              <a:rPr sz="1100">
                <a:solidFill>
                  <a:srgbClr val="000000"/>
                </a:solidFill>
                <a:latin typeface="Calibri"/>
                <a:cs typeface="Calibri"/>
              </a:rPr>
              <a:t>veículo (VIN)</a:t>
            </a:r>
          </a:p>
        </p:txBody>
      </p:sp>
      <p:sp>
        <p:nvSpPr>
          <p:cNvPr id="8" name="object 8"/>
          <p:cNvSpPr txBox="1"/>
          <p:nvPr/>
        </p:nvSpPr>
        <p:spPr>
          <a:xfrm>
            <a:off x="2691590" y="3941155"/>
            <a:ext cx="1230676" cy="167687"/>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Etiqueta </a:t>
            </a:r>
            <a:r>
              <a:rPr sz="1100">
                <a:solidFill>
                  <a:srgbClr val="000000"/>
                </a:solidFill>
                <a:latin typeface="Calibri"/>
                <a:cs typeface="Calibri"/>
              </a:rPr>
              <a:t>de</a:t>
            </a:r>
            <a:r>
              <a:rPr lang="pt-BR" sz="1100">
                <a:solidFill>
                  <a:srgbClr val="000000"/>
                </a:solidFill>
                <a:latin typeface="Calibri"/>
                <a:cs typeface="Calibri"/>
              </a:rPr>
              <a:t> emissões</a:t>
            </a:r>
            <a:endParaRPr sz="1100">
              <a:solidFill>
                <a:srgbClr val="000000"/>
              </a:solidFill>
              <a:latin typeface="Calibri"/>
              <a:cs typeface="Calibri"/>
            </a:endParaRPr>
          </a:p>
        </p:txBody>
      </p:sp>
      <p:sp>
        <p:nvSpPr>
          <p:cNvPr id="9" name="object 9"/>
          <p:cNvSpPr txBox="1"/>
          <p:nvPr/>
        </p:nvSpPr>
        <p:spPr>
          <a:xfrm>
            <a:off x="4764902" y="3941156"/>
            <a:ext cx="1614856"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Número</a:t>
            </a:r>
            <a:r>
              <a:rPr sz="1100" spc="20">
                <a:solidFill>
                  <a:srgbClr val="000000"/>
                </a:solidFill>
                <a:latin typeface="Calibri"/>
                <a:cs typeface="Calibri"/>
              </a:rPr>
              <a:t> </a:t>
            </a:r>
            <a:r>
              <a:rPr sz="1100">
                <a:solidFill>
                  <a:srgbClr val="000000"/>
                </a:solidFill>
                <a:latin typeface="Calibri"/>
                <a:cs typeface="Calibri"/>
              </a:rPr>
              <a:t>do motor</a:t>
            </a:r>
          </a:p>
        </p:txBody>
      </p:sp>
      <p:sp>
        <p:nvSpPr>
          <p:cNvPr id="10" name="object 1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410968" y="727964"/>
            <a:ext cx="4561332" cy="375056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134867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4F81BD"/>
                </a:solidFill>
                <a:cs typeface="Cambria"/>
              </a:rPr>
              <a:t>Posto de condução</a:t>
            </a:r>
          </a:p>
        </p:txBody>
      </p:sp>
      <p:sp>
        <p:nvSpPr>
          <p:cNvPr id="6" name="object 6"/>
          <p:cNvSpPr txBox="1"/>
          <p:nvPr/>
        </p:nvSpPr>
        <p:spPr>
          <a:xfrm>
            <a:off x="609898" y="1097372"/>
            <a:ext cx="2170793" cy="20853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Protetor de mão esquerdo</a:t>
            </a:r>
          </a:p>
          <a:p>
            <a:pPr marL="0" marR="0">
              <a:lnSpc>
                <a:spcPts val="1344"/>
              </a:lnSpc>
              <a:spcBef>
                <a:spcPts val="50"/>
              </a:spcBef>
              <a:spcAft>
                <a:spcPts val="0"/>
              </a:spcAft>
            </a:pPr>
            <a:r>
              <a:rPr sz="1100">
                <a:solidFill>
                  <a:srgbClr val="000000"/>
                </a:solidFill>
                <a:latin typeface="Calibri"/>
                <a:cs typeface="Calibri"/>
              </a:rPr>
              <a:t>2. Retrovisor esquerdo</a:t>
            </a:r>
          </a:p>
          <a:p>
            <a:pPr marL="0" marR="0">
              <a:lnSpc>
                <a:spcPts val="1343"/>
              </a:lnSpc>
              <a:spcBef>
                <a:spcPts val="0"/>
              </a:spcBef>
              <a:spcAft>
                <a:spcPts val="0"/>
              </a:spcAft>
            </a:pPr>
            <a:r>
              <a:rPr sz="1100">
                <a:solidFill>
                  <a:srgbClr val="000000"/>
                </a:solidFill>
                <a:latin typeface="Calibri"/>
                <a:cs typeface="Calibri"/>
              </a:rPr>
              <a:t>3. Grupo de comutadores esquerdo</a:t>
            </a:r>
          </a:p>
          <a:p>
            <a:pPr marL="0" marR="0">
              <a:lnSpc>
                <a:spcPts val="1344"/>
              </a:lnSpc>
              <a:spcBef>
                <a:spcPts val="50"/>
              </a:spcBef>
              <a:spcAft>
                <a:spcPts val="0"/>
              </a:spcAft>
            </a:pPr>
            <a:r>
              <a:rPr sz="1100">
                <a:solidFill>
                  <a:srgbClr val="000000"/>
                </a:solidFill>
                <a:latin typeface="Calibri"/>
                <a:cs typeface="Calibri"/>
              </a:rPr>
              <a:t>4. Painel de instrumentos</a:t>
            </a:r>
          </a:p>
          <a:p>
            <a:pPr marL="0" marR="0">
              <a:lnSpc>
                <a:spcPts val="1344"/>
              </a:lnSpc>
              <a:spcBef>
                <a:spcPts val="0"/>
              </a:spcBef>
              <a:spcAft>
                <a:spcPts val="0"/>
              </a:spcAft>
            </a:pPr>
            <a:r>
              <a:rPr sz="1100">
                <a:solidFill>
                  <a:srgbClr val="000000"/>
                </a:solidFill>
                <a:latin typeface="Calibri"/>
                <a:cs typeface="Calibri"/>
              </a:rPr>
              <a:t>5. Botão de ignição</a:t>
            </a:r>
          </a:p>
          <a:p>
            <a:pPr marL="0" marR="0">
              <a:lnSpc>
                <a:spcPts val="1343"/>
              </a:lnSpc>
              <a:spcBef>
                <a:spcPts val="50"/>
              </a:spcBef>
              <a:spcAft>
                <a:spcPts val="0"/>
              </a:spcAft>
            </a:pPr>
            <a:r>
              <a:rPr sz="1100">
                <a:solidFill>
                  <a:srgbClr val="000000"/>
                </a:solidFill>
                <a:latin typeface="Calibri"/>
                <a:cs typeface="Calibri"/>
              </a:rPr>
              <a:t>6. Tomada de corrente 12V</a:t>
            </a:r>
          </a:p>
          <a:p>
            <a:pPr marL="0" marR="0">
              <a:lnSpc>
                <a:spcPts val="1331"/>
              </a:lnSpc>
              <a:spcBef>
                <a:spcPts val="0"/>
              </a:spcBef>
              <a:spcAft>
                <a:spcPts val="0"/>
              </a:spcAft>
            </a:pPr>
            <a:r>
              <a:rPr sz="1100">
                <a:solidFill>
                  <a:srgbClr val="000000"/>
                </a:solidFill>
                <a:latin typeface="Calibri"/>
                <a:cs typeface="Calibri"/>
              </a:rPr>
              <a:t>7. Bomba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freio</a:t>
            </a:r>
            <a:r>
              <a:rPr sz="1100" spc="19">
                <a:solidFill>
                  <a:srgbClr val="000000"/>
                </a:solidFill>
                <a:latin typeface="Calibri"/>
                <a:cs typeface="Calibri"/>
              </a:rPr>
              <a:t> </a:t>
            </a:r>
            <a:r>
              <a:rPr sz="1100">
                <a:solidFill>
                  <a:srgbClr val="000000"/>
                </a:solidFill>
                <a:latin typeface="Calibri"/>
                <a:cs typeface="Calibri"/>
              </a:rPr>
              <a:t>dianteiro</a:t>
            </a:r>
          </a:p>
          <a:p>
            <a:pPr marL="0" marR="0">
              <a:lnSpc>
                <a:spcPts val="1344"/>
              </a:lnSpc>
              <a:spcBef>
                <a:spcPts val="0"/>
              </a:spcBef>
              <a:spcAft>
                <a:spcPts val="0"/>
              </a:spcAft>
            </a:pPr>
            <a:r>
              <a:rPr sz="1100">
                <a:solidFill>
                  <a:srgbClr val="000000"/>
                </a:solidFill>
                <a:latin typeface="Calibri"/>
                <a:cs typeface="Calibri"/>
              </a:rPr>
              <a:t>8. Grupo de comutadores direito</a:t>
            </a:r>
          </a:p>
          <a:p>
            <a:pPr marL="0" marR="0">
              <a:lnSpc>
                <a:spcPts val="1344"/>
              </a:lnSpc>
              <a:spcBef>
                <a:spcPts val="50"/>
              </a:spcBef>
              <a:spcAft>
                <a:spcPts val="0"/>
              </a:spcAft>
            </a:pPr>
            <a:r>
              <a:rPr sz="1100">
                <a:solidFill>
                  <a:srgbClr val="000000"/>
                </a:solidFill>
                <a:latin typeface="Calibri"/>
                <a:cs typeface="Calibri"/>
              </a:rPr>
              <a:t>9. Retrovisor direito</a:t>
            </a:r>
          </a:p>
          <a:p>
            <a:pPr marL="0" marR="0">
              <a:lnSpc>
                <a:spcPts val="1344"/>
              </a:lnSpc>
              <a:spcBef>
                <a:spcPts val="0"/>
              </a:spcBef>
              <a:spcAft>
                <a:spcPts val="0"/>
              </a:spcAft>
            </a:pPr>
            <a:r>
              <a:rPr sz="1100">
                <a:solidFill>
                  <a:srgbClr val="000000"/>
                </a:solidFill>
                <a:latin typeface="Calibri"/>
                <a:cs typeface="Calibri"/>
              </a:rPr>
              <a:t>10. Protetor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mão</a:t>
            </a:r>
            <a:r>
              <a:rPr sz="1100" spc="-14">
                <a:solidFill>
                  <a:srgbClr val="000000"/>
                </a:solidFill>
                <a:latin typeface="Calibri"/>
                <a:cs typeface="Calibri"/>
              </a:rPr>
              <a:t> </a:t>
            </a:r>
            <a:r>
              <a:rPr sz="1100">
                <a:solidFill>
                  <a:srgbClr val="000000"/>
                </a:solidFill>
                <a:latin typeface="Calibri"/>
                <a:cs typeface="Calibri"/>
              </a:rPr>
              <a:t>direito</a:t>
            </a:r>
          </a:p>
          <a:p>
            <a:pPr marL="0" marR="0">
              <a:lnSpc>
                <a:spcPts val="1344"/>
              </a:lnSpc>
              <a:spcBef>
                <a:spcPts val="50"/>
              </a:spcBef>
              <a:spcAft>
                <a:spcPts val="0"/>
              </a:spcAft>
            </a:pPr>
            <a:r>
              <a:rPr sz="1100">
                <a:solidFill>
                  <a:srgbClr val="000000"/>
                </a:solidFill>
                <a:latin typeface="Calibri"/>
                <a:cs typeface="Calibri"/>
              </a:rPr>
              <a:t>11. Manete de </a:t>
            </a:r>
            <a:r>
              <a:rPr lang="pt-BR" sz="1100">
                <a:solidFill>
                  <a:srgbClr val="000000"/>
                </a:solidFill>
                <a:latin typeface="Calibri"/>
                <a:cs typeface="Calibri"/>
              </a:rPr>
              <a:t>freio</a:t>
            </a:r>
            <a:r>
              <a:rPr sz="1100">
                <a:solidFill>
                  <a:srgbClr val="000000"/>
                </a:solidFill>
                <a:latin typeface="Calibri"/>
                <a:cs typeface="Calibri"/>
              </a:rPr>
              <a:t> dianteiro</a:t>
            </a:r>
          </a:p>
          <a:p>
            <a:pPr marL="0" marR="0">
              <a:lnSpc>
                <a:spcPts val="1344"/>
              </a:lnSpc>
              <a:spcBef>
                <a:spcPts val="0"/>
              </a:spcBef>
              <a:spcAft>
                <a:spcPts val="0"/>
              </a:spcAft>
            </a:pPr>
            <a:r>
              <a:rPr sz="1100">
                <a:solidFill>
                  <a:srgbClr val="000000"/>
                </a:solidFill>
                <a:latin typeface="Calibri"/>
                <a:cs typeface="Calibri"/>
              </a:rPr>
              <a:t>12. Punho do acelerador</a:t>
            </a:r>
          </a:p>
        </p:txBody>
      </p:sp>
      <p:sp>
        <p:nvSpPr>
          <p:cNvPr id="7" name="object 7"/>
          <p:cNvSpPr txBox="1"/>
          <p:nvPr/>
        </p:nvSpPr>
        <p:spPr>
          <a:xfrm>
            <a:off x="609898" y="3144104"/>
            <a:ext cx="2200753"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 Tampão do depósito de gasolina</a:t>
            </a:r>
          </a:p>
          <a:p>
            <a:pPr marL="0" marR="0">
              <a:lnSpc>
                <a:spcPts val="1344"/>
              </a:lnSpc>
              <a:spcBef>
                <a:spcPts val="50"/>
              </a:spcBef>
              <a:spcAft>
                <a:spcPts val="0"/>
              </a:spcAft>
            </a:pPr>
            <a:r>
              <a:rPr sz="1100">
                <a:solidFill>
                  <a:srgbClr val="000000"/>
                </a:solidFill>
                <a:latin typeface="Calibri"/>
                <a:cs typeface="Calibri"/>
              </a:rPr>
              <a:t>14. Tomada de corrente USB </a:t>
            </a:r>
            <a:r>
              <a:rPr sz="1100" spc="17">
                <a:solidFill>
                  <a:srgbClr val="000000"/>
                </a:solidFill>
                <a:latin typeface="Calibri"/>
                <a:cs typeface="Calibri"/>
              </a:rPr>
              <a:t>5V</a:t>
            </a:r>
          </a:p>
          <a:p>
            <a:pPr marL="0" marR="0">
              <a:lnSpc>
                <a:spcPts val="1344"/>
              </a:lnSpc>
              <a:spcBef>
                <a:spcPts val="0"/>
              </a:spcBef>
              <a:spcAft>
                <a:spcPts val="0"/>
              </a:spcAft>
            </a:pPr>
            <a:r>
              <a:rPr sz="1100">
                <a:solidFill>
                  <a:srgbClr val="000000"/>
                </a:solidFill>
                <a:latin typeface="Calibri"/>
                <a:cs typeface="Calibri"/>
              </a:rPr>
              <a:t>15. Manete de embr</a:t>
            </a:r>
            <a:r>
              <a:rPr lang="pt-BR" sz="1100">
                <a:solidFill>
                  <a:srgbClr val="000000"/>
                </a:solidFill>
                <a:latin typeface="Calibri"/>
                <a:cs typeface="Calibri"/>
              </a:rPr>
              <a:t>e</a:t>
            </a:r>
            <a:r>
              <a:rPr sz="1100">
                <a:solidFill>
                  <a:srgbClr val="000000"/>
                </a:solidFill>
                <a:latin typeface="Calibri"/>
                <a:cs typeface="Calibri"/>
              </a:rPr>
              <a:t>agem</a:t>
            </a:r>
          </a:p>
          <a:p>
            <a:pPr marL="0" marR="0">
              <a:lnSpc>
                <a:spcPts val="1343"/>
              </a:lnSpc>
              <a:spcBef>
                <a:spcPts val="50"/>
              </a:spcBef>
              <a:spcAft>
                <a:spcPts val="0"/>
              </a:spcAft>
            </a:pPr>
            <a:r>
              <a:rPr sz="1100">
                <a:solidFill>
                  <a:srgbClr val="000000"/>
                </a:solidFill>
                <a:latin typeface="Calibri"/>
                <a:cs typeface="Calibri"/>
              </a:rPr>
              <a:t>16. Punho esquerdo</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086356" y="804164"/>
            <a:ext cx="4832604" cy="33329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110440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4F81BD"/>
                </a:solidFill>
                <a:cs typeface="Cambria"/>
              </a:rPr>
              <a:t>Lado</a:t>
            </a:r>
            <a:r>
              <a:rPr sz="1200" b="1" spc="-10">
                <a:solidFill>
                  <a:srgbClr val="4F81BD"/>
                </a:solidFill>
                <a:cs typeface="Cambria"/>
              </a:rPr>
              <a:t> </a:t>
            </a:r>
            <a:r>
              <a:rPr sz="1200" b="1">
                <a:solidFill>
                  <a:srgbClr val="4F81BD"/>
                </a:solidFill>
                <a:cs typeface="Cambria"/>
              </a:rPr>
              <a:t>esquerdo</a:t>
            </a:r>
          </a:p>
        </p:txBody>
      </p:sp>
      <p:sp>
        <p:nvSpPr>
          <p:cNvPr id="6" name="object 6"/>
          <p:cNvSpPr txBox="1"/>
          <p:nvPr/>
        </p:nvSpPr>
        <p:spPr>
          <a:xfrm>
            <a:off x="576072" y="1114136"/>
            <a:ext cx="2335153" cy="21416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Farol/luz de presença dianteira</a:t>
            </a:r>
          </a:p>
          <a:p>
            <a:pPr marL="0" marR="0">
              <a:lnSpc>
                <a:spcPts val="1347"/>
              </a:lnSpc>
              <a:spcBef>
                <a:spcPts val="250"/>
              </a:spcBef>
              <a:spcAft>
                <a:spcPts val="0"/>
              </a:spcAft>
            </a:pPr>
            <a:r>
              <a:rPr sz="1100">
                <a:solidFill>
                  <a:srgbClr val="000000"/>
                </a:solidFill>
                <a:latin typeface="Calibri"/>
                <a:cs typeface="Calibri"/>
              </a:rPr>
              <a:t>2. Intermitente dianteiro esquerdo</a:t>
            </a:r>
          </a:p>
          <a:p>
            <a:pPr marL="0" marR="0">
              <a:lnSpc>
                <a:spcPts val="1347"/>
              </a:lnSpc>
              <a:spcBef>
                <a:spcPts val="200"/>
              </a:spcBef>
              <a:spcAft>
                <a:spcPts val="0"/>
              </a:spcAft>
            </a:pPr>
            <a:r>
              <a:rPr sz="1100">
                <a:solidFill>
                  <a:srgbClr val="000000"/>
                </a:solidFill>
                <a:latin typeface="Calibri"/>
                <a:cs typeface="Calibri"/>
              </a:rPr>
              <a:t>3. Retrovisor</a:t>
            </a:r>
          </a:p>
          <a:p>
            <a:pPr marL="0" marR="0">
              <a:lnSpc>
                <a:spcPts val="1347"/>
              </a:lnSpc>
              <a:spcBef>
                <a:spcPts val="250"/>
              </a:spcBef>
              <a:spcAft>
                <a:spcPts val="0"/>
              </a:spcAft>
            </a:pPr>
            <a:r>
              <a:rPr sz="1100">
                <a:solidFill>
                  <a:srgbClr val="000000"/>
                </a:solidFill>
                <a:latin typeface="Calibri"/>
                <a:cs typeface="Calibri"/>
              </a:rPr>
              <a:t>4. Depósito de combustível</a:t>
            </a:r>
          </a:p>
          <a:p>
            <a:pPr marL="0" marR="0">
              <a:lnSpc>
                <a:spcPts val="1347"/>
              </a:lnSpc>
              <a:spcBef>
                <a:spcPts val="188"/>
              </a:spcBef>
              <a:spcAft>
                <a:spcPts val="0"/>
              </a:spcAft>
            </a:pPr>
            <a:r>
              <a:rPr sz="1100">
                <a:solidFill>
                  <a:srgbClr val="000000"/>
                </a:solidFill>
                <a:latin typeface="Calibri"/>
                <a:cs typeface="Calibri"/>
              </a:rPr>
              <a:t>5. Enchimento de óleo/Vareta de nível</a:t>
            </a:r>
          </a:p>
          <a:p>
            <a:pPr marL="0" marR="0">
              <a:lnSpc>
                <a:spcPts val="1347"/>
              </a:lnSpc>
              <a:spcBef>
                <a:spcPts val="250"/>
              </a:spcBef>
              <a:spcAft>
                <a:spcPts val="0"/>
              </a:spcAft>
            </a:pPr>
            <a:r>
              <a:rPr sz="1100">
                <a:solidFill>
                  <a:srgbClr val="000000"/>
                </a:solidFill>
                <a:latin typeface="Calibri"/>
                <a:cs typeface="Calibri"/>
              </a:rPr>
              <a:t>6. Eixo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seletor de mudanças</a:t>
            </a:r>
          </a:p>
          <a:p>
            <a:pPr marL="0" marR="0">
              <a:lnSpc>
                <a:spcPts val="1347"/>
              </a:lnSpc>
              <a:spcBef>
                <a:spcPts val="200"/>
              </a:spcBef>
              <a:spcAft>
                <a:spcPts val="0"/>
              </a:spcAft>
            </a:pPr>
            <a:r>
              <a:rPr sz="1100">
                <a:solidFill>
                  <a:srgbClr val="000000"/>
                </a:solidFill>
                <a:latin typeface="Calibri"/>
                <a:cs typeface="Calibri"/>
              </a:rPr>
              <a:t>7. Assento</a:t>
            </a:r>
          </a:p>
          <a:p>
            <a:pPr marL="0" marR="0">
              <a:lnSpc>
                <a:spcPts val="1347"/>
              </a:lnSpc>
              <a:spcBef>
                <a:spcPts val="238"/>
              </a:spcBef>
              <a:spcAft>
                <a:spcPts val="0"/>
              </a:spcAft>
            </a:pPr>
            <a:r>
              <a:rPr sz="1100">
                <a:solidFill>
                  <a:srgbClr val="000000"/>
                </a:solidFill>
                <a:latin typeface="Calibri"/>
                <a:cs typeface="Calibri"/>
              </a:rPr>
              <a:t>8. </a:t>
            </a:r>
            <a:r>
              <a:rPr lang="pt-BR" sz="1100">
                <a:solidFill>
                  <a:srgbClr val="000000"/>
                </a:solidFill>
                <a:latin typeface="Calibri"/>
                <a:cs typeface="Calibri"/>
              </a:rPr>
              <a:t>Pisca</a:t>
            </a:r>
            <a:r>
              <a:rPr sz="1100">
                <a:solidFill>
                  <a:srgbClr val="000000"/>
                </a:solidFill>
                <a:latin typeface="Calibri"/>
                <a:cs typeface="Calibri"/>
              </a:rPr>
              <a:t> traseiro</a:t>
            </a:r>
            <a:r>
              <a:rPr lang="pt-BR" sz="1100">
                <a:solidFill>
                  <a:srgbClr val="000000"/>
                </a:solidFill>
                <a:latin typeface="Calibri"/>
                <a:cs typeface="Calibri"/>
              </a:rPr>
              <a:t> </a:t>
            </a:r>
            <a:r>
              <a:rPr sz="1100">
                <a:solidFill>
                  <a:srgbClr val="000000"/>
                </a:solidFill>
                <a:latin typeface="Calibri"/>
                <a:cs typeface="Calibri"/>
              </a:rPr>
              <a:t>esquerdo</a:t>
            </a:r>
          </a:p>
          <a:p>
            <a:pPr marL="0" marR="0">
              <a:lnSpc>
                <a:spcPts val="1347"/>
              </a:lnSpc>
              <a:spcBef>
                <a:spcPts val="250"/>
              </a:spcBef>
              <a:spcAft>
                <a:spcPts val="0"/>
              </a:spcAft>
            </a:pPr>
            <a:r>
              <a:rPr sz="1100">
                <a:solidFill>
                  <a:srgbClr val="000000"/>
                </a:solidFill>
                <a:latin typeface="Calibri"/>
                <a:cs typeface="Calibri"/>
              </a:rPr>
              <a:t>9. </a:t>
            </a:r>
            <a:r>
              <a:rPr lang="pt-BR" sz="1100">
                <a:solidFill>
                  <a:srgbClr val="000000"/>
                </a:solidFill>
                <a:latin typeface="Calibri"/>
                <a:cs typeface="Calibri"/>
              </a:rPr>
              <a:t>Lanterna</a:t>
            </a:r>
            <a:r>
              <a:rPr sz="1100">
                <a:solidFill>
                  <a:srgbClr val="000000"/>
                </a:solidFill>
                <a:latin typeface="Calibri"/>
                <a:cs typeface="Calibri"/>
              </a:rPr>
              <a:t> traseir</a:t>
            </a:r>
            <a:r>
              <a:rPr lang="pt-BR" sz="1100">
                <a:solidFill>
                  <a:srgbClr val="000000"/>
                </a:solidFill>
                <a:latin typeface="Calibri"/>
                <a:cs typeface="Calibri"/>
              </a:rPr>
              <a:t>a</a:t>
            </a:r>
            <a:r>
              <a:rPr sz="1100">
                <a:solidFill>
                  <a:srgbClr val="000000"/>
                </a:solidFill>
                <a:latin typeface="Calibri"/>
                <a:cs typeface="Calibri"/>
              </a:rPr>
              <a:t>/luz stop</a:t>
            </a:r>
          </a:p>
          <a:p>
            <a:pPr marL="0" marR="0">
              <a:lnSpc>
                <a:spcPts val="1347"/>
              </a:lnSpc>
              <a:spcBef>
                <a:spcPts val="188"/>
              </a:spcBef>
              <a:spcAft>
                <a:spcPts val="0"/>
              </a:spcAft>
            </a:pPr>
            <a:r>
              <a:rPr sz="1100">
                <a:solidFill>
                  <a:srgbClr val="000000"/>
                </a:solidFill>
                <a:latin typeface="Calibri"/>
                <a:cs typeface="Calibri"/>
              </a:rPr>
              <a:t>10. Iluminação </a:t>
            </a:r>
            <a:r>
              <a:rPr lang="pt-BR" sz="1100">
                <a:solidFill>
                  <a:srgbClr val="000000"/>
                </a:solidFill>
                <a:latin typeface="Calibri"/>
                <a:cs typeface="Calibri"/>
              </a:rPr>
              <a:t>placa</a:t>
            </a:r>
            <a:endParaRPr sz="1100">
              <a:solidFill>
                <a:srgbClr val="000000"/>
              </a:solidFill>
              <a:latin typeface="Calibri"/>
              <a:cs typeface="Calibri"/>
            </a:endParaRPr>
          </a:p>
          <a:p>
            <a:pPr marL="0" marR="0">
              <a:lnSpc>
                <a:spcPts val="1347"/>
              </a:lnSpc>
              <a:spcBef>
                <a:spcPts val="200"/>
              </a:spcBef>
              <a:spcAft>
                <a:spcPts val="0"/>
              </a:spcAft>
            </a:pPr>
            <a:r>
              <a:rPr sz="1100">
                <a:solidFill>
                  <a:srgbClr val="000000"/>
                </a:solidFill>
                <a:latin typeface="Calibri"/>
                <a:cs typeface="Calibri"/>
              </a:rPr>
              <a:t>11. Refletor traseiro</a:t>
            </a:r>
          </a:p>
        </p:txBody>
      </p:sp>
      <p:sp>
        <p:nvSpPr>
          <p:cNvPr id="7" name="object 7"/>
          <p:cNvSpPr txBox="1"/>
          <p:nvPr/>
        </p:nvSpPr>
        <p:spPr>
          <a:xfrm>
            <a:off x="576072" y="3289037"/>
            <a:ext cx="1837237"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 Tensor esquerdo </a:t>
            </a:r>
            <a:endParaRPr lang="pt-BR" sz="1100">
              <a:solidFill>
                <a:srgbClr val="000000"/>
              </a:solidFill>
              <a:latin typeface="Calibri"/>
              <a:cs typeface="Calibri"/>
            </a:endParaRPr>
          </a:p>
          <a:p>
            <a:pPr marL="0" marR="0">
              <a:lnSpc>
                <a:spcPts val="1347"/>
              </a:lnSpc>
              <a:spcBef>
                <a:spcPts val="0"/>
              </a:spcBef>
              <a:spcAft>
                <a:spcPts val="0"/>
              </a:spcAft>
            </a:pPr>
            <a:r>
              <a:rPr sz="1100">
                <a:solidFill>
                  <a:srgbClr val="000000"/>
                </a:solidFill>
                <a:latin typeface="Calibri"/>
                <a:cs typeface="Calibri"/>
              </a:rPr>
              <a:t>corrente</a:t>
            </a:r>
          </a:p>
          <a:p>
            <a:pPr marL="0" marR="0">
              <a:lnSpc>
                <a:spcPts val="1347"/>
              </a:lnSpc>
              <a:spcBef>
                <a:spcPts val="238"/>
              </a:spcBef>
              <a:spcAft>
                <a:spcPts val="0"/>
              </a:spcAft>
            </a:pPr>
            <a:r>
              <a:rPr sz="1100">
                <a:solidFill>
                  <a:srgbClr val="000000"/>
                </a:solidFill>
                <a:latin typeface="Calibri"/>
                <a:cs typeface="Calibri"/>
              </a:rPr>
              <a:t>13. Descanso central</a:t>
            </a: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176272" y="884936"/>
            <a:ext cx="4832604" cy="33329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1034888"/>
            <a:ext cx="2230808" cy="191462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 </a:t>
            </a:r>
            <a:r>
              <a:rPr lang="pt-BR" sz="1100">
                <a:solidFill>
                  <a:srgbClr val="000000"/>
                </a:solidFill>
                <a:latin typeface="Calibri"/>
                <a:cs typeface="Calibri"/>
              </a:rPr>
              <a:t>Pedaleira</a:t>
            </a:r>
            <a:r>
              <a:rPr sz="1100">
                <a:solidFill>
                  <a:srgbClr val="000000"/>
                </a:solidFill>
                <a:latin typeface="Calibri"/>
                <a:cs typeface="Calibri"/>
              </a:rPr>
              <a:t> esquerdo do</a:t>
            </a:r>
            <a:r>
              <a:rPr sz="1100" spc="14">
                <a:solidFill>
                  <a:srgbClr val="000000"/>
                </a:solidFill>
                <a:latin typeface="Calibri"/>
                <a:cs typeface="Calibri"/>
              </a:rPr>
              <a:t> </a:t>
            </a:r>
            <a:r>
              <a:rPr sz="1100">
                <a:solidFill>
                  <a:srgbClr val="000000"/>
                </a:solidFill>
                <a:latin typeface="Calibri"/>
                <a:cs typeface="Calibri"/>
              </a:rPr>
              <a:t>passageiro</a:t>
            </a:r>
          </a:p>
          <a:p>
            <a:pPr marL="0" marR="0">
              <a:lnSpc>
                <a:spcPts val="1344"/>
              </a:lnSpc>
              <a:spcBef>
                <a:spcPts val="50"/>
              </a:spcBef>
              <a:spcAft>
                <a:spcPts val="0"/>
              </a:spcAft>
            </a:pPr>
            <a:r>
              <a:rPr sz="1100">
                <a:solidFill>
                  <a:srgbClr val="000000"/>
                </a:solidFill>
                <a:latin typeface="Calibri"/>
                <a:cs typeface="Calibri"/>
              </a:rPr>
              <a:t>15. Cobertura da corrente</a:t>
            </a:r>
          </a:p>
          <a:p>
            <a:pPr marL="0" marR="0">
              <a:lnSpc>
                <a:spcPts val="1344"/>
              </a:lnSpc>
              <a:spcBef>
                <a:spcPts val="0"/>
              </a:spcBef>
              <a:spcAft>
                <a:spcPts val="0"/>
              </a:spcAft>
            </a:pPr>
            <a:r>
              <a:rPr sz="1100">
                <a:solidFill>
                  <a:srgbClr val="000000"/>
                </a:solidFill>
                <a:latin typeface="Calibri"/>
                <a:cs typeface="Calibri"/>
              </a:rPr>
              <a:t>16. Descanso lateral</a:t>
            </a:r>
          </a:p>
          <a:p>
            <a:pPr marL="0" marR="0">
              <a:lnSpc>
                <a:spcPts val="1344"/>
              </a:lnSpc>
              <a:spcBef>
                <a:spcPts val="50"/>
              </a:spcBef>
              <a:spcAft>
                <a:spcPts val="0"/>
              </a:spcAft>
            </a:pPr>
            <a:r>
              <a:rPr sz="1100">
                <a:solidFill>
                  <a:srgbClr val="000000"/>
                </a:solidFill>
                <a:latin typeface="Calibri"/>
                <a:cs typeface="Calibri"/>
              </a:rPr>
              <a:t>17. P</a:t>
            </a:r>
            <a:r>
              <a:rPr lang="pt-BR" sz="1100">
                <a:solidFill>
                  <a:srgbClr val="000000"/>
                </a:solidFill>
                <a:latin typeface="Calibri"/>
                <a:cs typeface="Calibri"/>
              </a:rPr>
              <a:t>edaleira</a:t>
            </a:r>
            <a:r>
              <a:rPr sz="1100">
                <a:solidFill>
                  <a:srgbClr val="000000"/>
                </a:solidFill>
                <a:latin typeface="Calibri"/>
                <a:cs typeface="Calibri"/>
              </a:rPr>
              <a:t> esquerd</a:t>
            </a:r>
            <a:r>
              <a:rPr lang="pt-BR" sz="1100">
                <a:solidFill>
                  <a:srgbClr val="000000"/>
                </a:solidFill>
                <a:latin typeface="Calibri"/>
                <a:cs typeface="Calibri"/>
              </a:rPr>
              <a:t>a</a:t>
            </a:r>
            <a:r>
              <a:rPr sz="1100">
                <a:solidFill>
                  <a:srgbClr val="000000"/>
                </a:solidFill>
                <a:latin typeface="Calibri"/>
                <a:cs typeface="Calibri"/>
              </a:rPr>
              <a:t> do condutor</a:t>
            </a:r>
          </a:p>
          <a:p>
            <a:pPr marL="0" marR="0">
              <a:lnSpc>
                <a:spcPts val="1344"/>
              </a:lnSpc>
              <a:spcBef>
                <a:spcPts val="0"/>
              </a:spcBef>
              <a:spcAft>
                <a:spcPts val="0"/>
              </a:spcAft>
            </a:pPr>
            <a:r>
              <a:rPr sz="1100">
                <a:solidFill>
                  <a:srgbClr val="000000"/>
                </a:solidFill>
                <a:latin typeface="Calibri"/>
                <a:cs typeface="Calibri"/>
              </a:rPr>
              <a:t>18. Interruptor do descanso lateral</a:t>
            </a:r>
          </a:p>
          <a:p>
            <a:pPr marL="0" marR="0">
              <a:lnSpc>
                <a:spcPts val="1344"/>
              </a:lnSpc>
              <a:spcBef>
                <a:spcPts val="50"/>
              </a:spcBef>
              <a:spcAft>
                <a:spcPts val="0"/>
              </a:spcAft>
            </a:pPr>
            <a:r>
              <a:rPr sz="1100">
                <a:solidFill>
                  <a:srgbClr val="000000"/>
                </a:solidFill>
                <a:latin typeface="Calibri"/>
                <a:cs typeface="Calibri"/>
              </a:rPr>
              <a:t>19. Seletor de velocidades</a:t>
            </a:r>
          </a:p>
          <a:p>
            <a:pPr marL="0" marR="0">
              <a:lnSpc>
                <a:spcPts val="1344"/>
              </a:lnSpc>
              <a:spcBef>
                <a:spcPts val="0"/>
              </a:spcBef>
              <a:spcAft>
                <a:spcPts val="0"/>
              </a:spcAft>
            </a:pPr>
            <a:r>
              <a:rPr sz="1100">
                <a:solidFill>
                  <a:srgbClr val="000000"/>
                </a:solidFill>
                <a:latin typeface="Calibri"/>
                <a:cs typeface="Calibri"/>
              </a:rPr>
              <a:t>20. Proteção esquerda</a:t>
            </a:r>
          </a:p>
          <a:p>
            <a:pPr marL="0" marR="0">
              <a:lnSpc>
                <a:spcPts val="1344"/>
              </a:lnSpc>
              <a:spcBef>
                <a:spcPts val="50"/>
              </a:spcBef>
              <a:spcAft>
                <a:spcPts val="0"/>
              </a:spcAft>
            </a:pPr>
            <a:r>
              <a:rPr sz="1100">
                <a:solidFill>
                  <a:srgbClr val="000000"/>
                </a:solidFill>
                <a:latin typeface="Calibri"/>
                <a:cs typeface="Calibri"/>
              </a:rPr>
              <a:t>21. Farol de nevoeiro esquerdo</a:t>
            </a:r>
          </a:p>
          <a:p>
            <a:pPr marL="0" marR="0">
              <a:lnSpc>
                <a:spcPts val="1344"/>
              </a:lnSpc>
              <a:spcBef>
                <a:spcPts val="0"/>
              </a:spcBef>
              <a:spcAft>
                <a:spcPts val="0"/>
              </a:spcAft>
            </a:pPr>
            <a:r>
              <a:rPr sz="1100">
                <a:solidFill>
                  <a:srgbClr val="000000"/>
                </a:solidFill>
                <a:latin typeface="Calibri"/>
                <a:cs typeface="Calibri"/>
              </a:rPr>
              <a:t>22. Amortecedor</a:t>
            </a:r>
            <a:r>
              <a:rPr sz="1100" spc="-19">
                <a:solidFill>
                  <a:srgbClr val="000000"/>
                </a:solidFill>
                <a:latin typeface="Calibri"/>
                <a:cs typeface="Calibri"/>
              </a:rPr>
              <a:t> </a:t>
            </a:r>
            <a:r>
              <a:rPr sz="1100">
                <a:solidFill>
                  <a:srgbClr val="000000"/>
                </a:solidFill>
                <a:latin typeface="Calibri"/>
                <a:cs typeface="Calibri"/>
              </a:rPr>
              <a:t>de direção</a:t>
            </a:r>
          </a:p>
          <a:p>
            <a:pPr marL="0" marR="0">
              <a:lnSpc>
                <a:spcPts val="1332"/>
              </a:lnSpc>
              <a:spcBef>
                <a:spcPts val="0"/>
              </a:spcBef>
              <a:spcAft>
                <a:spcPts val="0"/>
              </a:spcAft>
            </a:pPr>
            <a:r>
              <a:rPr sz="1100">
                <a:solidFill>
                  <a:srgbClr val="000000"/>
                </a:solidFill>
                <a:latin typeface="Calibri"/>
                <a:cs typeface="Calibri"/>
              </a:rPr>
              <a:t>23. Pinça de disco</a:t>
            </a:r>
            <a:r>
              <a:rPr sz="1100" spc="21">
                <a:solidFill>
                  <a:srgbClr val="000000"/>
                </a:solidFill>
                <a:latin typeface="Calibri"/>
                <a:cs typeface="Calibri"/>
              </a:rPr>
              <a:t> </a:t>
            </a:r>
            <a:r>
              <a:rPr sz="1100">
                <a:solidFill>
                  <a:srgbClr val="000000"/>
                </a:solidFill>
                <a:latin typeface="Calibri"/>
                <a:cs typeface="Calibri"/>
              </a:rPr>
              <a:t>dianteiro</a:t>
            </a:r>
          </a:p>
          <a:p>
            <a:pPr marL="0" marR="0">
              <a:lnSpc>
                <a:spcPts val="1343"/>
              </a:lnSpc>
              <a:spcBef>
                <a:spcPts val="50"/>
              </a:spcBef>
              <a:spcAft>
                <a:spcPts val="0"/>
              </a:spcAft>
            </a:pPr>
            <a:r>
              <a:rPr sz="1100">
                <a:solidFill>
                  <a:srgbClr val="000000"/>
                </a:solidFill>
                <a:latin typeface="Calibri"/>
                <a:cs typeface="Calibri"/>
              </a:rPr>
              <a:t>24. Disco dianteiro esq.</a:t>
            </a:r>
          </a:p>
        </p:txBody>
      </p:sp>
      <p:sp>
        <p:nvSpPr>
          <p:cNvPr id="6" name="object 6"/>
          <p:cNvSpPr txBox="1"/>
          <p:nvPr/>
        </p:nvSpPr>
        <p:spPr>
          <a:xfrm>
            <a:off x="684275" y="2910932"/>
            <a:ext cx="138709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25. Refletor esquerdo</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258568" y="938276"/>
            <a:ext cx="4789932" cy="34549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94007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4F81BD"/>
                </a:solidFill>
                <a:cs typeface="Cambria"/>
              </a:rPr>
              <a:t>Lado</a:t>
            </a:r>
            <a:r>
              <a:rPr sz="1200" b="1" spc="-10">
                <a:solidFill>
                  <a:srgbClr val="4F81BD"/>
                </a:solidFill>
                <a:cs typeface="Cambria"/>
              </a:rPr>
              <a:t> </a:t>
            </a:r>
            <a:r>
              <a:rPr sz="1200" b="1">
                <a:solidFill>
                  <a:srgbClr val="4F81BD"/>
                </a:solidFill>
                <a:cs typeface="Cambria"/>
              </a:rPr>
              <a:t>direito</a:t>
            </a:r>
          </a:p>
        </p:txBody>
      </p:sp>
      <p:sp>
        <p:nvSpPr>
          <p:cNvPr id="6" name="object 6"/>
          <p:cNvSpPr txBox="1"/>
          <p:nvPr/>
        </p:nvSpPr>
        <p:spPr>
          <a:xfrm>
            <a:off x="576072" y="1063844"/>
            <a:ext cx="9675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Pega direita</a:t>
            </a:r>
          </a:p>
        </p:txBody>
      </p:sp>
      <p:sp>
        <p:nvSpPr>
          <p:cNvPr id="7" name="object 7"/>
          <p:cNvSpPr txBox="1"/>
          <p:nvPr/>
        </p:nvSpPr>
        <p:spPr>
          <a:xfrm>
            <a:off x="576072" y="1234532"/>
            <a:ext cx="2010551" cy="327860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Regulador/retificador</a:t>
            </a:r>
          </a:p>
          <a:p>
            <a:pPr marL="0" marR="0">
              <a:lnSpc>
                <a:spcPts val="1344"/>
              </a:lnSpc>
              <a:spcBef>
                <a:spcPts val="50"/>
              </a:spcBef>
              <a:spcAft>
                <a:spcPts val="0"/>
              </a:spcAft>
            </a:pPr>
            <a:r>
              <a:rPr sz="1100">
                <a:solidFill>
                  <a:srgbClr val="000000"/>
                </a:solidFill>
                <a:latin typeface="Calibri"/>
                <a:cs typeface="Calibri"/>
              </a:rPr>
              <a:t>3. Depósito bomba </a:t>
            </a:r>
            <a:r>
              <a:rPr lang="pt-BR" sz="1100">
                <a:solidFill>
                  <a:srgbClr val="000000"/>
                </a:solidFill>
                <a:latin typeface="Calibri"/>
                <a:cs typeface="Calibri"/>
              </a:rPr>
              <a:t>freio</a:t>
            </a:r>
            <a:r>
              <a:rPr sz="1100">
                <a:solidFill>
                  <a:srgbClr val="000000"/>
                </a:solidFill>
                <a:latin typeface="Calibri"/>
                <a:cs typeface="Calibri"/>
              </a:rPr>
              <a:t> traseiro</a:t>
            </a:r>
          </a:p>
          <a:p>
            <a:pPr marL="0" marR="0">
              <a:lnSpc>
                <a:spcPts val="1343"/>
              </a:lnSpc>
              <a:spcBef>
                <a:spcPts val="0"/>
              </a:spcBef>
              <a:spcAft>
                <a:spcPts val="0"/>
              </a:spcAft>
            </a:pPr>
            <a:r>
              <a:rPr sz="1100">
                <a:solidFill>
                  <a:srgbClr val="000000"/>
                </a:solidFill>
                <a:latin typeface="Calibri"/>
                <a:cs typeface="Calibri"/>
              </a:rPr>
              <a:t>4. Proteção</a:t>
            </a:r>
            <a:r>
              <a:rPr sz="1100" spc="12">
                <a:solidFill>
                  <a:srgbClr val="000000"/>
                </a:solidFill>
                <a:latin typeface="Calibri"/>
                <a:cs typeface="Calibri"/>
              </a:rPr>
              <a:t> </a:t>
            </a:r>
            <a:r>
              <a:rPr sz="1100">
                <a:solidFill>
                  <a:srgbClr val="000000"/>
                </a:solidFill>
                <a:latin typeface="Calibri"/>
                <a:cs typeface="Calibri"/>
              </a:rPr>
              <a:t>direita</a:t>
            </a:r>
          </a:p>
          <a:p>
            <a:pPr marL="0" marR="0">
              <a:lnSpc>
                <a:spcPts val="1344"/>
              </a:lnSpc>
              <a:spcBef>
                <a:spcPts val="50"/>
              </a:spcBef>
              <a:spcAft>
                <a:spcPts val="0"/>
              </a:spcAft>
            </a:pPr>
            <a:r>
              <a:rPr sz="1100">
                <a:solidFill>
                  <a:srgbClr val="000000"/>
                </a:solidFill>
                <a:latin typeface="Calibri"/>
                <a:cs typeface="Calibri"/>
              </a:rPr>
              <a:t>5. Intermitente dianteiro direito</a:t>
            </a:r>
          </a:p>
          <a:p>
            <a:pPr marL="0" marR="0">
              <a:lnSpc>
                <a:spcPts val="1344"/>
              </a:lnSpc>
              <a:spcBef>
                <a:spcPts val="0"/>
              </a:spcBef>
              <a:spcAft>
                <a:spcPts val="0"/>
              </a:spcAft>
            </a:pPr>
            <a:r>
              <a:rPr sz="1100">
                <a:solidFill>
                  <a:srgbClr val="000000"/>
                </a:solidFill>
                <a:latin typeface="Calibri"/>
                <a:cs typeface="Calibri"/>
              </a:rPr>
              <a:t>6. Farol</a:t>
            </a:r>
            <a:r>
              <a:rPr sz="1100" spc="-10">
                <a:solidFill>
                  <a:srgbClr val="000000"/>
                </a:solidFill>
                <a:latin typeface="Calibri"/>
                <a:cs typeface="Calibri"/>
              </a:rPr>
              <a:t> </a:t>
            </a:r>
            <a:r>
              <a:rPr sz="1100">
                <a:solidFill>
                  <a:srgbClr val="000000"/>
                </a:solidFill>
                <a:latin typeface="Calibri"/>
                <a:cs typeface="Calibri"/>
              </a:rPr>
              <a:t>de nevoeiro direito</a:t>
            </a:r>
          </a:p>
          <a:p>
            <a:pPr marL="0" marR="0">
              <a:lnSpc>
                <a:spcPts val="1331"/>
              </a:lnSpc>
              <a:spcBef>
                <a:spcPts val="50"/>
              </a:spcBef>
              <a:spcAft>
                <a:spcPts val="0"/>
              </a:spcAft>
            </a:pPr>
            <a:r>
              <a:rPr sz="1100">
                <a:solidFill>
                  <a:srgbClr val="000000"/>
                </a:solidFill>
                <a:latin typeface="Calibri"/>
                <a:cs typeface="Calibri"/>
              </a:rPr>
              <a:t>7. Refletor direito</a:t>
            </a:r>
          </a:p>
          <a:p>
            <a:pPr marL="0" marR="0">
              <a:lnSpc>
                <a:spcPts val="1344"/>
              </a:lnSpc>
              <a:spcBef>
                <a:spcPts val="0"/>
              </a:spcBef>
              <a:spcAft>
                <a:spcPts val="0"/>
              </a:spcAft>
            </a:pPr>
            <a:r>
              <a:rPr sz="1100">
                <a:solidFill>
                  <a:srgbClr val="000000"/>
                </a:solidFill>
                <a:latin typeface="Calibri"/>
                <a:cs typeface="Calibri"/>
              </a:rPr>
              <a:t>8. Disco dianteiro direito</a:t>
            </a:r>
          </a:p>
          <a:p>
            <a:pPr marL="0" marR="0">
              <a:lnSpc>
                <a:spcPts val="1344"/>
              </a:lnSpc>
              <a:spcBef>
                <a:spcPts val="0"/>
              </a:spcBef>
              <a:spcAft>
                <a:spcPts val="0"/>
              </a:spcAft>
            </a:pPr>
            <a:r>
              <a:rPr sz="1100">
                <a:solidFill>
                  <a:srgbClr val="000000"/>
                </a:solidFill>
                <a:latin typeface="Calibri"/>
                <a:cs typeface="Calibri"/>
              </a:rPr>
              <a:t>9. Roda f</a:t>
            </a:r>
            <a:r>
              <a:rPr lang="pt-BR" sz="1100">
                <a:solidFill>
                  <a:srgbClr val="000000"/>
                </a:solidFill>
                <a:latin typeface="Calibri"/>
                <a:cs typeface="Calibri"/>
              </a:rPr>
              <a:t>ô</a:t>
            </a:r>
            <a:r>
              <a:rPr sz="1100">
                <a:solidFill>
                  <a:srgbClr val="000000"/>
                </a:solidFill>
                <a:latin typeface="Calibri"/>
                <a:cs typeface="Calibri"/>
              </a:rPr>
              <a:t>nica/sensor ABS</a:t>
            </a:r>
          </a:p>
          <a:p>
            <a:pPr marL="0" marR="0">
              <a:lnSpc>
                <a:spcPts val="1343"/>
              </a:lnSpc>
              <a:spcBef>
                <a:spcPts val="50"/>
              </a:spcBef>
              <a:spcAft>
                <a:spcPts val="0"/>
              </a:spcAft>
            </a:pPr>
            <a:r>
              <a:rPr sz="1100">
                <a:solidFill>
                  <a:srgbClr val="000000"/>
                </a:solidFill>
                <a:latin typeface="Calibri"/>
                <a:cs typeface="Calibri"/>
              </a:rPr>
              <a:t>10. Pinça disco</a:t>
            </a:r>
            <a:r>
              <a:rPr sz="1100" spc="20">
                <a:solidFill>
                  <a:srgbClr val="000000"/>
                </a:solidFill>
                <a:latin typeface="Calibri"/>
                <a:cs typeface="Calibri"/>
              </a:rPr>
              <a:t> </a:t>
            </a:r>
            <a:r>
              <a:rPr sz="1100">
                <a:solidFill>
                  <a:srgbClr val="000000"/>
                </a:solidFill>
                <a:latin typeface="Calibri"/>
                <a:cs typeface="Calibri"/>
              </a:rPr>
              <a:t>dianteiro</a:t>
            </a:r>
          </a:p>
          <a:p>
            <a:pPr marL="0" marR="0">
              <a:lnSpc>
                <a:spcPts val="1344"/>
              </a:lnSpc>
              <a:spcBef>
                <a:spcPts val="0"/>
              </a:spcBef>
              <a:spcAft>
                <a:spcPts val="0"/>
              </a:spcAft>
            </a:pPr>
            <a:r>
              <a:rPr sz="1100">
                <a:solidFill>
                  <a:srgbClr val="000000"/>
                </a:solidFill>
                <a:latin typeface="Calibri"/>
                <a:cs typeface="Calibri"/>
              </a:rPr>
              <a:t>11. Tampão do radiador</a:t>
            </a:r>
          </a:p>
          <a:p>
            <a:pPr marL="0" marR="0">
              <a:lnSpc>
                <a:spcPts val="1343"/>
              </a:lnSpc>
              <a:spcBef>
                <a:spcPts val="50"/>
              </a:spcBef>
              <a:spcAft>
                <a:spcPts val="0"/>
              </a:spcAft>
            </a:pPr>
            <a:r>
              <a:rPr sz="1100">
                <a:solidFill>
                  <a:srgbClr val="000000"/>
                </a:solidFill>
                <a:latin typeface="Calibri"/>
                <a:cs typeface="Calibri"/>
              </a:rPr>
              <a:t>12. Cartucho do filtro de óleo</a:t>
            </a:r>
          </a:p>
          <a:p>
            <a:pPr marL="0" marR="0">
              <a:lnSpc>
                <a:spcPts val="1344"/>
              </a:lnSpc>
              <a:spcBef>
                <a:spcPts val="0"/>
              </a:spcBef>
              <a:spcAft>
                <a:spcPts val="0"/>
              </a:spcAft>
            </a:pPr>
            <a:r>
              <a:rPr sz="1100">
                <a:solidFill>
                  <a:srgbClr val="000000"/>
                </a:solidFill>
                <a:latin typeface="Calibri"/>
                <a:cs typeface="Calibri"/>
              </a:rPr>
              <a:t>13. P</a:t>
            </a:r>
            <a:r>
              <a:rPr lang="pt-BR" sz="1100">
                <a:solidFill>
                  <a:srgbClr val="000000"/>
                </a:solidFill>
                <a:latin typeface="Calibri"/>
                <a:cs typeface="Calibri"/>
              </a:rPr>
              <a:t>edaleira</a:t>
            </a:r>
            <a:r>
              <a:rPr sz="1100">
                <a:solidFill>
                  <a:srgbClr val="000000"/>
                </a:solidFill>
                <a:latin typeface="Calibri"/>
                <a:cs typeface="Calibri"/>
              </a:rPr>
              <a:t> do passageiro</a:t>
            </a:r>
          </a:p>
          <a:p>
            <a:pPr marL="0" marR="0">
              <a:lnSpc>
                <a:spcPts val="1344"/>
              </a:lnSpc>
              <a:spcBef>
                <a:spcPts val="50"/>
              </a:spcBef>
              <a:spcAft>
                <a:spcPts val="0"/>
              </a:spcAft>
            </a:pPr>
            <a:r>
              <a:rPr sz="1100">
                <a:solidFill>
                  <a:srgbClr val="000000"/>
                </a:solidFill>
                <a:latin typeface="Calibri"/>
                <a:cs typeface="Calibri"/>
              </a:rPr>
              <a:t>direito</a:t>
            </a:r>
          </a:p>
          <a:p>
            <a:pPr marL="0" marR="0">
              <a:lnSpc>
                <a:spcPts val="1343"/>
              </a:lnSpc>
              <a:spcBef>
                <a:spcPts val="0"/>
              </a:spcBef>
              <a:spcAft>
                <a:spcPts val="0"/>
              </a:spcAft>
            </a:pPr>
            <a:r>
              <a:rPr sz="1100">
                <a:solidFill>
                  <a:srgbClr val="000000"/>
                </a:solidFill>
                <a:latin typeface="Calibri"/>
                <a:cs typeface="Calibri"/>
              </a:rPr>
              <a:t>14. P</a:t>
            </a:r>
            <a:r>
              <a:rPr lang="pt-BR" sz="1100">
                <a:solidFill>
                  <a:srgbClr val="000000"/>
                </a:solidFill>
                <a:latin typeface="Calibri"/>
                <a:cs typeface="Calibri"/>
              </a:rPr>
              <a:t>edaleira</a:t>
            </a:r>
            <a:r>
              <a:rPr sz="1100">
                <a:solidFill>
                  <a:srgbClr val="000000"/>
                </a:solidFill>
                <a:latin typeface="Calibri"/>
                <a:cs typeface="Calibri"/>
              </a:rPr>
              <a:t> do condutor dto.</a:t>
            </a:r>
          </a:p>
          <a:p>
            <a:pPr marL="0" marR="0">
              <a:lnSpc>
                <a:spcPts val="1344"/>
              </a:lnSpc>
              <a:spcBef>
                <a:spcPts val="50"/>
              </a:spcBef>
              <a:spcAft>
                <a:spcPts val="0"/>
              </a:spcAft>
            </a:pPr>
            <a:r>
              <a:rPr sz="1100">
                <a:solidFill>
                  <a:srgbClr val="000000"/>
                </a:solidFill>
                <a:latin typeface="Calibri"/>
                <a:cs typeface="Calibri"/>
              </a:rPr>
              <a:t>15. Silenciador</a:t>
            </a:r>
          </a:p>
          <a:p>
            <a:pPr marL="0" marR="0">
              <a:lnSpc>
                <a:spcPts val="1331"/>
              </a:lnSpc>
              <a:spcBef>
                <a:spcPts val="0"/>
              </a:spcBef>
              <a:spcAft>
                <a:spcPts val="0"/>
              </a:spcAft>
            </a:pPr>
            <a:r>
              <a:rPr sz="1100">
                <a:solidFill>
                  <a:srgbClr val="000000"/>
                </a:solidFill>
                <a:latin typeface="Calibri"/>
                <a:cs typeface="Calibri"/>
              </a:rPr>
              <a:t>16. Pinça disco traseiro</a:t>
            </a:r>
          </a:p>
          <a:p>
            <a:pPr marL="0" marR="0">
              <a:lnSpc>
                <a:spcPts val="1344"/>
              </a:lnSpc>
              <a:spcBef>
                <a:spcPts val="0"/>
              </a:spcBef>
              <a:spcAft>
                <a:spcPts val="0"/>
              </a:spcAft>
            </a:pPr>
            <a:r>
              <a:rPr sz="1100">
                <a:solidFill>
                  <a:srgbClr val="000000"/>
                </a:solidFill>
                <a:latin typeface="Calibri"/>
                <a:cs typeface="Calibri"/>
              </a:rPr>
              <a:t>17. Disco traseiro</a:t>
            </a:r>
          </a:p>
          <a:p>
            <a:pPr marL="0" marR="0">
              <a:lnSpc>
                <a:spcPts val="1344"/>
              </a:lnSpc>
              <a:spcBef>
                <a:spcPts val="50"/>
              </a:spcBef>
              <a:spcAft>
                <a:spcPts val="0"/>
              </a:spcAft>
            </a:pPr>
            <a:r>
              <a:rPr sz="1100">
                <a:solidFill>
                  <a:srgbClr val="000000"/>
                </a:solidFill>
                <a:latin typeface="Calibri"/>
                <a:cs typeface="Calibri"/>
              </a:rPr>
              <a:t>18. Tensor esquerdo</a:t>
            </a:r>
            <a:r>
              <a:rPr sz="1100" spc="19">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sz="1100">
                <a:solidFill>
                  <a:srgbClr val="000000"/>
                </a:solidFill>
                <a:latin typeface="Calibri"/>
                <a:cs typeface="Calibri"/>
              </a:rPr>
              <a:t>corrente</a:t>
            </a:r>
          </a:p>
          <a:p>
            <a:pPr marL="0" marR="0">
              <a:lnSpc>
                <a:spcPts val="1343"/>
              </a:lnSpc>
              <a:spcBef>
                <a:spcPts val="0"/>
              </a:spcBef>
              <a:spcAft>
                <a:spcPts val="0"/>
              </a:spcAft>
            </a:pPr>
            <a:r>
              <a:rPr sz="1100">
                <a:solidFill>
                  <a:srgbClr val="000000"/>
                </a:solidFill>
                <a:latin typeface="Calibri"/>
                <a:cs typeface="Calibri"/>
              </a:rPr>
              <a:t>19. </a:t>
            </a:r>
            <a:r>
              <a:rPr lang="pt-BR" sz="1100">
                <a:solidFill>
                  <a:srgbClr val="000000"/>
                </a:solidFill>
                <a:latin typeface="Calibri"/>
                <a:cs typeface="Calibri"/>
              </a:rPr>
              <a:t>Pisca</a:t>
            </a:r>
            <a:r>
              <a:rPr sz="1100">
                <a:solidFill>
                  <a:srgbClr val="000000"/>
                </a:solidFill>
                <a:latin typeface="Calibri"/>
                <a:cs typeface="Calibri"/>
              </a:rPr>
              <a:t> traseiro direito</a:t>
            </a: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851403" y="726440"/>
            <a:ext cx="4125468" cy="37917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139663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4F81BD"/>
                </a:solidFill>
                <a:cs typeface="Cambria"/>
              </a:rPr>
              <a:t>Debaixo do assento</a:t>
            </a:r>
          </a:p>
        </p:txBody>
      </p:sp>
      <p:sp>
        <p:nvSpPr>
          <p:cNvPr id="6" name="object 6"/>
          <p:cNvSpPr txBox="1"/>
          <p:nvPr/>
        </p:nvSpPr>
        <p:spPr>
          <a:xfrm>
            <a:off x="684275" y="1097372"/>
            <a:ext cx="1953575" cy="1743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Relé de arranque</a:t>
            </a:r>
          </a:p>
          <a:p>
            <a:pPr marL="0" marR="0">
              <a:lnSpc>
                <a:spcPts val="1344"/>
              </a:lnSpc>
              <a:spcBef>
                <a:spcPts val="50"/>
              </a:spcBef>
              <a:spcAft>
                <a:spcPts val="0"/>
              </a:spcAft>
            </a:pPr>
            <a:r>
              <a:rPr sz="1100">
                <a:solidFill>
                  <a:srgbClr val="000000"/>
                </a:solidFill>
                <a:latin typeface="Calibri"/>
                <a:cs typeface="Calibri"/>
              </a:rPr>
              <a:t>2. Controlador IMU</a:t>
            </a:r>
          </a:p>
          <a:p>
            <a:pPr marL="0" marR="0">
              <a:lnSpc>
                <a:spcPts val="1343"/>
              </a:lnSpc>
              <a:spcBef>
                <a:spcPts val="0"/>
              </a:spcBef>
              <a:spcAft>
                <a:spcPts val="0"/>
              </a:spcAft>
            </a:pPr>
            <a:r>
              <a:rPr sz="1100">
                <a:solidFill>
                  <a:srgbClr val="000000"/>
                </a:solidFill>
                <a:latin typeface="Calibri"/>
                <a:cs typeface="Calibri"/>
              </a:rPr>
              <a:t>3. Bateria</a:t>
            </a:r>
          </a:p>
          <a:p>
            <a:pPr marL="0" marR="0">
              <a:lnSpc>
                <a:spcPts val="1344"/>
              </a:lnSpc>
              <a:spcBef>
                <a:spcPts val="50"/>
              </a:spcBef>
              <a:spcAft>
                <a:spcPts val="0"/>
              </a:spcAft>
            </a:pPr>
            <a:r>
              <a:rPr sz="1100">
                <a:solidFill>
                  <a:srgbClr val="000000"/>
                </a:solidFill>
                <a:latin typeface="Calibri"/>
                <a:cs typeface="Calibri"/>
              </a:rPr>
              <a:t>4. Controlador câmara</a:t>
            </a:r>
          </a:p>
          <a:p>
            <a:pPr marL="0" marR="0">
              <a:lnSpc>
                <a:spcPts val="1344"/>
              </a:lnSpc>
              <a:spcBef>
                <a:spcPts val="0"/>
              </a:spcBef>
              <a:spcAft>
                <a:spcPts val="0"/>
              </a:spcAft>
            </a:pPr>
            <a:r>
              <a:rPr sz="1100">
                <a:solidFill>
                  <a:srgbClr val="000000"/>
                </a:solidFill>
                <a:latin typeface="Calibri"/>
                <a:cs typeface="Calibri"/>
              </a:rPr>
              <a:t>5. Central ECU</a:t>
            </a:r>
          </a:p>
          <a:p>
            <a:pPr marL="0" marR="0">
              <a:lnSpc>
                <a:spcPts val="1343"/>
              </a:lnSpc>
              <a:spcBef>
                <a:spcPts val="50"/>
              </a:spcBef>
              <a:spcAft>
                <a:spcPts val="0"/>
              </a:spcAft>
            </a:pPr>
            <a:r>
              <a:rPr sz="1100">
                <a:solidFill>
                  <a:srgbClr val="000000"/>
                </a:solidFill>
                <a:latin typeface="Calibri"/>
                <a:cs typeface="Calibri"/>
              </a:rPr>
              <a:t>6. Conector de diagnóstico OBD</a:t>
            </a:r>
          </a:p>
          <a:p>
            <a:pPr marL="0" marR="0">
              <a:lnSpc>
                <a:spcPts val="1331"/>
              </a:lnSpc>
              <a:spcBef>
                <a:spcPts val="0"/>
              </a:spcBef>
              <a:spcAft>
                <a:spcPts val="0"/>
              </a:spcAft>
            </a:pPr>
            <a:r>
              <a:rPr sz="1100">
                <a:solidFill>
                  <a:srgbClr val="000000"/>
                </a:solidFill>
                <a:latin typeface="Calibri"/>
                <a:cs typeface="Calibri"/>
              </a:rPr>
              <a:t>7. Controlador BCM</a:t>
            </a:r>
          </a:p>
          <a:p>
            <a:pPr marL="0" marR="0">
              <a:lnSpc>
                <a:spcPts val="1344"/>
              </a:lnSpc>
              <a:spcBef>
                <a:spcPts val="0"/>
              </a:spcBef>
              <a:spcAft>
                <a:spcPts val="0"/>
              </a:spcAft>
            </a:pPr>
            <a:r>
              <a:rPr sz="1100">
                <a:solidFill>
                  <a:srgbClr val="000000"/>
                </a:solidFill>
                <a:latin typeface="Calibri"/>
                <a:cs typeface="Calibri"/>
              </a:rPr>
              <a:t>8. Fecho do assento</a:t>
            </a:r>
          </a:p>
          <a:p>
            <a:pPr marL="0" marR="0">
              <a:lnSpc>
                <a:spcPts val="1344"/>
              </a:lnSpc>
              <a:spcBef>
                <a:spcPts val="50"/>
              </a:spcBef>
              <a:spcAft>
                <a:spcPts val="0"/>
              </a:spcAft>
            </a:pPr>
            <a:r>
              <a:rPr sz="1100">
                <a:solidFill>
                  <a:srgbClr val="000000"/>
                </a:solidFill>
                <a:latin typeface="Calibri"/>
                <a:cs typeface="Calibri"/>
              </a:rPr>
              <a:t>9. Caixa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fusíveis</a:t>
            </a:r>
          </a:p>
          <a:p>
            <a:pPr marL="0" marR="0">
              <a:lnSpc>
                <a:spcPts val="1344"/>
              </a:lnSpc>
              <a:spcBef>
                <a:spcPts val="0"/>
              </a:spcBef>
              <a:spcAft>
                <a:spcPts val="0"/>
              </a:spcAft>
            </a:pPr>
            <a:r>
              <a:rPr sz="1100">
                <a:solidFill>
                  <a:srgbClr val="000000"/>
                </a:solidFill>
                <a:latin typeface="Calibri"/>
                <a:cs typeface="Calibri"/>
              </a:rPr>
              <a:t>10. Kit de ferramentas</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73004" y="911267"/>
            <a:ext cx="6029581" cy="439022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4027267"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Esquema elétrico de fusíveis</a:t>
            </a:r>
            <a:r>
              <a:rPr sz="1400" b="1" spc="-10">
                <a:solidFill>
                  <a:schemeClr val="tx2"/>
                </a:solidFill>
                <a:cs typeface="Cambria"/>
              </a:rPr>
              <a:t> </a:t>
            </a:r>
            <a:r>
              <a:rPr sz="1400" b="1">
                <a:solidFill>
                  <a:schemeClr val="tx2"/>
                </a:solidFill>
                <a:cs typeface="Cambria"/>
              </a:rPr>
              <a:t>e relés</a:t>
            </a:r>
            <a:r>
              <a:rPr sz="1400" b="1" spc="20">
                <a:solidFill>
                  <a:schemeClr val="tx2"/>
                </a:solidFill>
                <a:cs typeface="Cambria"/>
              </a:rPr>
              <a:t> </a:t>
            </a:r>
            <a:r>
              <a:rPr sz="1400" b="1">
                <a:solidFill>
                  <a:schemeClr val="tx2"/>
                </a:solidFill>
                <a:cs typeface="Cambria"/>
              </a:rPr>
              <a:t>de controlo</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576316" y="1233932"/>
            <a:ext cx="1399031" cy="125577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1500056"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Botão de </a:t>
            </a:r>
            <a:r>
              <a:rPr lang="pt-BR" sz="1400" b="1">
                <a:solidFill>
                  <a:schemeClr val="tx2"/>
                </a:solidFill>
                <a:cs typeface="Cambria"/>
              </a:rPr>
              <a:t>ignição</a:t>
            </a:r>
            <a:endParaRPr sz="1400" b="1">
              <a:solidFill>
                <a:schemeClr val="tx2"/>
              </a:solidFill>
              <a:cs typeface="Cambria"/>
            </a:endParaRPr>
          </a:p>
        </p:txBody>
      </p:sp>
      <p:sp>
        <p:nvSpPr>
          <p:cNvPr id="6" name="object 6"/>
          <p:cNvSpPr txBox="1"/>
          <p:nvPr/>
        </p:nvSpPr>
        <p:spPr>
          <a:xfrm>
            <a:off x="684275" y="1217768"/>
            <a:ext cx="4926490" cy="140408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botão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ignição deste modelo encontra-se na mesa</a:t>
            </a:r>
            <a:r>
              <a:rPr sz="1100" spc="-25">
                <a:solidFill>
                  <a:srgbClr val="000000"/>
                </a:solidFill>
                <a:latin typeface="Calibri"/>
                <a:cs typeface="Calibri"/>
              </a:rPr>
              <a:t> </a:t>
            </a:r>
            <a:r>
              <a:rPr sz="1100">
                <a:solidFill>
                  <a:srgbClr val="000000"/>
                </a:solidFill>
                <a:latin typeface="Calibri"/>
                <a:cs typeface="Calibri"/>
              </a:rPr>
              <a:t>de direção</a:t>
            </a:r>
            <a:r>
              <a:rPr sz="1100" spc="11">
                <a:solidFill>
                  <a:srgbClr val="000000"/>
                </a:solidFill>
                <a:latin typeface="Calibri"/>
                <a:cs typeface="Calibri"/>
              </a:rPr>
              <a:t> </a:t>
            </a:r>
            <a:r>
              <a:rPr sz="1100">
                <a:solidFill>
                  <a:srgbClr val="000000"/>
                </a:solidFill>
                <a:latin typeface="Calibri"/>
                <a:cs typeface="Calibri"/>
              </a:rPr>
              <a:t>superior. Este</a:t>
            </a:r>
          </a:p>
          <a:p>
            <a:pPr marL="0" marR="0">
              <a:lnSpc>
                <a:spcPts val="1344"/>
              </a:lnSpc>
              <a:spcBef>
                <a:spcPts val="50"/>
              </a:spcBef>
              <a:spcAft>
                <a:spcPts val="0"/>
              </a:spcAft>
            </a:pPr>
            <a:r>
              <a:rPr sz="1100">
                <a:solidFill>
                  <a:srgbClr val="000000"/>
                </a:solidFill>
                <a:latin typeface="Calibri"/>
                <a:cs typeface="Calibri"/>
              </a:rPr>
              <a:t>modelo conta com</a:t>
            </a:r>
            <a:r>
              <a:rPr sz="1100" spc="25">
                <a:solidFill>
                  <a:srgbClr val="000000"/>
                </a:solidFill>
                <a:latin typeface="Calibri"/>
                <a:cs typeface="Calibri"/>
              </a:rPr>
              <a:t> </a:t>
            </a:r>
            <a:r>
              <a:rPr sz="1100">
                <a:solidFill>
                  <a:srgbClr val="000000"/>
                </a:solidFill>
                <a:latin typeface="Calibri"/>
                <a:cs typeface="Calibri"/>
              </a:rPr>
              <a:t>uma chave de proximidade que integra também uma chave</a:t>
            </a:r>
          </a:p>
          <a:p>
            <a:pPr marL="0" marR="0">
              <a:lnSpc>
                <a:spcPts val="1343"/>
              </a:lnSpc>
              <a:spcBef>
                <a:spcPts val="0"/>
              </a:spcBef>
              <a:spcAft>
                <a:spcPts val="0"/>
              </a:spcAft>
            </a:pPr>
            <a:r>
              <a:rPr sz="1100">
                <a:solidFill>
                  <a:srgbClr val="000000"/>
                </a:solidFill>
                <a:latin typeface="Calibri"/>
                <a:cs typeface="Calibri"/>
              </a:rPr>
              <a:t>mecânica. O</a:t>
            </a:r>
            <a:r>
              <a:rPr sz="1100" spc="12">
                <a:solidFill>
                  <a:srgbClr val="000000"/>
                </a:solidFill>
                <a:latin typeface="Calibri"/>
                <a:cs typeface="Calibri"/>
              </a:rPr>
              <a:t> </a:t>
            </a:r>
            <a:r>
              <a:rPr sz="1100">
                <a:solidFill>
                  <a:srgbClr val="000000"/>
                </a:solidFill>
                <a:latin typeface="Calibri"/>
                <a:cs typeface="Calibri"/>
              </a:rPr>
              <a:t>botão esquerdo da chave</a:t>
            </a:r>
            <a:r>
              <a:rPr sz="1100" spc="-19">
                <a:solidFill>
                  <a:srgbClr val="000000"/>
                </a:solidFill>
                <a:latin typeface="Calibri"/>
                <a:cs typeface="Calibri"/>
              </a:rPr>
              <a:t> </a:t>
            </a:r>
            <a:r>
              <a:rPr sz="1100">
                <a:solidFill>
                  <a:srgbClr val="000000"/>
                </a:solidFill>
                <a:latin typeface="Calibri"/>
                <a:cs typeface="Calibri"/>
              </a:rPr>
              <a:t>de proximidade serve</a:t>
            </a:r>
            <a:r>
              <a:rPr sz="1100" spc="17">
                <a:solidFill>
                  <a:srgbClr val="000000"/>
                </a:solidFill>
                <a:latin typeface="Calibri"/>
                <a:cs typeface="Calibri"/>
              </a:rPr>
              <a:t> </a:t>
            </a:r>
            <a:r>
              <a:rPr sz="1100">
                <a:solidFill>
                  <a:srgbClr val="000000"/>
                </a:solidFill>
                <a:latin typeface="Calibri"/>
                <a:cs typeface="Calibri"/>
              </a:rPr>
              <a:t>para localizar</a:t>
            </a:r>
            <a:r>
              <a:rPr sz="1100" spc="-17">
                <a:solidFill>
                  <a:srgbClr val="000000"/>
                </a:solidFill>
                <a:latin typeface="Calibri"/>
                <a:cs typeface="Calibri"/>
              </a:rPr>
              <a:t> </a:t>
            </a:r>
            <a:r>
              <a:rPr sz="1100">
                <a:solidFill>
                  <a:srgbClr val="000000"/>
                </a:solidFill>
                <a:latin typeface="Calibri"/>
                <a:cs typeface="Calibri"/>
              </a:rPr>
              <a:t>o</a:t>
            </a:r>
          </a:p>
          <a:p>
            <a:pPr marL="0" marR="0">
              <a:lnSpc>
                <a:spcPts val="1344"/>
              </a:lnSpc>
              <a:spcBef>
                <a:spcPts val="50"/>
              </a:spcBef>
              <a:spcAft>
                <a:spcPts val="0"/>
              </a:spcAft>
            </a:pPr>
            <a:r>
              <a:rPr sz="1100">
                <a:solidFill>
                  <a:srgbClr val="000000"/>
                </a:solidFill>
                <a:latin typeface="Calibri"/>
                <a:cs typeface="Calibri"/>
              </a:rPr>
              <a:t>veículo:</a:t>
            </a:r>
            <a:r>
              <a:rPr sz="1100" spc="16">
                <a:solidFill>
                  <a:srgbClr val="000000"/>
                </a:solidFill>
                <a:latin typeface="Calibri"/>
                <a:cs typeface="Calibri"/>
              </a:rPr>
              <a:t> </a:t>
            </a:r>
            <a:r>
              <a:rPr sz="1100">
                <a:solidFill>
                  <a:srgbClr val="000000"/>
                </a:solidFill>
                <a:latin typeface="Calibri"/>
                <a:cs typeface="Calibri"/>
              </a:rPr>
              <a:t>faça uma pressão</a:t>
            </a:r>
            <a:r>
              <a:rPr sz="1100" spc="-12">
                <a:solidFill>
                  <a:srgbClr val="000000"/>
                </a:solidFill>
                <a:latin typeface="Calibri"/>
                <a:cs typeface="Calibri"/>
              </a:rPr>
              <a:t> </a:t>
            </a:r>
            <a:r>
              <a:rPr sz="1100">
                <a:solidFill>
                  <a:srgbClr val="000000"/>
                </a:solidFill>
                <a:latin typeface="Calibri"/>
                <a:cs typeface="Calibri"/>
              </a:rPr>
              <a:t>breve para o procurar e os</a:t>
            </a:r>
            <a:r>
              <a:rPr sz="1100" spc="-17">
                <a:solidFill>
                  <a:srgbClr val="000000"/>
                </a:solidFill>
                <a:latin typeface="Calibri"/>
                <a:cs typeface="Calibri"/>
              </a:rPr>
              <a:t> </a:t>
            </a:r>
            <a:r>
              <a:rPr lang="pt-BR" sz="1100">
                <a:solidFill>
                  <a:srgbClr val="000000"/>
                </a:solidFill>
                <a:latin typeface="Calibri"/>
                <a:cs typeface="Calibri"/>
              </a:rPr>
              <a:t>piscas</a:t>
            </a:r>
            <a:r>
              <a:rPr sz="1100">
                <a:solidFill>
                  <a:srgbClr val="000000"/>
                </a:solidFill>
                <a:latin typeface="Calibri"/>
                <a:cs typeface="Calibri"/>
              </a:rPr>
              <a:t> piscarão 10</a:t>
            </a:r>
          </a:p>
          <a:p>
            <a:pPr marL="0" marR="0">
              <a:lnSpc>
                <a:spcPts val="1344"/>
              </a:lnSpc>
              <a:spcBef>
                <a:spcPts val="0"/>
              </a:spcBef>
              <a:spcAft>
                <a:spcPts val="0"/>
              </a:spcAft>
            </a:pPr>
            <a:r>
              <a:rPr sz="1100">
                <a:solidFill>
                  <a:srgbClr val="000000"/>
                </a:solidFill>
                <a:latin typeface="Calibri"/>
                <a:cs typeface="Calibri"/>
              </a:rPr>
              <a:t>vezes; o alcance desta função</a:t>
            </a:r>
            <a:r>
              <a:rPr sz="1100" spc="20">
                <a:solidFill>
                  <a:srgbClr val="000000"/>
                </a:solidFill>
                <a:latin typeface="Calibri"/>
                <a:cs typeface="Calibri"/>
              </a:rPr>
              <a:t> </a:t>
            </a:r>
            <a:r>
              <a:rPr sz="1100">
                <a:solidFill>
                  <a:srgbClr val="000000"/>
                </a:solidFill>
                <a:latin typeface="Calibri"/>
                <a:cs typeface="Calibri"/>
              </a:rPr>
              <a:t>é</a:t>
            </a:r>
            <a:r>
              <a:rPr sz="1100" spc="-16">
                <a:solidFill>
                  <a:srgbClr val="000000"/>
                </a:solidFill>
                <a:latin typeface="Calibri"/>
                <a:cs typeface="Calibri"/>
              </a:rPr>
              <a:t> </a:t>
            </a:r>
            <a:r>
              <a:rPr sz="1100">
                <a:solidFill>
                  <a:srgbClr val="000000"/>
                </a:solidFill>
                <a:latin typeface="Calibri"/>
                <a:cs typeface="Calibri"/>
              </a:rPr>
              <a:t>de 30 m em</a:t>
            </a:r>
            <a:r>
              <a:rPr sz="1100" spc="10">
                <a:solidFill>
                  <a:srgbClr val="000000"/>
                </a:solidFill>
                <a:latin typeface="Calibri"/>
                <a:cs typeface="Calibri"/>
              </a:rPr>
              <a:t> </a:t>
            </a:r>
            <a:r>
              <a:rPr sz="1100">
                <a:solidFill>
                  <a:srgbClr val="000000"/>
                </a:solidFill>
                <a:latin typeface="Calibri"/>
                <a:cs typeface="Calibri"/>
              </a:rPr>
              <a:t>campo</a:t>
            </a:r>
            <a:r>
              <a:rPr sz="1100" spc="13">
                <a:solidFill>
                  <a:srgbClr val="000000"/>
                </a:solidFill>
                <a:latin typeface="Calibri"/>
                <a:cs typeface="Calibri"/>
              </a:rPr>
              <a:t> </a:t>
            </a:r>
            <a:r>
              <a:rPr sz="1100">
                <a:solidFill>
                  <a:srgbClr val="000000"/>
                </a:solidFill>
                <a:latin typeface="Calibri"/>
                <a:cs typeface="Calibri"/>
              </a:rPr>
              <a:t>aberto.</a:t>
            </a:r>
            <a:r>
              <a:rPr sz="1100" spc="-25">
                <a:solidFill>
                  <a:srgbClr val="000000"/>
                </a:solidFill>
                <a:latin typeface="Calibri"/>
                <a:cs typeface="Calibri"/>
              </a:rPr>
              <a:t> </a:t>
            </a:r>
            <a:r>
              <a:rPr sz="1100">
                <a:solidFill>
                  <a:srgbClr val="000000"/>
                </a:solidFill>
                <a:latin typeface="Calibri"/>
                <a:cs typeface="Calibri"/>
              </a:rPr>
              <a:t>No caso de não estar em</a:t>
            </a:r>
          </a:p>
          <a:p>
            <a:pPr marL="0" marR="0">
              <a:lnSpc>
                <a:spcPts val="1343"/>
              </a:lnSpc>
              <a:spcBef>
                <a:spcPts val="50"/>
              </a:spcBef>
              <a:spcAft>
                <a:spcPts val="0"/>
              </a:spcAft>
            </a:pPr>
            <a:r>
              <a:rPr sz="1100">
                <a:solidFill>
                  <a:srgbClr val="000000"/>
                </a:solidFill>
                <a:latin typeface="Calibri"/>
                <a:cs typeface="Calibri"/>
              </a:rPr>
              <a:t>campo aberto,</a:t>
            </a:r>
            <a:r>
              <a:rPr sz="1100" spc="-10">
                <a:solidFill>
                  <a:srgbClr val="000000"/>
                </a:solidFill>
                <a:latin typeface="Calibri"/>
                <a:cs typeface="Calibri"/>
              </a:rPr>
              <a:t> </a:t>
            </a:r>
            <a:r>
              <a:rPr sz="1100">
                <a:solidFill>
                  <a:srgbClr val="000000"/>
                </a:solidFill>
                <a:latin typeface="Calibri"/>
                <a:cs typeface="Calibri"/>
              </a:rPr>
              <a:t>a sua distância pode ser inferior a 30.</a:t>
            </a:r>
            <a:r>
              <a:rPr sz="1100" spc="12">
                <a:solidFill>
                  <a:srgbClr val="000000"/>
                </a:solidFill>
                <a:latin typeface="Calibri"/>
                <a:cs typeface="Calibri"/>
              </a:rPr>
              <a:t> </a:t>
            </a:r>
            <a:r>
              <a:rPr sz="1100">
                <a:solidFill>
                  <a:srgbClr val="000000"/>
                </a:solidFill>
                <a:latin typeface="Calibri"/>
                <a:cs typeface="Calibri"/>
              </a:rPr>
              <a:t>Este modelo é entregue com</a:t>
            </a:r>
          </a:p>
          <a:p>
            <a:pPr marL="0" marR="0">
              <a:lnSpc>
                <a:spcPts val="1344"/>
              </a:lnSpc>
              <a:spcBef>
                <a:spcPts val="0"/>
              </a:spcBef>
              <a:spcAft>
                <a:spcPts val="0"/>
              </a:spcAft>
            </a:pPr>
            <a:r>
              <a:rPr sz="1100">
                <a:solidFill>
                  <a:srgbClr val="000000"/>
                </a:solidFill>
                <a:latin typeface="Calibri"/>
                <a:cs typeface="Calibri"/>
              </a:rPr>
              <a:t>uma</a:t>
            </a:r>
            <a:r>
              <a:rPr sz="1100" spc="-13">
                <a:solidFill>
                  <a:srgbClr val="000000"/>
                </a:solidFill>
                <a:latin typeface="Calibri"/>
                <a:cs typeface="Calibri"/>
              </a:rPr>
              <a:t> </a:t>
            </a:r>
            <a:r>
              <a:rPr sz="1100">
                <a:solidFill>
                  <a:srgbClr val="000000"/>
                </a:solidFill>
                <a:latin typeface="Calibri"/>
                <a:cs typeface="Calibri"/>
              </a:rPr>
              <a:t>chave </a:t>
            </a:r>
            <a:r>
              <a:rPr lang="pt-BR" sz="1100" spc="-15">
                <a:solidFill>
                  <a:srgbClr val="000000"/>
                </a:solidFill>
                <a:latin typeface="Calibri"/>
                <a:cs typeface="Calibri"/>
              </a:rPr>
              <a:t>reserva</a:t>
            </a:r>
            <a:r>
              <a:rPr sz="1100">
                <a:solidFill>
                  <a:srgbClr val="000000"/>
                </a:solidFill>
                <a:latin typeface="Calibri"/>
                <a:cs typeface="Calibri"/>
              </a:rPr>
              <a:t>; guarde-a num</a:t>
            </a:r>
            <a:r>
              <a:rPr sz="1100" spc="17">
                <a:solidFill>
                  <a:srgbClr val="000000"/>
                </a:solidFill>
                <a:latin typeface="Calibri"/>
                <a:cs typeface="Calibri"/>
              </a:rPr>
              <a:t> </a:t>
            </a:r>
            <a:r>
              <a:rPr sz="1100">
                <a:solidFill>
                  <a:srgbClr val="000000"/>
                </a:solidFill>
                <a:latin typeface="Calibri"/>
                <a:cs typeface="Calibri"/>
              </a:rPr>
              <a:t>lugar</a:t>
            </a:r>
            <a:r>
              <a:rPr sz="1100" spc="-16">
                <a:solidFill>
                  <a:srgbClr val="000000"/>
                </a:solidFill>
                <a:latin typeface="Calibri"/>
                <a:cs typeface="Calibri"/>
              </a:rPr>
              <a:t> </a:t>
            </a:r>
            <a:r>
              <a:rPr sz="1100">
                <a:solidFill>
                  <a:srgbClr val="000000"/>
                </a:solidFill>
                <a:latin typeface="Calibri"/>
                <a:cs typeface="Calibri"/>
              </a:rPr>
              <a:t>seguro fora da moto. O fecho do</a:t>
            </a:r>
          </a:p>
          <a:p>
            <a:pPr marL="0" marR="0">
              <a:lnSpc>
                <a:spcPts val="1344"/>
              </a:lnSpc>
              <a:spcBef>
                <a:spcPts val="50"/>
              </a:spcBef>
              <a:spcAft>
                <a:spcPts val="0"/>
              </a:spcAft>
            </a:pPr>
            <a:r>
              <a:rPr sz="1100">
                <a:solidFill>
                  <a:srgbClr val="000000"/>
                </a:solidFill>
                <a:latin typeface="Calibri"/>
                <a:cs typeface="Calibri"/>
              </a:rPr>
              <a:t>assento e o</a:t>
            </a:r>
            <a:r>
              <a:rPr sz="1100" spc="18">
                <a:solidFill>
                  <a:srgbClr val="000000"/>
                </a:solidFill>
                <a:latin typeface="Calibri"/>
                <a:cs typeface="Calibri"/>
              </a:rPr>
              <a:t> </a:t>
            </a:r>
            <a:r>
              <a:rPr sz="1100">
                <a:solidFill>
                  <a:srgbClr val="000000"/>
                </a:solidFill>
                <a:latin typeface="Calibri"/>
                <a:cs typeface="Calibri"/>
              </a:rPr>
              <a:t>fecho do depósito de combustível partilham</a:t>
            </a:r>
            <a:r>
              <a:rPr sz="1100" spc="11">
                <a:solidFill>
                  <a:srgbClr val="000000"/>
                </a:solidFill>
                <a:latin typeface="Calibri"/>
                <a:cs typeface="Calibri"/>
              </a:rPr>
              <a:t> </a:t>
            </a:r>
            <a:r>
              <a:rPr sz="1100">
                <a:solidFill>
                  <a:srgbClr val="000000"/>
                </a:solidFill>
                <a:latin typeface="Calibri"/>
                <a:cs typeface="Calibri"/>
              </a:rPr>
              <a:t>a mesma chave.</a:t>
            </a:r>
          </a:p>
        </p:txBody>
      </p:sp>
      <p:sp>
        <p:nvSpPr>
          <p:cNvPr id="7" name="object 7"/>
          <p:cNvSpPr txBox="1"/>
          <p:nvPr/>
        </p:nvSpPr>
        <p:spPr>
          <a:xfrm>
            <a:off x="684275" y="2633564"/>
            <a:ext cx="643950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Quando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vai arrancar com o veículo,</a:t>
            </a:r>
            <a:r>
              <a:rPr sz="1100" spc="-10">
                <a:solidFill>
                  <a:srgbClr val="000000"/>
                </a:solidFill>
                <a:latin typeface="Calibri"/>
                <a:cs typeface="Calibri"/>
              </a:rPr>
              <a:t> </a:t>
            </a:r>
            <a:r>
              <a:rPr sz="1100">
                <a:solidFill>
                  <a:srgbClr val="000000"/>
                </a:solidFill>
                <a:latin typeface="Calibri"/>
                <a:cs typeface="Calibri"/>
              </a:rPr>
              <a:t>a distância </a:t>
            </a:r>
            <a:r>
              <a:rPr sz="1100" spc="-15">
                <a:solidFill>
                  <a:srgbClr val="000000"/>
                </a:solidFill>
                <a:latin typeface="Calibri"/>
                <a:cs typeface="Calibri"/>
              </a:rPr>
              <a:t>da</a:t>
            </a:r>
            <a:r>
              <a:rPr sz="1100" spc="18">
                <a:solidFill>
                  <a:srgbClr val="000000"/>
                </a:solidFill>
                <a:latin typeface="Calibri"/>
                <a:cs typeface="Calibri"/>
              </a:rPr>
              <a:t> </a:t>
            </a:r>
            <a:r>
              <a:rPr sz="1100">
                <a:solidFill>
                  <a:srgbClr val="000000"/>
                </a:solidFill>
                <a:latin typeface="Calibri"/>
                <a:cs typeface="Calibri"/>
              </a:rPr>
              <a:t>chave de proximidade à ignição não deve ser superior a</a:t>
            </a:r>
          </a:p>
          <a:p>
            <a:pPr marL="0" marR="0">
              <a:lnSpc>
                <a:spcPts val="1343"/>
              </a:lnSpc>
              <a:spcBef>
                <a:spcPts val="50"/>
              </a:spcBef>
              <a:spcAft>
                <a:spcPts val="0"/>
              </a:spcAft>
            </a:pPr>
            <a:r>
              <a:rPr sz="1100">
                <a:solidFill>
                  <a:srgbClr val="000000"/>
                </a:solidFill>
                <a:latin typeface="Calibri"/>
                <a:cs typeface="Calibri"/>
              </a:rPr>
              <a:t>1,3 </a:t>
            </a:r>
            <a:r>
              <a:rPr sz="1100" spc="16">
                <a:solidFill>
                  <a:srgbClr val="000000"/>
                </a:solidFill>
                <a:latin typeface="Calibri"/>
                <a:cs typeface="Calibri"/>
              </a:rPr>
              <a:t>m.</a:t>
            </a:r>
          </a:p>
        </p:txBody>
      </p:sp>
      <p:sp>
        <p:nvSpPr>
          <p:cNvPr id="8" name="object 8"/>
          <p:cNvSpPr txBox="1"/>
          <p:nvPr/>
        </p:nvSpPr>
        <p:spPr>
          <a:xfrm>
            <a:off x="684275" y="3025232"/>
            <a:ext cx="642234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Quando estacionar</a:t>
            </a:r>
            <a:r>
              <a:rPr sz="1100" spc="-16">
                <a:solidFill>
                  <a:srgbClr val="000000"/>
                </a:solidFill>
                <a:latin typeface="Calibri"/>
                <a:cs typeface="Calibri"/>
              </a:rPr>
              <a:t> </a:t>
            </a:r>
            <a:r>
              <a:rPr sz="1100">
                <a:solidFill>
                  <a:srgbClr val="000000"/>
                </a:solidFill>
                <a:latin typeface="Calibri"/>
                <a:cs typeface="Calibri"/>
              </a:rPr>
              <a:t>o veículo, vire completamente o gui</a:t>
            </a:r>
            <a:r>
              <a:rPr lang="pt-BR" sz="1100">
                <a:solidFill>
                  <a:srgbClr val="000000"/>
                </a:solidFill>
                <a:latin typeface="Calibri"/>
                <a:cs typeface="Calibri"/>
              </a:rPr>
              <a:t>dão</a:t>
            </a:r>
            <a:r>
              <a:rPr sz="1100">
                <a:solidFill>
                  <a:srgbClr val="000000"/>
                </a:solidFill>
                <a:latin typeface="Calibri"/>
                <a:cs typeface="Calibri"/>
              </a:rPr>
              <a:t> para a esquerda, faça uma</a:t>
            </a:r>
            <a:r>
              <a:rPr sz="1100" spc="-24">
                <a:solidFill>
                  <a:srgbClr val="000000"/>
                </a:solidFill>
                <a:latin typeface="Calibri"/>
                <a:cs typeface="Calibri"/>
              </a:rPr>
              <a:t> </a:t>
            </a:r>
            <a:r>
              <a:rPr sz="1100">
                <a:solidFill>
                  <a:srgbClr val="000000"/>
                </a:solidFill>
                <a:latin typeface="Calibri"/>
                <a:cs typeface="Calibri"/>
              </a:rPr>
              <a:t>pressão</a:t>
            </a:r>
            <a:r>
              <a:rPr sz="1100" spc="11">
                <a:solidFill>
                  <a:srgbClr val="000000"/>
                </a:solidFill>
                <a:latin typeface="Calibri"/>
                <a:cs typeface="Calibri"/>
              </a:rPr>
              <a:t> </a:t>
            </a:r>
            <a:r>
              <a:rPr sz="1100">
                <a:solidFill>
                  <a:srgbClr val="000000"/>
                </a:solidFill>
                <a:latin typeface="Calibri"/>
                <a:cs typeface="Calibri"/>
              </a:rPr>
              <a:t>prolongada</a:t>
            </a:r>
          </a:p>
          <a:p>
            <a:pPr marL="0" marR="0">
              <a:lnSpc>
                <a:spcPts val="1343"/>
              </a:lnSpc>
              <a:spcBef>
                <a:spcPts val="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botão de ignição</a:t>
            </a:r>
            <a:r>
              <a:rPr sz="1100" spc="12">
                <a:solidFill>
                  <a:srgbClr val="000000"/>
                </a:solidFill>
                <a:latin typeface="Calibri"/>
                <a:cs typeface="Calibri"/>
              </a:rPr>
              <a:t> </a:t>
            </a:r>
            <a:r>
              <a:rPr sz="1100">
                <a:solidFill>
                  <a:srgbClr val="000000"/>
                </a:solidFill>
                <a:latin typeface="Calibri"/>
                <a:cs typeface="Calibri"/>
              </a:rPr>
              <a:t>para bloquear </a:t>
            </a:r>
            <a:r>
              <a:rPr lang="pt-BR" sz="1100">
                <a:solidFill>
                  <a:srgbClr val="000000"/>
                </a:solidFill>
                <a:latin typeface="Calibri"/>
                <a:cs typeface="Calibri"/>
              </a:rPr>
              <a:t>o guidão </a:t>
            </a:r>
            <a:r>
              <a:rPr sz="1100">
                <a:solidFill>
                  <a:srgbClr val="000000"/>
                </a:solidFill>
                <a:latin typeface="Calibri"/>
                <a:cs typeface="Calibri"/>
              </a:rPr>
              <a:t>da moto, e em</a:t>
            </a:r>
            <a:r>
              <a:rPr sz="1100" spc="23">
                <a:solidFill>
                  <a:srgbClr val="000000"/>
                </a:solidFill>
                <a:latin typeface="Calibri"/>
                <a:cs typeface="Calibri"/>
              </a:rPr>
              <a:t> </a:t>
            </a:r>
            <a:r>
              <a:rPr sz="1100">
                <a:solidFill>
                  <a:srgbClr val="000000"/>
                </a:solidFill>
                <a:latin typeface="Calibri"/>
                <a:cs typeface="Calibri"/>
              </a:rPr>
              <a:t>seguida vire</a:t>
            </a:r>
            <a:r>
              <a:rPr sz="1100" spc="-10">
                <a:solidFill>
                  <a:srgbClr val="000000"/>
                </a:solidFill>
                <a:latin typeface="Calibri"/>
                <a:cs typeface="Calibri"/>
              </a:rPr>
              <a:t> </a:t>
            </a:r>
            <a:r>
              <a:rPr sz="1100">
                <a:solidFill>
                  <a:srgbClr val="000000"/>
                </a:solidFill>
                <a:latin typeface="Calibri"/>
                <a:cs typeface="Calibri"/>
              </a:rPr>
              <a:t>ligeiramente o gui</a:t>
            </a:r>
            <a:r>
              <a:rPr lang="pt-BR" sz="1100">
                <a:solidFill>
                  <a:srgbClr val="000000"/>
                </a:solidFill>
                <a:latin typeface="Calibri"/>
                <a:cs typeface="Calibri"/>
              </a:rPr>
              <a:t>dão</a:t>
            </a:r>
            <a:r>
              <a:rPr sz="1100">
                <a:solidFill>
                  <a:srgbClr val="000000"/>
                </a:solidFill>
                <a:latin typeface="Calibri"/>
                <a:cs typeface="Calibri"/>
              </a:rPr>
              <a:t> para confirmar</a:t>
            </a:r>
          </a:p>
          <a:p>
            <a:pPr marL="0" marR="0">
              <a:lnSpc>
                <a:spcPts val="1344"/>
              </a:lnSpc>
              <a:spcBef>
                <a:spcPts val="0"/>
              </a:spcBef>
              <a:spcAft>
                <a:spcPts val="0"/>
              </a:spcAft>
            </a:pPr>
            <a:r>
              <a:rPr sz="1100">
                <a:solidFill>
                  <a:srgbClr val="000000"/>
                </a:solidFill>
                <a:latin typeface="Calibri"/>
                <a:cs typeface="Calibri"/>
              </a:rPr>
              <a:t>que está</a:t>
            </a:r>
            <a:r>
              <a:rPr sz="1100" spc="-26">
                <a:solidFill>
                  <a:srgbClr val="000000"/>
                </a:solidFill>
                <a:latin typeface="Calibri"/>
                <a:cs typeface="Calibri"/>
              </a:rPr>
              <a:t> </a:t>
            </a:r>
            <a:r>
              <a:rPr sz="1100">
                <a:solidFill>
                  <a:srgbClr val="000000"/>
                </a:solidFill>
                <a:latin typeface="Calibri"/>
                <a:cs typeface="Calibri"/>
              </a:rPr>
              <a:t>bem bloqueado.</a:t>
            </a:r>
          </a:p>
        </p:txBody>
      </p:sp>
      <p:sp>
        <p:nvSpPr>
          <p:cNvPr id="9" name="object 9"/>
          <p:cNvSpPr txBox="1"/>
          <p:nvPr/>
        </p:nvSpPr>
        <p:spPr>
          <a:xfrm>
            <a:off x="684275" y="3587588"/>
            <a:ext cx="412577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Se o veículo estiver em movimento, não poderá bloquear </a:t>
            </a:r>
            <a:r>
              <a:rPr lang="pt-BR" sz="1100">
                <a:solidFill>
                  <a:srgbClr val="000000"/>
                </a:solidFill>
                <a:latin typeface="Calibri"/>
                <a:cs typeface="Calibri"/>
              </a:rPr>
              <a:t>o guidão</a:t>
            </a:r>
            <a:r>
              <a:rPr sz="1100">
                <a:solidFill>
                  <a:srgbClr val="000000"/>
                </a:solidFill>
                <a:latin typeface="Calibri"/>
                <a:cs typeface="Calibri"/>
              </a:rPr>
              <a:t>.</a:t>
            </a:r>
          </a:p>
        </p:txBody>
      </p:sp>
      <p:sp>
        <p:nvSpPr>
          <p:cNvPr id="10" name="object 10"/>
          <p:cNvSpPr txBox="1"/>
          <p:nvPr/>
        </p:nvSpPr>
        <p:spPr>
          <a:xfrm>
            <a:off x="684275" y="3808568"/>
            <a:ext cx="616000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 Se quiser bloquear </a:t>
            </a:r>
            <a:r>
              <a:rPr lang="pt-BR" sz="1100">
                <a:solidFill>
                  <a:srgbClr val="000000"/>
                </a:solidFill>
                <a:latin typeface="Calibri"/>
                <a:cs typeface="Calibri"/>
              </a:rPr>
              <a:t>o guidão</a:t>
            </a:r>
            <a:r>
              <a:rPr sz="1100">
                <a:solidFill>
                  <a:srgbClr val="000000"/>
                </a:solidFill>
                <a:latin typeface="Calibri"/>
                <a:cs typeface="Calibri"/>
              </a:rPr>
              <a:t>, vire</a:t>
            </a:r>
            <a:r>
              <a:rPr lang="pt-BR" sz="1100">
                <a:solidFill>
                  <a:srgbClr val="000000"/>
                </a:solidFill>
                <a:latin typeface="Calibri"/>
                <a:cs typeface="Calibri"/>
              </a:rPr>
              <a:t>-o</a:t>
            </a:r>
            <a:r>
              <a:rPr sz="1100">
                <a:solidFill>
                  <a:srgbClr val="000000"/>
                </a:solidFill>
                <a:latin typeface="Calibri"/>
                <a:cs typeface="Calibri"/>
              </a:rPr>
              <a:t> para a esquerda; caso contrário não</a:t>
            </a:r>
            <a:r>
              <a:rPr sz="1100" spc="24">
                <a:solidFill>
                  <a:srgbClr val="000000"/>
                </a:solidFill>
                <a:latin typeface="Calibri"/>
                <a:cs typeface="Calibri"/>
              </a:rPr>
              <a:t> </a:t>
            </a:r>
            <a:r>
              <a:rPr sz="1100">
                <a:solidFill>
                  <a:srgbClr val="000000"/>
                </a:solidFill>
                <a:latin typeface="Calibri"/>
                <a:cs typeface="Calibri"/>
              </a:rPr>
              <a:t>se</a:t>
            </a:r>
            <a:r>
              <a:rPr sz="1100" spc="-18">
                <a:solidFill>
                  <a:srgbClr val="000000"/>
                </a:solidFill>
                <a:latin typeface="Calibri"/>
                <a:cs typeface="Calibri"/>
              </a:rPr>
              <a:t> </a:t>
            </a:r>
            <a:r>
              <a:rPr sz="1100">
                <a:solidFill>
                  <a:srgbClr val="000000"/>
                </a:solidFill>
                <a:latin typeface="Calibri"/>
                <a:cs typeface="Calibri"/>
              </a:rPr>
              <a:t>poderá bloquear </a:t>
            </a:r>
            <a:r>
              <a:rPr lang="pt-BR" sz="1100">
                <a:solidFill>
                  <a:srgbClr val="000000"/>
                </a:solidFill>
                <a:latin typeface="Calibri"/>
                <a:cs typeface="Calibri"/>
              </a:rPr>
              <a:t>o mesmo</a:t>
            </a:r>
            <a:r>
              <a:rPr sz="1100">
                <a:solidFill>
                  <a:srgbClr val="000000"/>
                </a:solidFill>
                <a:latin typeface="Calibri"/>
                <a:cs typeface="Calibri"/>
              </a:rPr>
              <a:t>.</a:t>
            </a:r>
          </a:p>
        </p:txBody>
      </p:sp>
      <p:sp>
        <p:nvSpPr>
          <p:cNvPr id="11" name="object 11"/>
          <p:cNvSpPr txBox="1"/>
          <p:nvPr/>
        </p:nvSpPr>
        <p:spPr>
          <a:xfrm>
            <a:off x="684275" y="4070110"/>
            <a:ext cx="610353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 Se </a:t>
            </a:r>
            <a:r>
              <a:rPr lang="pt-BR" sz="1100">
                <a:solidFill>
                  <a:srgbClr val="000000"/>
                </a:solidFill>
                <a:latin typeface="Calibri"/>
                <a:cs typeface="Calibri"/>
              </a:rPr>
              <a:t>o guidão </a:t>
            </a:r>
            <a:r>
              <a:rPr sz="1100">
                <a:solidFill>
                  <a:srgbClr val="000000"/>
                </a:solidFill>
                <a:latin typeface="Calibri"/>
                <a:cs typeface="Calibri"/>
              </a:rPr>
              <a:t>estiver bloquead</a:t>
            </a:r>
            <a:r>
              <a:rPr lang="pt-BR" sz="1100">
                <a:solidFill>
                  <a:srgbClr val="000000"/>
                </a:solidFill>
                <a:latin typeface="Calibri"/>
                <a:cs typeface="Calibri"/>
              </a:rPr>
              <a:t>o</a:t>
            </a:r>
            <a:r>
              <a:rPr sz="1100">
                <a:solidFill>
                  <a:srgbClr val="000000"/>
                </a:solidFill>
                <a:latin typeface="Calibri"/>
                <a:cs typeface="Calibri"/>
              </a:rPr>
              <a:t> e</a:t>
            </a:r>
            <a:r>
              <a:rPr sz="1100" spc="18">
                <a:solidFill>
                  <a:srgbClr val="000000"/>
                </a:solidFill>
                <a:latin typeface="Calibri"/>
                <a:cs typeface="Calibri"/>
              </a:rPr>
              <a:t> </a:t>
            </a:r>
            <a:r>
              <a:rPr sz="1100">
                <a:solidFill>
                  <a:srgbClr val="000000"/>
                </a:solidFill>
                <a:latin typeface="Calibri"/>
                <a:cs typeface="Calibri"/>
              </a:rPr>
              <a:t>for ativar a moto,</a:t>
            </a:r>
            <a:r>
              <a:rPr sz="1100" spc="-18">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brevemente</a:t>
            </a:r>
            <a:r>
              <a:rPr sz="1100" spc="-13">
                <a:solidFill>
                  <a:srgbClr val="000000"/>
                </a:solidFill>
                <a:latin typeface="Calibri"/>
                <a:cs typeface="Calibri"/>
              </a:rPr>
              <a:t> </a:t>
            </a:r>
            <a:r>
              <a:rPr sz="1100">
                <a:solidFill>
                  <a:srgbClr val="000000"/>
                </a:solidFill>
                <a:latin typeface="Calibri"/>
                <a:cs typeface="Calibri"/>
              </a:rPr>
              <a:t>o botão de ignição. A</a:t>
            </a:r>
            <a:r>
              <a:rPr sz="1100" spc="-13">
                <a:solidFill>
                  <a:srgbClr val="000000"/>
                </a:solidFill>
                <a:latin typeface="Calibri"/>
                <a:cs typeface="Calibri"/>
              </a:rPr>
              <a:t> </a:t>
            </a:r>
            <a:r>
              <a:rPr sz="1100">
                <a:solidFill>
                  <a:srgbClr val="000000"/>
                </a:solidFill>
                <a:latin typeface="Calibri"/>
                <a:cs typeface="Calibri"/>
              </a:rPr>
              <a:t>direção</a:t>
            </a:r>
            <a:r>
              <a:rPr sz="1100" spc="11">
                <a:solidFill>
                  <a:srgbClr val="000000"/>
                </a:solidFill>
                <a:latin typeface="Calibri"/>
                <a:cs typeface="Calibri"/>
              </a:rPr>
              <a:t> </a:t>
            </a:r>
            <a:r>
              <a:rPr sz="1100">
                <a:solidFill>
                  <a:srgbClr val="000000"/>
                </a:solidFill>
                <a:latin typeface="Calibri"/>
                <a:cs typeface="Calibri"/>
              </a:rPr>
              <a:t>irá</a:t>
            </a:r>
          </a:p>
          <a:p>
            <a:pPr marL="0" marR="0">
              <a:lnSpc>
                <a:spcPts val="1344"/>
              </a:lnSpc>
              <a:spcBef>
                <a:spcPts val="50"/>
              </a:spcBef>
              <a:spcAft>
                <a:spcPts val="0"/>
              </a:spcAft>
            </a:pPr>
            <a:r>
              <a:rPr sz="1100">
                <a:solidFill>
                  <a:srgbClr val="000000"/>
                </a:solidFill>
                <a:latin typeface="Calibri"/>
                <a:cs typeface="Calibri"/>
              </a:rPr>
              <a:t>desbloquear-se e,</a:t>
            </a:r>
            <a:r>
              <a:rPr sz="1100" spc="-10">
                <a:solidFill>
                  <a:srgbClr val="000000"/>
                </a:solidFill>
                <a:latin typeface="Calibri"/>
                <a:cs typeface="Calibri"/>
              </a:rPr>
              <a:t> </a:t>
            </a:r>
            <a:r>
              <a:rPr sz="1100">
                <a:solidFill>
                  <a:srgbClr val="000000"/>
                </a:solidFill>
                <a:latin typeface="Calibri"/>
                <a:cs typeface="Calibri"/>
              </a:rPr>
              <a:t>em seguida, </a:t>
            </a:r>
            <a:r>
              <a:rPr lang="pt-BR" sz="1100">
                <a:solidFill>
                  <a:srgbClr val="000000"/>
                </a:solidFill>
                <a:latin typeface="Calibri"/>
                <a:cs typeface="Calibri"/>
              </a:rPr>
              <a:t>aperte</a:t>
            </a:r>
            <a:r>
              <a:rPr sz="1100" spc="-12">
                <a:solidFill>
                  <a:srgbClr val="000000"/>
                </a:solidFill>
                <a:latin typeface="Calibri"/>
                <a:cs typeface="Calibri"/>
              </a:rPr>
              <a:t> </a:t>
            </a:r>
            <a:r>
              <a:rPr sz="1100">
                <a:solidFill>
                  <a:srgbClr val="000000"/>
                </a:solidFill>
                <a:latin typeface="Calibri"/>
                <a:cs typeface="Calibri"/>
              </a:rPr>
              <a:t>brevemente uma</a:t>
            </a:r>
            <a:r>
              <a:rPr sz="1100" spc="-19">
                <a:solidFill>
                  <a:srgbClr val="000000"/>
                </a:solidFill>
                <a:latin typeface="Calibri"/>
                <a:cs typeface="Calibri"/>
              </a:rPr>
              <a:t> </a:t>
            </a:r>
            <a:r>
              <a:rPr sz="1100">
                <a:solidFill>
                  <a:srgbClr val="000000"/>
                </a:solidFill>
                <a:latin typeface="Calibri"/>
                <a:cs typeface="Calibri"/>
              </a:rPr>
              <a:t>vez</a:t>
            </a:r>
            <a:r>
              <a:rPr sz="1100" spc="-16">
                <a:solidFill>
                  <a:srgbClr val="000000"/>
                </a:solidFill>
                <a:latin typeface="Calibri"/>
                <a:cs typeface="Calibri"/>
              </a:rPr>
              <a:t> </a:t>
            </a:r>
            <a:r>
              <a:rPr sz="1100">
                <a:solidFill>
                  <a:srgbClr val="000000"/>
                </a:solidFill>
                <a:latin typeface="Calibri"/>
                <a:cs typeface="Calibri"/>
              </a:rPr>
              <a:t>mais</a:t>
            </a:r>
            <a:r>
              <a:rPr sz="1100" spc="-16">
                <a:solidFill>
                  <a:srgbClr val="000000"/>
                </a:solidFill>
                <a:latin typeface="Calibri"/>
                <a:cs typeface="Calibri"/>
              </a:rPr>
              <a:t> </a:t>
            </a:r>
            <a:r>
              <a:rPr sz="1100">
                <a:solidFill>
                  <a:srgbClr val="000000"/>
                </a:solidFill>
                <a:latin typeface="Calibri"/>
                <a:cs typeface="Calibri"/>
              </a:rPr>
              <a:t>para ativar a ignição.</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088"/>
            <a:ext cx="651454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 Quando a direção estiver bloqueada, mantenha </a:t>
            </a:r>
            <a:r>
              <a:rPr lang="pt-BR" sz="1100">
                <a:solidFill>
                  <a:srgbClr val="000000"/>
                </a:solidFill>
                <a:latin typeface="Calibri"/>
                <a:cs typeface="Calibri"/>
              </a:rPr>
              <a:t>pressionado</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botão de ignição durante 3 segundos</a:t>
            </a:r>
            <a:r>
              <a:rPr sz="1100" spc="-11">
                <a:solidFill>
                  <a:srgbClr val="000000"/>
                </a:solidFill>
                <a:latin typeface="Calibri"/>
                <a:cs typeface="Calibri"/>
              </a:rPr>
              <a:t> </a:t>
            </a:r>
            <a:r>
              <a:rPr sz="1100">
                <a:solidFill>
                  <a:srgbClr val="000000"/>
                </a:solidFill>
                <a:latin typeface="Calibri"/>
                <a:cs typeface="Calibri"/>
              </a:rPr>
              <a:t>e a </a:t>
            </a:r>
            <a:r>
              <a:rPr lang="pt-BR" sz="1100">
                <a:solidFill>
                  <a:srgbClr val="000000"/>
                </a:solidFill>
                <a:latin typeface="Calibri"/>
                <a:cs typeface="Calibri"/>
              </a:rPr>
              <a:t>mesma</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será desbloqueada, ativando-se a ignição da moto</a:t>
            </a:r>
            <a:r>
              <a:rPr sz="1100" spc="20">
                <a:solidFill>
                  <a:srgbClr val="000000"/>
                </a:solidFill>
                <a:latin typeface="Calibri"/>
                <a:cs typeface="Calibri"/>
              </a:rPr>
              <a:t> </a:t>
            </a:r>
            <a:r>
              <a:rPr sz="1100" spc="-19">
                <a:solidFill>
                  <a:srgbClr val="000000"/>
                </a:solidFill>
                <a:latin typeface="Calibri"/>
                <a:cs typeface="Calibri"/>
              </a:rPr>
              <a:t>ao</a:t>
            </a:r>
            <a:r>
              <a:rPr sz="1100" spc="14">
                <a:solidFill>
                  <a:srgbClr val="000000"/>
                </a:solidFill>
                <a:latin typeface="Calibri"/>
                <a:cs typeface="Calibri"/>
              </a:rPr>
              <a:t> </a:t>
            </a:r>
            <a:r>
              <a:rPr sz="1100">
                <a:solidFill>
                  <a:srgbClr val="000000"/>
                </a:solidFill>
                <a:latin typeface="Calibri"/>
                <a:cs typeface="Calibri"/>
              </a:rPr>
              <a:t>mesmo tempo.</a:t>
            </a:r>
          </a:p>
        </p:txBody>
      </p:sp>
      <p:sp>
        <p:nvSpPr>
          <p:cNvPr id="5" name="object 5"/>
          <p:cNvSpPr txBox="1"/>
          <p:nvPr/>
        </p:nvSpPr>
        <p:spPr>
          <a:xfrm>
            <a:off x="576072" y="1121756"/>
            <a:ext cx="639835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 Quando a ignição da moto estiver ativada, a luz azul do</a:t>
            </a:r>
            <a:r>
              <a:rPr sz="1100" spc="14">
                <a:solidFill>
                  <a:srgbClr val="000000"/>
                </a:solidFill>
                <a:latin typeface="Calibri"/>
                <a:cs typeface="Calibri"/>
              </a:rPr>
              <a:t> </a:t>
            </a:r>
            <a:r>
              <a:rPr sz="1100">
                <a:solidFill>
                  <a:srgbClr val="000000"/>
                </a:solidFill>
                <a:latin typeface="Calibri"/>
                <a:cs typeface="Calibri"/>
              </a:rPr>
              <a:t>anel do botão de ignição </a:t>
            </a:r>
            <a:r>
              <a:rPr lang="pt-BR" sz="1100">
                <a:solidFill>
                  <a:srgbClr val="000000"/>
                </a:solidFill>
                <a:latin typeface="Calibri"/>
                <a:cs typeface="Calibri"/>
              </a:rPr>
              <a:t>se manterá</a:t>
            </a:r>
            <a:r>
              <a:rPr sz="1100">
                <a:solidFill>
                  <a:srgbClr val="000000"/>
                </a:solidFill>
                <a:latin typeface="Calibri"/>
                <a:cs typeface="Calibri"/>
              </a:rPr>
              <a:t> acesa durante</a:t>
            </a:r>
          </a:p>
          <a:p>
            <a:pPr marL="0" marR="0">
              <a:lnSpc>
                <a:spcPts val="1343"/>
              </a:lnSpc>
              <a:spcBef>
                <a:spcPts val="50"/>
              </a:spcBef>
              <a:spcAft>
                <a:spcPts val="0"/>
              </a:spcAft>
            </a:pPr>
            <a:r>
              <a:rPr sz="1100">
                <a:solidFill>
                  <a:srgbClr val="000000"/>
                </a:solidFill>
                <a:latin typeface="Calibri"/>
                <a:cs typeface="Calibri"/>
              </a:rPr>
              <a:t>1 minuto.</a:t>
            </a:r>
          </a:p>
        </p:txBody>
      </p:sp>
      <p:sp>
        <p:nvSpPr>
          <p:cNvPr id="6" name="object 6"/>
          <p:cNvSpPr txBox="1"/>
          <p:nvPr/>
        </p:nvSpPr>
        <p:spPr>
          <a:xfrm>
            <a:off x="576072" y="1513424"/>
            <a:ext cx="637873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 Quando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esgotar a pilha-botão da chave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proximidade, coloque a chave de proximidade perto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anel</a:t>
            </a:r>
          </a:p>
          <a:p>
            <a:pPr marL="0" marR="0">
              <a:lnSpc>
                <a:spcPts val="1343"/>
              </a:lnSpc>
              <a:spcBef>
                <a:spcPts val="50"/>
              </a:spcBef>
              <a:spcAft>
                <a:spcPts val="0"/>
              </a:spcAft>
            </a:pPr>
            <a:r>
              <a:rPr sz="1100">
                <a:solidFill>
                  <a:srgbClr val="000000"/>
                </a:solidFill>
                <a:latin typeface="Calibri"/>
                <a:cs typeface="Calibri"/>
              </a:rPr>
              <a:t>de luz do</a:t>
            </a:r>
            <a:r>
              <a:rPr sz="1100" spc="22">
                <a:solidFill>
                  <a:srgbClr val="000000"/>
                </a:solidFill>
                <a:latin typeface="Calibri"/>
                <a:cs typeface="Calibri"/>
              </a:rPr>
              <a:t> </a:t>
            </a:r>
            <a:r>
              <a:rPr sz="1100">
                <a:solidFill>
                  <a:srgbClr val="000000"/>
                </a:solidFill>
                <a:latin typeface="Calibri"/>
                <a:cs typeface="Calibri"/>
              </a:rPr>
              <a:t>botão de</a:t>
            </a:r>
            <a:r>
              <a:rPr sz="1100" spc="22">
                <a:solidFill>
                  <a:srgbClr val="000000"/>
                </a:solidFill>
                <a:latin typeface="Calibri"/>
                <a:cs typeface="Calibri"/>
              </a:rPr>
              <a:t> </a:t>
            </a:r>
            <a:r>
              <a:rPr sz="1100">
                <a:solidFill>
                  <a:srgbClr val="000000"/>
                </a:solidFill>
                <a:latin typeface="Calibri"/>
                <a:cs typeface="Calibri"/>
              </a:rPr>
              <a:t>ignição, enquanto </a:t>
            </a:r>
            <a:r>
              <a:rPr lang="pt-BR" sz="1100">
                <a:solidFill>
                  <a:srgbClr val="000000"/>
                </a:solidFill>
                <a:latin typeface="Calibri"/>
                <a:cs typeface="Calibri"/>
              </a:rPr>
              <a:t>aperta</a:t>
            </a:r>
            <a:r>
              <a:rPr sz="1100">
                <a:solidFill>
                  <a:srgbClr val="000000"/>
                </a:solidFill>
                <a:latin typeface="Calibri"/>
                <a:cs typeface="Calibri"/>
              </a:rPr>
              <a:t> brevemente o botão de ignição para ativar a moto e ligar o motor</a:t>
            </a:r>
          </a:p>
          <a:p>
            <a:pPr marL="0" marR="0">
              <a:lnSpc>
                <a:spcPts val="1344"/>
              </a:lnSpc>
              <a:spcBef>
                <a:spcPts val="0"/>
              </a:spcBef>
              <a:spcAft>
                <a:spcPts val="0"/>
              </a:spcAft>
            </a:pPr>
            <a:r>
              <a:rPr sz="1100">
                <a:solidFill>
                  <a:srgbClr val="000000"/>
                </a:solidFill>
                <a:latin typeface="Calibri"/>
                <a:cs typeface="Calibri"/>
              </a:rPr>
              <a:t>em menos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1 minuto. Caso contrário, a moto </a:t>
            </a:r>
            <a:r>
              <a:rPr lang="pt-BR" sz="1100">
                <a:solidFill>
                  <a:srgbClr val="000000"/>
                </a:solidFill>
                <a:latin typeface="Calibri"/>
                <a:cs typeface="Calibri"/>
              </a:rPr>
              <a:t>se desligará</a:t>
            </a:r>
            <a:r>
              <a:rPr sz="1100">
                <a:solidFill>
                  <a:srgbClr val="000000"/>
                </a:solidFill>
                <a:latin typeface="Calibri"/>
                <a:cs typeface="Calibri"/>
              </a:rPr>
              <a:t> automaticamente.</a:t>
            </a:r>
          </a:p>
        </p:txBody>
      </p:sp>
      <p:sp>
        <p:nvSpPr>
          <p:cNvPr id="7" name="object 7"/>
          <p:cNvSpPr txBox="1"/>
          <p:nvPr/>
        </p:nvSpPr>
        <p:spPr>
          <a:xfrm>
            <a:off x="576072" y="2075780"/>
            <a:ext cx="6375222" cy="50013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 Quando a moto</a:t>
            </a:r>
            <a:r>
              <a:rPr sz="1100" spc="-11">
                <a:solidFill>
                  <a:srgbClr val="000000"/>
                </a:solidFill>
                <a:latin typeface="Calibri"/>
                <a:cs typeface="Calibri"/>
              </a:rPr>
              <a:t> </a:t>
            </a:r>
            <a:r>
              <a:rPr sz="1100">
                <a:solidFill>
                  <a:srgbClr val="000000"/>
                </a:solidFill>
                <a:latin typeface="Calibri"/>
                <a:cs typeface="Calibri"/>
              </a:rPr>
              <a:t>estiver parada, </a:t>
            </a:r>
            <a:r>
              <a:rPr sz="1100" spc="11">
                <a:solidFill>
                  <a:srgbClr val="000000"/>
                </a:solidFill>
                <a:latin typeface="Calibri"/>
                <a:cs typeface="Calibri"/>
              </a:rPr>
              <a:t>se</a:t>
            </a:r>
            <a:r>
              <a:rPr sz="1100">
                <a:solidFill>
                  <a:srgbClr val="000000"/>
                </a:solidFill>
                <a:latin typeface="Calibri"/>
                <a:cs typeface="Calibri"/>
              </a:rPr>
              <a:t> for desligá-la, </a:t>
            </a:r>
            <a:r>
              <a:rPr lang="pt-BR" sz="1100">
                <a:solidFill>
                  <a:srgbClr val="000000"/>
                </a:solidFill>
                <a:latin typeface="Calibri"/>
                <a:cs typeface="Calibri"/>
              </a:rPr>
              <a:t>pressione</a:t>
            </a:r>
            <a:r>
              <a:rPr sz="1100">
                <a:solidFill>
                  <a:srgbClr val="000000"/>
                </a:solidFill>
                <a:latin typeface="Calibri"/>
                <a:cs typeface="Calibri"/>
              </a:rPr>
              <a:t> brevemente o botão de ignição. No caso</a:t>
            </a:r>
            <a:r>
              <a:rPr sz="1100" spc="13">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pressionar </a:t>
            </a:r>
            <a:r>
              <a:rPr sz="1100">
                <a:solidFill>
                  <a:srgbClr val="000000"/>
                </a:solidFill>
                <a:latin typeface="Calibri"/>
                <a:cs typeface="Calibri"/>
              </a:rPr>
              <a:t>prolongadamente o botão</a:t>
            </a:r>
            <a:r>
              <a:rPr sz="1100" spc="-12">
                <a:solidFill>
                  <a:srgbClr val="000000"/>
                </a:solidFill>
                <a:latin typeface="Calibri"/>
                <a:cs typeface="Calibri"/>
              </a:rPr>
              <a:t> </a:t>
            </a:r>
            <a:r>
              <a:rPr sz="1100">
                <a:solidFill>
                  <a:srgbClr val="000000"/>
                </a:solidFill>
                <a:latin typeface="Calibri"/>
                <a:cs typeface="Calibri"/>
              </a:rPr>
              <a:t>de ignição durante 3 segundos, a moto </a:t>
            </a:r>
            <a:r>
              <a:rPr lang="pt-BR" sz="1100">
                <a:solidFill>
                  <a:srgbClr val="000000"/>
                </a:solidFill>
                <a:latin typeface="Calibri"/>
                <a:cs typeface="Calibri"/>
              </a:rPr>
              <a:t>se desligará</a:t>
            </a:r>
            <a:r>
              <a:rPr sz="1100">
                <a:solidFill>
                  <a:srgbClr val="000000"/>
                </a:solidFill>
                <a:latin typeface="Calibri"/>
                <a:cs typeface="Calibri"/>
              </a:rPr>
              <a:t> e</a:t>
            </a:r>
            <a:r>
              <a:rPr sz="1100" spc="-12">
                <a:solidFill>
                  <a:srgbClr val="000000"/>
                </a:solidFill>
                <a:latin typeface="Calibri"/>
                <a:cs typeface="Calibri"/>
              </a:rPr>
              <a:t> </a:t>
            </a:r>
            <a:r>
              <a:rPr sz="1100">
                <a:solidFill>
                  <a:srgbClr val="000000"/>
                </a:solidFill>
                <a:latin typeface="Calibri"/>
                <a:cs typeface="Calibri"/>
              </a:rPr>
              <a:t>bloqueará </a:t>
            </a:r>
            <a:r>
              <a:rPr lang="pt-BR" sz="1100">
                <a:solidFill>
                  <a:srgbClr val="000000"/>
                </a:solidFill>
                <a:latin typeface="Calibri"/>
                <a:cs typeface="Calibri"/>
              </a:rPr>
              <a:t>o guidão </a:t>
            </a:r>
            <a:r>
              <a:rPr sz="1100">
                <a:solidFill>
                  <a:srgbClr val="000000"/>
                </a:solidFill>
                <a:latin typeface="Calibri"/>
                <a:cs typeface="Calibri"/>
              </a:rPr>
              <a:t>ao</a:t>
            </a:r>
            <a:r>
              <a:rPr lang="pt-BR" sz="1100">
                <a:solidFill>
                  <a:srgbClr val="000000"/>
                </a:solidFill>
                <a:latin typeface="Calibri"/>
                <a:cs typeface="Calibri"/>
              </a:rPr>
              <a:t> </a:t>
            </a:r>
            <a:r>
              <a:rPr sz="1100">
                <a:solidFill>
                  <a:srgbClr val="000000"/>
                </a:solidFill>
                <a:latin typeface="Calibri"/>
                <a:cs typeface="Calibri"/>
              </a:rPr>
              <a:t>mesmo tempo.</a:t>
            </a:r>
          </a:p>
        </p:txBody>
      </p:sp>
      <p:sp>
        <p:nvSpPr>
          <p:cNvPr id="8" name="object 8"/>
          <p:cNvSpPr txBox="1"/>
          <p:nvPr/>
        </p:nvSpPr>
        <p:spPr>
          <a:xfrm>
            <a:off x="576072" y="2638136"/>
            <a:ext cx="631088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 Se</a:t>
            </a:r>
            <a:r>
              <a:rPr sz="1100" spc="-13">
                <a:solidFill>
                  <a:srgbClr val="000000"/>
                </a:solidFill>
                <a:latin typeface="Calibri"/>
                <a:cs typeface="Calibri"/>
              </a:rPr>
              <a:t> </a:t>
            </a:r>
            <a:r>
              <a:rPr sz="1100">
                <a:solidFill>
                  <a:srgbClr val="000000"/>
                </a:solidFill>
                <a:latin typeface="Calibri"/>
                <a:cs typeface="Calibri"/>
              </a:rPr>
              <a:t>a moto estiver em</a:t>
            </a:r>
            <a:r>
              <a:rPr sz="1100" spc="16">
                <a:solidFill>
                  <a:srgbClr val="000000"/>
                </a:solidFill>
                <a:latin typeface="Calibri"/>
                <a:cs typeface="Calibri"/>
              </a:rPr>
              <a:t> </a:t>
            </a:r>
            <a:r>
              <a:rPr sz="1100">
                <a:solidFill>
                  <a:srgbClr val="000000"/>
                </a:solidFill>
                <a:latin typeface="Calibri"/>
                <a:cs typeface="Calibri"/>
              </a:rPr>
              <a:t>movimento e </a:t>
            </a:r>
            <a:r>
              <a:rPr lang="pt-BR" sz="1100">
                <a:solidFill>
                  <a:srgbClr val="000000"/>
                </a:solidFill>
                <a:latin typeface="Calibri"/>
                <a:cs typeface="Calibri"/>
              </a:rPr>
              <a:t>pressionar</a:t>
            </a:r>
            <a:r>
              <a:rPr sz="1100">
                <a:solidFill>
                  <a:srgbClr val="000000"/>
                </a:solidFill>
                <a:latin typeface="Calibri"/>
                <a:cs typeface="Calibri"/>
              </a:rPr>
              <a:t> brevemente o botão de ignição, a</a:t>
            </a:r>
            <a:r>
              <a:rPr sz="1100" spc="-14">
                <a:solidFill>
                  <a:srgbClr val="000000"/>
                </a:solidFill>
                <a:latin typeface="Calibri"/>
                <a:cs typeface="Calibri"/>
              </a:rPr>
              <a:t> </a:t>
            </a:r>
            <a:r>
              <a:rPr sz="1100">
                <a:solidFill>
                  <a:srgbClr val="000000"/>
                </a:solidFill>
                <a:latin typeface="Calibri"/>
                <a:cs typeface="Calibri"/>
              </a:rPr>
              <a:t>moto não irá desligar-se.</a:t>
            </a:r>
          </a:p>
        </p:txBody>
      </p:sp>
      <p:sp>
        <p:nvSpPr>
          <p:cNvPr id="9" name="object 9"/>
          <p:cNvSpPr txBox="1"/>
          <p:nvPr/>
        </p:nvSpPr>
        <p:spPr>
          <a:xfrm>
            <a:off x="576072" y="2859116"/>
            <a:ext cx="637522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 Existem circunstâncias</a:t>
            </a:r>
            <a:r>
              <a:rPr sz="1100" spc="-16">
                <a:solidFill>
                  <a:srgbClr val="000000"/>
                </a:solidFill>
                <a:latin typeface="Calibri"/>
                <a:cs typeface="Calibri"/>
              </a:rPr>
              <a:t> </a:t>
            </a:r>
            <a:r>
              <a:rPr sz="1100">
                <a:solidFill>
                  <a:srgbClr val="000000"/>
                </a:solidFill>
                <a:latin typeface="Calibri"/>
                <a:cs typeface="Calibri"/>
              </a:rPr>
              <a:t>nas quais, estando</a:t>
            </a:r>
            <a:r>
              <a:rPr sz="1100" spc="12">
                <a:solidFill>
                  <a:srgbClr val="000000"/>
                </a:solidFill>
                <a:latin typeface="Calibri"/>
                <a:cs typeface="Calibri"/>
              </a:rPr>
              <a:t> </a:t>
            </a:r>
            <a:r>
              <a:rPr sz="1100">
                <a:solidFill>
                  <a:srgbClr val="000000"/>
                </a:solidFill>
                <a:latin typeface="Calibri"/>
                <a:cs typeface="Calibri"/>
              </a:rPr>
              <a:t>dentro do</a:t>
            </a:r>
            <a:r>
              <a:rPr sz="1100" spc="14">
                <a:solidFill>
                  <a:srgbClr val="000000"/>
                </a:solidFill>
                <a:latin typeface="Calibri"/>
                <a:cs typeface="Calibri"/>
              </a:rPr>
              <a:t> </a:t>
            </a:r>
            <a:r>
              <a:rPr sz="1100">
                <a:solidFill>
                  <a:srgbClr val="000000"/>
                </a:solidFill>
                <a:latin typeface="Calibri"/>
                <a:cs typeface="Calibri"/>
              </a:rPr>
              <a:t>raio de 1,3</a:t>
            </a:r>
            <a:r>
              <a:rPr sz="1100" spc="-29">
                <a:solidFill>
                  <a:srgbClr val="000000"/>
                </a:solidFill>
                <a:latin typeface="Calibri"/>
                <a:cs typeface="Calibri"/>
              </a:rPr>
              <a:t> </a:t>
            </a:r>
            <a:r>
              <a:rPr sz="1100">
                <a:solidFill>
                  <a:srgbClr val="000000"/>
                </a:solidFill>
                <a:latin typeface="Calibri"/>
                <a:cs typeface="Calibri"/>
              </a:rPr>
              <a:t>m</a:t>
            </a:r>
            <a:r>
              <a:rPr sz="1100" spc="16">
                <a:solidFill>
                  <a:srgbClr val="000000"/>
                </a:solidFill>
                <a:latin typeface="Calibri"/>
                <a:cs typeface="Calibri"/>
              </a:rPr>
              <a:t> </a:t>
            </a:r>
            <a:r>
              <a:rPr sz="1100">
                <a:solidFill>
                  <a:srgbClr val="000000"/>
                </a:solidFill>
                <a:latin typeface="Calibri"/>
                <a:cs typeface="Calibri"/>
              </a:rPr>
              <a:t>do botão de ignição, podem verificar-se</a:t>
            </a:r>
          </a:p>
          <a:p>
            <a:pPr marL="0" marR="0">
              <a:lnSpc>
                <a:spcPts val="1343"/>
              </a:lnSpc>
              <a:spcBef>
                <a:spcPts val="50"/>
              </a:spcBef>
              <a:spcAft>
                <a:spcPts val="0"/>
              </a:spcAft>
            </a:pPr>
            <a:r>
              <a:rPr sz="1100">
                <a:solidFill>
                  <a:srgbClr val="000000"/>
                </a:solidFill>
                <a:latin typeface="Calibri"/>
                <a:cs typeface="Calibri"/>
              </a:rPr>
              <a:t>problemas de comunicação entre a chave de proximidade e a moto. Estas circunstâncias podem </a:t>
            </a:r>
            <a:r>
              <a:rPr lang="pt-BR" sz="1100">
                <a:solidFill>
                  <a:srgbClr val="000000"/>
                </a:solidFill>
                <a:latin typeface="Calibri"/>
                <a:cs typeface="Calibri"/>
              </a:rPr>
              <a:t>ocorrer</a:t>
            </a:r>
            <a:r>
              <a:rPr sz="1100">
                <a:solidFill>
                  <a:srgbClr val="000000"/>
                </a:solidFill>
                <a:latin typeface="Calibri"/>
                <a:cs typeface="Calibri"/>
              </a:rPr>
              <a:t> se a</a:t>
            </a:r>
          </a:p>
          <a:p>
            <a:pPr marL="0" marR="0">
              <a:lnSpc>
                <a:spcPts val="1344"/>
              </a:lnSpc>
              <a:spcBef>
                <a:spcPts val="0"/>
              </a:spcBef>
              <a:spcAft>
                <a:spcPts val="0"/>
              </a:spcAft>
            </a:pPr>
            <a:r>
              <a:rPr sz="1100">
                <a:solidFill>
                  <a:srgbClr val="000000"/>
                </a:solidFill>
                <a:latin typeface="Calibri"/>
                <a:cs typeface="Calibri"/>
              </a:rPr>
              <a:t>chave se encontrar no assento, proximidade do eixo da direção</a:t>
            </a:r>
            <a:r>
              <a:rPr sz="1100" spc="11">
                <a:solidFill>
                  <a:srgbClr val="000000"/>
                </a:solidFill>
                <a:latin typeface="Calibri"/>
                <a:cs typeface="Calibri"/>
              </a:rPr>
              <a:t> </a:t>
            </a:r>
            <a:r>
              <a:rPr sz="1100">
                <a:solidFill>
                  <a:srgbClr val="000000"/>
                </a:solidFill>
                <a:latin typeface="Calibri"/>
                <a:cs typeface="Calibri"/>
              </a:rPr>
              <a:t>e parte dianteira do painel de instrumentos.</a:t>
            </a:r>
          </a:p>
        </p:txBody>
      </p:sp>
      <p:sp>
        <p:nvSpPr>
          <p:cNvPr id="10" name="object 10"/>
          <p:cNvSpPr txBox="1"/>
          <p:nvPr/>
        </p:nvSpPr>
        <p:spPr>
          <a:xfrm>
            <a:off x="576072" y="3421472"/>
            <a:ext cx="293922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 Resolução de problemas do botão de ignição.</a:t>
            </a:r>
          </a:p>
        </p:txBody>
      </p:sp>
      <p:sp>
        <p:nvSpPr>
          <p:cNvPr id="11" name="object 11"/>
          <p:cNvSpPr txBox="1"/>
          <p:nvPr/>
        </p:nvSpPr>
        <p:spPr>
          <a:xfrm>
            <a:off x="576072" y="3642452"/>
            <a:ext cx="622651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a:t>
            </a:r>
            <a:r>
              <a:rPr sz="1100" spc="11">
                <a:solidFill>
                  <a:srgbClr val="000000"/>
                </a:solidFill>
                <a:latin typeface="Calibri"/>
                <a:cs typeface="Calibri"/>
              </a:rPr>
              <a:t> </a:t>
            </a:r>
            <a:r>
              <a:rPr sz="1100" b="1">
                <a:solidFill>
                  <a:srgbClr val="000000"/>
                </a:solidFill>
                <a:latin typeface="Calibri"/>
                <a:cs typeface="Calibri"/>
              </a:rPr>
              <a:t>Falha no arranque</a:t>
            </a:r>
            <a:r>
              <a:rPr sz="1100">
                <a:solidFill>
                  <a:srgbClr val="000000"/>
                </a:solidFill>
                <a:latin typeface="Calibri"/>
                <a:cs typeface="Calibri"/>
              </a:rPr>
              <a:t>. Quando </a:t>
            </a:r>
            <a:r>
              <a:rPr lang="pt-BR" sz="1100">
                <a:solidFill>
                  <a:srgbClr val="000000"/>
                </a:solidFill>
                <a:latin typeface="Calibri"/>
                <a:cs typeface="Calibri"/>
              </a:rPr>
              <a:t>pressionar</a:t>
            </a:r>
            <a:r>
              <a:rPr sz="1100">
                <a:solidFill>
                  <a:srgbClr val="000000"/>
                </a:solidFill>
                <a:latin typeface="Calibri"/>
                <a:cs typeface="Calibri"/>
              </a:rPr>
              <a:t> brevemente</a:t>
            </a:r>
            <a:r>
              <a:rPr sz="1100" spc="-13">
                <a:solidFill>
                  <a:srgbClr val="000000"/>
                </a:solidFill>
                <a:latin typeface="Calibri"/>
                <a:cs typeface="Calibri"/>
              </a:rPr>
              <a:t> </a:t>
            </a:r>
            <a:r>
              <a:rPr sz="1100">
                <a:solidFill>
                  <a:srgbClr val="000000"/>
                </a:solidFill>
                <a:latin typeface="Calibri"/>
                <a:cs typeface="Calibri"/>
              </a:rPr>
              <a:t>o botão</a:t>
            </a:r>
            <a:r>
              <a:rPr sz="1100" spc="19">
                <a:solidFill>
                  <a:srgbClr val="000000"/>
                </a:solidFill>
                <a:latin typeface="Calibri"/>
                <a:cs typeface="Calibri"/>
              </a:rPr>
              <a:t> </a:t>
            </a:r>
            <a:r>
              <a:rPr sz="1100">
                <a:solidFill>
                  <a:srgbClr val="000000"/>
                </a:solidFill>
                <a:latin typeface="Calibri"/>
                <a:cs typeface="Calibri"/>
              </a:rPr>
              <a:t>de ignição,</a:t>
            </a:r>
            <a:r>
              <a:rPr sz="1100" spc="-17">
                <a:solidFill>
                  <a:srgbClr val="000000"/>
                </a:solidFill>
                <a:latin typeface="Calibri"/>
                <a:cs typeface="Calibri"/>
              </a:rPr>
              <a:t> </a:t>
            </a:r>
            <a:r>
              <a:rPr sz="1100">
                <a:solidFill>
                  <a:srgbClr val="000000"/>
                </a:solidFill>
                <a:latin typeface="Calibri"/>
                <a:cs typeface="Calibri"/>
              </a:rPr>
              <a:t>verifique</a:t>
            </a:r>
            <a:r>
              <a:rPr sz="1100" spc="-13">
                <a:solidFill>
                  <a:srgbClr val="000000"/>
                </a:solidFill>
                <a:latin typeface="Calibri"/>
                <a:cs typeface="Calibri"/>
              </a:rPr>
              <a:t> </a:t>
            </a:r>
            <a:r>
              <a:rPr sz="1100">
                <a:solidFill>
                  <a:srgbClr val="000000"/>
                </a:solidFill>
                <a:latin typeface="Calibri"/>
                <a:cs typeface="Calibri"/>
              </a:rPr>
              <a:t>a luz do anel</a:t>
            </a:r>
            <a:r>
              <a:rPr sz="1100" spc="-13">
                <a:solidFill>
                  <a:srgbClr val="000000"/>
                </a:solidFill>
                <a:latin typeface="Calibri"/>
                <a:cs typeface="Calibri"/>
              </a:rPr>
              <a:t> </a:t>
            </a: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botão de</a:t>
            </a:r>
          </a:p>
          <a:p>
            <a:pPr marL="0" marR="0">
              <a:lnSpc>
                <a:spcPts val="1344"/>
              </a:lnSpc>
              <a:spcBef>
                <a:spcPts val="50"/>
              </a:spcBef>
              <a:spcAft>
                <a:spcPts val="0"/>
              </a:spcAft>
            </a:pPr>
            <a:r>
              <a:rPr sz="1100">
                <a:solidFill>
                  <a:srgbClr val="000000"/>
                </a:solidFill>
                <a:latin typeface="Calibri"/>
                <a:cs typeface="Calibri"/>
              </a:rPr>
              <a:t>ignição e a chave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proximidade.</a:t>
            </a:r>
          </a:p>
        </p:txBody>
      </p:sp>
      <p:sp>
        <p:nvSpPr>
          <p:cNvPr id="12" name="object 12"/>
          <p:cNvSpPr txBox="1"/>
          <p:nvPr/>
        </p:nvSpPr>
        <p:spPr>
          <a:xfrm>
            <a:off x="576072" y="4035644"/>
            <a:ext cx="591789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piscar uma luz vermelha 3 vezes</a:t>
            </a:r>
            <a:r>
              <a:rPr sz="1100" spc="-14">
                <a:solidFill>
                  <a:srgbClr val="000000"/>
                </a:solidFill>
                <a:latin typeface="Calibri"/>
                <a:cs typeface="Calibri"/>
              </a:rPr>
              <a:t> </a:t>
            </a:r>
            <a:r>
              <a:rPr sz="1100">
                <a:solidFill>
                  <a:srgbClr val="000000"/>
                </a:solidFill>
                <a:latin typeface="Calibri"/>
                <a:cs typeface="Calibri"/>
              </a:rPr>
              <a:t>no</a:t>
            </a:r>
            <a:r>
              <a:rPr sz="1100" spc="21">
                <a:solidFill>
                  <a:srgbClr val="000000"/>
                </a:solidFill>
                <a:latin typeface="Calibri"/>
                <a:cs typeface="Calibri"/>
              </a:rPr>
              <a:t> </a:t>
            </a:r>
            <a:r>
              <a:rPr sz="1100">
                <a:solidFill>
                  <a:srgbClr val="000000"/>
                </a:solidFill>
                <a:latin typeface="Calibri"/>
                <a:cs typeface="Calibri"/>
              </a:rPr>
              <a:t>botão de ignição, significa que existe uma</a:t>
            </a:r>
            <a:r>
              <a:rPr sz="1100" spc="-15">
                <a:solidFill>
                  <a:srgbClr val="000000"/>
                </a:solidFill>
                <a:latin typeface="Calibri"/>
                <a:cs typeface="Calibri"/>
              </a:rPr>
              <a:t> </a:t>
            </a:r>
            <a:r>
              <a:rPr sz="1100">
                <a:solidFill>
                  <a:srgbClr val="000000"/>
                </a:solidFill>
                <a:latin typeface="Calibri"/>
                <a:cs typeface="Calibri"/>
              </a:rPr>
              <a:t>falha na chave, cujas</a:t>
            </a:r>
          </a:p>
          <a:p>
            <a:pPr marL="0" marR="0">
              <a:lnSpc>
                <a:spcPts val="1344"/>
              </a:lnSpc>
              <a:spcBef>
                <a:spcPts val="50"/>
              </a:spcBef>
              <a:spcAft>
                <a:spcPts val="0"/>
              </a:spcAft>
            </a:pPr>
            <a:r>
              <a:rPr sz="1100">
                <a:solidFill>
                  <a:srgbClr val="000000"/>
                </a:solidFill>
                <a:latin typeface="Calibri"/>
                <a:cs typeface="Calibri"/>
              </a:rPr>
              <a:t>possíveis causas são:</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843276"/>
            <a:ext cx="6301740" cy="114452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684275" y="388712"/>
            <a:ext cx="6453632" cy="532356"/>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0" marR="0">
              <a:lnSpc>
                <a:spcPts val="1347"/>
              </a:lnSpc>
              <a:spcBef>
                <a:spcPts val="1246"/>
              </a:spcBef>
              <a:spcAft>
                <a:spcPts val="0"/>
              </a:spcAft>
            </a:pPr>
            <a:r>
              <a:rPr sz="1100">
                <a:solidFill>
                  <a:srgbClr val="000000"/>
                </a:solidFill>
                <a:latin typeface="Calibri"/>
                <a:cs typeface="Calibri"/>
              </a:rPr>
              <a:t>- Distância</a:t>
            </a:r>
            <a:r>
              <a:rPr sz="1100" spc="-16">
                <a:solidFill>
                  <a:srgbClr val="000000"/>
                </a:solidFill>
                <a:latin typeface="Calibri"/>
                <a:cs typeface="Calibri"/>
              </a:rPr>
              <a:t> </a:t>
            </a:r>
            <a:r>
              <a:rPr sz="1100">
                <a:solidFill>
                  <a:srgbClr val="000000"/>
                </a:solidFill>
                <a:latin typeface="Calibri"/>
                <a:cs typeface="Calibri"/>
              </a:rPr>
              <a:t>da chave de proximidade ao botão</a:t>
            </a:r>
            <a:r>
              <a:rPr sz="1100" spc="21">
                <a:solidFill>
                  <a:srgbClr val="000000"/>
                </a:solidFill>
                <a:latin typeface="Calibri"/>
                <a:cs typeface="Calibri"/>
              </a:rPr>
              <a:t> </a:t>
            </a:r>
            <a:r>
              <a:rPr sz="1100">
                <a:solidFill>
                  <a:srgbClr val="000000"/>
                </a:solidFill>
                <a:latin typeface="Calibri"/>
                <a:cs typeface="Calibri"/>
              </a:rPr>
              <a:t>de ignição superior a 1,3 m.</a:t>
            </a:r>
          </a:p>
        </p:txBody>
      </p:sp>
      <p:sp>
        <p:nvSpPr>
          <p:cNvPr id="5" name="object 5"/>
          <p:cNvSpPr txBox="1"/>
          <p:nvPr/>
        </p:nvSpPr>
        <p:spPr>
          <a:xfrm>
            <a:off x="684275" y="934304"/>
            <a:ext cx="590030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Se for</a:t>
            </a:r>
            <a:r>
              <a:rPr sz="1100" spc="-16">
                <a:solidFill>
                  <a:srgbClr val="000000"/>
                </a:solidFill>
                <a:latin typeface="Calibri"/>
                <a:cs typeface="Calibri"/>
              </a:rPr>
              <a:t> </a:t>
            </a:r>
            <a:r>
              <a:rPr sz="1100">
                <a:solidFill>
                  <a:srgbClr val="000000"/>
                </a:solidFill>
                <a:latin typeface="Calibri"/>
                <a:cs typeface="Calibri"/>
              </a:rPr>
              <a:t>recebida uma forte radiação eletromagnética nas proximidades (presença de um inibidor, por</a:t>
            </a:r>
          </a:p>
          <a:p>
            <a:pPr marL="0" marR="0">
              <a:lnSpc>
                <a:spcPts val="1344"/>
              </a:lnSpc>
              <a:spcBef>
                <a:spcPts val="50"/>
              </a:spcBef>
              <a:spcAft>
                <a:spcPts val="0"/>
              </a:spcAft>
            </a:pPr>
            <a:r>
              <a:rPr sz="1100">
                <a:solidFill>
                  <a:srgbClr val="000000"/>
                </a:solidFill>
                <a:latin typeface="Calibri"/>
                <a:cs typeface="Calibri"/>
              </a:rPr>
              <a:t>exemplo), aproxime a chave e</a:t>
            </a:r>
            <a:r>
              <a:rPr sz="1100" spc="10">
                <a:solidFill>
                  <a:srgbClr val="000000"/>
                </a:solidFill>
                <a:latin typeface="Calibri"/>
                <a:cs typeface="Calibri"/>
              </a:rPr>
              <a:t> </a:t>
            </a:r>
            <a:r>
              <a:rPr sz="1100">
                <a:solidFill>
                  <a:srgbClr val="000000"/>
                </a:solidFill>
                <a:latin typeface="Calibri"/>
                <a:cs typeface="Calibri"/>
              </a:rPr>
              <a:t>ligue a moto.</a:t>
            </a:r>
          </a:p>
        </p:txBody>
      </p:sp>
      <p:sp>
        <p:nvSpPr>
          <p:cNvPr id="6" name="object 6"/>
          <p:cNvSpPr txBox="1"/>
          <p:nvPr/>
        </p:nvSpPr>
        <p:spPr>
          <a:xfrm>
            <a:off x="684275" y="1325972"/>
            <a:ext cx="6245016"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Para</a:t>
            </a:r>
            <a:r>
              <a:rPr sz="1100" spc="-20">
                <a:solidFill>
                  <a:srgbClr val="000000"/>
                </a:solidFill>
                <a:latin typeface="Calibri"/>
                <a:cs typeface="Calibri"/>
              </a:rPr>
              <a:t> </a:t>
            </a:r>
            <a:r>
              <a:rPr sz="1100">
                <a:solidFill>
                  <a:srgbClr val="000000"/>
                </a:solidFill>
                <a:latin typeface="Calibri"/>
                <a:cs typeface="Calibri"/>
              </a:rPr>
              <a:t>verificar se a pilha-botão</a:t>
            </a:r>
            <a:r>
              <a:rPr sz="1100" spc="19">
                <a:solidFill>
                  <a:srgbClr val="000000"/>
                </a:solidFill>
                <a:latin typeface="Calibri"/>
                <a:cs typeface="Calibri"/>
              </a:rPr>
              <a:t> </a:t>
            </a:r>
            <a:r>
              <a:rPr sz="1100">
                <a:solidFill>
                  <a:srgbClr val="000000"/>
                </a:solidFill>
                <a:latin typeface="Calibri"/>
                <a:cs typeface="Calibri"/>
              </a:rPr>
              <a:t>da chave de proximidade está</a:t>
            </a:r>
            <a:r>
              <a:rPr sz="1100" spc="-25">
                <a:solidFill>
                  <a:srgbClr val="000000"/>
                </a:solidFill>
                <a:latin typeface="Calibri"/>
                <a:cs typeface="Calibri"/>
              </a:rPr>
              <a:t> </a:t>
            </a:r>
            <a:r>
              <a:rPr sz="1100">
                <a:solidFill>
                  <a:srgbClr val="000000"/>
                </a:solidFill>
                <a:latin typeface="Calibri"/>
                <a:cs typeface="Calibri"/>
              </a:rPr>
              <a:t>esgotada, </a:t>
            </a:r>
            <a:r>
              <a:rPr lang="pt-BR" sz="1100">
                <a:solidFill>
                  <a:srgbClr val="000000"/>
                </a:solidFill>
                <a:latin typeface="Calibri"/>
                <a:cs typeface="Calibri"/>
              </a:rPr>
              <a:t>aperte</a:t>
            </a:r>
            <a:r>
              <a:rPr sz="1100">
                <a:solidFill>
                  <a:srgbClr val="000000"/>
                </a:solidFill>
                <a:latin typeface="Calibri"/>
                <a:cs typeface="Calibri"/>
              </a:rPr>
              <a:t> o botão</a:t>
            </a:r>
            <a:r>
              <a:rPr sz="1100" spc="17">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sz="1100">
                <a:solidFill>
                  <a:srgbClr val="000000"/>
                </a:solidFill>
                <a:latin typeface="Calibri"/>
                <a:cs typeface="Calibri"/>
              </a:rPr>
              <a:t>chave remota e</a:t>
            </a:r>
          </a:p>
          <a:p>
            <a:pPr marL="0" marR="0">
              <a:lnSpc>
                <a:spcPts val="1344"/>
              </a:lnSpc>
              <a:spcBef>
                <a:spcPts val="50"/>
              </a:spcBef>
              <a:spcAft>
                <a:spcPts val="0"/>
              </a:spcAft>
            </a:pPr>
            <a:r>
              <a:rPr sz="1100">
                <a:solidFill>
                  <a:srgbClr val="000000"/>
                </a:solidFill>
                <a:latin typeface="Calibri"/>
                <a:cs typeface="Calibri"/>
              </a:rPr>
              <a:t>verifique se a luz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aviso da chave não se acende. Aproxime a chave do anel luminoso do botão de ignição</a:t>
            </a:r>
          </a:p>
          <a:p>
            <a:pPr marL="0" marR="0">
              <a:lnSpc>
                <a:spcPts val="1343"/>
              </a:lnSpc>
              <a:spcBef>
                <a:spcPts val="0"/>
              </a:spcBef>
              <a:spcAft>
                <a:spcPts val="0"/>
              </a:spcAft>
            </a:pPr>
            <a:r>
              <a:rPr sz="1100">
                <a:solidFill>
                  <a:srgbClr val="000000"/>
                </a:solidFill>
                <a:latin typeface="Calibri"/>
                <a:cs typeface="Calibri"/>
              </a:rPr>
              <a:t>para ligar a moto e não</a:t>
            </a:r>
            <a:r>
              <a:rPr sz="1100" spc="21">
                <a:solidFill>
                  <a:srgbClr val="000000"/>
                </a:solidFill>
                <a:latin typeface="Calibri"/>
                <a:cs typeface="Calibri"/>
              </a:rPr>
              <a:t> </a:t>
            </a:r>
            <a:r>
              <a:rPr sz="1100">
                <a:solidFill>
                  <a:srgbClr val="000000"/>
                </a:solidFill>
                <a:latin typeface="Calibri"/>
                <a:cs typeface="Calibri"/>
              </a:rPr>
              <a:t>afaste a chave até que o motor esteja em funcionamento. Depois poderá recolher</a:t>
            </a:r>
            <a:r>
              <a:rPr sz="1100" spc="11">
                <a:solidFill>
                  <a:srgbClr val="000000"/>
                </a:solidFill>
                <a:latin typeface="Calibri"/>
                <a:cs typeface="Calibri"/>
              </a:rPr>
              <a:t> </a:t>
            </a:r>
            <a:r>
              <a:rPr sz="1100">
                <a:solidFill>
                  <a:srgbClr val="000000"/>
                </a:solidFill>
                <a:latin typeface="Calibri"/>
                <a:cs typeface="Calibri"/>
              </a:rPr>
              <a:t>a</a:t>
            </a:r>
          </a:p>
          <a:p>
            <a:pPr marL="0" marR="0">
              <a:lnSpc>
                <a:spcPts val="1332"/>
              </a:lnSpc>
              <a:spcBef>
                <a:spcPts val="50"/>
              </a:spcBef>
              <a:spcAft>
                <a:spcPts val="0"/>
              </a:spcAft>
            </a:pPr>
            <a:r>
              <a:rPr sz="1100">
                <a:solidFill>
                  <a:srgbClr val="000000"/>
                </a:solidFill>
                <a:latin typeface="Calibri"/>
                <a:cs typeface="Calibri"/>
              </a:rPr>
              <a:t>chave e a moto</a:t>
            </a:r>
            <a:r>
              <a:rPr sz="1100" spc="20">
                <a:solidFill>
                  <a:srgbClr val="000000"/>
                </a:solidFill>
                <a:latin typeface="Calibri"/>
                <a:cs typeface="Calibri"/>
              </a:rPr>
              <a:t> </a:t>
            </a:r>
            <a:r>
              <a:rPr sz="1100">
                <a:solidFill>
                  <a:srgbClr val="000000"/>
                </a:solidFill>
                <a:latin typeface="Calibri"/>
                <a:cs typeface="Calibri"/>
              </a:rPr>
              <a:t>funcionará</a:t>
            </a:r>
            <a:r>
              <a:rPr sz="1100" spc="-13">
                <a:solidFill>
                  <a:srgbClr val="000000"/>
                </a:solidFill>
                <a:latin typeface="Calibri"/>
                <a:cs typeface="Calibri"/>
              </a:rPr>
              <a:t> </a:t>
            </a:r>
            <a:r>
              <a:rPr sz="1100">
                <a:solidFill>
                  <a:srgbClr val="000000"/>
                </a:solidFill>
                <a:latin typeface="Calibri"/>
                <a:cs typeface="Calibri"/>
              </a:rPr>
              <a:t>normalmente. </a:t>
            </a:r>
            <a:r>
              <a:rPr sz="1100" spc="-14">
                <a:solidFill>
                  <a:srgbClr val="000000"/>
                </a:solidFill>
                <a:latin typeface="Calibri"/>
                <a:cs typeface="Calibri"/>
              </a:rPr>
              <a:t>No</a:t>
            </a:r>
            <a:r>
              <a:rPr sz="1100" spc="33">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a moto estiver ativada, se passar 1 minuto sem ligar</a:t>
            </a:r>
            <a:r>
              <a:rPr sz="1100" spc="-17">
                <a:solidFill>
                  <a:srgbClr val="000000"/>
                </a:solidFill>
                <a:latin typeface="Calibri"/>
                <a:cs typeface="Calibri"/>
              </a:rPr>
              <a:t> </a:t>
            </a:r>
            <a:r>
              <a:rPr sz="1100">
                <a:solidFill>
                  <a:srgbClr val="000000"/>
                </a:solidFill>
                <a:latin typeface="Calibri"/>
                <a:cs typeface="Calibri"/>
              </a:rPr>
              <a:t>o</a:t>
            </a:r>
          </a:p>
          <a:p>
            <a:pPr marL="0" marR="0">
              <a:lnSpc>
                <a:spcPts val="1344"/>
              </a:lnSpc>
              <a:spcBef>
                <a:spcPts val="0"/>
              </a:spcBef>
              <a:spcAft>
                <a:spcPts val="0"/>
              </a:spcAft>
            </a:pPr>
            <a:r>
              <a:rPr sz="1100">
                <a:solidFill>
                  <a:srgbClr val="000000"/>
                </a:solidFill>
                <a:latin typeface="Calibri"/>
                <a:cs typeface="Calibri"/>
              </a:rPr>
              <a:t>motor, a moto desligar-se-á automaticamente.</a:t>
            </a:r>
          </a:p>
        </p:txBody>
      </p:sp>
      <p:sp>
        <p:nvSpPr>
          <p:cNvPr id="7" name="object 7"/>
          <p:cNvSpPr txBox="1"/>
          <p:nvPr/>
        </p:nvSpPr>
        <p:spPr>
          <a:xfrm>
            <a:off x="684275" y="2229704"/>
            <a:ext cx="2443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a:t>
            </a:r>
            <a:r>
              <a:rPr sz="1100" spc="11">
                <a:solidFill>
                  <a:srgbClr val="000000"/>
                </a:solidFill>
                <a:latin typeface="Calibri"/>
                <a:cs typeface="Calibri"/>
              </a:rPr>
              <a:t> </a:t>
            </a:r>
            <a:r>
              <a:rPr sz="1100" b="1">
                <a:solidFill>
                  <a:srgbClr val="000000"/>
                </a:solidFill>
                <a:latin typeface="Calibri"/>
                <a:cs typeface="Calibri"/>
              </a:rPr>
              <a:t>O bloqueio da direção</a:t>
            </a:r>
            <a:r>
              <a:rPr sz="1100" b="1" spc="-26">
                <a:solidFill>
                  <a:srgbClr val="000000"/>
                </a:solidFill>
                <a:latin typeface="Calibri"/>
                <a:cs typeface="Calibri"/>
              </a:rPr>
              <a:t> </a:t>
            </a:r>
            <a:r>
              <a:rPr sz="1100" b="1">
                <a:solidFill>
                  <a:srgbClr val="000000"/>
                </a:solidFill>
                <a:latin typeface="Calibri"/>
                <a:cs typeface="Calibri"/>
              </a:rPr>
              <a:t>não funciona</a:t>
            </a:r>
            <a:r>
              <a:rPr sz="1100">
                <a:solidFill>
                  <a:srgbClr val="000000"/>
                </a:solidFill>
                <a:latin typeface="Calibri"/>
                <a:cs typeface="Calibri"/>
              </a:rPr>
              <a:t>:</a:t>
            </a:r>
          </a:p>
        </p:txBody>
      </p:sp>
      <p:sp>
        <p:nvSpPr>
          <p:cNvPr id="8" name="object 8"/>
          <p:cNvSpPr txBox="1"/>
          <p:nvPr/>
        </p:nvSpPr>
        <p:spPr>
          <a:xfrm>
            <a:off x="684275" y="2450684"/>
            <a:ext cx="633636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No</a:t>
            </a:r>
            <a:r>
              <a:rPr sz="1100" spc="16">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o mecanismo de bloqueio</a:t>
            </a:r>
            <a:r>
              <a:rPr sz="1100" spc="11">
                <a:solidFill>
                  <a:srgbClr val="000000"/>
                </a:solidFill>
                <a:latin typeface="Calibri"/>
                <a:cs typeface="Calibri"/>
              </a:rPr>
              <a:t> </a:t>
            </a:r>
            <a:r>
              <a:rPr sz="1100">
                <a:solidFill>
                  <a:srgbClr val="000000"/>
                </a:solidFill>
                <a:latin typeface="Calibri"/>
                <a:cs typeface="Calibri"/>
              </a:rPr>
              <a:t>não funcionar,</a:t>
            </a:r>
            <a:r>
              <a:rPr sz="1100" spc="-17">
                <a:solidFill>
                  <a:srgbClr val="000000"/>
                </a:solidFill>
                <a:latin typeface="Calibri"/>
                <a:cs typeface="Calibri"/>
              </a:rPr>
              <a:t> </a:t>
            </a:r>
            <a:r>
              <a:rPr sz="1100">
                <a:solidFill>
                  <a:srgbClr val="000000"/>
                </a:solidFill>
                <a:latin typeface="Calibri"/>
                <a:cs typeface="Calibri"/>
              </a:rPr>
              <a:t>verifique se o</a:t>
            </a:r>
            <a:r>
              <a:rPr sz="1100" spc="10">
                <a:solidFill>
                  <a:srgbClr val="000000"/>
                </a:solidFill>
                <a:latin typeface="Calibri"/>
                <a:cs typeface="Calibri"/>
              </a:rPr>
              <a:t> </a:t>
            </a:r>
            <a:r>
              <a:rPr sz="1100">
                <a:solidFill>
                  <a:srgbClr val="000000"/>
                </a:solidFill>
                <a:latin typeface="Calibri"/>
                <a:cs typeface="Calibri"/>
              </a:rPr>
              <a:t>fusível está</a:t>
            </a:r>
            <a:r>
              <a:rPr sz="1100" spc="-17">
                <a:solidFill>
                  <a:srgbClr val="000000"/>
                </a:solidFill>
                <a:latin typeface="Calibri"/>
                <a:cs typeface="Calibri"/>
              </a:rPr>
              <a:t> </a:t>
            </a:r>
            <a:r>
              <a:rPr lang="pt-BR" sz="1100">
                <a:solidFill>
                  <a:srgbClr val="000000"/>
                </a:solidFill>
                <a:latin typeface="Calibri"/>
                <a:cs typeface="Calibri"/>
              </a:rPr>
              <a:t>derretido</a:t>
            </a:r>
            <a:r>
              <a:rPr sz="1100">
                <a:solidFill>
                  <a:srgbClr val="000000"/>
                </a:solidFill>
                <a:latin typeface="Calibri"/>
                <a:cs typeface="Calibri"/>
              </a:rPr>
              <a:t>. No</a:t>
            </a:r>
            <a:r>
              <a:rPr sz="1100" spc="22">
                <a:solidFill>
                  <a:srgbClr val="000000"/>
                </a:solidFill>
                <a:latin typeface="Calibri"/>
                <a:cs typeface="Calibri"/>
              </a:rPr>
              <a:t> </a:t>
            </a:r>
            <a:r>
              <a:rPr sz="1100">
                <a:solidFill>
                  <a:srgbClr val="000000"/>
                </a:solidFill>
                <a:latin typeface="Calibri"/>
                <a:cs typeface="Calibri"/>
              </a:rPr>
              <a:t>caso de o fusível</a:t>
            </a:r>
          </a:p>
          <a:p>
            <a:pPr marL="0" marR="0">
              <a:lnSpc>
                <a:spcPts val="1344"/>
              </a:lnSpc>
              <a:spcBef>
                <a:spcPts val="50"/>
              </a:spcBef>
              <a:spcAft>
                <a:spcPts val="0"/>
              </a:spcAft>
            </a:pPr>
            <a:r>
              <a:rPr sz="1100">
                <a:solidFill>
                  <a:srgbClr val="000000"/>
                </a:solidFill>
                <a:latin typeface="Calibri"/>
                <a:cs typeface="Calibri"/>
              </a:rPr>
              <a:t>estiver bem, coloque-se em contato com uma</a:t>
            </a:r>
            <a:r>
              <a:rPr sz="1100" spc="-27">
                <a:solidFill>
                  <a:srgbClr val="000000"/>
                </a:solidFill>
                <a:latin typeface="Calibri"/>
                <a:cs typeface="Calibri"/>
              </a:rPr>
              <a:t> </a:t>
            </a:r>
            <a:r>
              <a:rPr sz="1100">
                <a:solidFill>
                  <a:srgbClr val="000000"/>
                </a:solidFill>
                <a:latin typeface="Calibri"/>
                <a:cs typeface="Calibri"/>
              </a:rPr>
              <a:t>Oficina Autorizada VOGE para a sua resolução.</a:t>
            </a:r>
          </a:p>
        </p:txBody>
      </p:sp>
      <p:sp>
        <p:nvSpPr>
          <p:cNvPr id="9" name="object 9"/>
          <p:cNvSpPr txBox="1"/>
          <p:nvPr/>
        </p:nvSpPr>
        <p:spPr>
          <a:xfrm>
            <a:off x="3477768" y="28484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0" name="object 10"/>
          <p:cNvSpPr txBox="1"/>
          <p:nvPr/>
        </p:nvSpPr>
        <p:spPr>
          <a:xfrm>
            <a:off x="755904" y="3077545"/>
            <a:ext cx="6119707" cy="88999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conta com descansos central</a:t>
            </a:r>
            <a:r>
              <a:rPr sz="1100" spc="-10">
                <a:solidFill>
                  <a:srgbClr val="000000"/>
                </a:solidFill>
                <a:latin typeface="Calibri"/>
                <a:cs typeface="Calibri"/>
              </a:rPr>
              <a:t> </a:t>
            </a:r>
            <a:r>
              <a:rPr sz="1100">
                <a:solidFill>
                  <a:srgbClr val="000000"/>
                </a:solidFill>
                <a:latin typeface="Calibri"/>
                <a:cs typeface="Calibri"/>
              </a:rPr>
              <a:t>e lateral.</a:t>
            </a:r>
            <a:r>
              <a:rPr sz="1100" spc="-17">
                <a:solidFill>
                  <a:srgbClr val="000000"/>
                </a:solidFill>
                <a:latin typeface="Calibri"/>
                <a:cs typeface="Calibri"/>
              </a:rPr>
              <a:t> </a:t>
            </a:r>
            <a:r>
              <a:rPr sz="1100">
                <a:solidFill>
                  <a:srgbClr val="000000"/>
                </a:solidFill>
                <a:latin typeface="Calibri"/>
                <a:cs typeface="Calibri"/>
              </a:rPr>
              <a:t>Quando</a:t>
            </a:r>
            <a:r>
              <a:rPr sz="1100" spc="13">
                <a:solidFill>
                  <a:srgbClr val="000000"/>
                </a:solidFill>
                <a:latin typeface="Calibri"/>
                <a:cs typeface="Calibri"/>
              </a:rPr>
              <a:t> </a:t>
            </a:r>
            <a:r>
              <a:rPr sz="1100">
                <a:solidFill>
                  <a:srgbClr val="000000"/>
                </a:solidFill>
                <a:latin typeface="Calibri"/>
                <a:cs typeface="Calibri"/>
              </a:rPr>
              <a:t>estacionar com o descanso lateral, vire o</a:t>
            </a:r>
          </a:p>
          <a:p>
            <a:pPr marL="0" marR="0">
              <a:lnSpc>
                <a:spcPts val="1331"/>
              </a:lnSpc>
              <a:spcBef>
                <a:spcPts val="50"/>
              </a:spcBef>
              <a:spcAft>
                <a:spcPts val="0"/>
              </a:spcAft>
            </a:pPr>
            <a:r>
              <a:rPr sz="1100">
                <a:solidFill>
                  <a:srgbClr val="000000"/>
                </a:solidFill>
                <a:latin typeface="Calibri"/>
                <a:cs typeface="Calibri"/>
              </a:rPr>
              <a:t>gui</a:t>
            </a:r>
            <a:r>
              <a:rPr lang="pt-BR" sz="1100">
                <a:solidFill>
                  <a:srgbClr val="000000"/>
                </a:solidFill>
                <a:latin typeface="Calibri"/>
                <a:cs typeface="Calibri"/>
              </a:rPr>
              <a:t>dão</a:t>
            </a:r>
            <a:r>
              <a:rPr sz="1100">
                <a:solidFill>
                  <a:srgbClr val="000000"/>
                </a:solidFill>
                <a:latin typeface="Calibri"/>
                <a:cs typeface="Calibri"/>
              </a:rPr>
              <a:t> completamente para a esquerda e bloqueie</a:t>
            </a:r>
            <a:r>
              <a:rPr sz="1100" spc="19">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a:solidFill>
                  <a:srgbClr val="000000"/>
                </a:solidFill>
                <a:latin typeface="Calibri"/>
                <a:cs typeface="Calibri"/>
              </a:rPr>
              <a:t>direção. </a:t>
            </a:r>
            <a:r>
              <a:rPr sz="1100" spc="-14">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que a luz de aviso vermelha </a:t>
            </a:r>
            <a:r>
              <a:rPr sz="1100" spc="-15">
                <a:solidFill>
                  <a:srgbClr val="000000"/>
                </a:solidFill>
                <a:latin typeface="Calibri"/>
                <a:cs typeface="Calibri"/>
              </a:rPr>
              <a:t>do</a:t>
            </a:r>
          </a:p>
          <a:p>
            <a:pPr marL="0" marR="0">
              <a:lnSpc>
                <a:spcPts val="1344"/>
              </a:lnSpc>
              <a:spcBef>
                <a:spcPts val="0"/>
              </a:spcBef>
              <a:spcAft>
                <a:spcPts val="0"/>
              </a:spcAft>
            </a:pPr>
            <a:r>
              <a:rPr sz="1100">
                <a:solidFill>
                  <a:srgbClr val="000000"/>
                </a:solidFill>
                <a:latin typeface="Calibri"/>
                <a:cs typeface="Calibri"/>
              </a:rPr>
              <a:t>botão de</a:t>
            </a:r>
            <a:r>
              <a:rPr sz="1100" spc="16">
                <a:solidFill>
                  <a:srgbClr val="000000"/>
                </a:solidFill>
                <a:latin typeface="Calibri"/>
                <a:cs typeface="Calibri"/>
              </a:rPr>
              <a:t> </a:t>
            </a:r>
            <a:r>
              <a:rPr sz="1100">
                <a:solidFill>
                  <a:srgbClr val="000000"/>
                </a:solidFill>
                <a:latin typeface="Calibri"/>
                <a:cs typeface="Calibri"/>
              </a:rPr>
              <a:t>ignição piscar 3 vezes, isto significa que existe uma anomalia na comunicação sem</a:t>
            </a:r>
            <a:r>
              <a:rPr sz="1100" spc="12">
                <a:solidFill>
                  <a:srgbClr val="000000"/>
                </a:solidFill>
                <a:latin typeface="Calibri"/>
                <a:cs typeface="Calibri"/>
              </a:rPr>
              <a:t> </a:t>
            </a:r>
            <a:r>
              <a:rPr sz="1100">
                <a:solidFill>
                  <a:srgbClr val="000000"/>
                </a:solidFill>
                <a:latin typeface="Calibri"/>
                <a:cs typeface="Calibri"/>
              </a:rPr>
              <a:t>fios</a:t>
            </a:r>
            <a:r>
              <a:rPr sz="1100" spc="14">
                <a:solidFill>
                  <a:srgbClr val="000000"/>
                </a:solidFill>
                <a:latin typeface="Calibri"/>
                <a:cs typeface="Calibri"/>
              </a:rPr>
              <a:t> </a:t>
            </a:r>
            <a:r>
              <a:rPr sz="1100">
                <a:solidFill>
                  <a:srgbClr val="000000"/>
                </a:solidFill>
                <a:latin typeface="Calibri"/>
                <a:cs typeface="Calibri"/>
              </a:rPr>
              <a:t>com</a:t>
            </a:r>
            <a:r>
              <a:rPr sz="1100" spc="26">
                <a:solidFill>
                  <a:srgbClr val="000000"/>
                </a:solidFill>
                <a:latin typeface="Calibri"/>
                <a:cs typeface="Calibri"/>
              </a:rPr>
              <a:t> </a:t>
            </a:r>
            <a:r>
              <a:rPr sz="1100">
                <a:solidFill>
                  <a:srgbClr val="000000"/>
                </a:solidFill>
                <a:latin typeface="Calibri"/>
                <a:cs typeface="Calibri"/>
              </a:rPr>
              <a:t>a</a:t>
            </a:r>
          </a:p>
          <a:p>
            <a:pPr marL="0" marR="0">
              <a:lnSpc>
                <a:spcPts val="1343"/>
              </a:lnSpc>
              <a:spcBef>
                <a:spcPts val="50"/>
              </a:spcBef>
              <a:spcAft>
                <a:spcPts val="0"/>
              </a:spcAft>
            </a:pPr>
            <a:r>
              <a:rPr sz="1100">
                <a:solidFill>
                  <a:srgbClr val="000000"/>
                </a:solidFill>
                <a:latin typeface="Calibri"/>
                <a:cs typeface="Calibri"/>
              </a:rPr>
              <a:t>chave. Se</a:t>
            </a:r>
            <a:r>
              <a:rPr sz="1100" spc="11">
                <a:solidFill>
                  <a:srgbClr val="000000"/>
                </a:solidFill>
                <a:latin typeface="Calibri"/>
                <a:cs typeface="Calibri"/>
              </a:rPr>
              <a:t> </a:t>
            </a:r>
            <a:r>
              <a:rPr sz="1100">
                <a:solidFill>
                  <a:srgbClr val="000000"/>
                </a:solidFill>
                <a:latin typeface="Calibri"/>
                <a:cs typeface="Calibri"/>
              </a:rPr>
              <a:t>a luz de aviso vermelha piscar 4 vezes, significa que o</a:t>
            </a:r>
            <a:r>
              <a:rPr sz="1100" spc="17">
                <a:solidFill>
                  <a:srgbClr val="000000"/>
                </a:solidFill>
                <a:latin typeface="Calibri"/>
                <a:cs typeface="Calibri"/>
              </a:rPr>
              <a:t> </a:t>
            </a:r>
            <a:r>
              <a:rPr sz="1100">
                <a:solidFill>
                  <a:srgbClr val="000000"/>
                </a:solidFill>
                <a:latin typeface="Calibri"/>
                <a:cs typeface="Calibri"/>
              </a:rPr>
              <a:t>antirroubo</a:t>
            </a:r>
            <a:r>
              <a:rPr sz="1100" spc="12">
                <a:solidFill>
                  <a:srgbClr val="000000"/>
                </a:solidFill>
                <a:latin typeface="Calibri"/>
                <a:cs typeface="Calibri"/>
              </a:rPr>
              <a:t> </a:t>
            </a:r>
            <a:r>
              <a:rPr sz="1100">
                <a:solidFill>
                  <a:srgbClr val="000000"/>
                </a:solidFill>
                <a:latin typeface="Calibri"/>
                <a:cs typeface="Calibri"/>
              </a:rPr>
              <a:t>do motor falhou, e se o</a:t>
            </a:r>
            <a:r>
              <a:rPr sz="1100" spc="17">
                <a:solidFill>
                  <a:srgbClr val="000000"/>
                </a:solidFill>
                <a:latin typeface="Calibri"/>
                <a:cs typeface="Calibri"/>
              </a:rPr>
              <a:t> </a:t>
            </a:r>
            <a:r>
              <a:rPr sz="1100">
                <a:solidFill>
                  <a:srgbClr val="000000"/>
                </a:solidFill>
                <a:latin typeface="Calibri"/>
                <a:cs typeface="Calibri"/>
              </a:rPr>
              <a:t>fizer 5</a:t>
            </a:r>
          </a:p>
          <a:p>
            <a:pPr marL="0" marR="0">
              <a:lnSpc>
                <a:spcPts val="1344"/>
              </a:lnSpc>
              <a:spcBef>
                <a:spcPts val="0"/>
              </a:spcBef>
              <a:spcAft>
                <a:spcPts val="0"/>
              </a:spcAft>
            </a:pPr>
            <a:r>
              <a:rPr sz="1100">
                <a:solidFill>
                  <a:srgbClr val="000000"/>
                </a:solidFill>
                <a:latin typeface="Calibri"/>
                <a:cs typeface="Calibri"/>
              </a:rPr>
              <a:t>vezes</a:t>
            </a:r>
            <a:r>
              <a:rPr sz="1100" spc="-14">
                <a:solidFill>
                  <a:srgbClr val="000000"/>
                </a:solidFill>
                <a:latin typeface="Calibri"/>
                <a:cs typeface="Calibri"/>
              </a:rPr>
              <a:t> </a:t>
            </a:r>
            <a:r>
              <a:rPr sz="1100">
                <a:solidFill>
                  <a:srgbClr val="000000"/>
                </a:solidFill>
                <a:latin typeface="Calibri"/>
                <a:cs typeface="Calibri"/>
              </a:rPr>
              <a:t>significa que existe uma falha no bloqueio da direção.</a:t>
            </a:r>
          </a:p>
        </p:txBody>
      </p:sp>
      <p:sp>
        <p:nvSpPr>
          <p:cNvPr id="11" name="object 1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910840" y="1070864"/>
            <a:ext cx="4017264" cy="28864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335569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Painel</a:t>
            </a:r>
            <a:r>
              <a:rPr sz="1400" b="1" spc="-14">
                <a:solidFill>
                  <a:schemeClr val="tx2"/>
                </a:solidFill>
                <a:cs typeface="Cambria"/>
              </a:rPr>
              <a:t> </a:t>
            </a:r>
            <a:r>
              <a:rPr sz="1400" b="1">
                <a:solidFill>
                  <a:schemeClr val="tx2"/>
                </a:solidFill>
                <a:cs typeface="Cambria"/>
              </a:rPr>
              <a:t>de</a:t>
            </a:r>
            <a:r>
              <a:rPr sz="1400" b="1" spc="14">
                <a:solidFill>
                  <a:schemeClr val="tx2"/>
                </a:solidFill>
                <a:cs typeface="Cambria"/>
              </a:rPr>
              <a:t> </a:t>
            </a:r>
            <a:r>
              <a:rPr sz="1400" b="1">
                <a:solidFill>
                  <a:schemeClr val="tx2"/>
                </a:solidFill>
                <a:cs typeface="Cambria"/>
              </a:rPr>
              <a:t>instrumentos</a:t>
            </a:r>
            <a:r>
              <a:rPr sz="1400" b="1" spc="19">
                <a:solidFill>
                  <a:schemeClr val="tx2"/>
                </a:solidFill>
                <a:cs typeface="Cambria"/>
              </a:rPr>
              <a:t> </a:t>
            </a:r>
            <a:r>
              <a:rPr sz="1400" b="1">
                <a:solidFill>
                  <a:schemeClr val="tx2"/>
                </a:solidFill>
                <a:cs typeface="Cambria"/>
              </a:rPr>
              <a:t>e</a:t>
            </a:r>
            <a:r>
              <a:rPr sz="1400" b="1" spc="-12">
                <a:solidFill>
                  <a:schemeClr val="tx2"/>
                </a:solidFill>
                <a:cs typeface="Cambria"/>
              </a:rPr>
              <a:t> </a:t>
            </a:r>
            <a:r>
              <a:rPr sz="1400" b="1">
                <a:solidFill>
                  <a:schemeClr val="tx2"/>
                </a:solidFill>
                <a:cs typeface="Cambria"/>
              </a:rPr>
              <a:t>luzes</a:t>
            </a:r>
            <a:r>
              <a:rPr sz="1400" b="1" spc="17">
                <a:solidFill>
                  <a:schemeClr val="tx2"/>
                </a:solidFill>
                <a:cs typeface="Cambria"/>
              </a:rPr>
              <a:t> </a:t>
            </a:r>
            <a:r>
              <a:rPr sz="1400" b="1">
                <a:solidFill>
                  <a:schemeClr val="tx2"/>
                </a:solidFill>
                <a:cs typeface="Cambria"/>
              </a:rPr>
              <a:t>de</a:t>
            </a:r>
            <a:r>
              <a:rPr sz="1400" b="1" spc="-15">
                <a:solidFill>
                  <a:schemeClr val="tx2"/>
                </a:solidFill>
                <a:cs typeface="Cambria"/>
              </a:rPr>
              <a:t> </a:t>
            </a:r>
            <a:r>
              <a:rPr sz="1400" b="1">
                <a:solidFill>
                  <a:schemeClr val="tx2"/>
                </a:solidFill>
                <a:cs typeface="Cambria"/>
              </a:rPr>
              <a:t>aviso</a:t>
            </a:r>
          </a:p>
        </p:txBody>
      </p:sp>
      <p:sp>
        <p:nvSpPr>
          <p:cNvPr id="6" name="object 6"/>
          <p:cNvSpPr txBox="1"/>
          <p:nvPr/>
        </p:nvSpPr>
        <p:spPr>
          <a:xfrm>
            <a:off x="576072" y="1348832"/>
            <a:ext cx="2430093" cy="90726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Luz de aviso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pisca esquerdo</a:t>
            </a:r>
          </a:p>
          <a:p>
            <a:pPr marL="0" marR="0">
              <a:lnSpc>
                <a:spcPts val="1091"/>
              </a:lnSpc>
              <a:spcBef>
                <a:spcPts val="0"/>
              </a:spcBef>
              <a:spcAft>
                <a:spcPts val="0"/>
              </a:spcAft>
            </a:pPr>
            <a:r>
              <a:rPr sz="1100">
                <a:solidFill>
                  <a:srgbClr val="000000"/>
                </a:solidFill>
                <a:latin typeface="Calibri"/>
                <a:cs typeface="Calibri"/>
              </a:rPr>
              <a:t>2. Aviso de luz de máximos</a:t>
            </a:r>
          </a:p>
          <a:p>
            <a:pPr marL="0" marR="0">
              <a:lnSpc>
                <a:spcPts val="1104"/>
              </a:lnSpc>
              <a:spcBef>
                <a:spcPts val="0"/>
              </a:spcBef>
              <a:spcAft>
                <a:spcPts val="0"/>
              </a:spcAft>
            </a:pPr>
            <a:r>
              <a:rPr sz="1100">
                <a:solidFill>
                  <a:srgbClr val="000000"/>
                </a:solidFill>
                <a:latin typeface="Calibri"/>
                <a:cs typeface="Calibri"/>
              </a:rPr>
              <a:t>3. Aviso de baixa</a:t>
            </a:r>
            <a:r>
              <a:rPr sz="1100" spc="-16">
                <a:solidFill>
                  <a:srgbClr val="000000"/>
                </a:solidFill>
                <a:latin typeface="Calibri"/>
                <a:cs typeface="Calibri"/>
              </a:rPr>
              <a:t> </a:t>
            </a:r>
            <a:r>
              <a:rPr sz="1100">
                <a:solidFill>
                  <a:srgbClr val="000000"/>
                </a:solidFill>
                <a:latin typeface="Calibri"/>
                <a:cs typeface="Calibri"/>
              </a:rPr>
              <a:t>tensão da bateria</a:t>
            </a:r>
          </a:p>
          <a:p>
            <a:pPr marL="0" marR="0">
              <a:lnSpc>
                <a:spcPts val="1104"/>
              </a:lnSpc>
              <a:spcBef>
                <a:spcPts val="0"/>
              </a:spcBef>
              <a:spcAft>
                <a:spcPts val="0"/>
              </a:spcAft>
            </a:pPr>
            <a:r>
              <a:rPr sz="1100">
                <a:solidFill>
                  <a:srgbClr val="000000"/>
                </a:solidFill>
                <a:latin typeface="Calibri"/>
                <a:cs typeface="Calibri"/>
              </a:rPr>
              <a:t>4. Aviso de falha </a:t>
            </a:r>
            <a:r>
              <a:rPr sz="1100" spc="-15">
                <a:solidFill>
                  <a:srgbClr val="000000"/>
                </a:solidFill>
                <a:latin typeface="Calibri"/>
                <a:cs typeface="Calibri"/>
              </a:rPr>
              <a:t>no</a:t>
            </a:r>
            <a:r>
              <a:rPr sz="1100" spc="14">
                <a:solidFill>
                  <a:srgbClr val="000000"/>
                </a:solidFill>
                <a:latin typeface="Calibri"/>
                <a:cs typeface="Calibri"/>
              </a:rPr>
              <a:t> </a:t>
            </a:r>
            <a:r>
              <a:rPr sz="1100">
                <a:solidFill>
                  <a:srgbClr val="000000"/>
                </a:solidFill>
                <a:latin typeface="Calibri"/>
                <a:cs typeface="Calibri"/>
              </a:rPr>
              <a:t>motor</a:t>
            </a:r>
          </a:p>
          <a:p>
            <a:pPr marL="0" marR="0">
              <a:lnSpc>
                <a:spcPts val="1091"/>
              </a:lnSpc>
              <a:spcBef>
                <a:spcPts val="0"/>
              </a:spcBef>
              <a:spcAft>
                <a:spcPts val="0"/>
              </a:spcAft>
            </a:pPr>
            <a:r>
              <a:rPr sz="1100">
                <a:solidFill>
                  <a:srgbClr val="000000"/>
                </a:solidFill>
                <a:latin typeface="Calibri"/>
                <a:cs typeface="Calibri"/>
              </a:rPr>
              <a:t>5. Aviso de baixa</a:t>
            </a:r>
            <a:r>
              <a:rPr sz="1100" spc="-16">
                <a:solidFill>
                  <a:srgbClr val="000000"/>
                </a:solidFill>
                <a:latin typeface="Calibri"/>
                <a:cs typeface="Calibri"/>
              </a:rPr>
              <a:t> </a:t>
            </a:r>
            <a:r>
              <a:rPr sz="1100">
                <a:solidFill>
                  <a:srgbClr val="000000"/>
                </a:solidFill>
                <a:latin typeface="Calibri"/>
                <a:cs typeface="Calibri"/>
              </a:rPr>
              <a:t>temperatura ambiente</a:t>
            </a:r>
          </a:p>
          <a:p>
            <a:pPr marL="0" marR="0">
              <a:lnSpc>
                <a:spcPts val="1104"/>
              </a:lnSpc>
              <a:spcBef>
                <a:spcPts val="0"/>
              </a:spcBef>
              <a:spcAft>
                <a:spcPts val="0"/>
              </a:spcAft>
            </a:pPr>
            <a:r>
              <a:rPr sz="1100">
                <a:solidFill>
                  <a:srgbClr val="000000"/>
                </a:solidFill>
                <a:latin typeface="Calibri"/>
                <a:cs typeface="Calibri"/>
              </a:rPr>
              <a:t>6. Sinal do cartão SIM</a:t>
            </a:r>
          </a:p>
        </p:txBody>
      </p:sp>
      <p:sp>
        <p:nvSpPr>
          <p:cNvPr id="7" name="object 7"/>
          <p:cNvSpPr txBox="1"/>
          <p:nvPr/>
        </p:nvSpPr>
        <p:spPr>
          <a:xfrm>
            <a:off x="576072" y="2187032"/>
            <a:ext cx="1794861" cy="48816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 Aviso de luzes de nevoeiro</a:t>
            </a:r>
          </a:p>
          <a:p>
            <a:pPr marL="0" marR="0">
              <a:lnSpc>
                <a:spcPts val="1091"/>
              </a:lnSpc>
              <a:spcBef>
                <a:spcPts val="0"/>
              </a:spcBef>
              <a:spcAft>
                <a:spcPts val="0"/>
              </a:spcAft>
            </a:pPr>
            <a:r>
              <a:rPr sz="1100">
                <a:solidFill>
                  <a:srgbClr val="000000"/>
                </a:solidFill>
                <a:latin typeface="Calibri"/>
                <a:cs typeface="Calibri"/>
              </a:rPr>
              <a:t>8. Aviso de ligação Bluetooth</a:t>
            </a:r>
          </a:p>
          <a:p>
            <a:pPr marL="0" marR="0">
              <a:lnSpc>
                <a:spcPts val="1104"/>
              </a:lnSpc>
              <a:spcBef>
                <a:spcPts val="0"/>
              </a:spcBef>
              <a:spcAft>
                <a:spcPts val="0"/>
              </a:spcAft>
            </a:pPr>
            <a:r>
              <a:rPr sz="1100">
                <a:solidFill>
                  <a:srgbClr val="000000"/>
                </a:solidFill>
                <a:latin typeface="Calibri"/>
                <a:cs typeface="Calibri"/>
              </a:rPr>
              <a:t>9. Aviso de ligação WiFi</a:t>
            </a:r>
          </a:p>
        </p:txBody>
      </p:sp>
      <p:sp>
        <p:nvSpPr>
          <p:cNvPr id="8" name="object 8"/>
          <p:cNvSpPr txBox="1"/>
          <p:nvPr/>
        </p:nvSpPr>
        <p:spPr>
          <a:xfrm>
            <a:off x="576072" y="2606132"/>
            <a:ext cx="1949524" cy="45082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 Luz de aviso do pisca</a:t>
            </a:r>
            <a:r>
              <a:rPr sz="1100" spc="-10">
                <a:solidFill>
                  <a:srgbClr val="000000"/>
                </a:solidFill>
                <a:latin typeface="Calibri"/>
                <a:cs typeface="Calibri"/>
              </a:rPr>
              <a:t> </a:t>
            </a:r>
            <a:r>
              <a:rPr sz="1100">
                <a:solidFill>
                  <a:srgbClr val="000000"/>
                </a:solidFill>
                <a:latin typeface="Calibri"/>
                <a:cs typeface="Calibri"/>
              </a:rPr>
              <a:t>direito</a:t>
            </a:r>
          </a:p>
          <a:p>
            <a:pPr marL="0" marR="0">
              <a:lnSpc>
                <a:spcPts val="1091"/>
              </a:lnSpc>
              <a:spcBef>
                <a:spcPts val="0"/>
              </a:spcBef>
              <a:spcAft>
                <a:spcPts val="0"/>
              </a:spcAft>
            </a:pPr>
            <a:r>
              <a:rPr sz="1100">
                <a:solidFill>
                  <a:srgbClr val="000000"/>
                </a:solidFill>
                <a:latin typeface="Calibri"/>
                <a:cs typeface="Calibri"/>
              </a:rPr>
              <a:t>11. Temperatura</a:t>
            </a:r>
            <a:r>
              <a:rPr sz="1100" spc="-14">
                <a:solidFill>
                  <a:srgbClr val="000000"/>
                </a:solidFill>
                <a:latin typeface="Calibri"/>
                <a:cs typeface="Calibri"/>
              </a:rPr>
              <a:t> </a:t>
            </a:r>
            <a:r>
              <a:rPr sz="1100">
                <a:solidFill>
                  <a:srgbClr val="000000"/>
                </a:solidFill>
                <a:latin typeface="Calibri"/>
                <a:cs typeface="Calibri"/>
              </a:rPr>
              <a:t>ambiente</a:t>
            </a:r>
          </a:p>
          <a:p>
            <a:pPr marL="0" marR="0">
              <a:lnSpc>
                <a:spcPts val="1104"/>
              </a:lnSpc>
              <a:spcBef>
                <a:spcPts val="0"/>
              </a:spcBef>
              <a:spcAft>
                <a:spcPts val="0"/>
              </a:spcAft>
            </a:pPr>
            <a:r>
              <a:rPr sz="1100">
                <a:solidFill>
                  <a:srgbClr val="000000"/>
                </a:solidFill>
                <a:latin typeface="Calibri"/>
                <a:cs typeface="Calibri"/>
              </a:rPr>
              <a:t>12. Conta-</a:t>
            </a:r>
            <a:r>
              <a:rPr lang="pt-BR" sz="1100">
                <a:solidFill>
                  <a:srgbClr val="000000"/>
                </a:solidFill>
                <a:latin typeface="Calibri"/>
                <a:cs typeface="Calibri"/>
              </a:rPr>
              <a:t>giros</a:t>
            </a:r>
            <a:endParaRPr sz="1100">
              <a:solidFill>
                <a:srgbClr val="000000"/>
              </a:solidFill>
              <a:latin typeface="Calibri"/>
              <a:cs typeface="Calibri"/>
            </a:endParaRPr>
          </a:p>
        </p:txBody>
      </p:sp>
      <p:sp>
        <p:nvSpPr>
          <p:cNvPr id="9" name="object 9"/>
          <p:cNvSpPr txBox="1"/>
          <p:nvPr/>
        </p:nvSpPr>
        <p:spPr>
          <a:xfrm>
            <a:off x="576072" y="3025232"/>
            <a:ext cx="154416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 Nível de combustível</a:t>
            </a:r>
          </a:p>
        </p:txBody>
      </p:sp>
      <p:sp>
        <p:nvSpPr>
          <p:cNvPr id="10" name="object 10"/>
          <p:cNvSpPr txBox="1"/>
          <p:nvPr/>
        </p:nvSpPr>
        <p:spPr>
          <a:xfrm>
            <a:off x="576072" y="3163916"/>
            <a:ext cx="2266236" cy="6283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 Aviso de reserva de combustível</a:t>
            </a:r>
          </a:p>
          <a:p>
            <a:pPr marL="0" marR="0">
              <a:lnSpc>
                <a:spcPts val="1104"/>
              </a:lnSpc>
              <a:spcBef>
                <a:spcPts val="50"/>
              </a:spcBef>
              <a:spcAft>
                <a:spcPts val="0"/>
              </a:spcAft>
            </a:pPr>
            <a:r>
              <a:rPr sz="1100">
                <a:solidFill>
                  <a:srgbClr val="000000"/>
                </a:solidFill>
                <a:latin typeface="Calibri"/>
                <a:cs typeface="Calibri"/>
              </a:rPr>
              <a:t>15. Indicador de mudança</a:t>
            </a:r>
            <a:r>
              <a:rPr sz="1100" spc="-17">
                <a:solidFill>
                  <a:srgbClr val="000000"/>
                </a:solidFill>
                <a:latin typeface="Calibri"/>
                <a:cs typeface="Calibri"/>
              </a:rPr>
              <a:t> </a:t>
            </a:r>
            <a:r>
              <a:rPr sz="1100">
                <a:solidFill>
                  <a:srgbClr val="000000"/>
                </a:solidFill>
                <a:latin typeface="Calibri"/>
                <a:cs typeface="Calibri"/>
              </a:rPr>
              <a:t>engrenada</a:t>
            </a:r>
          </a:p>
          <a:p>
            <a:pPr marL="0" marR="0">
              <a:lnSpc>
                <a:spcPts val="1103"/>
              </a:lnSpc>
              <a:spcBef>
                <a:spcPts val="0"/>
              </a:spcBef>
              <a:spcAft>
                <a:spcPts val="0"/>
              </a:spcAft>
            </a:pPr>
            <a:r>
              <a:rPr sz="1100">
                <a:solidFill>
                  <a:srgbClr val="000000"/>
                </a:solidFill>
                <a:latin typeface="Calibri"/>
                <a:cs typeface="Calibri"/>
              </a:rPr>
              <a:t>16. Gravação câmara Onboard</a:t>
            </a:r>
          </a:p>
          <a:p>
            <a:pPr marL="0" marR="0">
              <a:lnSpc>
                <a:spcPts val="1092"/>
              </a:lnSpc>
              <a:spcBef>
                <a:spcPts val="0"/>
              </a:spcBef>
              <a:spcAft>
                <a:spcPts val="0"/>
              </a:spcAft>
            </a:pPr>
            <a:r>
              <a:rPr sz="1100">
                <a:solidFill>
                  <a:srgbClr val="000000"/>
                </a:solidFill>
                <a:latin typeface="Calibri"/>
                <a:cs typeface="Calibri"/>
              </a:rPr>
              <a:t>17. Aviso de manutenção</a:t>
            </a:r>
          </a:p>
        </p:txBody>
      </p:sp>
      <p:sp>
        <p:nvSpPr>
          <p:cNvPr id="11" name="object 11"/>
          <p:cNvSpPr txBox="1"/>
          <p:nvPr/>
        </p:nvSpPr>
        <p:spPr>
          <a:xfrm>
            <a:off x="576072" y="3723224"/>
            <a:ext cx="1726453" cy="32258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18.</a:t>
            </a:r>
            <a:r>
              <a:rPr lang="pt-BR" sz="1100">
                <a:solidFill>
                  <a:srgbClr val="000000"/>
                </a:solidFill>
                <a:latin typeface="Calibri"/>
                <a:cs typeface="Calibri"/>
              </a:rPr>
              <a:t> Odômetro </a:t>
            </a:r>
            <a:r>
              <a:rPr sz="1100">
                <a:solidFill>
                  <a:srgbClr val="000000"/>
                </a:solidFill>
                <a:latin typeface="Calibri"/>
                <a:cs typeface="Calibri"/>
              </a:rPr>
              <a:t>total</a:t>
            </a:r>
          </a:p>
          <a:p>
            <a:pPr marL="0" marR="0">
              <a:lnSpc>
                <a:spcPts val="1103"/>
              </a:lnSpc>
              <a:spcBef>
                <a:spcPts val="50"/>
              </a:spcBef>
              <a:spcAft>
                <a:spcPts val="0"/>
              </a:spcAft>
            </a:pPr>
            <a:r>
              <a:rPr sz="1100">
                <a:solidFill>
                  <a:srgbClr val="000000"/>
                </a:solidFill>
                <a:latin typeface="Calibri"/>
                <a:cs typeface="Calibri"/>
              </a:rPr>
              <a:t>19. Luz de aviso do TCS</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958084" y="1127252"/>
            <a:ext cx="4017264" cy="28864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1251296"/>
            <a:ext cx="1825447" cy="34795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20. Aviso de anomalia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ABS</a:t>
            </a:r>
          </a:p>
          <a:p>
            <a:pPr marL="0" marR="0">
              <a:lnSpc>
                <a:spcPts val="1092"/>
              </a:lnSpc>
              <a:spcBef>
                <a:spcPts val="0"/>
              </a:spcBef>
              <a:spcAft>
                <a:spcPts val="0"/>
              </a:spcAft>
            </a:pPr>
            <a:r>
              <a:rPr sz="1100">
                <a:solidFill>
                  <a:srgbClr val="000000"/>
                </a:solidFill>
                <a:latin typeface="Calibri"/>
                <a:cs typeface="Calibri"/>
              </a:rPr>
              <a:t>21. Indicador de MODE</a:t>
            </a:r>
          </a:p>
        </p:txBody>
      </p:sp>
      <p:sp>
        <p:nvSpPr>
          <p:cNvPr id="6" name="object 6"/>
          <p:cNvSpPr txBox="1"/>
          <p:nvPr/>
        </p:nvSpPr>
        <p:spPr>
          <a:xfrm>
            <a:off x="684275" y="1530188"/>
            <a:ext cx="2693912" cy="118767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22. Indicador de</a:t>
            </a:r>
            <a:r>
              <a:rPr sz="1100" spc="16">
                <a:solidFill>
                  <a:srgbClr val="000000"/>
                </a:solidFill>
                <a:latin typeface="Calibri"/>
                <a:cs typeface="Calibri"/>
              </a:rPr>
              <a:t> </a:t>
            </a:r>
            <a:r>
              <a:rPr sz="1100">
                <a:solidFill>
                  <a:srgbClr val="000000"/>
                </a:solidFill>
                <a:latin typeface="Calibri"/>
                <a:cs typeface="Calibri"/>
              </a:rPr>
              <a:t>aumento/redução </a:t>
            </a:r>
            <a:r>
              <a:rPr lang="pt-BR" sz="1100">
                <a:solidFill>
                  <a:srgbClr val="000000"/>
                </a:solidFill>
                <a:latin typeface="Calibri"/>
                <a:cs typeface="Calibri"/>
              </a:rPr>
              <a:t>marcha</a:t>
            </a:r>
            <a:endParaRPr sz="1100">
              <a:solidFill>
                <a:srgbClr val="000000"/>
              </a:solidFill>
              <a:latin typeface="Calibri"/>
              <a:cs typeface="Calibri"/>
            </a:endParaRPr>
          </a:p>
          <a:p>
            <a:pPr marL="0" marR="0">
              <a:lnSpc>
                <a:spcPts val="1104"/>
              </a:lnSpc>
              <a:spcBef>
                <a:spcPts val="50"/>
              </a:spcBef>
              <a:spcAft>
                <a:spcPts val="0"/>
              </a:spcAft>
            </a:pPr>
            <a:r>
              <a:rPr sz="1100">
                <a:solidFill>
                  <a:srgbClr val="000000"/>
                </a:solidFill>
                <a:latin typeface="Calibri"/>
                <a:cs typeface="Calibri"/>
              </a:rPr>
              <a:t>23. Luz de aviso do assento</a:t>
            </a:r>
            <a:r>
              <a:rPr sz="1100" spc="-18">
                <a:solidFill>
                  <a:srgbClr val="000000"/>
                </a:solidFill>
                <a:latin typeface="Calibri"/>
                <a:cs typeface="Calibri"/>
              </a:rPr>
              <a:t> </a:t>
            </a:r>
            <a:r>
              <a:rPr sz="1100">
                <a:solidFill>
                  <a:srgbClr val="000000"/>
                </a:solidFill>
                <a:latin typeface="Calibri"/>
                <a:cs typeface="Calibri"/>
              </a:rPr>
              <a:t>aquecido</a:t>
            </a:r>
          </a:p>
          <a:p>
            <a:pPr marL="0" marR="0">
              <a:lnSpc>
                <a:spcPts val="1092"/>
              </a:lnSpc>
              <a:spcBef>
                <a:spcPts val="0"/>
              </a:spcBef>
              <a:spcAft>
                <a:spcPts val="0"/>
              </a:spcAft>
            </a:pPr>
            <a:r>
              <a:rPr sz="1100">
                <a:solidFill>
                  <a:srgbClr val="000000"/>
                </a:solidFill>
                <a:latin typeface="Calibri"/>
                <a:cs typeface="Calibri"/>
              </a:rPr>
              <a:t>24. Pressão do</a:t>
            </a:r>
            <a:r>
              <a:rPr sz="1100" spc="16">
                <a:solidFill>
                  <a:srgbClr val="000000"/>
                </a:solidFill>
                <a:latin typeface="Calibri"/>
                <a:cs typeface="Calibri"/>
              </a:rPr>
              <a:t> </a:t>
            </a:r>
            <a:r>
              <a:rPr sz="1100">
                <a:solidFill>
                  <a:srgbClr val="000000"/>
                </a:solidFill>
                <a:latin typeface="Calibri"/>
                <a:cs typeface="Calibri"/>
              </a:rPr>
              <a:t>pneu</a:t>
            </a:r>
            <a:r>
              <a:rPr sz="1100" spc="-12">
                <a:solidFill>
                  <a:srgbClr val="000000"/>
                </a:solidFill>
                <a:latin typeface="Calibri"/>
                <a:cs typeface="Calibri"/>
              </a:rPr>
              <a:t> </a:t>
            </a:r>
            <a:r>
              <a:rPr sz="1100">
                <a:solidFill>
                  <a:srgbClr val="000000"/>
                </a:solidFill>
                <a:latin typeface="Calibri"/>
                <a:cs typeface="Calibri"/>
              </a:rPr>
              <a:t>traseiro</a:t>
            </a:r>
          </a:p>
          <a:p>
            <a:pPr marL="0" marR="0">
              <a:lnSpc>
                <a:spcPts val="1103"/>
              </a:lnSpc>
              <a:spcBef>
                <a:spcPts val="0"/>
              </a:spcBef>
              <a:spcAft>
                <a:spcPts val="0"/>
              </a:spcAft>
            </a:pPr>
            <a:r>
              <a:rPr sz="1100">
                <a:solidFill>
                  <a:srgbClr val="000000"/>
                </a:solidFill>
                <a:latin typeface="Calibri"/>
                <a:cs typeface="Calibri"/>
              </a:rPr>
              <a:t>25. Pressão do</a:t>
            </a:r>
            <a:r>
              <a:rPr sz="1100" spc="16">
                <a:solidFill>
                  <a:srgbClr val="000000"/>
                </a:solidFill>
                <a:latin typeface="Calibri"/>
                <a:cs typeface="Calibri"/>
              </a:rPr>
              <a:t> </a:t>
            </a:r>
            <a:r>
              <a:rPr sz="1100">
                <a:solidFill>
                  <a:srgbClr val="000000"/>
                </a:solidFill>
                <a:latin typeface="Calibri"/>
                <a:cs typeface="Calibri"/>
              </a:rPr>
              <a:t>pneu</a:t>
            </a:r>
            <a:r>
              <a:rPr sz="1100" spc="-12">
                <a:solidFill>
                  <a:srgbClr val="000000"/>
                </a:solidFill>
                <a:latin typeface="Calibri"/>
                <a:cs typeface="Calibri"/>
              </a:rPr>
              <a:t> </a:t>
            </a:r>
            <a:r>
              <a:rPr sz="1100">
                <a:solidFill>
                  <a:srgbClr val="000000"/>
                </a:solidFill>
                <a:latin typeface="Calibri"/>
                <a:cs typeface="Calibri"/>
              </a:rPr>
              <a:t>dianteiro</a:t>
            </a:r>
          </a:p>
          <a:p>
            <a:pPr marL="0" marR="0">
              <a:lnSpc>
                <a:spcPts val="1103"/>
              </a:lnSpc>
              <a:spcBef>
                <a:spcPts val="50"/>
              </a:spcBef>
              <a:spcAft>
                <a:spcPts val="0"/>
              </a:spcAft>
            </a:pPr>
            <a:r>
              <a:rPr sz="1100">
                <a:solidFill>
                  <a:srgbClr val="000000"/>
                </a:solidFill>
                <a:latin typeface="Calibri"/>
                <a:cs typeface="Calibri"/>
              </a:rPr>
              <a:t>26. Luz de aviso dos punhos aquecidos</a:t>
            </a:r>
          </a:p>
          <a:p>
            <a:pPr marL="0" marR="0">
              <a:lnSpc>
                <a:spcPts val="1091"/>
              </a:lnSpc>
              <a:spcBef>
                <a:spcPts val="0"/>
              </a:spcBef>
              <a:spcAft>
                <a:spcPts val="0"/>
              </a:spcAft>
            </a:pPr>
            <a:r>
              <a:rPr sz="1100">
                <a:solidFill>
                  <a:srgbClr val="000000"/>
                </a:solidFill>
                <a:latin typeface="Calibri"/>
                <a:cs typeface="Calibri"/>
              </a:rPr>
              <a:t>27. Aviso do interruptor corta-corrente</a:t>
            </a:r>
          </a:p>
          <a:p>
            <a:pPr marL="0" marR="0">
              <a:lnSpc>
                <a:spcPts val="1103"/>
              </a:lnSpc>
              <a:spcBef>
                <a:spcPts val="0"/>
              </a:spcBef>
              <a:spcAft>
                <a:spcPts val="0"/>
              </a:spcAft>
            </a:pPr>
            <a:r>
              <a:rPr sz="1100">
                <a:solidFill>
                  <a:srgbClr val="000000"/>
                </a:solidFill>
                <a:latin typeface="Calibri"/>
                <a:cs typeface="Calibri"/>
              </a:rPr>
              <a:t>28. Alerta de pressão dos pneus</a:t>
            </a:r>
          </a:p>
          <a:p>
            <a:pPr marL="0" marR="0">
              <a:lnSpc>
                <a:spcPts val="1104"/>
              </a:lnSpc>
              <a:spcBef>
                <a:spcPts val="50"/>
              </a:spcBef>
              <a:spcAft>
                <a:spcPts val="0"/>
              </a:spcAft>
            </a:pPr>
            <a:r>
              <a:rPr sz="1100">
                <a:solidFill>
                  <a:srgbClr val="000000"/>
                </a:solidFill>
                <a:latin typeface="Calibri"/>
                <a:cs typeface="Calibri"/>
              </a:rPr>
              <a:t>29. Radar</a:t>
            </a:r>
          </a:p>
        </p:txBody>
      </p:sp>
      <p:sp>
        <p:nvSpPr>
          <p:cNvPr id="7" name="object 7"/>
          <p:cNvSpPr txBox="1"/>
          <p:nvPr/>
        </p:nvSpPr>
        <p:spPr>
          <a:xfrm>
            <a:off x="684275" y="2700918"/>
            <a:ext cx="148595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30. Aviso do antirroubo</a:t>
            </a:r>
          </a:p>
        </p:txBody>
      </p:sp>
      <p:sp>
        <p:nvSpPr>
          <p:cNvPr id="8" name="object 8"/>
          <p:cNvSpPr txBox="1"/>
          <p:nvPr/>
        </p:nvSpPr>
        <p:spPr>
          <a:xfrm>
            <a:off x="684275" y="2841126"/>
            <a:ext cx="2345089" cy="46365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31. </a:t>
            </a:r>
            <a:r>
              <a:rPr lang="pt-BR" sz="1100">
                <a:solidFill>
                  <a:srgbClr val="000000"/>
                </a:solidFill>
                <a:latin typeface="Calibri"/>
                <a:cs typeface="Calibri"/>
              </a:rPr>
              <a:t>Odômetro</a:t>
            </a:r>
            <a:r>
              <a:rPr sz="1100" spc="13">
                <a:solidFill>
                  <a:srgbClr val="000000"/>
                </a:solidFill>
                <a:latin typeface="Calibri"/>
                <a:cs typeface="Calibri"/>
              </a:rPr>
              <a:t> </a:t>
            </a:r>
            <a:r>
              <a:rPr sz="1100">
                <a:solidFill>
                  <a:srgbClr val="000000"/>
                </a:solidFill>
                <a:latin typeface="Calibri"/>
                <a:cs typeface="Calibri"/>
              </a:rPr>
              <a:t>parcial</a:t>
            </a:r>
          </a:p>
          <a:p>
            <a:pPr marL="0" marR="0">
              <a:lnSpc>
                <a:spcPts val="1104"/>
              </a:lnSpc>
              <a:spcBef>
                <a:spcPts val="50"/>
              </a:spcBef>
              <a:spcAft>
                <a:spcPts val="0"/>
              </a:spcAft>
            </a:pPr>
            <a:r>
              <a:rPr sz="1100">
                <a:solidFill>
                  <a:srgbClr val="000000"/>
                </a:solidFill>
                <a:latin typeface="Calibri"/>
                <a:cs typeface="Calibri"/>
              </a:rPr>
              <a:t>32. Aviso do descanso lateral acionado</a:t>
            </a:r>
          </a:p>
          <a:p>
            <a:pPr marL="0" marR="0">
              <a:lnSpc>
                <a:spcPts val="1092"/>
              </a:lnSpc>
              <a:spcBef>
                <a:spcPts val="0"/>
              </a:spcBef>
              <a:spcAft>
                <a:spcPts val="0"/>
              </a:spcAft>
            </a:pPr>
            <a:r>
              <a:rPr sz="1100">
                <a:solidFill>
                  <a:srgbClr val="000000"/>
                </a:solidFill>
                <a:latin typeface="Calibri"/>
                <a:cs typeface="Calibri"/>
              </a:rPr>
              <a:t>33. Cruise Control</a:t>
            </a:r>
          </a:p>
        </p:txBody>
      </p:sp>
      <p:sp>
        <p:nvSpPr>
          <p:cNvPr id="9" name="object 9"/>
          <p:cNvSpPr txBox="1"/>
          <p:nvPr/>
        </p:nvSpPr>
        <p:spPr>
          <a:xfrm>
            <a:off x="696468" y="3296180"/>
            <a:ext cx="1941111" cy="34947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34. Aviso de sobreaquecimento</a:t>
            </a:r>
          </a:p>
          <a:p>
            <a:pPr marL="221829" marR="0">
              <a:lnSpc>
                <a:spcPts val="1104"/>
              </a:lnSpc>
              <a:spcBef>
                <a:spcPts val="50"/>
              </a:spcBef>
              <a:spcAft>
                <a:spcPts val="0"/>
              </a:spcAft>
            </a:pPr>
            <a:r>
              <a:rPr sz="1100">
                <a:solidFill>
                  <a:srgbClr val="000000"/>
                </a:solidFill>
                <a:latin typeface="Calibri"/>
                <a:cs typeface="Calibri"/>
              </a:rPr>
              <a:t>do refrigerante</a:t>
            </a:r>
          </a:p>
        </p:txBody>
      </p:sp>
      <p:sp>
        <p:nvSpPr>
          <p:cNvPr id="10" name="object 10"/>
          <p:cNvSpPr txBox="1"/>
          <p:nvPr/>
        </p:nvSpPr>
        <p:spPr>
          <a:xfrm>
            <a:off x="684275" y="3611126"/>
            <a:ext cx="105659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35. Velocímetro</a:t>
            </a:r>
          </a:p>
        </p:txBody>
      </p:sp>
      <p:sp>
        <p:nvSpPr>
          <p:cNvPr id="11" name="object 11"/>
          <p:cNvSpPr txBox="1"/>
          <p:nvPr/>
        </p:nvSpPr>
        <p:spPr>
          <a:xfrm>
            <a:off x="684275" y="3751334"/>
            <a:ext cx="2468794" cy="34947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36. Nível de temperatura do refrigerante</a:t>
            </a:r>
          </a:p>
          <a:p>
            <a:pPr marL="0" marR="0">
              <a:lnSpc>
                <a:spcPts val="1104"/>
              </a:lnSpc>
              <a:spcBef>
                <a:spcPts val="50"/>
              </a:spcBef>
              <a:spcAft>
                <a:spcPts val="0"/>
              </a:spcAft>
            </a:pPr>
            <a:r>
              <a:rPr sz="1100">
                <a:solidFill>
                  <a:srgbClr val="000000"/>
                </a:solidFill>
                <a:latin typeface="Calibri"/>
                <a:cs typeface="Calibri"/>
              </a:rPr>
              <a:t>37. Relógio</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3194303" y="1441196"/>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05528" y="1250696"/>
            <a:ext cx="161544" cy="1432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3146552"/>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76072" y="1831340"/>
            <a:ext cx="6301740" cy="632459"/>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8" name="object 8"/>
          <p:cNvSpPr txBox="1"/>
          <p:nvPr/>
        </p:nvSpPr>
        <p:spPr>
          <a:xfrm>
            <a:off x="576072" y="730088"/>
            <a:ext cx="5682356"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lang="pt-BR" sz="1100">
                <a:solidFill>
                  <a:srgbClr val="000000"/>
                </a:solidFill>
                <a:latin typeface="Calibri"/>
                <a:cs typeface="Calibri"/>
              </a:rPr>
              <a:t>apertar</a:t>
            </a:r>
            <a:r>
              <a:rPr sz="1100">
                <a:solidFill>
                  <a:srgbClr val="000000"/>
                </a:solidFill>
                <a:latin typeface="Calibri"/>
                <a:cs typeface="Calibri"/>
              </a:rPr>
              <a:t> o botão de ignição, irá iluminar-se </a:t>
            </a:r>
            <a:r>
              <a:rPr lang="pt-BR" sz="1100">
                <a:solidFill>
                  <a:srgbClr val="000000"/>
                </a:solidFill>
                <a:latin typeface="Calibri"/>
                <a:cs typeface="Calibri"/>
              </a:rPr>
              <a:t>a tela</a:t>
            </a:r>
            <a:r>
              <a:rPr sz="1100">
                <a:solidFill>
                  <a:srgbClr val="000000"/>
                </a:solidFill>
                <a:latin typeface="Calibri"/>
                <a:cs typeface="Calibri"/>
              </a:rPr>
              <a:t> do</a:t>
            </a:r>
            <a:r>
              <a:rPr sz="1100" spc="16">
                <a:solidFill>
                  <a:srgbClr val="000000"/>
                </a:solidFill>
                <a:latin typeface="Calibri"/>
                <a:cs typeface="Calibri"/>
              </a:rPr>
              <a:t> </a:t>
            </a:r>
            <a:r>
              <a:rPr sz="1100">
                <a:solidFill>
                  <a:srgbClr val="000000"/>
                </a:solidFill>
                <a:latin typeface="Calibri"/>
                <a:cs typeface="Calibri"/>
              </a:rPr>
              <a:t>painel de</a:t>
            </a:r>
            <a:r>
              <a:rPr sz="1100" spc="22">
                <a:solidFill>
                  <a:srgbClr val="000000"/>
                </a:solidFill>
                <a:latin typeface="Calibri"/>
                <a:cs typeface="Calibri"/>
              </a:rPr>
              <a:t> </a:t>
            </a:r>
            <a:r>
              <a:rPr sz="1100">
                <a:solidFill>
                  <a:srgbClr val="000000"/>
                </a:solidFill>
                <a:latin typeface="Calibri"/>
                <a:cs typeface="Calibri"/>
              </a:rPr>
              <a:t>instrumentos e começará o</a:t>
            </a:r>
          </a:p>
          <a:p>
            <a:pPr marL="0" marR="0">
              <a:lnSpc>
                <a:spcPts val="1347"/>
              </a:lnSpc>
              <a:spcBef>
                <a:spcPts val="238"/>
              </a:spcBef>
              <a:spcAft>
                <a:spcPts val="0"/>
              </a:spcAft>
            </a:pPr>
            <a:r>
              <a:rPr sz="1100">
                <a:solidFill>
                  <a:srgbClr val="000000"/>
                </a:solidFill>
                <a:latin typeface="Calibri"/>
                <a:cs typeface="Calibri"/>
              </a:rPr>
              <a:t>autodiagnóstico.</a:t>
            </a:r>
            <a:r>
              <a:rPr sz="1100" spc="-12">
                <a:solidFill>
                  <a:srgbClr val="000000"/>
                </a:solidFill>
                <a:latin typeface="Calibri"/>
                <a:cs typeface="Calibri"/>
              </a:rPr>
              <a:t> </a:t>
            </a:r>
            <a:r>
              <a:rPr sz="1100">
                <a:solidFill>
                  <a:srgbClr val="000000"/>
                </a:solidFill>
                <a:latin typeface="Calibri"/>
                <a:cs typeface="Calibri"/>
              </a:rPr>
              <a:t>Uma vez concluído,</a:t>
            </a:r>
            <a:r>
              <a:rPr sz="1100" spc="-17">
                <a:solidFill>
                  <a:srgbClr val="000000"/>
                </a:solidFill>
                <a:latin typeface="Calibri"/>
                <a:cs typeface="Calibri"/>
              </a:rPr>
              <a:t> </a:t>
            </a:r>
            <a:r>
              <a:rPr lang="pt-BR" sz="1100">
                <a:solidFill>
                  <a:srgbClr val="000000"/>
                </a:solidFill>
                <a:latin typeface="Calibri"/>
                <a:cs typeface="Calibri"/>
              </a:rPr>
              <a:t>a tela </a:t>
            </a:r>
            <a:r>
              <a:rPr sz="1100">
                <a:solidFill>
                  <a:srgbClr val="000000"/>
                </a:solidFill>
                <a:latin typeface="Calibri"/>
                <a:cs typeface="Calibri"/>
              </a:rPr>
              <a:t>mostrará</a:t>
            </a:r>
            <a:r>
              <a:rPr sz="1100" spc="-14">
                <a:solidFill>
                  <a:srgbClr val="000000"/>
                </a:solidFill>
                <a:latin typeface="Calibri"/>
                <a:cs typeface="Calibri"/>
              </a:rPr>
              <a:t> </a:t>
            </a:r>
            <a:r>
              <a:rPr sz="1100">
                <a:solidFill>
                  <a:srgbClr val="000000"/>
                </a:solidFill>
                <a:latin typeface="Calibri"/>
                <a:cs typeface="Calibri"/>
              </a:rPr>
              <a:t>o estado da moto a cada momento.</a:t>
            </a:r>
          </a:p>
        </p:txBody>
      </p:sp>
      <p:sp>
        <p:nvSpPr>
          <p:cNvPr id="9" name="object 9"/>
          <p:cNvSpPr txBox="1"/>
          <p:nvPr/>
        </p:nvSpPr>
        <p:spPr>
          <a:xfrm>
            <a:off x="576072" y="1268060"/>
            <a:ext cx="643487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for dete</a:t>
            </a:r>
            <a:r>
              <a:rPr lang="pt-BR" sz="1100">
                <a:solidFill>
                  <a:srgbClr val="000000"/>
                </a:solidFill>
                <a:latin typeface="Calibri"/>
                <a:cs typeface="Calibri"/>
              </a:rPr>
              <a:t>c</a:t>
            </a:r>
            <a:r>
              <a:rPr sz="1100">
                <a:solidFill>
                  <a:srgbClr val="000000"/>
                </a:solidFill>
                <a:latin typeface="Calibri"/>
                <a:cs typeface="Calibri"/>
              </a:rPr>
              <a:t>tada uma anomalia no motor, irá acender-se a luz de aviso “</a:t>
            </a:r>
            <a:r>
              <a:rPr sz="1100" spc="1091">
                <a:solidFill>
                  <a:srgbClr val="000000"/>
                </a:solidFill>
                <a:latin typeface="Calibri"/>
                <a:cs typeface="Calibri"/>
              </a:rPr>
              <a:t> </a:t>
            </a:r>
            <a:r>
              <a:rPr sz="1100" spc="14">
                <a:solidFill>
                  <a:srgbClr val="000000"/>
                </a:solidFill>
                <a:latin typeface="Calibri"/>
                <a:cs typeface="Calibri"/>
              </a:rPr>
              <a:t>”.</a:t>
            </a:r>
            <a:r>
              <a:rPr sz="1100" spc="-20">
                <a:solidFill>
                  <a:srgbClr val="000000"/>
                </a:solidFill>
                <a:latin typeface="Calibri"/>
                <a:cs typeface="Calibri"/>
              </a:rPr>
              <a:t> </a:t>
            </a: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produzir uma anomalia</a:t>
            </a:r>
          </a:p>
          <a:p>
            <a:pPr marL="0" marR="0">
              <a:lnSpc>
                <a:spcPts val="1343"/>
              </a:lnSpc>
              <a:spcBef>
                <a:spcPts val="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sistema ABS, irá acender-se a luz de aviso “</a:t>
            </a:r>
            <a:r>
              <a:rPr sz="1100" spc="947">
                <a:solidFill>
                  <a:srgbClr val="000000"/>
                </a:solidFill>
                <a:latin typeface="Calibri"/>
                <a:cs typeface="Calibri"/>
              </a:rPr>
              <a:t> </a:t>
            </a:r>
            <a:r>
              <a:rPr sz="1100">
                <a:solidFill>
                  <a:srgbClr val="000000"/>
                </a:solidFill>
                <a:latin typeface="Calibri"/>
                <a:cs typeface="Calibri"/>
              </a:rPr>
              <a:t>“. Se existir uma</a:t>
            </a:r>
            <a:r>
              <a:rPr sz="1100" spc="-27">
                <a:solidFill>
                  <a:srgbClr val="000000"/>
                </a:solidFill>
                <a:latin typeface="Calibri"/>
                <a:cs typeface="Calibri"/>
              </a:rPr>
              <a:t> </a:t>
            </a:r>
            <a:r>
              <a:rPr sz="1100">
                <a:solidFill>
                  <a:srgbClr val="000000"/>
                </a:solidFill>
                <a:latin typeface="Calibri"/>
                <a:cs typeface="Calibri"/>
              </a:rPr>
              <a:t>falha no sistema de control</a:t>
            </a:r>
            <a:r>
              <a:rPr lang="pt-BR" sz="1100">
                <a:solidFill>
                  <a:srgbClr val="000000"/>
                </a:solidFill>
                <a:latin typeface="Calibri"/>
                <a:cs typeface="Calibri"/>
              </a:rPr>
              <a:t>e</a:t>
            </a:r>
            <a:r>
              <a:rPr sz="1100" spc="11">
                <a:solidFill>
                  <a:srgbClr val="000000"/>
                </a:solidFill>
                <a:latin typeface="Calibri"/>
                <a:cs typeface="Calibri"/>
              </a:rPr>
              <a:t> </a:t>
            </a:r>
            <a:r>
              <a:rPr sz="1100">
                <a:solidFill>
                  <a:srgbClr val="000000"/>
                </a:solidFill>
                <a:latin typeface="Calibri"/>
                <a:cs typeface="Calibri"/>
              </a:rPr>
              <a:t>de tração,</a:t>
            </a:r>
          </a:p>
          <a:p>
            <a:pPr marL="0" marR="0">
              <a:lnSpc>
                <a:spcPts val="1344"/>
              </a:lnSpc>
              <a:spcBef>
                <a:spcPts val="0"/>
              </a:spcBef>
              <a:spcAft>
                <a:spcPts val="0"/>
              </a:spcAft>
            </a:pPr>
            <a:r>
              <a:rPr sz="1100">
                <a:solidFill>
                  <a:srgbClr val="000000"/>
                </a:solidFill>
                <a:latin typeface="Calibri"/>
                <a:cs typeface="Calibri"/>
              </a:rPr>
              <a:t>piscará lentamente a luz de aviso do TCS.</a:t>
            </a:r>
          </a:p>
        </p:txBody>
      </p:sp>
      <p:sp>
        <p:nvSpPr>
          <p:cNvPr id="10" name="object 10"/>
          <p:cNvSpPr txBox="1"/>
          <p:nvPr/>
        </p:nvSpPr>
        <p:spPr>
          <a:xfrm>
            <a:off x="3369564" y="183803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647700" y="2065609"/>
            <a:ext cx="624366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Não lave o painel de instrumentos com água </a:t>
            </a:r>
            <a:r>
              <a:rPr lang="pt-BR" sz="1100">
                <a:solidFill>
                  <a:srgbClr val="000000"/>
                </a:solidFill>
                <a:latin typeface="Calibri"/>
                <a:cs typeface="Calibri"/>
              </a:rPr>
              <a:t>sob</a:t>
            </a:r>
            <a:r>
              <a:rPr sz="1100">
                <a:solidFill>
                  <a:srgbClr val="000000"/>
                </a:solidFill>
                <a:latin typeface="Calibri"/>
                <a:cs typeface="Calibri"/>
              </a:rPr>
              <a:t> pressão. Se limpar o painel de instrumentos</a:t>
            </a:r>
            <a:r>
              <a:rPr sz="1100" spc="-10">
                <a:solidFill>
                  <a:srgbClr val="000000"/>
                </a:solidFill>
                <a:latin typeface="Calibri"/>
                <a:cs typeface="Calibri"/>
              </a:rPr>
              <a:t> </a:t>
            </a:r>
            <a:r>
              <a:rPr sz="1100">
                <a:solidFill>
                  <a:srgbClr val="000000"/>
                </a:solidFill>
                <a:latin typeface="Calibri"/>
                <a:cs typeface="Calibri"/>
              </a:rPr>
              <a:t>com gasolina ou</a:t>
            </a:r>
          </a:p>
          <a:p>
            <a:pPr marL="0" marR="0">
              <a:lnSpc>
                <a:spcPts val="1344"/>
              </a:lnSpc>
              <a:spcBef>
                <a:spcPts val="50"/>
              </a:spcBef>
              <a:spcAft>
                <a:spcPts val="0"/>
              </a:spcAft>
            </a:pPr>
            <a:r>
              <a:rPr sz="1100">
                <a:solidFill>
                  <a:srgbClr val="000000"/>
                </a:solidFill>
                <a:latin typeface="Calibri"/>
                <a:cs typeface="Calibri"/>
              </a:rPr>
              <a:t>etanol pode produzir </a:t>
            </a:r>
            <a:r>
              <a:rPr lang="pt-BR" sz="1100">
                <a:solidFill>
                  <a:srgbClr val="000000"/>
                </a:solidFill>
                <a:latin typeface="Calibri"/>
                <a:cs typeface="Calibri"/>
              </a:rPr>
              <a:t>manchas</a:t>
            </a:r>
            <a:r>
              <a:rPr sz="1100">
                <a:solidFill>
                  <a:srgbClr val="000000"/>
                </a:solidFill>
                <a:latin typeface="Calibri"/>
                <a:cs typeface="Calibri"/>
              </a:rPr>
              <a:t> ou descoloração.</a:t>
            </a:r>
          </a:p>
        </p:txBody>
      </p:sp>
      <p:sp>
        <p:nvSpPr>
          <p:cNvPr id="12" name="object 12"/>
          <p:cNvSpPr txBox="1"/>
          <p:nvPr/>
        </p:nvSpPr>
        <p:spPr>
          <a:xfrm>
            <a:off x="576072" y="2591166"/>
            <a:ext cx="6195534"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do</a:t>
            </a:r>
            <a:r>
              <a:rPr sz="1100" b="1" spc="-11">
                <a:solidFill>
                  <a:srgbClr val="4F81BD"/>
                </a:solidFill>
                <a:cs typeface="Cambria"/>
              </a:rPr>
              <a:t> </a:t>
            </a:r>
            <a:r>
              <a:rPr sz="1100" b="1">
                <a:solidFill>
                  <a:srgbClr val="4F81BD"/>
                </a:solidFill>
                <a:cs typeface="Cambria"/>
              </a:rPr>
              <a:t>pisca esquerdo </a:t>
            </a:r>
            <a:r>
              <a:rPr sz="1100" b="1">
                <a:solidFill>
                  <a:srgbClr val="4F81BD"/>
                </a:solidFill>
                <a:latin typeface="Cambria"/>
                <a:cs typeface="Cambria"/>
              </a:rPr>
              <a:t>“</a:t>
            </a:r>
            <a:r>
              <a:rPr sz="1100" spc="16">
                <a:solidFill>
                  <a:srgbClr val="4F81BD"/>
                </a:solidFill>
                <a:latin typeface="Wingdings"/>
                <a:cs typeface="Wingdings"/>
              </a:rPr>
              <a:t></a:t>
            </a:r>
            <a:r>
              <a:rPr sz="1100" b="1">
                <a:solidFill>
                  <a:srgbClr val="4F81BD"/>
                </a:solidFill>
                <a:latin typeface="Cambria"/>
                <a:cs typeface="Cambria"/>
              </a:rPr>
              <a:t>“</a:t>
            </a:r>
          </a:p>
          <a:p>
            <a:pPr marL="0" marR="0">
              <a:lnSpc>
                <a:spcPts val="1283"/>
              </a:lnSpc>
              <a:spcBef>
                <a:spcPts val="0"/>
              </a:spcBef>
              <a:spcAft>
                <a:spcPts val="0"/>
              </a:spcAft>
            </a:pPr>
            <a:r>
              <a:rPr sz="1100">
                <a:solidFill>
                  <a:srgbClr val="000000"/>
                </a:solidFill>
                <a:latin typeface="Calibri"/>
                <a:cs typeface="Calibri"/>
              </a:rPr>
              <a:t>Quando mover</a:t>
            </a:r>
            <a:r>
              <a:rPr sz="1100" spc="-24">
                <a:solidFill>
                  <a:srgbClr val="000000"/>
                </a:solidFill>
                <a:latin typeface="Calibri"/>
                <a:cs typeface="Calibri"/>
              </a:rPr>
              <a:t> </a:t>
            </a:r>
            <a:r>
              <a:rPr sz="1100">
                <a:solidFill>
                  <a:srgbClr val="000000"/>
                </a:solidFill>
                <a:latin typeface="Calibri"/>
                <a:cs typeface="Calibri"/>
              </a:rPr>
              <a:t>para a esquerda o comutador de piscas, esta</a:t>
            </a:r>
            <a:r>
              <a:rPr sz="1100" spc="-18">
                <a:solidFill>
                  <a:srgbClr val="000000"/>
                </a:solidFill>
                <a:latin typeface="Calibri"/>
                <a:cs typeface="Calibri"/>
              </a:rPr>
              <a:t> </a:t>
            </a:r>
            <a:r>
              <a:rPr sz="1100">
                <a:solidFill>
                  <a:srgbClr val="000000"/>
                </a:solidFill>
                <a:latin typeface="Calibri"/>
                <a:cs typeface="Calibri"/>
              </a:rPr>
              <a:t>luz de aviso irá acender, assim</a:t>
            </a:r>
            <a:r>
              <a:rPr sz="1100" spc="18">
                <a:solidFill>
                  <a:srgbClr val="000000"/>
                </a:solidFill>
                <a:latin typeface="Calibri"/>
                <a:cs typeface="Calibri"/>
              </a:rPr>
              <a:t> </a:t>
            </a:r>
            <a:r>
              <a:rPr sz="1100">
                <a:solidFill>
                  <a:srgbClr val="000000"/>
                </a:solidFill>
                <a:latin typeface="Calibri"/>
                <a:cs typeface="Calibri"/>
              </a:rPr>
              <a:t>como </a:t>
            </a:r>
            <a:r>
              <a:rPr sz="1100" spc="16">
                <a:solidFill>
                  <a:srgbClr val="000000"/>
                </a:solidFill>
                <a:latin typeface="Calibri"/>
                <a:cs typeface="Calibri"/>
              </a:rPr>
              <a:t>os</a:t>
            </a:r>
            <a:r>
              <a:rPr sz="1100" spc="-33">
                <a:solidFill>
                  <a:srgbClr val="000000"/>
                </a:solidFill>
                <a:latin typeface="Calibri"/>
                <a:cs typeface="Calibri"/>
              </a:rPr>
              <a:t> </a:t>
            </a:r>
            <a:r>
              <a:rPr sz="1100">
                <a:solidFill>
                  <a:srgbClr val="000000"/>
                </a:solidFill>
                <a:latin typeface="Calibri"/>
                <a:cs typeface="Calibri"/>
              </a:rPr>
              <a:t>piscas</a:t>
            </a:r>
          </a:p>
          <a:p>
            <a:pPr marL="0" marR="0">
              <a:lnSpc>
                <a:spcPts val="1344"/>
              </a:lnSpc>
              <a:spcBef>
                <a:spcPts val="0"/>
              </a:spcBef>
              <a:spcAft>
                <a:spcPts val="0"/>
              </a:spcAft>
            </a:pPr>
            <a:r>
              <a:rPr sz="1100">
                <a:solidFill>
                  <a:srgbClr val="000000"/>
                </a:solidFill>
                <a:latin typeface="Calibri"/>
                <a:cs typeface="Calibri"/>
              </a:rPr>
              <a:t>desse lado.</a:t>
            </a:r>
          </a:p>
        </p:txBody>
      </p:sp>
      <p:sp>
        <p:nvSpPr>
          <p:cNvPr id="13" name="object 13"/>
          <p:cNvSpPr txBox="1"/>
          <p:nvPr/>
        </p:nvSpPr>
        <p:spPr>
          <a:xfrm>
            <a:off x="3369564" y="315172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4" name="object 14"/>
          <p:cNvSpPr txBox="1"/>
          <p:nvPr/>
        </p:nvSpPr>
        <p:spPr>
          <a:xfrm>
            <a:off x="647700" y="3380821"/>
            <a:ext cx="6121148"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um pisca</a:t>
            </a:r>
            <a:r>
              <a:rPr sz="1100" spc="-16">
                <a:solidFill>
                  <a:srgbClr val="000000"/>
                </a:solidFill>
                <a:latin typeface="Calibri"/>
                <a:cs typeface="Calibri"/>
              </a:rPr>
              <a:t> </a:t>
            </a:r>
            <a:r>
              <a:rPr sz="1100">
                <a:solidFill>
                  <a:srgbClr val="000000"/>
                </a:solidFill>
                <a:latin typeface="Calibri"/>
                <a:cs typeface="Calibri"/>
              </a:rPr>
              <a:t>estiver danificado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existir</a:t>
            </a:r>
            <a:r>
              <a:rPr sz="1100" spc="-14">
                <a:solidFill>
                  <a:srgbClr val="000000"/>
                </a:solidFill>
                <a:latin typeface="Calibri"/>
                <a:cs typeface="Calibri"/>
              </a:rPr>
              <a:t> </a:t>
            </a:r>
            <a:r>
              <a:rPr sz="1100">
                <a:solidFill>
                  <a:srgbClr val="000000"/>
                </a:solidFill>
                <a:latin typeface="Calibri"/>
                <a:cs typeface="Calibri"/>
              </a:rPr>
              <a:t>outra falha no circuito,</a:t>
            </a:r>
            <a:r>
              <a:rPr sz="1100" spc="-10">
                <a:solidFill>
                  <a:srgbClr val="000000"/>
                </a:solidFill>
                <a:latin typeface="Calibri"/>
                <a:cs typeface="Calibri"/>
              </a:rPr>
              <a:t> </a:t>
            </a:r>
            <a:r>
              <a:rPr sz="1100">
                <a:solidFill>
                  <a:srgbClr val="000000"/>
                </a:solidFill>
                <a:latin typeface="Calibri"/>
                <a:cs typeface="Calibri"/>
              </a:rPr>
              <a:t>a frequência do</a:t>
            </a:r>
            <a:r>
              <a:rPr sz="1100" spc="16">
                <a:solidFill>
                  <a:srgbClr val="000000"/>
                </a:solidFill>
                <a:latin typeface="Calibri"/>
                <a:cs typeface="Calibri"/>
              </a:rPr>
              <a:t> </a:t>
            </a:r>
            <a:r>
              <a:rPr sz="1100">
                <a:solidFill>
                  <a:srgbClr val="000000"/>
                </a:solidFill>
                <a:latin typeface="Calibri"/>
                <a:cs typeface="Calibri"/>
              </a:rPr>
              <a:t>piscar</a:t>
            </a:r>
            <a:r>
              <a:rPr sz="1100" spc="-18">
                <a:solidFill>
                  <a:srgbClr val="000000"/>
                </a:solidFill>
                <a:latin typeface="Calibri"/>
                <a:cs typeface="Calibri"/>
              </a:rPr>
              <a:t> </a:t>
            </a:r>
            <a:r>
              <a:rPr sz="1100">
                <a:solidFill>
                  <a:srgbClr val="000000"/>
                </a:solidFill>
                <a:latin typeface="Calibri"/>
                <a:cs typeface="Calibri"/>
              </a:rPr>
              <a:t>do aviso </a:t>
            </a:r>
            <a:r>
              <a:rPr sz="1100" spc="33">
                <a:solidFill>
                  <a:srgbClr val="000000"/>
                </a:solidFill>
                <a:latin typeface="Calibri"/>
                <a:cs typeface="Calibri"/>
              </a:rPr>
              <a:t>“</a:t>
            </a:r>
            <a:r>
              <a:rPr sz="1100">
                <a:solidFill>
                  <a:srgbClr val="000000"/>
                </a:solidFill>
                <a:latin typeface="Wingdings"/>
                <a:cs typeface="Wingdings"/>
              </a:rPr>
              <a:t></a:t>
            </a:r>
            <a:r>
              <a:rPr sz="1100">
                <a:solidFill>
                  <a:srgbClr val="000000"/>
                </a:solidFill>
                <a:latin typeface="Calibri"/>
                <a:cs typeface="Calibri"/>
              </a:rPr>
              <a:t>”</a:t>
            </a:r>
          </a:p>
          <a:p>
            <a:pPr marL="0" marR="0">
              <a:lnSpc>
                <a:spcPts val="1343"/>
              </a:lnSpc>
              <a:spcBef>
                <a:spcPts val="50"/>
              </a:spcBef>
              <a:spcAft>
                <a:spcPts val="0"/>
              </a:spcAft>
            </a:pPr>
            <a:r>
              <a:rPr sz="1100">
                <a:solidFill>
                  <a:srgbClr val="000000"/>
                </a:solidFill>
                <a:latin typeface="Calibri"/>
                <a:cs typeface="Calibri"/>
              </a:rPr>
              <a:t>será mais rápida, indicando-lhe que existe uma avaria</a:t>
            </a:r>
            <a:r>
              <a:rPr sz="1100" spc="-26">
                <a:solidFill>
                  <a:srgbClr val="000000"/>
                </a:solidFill>
                <a:latin typeface="Calibri"/>
                <a:cs typeface="Calibri"/>
              </a:rPr>
              <a:t> </a:t>
            </a:r>
            <a:r>
              <a:rPr sz="1100">
                <a:solidFill>
                  <a:srgbClr val="000000"/>
                </a:solidFill>
                <a:latin typeface="Calibri"/>
                <a:cs typeface="Calibri"/>
              </a:rPr>
              <a:t>neste intermitente.</a:t>
            </a:r>
          </a:p>
        </p:txBody>
      </p:sp>
      <p:sp>
        <p:nvSpPr>
          <p:cNvPr id="15" name="object 15"/>
          <p:cNvSpPr txBox="1"/>
          <p:nvPr/>
        </p:nvSpPr>
        <p:spPr>
          <a:xfrm>
            <a:off x="576072" y="3906378"/>
            <a:ext cx="5290410"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de ponto morto “N”</a:t>
            </a:r>
          </a:p>
          <a:p>
            <a:pPr marL="0" marR="0">
              <a:lnSpc>
                <a:spcPts val="1284"/>
              </a:lnSpc>
              <a:spcBef>
                <a:spcPts val="0"/>
              </a:spcBef>
              <a:spcAft>
                <a:spcPts val="0"/>
              </a:spcAft>
            </a:pPr>
            <a:r>
              <a:rPr sz="1100">
                <a:solidFill>
                  <a:srgbClr val="000000"/>
                </a:solidFill>
                <a:latin typeface="Calibri"/>
                <a:cs typeface="Calibri"/>
              </a:rPr>
              <a:t>Quando a caixa de velocidades se encontrar em ponto</a:t>
            </a:r>
            <a:r>
              <a:rPr lang="pt-BR" sz="1100">
                <a:solidFill>
                  <a:srgbClr val="000000"/>
                </a:solidFill>
                <a:latin typeface="Calibri"/>
                <a:cs typeface="Calibri"/>
              </a:rPr>
              <a:t> morto</a:t>
            </a:r>
            <a:r>
              <a:rPr sz="1100">
                <a:solidFill>
                  <a:srgbClr val="000000"/>
                </a:solidFill>
                <a:latin typeface="Calibri"/>
                <a:cs typeface="Calibri"/>
              </a:rPr>
              <a:t>, ilumina-se</a:t>
            </a:r>
            <a:r>
              <a:rPr sz="1100" spc="-18">
                <a:solidFill>
                  <a:srgbClr val="000000"/>
                </a:solidFill>
                <a:latin typeface="Calibri"/>
                <a:cs typeface="Calibri"/>
              </a:rPr>
              <a:t> </a:t>
            </a:r>
            <a:r>
              <a:rPr sz="1100">
                <a:solidFill>
                  <a:srgbClr val="000000"/>
                </a:solidFill>
                <a:latin typeface="Calibri"/>
                <a:cs typeface="Calibri"/>
              </a:rPr>
              <a:t>a luz de aviso “N”.</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
          <p:cNvSpPr/>
          <p:nvPr/>
        </p:nvSpPr>
        <p:spPr>
          <a:xfrm>
            <a:off x="4094988" y="2744215"/>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337816" y="2744215"/>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1594104" y="2756408"/>
            <a:ext cx="131064" cy="121920"/>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3790188" y="2572004"/>
            <a:ext cx="141732" cy="124967"/>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4485132" y="1048004"/>
            <a:ext cx="161544" cy="143255"/>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p:nvPr/>
        </p:nvSpPr>
        <p:spPr>
          <a:xfrm>
            <a:off x="2718816" y="1048004"/>
            <a:ext cx="161544" cy="143255"/>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p:nvPr/>
        </p:nvSpPr>
        <p:spPr>
          <a:xfrm>
            <a:off x="2028444" y="1067816"/>
            <a:ext cx="114300" cy="132588"/>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p:nvPr/>
        </p:nvSpPr>
        <p:spPr>
          <a:xfrm>
            <a:off x="684275" y="3134360"/>
            <a:ext cx="6301740" cy="633983"/>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p:nvPr/>
        </p:nvSpPr>
        <p:spPr>
          <a:xfrm>
            <a:off x="684275" y="1459484"/>
            <a:ext cx="6301740" cy="821435"/>
          </a:xfrm>
          <a:prstGeom prst="rect">
            <a:avLst/>
          </a:prstGeom>
          <a:blipFill>
            <a:blip r:embed="rId8" cstate="print"/>
            <a:stretch>
              <a:fillRect/>
            </a:stretch>
          </a:blipFill>
        </p:spPr>
        <p:txBody>
          <a:bodyPr wrap="square" lIns="0" tIns="0" rIns="0" bIns="0" rtlCol="0">
            <a:spAutoFit/>
          </a:bodyPr>
          <a:lstStyle/>
          <a:p>
            <a:endParaRPr/>
          </a:p>
        </p:txBody>
      </p:sp>
      <p:sp>
        <p:nvSpPr>
          <p:cNvPr id="10" name="object 10"/>
          <p:cNvSpPr/>
          <p:nvPr/>
        </p:nvSpPr>
        <p:spPr>
          <a:xfrm>
            <a:off x="696468" y="593852"/>
            <a:ext cx="6304787" cy="19811"/>
          </a:xfrm>
          <a:prstGeom prst="rect">
            <a:avLst/>
          </a:prstGeom>
          <a:blipFill>
            <a:blip r:embed="rId9" cstate="print"/>
            <a:stretch>
              <a:fillRect/>
            </a:stretch>
          </a:blipFill>
        </p:spPr>
        <p:txBody>
          <a:bodyPr wrap="square" lIns="0" tIns="0" rIns="0" bIns="0" rtlCol="0">
            <a:spAutoFit/>
          </a:bodyPr>
          <a:lstStyle/>
          <a:p>
            <a:endParaRPr/>
          </a:p>
        </p:txBody>
      </p:sp>
      <p:sp>
        <p:nvSpPr>
          <p:cNvPr id="12" name="object 12"/>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13" name="object 13"/>
          <p:cNvSpPr txBox="1"/>
          <p:nvPr/>
        </p:nvSpPr>
        <p:spPr>
          <a:xfrm>
            <a:off x="684275" y="712074"/>
            <a:ext cx="267731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de anomalia</a:t>
            </a:r>
            <a:r>
              <a:rPr sz="1100" b="1" spc="-14">
                <a:solidFill>
                  <a:srgbClr val="4F81BD"/>
                </a:solidFill>
                <a:cs typeface="Cambria"/>
              </a:rPr>
              <a:t> </a:t>
            </a:r>
            <a:r>
              <a:rPr sz="1100" b="1" spc="10">
                <a:solidFill>
                  <a:srgbClr val="4F81BD"/>
                </a:solidFill>
                <a:cs typeface="Cambria"/>
              </a:rPr>
              <a:t>na</a:t>
            </a:r>
            <a:r>
              <a:rPr sz="1100" b="1">
                <a:solidFill>
                  <a:srgbClr val="4F81BD"/>
                </a:solidFill>
                <a:cs typeface="Cambria"/>
              </a:rPr>
              <a:t> injeção EFI</a:t>
            </a:r>
          </a:p>
        </p:txBody>
      </p:sp>
      <p:sp>
        <p:nvSpPr>
          <p:cNvPr id="14" name="object 14"/>
          <p:cNvSpPr txBox="1"/>
          <p:nvPr/>
        </p:nvSpPr>
        <p:spPr>
          <a:xfrm>
            <a:off x="684275" y="876392"/>
            <a:ext cx="6313775" cy="53860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produz uma anomalia no sistema de injeção EFI ilumina-se este aviso. Quando </a:t>
            </a:r>
            <a:r>
              <a:rPr lang="pt-BR" sz="1100">
                <a:solidFill>
                  <a:srgbClr val="000000"/>
                </a:solidFill>
                <a:latin typeface="Calibri"/>
                <a:cs typeface="Calibri"/>
              </a:rPr>
              <a:t>aciona</a:t>
            </a:r>
            <a:r>
              <a:rPr sz="1100">
                <a:solidFill>
                  <a:srgbClr val="000000"/>
                </a:solidFill>
                <a:latin typeface="Calibri"/>
                <a:cs typeface="Calibri"/>
              </a:rPr>
              <a:t> a chave</a:t>
            </a:r>
            <a:r>
              <a:rPr sz="1100" spc="-14">
                <a:solidFill>
                  <a:srgbClr val="000000"/>
                </a:solidFill>
                <a:latin typeface="Calibri"/>
                <a:cs typeface="Calibri"/>
              </a:rPr>
              <a:t> </a:t>
            </a:r>
            <a:r>
              <a:rPr sz="1100">
                <a:solidFill>
                  <a:srgbClr val="000000"/>
                </a:solidFill>
                <a:latin typeface="Calibri"/>
                <a:cs typeface="Calibri"/>
              </a:rPr>
              <a:t>de</a:t>
            </a:r>
          </a:p>
          <a:p>
            <a:pPr marL="0" marR="0">
              <a:lnSpc>
                <a:spcPts val="1347"/>
              </a:lnSpc>
              <a:spcBef>
                <a:spcPts val="190"/>
              </a:spcBef>
              <a:spcAft>
                <a:spcPts val="0"/>
              </a:spcAft>
            </a:pPr>
            <a:r>
              <a:rPr sz="1100">
                <a:solidFill>
                  <a:srgbClr val="000000"/>
                </a:solidFill>
                <a:latin typeface="Calibri"/>
                <a:cs typeface="Calibri"/>
              </a:rPr>
              <a:t>ignição para a posição “</a:t>
            </a:r>
            <a:r>
              <a:rPr sz="1100" spc="649">
                <a:solidFill>
                  <a:srgbClr val="000000"/>
                </a:solidFill>
                <a:latin typeface="Calibri"/>
                <a:cs typeface="Calibri"/>
              </a:rPr>
              <a:t> </a:t>
            </a:r>
            <a:r>
              <a:rPr sz="1100">
                <a:solidFill>
                  <a:srgbClr val="000000"/>
                </a:solidFill>
                <a:latin typeface="Calibri"/>
                <a:cs typeface="Calibri"/>
              </a:rPr>
              <a:t>“ o aviso “</a:t>
            </a:r>
            <a:r>
              <a:rPr sz="1100" spc="1091">
                <a:solidFill>
                  <a:srgbClr val="000000"/>
                </a:solidFill>
                <a:latin typeface="Calibri"/>
                <a:cs typeface="Calibri"/>
              </a:rPr>
              <a:t> </a:t>
            </a:r>
            <a:r>
              <a:rPr sz="1100">
                <a:solidFill>
                  <a:srgbClr val="000000"/>
                </a:solidFill>
                <a:latin typeface="Calibri"/>
                <a:cs typeface="Calibri"/>
              </a:rPr>
              <a:t>“</a:t>
            </a:r>
            <a:r>
              <a:rPr sz="1100" spc="15">
                <a:solidFill>
                  <a:srgbClr val="000000"/>
                </a:solidFill>
                <a:latin typeface="Calibri"/>
                <a:cs typeface="Calibri"/>
              </a:rPr>
              <a:t> </a:t>
            </a:r>
            <a:r>
              <a:rPr sz="1100">
                <a:solidFill>
                  <a:srgbClr val="000000"/>
                </a:solidFill>
                <a:latin typeface="Calibri"/>
                <a:cs typeface="Calibri"/>
              </a:rPr>
              <a:t>acende-se. A luz de aviso “</a:t>
            </a:r>
            <a:r>
              <a:rPr sz="1100" spc="1091">
                <a:solidFill>
                  <a:srgbClr val="000000"/>
                </a:solidFill>
                <a:latin typeface="Calibri"/>
                <a:cs typeface="Calibri"/>
              </a:rPr>
              <a:t> </a:t>
            </a:r>
            <a:r>
              <a:rPr sz="1100">
                <a:solidFill>
                  <a:srgbClr val="000000"/>
                </a:solidFill>
                <a:latin typeface="Calibri"/>
                <a:cs typeface="Calibri"/>
              </a:rPr>
              <a:t>“</a:t>
            </a:r>
            <a:r>
              <a:rPr sz="1100" spc="15">
                <a:solidFill>
                  <a:srgbClr val="000000"/>
                </a:solidFill>
                <a:latin typeface="Calibri"/>
                <a:cs typeface="Calibri"/>
              </a:rPr>
              <a:t> </a:t>
            </a:r>
            <a:r>
              <a:rPr sz="1100">
                <a:solidFill>
                  <a:srgbClr val="000000"/>
                </a:solidFill>
                <a:latin typeface="Calibri"/>
                <a:cs typeface="Calibri"/>
              </a:rPr>
              <a:t>irá apagar-se imediatamente quando</a:t>
            </a:r>
          </a:p>
          <a:p>
            <a:pPr marL="0" marR="0">
              <a:lnSpc>
                <a:spcPts val="1344"/>
              </a:lnSpc>
              <a:spcBef>
                <a:spcPts val="50"/>
              </a:spcBef>
              <a:spcAft>
                <a:spcPts val="0"/>
              </a:spcAft>
            </a:pPr>
            <a:r>
              <a:rPr sz="1100">
                <a:solidFill>
                  <a:srgbClr val="000000"/>
                </a:solidFill>
                <a:latin typeface="Calibri"/>
                <a:cs typeface="Calibri"/>
              </a:rPr>
              <a:t>colocar</a:t>
            </a:r>
            <a:r>
              <a:rPr sz="1100" spc="-16">
                <a:solidFill>
                  <a:srgbClr val="000000"/>
                </a:solidFill>
                <a:latin typeface="Calibri"/>
                <a:cs typeface="Calibri"/>
              </a:rPr>
              <a:t> </a:t>
            </a:r>
            <a:r>
              <a:rPr sz="1100">
                <a:solidFill>
                  <a:srgbClr val="000000"/>
                </a:solidFill>
                <a:latin typeface="Calibri"/>
                <a:cs typeface="Calibri"/>
              </a:rPr>
              <a:t>o motor</a:t>
            </a:r>
            <a:r>
              <a:rPr sz="1100" spc="-10">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marcha.</a:t>
            </a:r>
          </a:p>
        </p:txBody>
      </p:sp>
      <p:sp>
        <p:nvSpPr>
          <p:cNvPr id="15" name="object 15"/>
          <p:cNvSpPr txBox="1"/>
          <p:nvPr/>
        </p:nvSpPr>
        <p:spPr>
          <a:xfrm>
            <a:off x="3427476" y="146465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6" name="object 16"/>
          <p:cNvSpPr txBox="1"/>
          <p:nvPr/>
        </p:nvSpPr>
        <p:spPr>
          <a:xfrm>
            <a:off x="755904" y="1711544"/>
            <a:ext cx="606978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aviso “</a:t>
            </a:r>
            <a:r>
              <a:rPr sz="1100" spc="1091">
                <a:solidFill>
                  <a:srgbClr val="000000"/>
                </a:solidFill>
                <a:latin typeface="Calibri"/>
                <a:cs typeface="Calibri"/>
              </a:rPr>
              <a:t> </a:t>
            </a:r>
            <a:r>
              <a:rPr sz="1100">
                <a:solidFill>
                  <a:srgbClr val="000000"/>
                </a:solidFill>
                <a:latin typeface="Calibri"/>
                <a:cs typeface="Calibri"/>
              </a:rPr>
              <a:t>“ permanecer aceso ou a piscar depois de colocar</a:t>
            </a:r>
            <a:r>
              <a:rPr sz="1100" spc="-16">
                <a:solidFill>
                  <a:srgbClr val="000000"/>
                </a:solidFill>
                <a:latin typeface="Calibri"/>
                <a:cs typeface="Calibri"/>
              </a:rPr>
              <a:t> </a:t>
            </a:r>
            <a:r>
              <a:rPr sz="1100">
                <a:solidFill>
                  <a:srgbClr val="000000"/>
                </a:solidFill>
                <a:latin typeface="Calibri"/>
                <a:cs typeface="Calibri"/>
              </a:rPr>
              <a:t>o motor</a:t>
            </a:r>
            <a:r>
              <a:rPr sz="1100" spc="-12">
                <a:solidFill>
                  <a:srgbClr val="000000"/>
                </a:solidFill>
                <a:latin typeface="Calibri"/>
                <a:cs typeface="Calibri"/>
              </a:rPr>
              <a:t> </a:t>
            </a:r>
            <a:r>
              <a:rPr sz="1100">
                <a:solidFill>
                  <a:srgbClr val="000000"/>
                </a:solidFill>
                <a:latin typeface="Calibri"/>
                <a:cs typeface="Calibri"/>
              </a:rPr>
              <a:t>em marcha, podem</a:t>
            </a:r>
          </a:p>
          <a:p>
            <a:pPr marL="0" marR="0">
              <a:lnSpc>
                <a:spcPts val="1344"/>
              </a:lnSpc>
              <a:spcBef>
                <a:spcPts val="50"/>
              </a:spcBef>
              <a:spcAft>
                <a:spcPts val="0"/>
              </a:spcAft>
            </a:pPr>
            <a:r>
              <a:rPr sz="1100">
                <a:solidFill>
                  <a:srgbClr val="000000"/>
                </a:solidFill>
                <a:latin typeface="Calibri"/>
                <a:cs typeface="Calibri"/>
              </a:rPr>
              <a:t>produzir-se falhas nos sistemas de ignição </a:t>
            </a:r>
            <a:r>
              <a:rPr sz="1100" spc="16">
                <a:solidFill>
                  <a:srgbClr val="000000"/>
                </a:solidFill>
                <a:latin typeface="Calibri"/>
                <a:cs typeface="Calibri"/>
              </a:rPr>
              <a:t>ou</a:t>
            </a:r>
            <a:r>
              <a:rPr sz="1100" spc="-19">
                <a:solidFill>
                  <a:srgbClr val="000000"/>
                </a:solidFill>
                <a:latin typeface="Calibri"/>
                <a:cs typeface="Calibri"/>
              </a:rPr>
              <a:t> </a:t>
            </a:r>
            <a:r>
              <a:rPr sz="1100" spc="-15">
                <a:solidFill>
                  <a:srgbClr val="000000"/>
                </a:solidFill>
                <a:latin typeface="Calibri"/>
                <a:cs typeface="Calibri"/>
              </a:rPr>
              <a:t>no</a:t>
            </a:r>
            <a:r>
              <a:rPr sz="1100" spc="17">
                <a:solidFill>
                  <a:srgbClr val="000000"/>
                </a:solidFill>
                <a:latin typeface="Calibri"/>
                <a:cs typeface="Calibri"/>
              </a:rPr>
              <a:t> </a:t>
            </a:r>
            <a:r>
              <a:rPr sz="1100">
                <a:solidFill>
                  <a:srgbClr val="000000"/>
                </a:solidFill>
                <a:latin typeface="Calibri"/>
                <a:cs typeface="Calibri"/>
              </a:rPr>
              <a:t>sistema de injeção. Pare a moto e</a:t>
            </a:r>
            <a:r>
              <a:rPr sz="1100" spc="10">
                <a:solidFill>
                  <a:srgbClr val="000000"/>
                </a:solidFill>
                <a:latin typeface="Calibri"/>
                <a:cs typeface="Calibri"/>
              </a:rPr>
              <a:t> </a:t>
            </a:r>
            <a:r>
              <a:rPr sz="1100">
                <a:solidFill>
                  <a:srgbClr val="000000"/>
                </a:solidFill>
                <a:latin typeface="Calibri"/>
                <a:cs typeface="Calibri"/>
              </a:rPr>
              <a:t>contate de imediato</a:t>
            </a:r>
          </a:p>
          <a:p>
            <a:pPr marL="0" marR="0">
              <a:lnSpc>
                <a:spcPts val="1343"/>
              </a:lnSpc>
              <a:spcBef>
                <a:spcPts val="0"/>
              </a:spcBef>
              <a:spcAft>
                <a:spcPts val="0"/>
              </a:spcAft>
            </a:pPr>
            <a:r>
              <a:rPr sz="1100">
                <a:solidFill>
                  <a:srgbClr val="000000"/>
                </a:solidFill>
                <a:latin typeface="Calibri"/>
                <a:cs typeface="Calibri"/>
              </a:rPr>
              <a:t>com</a:t>
            </a:r>
            <a:r>
              <a:rPr sz="1100" spc="19">
                <a:solidFill>
                  <a:srgbClr val="000000"/>
                </a:solidFill>
                <a:latin typeface="Calibri"/>
                <a:cs typeface="Calibri"/>
              </a:rPr>
              <a:t> </a:t>
            </a:r>
            <a:r>
              <a:rPr sz="1100">
                <a:solidFill>
                  <a:srgbClr val="000000"/>
                </a:solidFill>
                <a:latin typeface="Calibri"/>
                <a:cs typeface="Calibri"/>
              </a:rPr>
              <a:t>a sua Oficina Autorizada VOGE.</a:t>
            </a:r>
          </a:p>
        </p:txBody>
      </p:sp>
      <p:sp>
        <p:nvSpPr>
          <p:cNvPr id="17" name="object 17"/>
          <p:cNvSpPr txBox="1"/>
          <p:nvPr/>
        </p:nvSpPr>
        <p:spPr>
          <a:xfrm>
            <a:off x="684275" y="2408286"/>
            <a:ext cx="223401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de anomalia</a:t>
            </a:r>
            <a:r>
              <a:rPr sz="1100" b="1" spc="-14">
                <a:solidFill>
                  <a:srgbClr val="4F81BD"/>
                </a:solidFill>
                <a:cs typeface="Cambria"/>
              </a:rPr>
              <a:t> </a:t>
            </a:r>
            <a:r>
              <a:rPr sz="1100" b="1" spc="10">
                <a:solidFill>
                  <a:srgbClr val="4F81BD"/>
                </a:solidFill>
                <a:cs typeface="Cambria"/>
              </a:rPr>
              <a:t>no</a:t>
            </a:r>
            <a:r>
              <a:rPr sz="1100" b="1">
                <a:solidFill>
                  <a:srgbClr val="4F81BD"/>
                </a:solidFill>
                <a:cs typeface="Cambria"/>
              </a:rPr>
              <a:t> ABS</a:t>
            </a:r>
          </a:p>
        </p:txBody>
      </p:sp>
      <p:sp>
        <p:nvSpPr>
          <p:cNvPr id="18" name="object 18"/>
          <p:cNvSpPr txBox="1"/>
          <p:nvPr/>
        </p:nvSpPr>
        <p:spPr>
          <a:xfrm>
            <a:off x="684275" y="2571080"/>
            <a:ext cx="634139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o sistema de ABS</a:t>
            </a:r>
            <a:r>
              <a:rPr sz="1100" spc="-24">
                <a:solidFill>
                  <a:srgbClr val="000000"/>
                </a:solidFill>
                <a:latin typeface="Calibri"/>
                <a:cs typeface="Calibri"/>
              </a:rPr>
              <a:t> </a:t>
            </a:r>
            <a:r>
              <a:rPr sz="1100">
                <a:solidFill>
                  <a:srgbClr val="000000"/>
                </a:solidFill>
                <a:latin typeface="Calibri"/>
                <a:cs typeface="Calibri"/>
              </a:rPr>
              <a:t>tem uma anomalia, o aviso “</a:t>
            </a:r>
            <a:r>
              <a:rPr sz="1100" spc="947">
                <a:solidFill>
                  <a:srgbClr val="000000"/>
                </a:solidFill>
                <a:latin typeface="Calibri"/>
                <a:cs typeface="Calibri"/>
              </a:rPr>
              <a:t> </a:t>
            </a:r>
            <a:r>
              <a:rPr sz="1100">
                <a:solidFill>
                  <a:srgbClr val="000000"/>
                </a:solidFill>
                <a:latin typeface="Calibri"/>
                <a:cs typeface="Calibri"/>
              </a:rPr>
              <a:t>“ irá iluminar-se. Quando </a:t>
            </a:r>
            <a:r>
              <a:rPr lang="pt-BR" sz="1100">
                <a:solidFill>
                  <a:srgbClr val="000000"/>
                </a:solidFill>
                <a:latin typeface="Calibri"/>
                <a:cs typeface="Calibri"/>
              </a:rPr>
              <a:t>acionar</a:t>
            </a:r>
            <a:r>
              <a:rPr sz="1100" spc="-11">
                <a:solidFill>
                  <a:srgbClr val="000000"/>
                </a:solidFill>
                <a:latin typeface="Calibri"/>
                <a:cs typeface="Calibri"/>
              </a:rPr>
              <a:t> </a:t>
            </a:r>
            <a:r>
              <a:rPr sz="1100">
                <a:solidFill>
                  <a:srgbClr val="000000"/>
                </a:solidFill>
                <a:latin typeface="Calibri"/>
                <a:cs typeface="Calibri"/>
              </a:rPr>
              <a:t>a chave de ignição</a:t>
            </a:r>
          </a:p>
          <a:p>
            <a:pPr marL="0" marR="0">
              <a:lnSpc>
                <a:spcPts val="1343"/>
              </a:lnSpc>
              <a:spcBef>
                <a:spcPts val="50"/>
              </a:spcBef>
              <a:spcAft>
                <a:spcPts val="0"/>
              </a:spcAft>
            </a:pPr>
            <a:r>
              <a:rPr sz="1100">
                <a:solidFill>
                  <a:srgbClr val="000000"/>
                </a:solidFill>
                <a:latin typeface="Calibri"/>
                <a:cs typeface="Calibri"/>
              </a:rPr>
              <a:t>para a posição “</a:t>
            </a:r>
            <a:r>
              <a:rPr sz="1100" spc="793">
                <a:solidFill>
                  <a:srgbClr val="000000"/>
                </a:solidFill>
                <a:latin typeface="Calibri"/>
                <a:cs typeface="Calibri"/>
              </a:rPr>
              <a:t> </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aviso “</a:t>
            </a:r>
            <a:r>
              <a:rPr sz="1100" spc="947">
                <a:solidFill>
                  <a:srgbClr val="000000"/>
                </a:solidFill>
                <a:latin typeface="Calibri"/>
                <a:cs typeface="Calibri"/>
              </a:rPr>
              <a:t> </a:t>
            </a:r>
            <a:r>
              <a:rPr sz="1100">
                <a:solidFill>
                  <a:srgbClr val="000000"/>
                </a:solidFill>
                <a:latin typeface="Calibri"/>
                <a:cs typeface="Calibri"/>
              </a:rPr>
              <a:t>“ ilumina-se.</a:t>
            </a:r>
            <a:r>
              <a:rPr sz="1100" spc="11">
                <a:solidFill>
                  <a:srgbClr val="000000"/>
                </a:solidFill>
                <a:latin typeface="Calibri"/>
                <a:cs typeface="Calibri"/>
              </a:rPr>
              <a:t> </a:t>
            </a:r>
            <a:r>
              <a:rPr sz="1100">
                <a:solidFill>
                  <a:srgbClr val="000000"/>
                </a:solidFill>
                <a:latin typeface="Calibri"/>
                <a:cs typeface="Calibri"/>
              </a:rPr>
              <a:t>A luz de aviso “</a:t>
            </a:r>
            <a:r>
              <a:rPr sz="1100" spc="947">
                <a:solidFill>
                  <a:srgbClr val="000000"/>
                </a:solidFill>
                <a:latin typeface="Calibri"/>
                <a:cs typeface="Calibri"/>
              </a:rPr>
              <a:t> </a:t>
            </a:r>
            <a:r>
              <a:rPr sz="1100">
                <a:solidFill>
                  <a:srgbClr val="000000"/>
                </a:solidFill>
                <a:latin typeface="Calibri"/>
                <a:cs typeface="Calibri"/>
              </a:rPr>
              <a:t>“ irá apagar-se imediatamente quando a moto</a:t>
            </a:r>
          </a:p>
          <a:p>
            <a:pPr marL="0" marR="0">
              <a:lnSpc>
                <a:spcPts val="1344"/>
              </a:lnSpc>
              <a:spcBef>
                <a:spcPts val="0"/>
              </a:spcBef>
              <a:spcAft>
                <a:spcPts val="0"/>
              </a:spcAft>
            </a:pPr>
            <a:r>
              <a:rPr sz="1100">
                <a:solidFill>
                  <a:srgbClr val="000000"/>
                </a:solidFill>
                <a:latin typeface="Calibri"/>
                <a:cs typeface="Calibri"/>
              </a:rPr>
              <a:t>iniciar a marcha.</a:t>
            </a:r>
          </a:p>
        </p:txBody>
      </p:sp>
      <p:sp>
        <p:nvSpPr>
          <p:cNvPr id="19" name="object 19"/>
          <p:cNvSpPr txBox="1"/>
          <p:nvPr/>
        </p:nvSpPr>
        <p:spPr>
          <a:xfrm>
            <a:off x="3593592" y="3141056"/>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20" name="object 20"/>
          <p:cNvSpPr txBox="1"/>
          <p:nvPr/>
        </p:nvSpPr>
        <p:spPr>
          <a:xfrm>
            <a:off x="755904" y="3368629"/>
            <a:ext cx="586379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luz de aviso “</a:t>
            </a:r>
            <a:r>
              <a:rPr sz="1100" spc="952">
                <a:solidFill>
                  <a:srgbClr val="000000"/>
                </a:solidFill>
                <a:latin typeface="Calibri"/>
                <a:cs typeface="Calibri"/>
              </a:rPr>
              <a:t> </a:t>
            </a:r>
            <a:r>
              <a:rPr sz="1100">
                <a:solidFill>
                  <a:srgbClr val="000000"/>
                </a:solidFill>
                <a:latin typeface="Calibri"/>
                <a:cs typeface="Calibri"/>
              </a:rPr>
              <a:t>“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iluminar ou piscar após iniciar a marcha, pare a moto e contate de</a:t>
            </a:r>
          </a:p>
          <a:p>
            <a:pPr marL="0" marR="0">
              <a:lnSpc>
                <a:spcPts val="1344"/>
              </a:lnSpc>
              <a:spcBef>
                <a:spcPts val="50"/>
              </a:spcBef>
              <a:spcAft>
                <a:spcPts val="0"/>
              </a:spcAft>
            </a:pPr>
            <a:r>
              <a:rPr sz="1100">
                <a:solidFill>
                  <a:srgbClr val="000000"/>
                </a:solidFill>
                <a:latin typeface="Calibri"/>
                <a:cs typeface="Calibri"/>
              </a:rPr>
              <a:t>imediato com a sua Oficina Autorizada VOGE.</a:t>
            </a:r>
          </a:p>
        </p:txBody>
      </p:sp>
      <p:sp>
        <p:nvSpPr>
          <p:cNvPr id="21" name="object 2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3537203" y="4225544"/>
            <a:ext cx="161544" cy="1051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211824" y="4054856"/>
            <a:ext cx="163067" cy="1051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2232659" y="3891788"/>
            <a:ext cx="161544" cy="10363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76072" y="3113024"/>
            <a:ext cx="6301740" cy="63246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76072" y="1627124"/>
            <a:ext cx="6301740" cy="803148"/>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5821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9" name="object 9"/>
          <p:cNvSpPr txBox="1"/>
          <p:nvPr/>
        </p:nvSpPr>
        <p:spPr>
          <a:xfrm>
            <a:off x="576072" y="730362"/>
            <a:ext cx="349611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do</a:t>
            </a:r>
            <a:r>
              <a:rPr sz="1100" b="1" spc="-11">
                <a:solidFill>
                  <a:srgbClr val="4F81BD"/>
                </a:solidFill>
                <a:cs typeface="Cambria"/>
              </a:rPr>
              <a:t> </a:t>
            </a:r>
            <a:r>
              <a:rPr sz="1100" b="1">
                <a:solidFill>
                  <a:srgbClr val="4F81BD"/>
                </a:solidFill>
                <a:cs typeface="Cambria"/>
              </a:rPr>
              <a:t>Sistema</a:t>
            </a:r>
            <a:r>
              <a:rPr sz="1100" b="1" spc="-17">
                <a:solidFill>
                  <a:srgbClr val="4F81BD"/>
                </a:solidFill>
                <a:cs typeface="Cambria"/>
              </a:rPr>
              <a:t> </a:t>
            </a:r>
            <a:r>
              <a:rPr sz="1100" b="1">
                <a:solidFill>
                  <a:srgbClr val="4F81BD"/>
                </a:solidFill>
                <a:cs typeface="Cambria"/>
              </a:rPr>
              <a:t>de Controlo de Tração ”TCS”</a:t>
            </a:r>
          </a:p>
        </p:txBody>
      </p:sp>
      <p:sp>
        <p:nvSpPr>
          <p:cNvPr id="10" name="object 10"/>
          <p:cNvSpPr txBox="1"/>
          <p:nvPr/>
        </p:nvSpPr>
        <p:spPr>
          <a:xfrm>
            <a:off x="576072" y="893156"/>
            <a:ext cx="6270881"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lang="pt-BR" sz="1100">
                <a:solidFill>
                  <a:srgbClr val="000000"/>
                </a:solidFill>
                <a:latin typeface="Calibri"/>
                <a:cs typeface="Calibri"/>
              </a:rPr>
              <a:t>gira</a:t>
            </a:r>
            <a:r>
              <a:rPr sz="1100">
                <a:solidFill>
                  <a:srgbClr val="000000"/>
                </a:solidFill>
                <a:latin typeface="Calibri"/>
                <a:cs typeface="Calibri"/>
              </a:rPr>
              <a:t> a ignição para ON,</a:t>
            </a:r>
            <a:r>
              <a:rPr sz="1100" spc="-2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aviso de “TCS” pisca lentamente e apaga-se</a:t>
            </a:r>
            <a:r>
              <a:rPr sz="1100" spc="-12">
                <a:solidFill>
                  <a:srgbClr val="000000"/>
                </a:solidFill>
                <a:latin typeface="Calibri"/>
                <a:cs typeface="Calibri"/>
              </a:rPr>
              <a:t> </a:t>
            </a:r>
            <a:r>
              <a:rPr sz="1100">
                <a:solidFill>
                  <a:srgbClr val="000000"/>
                </a:solidFill>
                <a:latin typeface="Calibri"/>
                <a:cs typeface="Calibri"/>
              </a:rPr>
              <a:t>quando </a:t>
            </a:r>
            <a:r>
              <a:rPr sz="1100" spc="11">
                <a:solidFill>
                  <a:srgbClr val="000000"/>
                </a:solidFill>
                <a:latin typeface="Calibri"/>
                <a:cs typeface="Calibri"/>
              </a:rPr>
              <a:t>se</a:t>
            </a:r>
            <a:r>
              <a:rPr sz="1100">
                <a:solidFill>
                  <a:srgbClr val="000000"/>
                </a:solidFill>
                <a:latin typeface="Calibri"/>
                <a:cs typeface="Calibri"/>
              </a:rPr>
              <a:t> inicia</a:t>
            </a:r>
            <a:r>
              <a:rPr sz="1100" spc="-15">
                <a:solidFill>
                  <a:srgbClr val="000000"/>
                </a:solidFill>
                <a:latin typeface="Calibri"/>
                <a:cs typeface="Calibri"/>
              </a:rPr>
              <a:t> </a:t>
            </a:r>
            <a:r>
              <a:rPr sz="1100">
                <a:solidFill>
                  <a:srgbClr val="000000"/>
                </a:solidFill>
                <a:latin typeface="Calibri"/>
                <a:cs typeface="Calibri"/>
              </a:rPr>
              <a:t>a marcha.</a:t>
            </a:r>
          </a:p>
          <a:p>
            <a:pPr marL="0" marR="0">
              <a:lnSpc>
                <a:spcPts val="1344"/>
              </a:lnSpc>
              <a:spcBef>
                <a:spcPts val="50"/>
              </a:spcBef>
              <a:spcAft>
                <a:spcPts val="0"/>
              </a:spcAft>
            </a:pPr>
            <a:r>
              <a:rPr sz="1100">
                <a:solidFill>
                  <a:srgbClr val="000000"/>
                </a:solidFill>
                <a:latin typeface="Calibri"/>
                <a:cs typeface="Calibri"/>
              </a:rPr>
              <a:t>Quando o aviso “TCS” </a:t>
            </a:r>
            <a:r>
              <a:rPr sz="1100" spc="11">
                <a:solidFill>
                  <a:srgbClr val="000000"/>
                </a:solidFill>
                <a:latin typeface="Calibri"/>
                <a:cs typeface="Calibri"/>
              </a:rPr>
              <a:t>se</a:t>
            </a:r>
            <a:r>
              <a:rPr sz="1100">
                <a:solidFill>
                  <a:srgbClr val="000000"/>
                </a:solidFill>
                <a:latin typeface="Calibri"/>
                <a:cs typeface="Calibri"/>
              </a:rPr>
              <a:t> acende significa que a roda</a:t>
            </a:r>
            <a:r>
              <a:rPr sz="1100" spc="-18">
                <a:solidFill>
                  <a:srgbClr val="000000"/>
                </a:solidFill>
                <a:latin typeface="Calibri"/>
                <a:cs typeface="Calibri"/>
              </a:rPr>
              <a:t> </a:t>
            </a:r>
            <a:r>
              <a:rPr sz="1100">
                <a:solidFill>
                  <a:srgbClr val="000000"/>
                </a:solidFill>
                <a:latin typeface="Calibri"/>
                <a:cs typeface="Calibri"/>
              </a:rPr>
              <a:t>traseira está a patinar; nesse momento, o controlo de</a:t>
            </a:r>
          </a:p>
          <a:p>
            <a:pPr marL="0" marR="0">
              <a:lnSpc>
                <a:spcPts val="1344"/>
              </a:lnSpc>
              <a:spcBef>
                <a:spcPts val="0"/>
              </a:spcBef>
              <a:spcAft>
                <a:spcPts val="0"/>
              </a:spcAft>
            </a:pPr>
            <a:r>
              <a:rPr sz="1100">
                <a:solidFill>
                  <a:srgbClr val="000000"/>
                </a:solidFill>
                <a:latin typeface="Calibri"/>
                <a:cs typeface="Calibri"/>
              </a:rPr>
              <a:t>tração TCS</a:t>
            </a:r>
            <a:r>
              <a:rPr sz="1100" spc="-13">
                <a:solidFill>
                  <a:srgbClr val="000000"/>
                </a:solidFill>
                <a:latin typeface="Calibri"/>
                <a:cs typeface="Calibri"/>
              </a:rPr>
              <a:t> </a:t>
            </a:r>
            <a:r>
              <a:rPr sz="1100">
                <a:solidFill>
                  <a:srgbClr val="000000"/>
                </a:solidFill>
                <a:latin typeface="Calibri"/>
                <a:cs typeface="Calibri"/>
              </a:rPr>
              <a:t>ativa-se automaticamente, reduzindo a entrega de</a:t>
            </a:r>
            <a:r>
              <a:rPr sz="1100" spc="22">
                <a:solidFill>
                  <a:srgbClr val="000000"/>
                </a:solidFill>
                <a:latin typeface="Calibri"/>
                <a:cs typeface="Calibri"/>
              </a:rPr>
              <a:t> </a:t>
            </a:r>
            <a:r>
              <a:rPr lang="pt-BR" sz="1100">
                <a:solidFill>
                  <a:srgbClr val="000000"/>
                </a:solidFill>
                <a:latin typeface="Calibri"/>
                <a:cs typeface="Calibri"/>
              </a:rPr>
              <a:t>torque</a:t>
            </a:r>
            <a:r>
              <a:rPr sz="1100" spc="22">
                <a:solidFill>
                  <a:srgbClr val="000000"/>
                </a:solidFill>
                <a:latin typeface="Calibri"/>
                <a:cs typeface="Calibri"/>
              </a:rPr>
              <a:t> </a:t>
            </a:r>
            <a:r>
              <a:rPr sz="1100">
                <a:solidFill>
                  <a:srgbClr val="000000"/>
                </a:solidFill>
                <a:latin typeface="Calibri"/>
                <a:cs typeface="Calibri"/>
              </a:rPr>
              <a:t>à roda traseira para que esta</a:t>
            </a:r>
            <a:r>
              <a:rPr sz="1100" spc="-25">
                <a:solidFill>
                  <a:srgbClr val="000000"/>
                </a:solidFill>
                <a:latin typeface="Calibri"/>
                <a:cs typeface="Calibri"/>
              </a:rPr>
              <a:t> </a:t>
            </a:r>
            <a:r>
              <a:rPr sz="1100">
                <a:solidFill>
                  <a:srgbClr val="000000"/>
                </a:solidFill>
                <a:latin typeface="Calibri"/>
                <a:cs typeface="Calibri"/>
              </a:rPr>
              <a:t>deix</a:t>
            </a:r>
            <a:r>
              <a:rPr lang="pt-BR" sz="1100">
                <a:solidFill>
                  <a:srgbClr val="000000"/>
                </a:solidFill>
                <a:latin typeface="Calibri"/>
                <a:cs typeface="Calibri"/>
              </a:rPr>
              <a:t>e</a:t>
            </a:r>
            <a:r>
              <a:rPr sz="1100">
                <a:solidFill>
                  <a:srgbClr val="000000"/>
                </a:solidFill>
                <a:latin typeface="Calibri"/>
                <a:cs typeface="Calibri"/>
              </a:rPr>
              <a:t> de</a:t>
            </a:r>
          </a:p>
          <a:p>
            <a:pPr marL="0" marR="0">
              <a:lnSpc>
                <a:spcPts val="1344"/>
              </a:lnSpc>
              <a:spcBef>
                <a:spcPts val="50"/>
              </a:spcBef>
              <a:spcAft>
                <a:spcPts val="0"/>
              </a:spcAft>
            </a:pPr>
            <a:r>
              <a:rPr sz="1100">
                <a:solidFill>
                  <a:srgbClr val="000000"/>
                </a:solidFill>
                <a:latin typeface="Calibri"/>
                <a:cs typeface="Calibri"/>
              </a:rPr>
              <a:t>patinar. Quando o</a:t>
            </a:r>
            <a:r>
              <a:rPr sz="1100" spc="10">
                <a:solidFill>
                  <a:srgbClr val="000000"/>
                </a:solidFill>
                <a:latin typeface="Calibri"/>
                <a:cs typeface="Calibri"/>
              </a:rPr>
              <a:t> </a:t>
            </a:r>
            <a:r>
              <a:rPr sz="1100">
                <a:solidFill>
                  <a:srgbClr val="000000"/>
                </a:solidFill>
                <a:latin typeface="Calibri"/>
                <a:cs typeface="Calibri"/>
              </a:rPr>
              <a:t>controlo de</a:t>
            </a:r>
            <a:r>
              <a:rPr sz="1100" spc="22">
                <a:solidFill>
                  <a:srgbClr val="000000"/>
                </a:solidFill>
                <a:latin typeface="Calibri"/>
                <a:cs typeface="Calibri"/>
              </a:rPr>
              <a:t> </a:t>
            </a:r>
            <a:r>
              <a:rPr sz="1100">
                <a:solidFill>
                  <a:srgbClr val="000000"/>
                </a:solidFill>
                <a:latin typeface="Calibri"/>
                <a:cs typeface="Calibri"/>
              </a:rPr>
              <a:t>tração está</a:t>
            </a:r>
            <a:r>
              <a:rPr sz="1100" spc="-18">
                <a:solidFill>
                  <a:srgbClr val="000000"/>
                </a:solidFill>
                <a:latin typeface="Calibri"/>
                <a:cs typeface="Calibri"/>
              </a:rPr>
              <a:t> </a:t>
            </a:r>
            <a:r>
              <a:rPr sz="1100">
                <a:solidFill>
                  <a:srgbClr val="000000"/>
                </a:solidFill>
                <a:latin typeface="Calibri"/>
                <a:cs typeface="Calibri"/>
              </a:rPr>
              <a:t>funciona</a:t>
            </a:r>
            <a:r>
              <a:rPr lang="pt-BR" sz="1100">
                <a:solidFill>
                  <a:srgbClr val="000000"/>
                </a:solidFill>
                <a:latin typeface="Calibri"/>
                <a:cs typeface="Calibri"/>
              </a:rPr>
              <a:t>ndo</a:t>
            </a:r>
            <a:r>
              <a:rPr sz="1100">
                <a:solidFill>
                  <a:srgbClr val="000000"/>
                </a:solidFill>
                <a:latin typeface="Calibri"/>
                <a:cs typeface="Calibri"/>
              </a:rPr>
              <a:t>,</a:t>
            </a:r>
            <a:r>
              <a:rPr sz="1100" spc="-16">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aviso “TCS”</a:t>
            </a:r>
            <a:r>
              <a:rPr sz="1100" spc="16">
                <a:solidFill>
                  <a:srgbClr val="000000"/>
                </a:solidFill>
                <a:latin typeface="Calibri"/>
                <a:cs typeface="Calibri"/>
              </a:rPr>
              <a:t> </a:t>
            </a:r>
            <a:r>
              <a:rPr sz="1100">
                <a:solidFill>
                  <a:srgbClr val="000000"/>
                </a:solidFill>
                <a:latin typeface="Calibri"/>
                <a:cs typeface="Calibri"/>
              </a:rPr>
              <a:t>piscará rapidamente.</a:t>
            </a:r>
          </a:p>
        </p:txBody>
      </p:sp>
      <p:sp>
        <p:nvSpPr>
          <p:cNvPr id="11" name="object 11"/>
          <p:cNvSpPr txBox="1"/>
          <p:nvPr/>
        </p:nvSpPr>
        <p:spPr>
          <a:xfrm>
            <a:off x="3319272" y="163229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2" name="object 12"/>
          <p:cNvSpPr txBox="1"/>
          <p:nvPr/>
        </p:nvSpPr>
        <p:spPr>
          <a:xfrm>
            <a:off x="647700" y="1861393"/>
            <a:ext cx="6183787"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o controlo de tração estiver ativado, e durante a condução, </a:t>
            </a:r>
            <a:r>
              <a:rPr lang="pt-BR" sz="1100">
                <a:solidFill>
                  <a:srgbClr val="000000"/>
                </a:solidFill>
                <a:latin typeface="Calibri"/>
                <a:cs typeface="Calibri"/>
              </a:rPr>
              <a:t>e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aviso “TCS”</a:t>
            </a:r>
            <a:r>
              <a:rPr sz="1100" spc="19">
                <a:solidFill>
                  <a:srgbClr val="000000"/>
                </a:solidFill>
                <a:latin typeface="Calibri"/>
                <a:cs typeface="Calibri"/>
              </a:rPr>
              <a:t> </a:t>
            </a:r>
            <a:r>
              <a:rPr sz="1100">
                <a:solidFill>
                  <a:srgbClr val="000000"/>
                </a:solidFill>
                <a:latin typeface="Calibri"/>
                <a:cs typeface="Calibri"/>
              </a:rPr>
              <a:t>se mantiver aceso,</a:t>
            </a:r>
          </a:p>
          <a:p>
            <a:pPr marL="0" marR="0">
              <a:lnSpc>
                <a:spcPts val="1344"/>
              </a:lnSpc>
              <a:spcBef>
                <a:spcPts val="50"/>
              </a:spcBef>
              <a:spcAft>
                <a:spcPts val="0"/>
              </a:spcAft>
            </a:pPr>
            <a:r>
              <a:rPr sz="1100">
                <a:solidFill>
                  <a:srgbClr val="000000"/>
                </a:solidFill>
                <a:latin typeface="Calibri"/>
                <a:cs typeface="Calibri"/>
              </a:rPr>
              <a:t>significa que há uma anomalia no sistema de control</a:t>
            </a:r>
            <a:r>
              <a:rPr lang="pt-BR" sz="1100">
                <a:solidFill>
                  <a:srgbClr val="000000"/>
                </a:solidFill>
                <a:latin typeface="Calibri"/>
                <a:cs typeface="Calibri"/>
              </a:rPr>
              <a:t>e</a:t>
            </a:r>
            <a:r>
              <a:rPr sz="1100">
                <a:solidFill>
                  <a:srgbClr val="000000"/>
                </a:solidFill>
                <a:latin typeface="Calibri"/>
                <a:cs typeface="Calibri"/>
              </a:rPr>
              <a:t> de tração. Contate imediatamente com um Serviço</a:t>
            </a:r>
          </a:p>
          <a:p>
            <a:pPr marL="0" marR="0">
              <a:lnSpc>
                <a:spcPts val="1344"/>
              </a:lnSpc>
              <a:spcBef>
                <a:spcPts val="0"/>
              </a:spcBef>
              <a:spcAft>
                <a:spcPts val="0"/>
              </a:spcAft>
            </a:pPr>
            <a:r>
              <a:rPr sz="1100">
                <a:solidFill>
                  <a:srgbClr val="000000"/>
                </a:solidFill>
                <a:latin typeface="Calibri"/>
                <a:cs typeface="Calibri"/>
              </a:rPr>
              <a:t>de Assistência Técnica da Voge.</a:t>
            </a:r>
          </a:p>
        </p:txBody>
      </p:sp>
      <p:sp>
        <p:nvSpPr>
          <p:cNvPr id="13" name="object 13"/>
          <p:cNvSpPr txBox="1"/>
          <p:nvPr/>
        </p:nvSpPr>
        <p:spPr>
          <a:xfrm>
            <a:off x="576072" y="2557638"/>
            <a:ext cx="6372346"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Luz de aviso do</a:t>
            </a:r>
            <a:r>
              <a:rPr sz="1100" b="1" spc="-11">
                <a:solidFill>
                  <a:srgbClr val="4F81BD"/>
                </a:solidFill>
                <a:cs typeface="Cambria"/>
              </a:rPr>
              <a:t> </a:t>
            </a:r>
            <a:r>
              <a:rPr sz="1100" b="1">
                <a:solidFill>
                  <a:srgbClr val="4F81BD"/>
                </a:solidFill>
                <a:cs typeface="Cambria"/>
              </a:rPr>
              <a:t>pisca direito “</a:t>
            </a:r>
            <a:r>
              <a:rPr sz="1100">
                <a:solidFill>
                  <a:srgbClr val="4F81BD"/>
                </a:solidFill>
                <a:cs typeface="Wingdings"/>
              </a:rPr>
              <a:t></a:t>
            </a:r>
            <a:r>
              <a:rPr sz="1100" b="1">
                <a:solidFill>
                  <a:srgbClr val="4F81BD"/>
                </a:solidFill>
                <a:cs typeface="Cambria"/>
              </a:rPr>
              <a:t>“</a:t>
            </a:r>
          </a:p>
          <a:p>
            <a:pPr marL="0" marR="0">
              <a:lnSpc>
                <a:spcPts val="1283"/>
              </a:lnSpc>
              <a:spcBef>
                <a:spcPts val="0"/>
              </a:spcBef>
              <a:spcAft>
                <a:spcPts val="0"/>
              </a:spcAft>
            </a:pPr>
            <a:r>
              <a:rPr sz="1100">
                <a:solidFill>
                  <a:srgbClr val="000000"/>
                </a:solidFill>
                <a:cs typeface="Calibri"/>
              </a:rPr>
              <a:t>Quando mover</a:t>
            </a:r>
            <a:r>
              <a:rPr sz="1100" spc="-24">
                <a:solidFill>
                  <a:srgbClr val="000000"/>
                </a:solidFill>
                <a:cs typeface="Calibri"/>
              </a:rPr>
              <a:t> </a:t>
            </a:r>
            <a:r>
              <a:rPr sz="1100">
                <a:solidFill>
                  <a:srgbClr val="000000"/>
                </a:solidFill>
                <a:cs typeface="Calibri"/>
              </a:rPr>
              <a:t>para a direita o comutador de piscas,</a:t>
            </a:r>
            <a:r>
              <a:rPr sz="1100" spc="-17">
                <a:solidFill>
                  <a:srgbClr val="000000"/>
                </a:solidFill>
                <a:cs typeface="Calibri"/>
              </a:rPr>
              <a:t> </a:t>
            </a:r>
            <a:r>
              <a:rPr sz="1100">
                <a:solidFill>
                  <a:srgbClr val="000000"/>
                </a:solidFill>
                <a:cs typeface="Calibri"/>
              </a:rPr>
              <a:t>esta luz de aviso</a:t>
            </a:r>
            <a:r>
              <a:rPr sz="1100" spc="245">
                <a:solidFill>
                  <a:srgbClr val="000000"/>
                </a:solidFill>
                <a:cs typeface="Calibri"/>
              </a:rPr>
              <a:t> </a:t>
            </a:r>
            <a:r>
              <a:rPr sz="1100" spc="22">
                <a:solidFill>
                  <a:srgbClr val="000000"/>
                </a:solidFill>
                <a:cs typeface="Calibri"/>
              </a:rPr>
              <a:t>“</a:t>
            </a:r>
            <a:r>
              <a:rPr sz="1100">
                <a:solidFill>
                  <a:srgbClr val="000000"/>
                </a:solidFill>
                <a:cs typeface="Wingdings"/>
              </a:rPr>
              <a:t></a:t>
            </a:r>
            <a:r>
              <a:rPr sz="1100">
                <a:solidFill>
                  <a:srgbClr val="000000"/>
                </a:solidFill>
                <a:cs typeface="Calibri"/>
              </a:rPr>
              <a:t>“</a:t>
            </a:r>
            <a:r>
              <a:rPr sz="1100" spc="251">
                <a:solidFill>
                  <a:srgbClr val="000000"/>
                </a:solidFill>
                <a:cs typeface="Calibri"/>
              </a:rPr>
              <a:t> </a:t>
            </a:r>
            <a:r>
              <a:rPr sz="1100">
                <a:solidFill>
                  <a:srgbClr val="000000"/>
                </a:solidFill>
                <a:cs typeface="Calibri"/>
              </a:rPr>
              <a:t>irá acender, assim como os piscas</a:t>
            </a:r>
          </a:p>
          <a:p>
            <a:pPr marL="0" marR="0">
              <a:lnSpc>
                <a:spcPts val="1343"/>
              </a:lnSpc>
              <a:spcBef>
                <a:spcPts val="0"/>
              </a:spcBef>
              <a:spcAft>
                <a:spcPts val="0"/>
              </a:spcAft>
            </a:pPr>
            <a:r>
              <a:rPr sz="1100">
                <a:solidFill>
                  <a:srgbClr val="000000"/>
                </a:solidFill>
                <a:cs typeface="Calibri"/>
              </a:rPr>
              <a:t>desse lado.</a:t>
            </a:r>
          </a:p>
        </p:txBody>
      </p:sp>
      <p:sp>
        <p:nvSpPr>
          <p:cNvPr id="14" name="object 14"/>
          <p:cNvSpPr txBox="1"/>
          <p:nvPr/>
        </p:nvSpPr>
        <p:spPr>
          <a:xfrm>
            <a:off x="3369564" y="311819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5" name="object 15"/>
          <p:cNvSpPr txBox="1"/>
          <p:nvPr/>
        </p:nvSpPr>
        <p:spPr>
          <a:xfrm>
            <a:off x="647700" y="3345769"/>
            <a:ext cx="612114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um pisca</a:t>
            </a:r>
            <a:r>
              <a:rPr sz="1100" spc="-16">
                <a:solidFill>
                  <a:srgbClr val="000000"/>
                </a:solidFill>
                <a:latin typeface="Calibri"/>
                <a:cs typeface="Calibri"/>
              </a:rPr>
              <a:t> </a:t>
            </a:r>
            <a:r>
              <a:rPr sz="1100">
                <a:solidFill>
                  <a:srgbClr val="000000"/>
                </a:solidFill>
                <a:latin typeface="Calibri"/>
                <a:cs typeface="Calibri"/>
              </a:rPr>
              <a:t>estiver danificado </a:t>
            </a:r>
            <a:r>
              <a:rPr sz="1100" spc="16">
                <a:solidFill>
                  <a:srgbClr val="000000"/>
                </a:solidFill>
                <a:latin typeface="Calibri"/>
                <a:cs typeface="Calibri"/>
              </a:rPr>
              <a:t>ou</a:t>
            </a:r>
            <a:r>
              <a:rPr sz="1100" spc="-10">
                <a:solidFill>
                  <a:srgbClr val="000000"/>
                </a:solidFill>
                <a:latin typeface="Calibri"/>
                <a:cs typeface="Calibri"/>
              </a:rPr>
              <a:t> </a:t>
            </a:r>
            <a:r>
              <a:rPr sz="1100">
                <a:solidFill>
                  <a:srgbClr val="000000"/>
                </a:solidFill>
                <a:latin typeface="Calibri"/>
                <a:cs typeface="Calibri"/>
              </a:rPr>
              <a:t>existir</a:t>
            </a:r>
            <a:r>
              <a:rPr sz="1100" spc="-14">
                <a:solidFill>
                  <a:srgbClr val="000000"/>
                </a:solidFill>
                <a:latin typeface="Calibri"/>
                <a:cs typeface="Calibri"/>
              </a:rPr>
              <a:t> </a:t>
            </a:r>
            <a:r>
              <a:rPr sz="1100">
                <a:solidFill>
                  <a:srgbClr val="000000"/>
                </a:solidFill>
                <a:latin typeface="Calibri"/>
                <a:cs typeface="Calibri"/>
              </a:rPr>
              <a:t>outra falha no circuito,</a:t>
            </a:r>
            <a:r>
              <a:rPr sz="1100" spc="-10">
                <a:solidFill>
                  <a:srgbClr val="000000"/>
                </a:solidFill>
                <a:latin typeface="Calibri"/>
                <a:cs typeface="Calibri"/>
              </a:rPr>
              <a:t> </a:t>
            </a:r>
            <a:r>
              <a:rPr sz="1100">
                <a:solidFill>
                  <a:srgbClr val="000000"/>
                </a:solidFill>
                <a:latin typeface="Calibri"/>
                <a:cs typeface="Calibri"/>
              </a:rPr>
              <a:t>a frequência do</a:t>
            </a:r>
            <a:r>
              <a:rPr sz="1100" spc="16">
                <a:solidFill>
                  <a:srgbClr val="000000"/>
                </a:solidFill>
                <a:latin typeface="Calibri"/>
                <a:cs typeface="Calibri"/>
              </a:rPr>
              <a:t> </a:t>
            </a:r>
            <a:r>
              <a:rPr sz="1100">
                <a:solidFill>
                  <a:srgbClr val="000000"/>
                </a:solidFill>
                <a:latin typeface="Calibri"/>
                <a:cs typeface="Calibri"/>
              </a:rPr>
              <a:t>piscar</a:t>
            </a:r>
            <a:r>
              <a:rPr sz="1100" spc="-18">
                <a:solidFill>
                  <a:srgbClr val="000000"/>
                </a:solidFill>
                <a:latin typeface="Calibri"/>
                <a:cs typeface="Calibri"/>
              </a:rPr>
              <a:t> </a:t>
            </a:r>
            <a:r>
              <a:rPr sz="1100">
                <a:solidFill>
                  <a:srgbClr val="000000"/>
                </a:solidFill>
                <a:latin typeface="Calibri"/>
                <a:cs typeface="Calibri"/>
              </a:rPr>
              <a:t>do aviso </a:t>
            </a:r>
            <a:r>
              <a:rPr sz="1100" spc="25">
                <a:solidFill>
                  <a:srgbClr val="000000"/>
                </a:solidFill>
                <a:latin typeface="Calibri"/>
                <a:cs typeface="Calibri"/>
              </a:rPr>
              <a:t>“</a:t>
            </a:r>
            <a:r>
              <a:rPr sz="1100">
                <a:solidFill>
                  <a:srgbClr val="000000"/>
                </a:solidFill>
                <a:latin typeface="Wingdings"/>
                <a:cs typeface="Wingdings"/>
              </a:rPr>
              <a:t></a:t>
            </a:r>
            <a:r>
              <a:rPr sz="1100">
                <a:solidFill>
                  <a:srgbClr val="000000"/>
                </a:solidFill>
                <a:latin typeface="Calibri"/>
                <a:cs typeface="Calibri"/>
              </a:rPr>
              <a:t>”</a:t>
            </a:r>
          </a:p>
          <a:p>
            <a:pPr marL="0" marR="0">
              <a:lnSpc>
                <a:spcPts val="1344"/>
              </a:lnSpc>
              <a:spcBef>
                <a:spcPts val="50"/>
              </a:spcBef>
              <a:spcAft>
                <a:spcPts val="0"/>
              </a:spcAft>
            </a:pPr>
            <a:r>
              <a:rPr sz="1100">
                <a:solidFill>
                  <a:srgbClr val="000000"/>
                </a:solidFill>
                <a:latin typeface="Calibri"/>
                <a:cs typeface="Calibri"/>
              </a:rPr>
              <a:t>será mais rápida, indicando-lhe que existe uma avaria</a:t>
            </a:r>
            <a:r>
              <a:rPr sz="1100" spc="-26">
                <a:solidFill>
                  <a:srgbClr val="000000"/>
                </a:solidFill>
                <a:latin typeface="Calibri"/>
                <a:cs typeface="Calibri"/>
              </a:rPr>
              <a:t> </a:t>
            </a:r>
            <a:r>
              <a:rPr sz="1100">
                <a:solidFill>
                  <a:srgbClr val="000000"/>
                </a:solidFill>
                <a:latin typeface="Calibri"/>
                <a:cs typeface="Calibri"/>
              </a:rPr>
              <a:t>neste intermitente.</a:t>
            </a:r>
          </a:p>
        </p:txBody>
      </p:sp>
      <p:sp>
        <p:nvSpPr>
          <p:cNvPr id="16" name="object 16"/>
          <p:cNvSpPr txBox="1"/>
          <p:nvPr/>
        </p:nvSpPr>
        <p:spPr>
          <a:xfrm>
            <a:off x="576072" y="3872850"/>
            <a:ext cx="180826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Aviso da luz de máximos “</a:t>
            </a:r>
          </a:p>
        </p:txBody>
      </p:sp>
      <p:sp>
        <p:nvSpPr>
          <p:cNvPr id="17" name="object 17"/>
          <p:cNvSpPr txBox="1"/>
          <p:nvPr/>
        </p:nvSpPr>
        <p:spPr>
          <a:xfrm>
            <a:off x="2403296" y="387285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18" name="object 18"/>
          <p:cNvSpPr txBox="1"/>
          <p:nvPr/>
        </p:nvSpPr>
        <p:spPr>
          <a:xfrm>
            <a:off x="576072" y="4034120"/>
            <a:ext cx="605157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spc="-19">
                <a:solidFill>
                  <a:srgbClr val="000000"/>
                </a:solidFill>
                <a:latin typeface="Calibri"/>
                <a:cs typeface="Calibri"/>
              </a:rPr>
              <a:t>mudar</a:t>
            </a:r>
            <a:r>
              <a:rPr sz="1100" spc="-28">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comutador</a:t>
            </a:r>
            <a:r>
              <a:rPr sz="1100" spc="-28">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luzes</a:t>
            </a:r>
            <a:r>
              <a:rPr sz="1100">
                <a:solidFill>
                  <a:srgbClr val="000000"/>
                </a:solidFill>
                <a:latin typeface="Calibri"/>
                <a:cs typeface="Calibri"/>
              </a:rPr>
              <a:t> </a:t>
            </a:r>
            <a:r>
              <a:rPr sz="1100" spc="-21">
                <a:solidFill>
                  <a:srgbClr val="000000"/>
                </a:solidFill>
                <a:latin typeface="Calibri"/>
                <a:cs typeface="Calibri"/>
              </a:rPr>
              <a:t>para</a:t>
            </a:r>
            <a:r>
              <a:rPr sz="1100" spc="-26">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spc="-23">
                <a:solidFill>
                  <a:srgbClr val="000000"/>
                </a:solidFill>
                <a:latin typeface="Calibri"/>
                <a:cs typeface="Calibri"/>
              </a:rPr>
              <a:t>posição</a:t>
            </a:r>
            <a:r>
              <a:rPr sz="1100" spc="-11">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luzes</a:t>
            </a:r>
            <a:r>
              <a:rPr sz="1100">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máximos </a:t>
            </a:r>
            <a:r>
              <a:rPr sz="1100" spc="-25">
                <a:solidFill>
                  <a:srgbClr val="000000"/>
                </a:solidFill>
                <a:latin typeface="Calibri"/>
                <a:cs typeface="Calibri"/>
              </a:rPr>
              <a:t>irá</a:t>
            </a:r>
            <a:r>
              <a:rPr sz="1100">
                <a:solidFill>
                  <a:srgbClr val="000000"/>
                </a:solidFill>
                <a:latin typeface="Calibri"/>
                <a:cs typeface="Calibri"/>
              </a:rPr>
              <a:t> </a:t>
            </a:r>
            <a:r>
              <a:rPr sz="1100" spc="-21">
                <a:solidFill>
                  <a:srgbClr val="000000"/>
                </a:solidFill>
                <a:latin typeface="Calibri"/>
                <a:cs typeface="Calibri"/>
              </a:rPr>
              <a:t>acender-se</a:t>
            </a:r>
            <a:r>
              <a:rPr sz="1100" spc="-13">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18">
                <a:solidFill>
                  <a:srgbClr val="000000"/>
                </a:solidFill>
                <a:latin typeface="Calibri"/>
                <a:cs typeface="Calibri"/>
              </a:rPr>
              <a:t>luz</a:t>
            </a:r>
            <a:r>
              <a:rPr sz="1100" spc="-36">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1">
                <a:solidFill>
                  <a:srgbClr val="000000"/>
                </a:solidFill>
                <a:latin typeface="Calibri"/>
                <a:cs typeface="Calibri"/>
              </a:rPr>
              <a:t>aviso</a:t>
            </a:r>
            <a:r>
              <a:rPr sz="1100" spc="-13">
                <a:solidFill>
                  <a:srgbClr val="000000"/>
                </a:solidFill>
                <a:latin typeface="Calibri"/>
                <a:cs typeface="Calibri"/>
              </a:rPr>
              <a:t> </a:t>
            </a:r>
            <a:r>
              <a:rPr sz="1100">
                <a:solidFill>
                  <a:srgbClr val="000000"/>
                </a:solidFill>
                <a:latin typeface="Calibri"/>
                <a:cs typeface="Calibri"/>
              </a:rPr>
              <a:t>“</a:t>
            </a:r>
            <a:r>
              <a:rPr sz="1100" spc="1080">
                <a:solidFill>
                  <a:srgbClr val="000000"/>
                </a:solidFill>
                <a:latin typeface="Calibri"/>
                <a:cs typeface="Calibri"/>
              </a:rPr>
              <a:t> </a:t>
            </a:r>
            <a:r>
              <a:rPr sz="1100" spc="-19">
                <a:solidFill>
                  <a:srgbClr val="000000"/>
                </a:solidFill>
                <a:latin typeface="Calibri"/>
                <a:cs typeface="Calibri"/>
              </a:rPr>
              <a:t>“.</a:t>
            </a:r>
          </a:p>
          <a:p>
            <a:pPr marL="0" marR="0">
              <a:lnSpc>
                <a:spcPts val="1344"/>
              </a:lnSpc>
              <a:spcBef>
                <a:spcPts val="50"/>
              </a:spcBef>
              <a:spcAft>
                <a:spcPts val="0"/>
              </a:spcAft>
            </a:pPr>
            <a:r>
              <a:rPr sz="1100">
                <a:solidFill>
                  <a:srgbClr val="000000"/>
                </a:solidFill>
                <a:latin typeface="Calibri"/>
                <a:cs typeface="Calibri"/>
              </a:rPr>
              <a:t>Quando </a:t>
            </a:r>
            <a:r>
              <a:rPr lang="pt-BR" sz="1100">
                <a:solidFill>
                  <a:srgbClr val="000000"/>
                </a:solidFill>
                <a:latin typeface="Calibri"/>
                <a:cs typeface="Calibri"/>
              </a:rPr>
              <a:t>apertar</a:t>
            </a:r>
            <a:r>
              <a:rPr sz="1100">
                <a:solidFill>
                  <a:srgbClr val="000000"/>
                </a:solidFill>
                <a:latin typeface="Calibri"/>
                <a:cs typeface="Calibri"/>
              </a:rPr>
              <a:t> o gatilho de sinais de luzes, o aviso “</a:t>
            </a:r>
            <a:r>
              <a:rPr sz="1100" spc="1091">
                <a:solidFill>
                  <a:srgbClr val="000000"/>
                </a:solidFill>
                <a:latin typeface="Calibri"/>
                <a:cs typeface="Calibri"/>
              </a:rPr>
              <a:t> </a:t>
            </a:r>
            <a:r>
              <a:rPr sz="1100">
                <a:solidFill>
                  <a:srgbClr val="000000"/>
                </a:solidFill>
                <a:latin typeface="Calibri"/>
                <a:cs typeface="Calibri"/>
              </a:rPr>
              <a:t>“ acende, apagando-se quando</a:t>
            </a:r>
            <a:r>
              <a:rPr sz="1100" spc="14">
                <a:solidFill>
                  <a:srgbClr val="000000"/>
                </a:solidFill>
                <a:latin typeface="Calibri"/>
                <a:cs typeface="Calibri"/>
              </a:rPr>
              <a:t> </a:t>
            </a:r>
            <a:r>
              <a:rPr sz="1100">
                <a:solidFill>
                  <a:srgbClr val="000000"/>
                </a:solidFill>
                <a:latin typeface="Calibri"/>
                <a:cs typeface="Calibri"/>
              </a:rPr>
              <a:t>soltar</a:t>
            </a:r>
            <a:r>
              <a:rPr sz="1100" spc="-18">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gatilho.</a:t>
            </a:r>
          </a:p>
        </p:txBody>
      </p:sp>
      <p:sp>
        <p:nvSpPr>
          <p:cNvPr id="19" name="object 19"/>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2074"/>
            <a:ext cx="6161229"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Indicador</a:t>
            </a:r>
            <a:r>
              <a:rPr sz="1100" b="1" spc="-12">
                <a:solidFill>
                  <a:srgbClr val="4F81BD"/>
                </a:solidFill>
                <a:cs typeface="Cambria"/>
              </a:rPr>
              <a:t> </a:t>
            </a:r>
            <a:r>
              <a:rPr sz="1100" b="1">
                <a:solidFill>
                  <a:srgbClr val="4F81BD"/>
                </a:solidFill>
                <a:cs typeface="Cambria"/>
              </a:rPr>
              <a:t>de pressão dos pneus e luz de alerta</a:t>
            </a:r>
          </a:p>
          <a:p>
            <a:pPr marL="0" marR="0">
              <a:lnSpc>
                <a:spcPts val="1296"/>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a:t>
            </a:r>
            <a:r>
              <a:rPr sz="1100" spc="-22">
                <a:solidFill>
                  <a:srgbClr val="000000"/>
                </a:solidFill>
                <a:latin typeface="Calibri"/>
                <a:cs typeface="Calibri"/>
              </a:rPr>
              <a:t>dianteiro</a:t>
            </a:r>
            <a:r>
              <a:rPr sz="1100" spc="-12">
                <a:solidFill>
                  <a:srgbClr val="000000"/>
                </a:solidFill>
                <a:latin typeface="Calibri"/>
                <a:cs typeface="Calibri"/>
              </a:rPr>
              <a:t> </a:t>
            </a:r>
            <a:r>
              <a:rPr sz="1100">
                <a:solidFill>
                  <a:srgbClr val="000000"/>
                </a:solidFill>
                <a:latin typeface="Calibri"/>
                <a:cs typeface="Calibri"/>
              </a:rPr>
              <a:t>é</a:t>
            </a:r>
            <a:r>
              <a:rPr sz="1100" spc="-45">
                <a:solidFill>
                  <a:srgbClr val="000000"/>
                </a:solidFill>
                <a:latin typeface="Calibri"/>
                <a:cs typeface="Calibri"/>
              </a:rPr>
              <a:t> </a:t>
            </a:r>
            <a:r>
              <a:rPr sz="1100" spc="-18">
                <a:solidFill>
                  <a:srgbClr val="000000"/>
                </a:solidFill>
                <a:latin typeface="Calibri"/>
                <a:cs typeface="Calibri"/>
              </a:rPr>
              <a:t>&lt;1,9</a:t>
            </a:r>
            <a:r>
              <a:rPr sz="1100" spc="-26">
                <a:solidFill>
                  <a:srgbClr val="000000"/>
                </a:solidFill>
                <a:latin typeface="Calibri"/>
                <a:cs typeface="Calibri"/>
              </a:rPr>
              <a:t> </a:t>
            </a:r>
            <a:r>
              <a:rPr sz="1100" spc="-18">
                <a:solidFill>
                  <a:srgbClr val="000000"/>
                </a:solidFill>
                <a:latin typeface="Calibri"/>
                <a:cs typeface="Calibri"/>
              </a:rPr>
              <a:t>bar,</a:t>
            </a:r>
            <a:r>
              <a:rPr sz="1100" spc="-31">
                <a:solidFill>
                  <a:srgbClr val="000000"/>
                </a:solidFill>
                <a:latin typeface="Calibri"/>
                <a:cs typeface="Calibri"/>
              </a:rPr>
              <a:t> </a:t>
            </a:r>
            <a:r>
              <a:rPr sz="1100" spc="-17">
                <a:solidFill>
                  <a:srgbClr val="000000"/>
                </a:solidFill>
                <a:latin typeface="Calibri"/>
                <a:cs typeface="Calibri"/>
              </a:rPr>
              <a:t>mostra-se</a:t>
            </a:r>
            <a:r>
              <a:rPr sz="1100" spc="-28">
                <a:solidFill>
                  <a:srgbClr val="000000"/>
                </a:solidFill>
                <a:latin typeface="Calibri"/>
                <a:cs typeface="Calibri"/>
              </a:rPr>
              <a:t> </a:t>
            </a:r>
            <a:r>
              <a:rPr sz="1100" spc="-20">
                <a:solidFill>
                  <a:srgbClr val="000000"/>
                </a:solidFill>
                <a:latin typeface="Calibri"/>
                <a:cs typeface="Calibri"/>
              </a:rPr>
              <a:t>esse</a:t>
            </a:r>
            <a:r>
              <a:rPr sz="1100" spc="-25">
                <a:solidFill>
                  <a:srgbClr val="000000"/>
                </a:solidFill>
                <a:latin typeface="Calibri"/>
                <a:cs typeface="Calibri"/>
              </a:rPr>
              <a:t> </a:t>
            </a:r>
            <a:r>
              <a:rPr sz="1100" spc="-19">
                <a:solidFill>
                  <a:srgbClr val="000000"/>
                </a:solidFill>
                <a:latin typeface="Calibri"/>
                <a:cs typeface="Calibri"/>
              </a:rPr>
              <a:t>pneu</a:t>
            </a:r>
            <a:r>
              <a:rPr sz="1100" spc="-23">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27">
                <a:solidFill>
                  <a:srgbClr val="000000"/>
                </a:solidFill>
                <a:latin typeface="Calibri"/>
                <a:cs typeface="Calibri"/>
              </a:rPr>
              <a:t> </a:t>
            </a:r>
            <a:r>
              <a:rPr sz="1100" spc="-18">
                <a:solidFill>
                  <a:srgbClr val="000000"/>
                </a:solidFill>
                <a:latin typeface="Calibri"/>
                <a:cs typeface="Calibri"/>
              </a:rPr>
              <a:t>vermelha,</a:t>
            </a:r>
            <a:r>
              <a:rPr sz="1100" spc="-30">
                <a:solidFill>
                  <a:srgbClr val="000000"/>
                </a:solidFill>
                <a:latin typeface="Calibri"/>
                <a:cs typeface="Calibri"/>
              </a:rPr>
              <a:t> </a:t>
            </a:r>
            <a:r>
              <a:rPr sz="1100" spc="-19">
                <a:solidFill>
                  <a:srgbClr val="000000"/>
                </a:solidFill>
                <a:latin typeface="Calibri"/>
                <a:cs typeface="Calibri"/>
              </a:rPr>
              <a:t>acendendo-se</a:t>
            </a:r>
            <a:r>
              <a:rPr sz="1100" spc="-15">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luz</a:t>
            </a:r>
            <a:r>
              <a:rPr sz="1100" spc="-25">
                <a:solidFill>
                  <a:srgbClr val="000000"/>
                </a:solidFill>
                <a:latin typeface="Calibri"/>
                <a:cs typeface="Calibri"/>
              </a:rPr>
              <a:t> </a:t>
            </a:r>
            <a:r>
              <a:rPr sz="1100" spc="-26">
                <a:solidFill>
                  <a:srgbClr val="000000"/>
                </a:solidFill>
                <a:latin typeface="Calibri"/>
                <a:cs typeface="Calibri"/>
              </a:rPr>
              <a:t>de</a:t>
            </a:r>
          </a:p>
          <a:p>
            <a:pPr marL="0" marR="0">
              <a:lnSpc>
                <a:spcPts val="1344"/>
              </a:lnSpc>
              <a:spcBef>
                <a:spcPts val="0"/>
              </a:spcBef>
              <a:spcAft>
                <a:spcPts val="0"/>
              </a:spcAft>
            </a:pPr>
            <a:r>
              <a:rPr sz="1100" spc="-20">
                <a:solidFill>
                  <a:srgbClr val="000000"/>
                </a:solidFill>
                <a:latin typeface="Calibri"/>
                <a:cs typeface="Calibri"/>
              </a:rPr>
              <a:t>alerta.</a:t>
            </a:r>
            <a:r>
              <a:rPr sz="1100" spc="-31">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spc="-21">
                <a:solidFill>
                  <a:srgbClr val="000000"/>
                </a:solidFill>
                <a:latin typeface="Calibri"/>
                <a:cs typeface="Calibri"/>
              </a:rPr>
              <a:t>pressão</a:t>
            </a:r>
            <a:r>
              <a:rPr sz="1100" spc="-24">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é</a:t>
            </a:r>
            <a:r>
              <a:rPr sz="1100" spc="-45">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&gt;2,0</a:t>
            </a:r>
            <a:r>
              <a:rPr sz="1100" spc="-11">
                <a:solidFill>
                  <a:srgbClr val="000000"/>
                </a:solidFill>
                <a:latin typeface="Calibri"/>
                <a:cs typeface="Calibri"/>
              </a:rPr>
              <a:t> </a:t>
            </a:r>
            <a:r>
              <a:rPr sz="1100" spc="-21">
                <a:solidFill>
                  <a:srgbClr val="000000"/>
                </a:solidFill>
                <a:latin typeface="Calibri"/>
                <a:cs typeface="Calibri"/>
              </a:rPr>
              <a:t>bar,</a:t>
            </a:r>
            <a:r>
              <a:rPr sz="1100" spc="-16">
                <a:solidFill>
                  <a:srgbClr val="000000"/>
                </a:solidFill>
                <a:latin typeface="Calibri"/>
                <a:cs typeface="Calibri"/>
              </a:rPr>
              <a:t> </a:t>
            </a:r>
            <a:r>
              <a:rPr sz="1100" spc="-18">
                <a:solidFill>
                  <a:srgbClr val="000000"/>
                </a:solidFill>
                <a:latin typeface="Calibri"/>
                <a:cs typeface="Calibri"/>
              </a:rPr>
              <a:t>mostra-se</a:t>
            </a:r>
            <a:r>
              <a:rPr sz="1100" spc="-27">
                <a:solidFill>
                  <a:srgbClr val="000000"/>
                </a:solidFill>
                <a:latin typeface="Calibri"/>
                <a:cs typeface="Calibri"/>
              </a:rPr>
              <a:t> </a:t>
            </a:r>
            <a:r>
              <a:rPr sz="1100" spc="-20">
                <a:solidFill>
                  <a:srgbClr val="000000"/>
                </a:solidFill>
                <a:latin typeface="Calibri"/>
                <a:cs typeface="Calibri"/>
              </a:rPr>
              <a:t>esse</a:t>
            </a:r>
            <a:r>
              <a:rPr sz="1100" spc="-14">
                <a:solidFill>
                  <a:srgbClr val="000000"/>
                </a:solidFill>
                <a:latin typeface="Calibri"/>
                <a:cs typeface="Calibri"/>
              </a:rPr>
              <a:t> </a:t>
            </a:r>
            <a:r>
              <a:rPr sz="1100" spc="-19">
                <a:solidFill>
                  <a:srgbClr val="000000"/>
                </a:solidFill>
                <a:latin typeface="Calibri"/>
                <a:cs typeface="Calibri"/>
              </a:rPr>
              <a:t>pneu</a:t>
            </a:r>
            <a:r>
              <a:rPr sz="1100" spc="-34">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27">
                <a:solidFill>
                  <a:srgbClr val="000000"/>
                </a:solidFill>
                <a:latin typeface="Calibri"/>
                <a:cs typeface="Calibri"/>
              </a:rPr>
              <a:t> </a:t>
            </a:r>
            <a:r>
              <a:rPr sz="1100" spc="-18">
                <a:solidFill>
                  <a:srgbClr val="000000"/>
                </a:solidFill>
                <a:latin typeface="Calibri"/>
                <a:cs typeface="Calibri"/>
              </a:rPr>
              <a:t>branca </a:t>
            </a:r>
            <a:r>
              <a:rPr sz="1100">
                <a:solidFill>
                  <a:srgbClr val="000000"/>
                </a:solidFill>
                <a:latin typeface="Calibri"/>
                <a:cs typeface="Calibri"/>
              </a:rPr>
              <a:t>e</a:t>
            </a:r>
            <a:r>
              <a:rPr sz="1100" spc="-34">
                <a:solidFill>
                  <a:srgbClr val="000000"/>
                </a:solidFill>
                <a:latin typeface="Calibri"/>
                <a:cs typeface="Calibri"/>
              </a:rPr>
              <a:t> </a:t>
            </a:r>
            <a:r>
              <a:rPr sz="1100" spc="-22">
                <a:solidFill>
                  <a:srgbClr val="000000"/>
                </a:solidFill>
                <a:latin typeface="Calibri"/>
                <a:cs typeface="Calibri"/>
              </a:rPr>
              <a:t>apaga-se</a:t>
            </a:r>
            <a:r>
              <a:rPr sz="1100" spc="-12">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3">
                <a:solidFill>
                  <a:srgbClr val="000000"/>
                </a:solidFill>
                <a:latin typeface="Calibri"/>
                <a:cs typeface="Calibri"/>
              </a:rPr>
              <a:t>luz</a:t>
            </a:r>
            <a:r>
              <a:rPr sz="1100">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0">
                <a:solidFill>
                  <a:srgbClr val="000000"/>
                </a:solidFill>
                <a:latin typeface="Calibri"/>
                <a:cs typeface="Calibri"/>
              </a:rPr>
              <a:t>alerta.</a:t>
            </a:r>
          </a:p>
        </p:txBody>
      </p:sp>
      <p:sp>
        <p:nvSpPr>
          <p:cNvPr id="5" name="object 5"/>
          <p:cNvSpPr txBox="1"/>
          <p:nvPr/>
        </p:nvSpPr>
        <p:spPr>
          <a:xfrm>
            <a:off x="684275" y="1268060"/>
            <a:ext cx="61612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a:t>
            </a:r>
            <a:r>
              <a:rPr sz="1100" spc="-22">
                <a:solidFill>
                  <a:srgbClr val="000000"/>
                </a:solidFill>
                <a:latin typeface="Calibri"/>
                <a:cs typeface="Calibri"/>
              </a:rPr>
              <a:t>dianteiro</a:t>
            </a:r>
            <a:r>
              <a:rPr sz="1100" spc="-12">
                <a:solidFill>
                  <a:srgbClr val="000000"/>
                </a:solidFill>
                <a:latin typeface="Calibri"/>
                <a:cs typeface="Calibri"/>
              </a:rPr>
              <a:t> </a:t>
            </a:r>
            <a:r>
              <a:rPr sz="1100">
                <a:solidFill>
                  <a:srgbClr val="000000"/>
                </a:solidFill>
                <a:latin typeface="Calibri"/>
                <a:cs typeface="Calibri"/>
              </a:rPr>
              <a:t>é</a:t>
            </a:r>
            <a:r>
              <a:rPr sz="1100" spc="-45">
                <a:solidFill>
                  <a:srgbClr val="000000"/>
                </a:solidFill>
                <a:latin typeface="Calibri"/>
                <a:cs typeface="Calibri"/>
              </a:rPr>
              <a:t> </a:t>
            </a:r>
            <a:r>
              <a:rPr sz="1100" spc="-18">
                <a:solidFill>
                  <a:srgbClr val="000000"/>
                </a:solidFill>
                <a:latin typeface="Calibri"/>
                <a:cs typeface="Calibri"/>
              </a:rPr>
              <a:t>&gt;2,9</a:t>
            </a:r>
            <a:r>
              <a:rPr sz="1100" spc="-26">
                <a:solidFill>
                  <a:srgbClr val="000000"/>
                </a:solidFill>
                <a:latin typeface="Calibri"/>
                <a:cs typeface="Calibri"/>
              </a:rPr>
              <a:t> </a:t>
            </a:r>
            <a:r>
              <a:rPr sz="1100" spc="-18">
                <a:solidFill>
                  <a:srgbClr val="000000"/>
                </a:solidFill>
                <a:latin typeface="Calibri"/>
                <a:cs typeface="Calibri"/>
              </a:rPr>
              <a:t>bar,</a:t>
            </a:r>
            <a:r>
              <a:rPr sz="1100" spc="-31">
                <a:solidFill>
                  <a:srgbClr val="000000"/>
                </a:solidFill>
                <a:latin typeface="Calibri"/>
                <a:cs typeface="Calibri"/>
              </a:rPr>
              <a:t> </a:t>
            </a:r>
            <a:r>
              <a:rPr sz="1100" spc="-17">
                <a:solidFill>
                  <a:srgbClr val="000000"/>
                </a:solidFill>
                <a:latin typeface="Calibri"/>
                <a:cs typeface="Calibri"/>
              </a:rPr>
              <a:t>mostra-se</a:t>
            </a:r>
            <a:r>
              <a:rPr sz="1100" spc="-28">
                <a:solidFill>
                  <a:srgbClr val="000000"/>
                </a:solidFill>
                <a:latin typeface="Calibri"/>
                <a:cs typeface="Calibri"/>
              </a:rPr>
              <a:t> </a:t>
            </a:r>
            <a:r>
              <a:rPr sz="1100" spc="-20">
                <a:solidFill>
                  <a:srgbClr val="000000"/>
                </a:solidFill>
                <a:latin typeface="Calibri"/>
                <a:cs typeface="Calibri"/>
              </a:rPr>
              <a:t>esse</a:t>
            </a:r>
            <a:r>
              <a:rPr sz="1100" spc="-25">
                <a:solidFill>
                  <a:srgbClr val="000000"/>
                </a:solidFill>
                <a:latin typeface="Calibri"/>
                <a:cs typeface="Calibri"/>
              </a:rPr>
              <a:t> </a:t>
            </a:r>
            <a:r>
              <a:rPr sz="1100" spc="-19">
                <a:solidFill>
                  <a:srgbClr val="000000"/>
                </a:solidFill>
                <a:latin typeface="Calibri"/>
                <a:cs typeface="Calibri"/>
              </a:rPr>
              <a:t>pneu</a:t>
            </a:r>
            <a:r>
              <a:rPr sz="1100" spc="-23">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27">
                <a:solidFill>
                  <a:srgbClr val="000000"/>
                </a:solidFill>
                <a:latin typeface="Calibri"/>
                <a:cs typeface="Calibri"/>
              </a:rPr>
              <a:t> </a:t>
            </a:r>
            <a:r>
              <a:rPr sz="1100" spc="-18">
                <a:solidFill>
                  <a:srgbClr val="000000"/>
                </a:solidFill>
                <a:latin typeface="Calibri"/>
                <a:cs typeface="Calibri"/>
              </a:rPr>
              <a:t>vermelha,</a:t>
            </a:r>
            <a:r>
              <a:rPr sz="1100" spc="-30">
                <a:solidFill>
                  <a:srgbClr val="000000"/>
                </a:solidFill>
                <a:latin typeface="Calibri"/>
                <a:cs typeface="Calibri"/>
              </a:rPr>
              <a:t> </a:t>
            </a:r>
            <a:r>
              <a:rPr sz="1100" spc="-19">
                <a:solidFill>
                  <a:srgbClr val="000000"/>
                </a:solidFill>
                <a:latin typeface="Calibri"/>
                <a:cs typeface="Calibri"/>
              </a:rPr>
              <a:t>acendendo-se</a:t>
            </a:r>
            <a:r>
              <a:rPr sz="1100" spc="-15">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luz</a:t>
            </a:r>
            <a:r>
              <a:rPr sz="1100" spc="-25">
                <a:solidFill>
                  <a:srgbClr val="000000"/>
                </a:solidFill>
                <a:latin typeface="Calibri"/>
                <a:cs typeface="Calibri"/>
              </a:rPr>
              <a:t> </a:t>
            </a:r>
            <a:r>
              <a:rPr sz="1100" spc="-26">
                <a:solidFill>
                  <a:srgbClr val="000000"/>
                </a:solidFill>
                <a:latin typeface="Calibri"/>
                <a:cs typeface="Calibri"/>
              </a:rPr>
              <a:t>de</a:t>
            </a:r>
          </a:p>
          <a:p>
            <a:pPr marL="0" marR="0">
              <a:lnSpc>
                <a:spcPts val="1343"/>
              </a:lnSpc>
              <a:spcBef>
                <a:spcPts val="50"/>
              </a:spcBef>
              <a:spcAft>
                <a:spcPts val="0"/>
              </a:spcAft>
            </a:pPr>
            <a:r>
              <a:rPr sz="1100" spc="-20">
                <a:solidFill>
                  <a:srgbClr val="000000"/>
                </a:solidFill>
                <a:latin typeface="Calibri"/>
                <a:cs typeface="Calibri"/>
              </a:rPr>
              <a:t>alerta.</a:t>
            </a:r>
            <a:r>
              <a:rPr sz="1100" spc="-31">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spc="-21">
                <a:solidFill>
                  <a:srgbClr val="000000"/>
                </a:solidFill>
                <a:latin typeface="Calibri"/>
                <a:cs typeface="Calibri"/>
              </a:rPr>
              <a:t>pressão</a:t>
            </a:r>
            <a:r>
              <a:rPr sz="1100" spc="-24">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é</a:t>
            </a:r>
            <a:r>
              <a:rPr sz="1100" spc="-45">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&lt;2,7</a:t>
            </a:r>
            <a:r>
              <a:rPr sz="1100" spc="-11">
                <a:solidFill>
                  <a:srgbClr val="000000"/>
                </a:solidFill>
                <a:latin typeface="Calibri"/>
                <a:cs typeface="Calibri"/>
              </a:rPr>
              <a:t> </a:t>
            </a:r>
            <a:r>
              <a:rPr sz="1100" spc="-21">
                <a:solidFill>
                  <a:srgbClr val="000000"/>
                </a:solidFill>
                <a:latin typeface="Calibri"/>
                <a:cs typeface="Calibri"/>
              </a:rPr>
              <a:t>bar,</a:t>
            </a:r>
            <a:r>
              <a:rPr sz="1100" spc="-16">
                <a:solidFill>
                  <a:srgbClr val="000000"/>
                </a:solidFill>
                <a:latin typeface="Calibri"/>
                <a:cs typeface="Calibri"/>
              </a:rPr>
              <a:t> </a:t>
            </a:r>
            <a:r>
              <a:rPr sz="1100" spc="-18">
                <a:solidFill>
                  <a:srgbClr val="000000"/>
                </a:solidFill>
                <a:latin typeface="Calibri"/>
                <a:cs typeface="Calibri"/>
              </a:rPr>
              <a:t>mostra-se</a:t>
            </a:r>
            <a:r>
              <a:rPr sz="1100" spc="-27">
                <a:solidFill>
                  <a:srgbClr val="000000"/>
                </a:solidFill>
                <a:latin typeface="Calibri"/>
                <a:cs typeface="Calibri"/>
              </a:rPr>
              <a:t> </a:t>
            </a:r>
            <a:r>
              <a:rPr sz="1100" spc="-20">
                <a:solidFill>
                  <a:srgbClr val="000000"/>
                </a:solidFill>
                <a:latin typeface="Calibri"/>
                <a:cs typeface="Calibri"/>
              </a:rPr>
              <a:t>esse</a:t>
            </a:r>
            <a:r>
              <a:rPr sz="1100" spc="-14">
                <a:solidFill>
                  <a:srgbClr val="000000"/>
                </a:solidFill>
                <a:latin typeface="Calibri"/>
                <a:cs typeface="Calibri"/>
              </a:rPr>
              <a:t> </a:t>
            </a:r>
            <a:r>
              <a:rPr sz="1100" spc="-19">
                <a:solidFill>
                  <a:srgbClr val="000000"/>
                </a:solidFill>
                <a:latin typeface="Calibri"/>
                <a:cs typeface="Calibri"/>
              </a:rPr>
              <a:t>pneu</a:t>
            </a:r>
            <a:r>
              <a:rPr sz="1100" spc="-34">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27">
                <a:solidFill>
                  <a:srgbClr val="000000"/>
                </a:solidFill>
                <a:latin typeface="Calibri"/>
                <a:cs typeface="Calibri"/>
              </a:rPr>
              <a:t> </a:t>
            </a:r>
            <a:r>
              <a:rPr sz="1100" spc="-18">
                <a:solidFill>
                  <a:srgbClr val="000000"/>
                </a:solidFill>
                <a:latin typeface="Calibri"/>
                <a:cs typeface="Calibri"/>
              </a:rPr>
              <a:t>branca </a:t>
            </a:r>
            <a:r>
              <a:rPr sz="1100">
                <a:solidFill>
                  <a:srgbClr val="000000"/>
                </a:solidFill>
                <a:latin typeface="Calibri"/>
                <a:cs typeface="Calibri"/>
              </a:rPr>
              <a:t>e</a:t>
            </a:r>
            <a:r>
              <a:rPr sz="1100" spc="-34">
                <a:solidFill>
                  <a:srgbClr val="000000"/>
                </a:solidFill>
                <a:latin typeface="Calibri"/>
                <a:cs typeface="Calibri"/>
              </a:rPr>
              <a:t> </a:t>
            </a:r>
            <a:r>
              <a:rPr sz="1100" spc="-22">
                <a:solidFill>
                  <a:srgbClr val="000000"/>
                </a:solidFill>
                <a:latin typeface="Calibri"/>
                <a:cs typeface="Calibri"/>
              </a:rPr>
              <a:t>apaga-se</a:t>
            </a:r>
            <a:r>
              <a:rPr sz="1100" spc="-12">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3">
                <a:solidFill>
                  <a:srgbClr val="000000"/>
                </a:solidFill>
                <a:latin typeface="Calibri"/>
                <a:cs typeface="Calibri"/>
              </a:rPr>
              <a:t>luz</a:t>
            </a:r>
            <a:r>
              <a:rPr sz="1100">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0">
                <a:solidFill>
                  <a:srgbClr val="000000"/>
                </a:solidFill>
                <a:latin typeface="Calibri"/>
                <a:cs typeface="Calibri"/>
              </a:rPr>
              <a:t>alerta.</a:t>
            </a:r>
          </a:p>
        </p:txBody>
      </p:sp>
      <p:sp>
        <p:nvSpPr>
          <p:cNvPr id="6" name="object 6"/>
          <p:cNvSpPr txBox="1"/>
          <p:nvPr/>
        </p:nvSpPr>
        <p:spPr>
          <a:xfrm>
            <a:off x="684275" y="1659728"/>
            <a:ext cx="642680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spc="-20">
                <a:solidFill>
                  <a:srgbClr val="000000"/>
                </a:solidFill>
                <a:latin typeface="Calibri"/>
                <a:cs typeface="Calibri"/>
              </a:rPr>
              <a:t> traseiro</a:t>
            </a:r>
            <a:r>
              <a:rPr sz="1100" spc="-25">
                <a:solidFill>
                  <a:srgbClr val="000000"/>
                </a:solidFill>
                <a:latin typeface="Calibri"/>
                <a:cs typeface="Calibri"/>
              </a:rPr>
              <a:t> </a:t>
            </a:r>
            <a:r>
              <a:rPr sz="1100">
                <a:solidFill>
                  <a:srgbClr val="000000"/>
                </a:solidFill>
                <a:latin typeface="Calibri"/>
                <a:cs typeface="Calibri"/>
              </a:rPr>
              <a:t>é</a:t>
            </a:r>
            <a:r>
              <a:rPr sz="1100" spc="-34">
                <a:solidFill>
                  <a:srgbClr val="000000"/>
                </a:solidFill>
                <a:latin typeface="Calibri"/>
                <a:cs typeface="Calibri"/>
              </a:rPr>
              <a:t> </a:t>
            </a:r>
            <a:r>
              <a:rPr sz="1100" spc="-22">
                <a:solidFill>
                  <a:srgbClr val="000000"/>
                </a:solidFill>
                <a:latin typeface="Calibri"/>
                <a:cs typeface="Calibri"/>
              </a:rPr>
              <a:t>&lt;2,1</a:t>
            </a:r>
            <a:r>
              <a:rPr sz="1100" spc="-11">
                <a:solidFill>
                  <a:srgbClr val="000000"/>
                </a:solidFill>
                <a:latin typeface="Calibri"/>
                <a:cs typeface="Calibri"/>
              </a:rPr>
              <a:t> </a:t>
            </a:r>
            <a:r>
              <a:rPr sz="1100" spc="-21">
                <a:solidFill>
                  <a:srgbClr val="000000"/>
                </a:solidFill>
                <a:latin typeface="Calibri"/>
                <a:cs typeface="Calibri"/>
              </a:rPr>
              <a:t>bar,</a:t>
            </a:r>
            <a:r>
              <a:rPr sz="1100" spc="-16">
                <a:solidFill>
                  <a:srgbClr val="000000"/>
                </a:solidFill>
                <a:latin typeface="Calibri"/>
                <a:cs typeface="Calibri"/>
              </a:rPr>
              <a:t> </a:t>
            </a:r>
            <a:r>
              <a:rPr sz="1100" spc="-20">
                <a:solidFill>
                  <a:srgbClr val="000000"/>
                </a:solidFill>
                <a:latin typeface="Calibri"/>
                <a:cs typeface="Calibri"/>
              </a:rPr>
              <a:t>mostra-se</a:t>
            </a:r>
            <a:r>
              <a:rPr sz="1100">
                <a:solidFill>
                  <a:srgbClr val="000000"/>
                </a:solidFill>
                <a:latin typeface="Calibri"/>
                <a:cs typeface="Calibri"/>
              </a:rPr>
              <a:t> </a:t>
            </a:r>
            <a:r>
              <a:rPr sz="1100" spc="-24">
                <a:solidFill>
                  <a:srgbClr val="000000"/>
                </a:solidFill>
                <a:latin typeface="Calibri"/>
                <a:cs typeface="Calibri"/>
              </a:rPr>
              <a:t>esse</a:t>
            </a:r>
            <a:r>
              <a:rPr sz="1100" spc="-10">
                <a:solidFill>
                  <a:srgbClr val="000000"/>
                </a:solidFill>
                <a:latin typeface="Calibri"/>
                <a:cs typeface="Calibri"/>
              </a:rPr>
              <a:t> </a:t>
            </a:r>
            <a:r>
              <a:rPr sz="1100" spc="-19">
                <a:solidFill>
                  <a:srgbClr val="000000"/>
                </a:solidFill>
                <a:latin typeface="Calibri"/>
                <a:cs typeface="Calibri"/>
              </a:rPr>
              <a:t>pneu</a:t>
            </a:r>
            <a:r>
              <a:rPr sz="1100" spc="-34">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16">
                <a:solidFill>
                  <a:srgbClr val="000000"/>
                </a:solidFill>
                <a:latin typeface="Calibri"/>
                <a:cs typeface="Calibri"/>
              </a:rPr>
              <a:t> </a:t>
            </a:r>
            <a:r>
              <a:rPr sz="1100" spc="-21">
                <a:solidFill>
                  <a:srgbClr val="000000"/>
                </a:solidFill>
                <a:latin typeface="Calibri"/>
                <a:cs typeface="Calibri"/>
              </a:rPr>
              <a:t>vermelha,</a:t>
            </a:r>
            <a:r>
              <a:rPr sz="1100" spc="-16">
                <a:solidFill>
                  <a:srgbClr val="000000"/>
                </a:solidFill>
                <a:latin typeface="Calibri"/>
                <a:cs typeface="Calibri"/>
              </a:rPr>
              <a:t> </a:t>
            </a:r>
            <a:r>
              <a:rPr sz="1100" spc="-20">
                <a:solidFill>
                  <a:srgbClr val="000000"/>
                </a:solidFill>
                <a:latin typeface="Calibri"/>
                <a:cs typeface="Calibri"/>
              </a:rPr>
              <a:t>acendendo-se</a:t>
            </a:r>
            <a:r>
              <a:rPr sz="1100" spc="-14">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luz</a:t>
            </a:r>
            <a:r>
              <a:rPr sz="1100" spc="-14">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18">
                <a:solidFill>
                  <a:srgbClr val="000000"/>
                </a:solidFill>
                <a:latin typeface="Calibri"/>
                <a:cs typeface="Calibri"/>
              </a:rPr>
              <a:t>alerta.</a:t>
            </a:r>
          </a:p>
          <a:p>
            <a:pPr marL="0" marR="0">
              <a:lnSpc>
                <a:spcPts val="1344"/>
              </a:lnSpc>
              <a:spcBef>
                <a:spcPts val="5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é</a:t>
            </a:r>
            <a:r>
              <a:rPr sz="1100" spc="-34">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18">
                <a:solidFill>
                  <a:srgbClr val="000000"/>
                </a:solidFill>
                <a:latin typeface="Calibri"/>
                <a:cs typeface="Calibri"/>
              </a:rPr>
              <a:t>&gt;2,2</a:t>
            </a:r>
            <a:r>
              <a:rPr sz="1100" spc="-26">
                <a:solidFill>
                  <a:srgbClr val="000000"/>
                </a:solidFill>
                <a:latin typeface="Calibri"/>
                <a:cs typeface="Calibri"/>
              </a:rPr>
              <a:t> </a:t>
            </a:r>
            <a:r>
              <a:rPr sz="1100" spc="-18">
                <a:solidFill>
                  <a:srgbClr val="000000"/>
                </a:solidFill>
                <a:latin typeface="Calibri"/>
                <a:cs typeface="Calibri"/>
              </a:rPr>
              <a:t>bar,</a:t>
            </a:r>
            <a:r>
              <a:rPr sz="1100" spc="-31">
                <a:solidFill>
                  <a:srgbClr val="000000"/>
                </a:solidFill>
                <a:latin typeface="Calibri"/>
                <a:cs typeface="Calibri"/>
              </a:rPr>
              <a:t> </a:t>
            </a:r>
            <a:r>
              <a:rPr sz="1100" spc="-21">
                <a:solidFill>
                  <a:srgbClr val="000000"/>
                </a:solidFill>
                <a:latin typeface="Calibri"/>
                <a:cs typeface="Calibri"/>
              </a:rPr>
              <a:t>mostra-se</a:t>
            </a:r>
            <a:r>
              <a:rPr sz="1100" spc="-13">
                <a:solidFill>
                  <a:srgbClr val="000000"/>
                </a:solidFill>
                <a:latin typeface="Calibri"/>
                <a:cs typeface="Calibri"/>
              </a:rPr>
              <a:t> esse</a:t>
            </a:r>
            <a:r>
              <a:rPr sz="1100" spc="-32">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a:t>
            </a:r>
            <a:r>
              <a:rPr sz="1100" spc="-17">
                <a:solidFill>
                  <a:srgbClr val="000000"/>
                </a:solidFill>
                <a:latin typeface="Calibri"/>
                <a:cs typeface="Calibri"/>
              </a:rPr>
              <a:t>em</a:t>
            </a:r>
            <a:r>
              <a:rPr sz="1100" spc="-28">
                <a:solidFill>
                  <a:srgbClr val="000000"/>
                </a:solidFill>
                <a:latin typeface="Calibri"/>
                <a:cs typeface="Calibri"/>
              </a:rPr>
              <a:t> </a:t>
            </a:r>
            <a:r>
              <a:rPr sz="1100" spc="-15">
                <a:solidFill>
                  <a:srgbClr val="000000"/>
                </a:solidFill>
                <a:latin typeface="Calibri"/>
                <a:cs typeface="Calibri"/>
              </a:rPr>
              <a:t>cor</a:t>
            </a:r>
            <a:r>
              <a:rPr sz="1100" spc="-32">
                <a:solidFill>
                  <a:srgbClr val="000000"/>
                </a:solidFill>
                <a:latin typeface="Calibri"/>
                <a:cs typeface="Calibri"/>
              </a:rPr>
              <a:t> </a:t>
            </a:r>
            <a:r>
              <a:rPr sz="1100" spc="-20">
                <a:solidFill>
                  <a:srgbClr val="000000"/>
                </a:solidFill>
                <a:latin typeface="Calibri"/>
                <a:cs typeface="Calibri"/>
              </a:rPr>
              <a:t>branca</a:t>
            </a:r>
            <a:r>
              <a:rPr sz="1100" spc="-26">
                <a:solidFill>
                  <a:srgbClr val="000000"/>
                </a:solidFill>
                <a:latin typeface="Calibri"/>
                <a:cs typeface="Calibri"/>
              </a:rPr>
              <a:t> </a:t>
            </a:r>
            <a:r>
              <a:rPr sz="1100">
                <a:solidFill>
                  <a:srgbClr val="000000"/>
                </a:solidFill>
                <a:latin typeface="Calibri"/>
                <a:cs typeface="Calibri"/>
              </a:rPr>
              <a:t>e</a:t>
            </a:r>
            <a:r>
              <a:rPr sz="1100" spc="-45">
                <a:solidFill>
                  <a:srgbClr val="000000"/>
                </a:solidFill>
                <a:latin typeface="Calibri"/>
                <a:cs typeface="Calibri"/>
              </a:rPr>
              <a:t> </a:t>
            </a:r>
            <a:r>
              <a:rPr sz="1100" spc="-20">
                <a:solidFill>
                  <a:srgbClr val="000000"/>
                </a:solidFill>
                <a:latin typeface="Calibri"/>
                <a:cs typeface="Calibri"/>
              </a:rPr>
              <a:t>apaga-se</a:t>
            </a:r>
            <a:r>
              <a:rPr sz="1100">
                <a:solidFill>
                  <a:srgbClr val="000000"/>
                </a:solidFill>
                <a:latin typeface="Calibri"/>
                <a:cs typeface="Calibri"/>
              </a:rPr>
              <a:t> a</a:t>
            </a:r>
            <a:r>
              <a:rPr sz="1100" spc="-47">
                <a:solidFill>
                  <a:srgbClr val="000000"/>
                </a:solidFill>
                <a:latin typeface="Calibri"/>
                <a:cs typeface="Calibri"/>
              </a:rPr>
              <a:t> </a:t>
            </a:r>
            <a:r>
              <a:rPr sz="1100" spc="-18">
                <a:solidFill>
                  <a:srgbClr val="000000"/>
                </a:solidFill>
                <a:latin typeface="Calibri"/>
                <a:cs typeface="Calibri"/>
              </a:rPr>
              <a:t>luz</a:t>
            </a:r>
            <a:r>
              <a:rPr sz="1100" spc="-25">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0">
                <a:solidFill>
                  <a:srgbClr val="000000"/>
                </a:solidFill>
                <a:latin typeface="Calibri"/>
                <a:cs typeface="Calibri"/>
              </a:rPr>
              <a:t>alerta.</a:t>
            </a:r>
          </a:p>
        </p:txBody>
      </p:sp>
      <p:sp>
        <p:nvSpPr>
          <p:cNvPr id="7" name="object 7"/>
          <p:cNvSpPr txBox="1"/>
          <p:nvPr/>
        </p:nvSpPr>
        <p:spPr>
          <a:xfrm>
            <a:off x="684275" y="2051396"/>
            <a:ext cx="642680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spc="-20">
                <a:solidFill>
                  <a:srgbClr val="000000"/>
                </a:solidFill>
                <a:latin typeface="Calibri"/>
                <a:cs typeface="Calibri"/>
              </a:rPr>
              <a:t> traseiro</a:t>
            </a:r>
            <a:r>
              <a:rPr sz="1100" spc="-25">
                <a:solidFill>
                  <a:srgbClr val="000000"/>
                </a:solidFill>
                <a:latin typeface="Calibri"/>
                <a:cs typeface="Calibri"/>
              </a:rPr>
              <a:t> </a:t>
            </a:r>
            <a:r>
              <a:rPr sz="1100">
                <a:solidFill>
                  <a:srgbClr val="000000"/>
                </a:solidFill>
                <a:latin typeface="Calibri"/>
                <a:cs typeface="Calibri"/>
              </a:rPr>
              <a:t>é</a:t>
            </a:r>
            <a:r>
              <a:rPr sz="1100" spc="-34">
                <a:solidFill>
                  <a:srgbClr val="000000"/>
                </a:solidFill>
                <a:latin typeface="Calibri"/>
                <a:cs typeface="Calibri"/>
              </a:rPr>
              <a:t> </a:t>
            </a:r>
            <a:r>
              <a:rPr sz="1100" spc="-22">
                <a:solidFill>
                  <a:srgbClr val="000000"/>
                </a:solidFill>
                <a:latin typeface="Calibri"/>
                <a:cs typeface="Calibri"/>
              </a:rPr>
              <a:t>&gt;3,1</a:t>
            </a:r>
            <a:r>
              <a:rPr sz="1100" spc="-11">
                <a:solidFill>
                  <a:srgbClr val="000000"/>
                </a:solidFill>
                <a:latin typeface="Calibri"/>
                <a:cs typeface="Calibri"/>
              </a:rPr>
              <a:t> </a:t>
            </a:r>
            <a:r>
              <a:rPr sz="1100" spc="-21">
                <a:solidFill>
                  <a:srgbClr val="000000"/>
                </a:solidFill>
                <a:latin typeface="Calibri"/>
                <a:cs typeface="Calibri"/>
              </a:rPr>
              <a:t>bar,</a:t>
            </a:r>
            <a:r>
              <a:rPr sz="1100" spc="-16">
                <a:solidFill>
                  <a:srgbClr val="000000"/>
                </a:solidFill>
                <a:latin typeface="Calibri"/>
                <a:cs typeface="Calibri"/>
              </a:rPr>
              <a:t> </a:t>
            </a:r>
            <a:r>
              <a:rPr sz="1100" spc="-20">
                <a:solidFill>
                  <a:srgbClr val="000000"/>
                </a:solidFill>
                <a:latin typeface="Calibri"/>
                <a:cs typeface="Calibri"/>
              </a:rPr>
              <a:t>mostra-se</a:t>
            </a:r>
            <a:r>
              <a:rPr sz="1100">
                <a:solidFill>
                  <a:srgbClr val="000000"/>
                </a:solidFill>
                <a:latin typeface="Calibri"/>
                <a:cs typeface="Calibri"/>
              </a:rPr>
              <a:t> </a:t>
            </a:r>
            <a:r>
              <a:rPr sz="1100" spc="-24">
                <a:solidFill>
                  <a:srgbClr val="000000"/>
                </a:solidFill>
                <a:latin typeface="Calibri"/>
                <a:cs typeface="Calibri"/>
              </a:rPr>
              <a:t>esse</a:t>
            </a:r>
            <a:r>
              <a:rPr sz="1100" spc="-10">
                <a:solidFill>
                  <a:srgbClr val="000000"/>
                </a:solidFill>
                <a:latin typeface="Calibri"/>
                <a:cs typeface="Calibri"/>
              </a:rPr>
              <a:t> </a:t>
            </a:r>
            <a:r>
              <a:rPr sz="1100" spc="-19">
                <a:solidFill>
                  <a:srgbClr val="000000"/>
                </a:solidFill>
                <a:latin typeface="Calibri"/>
                <a:cs typeface="Calibri"/>
              </a:rPr>
              <a:t>pneu</a:t>
            </a:r>
            <a:r>
              <a:rPr sz="1100" spc="-34">
                <a:solidFill>
                  <a:srgbClr val="000000"/>
                </a:solidFill>
                <a:latin typeface="Calibri"/>
                <a:cs typeface="Calibri"/>
              </a:rPr>
              <a:t> </a:t>
            </a:r>
            <a:r>
              <a:rPr sz="1100" spc="-17">
                <a:solidFill>
                  <a:srgbClr val="000000"/>
                </a:solidFill>
                <a:latin typeface="Calibri"/>
                <a:cs typeface="Calibri"/>
              </a:rPr>
              <a:t>em </a:t>
            </a:r>
            <a:r>
              <a:rPr sz="1100" spc="-20">
                <a:solidFill>
                  <a:srgbClr val="000000"/>
                </a:solidFill>
                <a:latin typeface="Calibri"/>
                <a:cs typeface="Calibri"/>
              </a:rPr>
              <a:t>cor</a:t>
            </a:r>
            <a:r>
              <a:rPr sz="1100" spc="-16">
                <a:solidFill>
                  <a:srgbClr val="000000"/>
                </a:solidFill>
                <a:latin typeface="Calibri"/>
                <a:cs typeface="Calibri"/>
              </a:rPr>
              <a:t> </a:t>
            </a:r>
            <a:r>
              <a:rPr sz="1100" spc="-21">
                <a:solidFill>
                  <a:srgbClr val="000000"/>
                </a:solidFill>
                <a:latin typeface="Calibri"/>
                <a:cs typeface="Calibri"/>
              </a:rPr>
              <a:t>vermelha,</a:t>
            </a:r>
            <a:r>
              <a:rPr sz="1100" spc="-16">
                <a:solidFill>
                  <a:srgbClr val="000000"/>
                </a:solidFill>
                <a:latin typeface="Calibri"/>
                <a:cs typeface="Calibri"/>
              </a:rPr>
              <a:t> </a:t>
            </a:r>
            <a:r>
              <a:rPr sz="1100" spc="-20">
                <a:solidFill>
                  <a:srgbClr val="000000"/>
                </a:solidFill>
                <a:latin typeface="Calibri"/>
                <a:cs typeface="Calibri"/>
              </a:rPr>
              <a:t>acendendo-se</a:t>
            </a:r>
            <a:r>
              <a:rPr sz="1100" spc="-14">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luz</a:t>
            </a:r>
            <a:r>
              <a:rPr sz="1100" spc="-14">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18">
                <a:solidFill>
                  <a:srgbClr val="000000"/>
                </a:solidFill>
                <a:latin typeface="Calibri"/>
                <a:cs typeface="Calibri"/>
              </a:rPr>
              <a:t>alerta.</a:t>
            </a:r>
          </a:p>
          <a:p>
            <a:pPr marL="0" marR="0">
              <a:lnSpc>
                <a:spcPts val="1344"/>
              </a:lnSpc>
              <a:spcBef>
                <a:spcPts val="5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é</a:t>
            </a:r>
            <a:r>
              <a:rPr sz="1100" spc="-34">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18">
                <a:solidFill>
                  <a:srgbClr val="000000"/>
                </a:solidFill>
                <a:latin typeface="Calibri"/>
                <a:cs typeface="Calibri"/>
              </a:rPr>
              <a:t>&lt;2,9</a:t>
            </a:r>
            <a:r>
              <a:rPr sz="1100" spc="-26">
                <a:solidFill>
                  <a:srgbClr val="000000"/>
                </a:solidFill>
                <a:latin typeface="Calibri"/>
                <a:cs typeface="Calibri"/>
              </a:rPr>
              <a:t> </a:t>
            </a:r>
            <a:r>
              <a:rPr sz="1100" spc="-18">
                <a:solidFill>
                  <a:srgbClr val="000000"/>
                </a:solidFill>
                <a:latin typeface="Calibri"/>
                <a:cs typeface="Calibri"/>
              </a:rPr>
              <a:t>bar,</a:t>
            </a:r>
            <a:r>
              <a:rPr sz="1100" spc="-31">
                <a:solidFill>
                  <a:srgbClr val="000000"/>
                </a:solidFill>
                <a:latin typeface="Calibri"/>
                <a:cs typeface="Calibri"/>
              </a:rPr>
              <a:t> </a:t>
            </a:r>
            <a:r>
              <a:rPr sz="1100" spc="-21">
                <a:solidFill>
                  <a:srgbClr val="000000"/>
                </a:solidFill>
                <a:latin typeface="Calibri"/>
                <a:cs typeface="Calibri"/>
              </a:rPr>
              <a:t>mostra-se</a:t>
            </a:r>
            <a:r>
              <a:rPr sz="1100" spc="-13">
                <a:solidFill>
                  <a:srgbClr val="000000"/>
                </a:solidFill>
                <a:latin typeface="Calibri"/>
                <a:cs typeface="Calibri"/>
              </a:rPr>
              <a:t> esse</a:t>
            </a:r>
            <a:r>
              <a:rPr sz="1100" spc="-32">
                <a:solidFill>
                  <a:srgbClr val="000000"/>
                </a:solidFill>
                <a:latin typeface="Calibri"/>
                <a:cs typeface="Calibri"/>
              </a:rPr>
              <a:t> </a:t>
            </a:r>
            <a:r>
              <a:rPr sz="1100" spc="-23">
                <a:solidFill>
                  <a:srgbClr val="000000"/>
                </a:solidFill>
                <a:latin typeface="Calibri"/>
                <a:cs typeface="Calibri"/>
              </a:rPr>
              <a:t>pneu</a:t>
            </a:r>
            <a:r>
              <a:rPr sz="1100">
                <a:solidFill>
                  <a:srgbClr val="000000"/>
                </a:solidFill>
                <a:latin typeface="Calibri"/>
                <a:cs typeface="Calibri"/>
              </a:rPr>
              <a:t> </a:t>
            </a:r>
            <a:r>
              <a:rPr sz="1100" spc="-17">
                <a:solidFill>
                  <a:srgbClr val="000000"/>
                </a:solidFill>
                <a:latin typeface="Calibri"/>
                <a:cs typeface="Calibri"/>
              </a:rPr>
              <a:t>em</a:t>
            </a:r>
            <a:r>
              <a:rPr sz="1100" spc="-28">
                <a:solidFill>
                  <a:srgbClr val="000000"/>
                </a:solidFill>
                <a:latin typeface="Calibri"/>
                <a:cs typeface="Calibri"/>
              </a:rPr>
              <a:t> </a:t>
            </a:r>
            <a:r>
              <a:rPr sz="1100" spc="-15">
                <a:solidFill>
                  <a:srgbClr val="000000"/>
                </a:solidFill>
                <a:latin typeface="Calibri"/>
                <a:cs typeface="Calibri"/>
              </a:rPr>
              <a:t>cor</a:t>
            </a:r>
            <a:r>
              <a:rPr sz="1100" spc="-32">
                <a:solidFill>
                  <a:srgbClr val="000000"/>
                </a:solidFill>
                <a:latin typeface="Calibri"/>
                <a:cs typeface="Calibri"/>
              </a:rPr>
              <a:t> </a:t>
            </a:r>
            <a:r>
              <a:rPr sz="1100" spc="-20">
                <a:solidFill>
                  <a:srgbClr val="000000"/>
                </a:solidFill>
                <a:latin typeface="Calibri"/>
                <a:cs typeface="Calibri"/>
              </a:rPr>
              <a:t>branca</a:t>
            </a:r>
            <a:r>
              <a:rPr sz="1100" spc="-26">
                <a:solidFill>
                  <a:srgbClr val="000000"/>
                </a:solidFill>
                <a:latin typeface="Calibri"/>
                <a:cs typeface="Calibri"/>
              </a:rPr>
              <a:t> </a:t>
            </a:r>
            <a:r>
              <a:rPr sz="1100">
                <a:solidFill>
                  <a:srgbClr val="000000"/>
                </a:solidFill>
                <a:latin typeface="Calibri"/>
                <a:cs typeface="Calibri"/>
              </a:rPr>
              <a:t>e</a:t>
            </a:r>
            <a:r>
              <a:rPr sz="1100" spc="-45">
                <a:solidFill>
                  <a:srgbClr val="000000"/>
                </a:solidFill>
                <a:latin typeface="Calibri"/>
                <a:cs typeface="Calibri"/>
              </a:rPr>
              <a:t> </a:t>
            </a:r>
            <a:r>
              <a:rPr sz="1100" spc="-20">
                <a:solidFill>
                  <a:srgbClr val="000000"/>
                </a:solidFill>
                <a:latin typeface="Calibri"/>
                <a:cs typeface="Calibri"/>
              </a:rPr>
              <a:t>apaga-se</a:t>
            </a:r>
            <a:r>
              <a:rPr sz="1100">
                <a:solidFill>
                  <a:srgbClr val="000000"/>
                </a:solidFill>
                <a:latin typeface="Calibri"/>
                <a:cs typeface="Calibri"/>
              </a:rPr>
              <a:t> a</a:t>
            </a:r>
            <a:r>
              <a:rPr sz="1100" spc="-47">
                <a:solidFill>
                  <a:srgbClr val="000000"/>
                </a:solidFill>
                <a:latin typeface="Calibri"/>
                <a:cs typeface="Calibri"/>
              </a:rPr>
              <a:t> </a:t>
            </a:r>
            <a:r>
              <a:rPr sz="1100" spc="-18">
                <a:solidFill>
                  <a:srgbClr val="000000"/>
                </a:solidFill>
                <a:latin typeface="Calibri"/>
                <a:cs typeface="Calibri"/>
              </a:rPr>
              <a:t>luz</a:t>
            </a:r>
            <a:r>
              <a:rPr sz="1100" spc="-25">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0">
                <a:solidFill>
                  <a:srgbClr val="000000"/>
                </a:solidFill>
                <a:latin typeface="Calibri"/>
                <a:cs typeface="Calibri"/>
              </a:rPr>
              <a:t>alerta.</a:t>
            </a:r>
          </a:p>
        </p:txBody>
      </p:sp>
      <p:sp>
        <p:nvSpPr>
          <p:cNvPr id="8" name="object 8"/>
          <p:cNvSpPr txBox="1"/>
          <p:nvPr/>
        </p:nvSpPr>
        <p:spPr>
          <a:xfrm>
            <a:off x="684275" y="2443064"/>
            <a:ext cx="631240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a:solidFill>
                  <a:srgbClr val="000000"/>
                </a:solidFill>
                <a:latin typeface="Calibri"/>
                <a:cs typeface="Calibri"/>
              </a:rPr>
              <a:t>Quando</a:t>
            </a:r>
            <a:r>
              <a:rPr sz="1100" spc="-12">
                <a:solidFill>
                  <a:srgbClr val="000000"/>
                </a:solidFill>
                <a:latin typeface="Calibri"/>
                <a:cs typeface="Calibri"/>
              </a:rPr>
              <a:t> </a:t>
            </a:r>
            <a:r>
              <a:rPr sz="1100" spc="-28">
                <a:solidFill>
                  <a:srgbClr val="000000"/>
                </a:solidFill>
                <a:latin typeface="Calibri"/>
                <a:cs typeface="Calibri"/>
              </a:rPr>
              <a:t>não</a:t>
            </a:r>
            <a:r>
              <a:rPr sz="1100">
                <a:solidFill>
                  <a:srgbClr val="000000"/>
                </a:solidFill>
                <a:latin typeface="Calibri"/>
                <a:cs typeface="Calibri"/>
              </a:rPr>
              <a:t> </a:t>
            </a:r>
            <a:r>
              <a:rPr sz="1100" spc="-22">
                <a:solidFill>
                  <a:srgbClr val="000000"/>
                </a:solidFill>
                <a:latin typeface="Calibri"/>
                <a:cs typeface="Calibri"/>
              </a:rPr>
              <a:t>se</a:t>
            </a:r>
            <a:r>
              <a:rPr sz="1100" spc="-23">
                <a:solidFill>
                  <a:srgbClr val="000000"/>
                </a:solidFill>
                <a:latin typeface="Calibri"/>
                <a:cs typeface="Calibri"/>
              </a:rPr>
              <a:t> </a:t>
            </a:r>
            <a:r>
              <a:rPr sz="1100" spc="-18">
                <a:solidFill>
                  <a:srgbClr val="000000"/>
                </a:solidFill>
                <a:latin typeface="Calibri"/>
                <a:cs typeface="Calibri"/>
              </a:rPr>
              <a:t>mostrar </a:t>
            </a:r>
            <a:r>
              <a:rPr sz="1100">
                <a:solidFill>
                  <a:srgbClr val="000000"/>
                </a:solidFill>
                <a:latin typeface="Calibri"/>
                <a:cs typeface="Calibri"/>
              </a:rPr>
              <a:t>a</a:t>
            </a:r>
            <a:r>
              <a:rPr sz="1100" spc="-47">
                <a:solidFill>
                  <a:srgbClr val="000000"/>
                </a:solidFill>
                <a:latin typeface="Calibri"/>
                <a:cs typeface="Calibri"/>
              </a:rPr>
              <a:t> </a:t>
            </a:r>
            <a:r>
              <a:rPr sz="1100" spc="-19">
                <a:solidFill>
                  <a:srgbClr val="000000"/>
                </a:solidFill>
                <a:latin typeface="Calibri"/>
                <a:cs typeface="Calibri"/>
              </a:rPr>
              <a:t>pressão</a:t>
            </a:r>
            <a:r>
              <a:rPr sz="1100" spc="-15">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19">
                <a:solidFill>
                  <a:srgbClr val="000000"/>
                </a:solidFill>
                <a:latin typeface="Calibri"/>
                <a:cs typeface="Calibri"/>
              </a:rPr>
              <a:t>pneu</a:t>
            </a:r>
            <a:r>
              <a:rPr sz="1100" spc="-34">
                <a:solidFill>
                  <a:srgbClr val="000000"/>
                </a:solidFill>
                <a:latin typeface="Calibri"/>
                <a:cs typeface="Calibri"/>
              </a:rPr>
              <a:t> </a:t>
            </a:r>
            <a:r>
              <a:rPr sz="1100" spc="-17">
                <a:solidFill>
                  <a:srgbClr val="000000"/>
                </a:solidFill>
                <a:latin typeface="Calibri"/>
                <a:cs typeface="Calibri"/>
              </a:rPr>
              <a:t>e,</a:t>
            </a:r>
            <a:r>
              <a:rPr sz="1100" spc="-20">
                <a:solidFill>
                  <a:srgbClr val="000000"/>
                </a:solidFill>
                <a:latin typeface="Calibri"/>
                <a:cs typeface="Calibri"/>
              </a:rPr>
              <a:t> </a:t>
            </a:r>
            <a:r>
              <a:rPr sz="1100" spc="-28">
                <a:solidFill>
                  <a:srgbClr val="000000"/>
                </a:solidFill>
                <a:latin typeface="Calibri"/>
                <a:cs typeface="Calibri"/>
              </a:rPr>
              <a:t>em</a:t>
            </a:r>
            <a:r>
              <a:rPr sz="1100">
                <a:solidFill>
                  <a:srgbClr val="000000"/>
                </a:solidFill>
                <a:latin typeface="Calibri"/>
                <a:cs typeface="Calibri"/>
              </a:rPr>
              <a:t> </a:t>
            </a:r>
            <a:r>
              <a:rPr sz="1100" spc="-20">
                <a:solidFill>
                  <a:srgbClr val="000000"/>
                </a:solidFill>
                <a:latin typeface="Calibri"/>
                <a:cs typeface="Calibri"/>
              </a:rPr>
              <a:t>seu</a:t>
            </a:r>
            <a:r>
              <a:rPr sz="1100" spc="-12">
                <a:solidFill>
                  <a:srgbClr val="000000"/>
                </a:solidFill>
                <a:latin typeface="Calibri"/>
                <a:cs typeface="Calibri"/>
              </a:rPr>
              <a:t> </a:t>
            </a:r>
            <a:r>
              <a:rPr sz="1100" spc="-21">
                <a:solidFill>
                  <a:srgbClr val="000000"/>
                </a:solidFill>
                <a:latin typeface="Calibri"/>
                <a:cs typeface="Calibri"/>
              </a:rPr>
              <a:t>lugar,</a:t>
            </a:r>
            <a:r>
              <a:rPr sz="1100" spc="-16">
                <a:solidFill>
                  <a:srgbClr val="000000"/>
                </a:solidFill>
                <a:latin typeface="Calibri"/>
                <a:cs typeface="Calibri"/>
              </a:rPr>
              <a:t> </a:t>
            </a:r>
            <a:r>
              <a:rPr sz="1100" spc="-20">
                <a:solidFill>
                  <a:srgbClr val="000000"/>
                </a:solidFill>
                <a:latin typeface="Calibri"/>
                <a:cs typeface="Calibri"/>
              </a:rPr>
              <a:t>aparecer</a:t>
            </a:r>
            <a:r>
              <a:rPr sz="1100" spc="-16">
                <a:solidFill>
                  <a:srgbClr val="000000"/>
                </a:solidFill>
                <a:latin typeface="Calibri"/>
                <a:cs typeface="Calibri"/>
              </a:rPr>
              <a:t> </a:t>
            </a:r>
            <a:r>
              <a:rPr sz="1100" spc="-22">
                <a:solidFill>
                  <a:srgbClr val="000000"/>
                </a:solidFill>
                <a:latin typeface="Calibri"/>
                <a:cs typeface="Calibri"/>
              </a:rPr>
              <a:t>uma</a:t>
            </a:r>
            <a:r>
              <a:rPr sz="1100" spc="-14">
                <a:solidFill>
                  <a:srgbClr val="000000"/>
                </a:solidFill>
                <a:latin typeface="Calibri"/>
                <a:cs typeface="Calibri"/>
              </a:rPr>
              <a:t> </a:t>
            </a:r>
            <a:r>
              <a:rPr sz="1100" spc="-21">
                <a:solidFill>
                  <a:srgbClr val="000000"/>
                </a:solidFill>
                <a:latin typeface="Calibri"/>
                <a:cs typeface="Calibri"/>
              </a:rPr>
              <a:t>barra</a:t>
            </a:r>
            <a:r>
              <a:rPr sz="1100" spc="-26">
                <a:solidFill>
                  <a:srgbClr val="000000"/>
                </a:solidFill>
                <a:latin typeface="Calibri"/>
                <a:cs typeface="Calibri"/>
              </a:rPr>
              <a:t> </a:t>
            </a:r>
            <a:r>
              <a:rPr sz="1100" spc="-20">
                <a:solidFill>
                  <a:srgbClr val="000000"/>
                </a:solidFill>
                <a:latin typeface="Calibri"/>
                <a:cs typeface="Calibri"/>
              </a:rPr>
              <a:t>vermelha,</a:t>
            </a:r>
            <a:r>
              <a:rPr sz="1100" spc="-17">
                <a:solidFill>
                  <a:srgbClr val="000000"/>
                </a:solidFill>
                <a:latin typeface="Calibri"/>
                <a:cs typeface="Calibri"/>
              </a:rPr>
              <a:t> </a:t>
            </a:r>
            <a:r>
              <a:rPr sz="1100" spc="-23">
                <a:solidFill>
                  <a:srgbClr val="000000"/>
                </a:solidFill>
                <a:latin typeface="Calibri"/>
                <a:cs typeface="Calibri"/>
              </a:rPr>
              <a:t>isto</a:t>
            </a:r>
            <a:r>
              <a:rPr sz="1100" spc="-11">
                <a:solidFill>
                  <a:srgbClr val="000000"/>
                </a:solidFill>
                <a:latin typeface="Calibri"/>
                <a:cs typeface="Calibri"/>
              </a:rPr>
              <a:t> </a:t>
            </a:r>
            <a:r>
              <a:rPr sz="1100" spc="-20">
                <a:solidFill>
                  <a:srgbClr val="000000"/>
                </a:solidFill>
                <a:latin typeface="Calibri"/>
                <a:cs typeface="Calibri"/>
              </a:rPr>
              <a:t>significa</a:t>
            </a:r>
            <a:r>
              <a:rPr sz="1100" spc="-16">
                <a:solidFill>
                  <a:srgbClr val="000000"/>
                </a:solidFill>
                <a:latin typeface="Calibri"/>
                <a:cs typeface="Calibri"/>
              </a:rPr>
              <a:t> </a:t>
            </a:r>
            <a:r>
              <a:rPr sz="1100" spc="-26">
                <a:solidFill>
                  <a:srgbClr val="000000"/>
                </a:solidFill>
                <a:latin typeface="Calibri"/>
                <a:cs typeface="Calibri"/>
              </a:rPr>
              <a:t>que</a:t>
            </a:r>
            <a:r>
              <a:rPr sz="1100">
                <a:solidFill>
                  <a:srgbClr val="000000"/>
                </a:solidFill>
                <a:latin typeface="Calibri"/>
                <a:cs typeface="Calibri"/>
              </a:rPr>
              <a:t> </a:t>
            </a:r>
            <a:r>
              <a:rPr sz="1100" spc="-17">
                <a:solidFill>
                  <a:srgbClr val="000000"/>
                </a:solidFill>
                <a:latin typeface="Calibri"/>
                <a:cs typeface="Calibri"/>
              </a:rPr>
              <a:t>existe</a:t>
            </a:r>
          </a:p>
          <a:p>
            <a:pPr marL="0" marR="0">
              <a:lnSpc>
                <a:spcPts val="1343"/>
              </a:lnSpc>
              <a:spcBef>
                <a:spcPts val="50"/>
              </a:spcBef>
              <a:spcAft>
                <a:spcPts val="0"/>
              </a:spcAft>
            </a:pPr>
            <a:r>
              <a:rPr sz="1100" spc="-22">
                <a:solidFill>
                  <a:srgbClr val="000000"/>
                </a:solidFill>
                <a:latin typeface="Calibri"/>
                <a:cs typeface="Calibri"/>
              </a:rPr>
              <a:t>uma</a:t>
            </a:r>
            <a:r>
              <a:rPr sz="1100" spc="-14">
                <a:solidFill>
                  <a:srgbClr val="000000"/>
                </a:solidFill>
                <a:latin typeface="Calibri"/>
                <a:cs typeface="Calibri"/>
              </a:rPr>
              <a:t> </a:t>
            </a:r>
            <a:r>
              <a:rPr sz="1100" spc="-23">
                <a:solidFill>
                  <a:srgbClr val="000000"/>
                </a:solidFill>
                <a:latin typeface="Calibri"/>
                <a:cs typeface="Calibri"/>
              </a:rPr>
              <a:t>falha</a:t>
            </a:r>
            <a:r>
              <a:rPr sz="1100">
                <a:solidFill>
                  <a:srgbClr val="000000"/>
                </a:solidFill>
                <a:latin typeface="Calibri"/>
                <a:cs typeface="Calibri"/>
              </a:rPr>
              <a:t> </a:t>
            </a:r>
            <a:r>
              <a:rPr sz="1100" spc="-26">
                <a:solidFill>
                  <a:srgbClr val="000000"/>
                </a:solidFill>
                <a:latin typeface="Calibri"/>
                <a:cs typeface="Calibri"/>
              </a:rPr>
              <a:t>no</a:t>
            </a:r>
            <a:r>
              <a:rPr sz="1100" spc="-19">
                <a:solidFill>
                  <a:srgbClr val="000000"/>
                </a:solidFill>
                <a:latin typeface="Calibri"/>
                <a:cs typeface="Calibri"/>
              </a:rPr>
              <a:t> </a:t>
            </a:r>
            <a:r>
              <a:rPr sz="1100" spc="-21">
                <a:solidFill>
                  <a:srgbClr val="000000"/>
                </a:solidFill>
                <a:latin typeface="Calibri"/>
                <a:cs typeface="Calibri"/>
              </a:rPr>
              <a:t>sistema</a:t>
            </a:r>
            <a:r>
              <a:rPr sz="1100" spc="-15">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monitorização</a:t>
            </a:r>
            <a:r>
              <a:rPr sz="1100">
                <a:solidFill>
                  <a:srgbClr val="000000"/>
                </a:solidFill>
                <a:latin typeface="Calibri"/>
                <a:cs typeface="Calibri"/>
              </a:rPr>
              <a:t> </a:t>
            </a:r>
            <a:r>
              <a:rPr sz="1100" spc="-26">
                <a:solidFill>
                  <a:srgbClr val="000000"/>
                </a:solidFill>
                <a:latin typeface="Calibri"/>
                <a:cs typeface="Calibri"/>
              </a:rPr>
              <a:t>da</a:t>
            </a:r>
            <a:r>
              <a:rPr sz="1100" spc="-21">
                <a:solidFill>
                  <a:srgbClr val="000000"/>
                </a:solidFill>
                <a:latin typeface="Calibri"/>
                <a:cs typeface="Calibri"/>
              </a:rPr>
              <a:t> pressão</a:t>
            </a:r>
            <a:r>
              <a:rPr sz="1100">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1">
                <a:solidFill>
                  <a:srgbClr val="000000"/>
                </a:solidFill>
                <a:latin typeface="Calibri"/>
                <a:cs typeface="Calibri"/>
              </a:rPr>
              <a:t>pneu.</a:t>
            </a:r>
            <a:r>
              <a:rPr sz="1100" spc="-31">
                <a:solidFill>
                  <a:srgbClr val="000000"/>
                </a:solidFill>
                <a:latin typeface="Calibri"/>
                <a:cs typeface="Calibri"/>
              </a:rPr>
              <a:t> </a:t>
            </a:r>
            <a:r>
              <a:rPr sz="1100" spc="-19">
                <a:solidFill>
                  <a:srgbClr val="000000"/>
                </a:solidFill>
                <a:latin typeface="Calibri"/>
                <a:cs typeface="Calibri"/>
              </a:rPr>
              <a:t>Contate</a:t>
            </a:r>
            <a:r>
              <a:rPr sz="1100" spc="-26">
                <a:solidFill>
                  <a:srgbClr val="000000"/>
                </a:solidFill>
                <a:latin typeface="Calibri"/>
                <a:cs typeface="Calibri"/>
              </a:rPr>
              <a:t> </a:t>
            </a:r>
            <a:r>
              <a:rPr sz="1100" spc="-20">
                <a:solidFill>
                  <a:srgbClr val="000000"/>
                </a:solidFill>
                <a:latin typeface="Calibri"/>
                <a:cs typeface="Calibri"/>
              </a:rPr>
              <a:t>com</a:t>
            </a:r>
            <a:r>
              <a:rPr sz="1100" spc="-14">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1">
                <a:solidFill>
                  <a:srgbClr val="000000"/>
                </a:solidFill>
                <a:latin typeface="Calibri"/>
                <a:cs typeface="Calibri"/>
              </a:rPr>
              <a:t>Oficina</a:t>
            </a:r>
            <a:r>
              <a:rPr sz="1100" spc="-15">
                <a:solidFill>
                  <a:srgbClr val="000000"/>
                </a:solidFill>
                <a:latin typeface="Calibri"/>
                <a:cs typeface="Calibri"/>
              </a:rPr>
              <a:t> </a:t>
            </a:r>
            <a:r>
              <a:rPr sz="1100" spc="-21">
                <a:solidFill>
                  <a:srgbClr val="000000"/>
                </a:solidFill>
                <a:latin typeface="Calibri"/>
                <a:cs typeface="Calibri"/>
              </a:rPr>
              <a:t>Autorizada</a:t>
            </a:r>
            <a:r>
              <a:rPr sz="1100" spc="-26">
                <a:solidFill>
                  <a:srgbClr val="000000"/>
                </a:solidFill>
                <a:latin typeface="Calibri"/>
                <a:cs typeface="Calibri"/>
              </a:rPr>
              <a:t> </a:t>
            </a:r>
            <a:r>
              <a:rPr sz="1100" spc="-20">
                <a:solidFill>
                  <a:srgbClr val="000000"/>
                </a:solidFill>
                <a:latin typeface="Calibri"/>
                <a:cs typeface="Calibri"/>
              </a:rPr>
              <a:t>VOGE</a:t>
            </a:r>
            <a:r>
              <a:rPr sz="1100" spc="-15">
                <a:solidFill>
                  <a:srgbClr val="000000"/>
                </a:solidFill>
                <a:latin typeface="Calibri"/>
                <a:cs typeface="Calibri"/>
              </a:rPr>
              <a:t> </a:t>
            </a:r>
            <a:r>
              <a:rPr sz="1100" spc="-19">
                <a:solidFill>
                  <a:srgbClr val="000000"/>
                </a:solidFill>
                <a:latin typeface="Calibri"/>
                <a:cs typeface="Calibri"/>
              </a:rPr>
              <a:t>mais</a:t>
            </a:r>
          </a:p>
          <a:p>
            <a:pPr marL="0" marR="0">
              <a:lnSpc>
                <a:spcPts val="1344"/>
              </a:lnSpc>
              <a:spcBef>
                <a:spcPts val="0"/>
              </a:spcBef>
              <a:spcAft>
                <a:spcPts val="0"/>
              </a:spcAft>
            </a:pPr>
            <a:r>
              <a:rPr sz="1100" spc="-20">
                <a:solidFill>
                  <a:srgbClr val="000000"/>
                </a:solidFill>
                <a:latin typeface="Calibri"/>
                <a:cs typeface="Calibri"/>
              </a:rPr>
              <a:t>próxima.</a:t>
            </a:r>
          </a:p>
        </p:txBody>
      </p:sp>
      <p:sp>
        <p:nvSpPr>
          <p:cNvPr id="9" name="object 9"/>
          <p:cNvSpPr txBox="1"/>
          <p:nvPr/>
        </p:nvSpPr>
        <p:spPr>
          <a:xfrm>
            <a:off x="684275" y="3005420"/>
            <a:ext cx="629151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spc="-21">
                <a:solidFill>
                  <a:srgbClr val="000000"/>
                </a:solidFill>
                <a:latin typeface="Calibri"/>
                <a:cs typeface="Calibri"/>
              </a:rPr>
              <a:t>Apenas</a:t>
            </a:r>
            <a:r>
              <a:rPr sz="1100" spc="-17">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velocidade</a:t>
            </a:r>
            <a:r>
              <a:rPr sz="1100" spc="-17">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0">
                <a:solidFill>
                  <a:srgbClr val="000000"/>
                </a:solidFill>
                <a:latin typeface="Calibri"/>
                <a:cs typeface="Calibri"/>
              </a:rPr>
              <a:t>cruzeiro</a:t>
            </a:r>
            <a:r>
              <a:rPr sz="1100" spc="-14">
                <a:solidFill>
                  <a:srgbClr val="000000"/>
                </a:solidFill>
                <a:latin typeface="Calibri"/>
                <a:cs typeface="Calibri"/>
              </a:rPr>
              <a:t> </a:t>
            </a:r>
            <a:r>
              <a:rPr sz="1100" spc="-21">
                <a:solidFill>
                  <a:srgbClr val="000000"/>
                </a:solidFill>
                <a:latin typeface="Calibri"/>
                <a:cs typeface="Calibri"/>
              </a:rPr>
              <a:t>superar</a:t>
            </a:r>
            <a:r>
              <a:rPr sz="1100" spc="-26">
                <a:solidFill>
                  <a:srgbClr val="000000"/>
                </a:solidFill>
                <a:latin typeface="Calibri"/>
                <a:cs typeface="Calibri"/>
              </a:rPr>
              <a:t> </a:t>
            </a:r>
            <a:r>
              <a:rPr sz="1100" spc="-17">
                <a:solidFill>
                  <a:srgbClr val="000000"/>
                </a:solidFill>
                <a:latin typeface="Calibri"/>
                <a:cs typeface="Calibri"/>
              </a:rPr>
              <a:t>os</a:t>
            </a:r>
            <a:r>
              <a:rPr sz="1100" spc="-22">
                <a:solidFill>
                  <a:srgbClr val="000000"/>
                </a:solidFill>
                <a:latin typeface="Calibri"/>
                <a:cs typeface="Calibri"/>
              </a:rPr>
              <a:t> </a:t>
            </a:r>
            <a:r>
              <a:rPr sz="1100" spc="-17">
                <a:solidFill>
                  <a:srgbClr val="000000"/>
                </a:solidFill>
                <a:latin typeface="Calibri"/>
                <a:cs typeface="Calibri"/>
              </a:rPr>
              <a:t>25</a:t>
            </a:r>
            <a:r>
              <a:rPr sz="1100" spc="-28">
                <a:solidFill>
                  <a:srgbClr val="000000"/>
                </a:solidFill>
                <a:latin typeface="Calibri"/>
                <a:cs typeface="Calibri"/>
              </a:rPr>
              <a:t> </a:t>
            </a:r>
            <a:r>
              <a:rPr sz="1100" spc="-11">
                <a:solidFill>
                  <a:srgbClr val="000000"/>
                </a:solidFill>
                <a:latin typeface="Calibri"/>
                <a:cs typeface="Calibri"/>
              </a:rPr>
              <a:t>km/h</a:t>
            </a:r>
            <a:r>
              <a:rPr sz="1100" spc="-43">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spc="-22">
                <a:solidFill>
                  <a:srgbClr val="000000"/>
                </a:solidFill>
                <a:latin typeface="Calibri"/>
                <a:cs typeface="Calibri"/>
              </a:rPr>
              <a:t>se</a:t>
            </a:r>
            <a:r>
              <a:rPr sz="1100" spc="-24">
                <a:solidFill>
                  <a:srgbClr val="000000"/>
                </a:solidFill>
                <a:latin typeface="Calibri"/>
                <a:cs typeface="Calibri"/>
              </a:rPr>
              <a:t> </a:t>
            </a:r>
            <a:r>
              <a:rPr sz="1100" spc="-20">
                <a:solidFill>
                  <a:srgbClr val="000000"/>
                </a:solidFill>
                <a:latin typeface="Calibri"/>
                <a:cs typeface="Calibri"/>
              </a:rPr>
              <a:t>verificar</a:t>
            </a:r>
            <a:r>
              <a:rPr sz="1100" spc="-27">
                <a:solidFill>
                  <a:srgbClr val="000000"/>
                </a:solidFill>
                <a:latin typeface="Calibri"/>
                <a:cs typeface="Calibri"/>
              </a:rPr>
              <a:t> </a:t>
            </a:r>
            <a:r>
              <a:rPr sz="1100" spc="-22">
                <a:solidFill>
                  <a:srgbClr val="000000"/>
                </a:solidFill>
                <a:latin typeface="Calibri"/>
                <a:cs typeface="Calibri"/>
              </a:rPr>
              <a:t>uma</a:t>
            </a:r>
            <a:r>
              <a:rPr sz="1100" spc="-25">
                <a:solidFill>
                  <a:srgbClr val="000000"/>
                </a:solidFill>
                <a:latin typeface="Calibri"/>
                <a:cs typeface="Calibri"/>
              </a:rPr>
              <a:t> </a:t>
            </a:r>
            <a:r>
              <a:rPr sz="1100" spc="-19">
                <a:solidFill>
                  <a:srgbClr val="000000"/>
                </a:solidFill>
                <a:latin typeface="Calibri"/>
                <a:cs typeface="Calibri"/>
              </a:rPr>
              <a:t>alteração</a:t>
            </a:r>
            <a:r>
              <a:rPr sz="1100" spc="-15">
                <a:solidFill>
                  <a:srgbClr val="000000"/>
                </a:solidFill>
                <a:latin typeface="Calibri"/>
                <a:cs typeface="Calibri"/>
              </a:rPr>
              <a:t> </a:t>
            </a:r>
            <a:r>
              <a:rPr sz="1100" spc="-26">
                <a:solidFill>
                  <a:srgbClr val="000000"/>
                </a:solidFill>
                <a:latin typeface="Calibri"/>
                <a:cs typeface="Calibri"/>
              </a:rPr>
              <a:t>na</a:t>
            </a:r>
            <a:r>
              <a:rPr sz="1100">
                <a:solidFill>
                  <a:srgbClr val="000000"/>
                </a:solidFill>
                <a:latin typeface="Calibri"/>
                <a:cs typeface="Calibri"/>
              </a:rPr>
              <a:t> </a:t>
            </a:r>
            <a:r>
              <a:rPr sz="1100" spc="-24">
                <a:solidFill>
                  <a:srgbClr val="000000"/>
                </a:solidFill>
                <a:latin typeface="Calibri"/>
                <a:cs typeface="Calibri"/>
              </a:rPr>
              <a:t>pressão</a:t>
            </a:r>
            <a:r>
              <a:rPr sz="1100">
                <a:solidFill>
                  <a:srgbClr val="000000"/>
                </a:solidFill>
                <a:latin typeface="Calibri"/>
                <a:cs typeface="Calibri"/>
              </a:rPr>
              <a:t> </a:t>
            </a:r>
            <a:r>
              <a:rPr sz="1100" spc="-21">
                <a:solidFill>
                  <a:srgbClr val="000000"/>
                </a:solidFill>
                <a:latin typeface="Calibri"/>
                <a:cs typeface="Calibri"/>
              </a:rPr>
              <a:t>dos</a:t>
            </a:r>
            <a:r>
              <a:rPr sz="1100" spc="-17">
                <a:solidFill>
                  <a:srgbClr val="000000"/>
                </a:solidFill>
                <a:latin typeface="Calibri"/>
                <a:cs typeface="Calibri"/>
              </a:rPr>
              <a:t> </a:t>
            </a:r>
            <a:r>
              <a:rPr sz="1100" spc="-21">
                <a:solidFill>
                  <a:srgbClr val="000000"/>
                </a:solidFill>
                <a:latin typeface="Calibri"/>
                <a:cs typeface="Calibri"/>
              </a:rPr>
              <a:t>pneus,</a:t>
            </a:r>
            <a:r>
              <a:rPr sz="1100">
                <a:solidFill>
                  <a:srgbClr val="000000"/>
                </a:solidFill>
                <a:latin typeface="Calibri"/>
                <a:cs typeface="Calibri"/>
              </a:rPr>
              <a:t> é</a:t>
            </a:r>
          </a:p>
          <a:p>
            <a:pPr marL="0" marR="0">
              <a:lnSpc>
                <a:spcPts val="1344"/>
              </a:lnSpc>
              <a:spcBef>
                <a:spcPts val="50"/>
              </a:spcBef>
              <a:spcAft>
                <a:spcPts val="0"/>
              </a:spcAft>
            </a:pPr>
            <a:r>
              <a:rPr sz="1100" spc="-26">
                <a:solidFill>
                  <a:srgbClr val="000000"/>
                </a:solidFill>
                <a:latin typeface="Calibri"/>
                <a:cs typeface="Calibri"/>
              </a:rPr>
              <a:t>que</a:t>
            </a:r>
            <a:r>
              <a:rPr sz="1100" spc="-19">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sensor</a:t>
            </a:r>
            <a:r>
              <a:rPr sz="1100" spc="-28">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3">
                <a:solidFill>
                  <a:srgbClr val="000000"/>
                </a:solidFill>
                <a:latin typeface="Calibri"/>
                <a:cs typeface="Calibri"/>
              </a:rPr>
              <a:t>pressão</a:t>
            </a:r>
            <a:r>
              <a:rPr sz="1100">
                <a:solidFill>
                  <a:srgbClr val="000000"/>
                </a:solidFill>
                <a:latin typeface="Calibri"/>
                <a:cs typeface="Calibri"/>
              </a:rPr>
              <a:t> </a:t>
            </a:r>
            <a:r>
              <a:rPr sz="1100" spc="-26">
                <a:solidFill>
                  <a:srgbClr val="000000"/>
                </a:solidFill>
                <a:latin typeface="Calibri"/>
                <a:cs typeface="Calibri"/>
              </a:rPr>
              <a:t>do</a:t>
            </a:r>
            <a:r>
              <a:rPr sz="1100" spc="-19">
                <a:solidFill>
                  <a:srgbClr val="000000"/>
                </a:solidFill>
                <a:latin typeface="Calibri"/>
                <a:cs typeface="Calibri"/>
              </a:rPr>
              <a:t> </a:t>
            </a:r>
            <a:r>
              <a:rPr sz="1100" spc="-23">
                <a:solidFill>
                  <a:srgbClr val="000000"/>
                </a:solidFill>
                <a:latin typeface="Calibri"/>
                <a:cs typeface="Calibri"/>
              </a:rPr>
              <a:t>pneu</a:t>
            </a:r>
            <a:r>
              <a:rPr sz="1100" spc="-20">
                <a:solidFill>
                  <a:srgbClr val="000000"/>
                </a:solidFill>
                <a:latin typeface="Calibri"/>
                <a:cs typeface="Calibri"/>
              </a:rPr>
              <a:t> </a:t>
            </a:r>
            <a:r>
              <a:rPr sz="1100" spc="-19">
                <a:solidFill>
                  <a:srgbClr val="000000"/>
                </a:solidFill>
                <a:latin typeface="Calibri"/>
                <a:cs typeface="Calibri"/>
              </a:rPr>
              <a:t>enviará</a:t>
            </a:r>
            <a:r>
              <a:rPr sz="1100" spc="-17">
                <a:solidFill>
                  <a:srgbClr val="000000"/>
                </a:solidFill>
                <a:latin typeface="Calibri"/>
                <a:cs typeface="Calibri"/>
              </a:rPr>
              <a:t> os</a:t>
            </a:r>
            <a:r>
              <a:rPr sz="1100" spc="-33">
                <a:solidFill>
                  <a:srgbClr val="000000"/>
                </a:solidFill>
                <a:latin typeface="Calibri"/>
                <a:cs typeface="Calibri"/>
              </a:rPr>
              <a:t> </a:t>
            </a:r>
            <a:r>
              <a:rPr sz="1100" spc="-19">
                <a:solidFill>
                  <a:srgbClr val="000000"/>
                </a:solidFill>
                <a:latin typeface="Calibri"/>
                <a:cs typeface="Calibri"/>
              </a:rPr>
              <a:t>sinais wireless</a:t>
            </a:r>
            <a:r>
              <a:rPr sz="1100" spc="-20">
                <a:solidFill>
                  <a:srgbClr val="000000"/>
                </a:solidFill>
                <a:latin typeface="Calibri"/>
                <a:cs typeface="Calibri"/>
              </a:rPr>
              <a:t> </a:t>
            </a:r>
            <a:r>
              <a:rPr sz="1100" spc="-30">
                <a:solidFill>
                  <a:srgbClr val="000000"/>
                </a:solidFill>
                <a:latin typeface="Calibri"/>
                <a:cs typeface="Calibri"/>
              </a:rPr>
              <a:t>ao</a:t>
            </a:r>
            <a:r>
              <a:rPr sz="1100">
                <a:solidFill>
                  <a:srgbClr val="000000"/>
                </a:solidFill>
                <a:latin typeface="Calibri"/>
                <a:cs typeface="Calibri"/>
              </a:rPr>
              <a:t> </a:t>
            </a:r>
            <a:r>
              <a:rPr sz="1100" spc="-20">
                <a:solidFill>
                  <a:srgbClr val="000000"/>
                </a:solidFill>
                <a:latin typeface="Calibri"/>
                <a:cs typeface="Calibri"/>
              </a:rPr>
              <a:t>seu</a:t>
            </a:r>
            <a:r>
              <a:rPr sz="1100" spc="-23">
                <a:solidFill>
                  <a:srgbClr val="000000"/>
                </a:solidFill>
                <a:latin typeface="Calibri"/>
                <a:cs typeface="Calibri"/>
              </a:rPr>
              <a:t> </a:t>
            </a:r>
            <a:r>
              <a:rPr sz="1100" spc="-20">
                <a:solidFill>
                  <a:srgbClr val="000000"/>
                </a:solidFill>
                <a:latin typeface="Calibri"/>
                <a:cs typeface="Calibri"/>
              </a:rPr>
              <a:t>rece</a:t>
            </a:r>
            <a:r>
              <a:rPr lang="pt-BR" sz="1100" spc="-20">
                <a:solidFill>
                  <a:srgbClr val="000000"/>
                </a:solidFill>
                <a:latin typeface="Calibri"/>
                <a:cs typeface="Calibri"/>
              </a:rPr>
              <a:t>p</a:t>
            </a:r>
            <a:r>
              <a:rPr sz="1100" spc="-20">
                <a:solidFill>
                  <a:srgbClr val="000000"/>
                </a:solidFill>
                <a:latin typeface="Calibri"/>
                <a:cs typeface="Calibri"/>
              </a:rPr>
              <a:t>tor</a:t>
            </a:r>
            <a:r>
              <a:rPr sz="1100" spc="-16">
                <a:solidFill>
                  <a:srgbClr val="000000"/>
                </a:solidFill>
                <a:latin typeface="Calibri"/>
                <a:cs typeface="Calibri"/>
              </a:rPr>
              <a:t> </a:t>
            </a:r>
            <a:r>
              <a:rPr sz="1100" spc="-20">
                <a:solidFill>
                  <a:srgbClr val="000000"/>
                </a:solidFill>
                <a:latin typeface="Calibri"/>
                <a:cs typeface="Calibri"/>
              </a:rPr>
              <a:t>correspondente.</a:t>
            </a:r>
          </a:p>
        </p:txBody>
      </p:sp>
      <p:sp>
        <p:nvSpPr>
          <p:cNvPr id="10" name="object 10"/>
          <p:cNvSpPr txBox="1"/>
          <p:nvPr/>
        </p:nvSpPr>
        <p:spPr>
          <a:xfrm>
            <a:off x="684275" y="3398612"/>
            <a:ext cx="6448970"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a:t>
            </a:r>
            <a:r>
              <a:rPr sz="1100" spc="-39">
                <a:solidFill>
                  <a:srgbClr val="000000"/>
                </a:solidFill>
                <a:latin typeface="Calibri"/>
                <a:cs typeface="Calibri"/>
              </a:rPr>
              <a:t> </a:t>
            </a:r>
            <a:r>
              <a:rPr sz="1100" spc="-20">
                <a:solidFill>
                  <a:srgbClr val="000000"/>
                </a:solidFill>
                <a:latin typeface="Calibri"/>
                <a:cs typeface="Calibri"/>
              </a:rPr>
              <a:t>rece</a:t>
            </a:r>
            <a:r>
              <a:rPr lang="pt-BR" sz="1100" spc="-20">
                <a:solidFill>
                  <a:srgbClr val="000000"/>
                </a:solidFill>
                <a:latin typeface="Calibri"/>
                <a:cs typeface="Calibri"/>
              </a:rPr>
              <a:t>p</a:t>
            </a:r>
            <a:r>
              <a:rPr sz="1100" spc="-20">
                <a:solidFill>
                  <a:srgbClr val="000000"/>
                </a:solidFill>
                <a:latin typeface="Calibri"/>
                <a:cs typeface="Calibri"/>
              </a:rPr>
              <a:t>tor</a:t>
            </a:r>
            <a:r>
              <a:rPr sz="1100" spc="-27">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sinal</a:t>
            </a:r>
            <a:r>
              <a:rPr sz="1100" spc="-29">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pressão</a:t>
            </a:r>
            <a:r>
              <a:rPr sz="1100" spc="-15">
                <a:solidFill>
                  <a:srgbClr val="000000"/>
                </a:solidFill>
                <a:latin typeface="Calibri"/>
                <a:cs typeface="Calibri"/>
              </a:rPr>
              <a:t> </a:t>
            </a:r>
            <a:r>
              <a:rPr sz="1100" spc="-21">
                <a:solidFill>
                  <a:srgbClr val="000000"/>
                </a:solidFill>
                <a:latin typeface="Calibri"/>
                <a:cs typeface="Calibri"/>
              </a:rPr>
              <a:t>dos</a:t>
            </a:r>
            <a:r>
              <a:rPr sz="1100" spc="-28">
                <a:solidFill>
                  <a:srgbClr val="000000"/>
                </a:solidFill>
                <a:latin typeface="Calibri"/>
                <a:cs typeface="Calibri"/>
              </a:rPr>
              <a:t> </a:t>
            </a:r>
            <a:r>
              <a:rPr sz="1100" spc="-21">
                <a:solidFill>
                  <a:srgbClr val="000000"/>
                </a:solidFill>
                <a:latin typeface="Calibri"/>
                <a:cs typeface="Calibri"/>
              </a:rPr>
              <a:t>pneus</a:t>
            </a:r>
            <a:r>
              <a:rPr sz="1100" spc="-18">
                <a:solidFill>
                  <a:srgbClr val="000000"/>
                </a:solidFill>
                <a:latin typeface="Calibri"/>
                <a:cs typeface="Calibri"/>
              </a:rPr>
              <a:t> </a:t>
            </a:r>
            <a:r>
              <a:rPr sz="1100" spc="-22">
                <a:solidFill>
                  <a:srgbClr val="000000"/>
                </a:solidFill>
                <a:latin typeface="Calibri"/>
                <a:cs typeface="Calibri"/>
              </a:rPr>
              <a:t>só</a:t>
            </a:r>
            <a:r>
              <a:rPr sz="1100" spc="-12">
                <a:solidFill>
                  <a:srgbClr val="000000"/>
                </a:solidFill>
                <a:latin typeface="Calibri"/>
                <a:cs typeface="Calibri"/>
              </a:rPr>
              <a:t> </a:t>
            </a:r>
            <a:r>
              <a:rPr sz="1100" spc="-20">
                <a:solidFill>
                  <a:srgbClr val="000000"/>
                </a:solidFill>
                <a:latin typeface="Calibri"/>
                <a:cs typeface="Calibri"/>
              </a:rPr>
              <a:t>funciona</a:t>
            </a:r>
            <a:r>
              <a:rPr sz="1100" spc="-15">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motor</a:t>
            </a:r>
            <a:r>
              <a:rPr sz="1100" spc="-17">
                <a:solidFill>
                  <a:srgbClr val="000000"/>
                </a:solidFill>
                <a:latin typeface="Calibri"/>
                <a:cs typeface="Calibri"/>
              </a:rPr>
              <a:t> </a:t>
            </a:r>
            <a:r>
              <a:rPr sz="1100" spc="-22">
                <a:solidFill>
                  <a:srgbClr val="000000"/>
                </a:solidFill>
                <a:latin typeface="Calibri"/>
                <a:cs typeface="Calibri"/>
              </a:rPr>
              <a:t>está</a:t>
            </a:r>
            <a:r>
              <a:rPr sz="1100" spc="-25">
                <a:solidFill>
                  <a:srgbClr val="000000"/>
                </a:solidFill>
                <a:latin typeface="Calibri"/>
                <a:cs typeface="Calibri"/>
              </a:rPr>
              <a:t> </a:t>
            </a:r>
            <a:r>
              <a:rPr sz="1100" spc="-17">
                <a:solidFill>
                  <a:srgbClr val="000000"/>
                </a:solidFill>
                <a:latin typeface="Calibri"/>
                <a:cs typeface="Calibri"/>
              </a:rPr>
              <a:t>em </a:t>
            </a:r>
            <a:r>
              <a:rPr sz="1100" spc="-21">
                <a:solidFill>
                  <a:srgbClr val="000000"/>
                </a:solidFill>
                <a:latin typeface="Calibri"/>
                <a:cs typeface="Calibri"/>
              </a:rPr>
              <a:t>marcha;</a:t>
            </a:r>
            <a:r>
              <a:rPr sz="1100" spc="-14">
                <a:solidFill>
                  <a:srgbClr val="000000"/>
                </a:solidFill>
                <a:latin typeface="Calibri"/>
                <a:cs typeface="Calibri"/>
              </a:rPr>
              <a:t> </a:t>
            </a:r>
            <a:r>
              <a:rPr sz="1100" spc="-26">
                <a:solidFill>
                  <a:srgbClr val="000000"/>
                </a:solidFill>
                <a:latin typeface="Calibri"/>
                <a:cs typeface="Calibri"/>
              </a:rPr>
              <a:t>no</a:t>
            </a:r>
            <a:r>
              <a:rPr sz="1100">
                <a:solidFill>
                  <a:srgbClr val="000000"/>
                </a:solidFill>
                <a:latin typeface="Calibri"/>
                <a:cs typeface="Calibri"/>
              </a:rPr>
              <a:t> </a:t>
            </a:r>
            <a:r>
              <a:rPr sz="1100" spc="-21">
                <a:solidFill>
                  <a:srgbClr val="000000"/>
                </a:solidFill>
                <a:latin typeface="Calibri"/>
                <a:cs typeface="Calibri"/>
              </a:rPr>
              <a:t>caso</a:t>
            </a:r>
            <a:r>
              <a:rPr sz="1100" spc="-23">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não </a:t>
            </a:r>
            <a:r>
              <a:rPr sz="1100" spc="-18">
                <a:solidFill>
                  <a:srgbClr val="000000"/>
                </a:solidFill>
                <a:latin typeface="Calibri"/>
                <a:cs typeface="Calibri"/>
              </a:rPr>
              <a:t>receber</a:t>
            </a:r>
            <a:r>
              <a:rPr sz="1100" spc="-29">
                <a:solidFill>
                  <a:srgbClr val="000000"/>
                </a:solidFill>
                <a:latin typeface="Calibri"/>
                <a:cs typeface="Calibri"/>
              </a:rPr>
              <a:t> </a:t>
            </a:r>
            <a:r>
              <a:rPr sz="1100" spc="-22">
                <a:solidFill>
                  <a:srgbClr val="000000"/>
                </a:solidFill>
                <a:latin typeface="Calibri"/>
                <a:cs typeface="Calibri"/>
              </a:rPr>
              <a:t>sinal,</a:t>
            </a:r>
          </a:p>
          <a:p>
            <a:pPr marL="0" marR="0">
              <a:lnSpc>
                <a:spcPts val="1332"/>
              </a:lnSpc>
              <a:spcBef>
                <a:spcPts val="50"/>
              </a:spcBef>
              <a:spcAft>
                <a:spcPts val="0"/>
              </a:spcAft>
            </a:pP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indicador</a:t>
            </a:r>
            <a:r>
              <a:rPr sz="1100" spc="-14">
                <a:solidFill>
                  <a:srgbClr val="000000"/>
                </a:solidFill>
                <a:latin typeface="Calibri"/>
                <a:cs typeface="Calibri"/>
              </a:rPr>
              <a:t> </a:t>
            </a:r>
            <a:r>
              <a:rPr sz="1100" spc="-23">
                <a:solidFill>
                  <a:srgbClr val="000000"/>
                </a:solidFill>
                <a:latin typeface="Calibri"/>
                <a:cs typeface="Calibri"/>
              </a:rPr>
              <a:t>pode</a:t>
            </a:r>
            <a:r>
              <a:rPr sz="1100" spc="-11">
                <a:solidFill>
                  <a:srgbClr val="000000"/>
                </a:solidFill>
                <a:latin typeface="Calibri"/>
                <a:cs typeface="Calibri"/>
              </a:rPr>
              <a:t> </a:t>
            </a:r>
            <a:r>
              <a:rPr sz="1100" spc="-18">
                <a:solidFill>
                  <a:srgbClr val="000000"/>
                </a:solidFill>
                <a:latin typeface="Calibri"/>
                <a:cs typeface="Calibri"/>
              </a:rPr>
              <a:t>mostrar-lhe</a:t>
            </a:r>
            <a:r>
              <a:rPr sz="1100" spc="-27">
                <a:solidFill>
                  <a:srgbClr val="000000"/>
                </a:solidFill>
                <a:latin typeface="Calibri"/>
                <a:cs typeface="Calibri"/>
              </a:rPr>
              <a:t> </a:t>
            </a:r>
            <a:r>
              <a:rPr sz="1100" spc="-22">
                <a:solidFill>
                  <a:srgbClr val="000000"/>
                </a:solidFill>
                <a:latin typeface="Calibri"/>
                <a:cs typeface="Calibri"/>
              </a:rPr>
              <a:t>uma</a:t>
            </a:r>
            <a:r>
              <a:rPr sz="1100" spc="-14">
                <a:solidFill>
                  <a:srgbClr val="000000"/>
                </a:solidFill>
                <a:latin typeface="Calibri"/>
                <a:cs typeface="Calibri"/>
              </a:rPr>
              <a:t> </a:t>
            </a:r>
            <a:r>
              <a:rPr sz="1100" spc="-21">
                <a:solidFill>
                  <a:srgbClr val="000000"/>
                </a:solidFill>
                <a:latin typeface="Calibri"/>
                <a:cs typeface="Calibri"/>
              </a:rPr>
              <a:t>barra</a:t>
            </a:r>
            <a:r>
              <a:rPr sz="1100" spc="-15">
                <a:solidFill>
                  <a:srgbClr val="000000"/>
                </a:solidFill>
                <a:latin typeface="Calibri"/>
                <a:cs typeface="Calibri"/>
              </a:rPr>
              <a:t> </a:t>
            </a:r>
            <a:r>
              <a:rPr sz="1100" spc="-22">
                <a:solidFill>
                  <a:srgbClr val="000000"/>
                </a:solidFill>
                <a:latin typeface="Calibri"/>
                <a:cs typeface="Calibri"/>
              </a:rPr>
              <a:t>branca.</a:t>
            </a:r>
            <a:r>
              <a:rPr sz="1100" spc="-18">
                <a:solidFill>
                  <a:srgbClr val="000000"/>
                </a:solidFill>
                <a:latin typeface="Calibri"/>
                <a:cs typeface="Calibri"/>
              </a:rPr>
              <a:t> </a:t>
            </a:r>
            <a:r>
              <a:rPr sz="1100">
                <a:solidFill>
                  <a:srgbClr val="000000"/>
                </a:solidFill>
                <a:latin typeface="Calibri"/>
                <a:cs typeface="Calibri"/>
              </a:rPr>
              <a:t>O</a:t>
            </a:r>
            <a:r>
              <a:rPr sz="1100" spc="-27">
                <a:solidFill>
                  <a:srgbClr val="000000"/>
                </a:solidFill>
                <a:latin typeface="Calibri"/>
                <a:cs typeface="Calibri"/>
              </a:rPr>
              <a:t> </a:t>
            </a:r>
            <a:r>
              <a:rPr sz="1100" spc="-21">
                <a:solidFill>
                  <a:srgbClr val="000000"/>
                </a:solidFill>
                <a:latin typeface="Calibri"/>
                <a:cs typeface="Calibri"/>
              </a:rPr>
              <a:t>indicador</a:t>
            </a:r>
            <a:r>
              <a:rPr sz="1100" spc="-26">
                <a:solidFill>
                  <a:srgbClr val="000000"/>
                </a:solidFill>
                <a:latin typeface="Calibri"/>
                <a:cs typeface="Calibri"/>
              </a:rPr>
              <a:t> </a:t>
            </a:r>
            <a:r>
              <a:rPr sz="1100" spc="-20">
                <a:solidFill>
                  <a:srgbClr val="000000"/>
                </a:solidFill>
                <a:latin typeface="Calibri"/>
                <a:cs typeface="Calibri"/>
              </a:rPr>
              <a:t>mostra-lhe</a:t>
            </a:r>
            <a:r>
              <a:rPr sz="1100" spc="-14">
                <a:solidFill>
                  <a:srgbClr val="000000"/>
                </a:solidFill>
                <a:latin typeface="Calibri"/>
                <a:cs typeface="Calibri"/>
              </a:rPr>
              <a:t> </a:t>
            </a:r>
            <a:r>
              <a:rPr sz="1100" spc="-17">
                <a:solidFill>
                  <a:srgbClr val="000000"/>
                </a:solidFill>
                <a:latin typeface="Calibri"/>
                <a:cs typeface="Calibri"/>
              </a:rPr>
              <a:t>os</a:t>
            </a:r>
            <a:r>
              <a:rPr sz="1100" spc="-22">
                <a:solidFill>
                  <a:srgbClr val="000000"/>
                </a:solidFill>
                <a:latin typeface="Calibri"/>
                <a:cs typeface="Calibri"/>
              </a:rPr>
              <a:t> </a:t>
            </a:r>
            <a:r>
              <a:rPr sz="1100" spc="-19">
                <a:solidFill>
                  <a:srgbClr val="000000"/>
                </a:solidFill>
                <a:latin typeface="Calibri"/>
                <a:cs typeface="Calibri"/>
              </a:rPr>
              <a:t>últimos </a:t>
            </a:r>
            <a:r>
              <a:rPr sz="1100" spc="-22">
                <a:solidFill>
                  <a:srgbClr val="000000"/>
                </a:solidFill>
                <a:latin typeface="Calibri"/>
                <a:cs typeface="Calibri"/>
              </a:rPr>
              <a:t>dados</a:t>
            </a:r>
            <a:r>
              <a:rPr sz="1100">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1">
                <a:solidFill>
                  <a:srgbClr val="000000"/>
                </a:solidFill>
                <a:latin typeface="Calibri"/>
                <a:cs typeface="Calibri"/>
              </a:rPr>
              <a:t>dos</a:t>
            </a:r>
            <a:r>
              <a:rPr sz="1100">
                <a:solidFill>
                  <a:srgbClr val="000000"/>
                </a:solidFill>
                <a:latin typeface="Calibri"/>
                <a:cs typeface="Calibri"/>
              </a:rPr>
              <a:t> </a:t>
            </a:r>
            <a:r>
              <a:rPr sz="1100" spc="-19">
                <a:solidFill>
                  <a:srgbClr val="000000"/>
                </a:solidFill>
                <a:latin typeface="Calibri"/>
                <a:cs typeface="Calibri"/>
              </a:rPr>
              <a:t>pneus.</a:t>
            </a:r>
            <a:r>
              <a:rPr sz="1100" spc="-33">
                <a:solidFill>
                  <a:srgbClr val="000000"/>
                </a:solidFill>
                <a:latin typeface="Calibri"/>
                <a:cs typeface="Calibri"/>
              </a:rPr>
              <a:t> </a:t>
            </a:r>
            <a:r>
              <a:rPr sz="1100" spc="-26">
                <a:solidFill>
                  <a:srgbClr val="000000"/>
                </a:solidFill>
                <a:latin typeface="Calibri"/>
                <a:cs typeface="Calibri"/>
              </a:rPr>
              <a:t>No</a:t>
            </a:r>
          </a:p>
          <a:p>
            <a:pPr marL="0" marR="0">
              <a:lnSpc>
                <a:spcPts val="1344"/>
              </a:lnSpc>
              <a:spcBef>
                <a:spcPts val="0"/>
              </a:spcBef>
              <a:spcAft>
                <a:spcPts val="0"/>
              </a:spcAft>
            </a:pPr>
            <a:r>
              <a:rPr sz="1100" spc="-21">
                <a:solidFill>
                  <a:srgbClr val="000000"/>
                </a:solidFill>
                <a:latin typeface="Calibri"/>
                <a:cs typeface="Calibri"/>
              </a:rPr>
              <a:t>caso</a:t>
            </a:r>
            <a:r>
              <a:rPr sz="1100" spc="-12">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9">
                <a:solidFill>
                  <a:srgbClr val="000000"/>
                </a:solidFill>
                <a:latin typeface="Calibri"/>
                <a:cs typeface="Calibri"/>
              </a:rPr>
              <a:t>velocidade</a:t>
            </a:r>
            <a:r>
              <a:rPr sz="1100" spc="-26">
                <a:solidFill>
                  <a:srgbClr val="000000"/>
                </a:solidFill>
                <a:latin typeface="Calibri"/>
                <a:cs typeface="Calibri"/>
              </a:rPr>
              <a:t> de</a:t>
            </a:r>
            <a:r>
              <a:rPr sz="1100">
                <a:solidFill>
                  <a:srgbClr val="000000"/>
                </a:solidFill>
                <a:latin typeface="Calibri"/>
                <a:cs typeface="Calibri"/>
              </a:rPr>
              <a:t> </a:t>
            </a:r>
            <a:r>
              <a:rPr sz="1100" spc="-20">
                <a:solidFill>
                  <a:srgbClr val="000000"/>
                </a:solidFill>
                <a:latin typeface="Calibri"/>
                <a:cs typeface="Calibri"/>
              </a:rPr>
              <a:t>cruzeiro</a:t>
            </a:r>
            <a:r>
              <a:rPr sz="1100" spc="-14">
                <a:solidFill>
                  <a:srgbClr val="000000"/>
                </a:solidFill>
                <a:latin typeface="Calibri"/>
                <a:cs typeface="Calibri"/>
              </a:rPr>
              <a:t> </a:t>
            </a:r>
            <a:r>
              <a:rPr sz="1100" spc="-25">
                <a:solidFill>
                  <a:srgbClr val="000000"/>
                </a:solidFill>
                <a:latin typeface="Calibri"/>
                <a:cs typeface="Calibri"/>
              </a:rPr>
              <a:t>ser</a:t>
            </a:r>
            <a:r>
              <a:rPr sz="1100" spc="-11">
                <a:solidFill>
                  <a:srgbClr val="000000"/>
                </a:solidFill>
                <a:latin typeface="Calibri"/>
                <a:cs typeface="Calibri"/>
              </a:rPr>
              <a:t> </a:t>
            </a:r>
            <a:r>
              <a:rPr sz="1100" spc="-19">
                <a:solidFill>
                  <a:srgbClr val="000000"/>
                </a:solidFill>
                <a:latin typeface="Calibri"/>
                <a:cs typeface="Calibri"/>
              </a:rPr>
              <a:t>inferior</a:t>
            </a:r>
            <a:r>
              <a:rPr sz="1100" spc="-28">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8">
                <a:solidFill>
                  <a:srgbClr val="000000"/>
                </a:solidFill>
                <a:latin typeface="Calibri"/>
                <a:cs typeface="Calibri"/>
              </a:rPr>
              <a:t>25</a:t>
            </a:r>
            <a:r>
              <a:rPr sz="1100">
                <a:solidFill>
                  <a:srgbClr val="000000"/>
                </a:solidFill>
                <a:latin typeface="Calibri"/>
                <a:cs typeface="Calibri"/>
              </a:rPr>
              <a:t> </a:t>
            </a:r>
            <a:r>
              <a:rPr sz="1100" spc="-18">
                <a:solidFill>
                  <a:srgbClr val="000000"/>
                </a:solidFill>
                <a:latin typeface="Calibri"/>
                <a:cs typeface="Calibri"/>
              </a:rPr>
              <a:t>km/h,</a:t>
            </a:r>
            <a:r>
              <a:rPr sz="1100" spc="-30">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spc="-23">
                <a:solidFill>
                  <a:srgbClr val="000000"/>
                </a:solidFill>
                <a:latin typeface="Calibri"/>
                <a:cs typeface="Calibri"/>
              </a:rPr>
              <a:t>pressão</a:t>
            </a:r>
            <a:r>
              <a:rPr sz="1100" spc="-11">
                <a:solidFill>
                  <a:srgbClr val="000000"/>
                </a:solidFill>
                <a:latin typeface="Calibri"/>
                <a:cs typeface="Calibri"/>
              </a:rPr>
              <a:t> </a:t>
            </a:r>
            <a:r>
              <a:rPr sz="1100" spc="-21">
                <a:solidFill>
                  <a:srgbClr val="000000"/>
                </a:solidFill>
                <a:latin typeface="Calibri"/>
                <a:cs typeface="Calibri"/>
              </a:rPr>
              <a:t>dos</a:t>
            </a:r>
            <a:r>
              <a:rPr sz="1100" spc="-17">
                <a:solidFill>
                  <a:srgbClr val="000000"/>
                </a:solidFill>
                <a:latin typeface="Calibri"/>
                <a:cs typeface="Calibri"/>
              </a:rPr>
              <a:t> </a:t>
            </a:r>
            <a:r>
              <a:rPr sz="1100" spc="-21">
                <a:solidFill>
                  <a:srgbClr val="000000"/>
                </a:solidFill>
                <a:latin typeface="Calibri"/>
                <a:cs typeface="Calibri"/>
              </a:rPr>
              <a:t>pneus</a:t>
            </a:r>
            <a:r>
              <a:rPr sz="1100" spc="-18">
                <a:solidFill>
                  <a:srgbClr val="000000"/>
                </a:solidFill>
                <a:latin typeface="Calibri"/>
                <a:cs typeface="Calibri"/>
              </a:rPr>
              <a:t> mostrada</a:t>
            </a:r>
            <a:r>
              <a:rPr sz="1100" spc="-29">
                <a:solidFill>
                  <a:srgbClr val="000000"/>
                </a:solidFill>
                <a:latin typeface="Calibri"/>
                <a:cs typeface="Calibri"/>
              </a:rPr>
              <a:t> </a:t>
            </a:r>
            <a:r>
              <a:rPr sz="1100" spc="-26">
                <a:solidFill>
                  <a:srgbClr val="000000"/>
                </a:solidFill>
                <a:latin typeface="Calibri"/>
                <a:cs typeface="Calibri"/>
              </a:rPr>
              <a:t>no</a:t>
            </a:r>
            <a:r>
              <a:rPr sz="1100">
                <a:solidFill>
                  <a:srgbClr val="000000"/>
                </a:solidFill>
                <a:latin typeface="Calibri"/>
                <a:cs typeface="Calibri"/>
              </a:rPr>
              <a:t> </a:t>
            </a:r>
            <a:r>
              <a:rPr sz="1100" spc="-21">
                <a:solidFill>
                  <a:srgbClr val="000000"/>
                </a:solidFill>
                <a:latin typeface="Calibri"/>
                <a:cs typeface="Calibri"/>
              </a:rPr>
              <a:t>indicador</a:t>
            </a:r>
            <a:r>
              <a:rPr sz="1100">
                <a:solidFill>
                  <a:srgbClr val="000000"/>
                </a:solidFill>
                <a:latin typeface="Calibri"/>
                <a:cs typeface="Calibri"/>
              </a:rPr>
              <a:t> </a:t>
            </a:r>
            <a:r>
              <a:rPr sz="1100" spc="-23">
                <a:solidFill>
                  <a:srgbClr val="000000"/>
                </a:solidFill>
                <a:latin typeface="Calibri"/>
                <a:cs typeface="Calibri"/>
              </a:rPr>
              <a:t>pode</a:t>
            </a:r>
            <a:r>
              <a:rPr sz="1100" spc="-22">
                <a:solidFill>
                  <a:srgbClr val="000000"/>
                </a:solidFill>
                <a:latin typeface="Calibri"/>
                <a:cs typeface="Calibri"/>
              </a:rPr>
              <a:t> </a:t>
            </a:r>
            <a:r>
              <a:rPr sz="1100" spc="-17">
                <a:solidFill>
                  <a:srgbClr val="000000"/>
                </a:solidFill>
                <a:latin typeface="Calibri"/>
                <a:cs typeface="Calibri"/>
              </a:rPr>
              <a:t>não </a:t>
            </a:r>
            <a:r>
              <a:rPr sz="1100" spc="-25">
                <a:solidFill>
                  <a:srgbClr val="000000"/>
                </a:solidFill>
                <a:latin typeface="Calibri"/>
                <a:cs typeface="Calibri"/>
              </a:rPr>
              <a:t>ser</a:t>
            </a:r>
          </a:p>
          <a:p>
            <a:pPr marL="0" marR="0">
              <a:lnSpc>
                <a:spcPts val="1343"/>
              </a:lnSpc>
              <a:spcBef>
                <a:spcPts val="50"/>
              </a:spcBef>
              <a:spcAft>
                <a:spcPts val="0"/>
              </a:spcAft>
            </a:pPr>
            <a:r>
              <a:rPr sz="1100" spc="-22">
                <a:solidFill>
                  <a:srgbClr val="000000"/>
                </a:solidFill>
                <a:latin typeface="Calibri"/>
                <a:cs typeface="Calibri"/>
              </a:rPr>
              <a:t>correta.</a:t>
            </a:r>
            <a:r>
              <a:rPr sz="1100">
                <a:solidFill>
                  <a:srgbClr val="000000"/>
                </a:solidFill>
                <a:latin typeface="Calibri"/>
                <a:cs typeface="Calibri"/>
              </a:rPr>
              <a:t> </a:t>
            </a:r>
            <a:r>
              <a:rPr sz="1100" spc="-20">
                <a:solidFill>
                  <a:srgbClr val="000000"/>
                </a:solidFill>
                <a:latin typeface="Calibri"/>
                <a:cs typeface="Calibri"/>
              </a:rPr>
              <a:t>Se</a:t>
            </a:r>
            <a:r>
              <a:rPr sz="1100" spc="-26">
                <a:solidFill>
                  <a:srgbClr val="000000"/>
                </a:solidFill>
                <a:latin typeface="Calibri"/>
                <a:cs typeface="Calibri"/>
              </a:rPr>
              <a:t> </a:t>
            </a:r>
            <a:r>
              <a:rPr sz="1100" spc="-20">
                <a:solidFill>
                  <a:srgbClr val="000000"/>
                </a:solidFill>
                <a:latin typeface="Calibri"/>
                <a:cs typeface="Calibri"/>
              </a:rPr>
              <a:t>existir</a:t>
            </a:r>
            <a:r>
              <a:rPr sz="1100" spc="-27">
                <a:solidFill>
                  <a:srgbClr val="000000"/>
                </a:solidFill>
                <a:latin typeface="Calibri"/>
                <a:cs typeface="Calibri"/>
              </a:rPr>
              <a:t> </a:t>
            </a:r>
            <a:r>
              <a:rPr sz="1100" spc="-22">
                <a:solidFill>
                  <a:srgbClr val="000000"/>
                </a:solidFill>
                <a:latin typeface="Calibri"/>
                <a:cs typeface="Calibri"/>
              </a:rPr>
              <a:t>uma</a:t>
            </a:r>
            <a:r>
              <a:rPr sz="1100">
                <a:solidFill>
                  <a:srgbClr val="000000"/>
                </a:solidFill>
                <a:latin typeface="Calibri"/>
                <a:cs typeface="Calibri"/>
              </a:rPr>
              <a:t> </a:t>
            </a:r>
            <a:r>
              <a:rPr sz="1100" spc="-20">
                <a:solidFill>
                  <a:srgbClr val="000000"/>
                </a:solidFill>
                <a:latin typeface="Calibri"/>
                <a:cs typeface="Calibri"/>
              </a:rPr>
              <a:t>alteração</a:t>
            </a:r>
            <a:r>
              <a:rPr sz="1100" spc="-24">
                <a:solidFill>
                  <a:srgbClr val="000000"/>
                </a:solidFill>
                <a:latin typeface="Calibri"/>
                <a:cs typeface="Calibri"/>
              </a:rPr>
              <a:t> </a:t>
            </a:r>
            <a:r>
              <a:rPr sz="1100" spc="-26">
                <a:solidFill>
                  <a:srgbClr val="000000"/>
                </a:solidFill>
                <a:latin typeface="Calibri"/>
                <a:cs typeface="Calibri"/>
              </a:rPr>
              <a:t>na</a:t>
            </a:r>
            <a:r>
              <a:rPr sz="1100" spc="-10">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1">
                <a:solidFill>
                  <a:srgbClr val="000000"/>
                </a:solidFill>
                <a:latin typeface="Calibri"/>
                <a:cs typeface="Calibri"/>
              </a:rPr>
              <a:t>dos</a:t>
            </a:r>
            <a:r>
              <a:rPr sz="1100" spc="-17">
                <a:solidFill>
                  <a:srgbClr val="000000"/>
                </a:solidFill>
                <a:latin typeface="Calibri"/>
                <a:cs typeface="Calibri"/>
              </a:rPr>
              <a:t> </a:t>
            </a:r>
            <a:r>
              <a:rPr sz="1100" spc="-21">
                <a:solidFill>
                  <a:srgbClr val="000000"/>
                </a:solidFill>
                <a:latin typeface="Calibri"/>
                <a:cs typeface="Calibri"/>
              </a:rPr>
              <a:t>pneus</a:t>
            </a:r>
            <a:r>
              <a:rPr sz="1100">
                <a:solidFill>
                  <a:srgbClr val="000000"/>
                </a:solidFill>
                <a:latin typeface="Calibri"/>
                <a:cs typeface="Calibri"/>
              </a:rPr>
              <a:t> </a:t>
            </a:r>
            <a:r>
              <a:rPr sz="1100" spc="-20">
                <a:solidFill>
                  <a:srgbClr val="000000"/>
                </a:solidFill>
                <a:latin typeface="Calibri"/>
                <a:cs typeface="Calibri"/>
              </a:rPr>
              <a:t>durante</a:t>
            </a:r>
            <a:r>
              <a:rPr sz="1100" spc="-25">
                <a:solidFill>
                  <a:srgbClr val="000000"/>
                </a:solidFill>
                <a:latin typeface="Calibri"/>
                <a:cs typeface="Calibri"/>
              </a:rPr>
              <a:t> </a:t>
            </a:r>
            <a:r>
              <a:rPr sz="1100" spc="-20">
                <a:solidFill>
                  <a:srgbClr val="000000"/>
                </a:solidFill>
                <a:latin typeface="Calibri"/>
                <a:cs typeface="Calibri"/>
              </a:rPr>
              <a:t>esse</a:t>
            </a:r>
            <a:r>
              <a:rPr sz="1100" spc="-25">
                <a:solidFill>
                  <a:srgbClr val="000000"/>
                </a:solidFill>
                <a:latin typeface="Calibri"/>
                <a:cs typeface="Calibri"/>
              </a:rPr>
              <a:t> </a:t>
            </a:r>
            <a:r>
              <a:rPr sz="1100" spc="-19">
                <a:solidFill>
                  <a:srgbClr val="000000"/>
                </a:solidFill>
                <a:latin typeface="Calibri"/>
                <a:cs typeface="Calibri"/>
              </a:rPr>
              <a:t>período,</a:t>
            </a:r>
            <a:r>
              <a:rPr sz="1100" spc="-30">
                <a:solidFill>
                  <a:srgbClr val="000000"/>
                </a:solidFill>
                <a:latin typeface="Calibri"/>
                <a:cs typeface="Calibri"/>
              </a:rPr>
              <a:t> </a:t>
            </a:r>
            <a:r>
              <a:rPr sz="1100">
                <a:solidFill>
                  <a:srgbClr val="000000"/>
                </a:solidFill>
                <a:latin typeface="Calibri"/>
                <a:cs typeface="Calibri"/>
              </a:rPr>
              <a:t>é</a:t>
            </a:r>
            <a:r>
              <a:rPr sz="1100" spc="-23">
                <a:solidFill>
                  <a:srgbClr val="000000"/>
                </a:solidFill>
                <a:latin typeface="Calibri"/>
                <a:cs typeface="Calibri"/>
              </a:rPr>
              <a:t> </a:t>
            </a:r>
            <a:r>
              <a:rPr sz="1100" spc="-19">
                <a:solidFill>
                  <a:srgbClr val="000000"/>
                </a:solidFill>
                <a:latin typeface="Calibri"/>
                <a:cs typeface="Calibri"/>
              </a:rPr>
              <a:t>possível</a:t>
            </a:r>
            <a:r>
              <a:rPr sz="1100" spc="-29">
                <a:solidFill>
                  <a:srgbClr val="000000"/>
                </a:solidFill>
                <a:latin typeface="Calibri"/>
                <a:cs typeface="Calibri"/>
              </a:rPr>
              <a:t> </a:t>
            </a:r>
            <a:r>
              <a:rPr sz="1100" spc="-26">
                <a:solidFill>
                  <a:srgbClr val="000000"/>
                </a:solidFill>
                <a:latin typeface="Calibri"/>
                <a:cs typeface="Calibri"/>
              </a:rPr>
              <a:t>que</a:t>
            </a:r>
            <a:r>
              <a:rPr sz="1100">
                <a:solidFill>
                  <a:srgbClr val="000000"/>
                </a:solidFill>
                <a:latin typeface="Calibri"/>
                <a:cs typeface="Calibri"/>
              </a:rPr>
              <a:t> a</a:t>
            </a:r>
            <a:r>
              <a:rPr sz="1100" spc="-36">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2">
                <a:solidFill>
                  <a:srgbClr val="000000"/>
                </a:solidFill>
                <a:latin typeface="Calibri"/>
                <a:cs typeface="Calibri"/>
              </a:rPr>
              <a:t>real</a:t>
            </a:r>
            <a:r>
              <a:rPr sz="1100" spc="-15">
                <a:solidFill>
                  <a:srgbClr val="000000"/>
                </a:solidFill>
                <a:latin typeface="Calibri"/>
                <a:cs typeface="Calibri"/>
              </a:rPr>
              <a:t> </a:t>
            </a:r>
            <a:r>
              <a:rPr sz="1100" spc="-21">
                <a:solidFill>
                  <a:srgbClr val="000000"/>
                </a:solidFill>
                <a:latin typeface="Calibri"/>
                <a:cs typeface="Calibri"/>
              </a:rPr>
              <a:t>dos</a:t>
            </a:r>
          </a:p>
          <a:p>
            <a:pPr marL="0" marR="0">
              <a:lnSpc>
                <a:spcPts val="1344"/>
              </a:lnSpc>
              <a:spcBef>
                <a:spcPts val="0"/>
              </a:spcBef>
              <a:spcAft>
                <a:spcPts val="0"/>
              </a:spcAft>
            </a:pPr>
            <a:r>
              <a:rPr sz="1100" spc="-21">
                <a:solidFill>
                  <a:srgbClr val="000000"/>
                </a:solidFill>
                <a:latin typeface="Calibri"/>
                <a:cs typeface="Calibri"/>
              </a:rPr>
              <a:t>pneus</a:t>
            </a:r>
            <a:r>
              <a:rPr sz="1100" spc="-29">
                <a:solidFill>
                  <a:srgbClr val="000000"/>
                </a:solidFill>
                <a:latin typeface="Calibri"/>
                <a:cs typeface="Calibri"/>
              </a:rPr>
              <a:t> </a:t>
            </a:r>
            <a:r>
              <a:rPr sz="1100" spc="-22">
                <a:solidFill>
                  <a:srgbClr val="000000"/>
                </a:solidFill>
                <a:latin typeface="Calibri"/>
                <a:cs typeface="Calibri"/>
              </a:rPr>
              <a:t>não</a:t>
            </a:r>
            <a:r>
              <a:rPr sz="1100" spc="-11">
                <a:solidFill>
                  <a:srgbClr val="000000"/>
                </a:solidFill>
                <a:latin typeface="Calibri"/>
                <a:cs typeface="Calibri"/>
              </a:rPr>
              <a:t> </a:t>
            </a:r>
            <a:r>
              <a:rPr sz="1100" spc="-22">
                <a:solidFill>
                  <a:srgbClr val="000000"/>
                </a:solidFill>
                <a:latin typeface="Calibri"/>
                <a:cs typeface="Calibri"/>
              </a:rPr>
              <a:t>se</a:t>
            </a:r>
            <a:r>
              <a:rPr sz="1100" spc="-12">
                <a:solidFill>
                  <a:srgbClr val="000000"/>
                </a:solidFill>
                <a:latin typeface="Calibri"/>
                <a:cs typeface="Calibri"/>
              </a:rPr>
              <a:t> </a:t>
            </a:r>
            <a:r>
              <a:rPr sz="1100" spc="-20">
                <a:solidFill>
                  <a:srgbClr val="000000"/>
                </a:solidFill>
                <a:latin typeface="Calibri"/>
                <a:cs typeface="Calibri"/>
              </a:rPr>
              <a:t>reflita</a:t>
            </a:r>
            <a:r>
              <a:rPr sz="1100" spc="-16">
                <a:solidFill>
                  <a:srgbClr val="000000"/>
                </a:solidFill>
                <a:latin typeface="Calibri"/>
                <a:cs typeface="Calibri"/>
              </a:rPr>
              <a:t> </a:t>
            </a:r>
            <a:r>
              <a:rPr sz="1100" spc="-26">
                <a:solidFill>
                  <a:srgbClr val="000000"/>
                </a:solidFill>
                <a:latin typeface="Calibri"/>
                <a:cs typeface="Calibri"/>
              </a:rPr>
              <a:t>no</a:t>
            </a:r>
            <a:r>
              <a:rPr sz="1100">
                <a:solidFill>
                  <a:srgbClr val="000000"/>
                </a:solidFill>
                <a:latin typeface="Calibri"/>
                <a:cs typeface="Calibri"/>
              </a:rPr>
              <a:t> </a:t>
            </a:r>
            <a:r>
              <a:rPr sz="1100" spc="-20">
                <a:solidFill>
                  <a:srgbClr val="000000"/>
                </a:solidFill>
                <a:latin typeface="Calibri"/>
                <a:cs typeface="Calibri"/>
              </a:rPr>
              <a:t>indicador,</a:t>
            </a:r>
            <a:r>
              <a:rPr sz="1100" spc="-28">
                <a:solidFill>
                  <a:srgbClr val="000000"/>
                </a:solidFill>
                <a:latin typeface="Calibri"/>
                <a:cs typeface="Calibri"/>
              </a:rPr>
              <a:t> </a:t>
            </a:r>
            <a:r>
              <a:rPr sz="1100" spc="-21">
                <a:solidFill>
                  <a:srgbClr val="000000"/>
                </a:solidFill>
                <a:latin typeface="Calibri"/>
                <a:cs typeface="Calibri"/>
              </a:rPr>
              <a:t>por</a:t>
            </a:r>
            <a:r>
              <a:rPr sz="1100">
                <a:solidFill>
                  <a:srgbClr val="000000"/>
                </a:solidFill>
                <a:latin typeface="Calibri"/>
                <a:cs typeface="Calibri"/>
              </a:rPr>
              <a:t> </a:t>
            </a:r>
            <a:r>
              <a:rPr sz="1100" spc="-20">
                <a:solidFill>
                  <a:srgbClr val="000000"/>
                </a:solidFill>
                <a:latin typeface="Calibri"/>
                <a:cs typeface="Calibri"/>
              </a:rPr>
              <a:t>exemplo,</a:t>
            </a:r>
            <a:r>
              <a:rPr sz="1100" spc="-28">
                <a:solidFill>
                  <a:srgbClr val="000000"/>
                </a:solidFill>
                <a:latin typeface="Calibri"/>
                <a:cs typeface="Calibri"/>
              </a:rPr>
              <a:t> </a:t>
            </a:r>
            <a:r>
              <a:rPr sz="1100" spc="-19">
                <a:solidFill>
                  <a:srgbClr val="000000"/>
                </a:solidFill>
                <a:latin typeface="Calibri"/>
                <a:cs typeface="Calibri"/>
              </a:rPr>
              <a:t>ao</a:t>
            </a:r>
            <a:r>
              <a:rPr sz="1100" spc="-26">
                <a:solidFill>
                  <a:srgbClr val="000000"/>
                </a:solidFill>
                <a:latin typeface="Calibri"/>
                <a:cs typeface="Calibri"/>
              </a:rPr>
              <a:t> </a:t>
            </a:r>
            <a:r>
              <a:rPr sz="1100" spc="-19">
                <a:solidFill>
                  <a:srgbClr val="000000"/>
                </a:solidFill>
                <a:latin typeface="Calibri"/>
                <a:cs typeface="Calibri"/>
              </a:rPr>
              <a:t>estacionar,</a:t>
            </a:r>
            <a:r>
              <a:rPr sz="1100" spc="-30">
                <a:solidFill>
                  <a:srgbClr val="000000"/>
                </a:solidFill>
                <a:latin typeface="Calibri"/>
                <a:cs typeface="Calibri"/>
              </a:rPr>
              <a:t> </a:t>
            </a:r>
            <a:r>
              <a:rPr sz="1100" spc="-17">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0">
                <a:solidFill>
                  <a:srgbClr val="000000"/>
                </a:solidFill>
                <a:latin typeface="Calibri"/>
                <a:cs typeface="Calibri"/>
              </a:rPr>
              <a:t>aumentar</a:t>
            </a:r>
            <a:r>
              <a:rPr sz="1100" spc="-27">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1">
                <a:solidFill>
                  <a:srgbClr val="000000"/>
                </a:solidFill>
                <a:latin typeface="Calibri"/>
                <a:cs typeface="Calibri"/>
              </a:rPr>
              <a:t>diminuir</a:t>
            </a:r>
            <a:r>
              <a:rPr sz="1100" spc="-15">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6">
                <a:solidFill>
                  <a:srgbClr val="000000"/>
                </a:solidFill>
                <a:latin typeface="Calibri"/>
                <a:cs typeface="Calibri"/>
              </a:rPr>
              <a:t>do</a:t>
            </a:r>
            <a:r>
              <a:rPr sz="1100" spc="-19">
                <a:solidFill>
                  <a:srgbClr val="000000"/>
                </a:solidFill>
                <a:latin typeface="Calibri"/>
                <a:cs typeface="Calibri"/>
              </a:rPr>
              <a:t> ar;</a:t>
            </a:r>
            <a:r>
              <a:rPr sz="1100" spc="-16">
                <a:solidFill>
                  <a:srgbClr val="000000"/>
                </a:solidFill>
                <a:latin typeface="Calibri"/>
                <a:cs typeface="Calibri"/>
              </a:rPr>
              <a:t> </a:t>
            </a:r>
            <a:r>
              <a:rPr sz="1100" spc="-20">
                <a:solidFill>
                  <a:srgbClr val="000000"/>
                </a:solidFill>
                <a:latin typeface="Calibri"/>
                <a:cs typeface="Calibri"/>
              </a:rPr>
              <a:t>neste</a:t>
            </a:r>
            <a:r>
              <a:rPr sz="1100" spc="-25">
                <a:solidFill>
                  <a:srgbClr val="000000"/>
                </a:solidFill>
                <a:latin typeface="Calibri"/>
                <a:cs typeface="Calibri"/>
              </a:rPr>
              <a:t> </a:t>
            </a:r>
            <a:r>
              <a:rPr sz="1100" spc="-18">
                <a:solidFill>
                  <a:srgbClr val="000000"/>
                </a:solidFill>
                <a:latin typeface="Calibri"/>
                <a:cs typeface="Calibri"/>
              </a:rPr>
              <a:t>caso,</a:t>
            </a:r>
          </a:p>
        </p:txBody>
      </p:sp>
      <p:sp>
        <p:nvSpPr>
          <p:cNvPr id="11" name="object 1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343659"/>
            <a:ext cx="6301740" cy="10927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0876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a:t>
            </a:r>
            <a:r>
              <a:rPr sz="1100" spc="-47">
                <a:solidFill>
                  <a:srgbClr val="000000"/>
                </a:solidFill>
                <a:latin typeface="Calibri"/>
                <a:cs typeface="Calibri"/>
              </a:rPr>
              <a:t> </a:t>
            </a:r>
            <a:r>
              <a:rPr sz="1100" spc="-19">
                <a:solidFill>
                  <a:srgbClr val="000000"/>
                </a:solidFill>
                <a:latin typeface="Calibri"/>
                <a:cs typeface="Calibri"/>
              </a:rPr>
              <a:t>última</a:t>
            </a:r>
            <a:r>
              <a:rPr sz="1100" spc="-28">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1">
                <a:solidFill>
                  <a:srgbClr val="000000"/>
                </a:solidFill>
                <a:latin typeface="Calibri"/>
                <a:cs typeface="Calibri"/>
              </a:rPr>
              <a:t>dos</a:t>
            </a:r>
            <a:r>
              <a:rPr sz="1100" spc="-17">
                <a:solidFill>
                  <a:srgbClr val="000000"/>
                </a:solidFill>
                <a:latin typeface="Calibri"/>
                <a:cs typeface="Calibri"/>
              </a:rPr>
              <a:t> </a:t>
            </a:r>
            <a:r>
              <a:rPr sz="1100" spc="-18">
                <a:solidFill>
                  <a:srgbClr val="000000"/>
                </a:solidFill>
                <a:latin typeface="Calibri"/>
                <a:cs typeface="Calibri"/>
              </a:rPr>
              <a:t>pneus</a:t>
            </a:r>
            <a:r>
              <a:rPr sz="1100" spc="-20">
                <a:solidFill>
                  <a:srgbClr val="000000"/>
                </a:solidFill>
                <a:latin typeface="Calibri"/>
                <a:cs typeface="Calibri"/>
              </a:rPr>
              <a:t> </a:t>
            </a:r>
            <a:r>
              <a:rPr sz="1100" spc="-23">
                <a:solidFill>
                  <a:srgbClr val="000000"/>
                </a:solidFill>
                <a:latin typeface="Calibri"/>
                <a:cs typeface="Calibri"/>
              </a:rPr>
              <a:t>pode</a:t>
            </a:r>
            <a:r>
              <a:rPr sz="1100" spc="-11">
                <a:solidFill>
                  <a:srgbClr val="000000"/>
                </a:solidFill>
                <a:latin typeface="Calibri"/>
                <a:cs typeface="Calibri"/>
              </a:rPr>
              <a:t> </a:t>
            </a:r>
            <a:r>
              <a:rPr sz="1100" spc="-22">
                <a:solidFill>
                  <a:srgbClr val="000000"/>
                </a:solidFill>
                <a:latin typeface="Calibri"/>
                <a:cs typeface="Calibri"/>
              </a:rPr>
              <a:t>não se</a:t>
            </a:r>
            <a:r>
              <a:rPr sz="1100">
                <a:solidFill>
                  <a:srgbClr val="000000"/>
                </a:solidFill>
                <a:latin typeface="Calibri"/>
                <a:cs typeface="Calibri"/>
              </a:rPr>
              <a:t> </a:t>
            </a:r>
            <a:r>
              <a:rPr sz="1100" spc="-20">
                <a:solidFill>
                  <a:srgbClr val="000000"/>
                </a:solidFill>
                <a:latin typeface="Calibri"/>
                <a:cs typeface="Calibri"/>
              </a:rPr>
              <a:t>refletir</a:t>
            </a:r>
            <a:r>
              <a:rPr sz="1100" spc="-27">
                <a:solidFill>
                  <a:srgbClr val="000000"/>
                </a:solidFill>
                <a:latin typeface="Calibri"/>
                <a:cs typeface="Calibri"/>
              </a:rPr>
              <a:t> </a:t>
            </a:r>
            <a:r>
              <a:rPr sz="1100" spc="-26">
                <a:solidFill>
                  <a:srgbClr val="000000"/>
                </a:solidFill>
                <a:latin typeface="Calibri"/>
                <a:cs typeface="Calibri"/>
              </a:rPr>
              <a:t>no</a:t>
            </a:r>
            <a:r>
              <a:rPr sz="1100">
                <a:solidFill>
                  <a:srgbClr val="000000"/>
                </a:solidFill>
                <a:latin typeface="Calibri"/>
                <a:cs typeface="Calibri"/>
              </a:rPr>
              <a:t> </a:t>
            </a:r>
            <a:r>
              <a:rPr sz="1100" spc="-21">
                <a:solidFill>
                  <a:srgbClr val="000000"/>
                </a:solidFill>
                <a:latin typeface="Calibri"/>
                <a:cs typeface="Calibri"/>
              </a:rPr>
              <a:t>indicador</a:t>
            </a:r>
            <a:r>
              <a:rPr sz="1100" spc="-26">
                <a:solidFill>
                  <a:srgbClr val="000000"/>
                </a:solidFill>
                <a:latin typeface="Calibri"/>
                <a:cs typeface="Calibri"/>
              </a:rPr>
              <a:t> </a:t>
            </a:r>
            <a:r>
              <a:rPr sz="1100" spc="-19">
                <a:solidFill>
                  <a:srgbClr val="000000"/>
                </a:solidFill>
                <a:latin typeface="Calibri"/>
                <a:cs typeface="Calibri"/>
              </a:rPr>
              <a:t>imediatamente.</a:t>
            </a:r>
            <a:r>
              <a:rPr sz="1100" spc="-33">
                <a:solidFill>
                  <a:srgbClr val="000000"/>
                </a:solidFill>
                <a:latin typeface="Calibri"/>
                <a:cs typeface="Calibri"/>
              </a:rPr>
              <a:t> </a:t>
            </a:r>
            <a:r>
              <a:rPr sz="1100" spc="-17">
                <a:solidFill>
                  <a:srgbClr val="000000"/>
                </a:solidFill>
                <a:latin typeface="Calibri"/>
                <a:cs typeface="Calibri"/>
              </a:rPr>
              <a:t>Apenas</a:t>
            </a:r>
            <a:r>
              <a:rPr sz="1100" spc="-33">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0">
                <a:solidFill>
                  <a:srgbClr val="000000"/>
                </a:solidFill>
                <a:latin typeface="Calibri"/>
                <a:cs typeface="Calibri"/>
              </a:rPr>
              <a:t>velocidade</a:t>
            </a:r>
            <a:r>
              <a:rPr sz="1100" spc="-25">
                <a:solidFill>
                  <a:srgbClr val="000000"/>
                </a:solidFill>
                <a:latin typeface="Calibri"/>
                <a:cs typeface="Calibri"/>
              </a:rPr>
              <a:t> </a:t>
            </a:r>
            <a:r>
              <a:rPr sz="1100" spc="-26">
                <a:solidFill>
                  <a:srgbClr val="000000"/>
                </a:solidFill>
                <a:latin typeface="Calibri"/>
                <a:cs typeface="Calibri"/>
              </a:rPr>
              <a:t>de</a:t>
            </a:r>
          </a:p>
          <a:p>
            <a:pPr marL="0" marR="0">
              <a:lnSpc>
                <a:spcPts val="1344"/>
              </a:lnSpc>
              <a:spcBef>
                <a:spcPts val="50"/>
              </a:spcBef>
              <a:spcAft>
                <a:spcPts val="0"/>
              </a:spcAft>
            </a:pPr>
            <a:r>
              <a:rPr sz="1100" spc="-22">
                <a:solidFill>
                  <a:srgbClr val="000000"/>
                </a:solidFill>
                <a:latin typeface="Calibri"/>
                <a:cs typeface="Calibri"/>
              </a:rPr>
              <a:t>cruzeiro</a:t>
            </a:r>
            <a:r>
              <a:rPr sz="1100" spc="-12">
                <a:solidFill>
                  <a:srgbClr val="000000"/>
                </a:solidFill>
                <a:latin typeface="Calibri"/>
                <a:cs typeface="Calibri"/>
              </a:rPr>
              <a:t> </a:t>
            </a:r>
            <a:r>
              <a:rPr sz="1100" spc="-20">
                <a:solidFill>
                  <a:srgbClr val="000000"/>
                </a:solidFill>
                <a:latin typeface="Calibri"/>
                <a:cs typeface="Calibri"/>
              </a:rPr>
              <a:t>superar</a:t>
            </a:r>
            <a:r>
              <a:rPr sz="1100" spc="-27">
                <a:solidFill>
                  <a:srgbClr val="000000"/>
                </a:solidFill>
                <a:latin typeface="Calibri"/>
                <a:cs typeface="Calibri"/>
              </a:rPr>
              <a:t> </a:t>
            </a:r>
            <a:r>
              <a:rPr sz="1100" spc="-17">
                <a:solidFill>
                  <a:srgbClr val="000000"/>
                </a:solidFill>
                <a:latin typeface="Calibri"/>
                <a:cs typeface="Calibri"/>
              </a:rPr>
              <a:t>os</a:t>
            </a:r>
            <a:r>
              <a:rPr sz="1100" spc="-22">
                <a:solidFill>
                  <a:srgbClr val="000000"/>
                </a:solidFill>
                <a:latin typeface="Calibri"/>
                <a:cs typeface="Calibri"/>
              </a:rPr>
              <a:t> </a:t>
            </a:r>
            <a:r>
              <a:rPr sz="1100" spc="-17">
                <a:solidFill>
                  <a:srgbClr val="000000"/>
                </a:solidFill>
                <a:latin typeface="Calibri"/>
                <a:cs typeface="Calibri"/>
              </a:rPr>
              <a:t>25</a:t>
            </a:r>
            <a:r>
              <a:rPr sz="1100" spc="-28">
                <a:solidFill>
                  <a:srgbClr val="000000"/>
                </a:solidFill>
                <a:latin typeface="Calibri"/>
                <a:cs typeface="Calibri"/>
              </a:rPr>
              <a:t> </a:t>
            </a:r>
            <a:r>
              <a:rPr sz="1100" spc="-16">
                <a:solidFill>
                  <a:srgbClr val="000000"/>
                </a:solidFill>
                <a:latin typeface="Calibri"/>
                <a:cs typeface="Calibri"/>
              </a:rPr>
              <a:t>km/h</a:t>
            </a:r>
            <a:r>
              <a:rPr sz="1100" spc="-27">
                <a:solidFill>
                  <a:srgbClr val="000000"/>
                </a:solidFill>
                <a:latin typeface="Calibri"/>
                <a:cs typeface="Calibri"/>
              </a:rPr>
              <a:t> </a:t>
            </a:r>
            <a:r>
              <a:rPr sz="1100" spc="-22">
                <a:solidFill>
                  <a:srgbClr val="000000"/>
                </a:solidFill>
                <a:latin typeface="Calibri"/>
                <a:cs typeface="Calibri"/>
              </a:rPr>
              <a:t>se</a:t>
            </a:r>
            <a:r>
              <a:rPr sz="1100" spc="-24">
                <a:solidFill>
                  <a:srgbClr val="000000"/>
                </a:solidFill>
                <a:latin typeface="Calibri"/>
                <a:cs typeface="Calibri"/>
              </a:rPr>
              <a:t> </a:t>
            </a:r>
            <a:r>
              <a:rPr sz="1100" spc="-21">
                <a:solidFill>
                  <a:srgbClr val="000000"/>
                </a:solidFill>
                <a:latin typeface="Calibri"/>
                <a:cs typeface="Calibri"/>
              </a:rPr>
              <a:t>atualizarão</a:t>
            </a:r>
            <a:r>
              <a:rPr sz="1100" spc="-12">
                <a:solidFill>
                  <a:srgbClr val="000000"/>
                </a:solidFill>
                <a:latin typeface="Calibri"/>
                <a:cs typeface="Calibri"/>
              </a:rPr>
              <a:t> </a:t>
            </a:r>
            <a:r>
              <a:rPr sz="1100" spc="-17">
                <a:solidFill>
                  <a:srgbClr val="000000"/>
                </a:solidFill>
                <a:latin typeface="Calibri"/>
                <a:cs typeface="Calibri"/>
              </a:rPr>
              <a:t>os</a:t>
            </a:r>
            <a:r>
              <a:rPr sz="1100" spc="-22">
                <a:solidFill>
                  <a:srgbClr val="000000"/>
                </a:solidFill>
                <a:latin typeface="Calibri"/>
                <a:cs typeface="Calibri"/>
              </a:rPr>
              <a:t> dados</a:t>
            </a:r>
            <a:r>
              <a:rPr sz="1100">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1">
                <a:solidFill>
                  <a:srgbClr val="000000"/>
                </a:solidFill>
                <a:latin typeface="Calibri"/>
                <a:cs typeface="Calibri"/>
              </a:rPr>
              <a:t>pressão</a:t>
            </a:r>
            <a:r>
              <a:rPr sz="1100" spc="-24">
                <a:solidFill>
                  <a:srgbClr val="000000"/>
                </a:solidFill>
                <a:latin typeface="Calibri"/>
                <a:cs typeface="Calibri"/>
              </a:rPr>
              <a:t> </a:t>
            </a:r>
            <a:r>
              <a:rPr sz="1100" spc="-21">
                <a:solidFill>
                  <a:srgbClr val="000000"/>
                </a:solidFill>
                <a:latin typeface="Calibri"/>
                <a:cs typeface="Calibri"/>
              </a:rPr>
              <a:t>dos</a:t>
            </a:r>
            <a:r>
              <a:rPr sz="1100">
                <a:solidFill>
                  <a:srgbClr val="000000"/>
                </a:solidFill>
                <a:latin typeface="Calibri"/>
                <a:cs typeface="Calibri"/>
              </a:rPr>
              <a:t> </a:t>
            </a:r>
            <a:r>
              <a:rPr sz="1100" spc="-21">
                <a:solidFill>
                  <a:srgbClr val="000000"/>
                </a:solidFill>
                <a:latin typeface="Calibri"/>
                <a:cs typeface="Calibri"/>
              </a:rPr>
              <a:t>pneus.</a:t>
            </a:r>
          </a:p>
        </p:txBody>
      </p:sp>
      <p:sp>
        <p:nvSpPr>
          <p:cNvPr id="6" name="object 6"/>
          <p:cNvSpPr txBox="1"/>
          <p:nvPr/>
        </p:nvSpPr>
        <p:spPr>
          <a:xfrm>
            <a:off x="3369564" y="134883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7" name="object 7"/>
          <p:cNvSpPr txBox="1"/>
          <p:nvPr/>
        </p:nvSpPr>
        <p:spPr>
          <a:xfrm>
            <a:off x="647700" y="1577432"/>
            <a:ext cx="397657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23">
                <a:solidFill>
                  <a:srgbClr val="000000"/>
                </a:solidFill>
                <a:latin typeface="Calibri"/>
                <a:cs typeface="Calibri"/>
              </a:rPr>
              <a:t>Utilize</a:t>
            </a:r>
            <a:r>
              <a:rPr sz="1100" spc="-12">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3">
                <a:solidFill>
                  <a:srgbClr val="000000"/>
                </a:solidFill>
                <a:latin typeface="Calibri"/>
                <a:cs typeface="Calibri"/>
              </a:rPr>
              <a:t>sensor</a:t>
            </a:r>
            <a:r>
              <a:rPr sz="1100" spc="-13">
                <a:solidFill>
                  <a:srgbClr val="000000"/>
                </a:solidFill>
                <a:latin typeface="Calibri"/>
                <a:cs typeface="Calibri"/>
              </a:rPr>
              <a:t> </a:t>
            </a:r>
            <a:r>
              <a:rPr sz="1100" spc="-19">
                <a:solidFill>
                  <a:srgbClr val="000000"/>
                </a:solidFill>
                <a:latin typeface="Calibri"/>
                <a:cs typeface="Calibri"/>
              </a:rPr>
              <a:t>original</a:t>
            </a:r>
            <a:r>
              <a:rPr sz="1100" spc="-30">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1">
                <a:solidFill>
                  <a:srgbClr val="000000"/>
                </a:solidFill>
                <a:latin typeface="Calibri"/>
                <a:cs typeface="Calibri"/>
              </a:rPr>
              <a:t>dos</a:t>
            </a:r>
            <a:r>
              <a:rPr sz="1100">
                <a:solidFill>
                  <a:srgbClr val="000000"/>
                </a:solidFill>
                <a:latin typeface="Calibri"/>
                <a:cs typeface="Calibri"/>
              </a:rPr>
              <a:t> </a:t>
            </a:r>
            <a:r>
              <a:rPr sz="1100" spc="-24">
                <a:solidFill>
                  <a:srgbClr val="000000"/>
                </a:solidFill>
                <a:latin typeface="Calibri"/>
                <a:cs typeface="Calibri"/>
              </a:rPr>
              <a:t>pneus</a:t>
            </a:r>
            <a:r>
              <a:rPr sz="1100" spc="-15">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0">
                <a:solidFill>
                  <a:srgbClr val="000000"/>
                </a:solidFill>
                <a:latin typeface="Calibri"/>
                <a:cs typeface="Calibri"/>
              </a:rPr>
              <a:t>modelo</a:t>
            </a:r>
            <a:r>
              <a:rPr sz="1100" spc="-14">
                <a:solidFill>
                  <a:srgbClr val="000000"/>
                </a:solidFill>
                <a:latin typeface="Calibri"/>
                <a:cs typeface="Calibri"/>
              </a:rPr>
              <a:t> </a:t>
            </a:r>
            <a:r>
              <a:rPr sz="1100" spc="-20">
                <a:solidFill>
                  <a:srgbClr val="000000"/>
                </a:solidFill>
                <a:latin typeface="Calibri"/>
                <a:cs typeface="Calibri"/>
              </a:rPr>
              <a:t>especificado.</a:t>
            </a:r>
          </a:p>
        </p:txBody>
      </p:sp>
      <p:sp>
        <p:nvSpPr>
          <p:cNvPr id="8" name="object 8"/>
          <p:cNvSpPr txBox="1"/>
          <p:nvPr/>
        </p:nvSpPr>
        <p:spPr>
          <a:xfrm>
            <a:off x="647700" y="1748120"/>
            <a:ext cx="6272079"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a:t>
            </a:r>
            <a:r>
              <a:rPr lang="pt-BR" sz="1100">
                <a:solidFill>
                  <a:srgbClr val="000000"/>
                </a:solidFill>
                <a:latin typeface="Calibri"/>
                <a:cs typeface="Calibri"/>
              </a:rPr>
              <a:t>o</a:t>
            </a:r>
            <a:r>
              <a:rPr sz="1100" spc="-46">
                <a:solidFill>
                  <a:srgbClr val="000000"/>
                </a:solidFill>
                <a:latin typeface="Calibri"/>
                <a:cs typeface="Calibri"/>
              </a:rPr>
              <a:t> </a:t>
            </a:r>
            <a:r>
              <a:rPr sz="1100" spc="-19">
                <a:solidFill>
                  <a:srgbClr val="000000"/>
                </a:solidFill>
                <a:latin typeface="Calibri"/>
                <a:cs typeface="Calibri"/>
              </a:rPr>
              <a:t>mudar</a:t>
            </a:r>
            <a:r>
              <a:rPr sz="1100" spc="-28">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1">
                <a:solidFill>
                  <a:srgbClr val="000000"/>
                </a:solidFill>
                <a:latin typeface="Calibri"/>
                <a:cs typeface="Calibri"/>
              </a:rPr>
              <a:t>sensor</a:t>
            </a:r>
            <a:r>
              <a:rPr sz="1100" spc="-15">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pressão</a:t>
            </a:r>
            <a:r>
              <a:rPr sz="1100" spc="-15">
                <a:solidFill>
                  <a:srgbClr val="000000"/>
                </a:solidFill>
                <a:latin typeface="Calibri"/>
                <a:cs typeface="Calibri"/>
              </a:rPr>
              <a:t> </a:t>
            </a:r>
            <a:r>
              <a:rPr sz="1100" spc="-21">
                <a:solidFill>
                  <a:srgbClr val="000000"/>
                </a:solidFill>
                <a:latin typeface="Calibri"/>
                <a:cs typeface="Calibri"/>
              </a:rPr>
              <a:t>dos</a:t>
            </a:r>
            <a:r>
              <a:rPr sz="1100" spc="-28">
                <a:solidFill>
                  <a:srgbClr val="000000"/>
                </a:solidFill>
                <a:latin typeface="Calibri"/>
                <a:cs typeface="Calibri"/>
              </a:rPr>
              <a:t> </a:t>
            </a:r>
            <a:r>
              <a:rPr sz="1100" spc="-21">
                <a:solidFill>
                  <a:srgbClr val="000000"/>
                </a:solidFill>
                <a:latin typeface="Calibri"/>
                <a:cs typeface="Calibri"/>
              </a:rPr>
              <a:t>pneus</a:t>
            </a:r>
            <a:r>
              <a:rPr sz="1100" spc="-18">
                <a:solidFill>
                  <a:srgbClr val="000000"/>
                </a:solidFill>
                <a:latin typeface="Calibri"/>
                <a:cs typeface="Calibri"/>
              </a:rPr>
              <a:t> </a:t>
            </a:r>
            <a:r>
              <a:rPr sz="1100" spc="-17">
                <a:solidFill>
                  <a:srgbClr val="000000"/>
                </a:solidFill>
                <a:latin typeface="Calibri"/>
                <a:cs typeface="Calibri"/>
              </a:rPr>
              <a:t>ou</a:t>
            </a:r>
            <a:r>
              <a:rPr sz="1100" spc="-37">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botão</a:t>
            </a:r>
            <a:r>
              <a:rPr sz="1100">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ignição,</a:t>
            </a:r>
            <a:r>
              <a:rPr sz="1100" spc="-29">
                <a:solidFill>
                  <a:srgbClr val="000000"/>
                </a:solidFill>
                <a:latin typeface="Calibri"/>
                <a:cs typeface="Calibri"/>
              </a:rPr>
              <a:t> </a:t>
            </a:r>
            <a:r>
              <a:rPr sz="1100" spc="-22">
                <a:solidFill>
                  <a:srgbClr val="000000"/>
                </a:solidFill>
                <a:latin typeface="Calibri"/>
                <a:cs typeface="Calibri"/>
              </a:rPr>
              <a:t>deve</a:t>
            </a:r>
            <a:r>
              <a:rPr sz="1100" spc="-12">
                <a:solidFill>
                  <a:srgbClr val="000000"/>
                </a:solidFill>
                <a:latin typeface="Calibri"/>
                <a:cs typeface="Calibri"/>
              </a:rPr>
              <a:t> </a:t>
            </a:r>
            <a:r>
              <a:rPr sz="1100" spc="-21">
                <a:solidFill>
                  <a:srgbClr val="000000"/>
                </a:solidFill>
                <a:latin typeface="Calibri"/>
                <a:cs typeface="Calibri"/>
              </a:rPr>
              <a:t>voltar</a:t>
            </a:r>
            <a:r>
              <a:rPr sz="1100">
                <a:solidFill>
                  <a:srgbClr val="000000"/>
                </a:solidFill>
                <a:latin typeface="Calibri"/>
                <a:cs typeface="Calibri"/>
              </a:rPr>
              <a:t> a</a:t>
            </a:r>
            <a:r>
              <a:rPr sz="1100" spc="-47">
                <a:solidFill>
                  <a:srgbClr val="000000"/>
                </a:solidFill>
                <a:latin typeface="Calibri"/>
                <a:cs typeface="Calibri"/>
              </a:rPr>
              <a:t> </a:t>
            </a:r>
            <a:r>
              <a:rPr sz="1100" spc="-21">
                <a:solidFill>
                  <a:srgbClr val="000000"/>
                </a:solidFill>
                <a:latin typeface="Calibri"/>
                <a:cs typeface="Calibri"/>
              </a:rPr>
              <a:t>ajustar-se</a:t>
            </a:r>
            <a:r>
              <a:rPr sz="1100" spc="-13">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pressão</a:t>
            </a:r>
            <a:r>
              <a:rPr sz="1100" spc="-13">
                <a:solidFill>
                  <a:srgbClr val="000000"/>
                </a:solidFill>
                <a:latin typeface="Calibri"/>
                <a:cs typeface="Calibri"/>
              </a:rPr>
              <a:t> </a:t>
            </a:r>
            <a:r>
              <a:rPr sz="1100" spc="-21">
                <a:solidFill>
                  <a:srgbClr val="000000"/>
                </a:solidFill>
                <a:latin typeface="Calibri"/>
                <a:cs typeface="Calibri"/>
              </a:rPr>
              <a:t>dos</a:t>
            </a:r>
            <a:r>
              <a:rPr sz="1100">
                <a:solidFill>
                  <a:srgbClr val="000000"/>
                </a:solidFill>
                <a:latin typeface="Calibri"/>
                <a:cs typeface="Calibri"/>
              </a:rPr>
              <a:t> </a:t>
            </a:r>
            <a:r>
              <a:rPr sz="1100" spc="-19">
                <a:solidFill>
                  <a:srgbClr val="000000"/>
                </a:solidFill>
                <a:latin typeface="Calibri"/>
                <a:cs typeface="Calibri"/>
              </a:rPr>
              <a:t>pneus.</a:t>
            </a:r>
          </a:p>
          <a:p>
            <a:pPr marL="0" marR="0">
              <a:lnSpc>
                <a:spcPts val="1331"/>
              </a:lnSpc>
              <a:spcBef>
                <a:spcPts val="50"/>
              </a:spcBef>
              <a:spcAft>
                <a:spcPts val="0"/>
              </a:spcAft>
            </a:pPr>
            <a:r>
              <a:rPr sz="1100">
                <a:solidFill>
                  <a:srgbClr val="000000"/>
                </a:solidFill>
                <a:latin typeface="Calibri"/>
                <a:cs typeface="Calibri"/>
              </a:rPr>
              <a:t>O</a:t>
            </a:r>
            <a:r>
              <a:rPr sz="1100" spc="-39">
                <a:solidFill>
                  <a:srgbClr val="000000"/>
                </a:solidFill>
                <a:latin typeface="Calibri"/>
                <a:cs typeface="Calibri"/>
              </a:rPr>
              <a:t> </a:t>
            </a:r>
            <a:r>
              <a:rPr sz="1100" spc="-21">
                <a:solidFill>
                  <a:srgbClr val="000000"/>
                </a:solidFill>
                <a:latin typeface="Calibri"/>
                <a:cs typeface="Calibri"/>
              </a:rPr>
              <a:t>método</a:t>
            </a:r>
            <a:r>
              <a:rPr sz="1100" spc="-13">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5">
                <a:solidFill>
                  <a:srgbClr val="000000"/>
                </a:solidFill>
                <a:latin typeface="Calibri"/>
                <a:cs typeface="Calibri"/>
              </a:rPr>
              <a:t>ajuste</a:t>
            </a:r>
            <a:r>
              <a:rPr sz="1100">
                <a:solidFill>
                  <a:srgbClr val="000000"/>
                </a:solidFill>
                <a:latin typeface="Calibri"/>
                <a:cs typeface="Calibri"/>
              </a:rPr>
              <a:t> </a:t>
            </a:r>
            <a:r>
              <a:rPr sz="1100" spc="-20">
                <a:solidFill>
                  <a:srgbClr val="000000"/>
                </a:solidFill>
                <a:latin typeface="Calibri"/>
                <a:cs typeface="Calibri"/>
              </a:rPr>
              <a:t>encontra-se</a:t>
            </a:r>
            <a:r>
              <a:rPr sz="1100" spc="-14">
                <a:solidFill>
                  <a:srgbClr val="000000"/>
                </a:solidFill>
                <a:latin typeface="Calibri"/>
                <a:cs typeface="Calibri"/>
              </a:rPr>
              <a:t> </a:t>
            </a:r>
            <a:r>
              <a:rPr sz="1100" spc="-15">
                <a:solidFill>
                  <a:srgbClr val="000000"/>
                </a:solidFill>
                <a:latin typeface="Calibri"/>
                <a:cs typeface="Calibri"/>
              </a:rPr>
              <a:t>na</a:t>
            </a:r>
            <a:r>
              <a:rPr sz="1100" spc="-32">
                <a:solidFill>
                  <a:srgbClr val="000000"/>
                </a:solidFill>
                <a:latin typeface="Calibri"/>
                <a:cs typeface="Calibri"/>
              </a:rPr>
              <a:t> </a:t>
            </a:r>
            <a:r>
              <a:rPr sz="1100" spc="-20">
                <a:solidFill>
                  <a:srgbClr val="000000"/>
                </a:solidFill>
                <a:latin typeface="Calibri"/>
                <a:cs typeface="Calibri"/>
              </a:rPr>
              <a:t>introdução</a:t>
            </a:r>
            <a:r>
              <a:rPr sz="1100" spc="-14">
                <a:solidFill>
                  <a:srgbClr val="000000"/>
                </a:solidFill>
                <a:latin typeface="Calibri"/>
                <a:cs typeface="Calibri"/>
              </a:rPr>
              <a:t> </a:t>
            </a:r>
            <a:r>
              <a:rPr sz="1100" spc="-26">
                <a:solidFill>
                  <a:srgbClr val="000000"/>
                </a:solidFill>
                <a:latin typeface="Calibri"/>
                <a:cs typeface="Calibri"/>
              </a:rPr>
              <a:t>da</a:t>
            </a:r>
            <a:r>
              <a:rPr sz="1100" spc="-10">
                <a:solidFill>
                  <a:srgbClr val="000000"/>
                </a:solidFill>
                <a:latin typeface="Calibri"/>
                <a:cs typeface="Calibri"/>
              </a:rPr>
              <a:t> </a:t>
            </a:r>
            <a:r>
              <a:rPr sz="1100" spc="-20">
                <a:solidFill>
                  <a:srgbClr val="000000"/>
                </a:solidFill>
                <a:latin typeface="Calibri"/>
                <a:cs typeface="Calibri"/>
              </a:rPr>
              <a:t>função</a:t>
            </a:r>
            <a:r>
              <a:rPr sz="1100" spc="-14">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1">
                <a:solidFill>
                  <a:srgbClr val="000000"/>
                </a:solidFill>
                <a:latin typeface="Calibri"/>
                <a:cs typeface="Calibri"/>
              </a:rPr>
              <a:t>instrumento.</a:t>
            </a:r>
            <a:r>
              <a:rPr sz="1100">
                <a:solidFill>
                  <a:srgbClr val="000000"/>
                </a:solidFill>
                <a:latin typeface="Calibri"/>
                <a:cs typeface="Calibri"/>
              </a:rPr>
              <a:t> </a:t>
            </a:r>
            <a:r>
              <a:rPr sz="1100" spc="-29">
                <a:solidFill>
                  <a:srgbClr val="000000"/>
                </a:solidFill>
                <a:latin typeface="Calibri"/>
                <a:cs typeface="Calibri"/>
              </a:rPr>
              <a:t>Ao</a:t>
            </a:r>
            <a:r>
              <a:rPr sz="1100">
                <a:solidFill>
                  <a:srgbClr val="000000"/>
                </a:solidFill>
                <a:latin typeface="Calibri"/>
                <a:cs typeface="Calibri"/>
              </a:rPr>
              <a:t> </a:t>
            </a:r>
            <a:r>
              <a:rPr sz="1100" spc="-19">
                <a:solidFill>
                  <a:srgbClr val="000000"/>
                </a:solidFill>
                <a:latin typeface="Calibri"/>
                <a:cs typeface="Calibri"/>
              </a:rPr>
              <a:t>ajustar,</a:t>
            </a:r>
            <a:r>
              <a:rPr sz="1100" spc="-29">
                <a:solidFill>
                  <a:srgbClr val="000000"/>
                </a:solidFill>
                <a:latin typeface="Calibri"/>
                <a:cs typeface="Calibri"/>
              </a:rPr>
              <a:t> </a:t>
            </a:r>
            <a:r>
              <a:rPr sz="1100" spc="-20">
                <a:solidFill>
                  <a:srgbClr val="000000"/>
                </a:solidFill>
                <a:latin typeface="Calibri"/>
                <a:cs typeface="Calibri"/>
              </a:rPr>
              <a:t>confirme</a:t>
            </a:r>
            <a:r>
              <a:rPr sz="1100" spc="-14">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1">
                <a:solidFill>
                  <a:srgbClr val="000000"/>
                </a:solidFill>
                <a:latin typeface="Calibri"/>
                <a:cs typeface="Calibri"/>
              </a:rPr>
              <a:t>roda</a:t>
            </a:r>
            <a:r>
              <a:rPr sz="1100" spc="-15">
                <a:solidFill>
                  <a:srgbClr val="000000"/>
                </a:solidFill>
                <a:latin typeface="Calibri"/>
                <a:cs typeface="Calibri"/>
              </a:rPr>
              <a:t> </a:t>
            </a:r>
            <a:r>
              <a:rPr sz="1100" spc="-26">
                <a:solidFill>
                  <a:srgbClr val="000000"/>
                </a:solidFill>
                <a:latin typeface="Calibri"/>
                <a:cs typeface="Calibri"/>
              </a:rPr>
              <a:t>que</a:t>
            </a:r>
            <a:r>
              <a:rPr sz="1100">
                <a:solidFill>
                  <a:srgbClr val="000000"/>
                </a:solidFill>
                <a:latin typeface="Calibri"/>
                <a:cs typeface="Calibri"/>
              </a:rPr>
              <a:t> </a:t>
            </a:r>
            <a:r>
              <a:rPr sz="1100" spc="-18">
                <a:solidFill>
                  <a:srgbClr val="000000"/>
                </a:solidFill>
                <a:latin typeface="Calibri"/>
                <a:cs typeface="Calibri"/>
              </a:rPr>
              <a:t>está </a:t>
            </a:r>
            <a:r>
              <a:rPr sz="1100">
                <a:solidFill>
                  <a:srgbClr val="000000"/>
                </a:solidFill>
                <a:latin typeface="Calibri"/>
                <a:cs typeface="Calibri"/>
              </a:rPr>
              <a:t>a</a:t>
            </a:r>
          </a:p>
          <a:p>
            <a:pPr marL="0" marR="0">
              <a:lnSpc>
                <a:spcPts val="1344"/>
              </a:lnSpc>
              <a:spcBef>
                <a:spcPts val="0"/>
              </a:spcBef>
              <a:spcAft>
                <a:spcPts val="0"/>
              </a:spcAft>
            </a:pPr>
            <a:r>
              <a:rPr sz="1100" spc="-20">
                <a:solidFill>
                  <a:srgbClr val="000000"/>
                </a:solidFill>
                <a:latin typeface="Calibri"/>
                <a:cs typeface="Calibri"/>
              </a:rPr>
              <a:t>ajustar</a:t>
            </a:r>
            <a:r>
              <a:rPr sz="1100" spc="-27">
                <a:solidFill>
                  <a:srgbClr val="000000"/>
                </a:solidFill>
                <a:latin typeface="Calibri"/>
                <a:cs typeface="Calibri"/>
              </a:rPr>
              <a:t> </a:t>
            </a:r>
            <a:r>
              <a:rPr sz="1100">
                <a:solidFill>
                  <a:srgbClr val="000000"/>
                </a:solidFill>
                <a:latin typeface="Calibri"/>
                <a:cs typeface="Calibri"/>
              </a:rPr>
              <a:t>e</a:t>
            </a:r>
            <a:r>
              <a:rPr sz="1100" spc="-45">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número</a:t>
            </a:r>
            <a:r>
              <a:rPr sz="1100" spc="-15">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1">
                <a:solidFill>
                  <a:srgbClr val="000000"/>
                </a:solidFill>
                <a:latin typeface="Calibri"/>
                <a:cs typeface="Calibri"/>
              </a:rPr>
              <a:t>identificação</a:t>
            </a:r>
            <a:r>
              <a:rPr sz="1100">
                <a:solidFill>
                  <a:srgbClr val="000000"/>
                </a:solidFill>
                <a:latin typeface="Calibri"/>
                <a:cs typeface="Calibri"/>
              </a:rPr>
              <a:t> </a:t>
            </a:r>
            <a:r>
              <a:rPr sz="1100" spc="-26">
                <a:solidFill>
                  <a:srgbClr val="000000"/>
                </a:solidFill>
                <a:latin typeface="Calibri"/>
                <a:cs typeface="Calibri"/>
              </a:rPr>
              <a:t>do</a:t>
            </a:r>
            <a:r>
              <a:rPr sz="1100">
                <a:solidFill>
                  <a:srgbClr val="000000"/>
                </a:solidFill>
                <a:latin typeface="Calibri"/>
                <a:cs typeface="Calibri"/>
              </a:rPr>
              <a:t> </a:t>
            </a:r>
            <a:r>
              <a:rPr sz="1100" spc="-21">
                <a:solidFill>
                  <a:srgbClr val="000000"/>
                </a:solidFill>
                <a:latin typeface="Calibri"/>
                <a:cs typeface="Calibri"/>
              </a:rPr>
              <a:t>sensor</a:t>
            </a:r>
            <a:r>
              <a:rPr sz="1100" spc="-15">
                <a:solidFill>
                  <a:srgbClr val="000000"/>
                </a:solidFill>
                <a:latin typeface="Calibri"/>
                <a:cs typeface="Calibri"/>
              </a:rPr>
              <a:t> </a:t>
            </a:r>
            <a:r>
              <a:rPr sz="1100" spc="-26">
                <a:solidFill>
                  <a:srgbClr val="000000"/>
                </a:solidFill>
                <a:latin typeface="Calibri"/>
                <a:cs typeface="Calibri"/>
              </a:rPr>
              <a:t>que</a:t>
            </a:r>
            <a:r>
              <a:rPr sz="1100">
                <a:solidFill>
                  <a:srgbClr val="000000"/>
                </a:solidFill>
                <a:latin typeface="Calibri"/>
                <a:cs typeface="Calibri"/>
              </a:rPr>
              <a:t> </a:t>
            </a:r>
            <a:r>
              <a:rPr sz="1100" spc="-22">
                <a:solidFill>
                  <a:srgbClr val="000000"/>
                </a:solidFill>
                <a:latin typeface="Calibri"/>
                <a:cs typeface="Calibri"/>
              </a:rPr>
              <a:t>se</a:t>
            </a:r>
            <a:r>
              <a:rPr sz="1100" spc="-23">
                <a:solidFill>
                  <a:srgbClr val="000000"/>
                </a:solidFill>
                <a:latin typeface="Calibri"/>
                <a:cs typeface="Calibri"/>
              </a:rPr>
              <a:t> </a:t>
            </a:r>
            <a:r>
              <a:rPr sz="1100" spc="-16">
                <a:solidFill>
                  <a:srgbClr val="000000"/>
                </a:solidFill>
                <a:latin typeface="Calibri"/>
                <a:cs typeface="Calibri"/>
              </a:rPr>
              <a:t>mostra</a:t>
            </a:r>
            <a:r>
              <a:rPr sz="1100" spc="-31">
                <a:solidFill>
                  <a:srgbClr val="000000"/>
                </a:solidFill>
                <a:latin typeface="Calibri"/>
                <a:cs typeface="Calibri"/>
              </a:rPr>
              <a:t> </a:t>
            </a:r>
            <a:r>
              <a:rPr sz="1100" spc="-15">
                <a:solidFill>
                  <a:srgbClr val="000000"/>
                </a:solidFill>
                <a:latin typeface="Calibri"/>
                <a:cs typeface="Calibri"/>
              </a:rPr>
              <a:t>na</a:t>
            </a:r>
            <a:r>
              <a:rPr sz="1100" spc="-32">
                <a:solidFill>
                  <a:srgbClr val="000000"/>
                </a:solidFill>
                <a:latin typeface="Calibri"/>
                <a:cs typeface="Calibri"/>
              </a:rPr>
              <a:t> </a:t>
            </a:r>
            <a:r>
              <a:rPr sz="1100" spc="-21">
                <a:solidFill>
                  <a:srgbClr val="000000"/>
                </a:solidFill>
                <a:latin typeface="Calibri"/>
                <a:cs typeface="Calibri"/>
              </a:rPr>
              <a:t>interface</a:t>
            </a:r>
            <a:r>
              <a:rPr sz="1100">
                <a:solidFill>
                  <a:srgbClr val="000000"/>
                </a:solidFill>
                <a:latin typeface="Calibri"/>
                <a:cs typeface="Calibri"/>
              </a:rPr>
              <a:t> </a:t>
            </a:r>
            <a:r>
              <a:rPr sz="1100" spc="-26">
                <a:solidFill>
                  <a:srgbClr val="000000"/>
                </a:solidFill>
                <a:latin typeface="Calibri"/>
                <a:cs typeface="Calibri"/>
              </a:rPr>
              <a:t>do</a:t>
            </a:r>
            <a:r>
              <a:rPr sz="1100" spc="-19">
                <a:solidFill>
                  <a:srgbClr val="000000"/>
                </a:solidFill>
                <a:latin typeface="Calibri"/>
                <a:cs typeface="Calibri"/>
              </a:rPr>
              <a:t> instrumento</a:t>
            </a:r>
            <a:r>
              <a:rPr sz="1100" spc="-14">
                <a:solidFill>
                  <a:srgbClr val="000000"/>
                </a:solidFill>
                <a:latin typeface="Calibri"/>
                <a:cs typeface="Calibri"/>
              </a:rPr>
              <a:t> </a:t>
            </a:r>
            <a:r>
              <a:rPr sz="1100" spc="-24">
                <a:solidFill>
                  <a:srgbClr val="000000"/>
                </a:solidFill>
                <a:latin typeface="Calibri"/>
                <a:cs typeface="Calibri"/>
              </a:rPr>
              <a:t>após</a:t>
            </a:r>
            <a:r>
              <a:rPr sz="1100" spc="-14">
                <a:solidFill>
                  <a:srgbClr val="000000"/>
                </a:solidFill>
                <a:latin typeface="Calibri"/>
                <a:cs typeface="Calibri"/>
              </a:rPr>
              <a:t> </a:t>
            </a:r>
            <a:r>
              <a:rPr sz="1100" spc="-19">
                <a:solidFill>
                  <a:srgbClr val="000000"/>
                </a:solidFill>
                <a:latin typeface="Calibri"/>
                <a:cs typeface="Calibri"/>
              </a:rPr>
              <a:t>fazer</a:t>
            </a:r>
            <a:r>
              <a:rPr sz="1100" spc="-28">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ajuste,</a:t>
            </a:r>
          </a:p>
          <a:p>
            <a:pPr marL="0" marR="0">
              <a:lnSpc>
                <a:spcPts val="1344"/>
              </a:lnSpc>
              <a:spcBef>
                <a:spcPts val="50"/>
              </a:spcBef>
              <a:spcAft>
                <a:spcPts val="0"/>
              </a:spcAft>
            </a:pPr>
            <a:r>
              <a:rPr sz="1100" spc="-25">
                <a:solidFill>
                  <a:srgbClr val="000000"/>
                </a:solidFill>
                <a:latin typeface="Calibri"/>
                <a:cs typeface="Calibri"/>
              </a:rPr>
              <a:t>para</a:t>
            </a:r>
            <a:r>
              <a:rPr sz="1100" spc="-11">
                <a:solidFill>
                  <a:srgbClr val="000000"/>
                </a:solidFill>
                <a:latin typeface="Calibri"/>
                <a:cs typeface="Calibri"/>
              </a:rPr>
              <a:t> </a:t>
            </a:r>
            <a:r>
              <a:rPr sz="1100" spc="-20">
                <a:solidFill>
                  <a:srgbClr val="000000"/>
                </a:solidFill>
                <a:latin typeface="Calibri"/>
                <a:cs typeface="Calibri"/>
              </a:rPr>
              <a:t>evitar</a:t>
            </a:r>
            <a:r>
              <a:rPr sz="1100" spc="-16">
                <a:solidFill>
                  <a:srgbClr val="000000"/>
                </a:solidFill>
                <a:latin typeface="Calibri"/>
                <a:cs typeface="Calibri"/>
              </a:rPr>
              <a:t> </a:t>
            </a:r>
            <a:r>
              <a:rPr sz="1100" spc="-18">
                <a:solidFill>
                  <a:srgbClr val="000000"/>
                </a:solidFill>
                <a:latin typeface="Calibri"/>
                <a:cs typeface="Calibri"/>
              </a:rPr>
              <a:t>erros</a:t>
            </a:r>
            <a:r>
              <a:rPr sz="1100" spc="-31">
                <a:solidFill>
                  <a:srgbClr val="000000"/>
                </a:solidFill>
                <a:latin typeface="Calibri"/>
                <a:cs typeface="Calibri"/>
              </a:rPr>
              <a:t> </a:t>
            </a:r>
            <a:r>
              <a:rPr sz="1100" spc="-26">
                <a:solidFill>
                  <a:srgbClr val="000000"/>
                </a:solidFill>
                <a:latin typeface="Calibri"/>
                <a:cs typeface="Calibri"/>
              </a:rPr>
              <a:t>no</a:t>
            </a:r>
            <a:r>
              <a:rPr sz="1100">
                <a:solidFill>
                  <a:srgbClr val="000000"/>
                </a:solidFill>
                <a:latin typeface="Calibri"/>
                <a:cs typeface="Calibri"/>
              </a:rPr>
              <a:t> </a:t>
            </a:r>
            <a:r>
              <a:rPr sz="1100" spc="-20">
                <a:solidFill>
                  <a:srgbClr val="000000"/>
                </a:solidFill>
                <a:latin typeface="Calibri"/>
                <a:cs typeface="Calibri"/>
              </a:rPr>
              <a:t>reconhecimento</a:t>
            </a:r>
            <a:r>
              <a:rPr sz="1100" spc="-14">
                <a:solidFill>
                  <a:srgbClr val="000000"/>
                </a:solidFill>
                <a:latin typeface="Calibri"/>
                <a:cs typeface="Calibri"/>
              </a:rPr>
              <a:t> </a:t>
            </a:r>
            <a:r>
              <a:rPr sz="1100" spc="-22">
                <a:solidFill>
                  <a:srgbClr val="000000"/>
                </a:solidFill>
                <a:latin typeface="Calibri"/>
                <a:cs typeface="Calibri"/>
              </a:rPr>
              <a:t>das</a:t>
            </a:r>
            <a:r>
              <a:rPr sz="1100" spc="-16">
                <a:solidFill>
                  <a:srgbClr val="000000"/>
                </a:solidFill>
                <a:latin typeface="Calibri"/>
                <a:cs typeface="Calibri"/>
              </a:rPr>
              <a:t> </a:t>
            </a:r>
            <a:r>
              <a:rPr sz="1100" spc="-20">
                <a:solidFill>
                  <a:srgbClr val="000000"/>
                </a:solidFill>
                <a:latin typeface="Calibri"/>
                <a:cs typeface="Calibri"/>
              </a:rPr>
              <a:t>rodas</a:t>
            </a:r>
            <a:r>
              <a:rPr sz="1100" spc="-18">
                <a:solidFill>
                  <a:srgbClr val="000000"/>
                </a:solidFill>
                <a:latin typeface="Calibri"/>
                <a:cs typeface="Calibri"/>
              </a:rPr>
              <a:t> </a:t>
            </a:r>
            <a:r>
              <a:rPr sz="1100" spc="-20">
                <a:solidFill>
                  <a:srgbClr val="000000"/>
                </a:solidFill>
                <a:latin typeface="Calibri"/>
                <a:cs typeface="Calibri"/>
              </a:rPr>
              <a:t>dianteira</a:t>
            </a:r>
            <a:r>
              <a:rPr sz="1100">
                <a:solidFill>
                  <a:srgbClr val="000000"/>
                </a:solidFill>
                <a:latin typeface="Calibri"/>
                <a:cs typeface="Calibri"/>
              </a:rPr>
              <a:t> e</a:t>
            </a:r>
            <a:r>
              <a:rPr sz="1100" spc="-45">
                <a:solidFill>
                  <a:srgbClr val="000000"/>
                </a:solidFill>
                <a:latin typeface="Calibri"/>
                <a:cs typeface="Calibri"/>
              </a:rPr>
              <a:t> </a:t>
            </a:r>
            <a:r>
              <a:rPr sz="1100" spc="-20">
                <a:solidFill>
                  <a:srgbClr val="000000"/>
                </a:solidFill>
                <a:latin typeface="Calibri"/>
                <a:cs typeface="Calibri"/>
              </a:rPr>
              <a:t>traseira.</a:t>
            </a:r>
          </a:p>
        </p:txBody>
      </p:sp>
      <p:sp>
        <p:nvSpPr>
          <p:cNvPr id="9" name="object 9"/>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2752" y="990092"/>
            <a:ext cx="2575559" cy="154838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074"/>
            <a:ext cx="254179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Painel de instrumentos</a:t>
            </a:r>
            <a:r>
              <a:rPr sz="1100" b="1" spc="-18">
                <a:solidFill>
                  <a:srgbClr val="4F81BD"/>
                </a:solidFill>
                <a:cs typeface="Cambria"/>
              </a:rPr>
              <a:t> </a:t>
            </a:r>
            <a:r>
              <a:rPr sz="1100" b="1">
                <a:solidFill>
                  <a:srgbClr val="4F81BD"/>
                </a:solidFill>
                <a:cs typeface="Cambria"/>
              </a:rPr>
              <a:t>com </a:t>
            </a:r>
            <a:r>
              <a:rPr lang="pt-BR" sz="1100" b="1">
                <a:solidFill>
                  <a:srgbClr val="4F81BD"/>
                </a:solidFill>
                <a:cs typeface="Cambria"/>
              </a:rPr>
              <a:t>tela</a:t>
            </a:r>
            <a:r>
              <a:rPr sz="1100" b="1">
                <a:solidFill>
                  <a:srgbClr val="4F81BD"/>
                </a:solidFill>
                <a:cs typeface="Cambria"/>
              </a:rPr>
              <a:t> TFT</a:t>
            </a:r>
          </a:p>
        </p:txBody>
      </p:sp>
      <p:sp>
        <p:nvSpPr>
          <p:cNvPr id="6" name="object 6"/>
          <p:cNvSpPr txBox="1"/>
          <p:nvPr/>
        </p:nvSpPr>
        <p:spPr>
          <a:xfrm>
            <a:off x="3372612" y="876392"/>
            <a:ext cx="340555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ativa </a:t>
            </a:r>
            <a:r>
              <a:rPr lang="pt-BR" sz="1100">
                <a:solidFill>
                  <a:srgbClr val="000000"/>
                </a:solidFill>
                <a:latin typeface="Calibri"/>
                <a:cs typeface="Calibri"/>
              </a:rPr>
              <a:t>a tela</a:t>
            </a:r>
            <a:r>
              <a:rPr sz="1100">
                <a:solidFill>
                  <a:srgbClr val="000000"/>
                </a:solidFill>
                <a:latin typeface="Calibri"/>
                <a:cs typeface="Calibri"/>
              </a:rPr>
              <a:t>, est</a:t>
            </a:r>
            <a:r>
              <a:rPr lang="pt-BR" sz="1100">
                <a:solidFill>
                  <a:srgbClr val="000000"/>
                </a:solidFill>
                <a:latin typeface="Calibri"/>
                <a:cs typeface="Calibri"/>
              </a:rPr>
              <a:t>a</a:t>
            </a:r>
            <a:r>
              <a:rPr sz="1100" spc="22">
                <a:solidFill>
                  <a:srgbClr val="000000"/>
                </a:solidFill>
                <a:latin typeface="Calibri"/>
                <a:cs typeface="Calibri"/>
              </a:rPr>
              <a:t> </a:t>
            </a:r>
            <a:r>
              <a:rPr sz="1100">
                <a:solidFill>
                  <a:srgbClr val="000000"/>
                </a:solidFill>
                <a:latin typeface="Calibri"/>
                <a:cs typeface="Calibri"/>
              </a:rPr>
              <a:t>mostra a informação com</a:t>
            </a:r>
            <a:r>
              <a:rPr sz="1100" spc="11">
                <a:solidFill>
                  <a:srgbClr val="000000"/>
                </a:solidFill>
                <a:latin typeface="Calibri"/>
                <a:cs typeface="Calibri"/>
              </a:rPr>
              <a:t> </a:t>
            </a:r>
            <a:r>
              <a:rPr sz="1100">
                <a:solidFill>
                  <a:srgbClr val="000000"/>
                </a:solidFill>
                <a:latin typeface="Calibri"/>
                <a:cs typeface="Calibri"/>
              </a:rPr>
              <a:t>os</a:t>
            </a:r>
          </a:p>
          <a:p>
            <a:pPr marL="0" marR="0">
              <a:lnSpc>
                <a:spcPts val="1344"/>
              </a:lnSpc>
              <a:spcBef>
                <a:spcPts val="50"/>
              </a:spcBef>
              <a:spcAft>
                <a:spcPts val="0"/>
              </a:spcAft>
            </a:pPr>
            <a:r>
              <a:rPr sz="1100">
                <a:solidFill>
                  <a:srgbClr val="000000"/>
                </a:solidFill>
                <a:latin typeface="Calibri"/>
                <a:cs typeface="Calibri"/>
              </a:rPr>
              <a:t>ajustes efetuados</a:t>
            </a:r>
            <a:r>
              <a:rPr sz="1100" spc="13">
                <a:solidFill>
                  <a:srgbClr val="000000"/>
                </a:solidFill>
                <a:latin typeface="Calibri"/>
                <a:cs typeface="Calibri"/>
              </a:rPr>
              <a:t> </a:t>
            </a:r>
            <a:r>
              <a:rPr sz="1100">
                <a:solidFill>
                  <a:srgbClr val="000000"/>
                </a:solidFill>
                <a:latin typeface="Calibri"/>
                <a:cs typeface="Calibri"/>
              </a:rPr>
              <a:t>na última vez.</a:t>
            </a:r>
          </a:p>
        </p:txBody>
      </p:sp>
      <p:sp>
        <p:nvSpPr>
          <p:cNvPr id="7" name="object 7"/>
          <p:cNvSpPr txBox="1"/>
          <p:nvPr/>
        </p:nvSpPr>
        <p:spPr>
          <a:xfrm>
            <a:off x="3372612" y="1489040"/>
            <a:ext cx="347167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Retroiluminação</a:t>
            </a:r>
            <a:r>
              <a:rPr sz="1100">
                <a:solidFill>
                  <a:srgbClr val="000000"/>
                </a:solidFill>
                <a:latin typeface="Calibri"/>
                <a:cs typeface="Calibri"/>
              </a:rPr>
              <a:t>: </a:t>
            </a:r>
            <a:r>
              <a:rPr lang="pt-BR" sz="1100">
                <a:solidFill>
                  <a:srgbClr val="000000"/>
                </a:solidFill>
                <a:latin typeface="Calibri"/>
                <a:cs typeface="Calibri"/>
              </a:rPr>
              <a:t>A tela </a:t>
            </a:r>
            <a:r>
              <a:rPr sz="1100">
                <a:solidFill>
                  <a:srgbClr val="000000"/>
                </a:solidFill>
                <a:latin typeface="Calibri"/>
                <a:cs typeface="Calibri"/>
              </a:rPr>
              <a:t>ajusta automaticamente a</a:t>
            </a:r>
          </a:p>
          <a:p>
            <a:pPr marL="0" marR="0">
              <a:lnSpc>
                <a:spcPts val="1344"/>
              </a:lnSpc>
              <a:spcBef>
                <a:spcPts val="50"/>
              </a:spcBef>
              <a:spcAft>
                <a:spcPts val="0"/>
              </a:spcAft>
            </a:pPr>
            <a:r>
              <a:rPr sz="1100">
                <a:solidFill>
                  <a:srgbClr val="000000"/>
                </a:solidFill>
                <a:latin typeface="Calibri"/>
                <a:cs typeface="Calibri"/>
              </a:rPr>
              <a:t>retroiluminação </a:t>
            </a:r>
            <a:r>
              <a:rPr lang="pt-BR" sz="1100">
                <a:solidFill>
                  <a:srgbClr val="000000"/>
                </a:solidFill>
                <a:latin typeface="Calibri"/>
                <a:cs typeface="Calibri"/>
              </a:rPr>
              <a:t>de acordo com</a:t>
            </a:r>
            <a:r>
              <a:rPr sz="1100" spc="-13">
                <a:solidFill>
                  <a:srgbClr val="000000"/>
                </a:solidFill>
                <a:latin typeface="Calibri"/>
                <a:cs typeface="Calibri"/>
              </a:rPr>
              <a:t> </a:t>
            </a:r>
            <a:r>
              <a:rPr sz="1100">
                <a:solidFill>
                  <a:srgbClr val="000000"/>
                </a:solidFill>
                <a:latin typeface="Calibri"/>
                <a:cs typeface="Calibri"/>
              </a:rPr>
              <a:t>a intensidade da luz exterior.</a:t>
            </a:r>
          </a:p>
        </p:txBody>
      </p:sp>
      <p:sp>
        <p:nvSpPr>
          <p:cNvPr id="8" name="object 8"/>
          <p:cNvSpPr txBox="1"/>
          <p:nvPr/>
        </p:nvSpPr>
        <p:spPr>
          <a:xfrm>
            <a:off x="3372612" y="1880708"/>
            <a:ext cx="370519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Ligação Bluetooth</a:t>
            </a:r>
            <a:r>
              <a:rPr sz="1100">
                <a:solidFill>
                  <a:srgbClr val="000000"/>
                </a:solidFill>
                <a:latin typeface="Calibri"/>
                <a:cs typeface="Calibri"/>
              </a:rPr>
              <a:t>: 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liga</a:t>
            </a:r>
            <a:r>
              <a:rPr sz="1100" spc="-14">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celular ao painel</a:t>
            </a:r>
            <a:r>
              <a:rPr sz="1100">
                <a:solidFill>
                  <a:srgbClr val="000000"/>
                </a:solidFill>
                <a:latin typeface="Calibri"/>
                <a:cs typeface="Calibri"/>
              </a:rPr>
              <a:t> através</a:t>
            </a:r>
          </a:p>
          <a:p>
            <a:pPr marL="0" marR="0">
              <a:lnSpc>
                <a:spcPts val="1344"/>
              </a:lnSpc>
              <a:spcBef>
                <a:spcPts val="50"/>
              </a:spcBef>
              <a:spcAft>
                <a:spcPts val="0"/>
              </a:spcAft>
            </a:pPr>
            <a:r>
              <a:rPr sz="1100">
                <a:solidFill>
                  <a:srgbClr val="000000"/>
                </a:solidFill>
                <a:latin typeface="Calibri"/>
                <a:cs typeface="Calibri"/>
              </a:rPr>
              <a:t>de Bluetooth, </a:t>
            </a:r>
            <a:r>
              <a:rPr lang="pt-BR" sz="1100">
                <a:solidFill>
                  <a:srgbClr val="000000"/>
                </a:solidFill>
                <a:latin typeface="Calibri"/>
                <a:cs typeface="Calibri"/>
              </a:rPr>
              <a:t>a tela</a:t>
            </a:r>
            <a:r>
              <a:rPr sz="1100" spc="-16">
                <a:solidFill>
                  <a:srgbClr val="000000"/>
                </a:solidFill>
                <a:latin typeface="Calibri"/>
                <a:cs typeface="Calibri"/>
              </a:rPr>
              <a:t> </a:t>
            </a:r>
            <a:r>
              <a:rPr sz="1100">
                <a:solidFill>
                  <a:srgbClr val="000000"/>
                </a:solidFill>
                <a:latin typeface="Calibri"/>
                <a:cs typeface="Calibri"/>
              </a:rPr>
              <a:t>mostra as chamadas de entrada</a:t>
            </a:r>
            <a:r>
              <a:rPr sz="1100" spc="-15">
                <a:solidFill>
                  <a:srgbClr val="000000"/>
                </a:solidFill>
                <a:latin typeface="Calibri"/>
                <a:cs typeface="Calibri"/>
              </a:rPr>
              <a:t> </a:t>
            </a:r>
            <a:r>
              <a:rPr sz="1100">
                <a:solidFill>
                  <a:srgbClr val="000000"/>
                </a:solidFill>
                <a:latin typeface="Calibri"/>
                <a:cs typeface="Calibri"/>
              </a:rPr>
              <a:t>(número</a:t>
            </a:r>
          </a:p>
          <a:p>
            <a:pPr marL="0" marR="0">
              <a:lnSpc>
                <a:spcPts val="1344"/>
              </a:lnSpc>
              <a:spcBef>
                <a:spcPts val="0"/>
              </a:spcBef>
              <a:spcAft>
                <a:spcPts val="0"/>
              </a:spcAft>
            </a:pPr>
            <a:r>
              <a:rPr sz="1100">
                <a:solidFill>
                  <a:srgbClr val="000000"/>
                </a:solidFill>
                <a:latin typeface="Calibri"/>
                <a:cs typeface="Calibri"/>
              </a:rPr>
              <a:t>de telefone que chama</a:t>
            </a:r>
            <a:r>
              <a:rPr sz="1100" spc="-17">
                <a:solidFill>
                  <a:srgbClr val="000000"/>
                </a:solidFill>
                <a:latin typeface="Calibri"/>
                <a:cs typeface="Calibri"/>
              </a:rPr>
              <a:t> </a:t>
            </a:r>
            <a:r>
              <a:rPr sz="1100">
                <a:solidFill>
                  <a:srgbClr val="000000"/>
                </a:solidFill>
                <a:latin typeface="Calibri"/>
                <a:cs typeface="Calibri"/>
              </a:rPr>
              <a:t>+ nome</a:t>
            </a:r>
            <a:r>
              <a:rPr sz="1100" spc="21">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contato).</a:t>
            </a:r>
          </a:p>
        </p:txBody>
      </p:sp>
      <p:sp>
        <p:nvSpPr>
          <p:cNvPr id="9" name="object 9"/>
          <p:cNvSpPr txBox="1"/>
          <p:nvPr/>
        </p:nvSpPr>
        <p:spPr>
          <a:xfrm>
            <a:off x="684275" y="2443064"/>
            <a:ext cx="6217309" cy="346249"/>
          </a:xfrm>
          <a:prstGeom prst="rect">
            <a:avLst/>
          </a:prstGeom>
        </p:spPr>
        <p:txBody>
          <a:bodyPr vert="horz" wrap="square" lIns="0" tIns="0" rIns="0" bIns="0" rtlCol="0">
            <a:spAutoFit/>
          </a:bodyPr>
          <a:lstStyle/>
          <a:p>
            <a:pPr marL="2688336" marR="0">
              <a:lnSpc>
                <a:spcPts val="1347"/>
              </a:lnSpc>
              <a:spcBef>
                <a:spcPts val="0"/>
              </a:spcBef>
              <a:spcAft>
                <a:spcPts val="0"/>
              </a:spcAft>
            </a:pPr>
            <a:r>
              <a:rPr sz="1100" b="1">
                <a:solidFill>
                  <a:srgbClr val="000000"/>
                </a:solidFill>
                <a:latin typeface="Calibri"/>
                <a:cs typeface="Calibri"/>
              </a:rPr>
              <a:t>Conta-</a:t>
            </a:r>
            <a:r>
              <a:rPr lang="pt-BR" sz="1100" b="1">
                <a:solidFill>
                  <a:srgbClr val="000000"/>
                </a:solidFill>
                <a:latin typeface="Calibri"/>
                <a:cs typeface="Calibri"/>
              </a:rPr>
              <a:t>giro</a:t>
            </a:r>
            <a:r>
              <a:rPr sz="1100" b="1">
                <a:solidFill>
                  <a:srgbClr val="000000"/>
                </a:solidFill>
                <a:latin typeface="Calibri"/>
                <a:cs typeface="Calibri"/>
              </a:rPr>
              <a:t>s</a:t>
            </a:r>
            <a:r>
              <a:rPr sz="1100">
                <a:solidFill>
                  <a:srgbClr val="000000"/>
                </a:solidFill>
                <a:latin typeface="Calibri"/>
                <a:cs typeface="Calibri"/>
              </a:rPr>
              <a:t>: Mostra o regime de rotações do motor em</a:t>
            </a:r>
          </a:p>
          <a:p>
            <a:pPr marL="0" marR="0">
              <a:lnSpc>
                <a:spcPts val="1343"/>
              </a:lnSpc>
              <a:spcBef>
                <a:spcPts val="50"/>
              </a:spcBef>
              <a:spcAft>
                <a:spcPts val="0"/>
              </a:spcAft>
            </a:pPr>
            <a:r>
              <a:rPr sz="1100">
                <a:solidFill>
                  <a:srgbClr val="000000"/>
                </a:solidFill>
                <a:latin typeface="Calibri"/>
                <a:cs typeface="Calibri"/>
              </a:rPr>
              <a:t>rotações por minuto (rpm)</a:t>
            </a:r>
            <a:r>
              <a:rPr sz="1100" spc="-22">
                <a:solidFill>
                  <a:srgbClr val="000000"/>
                </a:solidFill>
                <a:latin typeface="Calibri"/>
                <a:cs typeface="Calibri"/>
              </a:rPr>
              <a:t> </a:t>
            </a:r>
            <a:r>
              <a:rPr sz="1100">
                <a:solidFill>
                  <a:srgbClr val="000000"/>
                </a:solidFill>
                <a:latin typeface="Calibri"/>
                <a:cs typeface="Calibri"/>
              </a:rPr>
              <a:t>(número</a:t>
            </a:r>
            <a:r>
              <a:rPr sz="1100" spc="12">
                <a:solidFill>
                  <a:srgbClr val="000000"/>
                </a:solidFill>
                <a:latin typeface="Calibri"/>
                <a:cs typeface="Calibri"/>
              </a:rPr>
              <a:t> </a:t>
            </a:r>
            <a:r>
              <a:rPr sz="1100">
                <a:solidFill>
                  <a:srgbClr val="000000"/>
                </a:solidFill>
                <a:latin typeface="Calibri"/>
                <a:cs typeface="Calibri"/>
              </a:rPr>
              <a:t>de voltas</a:t>
            </a:r>
            <a:r>
              <a:rPr sz="1100" spc="-11">
                <a:solidFill>
                  <a:srgbClr val="000000"/>
                </a:solidFill>
                <a:latin typeface="Calibri"/>
                <a:cs typeface="Calibri"/>
              </a:rPr>
              <a:t> </a:t>
            </a:r>
            <a:r>
              <a:rPr sz="1100">
                <a:solidFill>
                  <a:srgbClr val="000000"/>
                </a:solidFill>
                <a:latin typeface="Calibri"/>
                <a:cs typeface="Calibri"/>
              </a:rPr>
              <a:t>d</a:t>
            </a:r>
            <a:r>
              <a:rPr lang="pt-BR" sz="1100">
                <a:solidFill>
                  <a:srgbClr val="000000"/>
                </a:solidFill>
                <a:latin typeface="Calibri"/>
                <a:cs typeface="Calibri"/>
              </a:rPr>
              <a:t>o virabrequim </a:t>
            </a:r>
            <a:r>
              <a:rPr sz="1100">
                <a:solidFill>
                  <a:srgbClr val="000000"/>
                </a:solidFill>
                <a:latin typeface="Calibri"/>
                <a:cs typeface="Calibri"/>
              </a:rPr>
              <a:t>por minuto).</a:t>
            </a:r>
          </a:p>
        </p:txBody>
      </p:sp>
      <p:sp>
        <p:nvSpPr>
          <p:cNvPr id="10" name="object 10"/>
          <p:cNvSpPr txBox="1"/>
          <p:nvPr/>
        </p:nvSpPr>
        <p:spPr>
          <a:xfrm>
            <a:off x="684275" y="2836256"/>
            <a:ext cx="620947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Mudança engrenada</a:t>
            </a:r>
            <a:r>
              <a:rPr sz="1100">
                <a:solidFill>
                  <a:srgbClr val="000000"/>
                </a:solidFill>
                <a:latin typeface="Calibri"/>
                <a:cs typeface="Calibri"/>
              </a:rPr>
              <a:t>: Mostra a mudança selecionada</a:t>
            </a:r>
            <a:r>
              <a:rPr sz="1100" spc="-25">
                <a:solidFill>
                  <a:srgbClr val="000000"/>
                </a:solidFill>
                <a:latin typeface="Calibri"/>
                <a:cs typeface="Calibri"/>
              </a:rPr>
              <a:t> </a:t>
            </a:r>
            <a:r>
              <a:rPr sz="1100">
                <a:solidFill>
                  <a:srgbClr val="000000"/>
                </a:solidFill>
                <a:latin typeface="Calibri"/>
                <a:cs typeface="Calibri"/>
              </a:rPr>
              <a:t>na caixa de velocidades (não mostra o ponto morto).</a:t>
            </a:r>
          </a:p>
        </p:txBody>
      </p:sp>
      <p:sp>
        <p:nvSpPr>
          <p:cNvPr id="11" name="object 11"/>
          <p:cNvSpPr txBox="1"/>
          <p:nvPr/>
        </p:nvSpPr>
        <p:spPr>
          <a:xfrm>
            <a:off x="684275" y="3057236"/>
            <a:ext cx="6430010" cy="1061184"/>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Velocímetro</a:t>
            </a:r>
            <a:r>
              <a:rPr sz="1100">
                <a:solidFill>
                  <a:srgbClr val="000000"/>
                </a:solidFill>
                <a:latin typeface="Calibri"/>
                <a:cs typeface="Calibri"/>
              </a:rPr>
              <a:t>: Mostra a velocidade de cruzeiro do veículo</a:t>
            </a:r>
            <a:r>
              <a:rPr sz="1100" spc="13">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km/h (quil</a:t>
            </a:r>
            <a:r>
              <a:rPr lang="pt-BR" sz="1100">
                <a:solidFill>
                  <a:srgbClr val="000000"/>
                </a:solidFill>
                <a:latin typeface="Calibri"/>
                <a:cs typeface="Calibri"/>
              </a:rPr>
              <a:t>o</a:t>
            </a:r>
            <a:r>
              <a:rPr sz="1100">
                <a:solidFill>
                  <a:srgbClr val="000000"/>
                </a:solidFill>
                <a:latin typeface="Calibri"/>
                <a:cs typeface="Calibri"/>
              </a:rPr>
              <a:t>metros</a:t>
            </a:r>
            <a:r>
              <a:rPr sz="1100" spc="-15">
                <a:solidFill>
                  <a:srgbClr val="000000"/>
                </a:solidFill>
                <a:latin typeface="Calibri"/>
                <a:cs typeface="Calibri"/>
              </a:rPr>
              <a:t> </a:t>
            </a:r>
            <a:r>
              <a:rPr sz="1100">
                <a:solidFill>
                  <a:srgbClr val="000000"/>
                </a:solidFill>
                <a:latin typeface="Calibri"/>
                <a:cs typeface="Calibri"/>
              </a:rPr>
              <a:t>por hora)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mph</a:t>
            </a:r>
            <a:r>
              <a:rPr sz="1100" spc="-12">
                <a:solidFill>
                  <a:srgbClr val="000000"/>
                </a:solidFill>
                <a:latin typeface="Calibri"/>
                <a:cs typeface="Calibri"/>
              </a:rPr>
              <a:t> </a:t>
            </a:r>
            <a:r>
              <a:rPr sz="1100">
                <a:solidFill>
                  <a:srgbClr val="000000"/>
                </a:solidFill>
                <a:latin typeface="Calibri"/>
                <a:cs typeface="Calibri"/>
              </a:rPr>
              <a:t>(milhas</a:t>
            </a:r>
            <a:r>
              <a:rPr sz="1100" spc="-11">
                <a:solidFill>
                  <a:srgbClr val="000000"/>
                </a:solidFill>
                <a:latin typeface="Calibri"/>
                <a:cs typeface="Calibri"/>
              </a:rPr>
              <a:t> </a:t>
            </a:r>
            <a:r>
              <a:rPr sz="1100">
                <a:solidFill>
                  <a:srgbClr val="000000"/>
                </a:solidFill>
                <a:latin typeface="Calibri"/>
                <a:cs typeface="Calibri"/>
              </a:rPr>
              <a:t>por</a:t>
            </a:r>
          </a:p>
          <a:p>
            <a:pPr marL="0" marR="0">
              <a:lnSpc>
                <a:spcPts val="1344"/>
              </a:lnSpc>
              <a:spcBef>
                <a:spcPts val="50"/>
              </a:spcBef>
              <a:spcAft>
                <a:spcPts val="0"/>
              </a:spcAft>
            </a:pPr>
            <a:r>
              <a:rPr sz="1100">
                <a:solidFill>
                  <a:srgbClr val="000000"/>
                </a:solidFill>
                <a:latin typeface="Calibri"/>
                <a:cs typeface="Calibri"/>
              </a:rPr>
              <a:t>hora).</a:t>
            </a:r>
          </a:p>
          <a:p>
            <a:pPr marL="0" marR="0">
              <a:lnSpc>
                <a:spcPts val="1343"/>
              </a:lnSpc>
              <a:spcBef>
                <a:spcPts val="0"/>
              </a:spcBef>
              <a:spcAft>
                <a:spcPts val="0"/>
              </a:spcAft>
            </a:pPr>
            <a:r>
              <a:rPr sz="1100" b="1">
                <a:solidFill>
                  <a:srgbClr val="000000"/>
                </a:solidFill>
                <a:latin typeface="Calibri"/>
                <a:cs typeface="Calibri"/>
              </a:rPr>
              <a:t>Temperatura do líquido refrigerante</a:t>
            </a:r>
            <a:r>
              <a:rPr sz="1100">
                <a:solidFill>
                  <a:srgbClr val="000000"/>
                </a:solidFill>
                <a:latin typeface="Calibri"/>
                <a:cs typeface="Calibri"/>
              </a:rPr>
              <a:t>: Mostra a temperatura atual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refrigerante. Selecionando a unidade em</a:t>
            </a:r>
          </a:p>
          <a:p>
            <a:pPr marL="0" marR="0">
              <a:lnSpc>
                <a:spcPts val="1332"/>
              </a:lnSpc>
              <a:spcBef>
                <a:spcPts val="50"/>
              </a:spcBef>
              <a:spcAft>
                <a:spcPts val="0"/>
              </a:spcAft>
            </a:pPr>
            <a:r>
              <a:rPr sz="1100">
                <a:solidFill>
                  <a:srgbClr val="000000"/>
                </a:solidFill>
                <a:latin typeface="Calibri"/>
                <a:cs typeface="Calibri"/>
              </a:rPr>
              <a:t>ºC graus centígrados,</a:t>
            </a:r>
            <a:r>
              <a:rPr sz="1100" spc="-16">
                <a:solidFill>
                  <a:srgbClr val="000000"/>
                </a:solidFill>
                <a:latin typeface="Calibri"/>
                <a:cs typeface="Calibri"/>
              </a:rPr>
              <a:t> </a:t>
            </a:r>
            <a:r>
              <a:rPr sz="1100">
                <a:solidFill>
                  <a:srgbClr val="000000"/>
                </a:solidFill>
                <a:latin typeface="Calibri"/>
                <a:cs typeface="Calibri"/>
              </a:rPr>
              <a:t>o intervalo</a:t>
            </a:r>
            <a:r>
              <a:rPr sz="1100" spc="19">
                <a:solidFill>
                  <a:srgbClr val="000000"/>
                </a:solidFill>
                <a:latin typeface="Calibri"/>
                <a:cs typeface="Calibri"/>
              </a:rPr>
              <a:t> </a:t>
            </a:r>
            <a:r>
              <a:rPr sz="1100">
                <a:solidFill>
                  <a:srgbClr val="000000"/>
                </a:solidFill>
                <a:latin typeface="Calibri"/>
                <a:cs typeface="Calibri"/>
              </a:rPr>
              <a:t>de temperaturas será de -48ºC</a:t>
            </a:r>
            <a:r>
              <a:rPr sz="1100" spc="-13">
                <a:solidFill>
                  <a:srgbClr val="000000"/>
                </a:solidFill>
                <a:latin typeface="Calibri"/>
                <a:cs typeface="Calibri"/>
              </a:rPr>
              <a:t> </a:t>
            </a:r>
            <a:r>
              <a:rPr sz="1100">
                <a:solidFill>
                  <a:srgbClr val="000000"/>
                </a:solidFill>
                <a:latin typeface="Calibri"/>
                <a:cs typeface="Calibri"/>
              </a:rPr>
              <a:t>a 143ºC. Quando a temperatura for</a:t>
            </a:r>
            <a:r>
              <a:rPr sz="1100" spc="-24">
                <a:solidFill>
                  <a:srgbClr val="000000"/>
                </a:solidFill>
                <a:latin typeface="Calibri"/>
                <a:cs typeface="Calibri"/>
              </a:rPr>
              <a:t> </a:t>
            </a:r>
            <a:r>
              <a:rPr sz="1100">
                <a:solidFill>
                  <a:srgbClr val="000000"/>
                </a:solidFill>
                <a:latin typeface="Calibri"/>
                <a:cs typeface="Calibri"/>
              </a:rPr>
              <a:t>de</a:t>
            </a:r>
          </a:p>
          <a:p>
            <a:pPr marL="0" marR="0">
              <a:lnSpc>
                <a:spcPts val="1344"/>
              </a:lnSpc>
              <a:spcBef>
                <a:spcPts val="0"/>
              </a:spcBef>
              <a:spcAft>
                <a:spcPts val="0"/>
              </a:spcAft>
            </a:pPr>
            <a:r>
              <a:rPr sz="1100">
                <a:solidFill>
                  <a:srgbClr val="000000"/>
                </a:solidFill>
                <a:latin typeface="Calibri"/>
                <a:cs typeface="Calibri"/>
              </a:rPr>
              <a:t>≥112ºC,</a:t>
            </a:r>
            <a:r>
              <a:rPr sz="1100" spc="-18">
                <a:solidFill>
                  <a:srgbClr val="000000"/>
                </a:solidFill>
                <a:latin typeface="Calibri"/>
                <a:cs typeface="Calibri"/>
              </a:rPr>
              <a:t> </a:t>
            </a:r>
            <a:r>
              <a:rPr sz="1100">
                <a:solidFill>
                  <a:srgbClr val="000000"/>
                </a:solidFill>
                <a:latin typeface="Calibri"/>
                <a:cs typeface="Calibri"/>
              </a:rPr>
              <a:t>acende-se a luz de aviso de alerta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temperatura alta</a:t>
            </a:r>
            <a:r>
              <a:rPr sz="1100" spc="-10">
                <a:solidFill>
                  <a:srgbClr val="000000"/>
                </a:solidFill>
                <a:latin typeface="Calibri"/>
                <a:cs typeface="Calibri"/>
              </a:rPr>
              <a:t> </a:t>
            </a:r>
            <a:r>
              <a:rPr sz="1100">
                <a:solidFill>
                  <a:srgbClr val="000000"/>
                </a:solidFill>
                <a:latin typeface="Calibri"/>
                <a:cs typeface="Calibri"/>
              </a:rPr>
              <a:t>do refrigerante e a barra do</a:t>
            </a:r>
            <a:r>
              <a:rPr sz="1100" spc="14">
                <a:solidFill>
                  <a:srgbClr val="000000"/>
                </a:solidFill>
                <a:latin typeface="Calibri"/>
                <a:cs typeface="Calibri"/>
              </a:rPr>
              <a:t> </a:t>
            </a:r>
            <a:r>
              <a:rPr sz="1100">
                <a:solidFill>
                  <a:srgbClr val="000000"/>
                </a:solidFill>
                <a:latin typeface="Calibri"/>
                <a:cs typeface="Calibri"/>
              </a:rPr>
              <a:t>nível</a:t>
            </a:r>
            <a:r>
              <a:rPr sz="1100" spc="-21">
                <a:solidFill>
                  <a:srgbClr val="000000"/>
                </a:solidFill>
                <a:latin typeface="Calibri"/>
                <a:cs typeface="Calibri"/>
              </a:rPr>
              <a:t> </a:t>
            </a:r>
            <a:r>
              <a:rPr sz="1100">
                <a:solidFill>
                  <a:srgbClr val="000000"/>
                </a:solidFill>
                <a:latin typeface="Calibri"/>
                <a:cs typeface="Calibri"/>
              </a:rPr>
              <a:t>e</a:t>
            </a:r>
          </a:p>
          <a:p>
            <a:pPr marL="0" marR="0">
              <a:lnSpc>
                <a:spcPts val="1343"/>
              </a:lnSpc>
              <a:spcBef>
                <a:spcPts val="50"/>
              </a:spcBef>
              <a:spcAft>
                <a:spcPts val="0"/>
              </a:spcAft>
            </a:pPr>
            <a:r>
              <a:rPr sz="1100">
                <a:solidFill>
                  <a:srgbClr val="000000"/>
                </a:solidFill>
                <a:latin typeface="Calibri"/>
                <a:cs typeface="Calibri"/>
              </a:rPr>
              <a:t>temperatura fica de cor</a:t>
            </a:r>
            <a:r>
              <a:rPr sz="1100" spc="-13">
                <a:solidFill>
                  <a:srgbClr val="000000"/>
                </a:solidFill>
                <a:latin typeface="Calibri"/>
                <a:cs typeface="Calibri"/>
              </a:rPr>
              <a:t> </a:t>
            </a:r>
            <a:r>
              <a:rPr sz="1100">
                <a:solidFill>
                  <a:srgbClr val="000000"/>
                </a:solidFill>
                <a:latin typeface="Calibri"/>
                <a:cs typeface="Calibri"/>
              </a:rPr>
              <a:t>vermelha.</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981960"/>
            <a:ext cx="6301740"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957832"/>
            <a:ext cx="6301740" cy="80162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088"/>
            <a:ext cx="631003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Pressão dos pneus</a:t>
            </a:r>
            <a:r>
              <a:rPr sz="1100">
                <a:solidFill>
                  <a:srgbClr val="000000"/>
                </a:solidFill>
                <a:latin typeface="Calibri"/>
                <a:cs typeface="Calibri"/>
              </a:rPr>
              <a:t>: Uma</a:t>
            </a:r>
            <a:r>
              <a:rPr sz="1100" spc="-18">
                <a:solidFill>
                  <a:srgbClr val="000000"/>
                </a:solidFill>
                <a:latin typeface="Calibri"/>
                <a:cs typeface="Calibri"/>
              </a:rPr>
              <a:t> </a:t>
            </a:r>
            <a:r>
              <a:rPr sz="1100">
                <a:solidFill>
                  <a:srgbClr val="000000"/>
                </a:solidFill>
                <a:latin typeface="Calibri"/>
                <a:cs typeface="Calibri"/>
              </a:rPr>
              <a:t>vez calibrados</a:t>
            </a:r>
            <a:r>
              <a:rPr sz="1100" spc="-10">
                <a:solidFill>
                  <a:srgbClr val="000000"/>
                </a:solidFill>
                <a:latin typeface="Calibri"/>
                <a:cs typeface="Calibri"/>
              </a:rPr>
              <a:t> </a:t>
            </a:r>
            <a:r>
              <a:rPr sz="1100" spc="16">
                <a:solidFill>
                  <a:srgbClr val="000000"/>
                </a:solidFill>
                <a:latin typeface="Calibri"/>
                <a:cs typeface="Calibri"/>
              </a:rPr>
              <a:t>os</a:t>
            </a:r>
            <a:r>
              <a:rPr sz="1100" spc="-26">
                <a:solidFill>
                  <a:srgbClr val="000000"/>
                </a:solidFill>
                <a:latin typeface="Calibri"/>
                <a:cs typeface="Calibri"/>
              </a:rPr>
              <a:t> </a:t>
            </a:r>
            <a:r>
              <a:rPr sz="1100">
                <a:solidFill>
                  <a:srgbClr val="000000"/>
                </a:solidFill>
                <a:latin typeface="Calibri"/>
                <a:cs typeface="Calibri"/>
              </a:rPr>
              <a:t>sensores</a:t>
            </a:r>
            <a:r>
              <a:rPr sz="1100" spc="-18">
                <a:solidFill>
                  <a:srgbClr val="000000"/>
                </a:solidFill>
                <a:latin typeface="Calibri"/>
                <a:cs typeface="Calibri"/>
              </a:rPr>
              <a:t> </a:t>
            </a:r>
            <a:r>
              <a:rPr sz="1100">
                <a:solidFill>
                  <a:srgbClr val="000000"/>
                </a:solidFill>
                <a:latin typeface="Calibri"/>
                <a:cs typeface="Calibri"/>
              </a:rPr>
              <a:t>de pressão dos pneus, o </a:t>
            </a:r>
            <a:r>
              <a:rPr lang="pt-BR" sz="1100">
                <a:solidFill>
                  <a:srgbClr val="000000"/>
                </a:solidFill>
                <a:latin typeface="Calibri"/>
                <a:cs typeface="Calibri"/>
              </a:rPr>
              <a:t>painel</a:t>
            </a:r>
            <a:r>
              <a:rPr sz="1100">
                <a:solidFill>
                  <a:srgbClr val="000000"/>
                </a:solidFill>
                <a:latin typeface="Calibri"/>
                <a:cs typeface="Calibri"/>
              </a:rPr>
              <a:t> mostra</a:t>
            </a:r>
            <a:r>
              <a:rPr sz="1100" spc="-17">
                <a:solidFill>
                  <a:srgbClr val="000000"/>
                </a:solidFill>
                <a:latin typeface="Calibri"/>
                <a:cs typeface="Calibri"/>
              </a:rPr>
              <a:t> </a:t>
            </a:r>
            <a:r>
              <a:rPr sz="1100">
                <a:solidFill>
                  <a:srgbClr val="000000"/>
                </a:solidFill>
                <a:latin typeface="Calibri"/>
                <a:cs typeface="Calibri"/>
              </a:rPr>
              <a:t>a pressão atual dos</a:t>
            </a:r>
          </a:p>
          <a:p>
            <a:pPr marL="0" marR="0">
              <a:lnSpc>
                <a:spcPts val="1344"/>
              </a:lnSpc>
              <a:spcBef>
                <a:spcPts val="50"/>
              </a:spcBef>
              <a:spcAft>
                <a:spcPts val="0"/>
              </a:spcAft>
            </a:pPr>
            <a:r>
              <a:rPr sz="1100">
                <a:solidFill>
                  <a:srgbClr val="000000"/>
                </a:solidFill>
                <a:latin typeface="Calibri"/>
                <a:cs typeface="Calibri"/>
              </a:rPr>
              <a:t>pneus dianteiro/traseiro. Quando</a:t>
            </a:r>
            <a:r>
              <a:rPr sz="1100" spc="13">
                <a:solidFill>
                  <a:srgbClr val="000000"/>
                </a:solidFill>
                <a:latin typeface="Calibri"/>
                <a:cs typeface="Calibri"/>
              </a:rPr>
              <a:t> </a:t>
            </a:r>
            <a:r>
              <a:rPr sz="1100">
                <a:solidFill>
                  <a:srgbClr val="000000"/>
                </a:solidFill>
                <a:latin typeface="Calibri"/>
                <a:cs typeface="Calibri"/>
              </a:rPr>
              <a:t>a pressão</a:t>
            </a:r>
            <a:r>
              <a:rPr sz="1100" spc="11">
                <a:solidFill>
                  <a:srgbClr val="000000"/>
                </a:solidFill>
                <a:latin typeface="Calibri"/>
                <a:cs typeface="Calibri"/>
              </a:rPr>
              <a:t> </a:t>
            </a:r>
            <a:r>
              <a:rPr sz="1100">
                <a:solidFill>
                  <a:srgbClr val="000000"/>
                </a:solidFill>
                <a:latin typeface="Calibri"/>
                <a:cs typeface="Calibri"/>
              </a:rPr>
              <a:t>for de ≤1,9 bar ou ≥2,9 bar, a marca</a:t>
            </a:r>
            <a:r>
              <a:rPr sz="1100" spc="-15">
                <a:solidFill>
                  <a:srgbClr val="000000"/>
                </a:solidFill>
                <a:latin typeface="Calibri"/>
                <a:cs typeface="Calibri"/>
              </a:rPr>
              <a:t> </a:t>
            </a:r>
            <a:r>
              <a:rPr sz="1100">
                <a:solidFill>
                  <a:srgbClr val="000000"/>
                </a:solidFill>
                <a:latin typeface="Calibri"/>
                <a:cs typeface="Calibri"/>
              </a:rPr>
              <a:t>da pressão do pneu e</a:t>
            </a:r>
            <a:r>
              <a:rPr sz="1100" spc="10">
                <a:solidFill>
                  <a:srgbClr val="000000"/>
                </a:solidFill>
                <a:latin typeface="Calibri"/>
                <a:cs typeface="Calibri"/>
              </a:rPr>
              <a:t> </a:t>
            </a:r>
            <a:r>
              <a:rPr sz="1100">
                <a:solidFill>
                  <a:srgbClr val="000000"/>
                </a:solidFill>
                <a:latin typeface="Calibri"/>
                <a:cs typeface="Calibri"/>
              </a:rPr>
              <a:t>a sua</a:t>
            </a:r>
          </a:p>
          <a:p>
            <a:pPr marL="0" marR="0">
              <a:lnSpc>
                <a:spcPts val="1344"/>
              </a:lnSpc>
              <a:spcBef>
                <a:spcPts val="0"/>
              </a:spcBef>
              <a:spcAft>
                <a:spcPts val="0"/>
              </a:spcAft>
            </a:pPr>
            <a:r>
              <a:rPr sz="1100">
                <a:solidFill>
                  <a:srgbClr val="000000"/>
                </a:solidFill>
                <a:latin typeface="Calibri"/>
                <a:cs typeface="Calibri"/>
              </a:rPr>
              <a:t>letra correspondente</a:t>
            </a:r>
            <a:r>
              <a:rPr sz="1100" spc="-12">
                <a:solidFill>
                  <a:srgbClr val="000000"/>
                </a:solidFill>
                <a:latin typeface="Calibri"/>
                <a:cs typeface="Calibri"/>
              </a:rPr>
              <a:t> </a:t>
            </a:r>
            <a:r>
              <a:rPr sz="1100">
                <a:solidFill>
                  <a:srgbClr val="000000"/>
                </a:solidFill>
                <a:latin typeface="Calibri"/>
                <a:cs typeface="Calibri"/>
              </a:rPr>
              <a:t>“F” (dianteiro) ou “R” (traseiro) irão</a:t>
            </a:r>
            <a:r>
              <a:rPr sz="1100" spc="12">
                <a:solidFill>
                  <a:srgbClr val="000000"/>
                </a:solidFill>
                <a:latin typeface="Calibri"/>
                <a:cs typeface="Calibri"/>
              </a:rPr>
              <a:t> </a:t>
            </a:r>
            <a:r>
              <a:rPr sz="1100">
                <a:solidFill>
                  <a:srgbClr val="000000"/>
                </a:solidFill>
                <a:latin typeface="Calibri"/>
                <a:cs typeface="Calibri"/>
              </a:rPr>
              <a:t>piscar</a:t>
            </a:r>
            <a:r>
              <a:rPr sz="1100" spc="-15">
                <a:solidFill>
                  <a:srgbClr val="000000"/>
                </a:solidFill>
                <a:latin typeface="Calibri"/>
                <a:cs typeface="Calibri"/>
              </a:rPr>
              <a:t> </a:t>
            </a:r>
            <a:r>
              <a:rPr sz="1100">
                <a:solidFill>
                  <a:srgbClr val="000000"/>
                </a:solidFill>
                <a:latin typeface="Calibri"/>
                <a:cs typeface="Calibri"/>
              </a:rPr>
              <a:t>como</a:t>
            </a:r>
            <a:r>
              <a:rPr sz="1100" spc="11">
                <a:solidFill>
                  <a:srgbClr val="000000"/>
                </a:solidFill>
                <a:latin typeface="Calibri"/>
                <a:cs typeface="Calibri"/>
              </a:rPr>
              <a:t> </a:t>
            </a:r>
            <a:r>
              <a:rPr sz="1100">
                <a:solidFill>
                  <a:srgbClr val="000000"/>
                </a:solidFill>
                <a:latin typeface="Calibri"/>
                <a:cs typeface="Calibri"/>
              </a:rPr>
              <a:t>aviso.</a:t>
            </a:r>
          </a:p>
        </p:txBody>
      </p:sp>
      <p:sp>
        <p:nvSpPr>
          <p:cNvPr id="7" name="object 7"/>
          <p:cNvSpPr txBox="1"/>
          <p:nvPr/>
        </p:nvSpPr>
        <p:spPr>
          <a:xfrm>
            <a:off x="576072" y="1292444"/>
            <a:ext cx="6268793" cy="550645"/>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Nível de</a:t>
            </a:r>
            <a:r>
              <a:rPr sz="1100" b="1" spc="-17">
                <a:solidFill>
                  <a:srgbClr val="000000"/>
                </a:solidFill>
                <a:latin typeface="Calibri"/>
                <a:cs typeface="Calibri"/>
              </a:rPr>
              <a:t> </a:t>
            </a:r>
            <a:r>
              <a:rPr sz="1100" b="1">
                <a:solidFill>
                  <a:srgbClr val="000000"/>
                </a:solidFill>
                <a:latin typeface="Calibri"/>
                <a:cs typeface="Calibri"/>
              </a:rPr>
              <a:t>combustível</a:t>
            </a:r>
            <a:r>
              <a:rPr sz="1100">
                <a:solidFill>
                  <a:srgbClr val="000000"/>
                </a:solidFill>
                <a:latin typeface="Calibri"/>
                <a:cs typeface="Calibri"/>
              </a:rPr>
              <a:t>: Mostra a quantidade de gasolina que resta</a:t>
            </a:r>
            <a:r>
              <a:rPr sz="1100" spc="-10">
                <a:solidFill>
                  <a:srgbClr val="000000"/>
                </a:solidFill>
                <a:latin typeface="Calibri"/>
                <a:cs typeface="Calibri"/>
              </a:rPr>
              <a:t> </a:t>
            </a:r>
            <a:r>
              <a:rPr sz="1100">
                <a:solidFill>
                  <a:srgbClr val="000000"/>
                </a:solidFill>
                <a:latin typeface="Calibri"/>
                <a:cs typeface="Calibri"/>
              </a:rPr>
              <a:t>atualmente no depósito. Quando o</a:t>
            </a:r>
          </a:p>
          <a:p>
            <a:pPr marL="0" marR="0">
              <a:lnSpc>
                <a:spcPts val="1344"/>
              </a:lnSpc>
              <a:spcBef>
                <a:spcPts val="50"/>
              </a:spcBef>
              <a:spcAft>
                <a:spcPts val="0"/>
              </a:spcAft>
            </a:pPr>
            <a:r>
              <a:rPr sz="1100">
                <a:solidFill>
                  <a:srgbClr val="000000"/>
                </a:solidFill>
                <a:latin typeface="Calibri"/>
                <a:cs typeface="Calibri"/>
              </a:rPr>
              <a:t>conteúdo</a:t>
            </a:r>
            <a:r>
              <a:rPr sz="1100" spc="18">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depósito estiver próximo</a:t>
            </a:r>
            <a:r>
              <a:rPr sz="1100" spc="19">
                <a:solidFill>
                  <a:srgbClr val="000000"/>
                </a:solidFill>
                <a:latin typeface="Calibri"/>
                <a:cs typeface="Calibri"/>
              </a:rPr>
              <a:t> </a:t>
            </a:r>
            <a:r>
              <a:rPr sz="1100">
                <a:solidFill>
                  <a:srgbClr val="000000"/>
                </a:solidFill>
                <a:latin typeface="Calibri"/>
                <a:cs typeface="Calibri"/>
              </a:rPr>
              <a:t>de acabar,</a:t>
            </a:r>
            <a:r>
              <a:rPr sz="1100" spc="-18">
                <a:solidFill>
                  <a:srgbClr val="000000"/>
                </a:solidFill>
                <a:latin typeface="Calibri"/>
                <a:cs typeface="Calibri"/>
              </a:rPr>
              <a:t> </a:t>
            </a:r>
            <a:r>
              <a:rPr sz="1100">
                <a:solidFill>
                  <a:srgbClr val="000000"/>
                </a:solidFill>
                <a:latin typeface="Calibri"/>
                <a:cs typeface="Calibri"/>
              </a:rPr>
              <a:t>apenas aparecerá o último segmento do nível e o aviso de</a:t>
            </a:r>
          </a:p>
          <a:p>
            <a:pPr marL="0" marR="0">
              <a:lnSpc>
                <a:spcPts val="1344"/>
              </a:lnSpc>
              <a:spcBef>
                <a:spcPts val="0"/>
              </a:spcBef>
              <a:spcAft>
                <a:spcPts val="0"/>
              </a:spcAft>
            </a:pPr>
            <a:r>
              <a:rPr sz="1100">
                <a:solidFill>
                  <a:srgbClr val="000000"/>
                </a:solidFill>
                <a:latin typeface="Calibri"/>
                <a:cs typeface="Calibri"/>
              </a:rPr>
              <a:t>reserva de combustível ilumina-se </a:t>
            </a:r>
            <a:r>
              <a:rPr sz="1100" spc="-17">
                <a:solidFill>
                  <a:srgbClr val="000000"/>
                </a:solidFill>
                <a:latin typeface="Calibri"/>
                <a:cs typeface="Calibri"/>
              </a:rPr>
              <a:t>em</a:t>
            </a:r>
            <a:r>
              <a:rPr sz="1100" spc="34">
                <a:solidFill>
                  <a:srgbClr val="000000"/>
                </a:solidFill>
                <a:latin typeface="Calibri"/>
                <a:cs typeface="Calibri"/>
              </a:rPr>
              <a:t> </a:t>
            </a:r>
            <a:r>
              <a:rPr sz="1100">
                <a:solidFill>
                  <a:srgbClr val="000000"/>
                </a:solidFill>
                <a:latin typeface="Calibri"/>
                <a:cs typeface="Calibri"/>
              </a:rPr>
              <a:t>cor âmbar, recordando</a:t>
            </a:r>
            <a:r>
              <a:rPr sz="1100" spc="12">
                <a:solidFill>
                  <a:srgbClr val="000000"/>
                </a:solidFill>
                <a:latin typeface="Calibri"/>
                <a:cs typeface="Calibri"/>
              </a:rPr>
              <a:t> </a:t>
            </a:r>
            <a:r>
              <a:rPr sz="1100">
                <a:solidFill>
                  <a:srgbClr val="000000"/>
                </a:solidFill>
                <a:latin typeface="Calibri"/>
                <a:cs typeface="Calibri"/>
              </a:rPr>
              <a:t>que deve reabastecer assim que possível.</a:t>
            </a:r>
          </a:p>
        </p:txBody>
      </p:sp>
      <p:sp>
        <p:nvSpPr>
          <p:cNvPr id="8" name="object 8"/>
          <p:cNvSpPr txBox="1"/>
          <p:nvPr/>
        </p:nvSpPr>
        <p:spPr>
          <a:xfrm>
            <a:off x="3369564" y="196300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9" name="object 9"/>
          <p:cNvSpPr txBox="1"/>
          <p:nvPr/>
        </p:nvSpPr>
        <p:spPr>
          <a:xfrm>
            <a:off x="647700" y="2190577"/>
            <a:ext cx="6213204"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 nível</a:t>
            </a:r>
            <a:r>
              <a:rPr sz="1100" spc="-11">
                <a:solidFill>
                  <a:srgbClr val="000000"/>
                </a:solidFill>
                <a:latin typeface="Calibri"/>
                <a:cs typeface="Calibri"/>
              </a:rPr>
              <a:t> </a:t>
            </a:r>
            <a:r>
              <a:rPr sz="1100">
                <a:solidFill>
                  <a:srgbClr val="000000"/>
                </a:solidFill>
                <a:latin typeface="Calibri"/>
                <a:cs typeface="Calibri"/>
              </a:rPr>
              <a:t>de combustível pode flutuar em marcha, quando não existir</a:t>
            </a:r>
            <a:r>
              <a:rPr sz="1100" spc="-16">
                <a:solidFill>
                  <a:srgbClr val="000000"/>
                </a:solidFill>
                <a:latin typeface="Calibri"/>
                <a:cs typeface="Calibri"/>
              </a:rPr>
              <a:t> </a:t>
            </a:r>
            <a:r>
              <a:rPr sz="1100">
                <a:solidFill>
                  <a:srgbClr val="000000"/>
                </a:solidFill>
                <a:latin typeface="Calibri"/>
                <a:cs typeface="Calibri"/>
              </a:rPr>
              <a:t>muita</a:t>
            </a:r>
            <a:r>
              <a:rPr sz="1100" spc="-12">
                <a:solidFill>
                  <a:srgbClr val="000000"/>
                </a:solidFill>
                <a:latin typeface="Calibri"/>
                <a:cs typeface="Calibri"/>
              </a:rPr>
              <a:t> </a:t>
            </a:r>
            <a:r>
              <a:rPr sz="1100">
                <a:solidFill>
                  <a:srgbClr val="000000"/>
                </a:solidFill>
                <a:latin typeface="Calibri"/>
                <a:cs typeface="Calibri"/>
              </a:rPr>
              <a:t>quantidade, fazendo com que as</a:t>
            </a:r>
          </a:p>
          <a:p>
            <a:pPr marL="0" marR="0">
              <a:lnSpc>
                <a:spcPts val="1344"/>
              </a:lnSpc>
              <a:spcBef>
                <a:spcPts val="50"/>
              </a:spcBef>
              <a:spcAft>
                <a:spcPts val="0"/>
              </a:spcAft>
            </a:pPr>
            <a:r>
              <a:rPr sz="1100">
                <a:solidFill>
                  <a:srgbClr val="000000"/>
                </a:solidFill>
                <a:latin typeface="Calibri"/>
                <a:cs typeface="Calibri"/>
              </a:rPr>
              <a:t>barras de nível não sejam exatas. </a:t>
            </a:r>
            <a:r>
              <a:rPr sz="1100" spc="-14">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caso de o aviso de reserva de combustível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iluminar</a:t>
            </a:r>
            <a:r>
              <a:rPr sz="1100" spc="-16">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âmbar,</a:t>
            </a:r>
          </a:p>
          <a:p>
            <a:pPr marL="0" marR="0">
              <a:lnSpc>
                <a:spcPts val="1344"/>
              </a:lnSpc>
              <a:spcBef>
                <a:spcPts val="0"/>
              </a:spcBef>
              <a:spcAft>
                <a:spcPts val="0"/>
              </a:spcAft>
            </a:pPr>
            <a:r>
              <a:rPr sz="1100">
                <a:solidFill>
                  <a:srgbClr val="000000"/>
                </a:solidFill>
                <a:latin typeface="Calibri"/>
                <a:cs typeface="Calibri"/>
              </a:rPr>
              <a:t>significa </a:t>
            </a:r>
            <a:r>
              <a:rPr lang="pt-BR" sz="1100">
                <a:solidFill>
                  <a:srgbClr val="000000"/>
                </a:solidFill>
                <a:latin typeface="Calibri"/>
                <a:cs typeface="Calibri"/>
              </a:rPr>
              <a:t>que</a:t>
            </a:r>
            <a:r>
              <a:rPr sz="1100">
                <a:solidFill>
                  <a:srgbClr val="000000"/>
                </a:solidFill>
                <a:latin typeface="Calibri"/>
                <a:cs typeface="Calibri"/>
              </a:rPr>
              <a:t> restam apenas 3 litros de combustível</a:t>
            </a:r>
            <a:r>
              <a:rPr sz="1100" spc="-10">
                <a:solidFill>
                  <a:srgbClr val="000000"/>
                </a:solidFill>
                <a:latin typeface="Calibri"/>
                <a:cs typeface="Calibri"/>
              </a:rPr>
              <a:t> </a:t>
            </a:r>
            <a:r>
              <a:rPr sz="1100">
                <a:solidFill>
                  <a:srgbClr val="000000"/>
                </a:solidFill>
                <a:latin typeface="Calibri"/>
                <a:cs typeface="Calibri"/>
              </a:rPr>
              <a:t>no depósito.</a:t>
            </a:r>
          </a:p>
        </p:txBody>
      </p:sp>
      <p:sp>
        <p:nvSpPr>
          <p:cNvPr id="10" name="object 10"/>
          <p:cNvSpPr txBox="1"/>
          <p:nvPr/>
        </p:nvSpPr>
        <p:spPr>
          <a:xfrm>
            <a:off x="3485388" y="298713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647700" y="3214705"/>
            <a:ext cx="619472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Durante a marcha, consulte a informação do</a:t>
            </a:r>
            <a:r>
              <a:rPr sz="1100" spc="14">
                <a:solidFill>
                  <a:srgbClr val="000000"/>
                </a:solidFill>
                <a:latin typeface="Calibri"/>
                <a:cs typeface="Calibri"/>
              </a:rPr>
              <a:t> </a:t>
            </a:r>
            <a:r>
              <a:rPr sz="1100">
                <a:solidFill>
                  <a:srgbClr val="000000"/>
                </a:solidFill>
                <a:latin typeface="Calibri"/>
                <a:cs typeface="Calibri"/>
              </a:rPr>
              <a:t>painel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instrumentos com precaução, já</a:t>
            </a:r>
            <a:r>
              <a:rPr sz="1100" spc="12">
                <a:solidFill>
                  <a:srgbClr val="000000"/>
                </a:solidFill>
                <a:latin typeface="Calibri"/>
                <a:cs typeface="Calibri"/>
              </a:rPr>
              <a:t> </a:t>
            </a:r>
            <a:r>
              <a:rPr sz="1100">
                <a:solidFill>
                  <a:srgbClr val="000000"/>
                </a:solidFill>
                <a:latin typeface="Calibri"/>
                <a:cs typeface="Calibri"/>
              </a:rPr>
              <a:t>que pode reduzir o</a:t>
            </a:r>
          </a:p>
          <a:p>
            <a:pPr marL="0" marR="0">
              <a:lnSpc>
                <a:spcPts val="1344"/>
              </a:lnSpc>
              <a:spcBef>
                <a:spcPts val="50"/>
              </a:spcBef>
              <a:spcAft>
                <a:spcPts val="0"/>
              </a:spcAft>
            </a:pPr>
            <a:r>
              <a:rPr sz="1100">
                <a:solidFill>
                  <a:srgbClr val="000000"/>
                </a:solidFill>
                <a:latin typeface="Calibri"/>
                <a:cs typeface="Calibri"/>
              </a:rPr>
              <a:t>seu control</a:t>
            </a:r>
            <a:r>
              <a:rPr lang="pt-B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sz="1100">
                <a:solidFill>
                  <a:srgbClr val="000000"/>
                </a:solidFill>
                <a:latin typeface="Calibri"/>
                <a:cs typeface="Calibri"/>
              </a:rPr>
              <a:t>moto.</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547616" y="1000759"/>
            <a:ext cx="2429255" cy="11993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445"/>
            <a:ext cx="426314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Instruções</a:t>
            </a:r>
            <a:r>
              <a:rPr sz="1400" b="1" spc="16">
                <a:solidFill>
                  <a:schemeClr val="tx2"/>
                </a:solidFill>
                <a:cs typeface="Cambria"/>
              </a:rPr>
              <a:t> </a:t>
            </a:r>
            <a:r>
              <a:rPr sz="1400" b="1">
                <a:solidFill>
                  <a:schemeClr val="tx2"/>
                </a:solidFill>
                <a:cs typeface="Cambria"/>
              </a:rPr>
              <a:t>de instalação e</a:t>
            </a:r>
            <a:r>
              <a:rPr sz="1400" b="1" spc="-12">
                <a:solidFill>
                  <a:schemeClr val="tx2"/>
                </a:solidFill>
                <a:cs typeface="Cambria"/>
              </a:rPr>
              <a:t> </a:t>
            </a:r>
            <a:r>
              <a:rPr sz="1400" b="1">
                <a:solidFill>
                  <a:schemeClr val="tx2"/>
                </a:solidFill>
                <a:cs typeface="Cambria"/>
              </a:rPr>
              <a:t>uso</a:t>
            </a:r>
            <a:r>
              <a:rPr sz="1400" b="1" spc="-16">
                <a:solidFill>
                  <a:schemeClr val="tx2"/>
                </a:solidFill>
                <a:cs typeface="Cambria"/>
              </a:rPr>
              <a:t> </a:t>
            </a:r>
            <a:r>
              <a:rPr sz="1400" b="1">
                <a:solidFill>
                  <a:schemeClr val="tx2"/>
                </a:solidFill>
                <a:cs typeface="Cambria"/>
              </a:rPr>
              <a:t>da APP</a:t>
            </a:r>
            <a:r>
              <a:rPr sz="1400" b="1" spc="-18">
                <a:solidFill>
                  <a:schemeClr val="tx2"/>
                </a:solidFill>
                <a:cs typeface="Cambria"/>
              </a:rPr>
              <a:t> </a:t>
            </a:r>
            <a:r>
              <a:rPr sz="1400" b="1">
                <a:solidFill>
                  <a:schemeClr val="tx2"/>
                </a:solidFill>
                <a:cs typeface="Cambria"/>
              </a:rPr>
              <a:t>VOGE Global</a:t>
            </a:r>
          </a:p>
        </p:txBody>
      </p:sp>
      <p:sp>
        <p:nvSpPr>
          <p:cNvPr id="6" name="object 6"/>
          <p:cNvSpPr txBox="1"/>
          <p:nvPr/>
        </p:nvSpPr>
        <p:spPr>
          <a:xfrm>
            <a:off x="684275" y="996788"/>
            <a:ext cx="243683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1. Descarregar a</a:t>
            </a:r>
            <a:r>
              <a:rPr sz="1100" b="1" spc="10">
                <a:solidFill>
                  <a:srgbClr val="000000"/>
                </a:solidFill>
                <a:latin typeface="Calibri"/>
                <a:cs typeface="Calibri"/>
              </a:rPr>
              <a:t> </a:t>
            </a:r>
            <a:r>
              <a:rPr sz="1100" b="1">
                <a:solidFill>
                  <a:srgbClr val="000000"/>
                </a:solidFill>
                <a:latin typeface="Calibri"/>
                <a:cs typeface="Calibri"/>
              </a:rPr>
              <a:t>aplicação</a:t>
            </a:r>
            <a:r>
              <a:rPr sz="1100" b="1" spc="-24">
                <a:solidFill>
                  <a:srgbClr val="000000"/>
                </a:solidFill>
                <a:latin typeface="Calibri"/>
                <a:cs typeface="Calibri"/>
              </a:rPr>
              <a:t> </a:t>
            </a:r>
            <a:r>
              <a:rPr sz="1100" b="1">
                <a:solidFill>
                  <a:srgbClr val="000000"/>
                </a:solidFill>
                <a:latin typeface="Calibri"/>
                <a:cs typeface="Calibri"/>
              </a:rPr>
              <a:t>VOGE Global</a:t>
            </a:r>
          </a:p>
        </p:txBody>
      </p:sp>
      <p:sp>
        <p:nvSpPr>
          <p:cNvPr id="7" name="object 7"/>
          <p:cNvSpPr txBox="1"/>
          <p:nvPr/>
        </p:nvSpPr>
        <p:spPr>
          <a:xfrm>
            <a:off x="684275" y="1219292"/>
            <a:ext cx="172997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 Descarregar para Apple:</a:t>
            </a:r>
          </a:p>
        </p:txBody>
      </p:sp>
      <p:sp>
        <p:nvSpPr>
          <p:cNvPr id="8" name="object 8"/>
          <p:cNvSpPr txBox="1"/>
          <p:nvPr/>
        </p:nvSpPr>
        <p:spPr>
          <a:xfrm>
            <a:off x="684275" y="1440272"/>
            <a:ext cx="3888877"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1.1.1</a:t>
            </a:r>
            <a:r>
              <a:rPr sz="1100" spc="-14">
                <a:solidFill>
                  <a:srgbClr val="000000"/>
                </a:solidFill>
                <a:latin typeface="Calibri"/>
                <a:cs typeface="Calibri"/>
              </a:rPr>
              <a:t> </a:t>
            </a:r>
            <a:r>
              <a:rPr sz="1100">
                <a:solidFill>
                  <a:srgbClr val="000000"/>
                </a:solidFill>
                <a:latin typeface="Calibri"/>
                <a:cs typeface="Calibri"/>
              </a:rPr>
              <a:t>Faça scan do código QR de “Apple Download” com a câmara</a:t>
            </a:r>
          </a:p>
          <a:p>
            <a:pPr marL="0" marR="0">
              <a:lnSpc>
                <a:spcPts val="1344"/>
              </a:lnSpc>
              <a:spcBef>
                <a:spcPts val="50"/>
              </a:spcBef>
              <a:spcAft>
                <a:spcPts val="0"/>
              </a:spcAft>
            </a:pP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iPhone; quando o</a:t>
            </a:r>
            <a:r>
              <a:rPr sz="1100" spc="10">
                <a:solidFill>
                  <a:srgbClr val="000000"/>
                </a:solidFill>
                <a:latin typeface="Calibri"/>
                <a:cs typeface="Calibri"/>
              </a:rPr>
              <a:t> </a:t>
            </a:r>
            <a:r>
              <a:rPr sz="1100">
                <a:solidFill>
                  <a:srgbClr val="000000"/>
                </a:solidFill>
                <a:latin typeface="Calibri"/>
                <a:cs typeface="Calibri"/>
              </a:rPr>
              <a:t>identificar corretamente, clique nas ligações</a:t>
            </a:r>
          </a:p>
          <a:p>
            <a:pPr marL="0" marR="0">
              <a:lnSpc>
                <a:spcPts val="1343"/>
              </a:lnSpc>
              <a:spcBef>
                <a:spcPts val="0"/>
              </a:spcBef>
              <a:spcAft>
                <a:spcPts val="0"/>
              </a:spcAft>
            </a:pPr>
            <a:r>
              <a:rPr sz="1100">
                <a:solidFill>
                  <a:srgbClr val="000000"/>
                </a:solidFill>
                <a:latin typeface="Calibri"/>
                <a:cs typeface="Calibri"/>
              </a:rPr>
              <a:t>para descarregar.</a:t>
            </a:r>
          </a:p>
        </p:txBody>
      </p:sp>
      <p:sp>
        <p:nvSpPr>
          <p:cNvPr id="9" name="object 9"/>
          <p:cNvSpPr txBox="1"/>
          <p:nvPr/>
        </p:nvSpPr>
        <p:spPr>
          <a:xfrm>
            <a:off x="684275" y="2002628"/>
            <a:ext cx="362828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1.1.2</a:t>
            </a:r>
            <a:r>
              <a:rPr sz="1100" spc="-14">
                <a:solidFill>
                  <a:srgbClr val="000000"/>
                </a:solidFill>
                <a:latin typeface="Calibri"/>
                <a:cs typeface="Calibri"/>
              </a:rPr>
              <a:t> </a:t>
            </a:r>
            <a:r>
              <a:rPr sz="1100">
                <a:solidFill>
                  <a:srgbClr val="000000"/>
                </a:solidFill>
                <a:latin typeface="Calibri"/>
                <a:cs typeface="Calibri"/>
              </a:rPr>
              <a:t>Entre</a:t>
            </a:r>
            <a:r>
              <a:rPr sz="1100" spc="-15">
                <a:solidFill>
                  <a:srgbClr val="000000"/>
                </a:solidFill>
                <a:latin typeface="Calibri"/>
                <a:cs typeface="Calibri"/>
              </a:rPr>
              <a:t> </a:t>
            </a:r>
            <a:r>
              <a:rPr sz="1100">
                <a:solidFill>
                  <a:srgbClr val="000000"/>
                </a:solidFill>
                <a:latin typeface="Calibri"/>
                <a:cs typeface="Calibri"/>
              </a:rPr>
              <a:t>na App Store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iPhone,</a:t>
            </a:r>
            <a:r>
              <a:rPr sz="1100" spc="-10">
                <a:solidFill>
                  <a:srgbClr val="000000"/>
                </a:solidFill>
                <a:latin typeface="Calibri"/>
                <a:cs typeface="Calibri"/>
              </a:rPr>
              <a:t> </a:t>
            </a:r>
            <a:r>
              <a:rPr sz="1100">
                <a:solidFill>
                  <a:srgbClr val="000000"/>
                </a:solidFill>
                <a:latin typeface="Calibri"/>
                <a:cs typeface="Calibri"/>
              </a:rPr>
              <a:t>procure "VOGE Global"</a:t>
            </a:r>
            <a:r>
              <a:rPr sz="1100" spc="13">
                <a:solidFill>
                  <a:srgbClr val="000000"/>
                </a:solidFill>
                <a:latin typeface="Calibri"/>
                <a:cs typeface="Calibri"/>
              </a:rPr>
              <a:t> </a:t>
            </a:r>
            <a:r>
              <a:rPr sz="1100">
                <a:solidFill>
                  <a:srgbClr val="000000"/>
                </a:solidFill>
                <a:latin typeface="Calibri"/>
                <a:cs typeface="Calibri"/>
              </a:rPr>
              <a:t>e</a:t>
            </a:r>
          </a:p>
          <a:p>
            <a:pPr marL="0" marR="0">
              <a:lnSpc>
                <a:spcPts val="1344"/>
              </a:lnSpc>
              <a:spcBef>
                <a:spcPts val="50"/>
              </a:spcBef>
              <a:spcAft>
                <a:spcPts val="0"/>
              </a:spcAft>
            </a:pPr>
            <a:r>
              <a:rPr sz="1100">
                <a:solidFill>
                  <a:srgbClr val="000000"/>
                </a:solidFill>
                <a:latin typeface="Calibri"/>
                <a:cs typeface="Calibri"/>
              </a:rPr>
              <a:t>descarregue-a.</a:t>
            </a:r>
          </a:p>
        </p:txBody>
      </p:sp>
      <p:sp>
        <p:nvSpPr>
          <p:cNvPr id="10" name="object 10"/>
          <p:cNvSpPr txBox="1"/>
          <p:nvPr/>
        </p:nvSpPr>
        <p:spPr>
          <a:xfrm>
            <a:off x="684275" y="2394296"/>
            <a:ext cx="185687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 Descarregar para Android:</a:t>
            </a:r>
          </a:p>
        </p:txBody>
      </p:sp>
      <p:sp>
        <p:nvSpPr>
          <p:cNvPr id="11" name="object 11"/>
          <p:cNvSpPr txBox="1"/>
          <p:nvPr/>
        </p:nvSpPr>
        <p:spPr>
          <a:xfrm>
            <a:off x="684275" y="2615276"/>
            <a:ext cx="640226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1.2.1</a:t>
            </a:r>
            <a:r>
              <a:rPr sz="1100" spc="-14">
                <a:solidFill>
                  <a:srgbClr val="000000"/>
                </a:solidFill>
                <a:latin typeface="Calibri"/>
                <a:cs typeface="Calibri"/>
              </a:rPr>
              <a:t> </a:t>
            </a:r>
            <a:r>
              <a:rPr sz="1100">
                <a:solidFill>
                  <a:srgbClr val="000000"/>
                </a:solidFill>
                <a:latin typeface="Calibri"/>
                <a:cs typeface="Calibri"/>
              </a:rPr>
              <a:t>Abra a câmara do seu</a:t>
            </a:r>
            <a:r>
              <a:rPr sz="1100" spc="-20">
                <a:solidFill>
                  <a:srgbClr val="000000"/>
                </a:solidFill>
                <a:latin typeface="Calibri"/>
                <a:cs typeface="Calibri"/>
              </a:rPr>
              <a:t> </a:t>
            </a:r>
            <a:r>
              <a:rPr lang="pt-BR" sz="1100">
                <a:solidFill>
                  <a:srgbClr val="000000"/>
                </a:solidFill>
                <a:latin typeface="Calibri"/>
                <a:cs typeface="Calibri"/>
              </a:rPr>
              <a:t>celular</a:t>
            </a:r>
            <a:r>
              <a:rPr sz="1100">
                <a:solidFill>
                  <a:srgbClr val="000000"/>
                </a:solidFill>
                <a:latin typeface="Calibri"/>
                <a:cs typeface="Calibri"/>
              </a:rPr>
              <a:t> e faça scan ao</a:t>
            </a:r>
            <a:r>
              <a:rPr sz="1100" spc="11">
                <a:solidFill>
                  <a:srgbClr val="000000"/>
                </a:solidFill>
                <a:latin typeface="Calibri"/>
                <a:cs typeface="Calibri"/>
              </a:rPr>
              <a:t> </a:t>
            </a:r>
            <a:r>
              <a:rPr sz="1100">
                <a:solidFill>
                  <a:srgbClr val="000000"/>
                </a:solidFill>
                <a:latin typeface="Calibri"/>
                <a:cs typeface="Calibri"/>
              </a:rPr>
              <a:t>código QR acima identificado</a:t>
            </a:r>
            <a:r>
              <a:rPr sz="1100" spc="19">
                <a:solidFill>
                  <a:srgbClr val="000000"/>
                </a:solidFill>
                <a:latin typeface="Calibri"/>
                <a:cs typeface="Calibri"/>
              </a:rPr>
              <a:t> </a:t>
            </a:r>
            <a:r>
              <a:rPr sz="1100">
                <a:solidFill>
                  <a:srgbClr val="000000"/>
                </a:solidFill>
                <a:latin typeface="Calibri"/>
                <a:cs typeface="Calibri"/>
              </a:rPr>
              <a:t>como “Android</a:t>
            </a:r>
            <a:r>
              <a:rPr sz="1100" spc="-15">
                <a:solidFill>
                  <a:srgbClr val="000000"/>
                </a:solidFill>
                <a:latin typeface="Calibri"/>
                <a:cs typeface="Calibri"/>
              </a:rPr>
              <a:t> </a:t>
            </a:r>
            <a:r>
              <a:rPr sz="1100">
                <a:solidFill>
                  <a:srgbClr val="000000"/>
                </a:solidFill>
                <a:latin typeface="Calibri"/>
                <a:cs typeface="Calibri"/>
              </a:rPr>
              <a:t>Download”.</a:t>
            </a:r>
          </a:p>
          <a:p>
            <a:pPr marL="0" marR="0">
              <a:lnSpc>
                <a:spcPts val="1344"/>
              </a:lnSpc>
              <a:spcBef>
                <a:spcPts val="50"/>
              </a:spcBef>
              <a:spcAft>
                <a:spcPts val="0"/>
              </a:spcAft>
            </a:pPr>
            <a:r>
              <a:rPr sz="1100">
                <a:solidFill>
                  <a:srgbClr val="000000"/>
                </a:solidFill>
                <a:latin typeface="Calibri"/>
                <a:cs typeface="Calibri"/>
              </a:rPr>
              <a:t>Quando o reconhecer corretamente, clique no botão “lupa” e será redirecionado</a:t>
            </a:r>
            <a:r>
              <a:rPr sz="1100" spc="11">
                <a:solidFill>
                  <a:srgbClr val="000000"/>
                </a:solidFill>
                <a:latin typeface="Calibri"/>
                <a:cs typeface="Calibri"/>
              </a:rPr>
              <a:t> </a:t>
            </a:r>
            <a:r>
              <a:rPr sz="1100">
                <a:solidFill>
                  <a:srgbClr val="000000"/>
                </a:solidFill>
                <a:latin typeface="Calibri"/>
                <a:cs typeface="Calibri"/>
              </a:rPr>
              <a:t>para a página de</a:t>
            </a:r>
            <a:r>
              <a:rPr sz="1100" spc="22">
                <a:solidFill>
                  <a:srgbClr val="000000"/>
                </a:solidFill>
                <a:latin typeface="Calibri"/>
                <a:cs typeface="Calibri"/>
              </a:rPr>
              <a:t> </a:t>
            </a:r>
            <a:r>
              <a:rPr sz="1100">
                <a:solidFill>
                  <a:srgbClr val="000000"/>
                </a:solidFill>
                <a:latin typeface="Calibri"/>
                <a:cs typeface="Calibri"/>
              </a:rPr>
              <a:t>descarga.</a:t>
            </a:r>
          </a:p>
        </p:txBody>
      </p:sp>
      <p:sp>
        <p:nvSpPr>
          <p:cNvPr id="12" name="object 12"/>
          <p:cNvSpPr txBox="1"/>
          <p:nvPr/>
        </p:nvSpPr>
        <p:spPr>
          <a:xfrm>
            <a:off x="684275" y="3006944"/>
            <a:ext cx="6057183"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1.2.2</a:t>
            </a:r>
            <a:r>
              <a:rPr sz="1100" spc="-14">
                <a:solidFill>
                  <a:srgbClr val="000000"/>
                </a:solidFill>
                <a:latin typeface="Calibri"/>
                <a:cs typeface="Calibri"/>
              </a:rPr>
              <a:t> </a:t>
            </a:r>
            <a:r>
              <a:rPr sz="1100">
                <a:solidFill>
                  <a:srgbClr val="000000"/>
                </a:solidFill>
                <a:latin typeface="Calibri"/>
                <a:cs typeface="Calibri"/>
              </a:rPr>
              <a:t>Também pode fazer</a:t>
            </a:r>
            <a:r>
              <a:rPr sz="1100" spc="-10">
                <a:solidFill>
                  <a:srgbClr val="000000"/>
                </a:solidFill>
                <a:latin typeface="Calibri"/>
                <a:cs typeface="Calibri"/>
              </a:rPr>
              <a:t> </a:t>
            </a:r>
            <a:r>
              <a:rPr sz="1100">
                <a:solidFill>
                  <a:srgbClr val="000000"/>
                </a:solidFill>
                <a:latin typeface="Calibri"/>
                <a:cs typeface="Calibri"/>
              </a:rPr>
              <a:t>scan do</a:t>
            </a:r>
            <a:r>
              <a:rPr sz="1100" spc="14">
                <a:solidFill>
                  <a:srgbClr val="000000"/>
                </a:solidFill>
                <a:latin typeface="Calibri"/>
                <a:cs typeface="Calibri"/>
              </a:rPr>
              <a:t> </a:t>
            </a:r>
            <a:r>
              <a:rPr sz="1100">
                <a:solidFill>
                  <a:srgbClr val="000000"/>
                </a:solidFill>
                <a:latin typeface="Calibri"/>
                <a:cs typeface="Calibri"/>
              </a:rPr>
              <a:t>código QR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“Android Download” com qualquer ferramenta de scan.</a:t>
            </a:r>
          </a:p>
          <a:p>
            <a:pPr marL="0" marR="0">
              <a:lnSpc>
                <a:spcPts val="1347"/>
              </a:lnSpc>
              <a:spcBef>
                <a:spcPts val="442"/>
              </a:spcBef>
              <a:spcAft>
                <a:spcPts val="0"/>
              </a:spcAft>
            </a:pPr>
            <a:r>
              <a:rPr sz="1100">
                <a:solidFill>
                  <a:srgbClr val="000000"/>
                </a:solidFill>
                <a:latin typeface="Calibri"/>
                <a:cs typeface="Calibri"/>
              </a:rPr>
              <a:t>1.2.3</a:t>
            </a:r>
            <a:r>
              <a:rPr sz="1100" spc="-14">
                <a:solidFill>
                  <a:srgbClr val="000000"/>
                </a:solidFill>
                <a:latin typeface="Calibri"/>
                <a:cs typeface="Calibri"/>
              </a:rPr>
              <a:t> </a:t>
            </a:r>
            <a:r>
              <a:rPr sz="1100">
                <a:solidFill>
                  <a:srgbClr val="000000"/>
                </a:solidFill>
                <a:latin typeface="Calibri"/>
                <a:cs typeface="Calibri"/>
              </a:rPr>
              <a:t>Entre</a:t>
            </a:r>
            <a:r>
              <a:rPr sz="1100" spc="-15">
                <a:solidFill>
                  <a:srgbClr val="000000"/>
                </a:solidFill>
                <a:latin typeface="Calibri"/>
                <a:cs typeface="Calibri"/>
              </a:rPr>
              <a:t> </a:t>
            </a:r>
            <a:r>
              <a:rPr sz="1100">
                <a:solidFill>
                  <a:srgbClr val="000000"/>
                </a:solidFill>
                <a:latin typeface="Calibri"/>
                <a:cs typeface="Calibri"/>
              </a:rPr>
              <a:t>na Play</a:t>
            </a:r>
            <a:r>
              <a:rPr sz="1100" spc="10">
                <a:solidFill>
                  <a:srgbClr val="000000"/>
                </a:solidFill>
                <a:latin typeface="Calibri"/>
                <a:cs typeface="Calibri"/>
              </a:rPr>
              <a:t> </a:t>
            </a:r>
            <a:r>
              <a:rPr sz="1100">
                <a:solidFill>
                  <a:srgbClr val="000000"/>
                </a:solidFill>
                <a:latin typeface="Calibri"/>
                <a:cs typeface="Calibri"/>
              </a:rPr>
              <a:t>Store do seu</a:t>
            </a:r>
            <a:r>
              <a:rPr sz="1100" spc="-20">
                <a:solidFill>
                  <a:srgbClr val="000000"/>
                </a:solidFill>
                <a:latin typeface="Calibri"/>
                <a:cs typeface="Calibri"/>
              </a:rPr>
              <a:t> </a:t>
            </a:r>
            <a:r>
              <a:rPr lang="pt-BR" sz="1100">
                <a:solidFill>
                  <a:srgbClr val="000000"/>
                </a:solidFill>
                <a:latin typeface="Calibri"/>
                <a:cs typeface="Calibri"/>
              </a:rPr>
              <a:t>celular</a:t>
            </a:r>
            <a:r>
              <a:rPr sz="1100">
                <a:solidFill>
                  <a:srgbClr val="000000"/>
                </a:solidFill>
                <a:latin typeface="Calibri"/>
                <a:cs typeface="Calibri"/>
              </a:rPr>
              <a:t> Android para procurar e </a:t>
            </a:r>
            <a:r>
              <a:rPr lang="pt-BR" sz="1100">
                <a:solidFill>
                  <a:srgbClr val="000000"/>
                </a:solidFill>
                <a:latin typeface="Calibri"/>
                <a:cs typeface="Calibri"/>
              </a:rPr>
              <a:t>baixar</a:t>
            </a:r>
            <a:r>
              <a:rPr sz="1100" spc="-25">
                <a:solidFill>
                  <a:srgbClr val="000000"/>
                </a:solidFill>
                <a:latin typeface="Calibri"/>
                <a:cs typeface="Calibri"/>
              </a:rPr>
              <a:t> </a:t>
            </a:r>
            <a:r>
              <a:rPr sz="1100">
                <a:solidFill>
                  <a:srgbClr val="000000"/>
                </a:solidFill>
                <a:latin typeface="Calibri"/>
                <a:cs typeface="Calibri"/>
              </a:rPr>
              <a:t>VOGE Global.</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2776727" y="731012"/>
            <a:ext cx="1022603" cy="21595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1659636" y="731012"/>
            <a:ext cx="1078992" cy="215950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731012"/>
            <a:ext cx="1051560" cy="2159508"/>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576072" y="2939888"/>
            <a:ext cx="6050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1</a:t>
            </a:r>
          </a:p>
        </p:txBody>
      </p:sp>
      <p:sp>
        <p:nvSpPr>
          <p:cNvPr id="8" name="object 8"/>
          <p:cNvSpPr txBox="1"/>
          <p:nvPr/>
        </p:nvSpPr>
        <p:spPr>
          <a:xfrm>
            <a:off x="1925141" y="2939888"/>
            <a:ext cx="6051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2</a:t>
            </a:r>
          </a:p>
        </p:txBody>
      </p:sp>
      <p:sp>
        <p:nvSpPr>
          <p:cNvPr id="9" name="object 9"/>
          <p:cNvSpPr txBox="1"/>
          <p:nvPr/>
        </p:nvSpPr>
        <p:spPr>
          <a:xfrm>
            <a:off x="3044668" y="2939888"/>
            <a:ext cx="60669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3</a:t>
            </a:r>
          </a:p>
        </p:txBody>
      </p:sp>
      <p:sp>
        <p:nvSpPr>
          <p:cNvPr id="10" name="object 10"/>
          <p:cNvSpPr txBox="1"/>
          <p:nvPr/>
        </p:nvSpPr>
        <p:spPr>
          <a:xfrm>
            <a:off x="576072" y="3160868"/>
            <a:ext cx="192262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2. Conseguir token d</a:t>
            </a:r>
            <a:r>
              <a:rPr lang="pt-BR" sz="1100" b="1">
                <a:solidFill>
                  <a:srgbClr val="000000"/>
                </a:solidFill>
                <a:latin typeface="Calibri"/>
                <a:cs typeface="Calibri"/>
              </a:rPr>
              <a:t>o</a:t>
            </a:r>
            <a:r>
              <a:rPr sz="1100" b="1">
                <a:solidFill>
                  <a:srgbClr val="000000"/>
                </a:solidFill>
                <a:latin typeface="Calibri"/>
                <a:cs typeface="Calibri"/>
              </a:rPr>
              <a:t> Mapbox</a:t>
            </a:r>
          </a:p>
        </p:txBody>
      </p:sp>
      <p:sp>
        <p:nvSpPr>
          <p:cNvPr id="11" name="object 11"/>
          <p:cNvSpPr txBox="1"/>
          <p:nvPr/>
        </p:nvSpPr>
        <p:spPr>
          <a:xfrm>
            <a:off x="576072" y="3383372"/>
            <a:ext cx="377886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2.1 Abra o navegador e procure Mapbox,</a:t>
            </a:r>
            <a:r>
              <a:rPr sz="1100" spc="-17">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clique em Mapbox.</a:t>
            </a:r>
          </a:p>
        </p:txBody>
      </p:sp>
      <p:sp>
        <p:nvSpPr>
          <p:cNvPr id="12" name="object 12"/>
          <p:cNvSpPr txBox="1"/>
          <p:nvPr/>
        </p:nvSpPr>
        <p:spPr>
          <a:xfrm>
            <a:off x="576072" y="3604352"/>
            <a:ext cx="6163408"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2.2 </a:t>
            </a:r>
            <a:r>
              <a:rPr sz="1100" spc="-20">
                <a:solidFill>
                  <a:srgbClr val="000000"/>
                </a:solidFill>
                <a:latin typeface="Calibri"/>
                <a:cs typeface="Calibri"/>
              </a:rPr>
              <a:t>Se</a:t>
            </a:r>
            <a:r>
              <a:rPr sz="1100" spc="-15">
                <a:solidFill>
                  <a:srgbClr val="000000"/>
                </a:solidFill>
                <a:latin typeface="Calibri"/>
                <a:cs typeface="Calibri"/>
              </a:rPr>
              <a:t> </a:t>
            </a:r>
            <a:r>
              <a:rPr sz="1100" spc="-28">
                <a:solidFill>
                  <a:srgbClr val="000000"/>
                </a:solidFill>
                <a:latin typeface="Calibri"/>
                <a:cs typeface="Calibri"/>
              </a:rPr>
              <a:t>não</a:t>
            </a:r>
            <a:r>
              <a:rPr sz="1100">
                <a:solidFill>
                  <a:srgbClr val="000000"/>
                </a:solidFill>
                <a:latin typeface="Calibri"/>
                <a:cs typeface="Calibri"/>
              </a:rPr>
              <a:t> </a:t>
            </a:r>
            <a:r>
              <a:rPr sz="1100" spc="-22">
                <a:solidFill>
                  <a:srgbClr val="000000"/>
                </a:solidFill>
                <a:latin typeface="Calibri"/>
                <a:cs typeface="Calibri"/>
              </a:rPr>
              <a:t>dispõe</a:t>
            </a:r>
            <a:r>
              <a:rPr sz="1100" spc="-23">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conta,</a:t>
            </a:r>
            <a:r>
              <a:rPr sz="1100">
                <a:solidFill>
                  <a:srgbClr val="000000"/>
                </a:solidFill>
                <a:latin typeface="Calibri"/>
                <a:cs typeface="Calibri"/>
              </a:rPr>
              <a:t> </a:t>
            </a:r>
            <a:r>
              <a:rPr sz="1100" spc="-21">
                <a:solidFill>
                  <a:srgbClr val="000000"/>
                </a:solidFill>
                <a:latin typeface="Calibri"/>
                <a:cs typeface="Calibri"/>
              </a:rPr>
              <a:t>registe-se,</a:t>
            </a:r>
            <a:r>
              <a:rPr sz="1100" spc="-16">
                <a:solidFill>
                  <a:srgbClr val="000000"/>
                </a:solidFill>
                <a:latin typeface="Calibri"/>
                <a:cs typeface="Calibri"/>
              </a:rPr>
              <a:t> </a:t>
            </a:r>
            <a:r>
              <a:rPr lang="pt-BR" sz="1100" spc="-21">
                <a:solidFill>
                  <a:srgbClr val="000000"/>
                </a:solidFill>
                <a:latin typeface="Calibri"/>
                <a:cs typeface="Calibri"/>
              </a:rPr>
              <a:t>aperte</a:t>
            </a:r>
            <a:r>
              <a:rPr sz="1100" spc="-26">
                <a:solidFill>
                  <a:srgbClr val="000000"/>
                </a:solidFill>
                <a:latin typeface="Calibri"/>
                <a:cs typeface="Calibri"/>
              </a:rPr>
              <a:t> </a:t>
            </a:r>
            <a:r>
              <a:rPr sz="1100" spc="-18">
                <a:solidFill>
                  <a:srgbClr val="000000"/>
                </a:solidFill>
                <a:latin typeface="Calibri"/>
                <a:cs typeface="Calibri"/>
              </a:rPr>
              <a:t>“SIGN</a:t>
            </a:r>
            <a:r>
              <a:rPr sz="1100" spc="-25">
                <a:solidFill>
                  <a:srgbClr val="000000"/>
                </a:solidFill>
                <a:latin typeface="Calibri"/>
                <a:cs typeface="Calibri"/>
              </a:rPr>
              <a:t> </a:t>
            </a:r>
            <a:r>
              <a:rPr sz="1100" spc="-19">
                <a:solidFill>
                  <a:srgbClr val="000000"/>
                </a:solidFill>
                <a:latin typeface="Calibri"/>
                <a:cs typeface="Calibri"/>
              </a:rPr>
              <a:t>UP”</a:t>
            </a:r>
            <a:r>
              <a:rPr sz="1100" spc="-17">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spc="-21">
                <a:solidFill>
                  <a:srgbClr val="000000"/>
                </a:solidFill>
                <a:latin typeface="Calibri"/>
                <a:cs typeface="Calibri"/>
              </a:rPr>
              <a:t>introduza</a:t>
            </a:r>
            <a:r>
              <a:rPr sz="1100" spc="-26">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0">
                <a:solidFill>
                  <a:srgbClr val="000000"/>
                </a:solidFill>
                <a:latin typeface="Calibri"/>
                <a:cs typeface="Calibri"/>
              </a:rPr>
              <a:t>informação</a:t>
            </a:r>
            <a:r>
              <a:rPr sz="1100">
                <a:solidFill>
                  <a:srgbClr val="000000"/>
                </a:solidFill>
                <a:latin typeface="Calibri"/>
                <a:cs typeface="Calibri"/>
              </a:rPr>
              <a:t> </a:t>
            </a:r>
            <a:r>
              <a:rPr sz="1100" spc="-37">
                <a:solidFill>
                  <a:srgbClr val="000000"/>
                </a:solidFill>
                <a:latin typeface="Calibri"/>
                <a:cs typeface="Calibri"/>
              </a:rPr>
              <a:t>da</a:t>
            </a:r>
            <a:r>
              <a:rPr sz="1100" spc="12">
                <a:solidFill>
                  <a:srgbClr val="000000"/>
                </a:solidFill>
                <a:latin typeface="Calibri"/>
                <a:cs typeface="Calibri"/>
              </a:rPr>
              <a:t> </a:t>
            </a:r>
            <a:r>
              <a:rPr sz="1100" spc="-22">
                <a:solidFill>
                  <a:srgbClr val="000000"/>
                </a:solidFill>
                <a:latin typeface="Calibri"/>
                <a:cs typeface="Calibri"/>
              </a:rPr>
              <a:t>conta.</a:t>
            </a:r>
            <a:r>
              <a:rPr sz="1100" spc="-18">
                <a:solidFill>
                  <a:srgbClr val="000000"/>
                </a:solidFill>
                <a:latin typeface="Calibri"/>
                <a:cs typeface="Calibri"/>
              </a:rPr>
              <a:t> </a:t>
            </a:r>
            <a:r>
              <a:rPr sz="1100" spc="-20">
                <a:solidFill>
                  <a:srgbClr val="000000"/>
                </a:solidFill>
                <a:latin typeface="Calibri"/>
                <a:cs typeface="Calibri"/>
              </a:rPr>
              <a:t>(Ver</a:t>
            </a:r>
            <a:r>
              <a:rPr sz="1100" spc="-16">
                <a:solidFill>
                  <a:srgbClr val="000000"/>
                </a:solidFill>
                <a:latin typeface="Calibri"/>
                <a:cs typeface="Calibri"/>
              </a:rPr>
              <a:t> </a:t>
            </a:r>
            <a:r>
              <a:rPr sz="1100" spc="-21">
                <a:solidFill>
                  <a:srgbClr val="000000"/>
                </a:solidFill>
                <a:latin typeface="Calibri"/>
                <a:cs typeface="Calibri"/>
              </a:rPr>
              <a:t>Figura</a:t>
            </a:r>
            <a:r>
              <a:rPr sz="1100" spc="-26">
                <a:solidFill>
                  <a:srgbClr val="000000"/>
                </a:solidFill>
                <a:latin typeface="Calibri"/>
                <a:cs typeface="Calibri"/>
              </a:rPr>
              <a:t> </a:t>
            </a:r>
            <a:r>
              <a:rPr sz="1100" spc="-17">
                <a:solidFill>
                  <a:srgbClr val="000000"/>
                </a:solidFill>
                <a:latin typeface="Calibri"/>
                <a:cs typeface="Calibri"/>
              </a:rPr>
              <a:t>1)</a:t>
            </a:r>
          </a:p>
          <a:p>
            <a:pPr marL="0" marR="0">
              <a:lnSpc>
                <a:spcPts val="1347"/>
              </a:lnSpc>
              <a:spcBef>
                <a:spcPts val="442"/>
              </a:spcBef>
              <a:spcAft>
                <a:spcPts val="0"/>
              </a:spcAft>
            </a:pPr>
            <a:r>
              <a:rPr sz="1100">
                <a:solidFill>
                  <a:srgbClr val="000000"/>
                </a:solidFill>
                <a:latin typeface="Calibri"/>
                <a:cs typeface="Calibri"/>
              </a:rPr>
              <a:t>2.3 Introduza a informação de pagamento. </a:t>
            </a:r>
            <a:r>
              <a:rPr lang="pt-BR" sz="1100">
                <a:solidFill>
                  <a:srgbClr val="000000"/>
                </a:solidFill>
                <a:latin typeface="Calibri"/>
                <a:cs typeface="Calibri"/>
              </a:rPr>
              <a:t>Apenas para validação da conta, não será cobrado. </a:t>
            </a:r>
            <a:r>
              <a:rPr sz="1100">
                <a:solidFill>
                  <a:srgbClr val="000000"/>
                </a:solidFill>
                <a:latin typeface="Calibri"/>
                <a:cs typeface="Calibri"/>
              </a:rPr>
              <a:t>(Ver Figura 2)</a:t>
            </a:r>
          </a:p>
        </p:txBody>
      </p:sp>
      <p:sp>
        <p:nvSpPr>
          <p:cNvPr id="13" name="object 13"/>
          <p:cNvSpPr txBox="1"/>
          <p:nvPr/>
        </p:nvSpPr>
        <p:spPr>
          <a:xfrm>
            <a:off x="576072" y="4028802"/>
            <a:ext cx="616340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2.4 Após regist</a:t>
            </a:r>
            <a:r>
              <a:rPr lang="pt-BR" sz="1100">
                <a:solidFill>
                  <a:srgbClr val="000000"/>
                </a:solidFill>
                <a:latin typeface="Calibri"/>
                <a:cs typeface="Calibri"/>
              </a:rPr>
              <a:t>r</a:t>
            </a:r>
            <a:r>
              <a:rPr sz="1100">
                <a:solidFill>
                  <a:srgbClr val="000000"/>
                </a:solidFill>
                <a:latin typeface="Calibri"/>
                <a:cs typeface="Calibri"/>
              </a:rPr>
              <a:t>ar a conta, localize</a:t>
            </a:r>
            <a:r>
              <a:rPr sz="1100" spc="-13">
                <a:solidFill>
                  <a:srgbClr val="000000"/>
                </a:solidFill>
                <a:latin typeface="Calibri"/>
                <a:cs typeface="Calibri"/>
              </a:rPr>
              <a:t> </a:t>
            </a:r>
            <a:r>
              <a:rPr sz="1100">
                <a:solidFill>
                  <a:srgbClr val="000000"/>
                </a:solidFill>
                <a:latin typeface="Calibri"/>
                <a:cs typeface="Calibri"/>
              </a:rPr>
              <a:t>e clique em “criar um token”</a:t>
            </a:r>
            <a:r>
              <a:rPr sz="1100" spc="17">
                <a:solidFill>
                  <a:srgbClr val="000000"/>
                </a:solidFill>
                <a:latin typeface="Calibri"/>
                <a:cs typeface="Calibri"/>
              </a:rPr>
              <a:t> </a:t>
            </a:r>
            <a:r>
              <a:rPr sz="1100">
                <a:solidFill>
                  <a:srgbClr val="000000"/>
                </a:solidFill>
                <a:latin typeface="Calibri"/>
                <a:cs typeface="Calibri"/>
              </a:rPr>
              <a:t>para solicitar a</a:t>
            </a:r>
            <a:r>
              <a:rPr sz="1100" spc="-14">
                <a:solidFill>
                  <a:srgbClr val="000000"/>
                </a:solidFill>
                <a:latin typeface="Calibri"/>
                <a:cs typeface="Calibri"/>
              </a:rPr>
              <a:t> </a:t>
            </a:r>
            <a:r>
              <a:rPr sz="1100">
                <a:solidFill>
                  <a:srgbClr val="000000"/>
                </a:solidFill>
                <a:latin typeface="Calibri"/>
                <a:cs typeface="Calibri"/>
              </a:rPr>
              <a:t>criação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um token.</a:t>
            </a:r>
            <a:r>
              <a:rPr sz="1100" spc="-18">
                <a:solidFill>
                  <a:srgbClr val="000000"/>
                </a:solidFill>
                <a:latin typeface="Calibri"/>
                <a:cs typeface="Calibri"/>
              </a:rPr>
              <a:t> </a:t>
            </a:r>
            <a:r>
              <a:rPr sz="1100">
                <a:solidFill>
                  <a:srgbClr val="000000"/>
                </a:solidFill>
                <a:latin typeface="Calibri"/>
                <a:cs typeface="Calibri"/>
              </a:rPr>
              <a:t>(Ver a</a:t>
            </a:r>
          </a:p>
          <a:p>
            <a:pPr marL="0" marR="0">
              <a:lnSpc>
                <a:spcPts val="1344"/>
              </a:lnSpc>
              <a:spcBef>
                <a:spcPts val="50"/>
              </a:spcBef>
              <a:spcAft>
                <a:spcPts val="0"/>
              </a:spcAft>
            </a:pPr>
            <a:r>
              <a:rPr sz="1100">
                <a:solidFill>
                  <a:srgbClr val="000000"/>
                </a:solidFill>
                <a:latin typeface="Calibri"/>
                <a:cs typeface="Calibri"/>
              </a:rPr>
              <a:t>Figura </a:t>
            </a:r>
            <a:r>
              <a:rPr sz="1100" spc="17">
                <a:solidFill>
                  <a:srgbClr val="000000"/>
                </a:solidFill>
                <a:latin typeface="Calibri"/>
                <a:cs typeface="Calibri"/>
              </a:rPr>
              <a:t>3)</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384292" y="714248"/>
            <a:ext cx="1086612" cy="21595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239768" y="714247"/>
            <a:ext cx="1112520" cy="215950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714247"/>
            <a:ext cx="3517392" cy="2159508"/>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2033016" y="2923124"/>
            <a:ext cx="6050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4</a:t>
            </a:r>
          </a:p>
        </p:txBody>
      </p:sp>
      <p:sp>
        <p:nvSpPr>
          <p:cNvPr id="8" name="object 8"/>
          <p:cNvSpPr txBox="1"/>
          <p:nvPr/>
        </p:nvSpPr>
        <p:spPr>
          <a:xfrm>
            <a:off x="4628933" y="2923124"/>
            <a:ext cx="60641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5</a:t>
            </a:r>
          </a:p>
        </p:txBody>
      </p:sp>
      <p:sp>
        <p:nvSpPr>
          <p:cNvPr id="9" name="object 9"/>
          <p:cNvSpPr txBox="1"/>
          <p:nvPr/>
        </p:nvSpPr>
        <p:spPr>
          <a:xfrm>
            <a:off x="5692232" y="2923124"/>
            <a:ext cx="60641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6</a:t>
            </a:r>
          </a:p>
        </p:txBody>
      </p:sp>
      <p:sp>
        <p:nvSpPr>
          <p:cNvPr id="10" name="object 10"/>
          <p:cNvSpPr txBox="1"/>
          <p:nvPr/>
        </p:nvSpPr>
        <p:spPr>
          <a:xfrm>
            <a:off x="684275" y="3144104"/>
            <a:ext cx="6445342"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2.5 Introduza a chave</a:t>
            </a:r>
            <a:r>
              <a:rPr sz="1100" spc="-14">
                <a:solidFill>
                  <a:srgbClr val="000000"/>
                </a:solidFill>
                <a:latin typeface="Calibri"/>
                <a:cs typeface="Calibri"/>
              </a:rPr>
              <a:t> </a:t>
            </a:r>
            <a:r>
              <a:rPr sz="1100">
                <a:solidFill>
                  <a:srgbClr val="000000"/>
                </a:solidFill>
                <a:latin typeface="Calibri"/>
                <a:cs typeface="Calibri"/>
              </a:rPr>
              <a:t>do token e selecione os ajustes da aplicação,</a:t>
            </a:r>
            <a:r>
              <a:rPr sz="1100" spc="-10">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seguida clique </a:t>
            </a:r>
            <a:r>
              <a:rPr sz="1100" spc="16">
                <a:solidFill>
                  <a:srgbClr val="000000"/>
                </a:solidFill>
                <a:latin typeface="Calibri"/>
                <a:cs typeface="Calibri"/>
              </a:rPr>
              <a:t>em</a:t>
            </a:r>
            <a:r>
              <a:rPr sz="1100" spc="-21">
                <a:solidFill>
                  <a:srgbClr val="000000"/>
                </a:solidFill>
                <a:latin typeface="Calibri"/>
                <a:cs typeface="Calibri"/>
              </a:rPr>
              <a:t> </a:t>
            </a:r>
            <a:r>
              <a:rPr sz="1100">
                <a:solidFill>
                  <a:srgbClr val="000000"/>
                </a:solidFill>
                <a:latin typeface="Calibri"/>
                <a:cs typeface="Calibri"/>
              </a:rPr>
              <a:t>“criar um token”</a:t>
            </a:r>
            <a:r>
              <a:rPr sz="1100" spc="17">
                <a:solidFill>
                  <a:srgbClr val="000000"/>
                </a:solidFill>
                <a:latin typeface="Calibri"/>
                <a:cs typeface="Calibri"/>
              </a:rPr>
              <a:t> </a:t>
            </a:r>
            <a:r>
              <a:rPr sz="1100">
                <a:solidFill>
                  <a:srgbClr val="000000"/>
                </a:solidFill>
                <a:latin typeface="Calibri"/>
                <a:cs typeface="Calibri"/>
              </a:rPr>
              <a:t>(Ver</a:t>
            </a:r>
          </a:p>
          <a:p>
            <a:pPr marL="0" marR="0">
              <a:lnSpc>
                <a:spcPts val="1344"/>
              </a:lnSpc>
              <a:spcBef>
                <a:spcPts val="50"/>
              </a:spcBef>
              <a:spcAft>
                <a:spcPts val="0"/>
              </a:spcAft>
            </a:pPr>
            <a:r>
              <a:rPr sz="1100">
                <a:solidFill>
                  <a:srgbClr val="000000"/>
                </a:solidFill>
                <a:latin typeface="Calibri"/>
                <a:cs typeface="Calibri"/>
              </a:rPr>
              <a:t>a Figura 4).</a:t>
            </a:r>
          </a:p>
        </p:txBody>
      </p:sp>
      <p:sp>
        <p:nvSpPr>
          <p:cNvPr id="11" name="object 11"/>
          <p:cNvSpPr txBox="1"/>
          <p:nvPr/>
        </p:nvSpPr>
        <p:spPr>
          <a:xfrm>
            <a:off x="684275" y="3535772"/>
            <a:ext cx="55394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2.6 Introduza a palavra-passe de confirmação</a:t>
            </a:r>
            <a:r>
              <a:rPr sz="1100" spc="17">
                <a:solidFill>
                  <a:srgbClr val="000000"/>
                </a:solidFill>
                <a:latin typeface="Calibri"/>
                <a:cs typeface="Calibri"/>
              </a:rPr>
              <a:t> </a:t>
            </a:r>
            <a:r>
              <a:rPr sz="1100">
                <a:solidFill>
                  <a:srgbClr val="000000"/>
                </a:solidFill>
                <a:latin typeface="Calibri"/>
                <a:cs typeface="Calibri"/>
              </a:rPr>
              <a:t>para completar</a:t>
            </a:r>
            <a:r>
              <a:rPr sz="1100" spc="-15">
                <a:solidFill>
                  <a:srgbClr val="000000"/>
                </a:solidFill>
                <a:latin typeface="Calibri"/>
                <a:cs typeface="Calibri"/>
              </a:rPr>
              <a:t> </a:t>
            </a:r>
            <a:r>
              <a:rPr sz="1100">
                <a:solidFill>
                  <a:srgbClr val="000000"/>
                </a:solidFill>
                <a:latin typeface="Calibri"/>
                <a:cs typeface="Calibri"/>
              </a:rPr>
              <a:t>a criação do token</a:t>
            </a:r>
            <a:r>
              <a:rPr sz="1100" spc="-12">
                <a:solidFill>
                  <a:srgbClr val="000000"/>
                </a:solidFill>
                <a:latin typeface="Calibri"/>
                <a:cs typeface="Calibri"/>
              </a:rPr>
              <a:t> </a:t>
            </a:r>
            <a:r>
              <a:rPr sz="1100">
                <a:solidFill>
                  <a:srgbClr val="000000"/>
                </a:solidFill>
                <a:latin typeface="Calibri"/>
                <a:cs typeface="Calibri"/>
              </a:rPr>
              <a:t>(Ver Figura 5).</a:t>
            </a:r>
          </a:p>
        </p:txBody>
      </p:sp>
      <p:sp>
        <p:nvSpPr>
          <p:cNvPr id="12" name="object 12"/>
          <p:cNvSpPr txBox="1"/>
          <p:nvPr/>
        </p:nvSpPr>
        <p:spPr>
          <a:xfrm>
            <a:off x="684275" y="3756752"/>
            <a:ext cx="625006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2.7 Pode encontrar o token</a:t>
            </a:r>
            <a:r>
              <a:rPr sz="1100" spc="-17">
                <a:solidFill>
                  <a:srgbClr val="000000"/>
                </a:solidFill>
                <a:latin typeface="Calibri"/>
                <a:cs typeface="Calibri"/>
              </a:rPr>
              <a:t> </a:t>
            </a:r>
            <a:r>
              <a:rPr sz="1100">
                <a:solidFill>
                  <a:srgbClr val="000000"/>
                </a:solidFill>
                <a:latin typeface="Calibri"/>
                <a:cs typeface="Calibri"/>
              </a:rPr>
              <a:t>criado na parte inferior</a:t>
            </a:r>
            <a:r>
              <a:rPr sz="1100" spc="-18">
                <a:solidFill>
                  <a:srgbClr val="000000"/>
                </a:solidFill>
                <a:latin typeface="Calibri"/>
                <a:cs typeface="Calibri"/>
              </a:rPr>
              <a:t> </a:t>
            </a:r>
            <a:r>
              <a:rPr sz="1100">
                <a:solidFill>
                  <a:srgbClr val="000000"/>
                </a:solidFill>
                <a:latin typeface="Calibri"/>
                <a:cs typeface="Calibri"/>
              </a:rPr>
              <a:t>da página, mas não aparecerá</a:t>
            </a:r>
            <a:r>
              <a:rPr sz="1100" spc="-14">
                <a:solidFill>
                  <a:srgbClr val="000000"/>
                </a:solidFill>
                <a:latin typeface="Calibri"/>
                <a:cs typeface="Calibri"/>
              </a:rPr>
              <a:t> </a:t>
            </a:r>
            <a:r>
              <a:rPr sz="1100">
                <a:solidFill>
                  <a:srgbClr val="000000"/>
                </a:solidFill>
                <a:latin typeface="Calibri"/>
                <a:cs typeface="Calibri"/>
              </a:rPr>
              <a:t>na página da próxima vez</a:t>
            </a:r>
          </a:p>
          <a:p>
            <a:pPr marL="0" marR="0">
              <a:lnSpc>
                <a:spcPts val="1344"/>
              </a:lnSpc>
              <a:spcBef>
                <a:spcPts val="50"/>
              </a:spcBef>
              <a:spcAft>
                <a:spcPts val="0"/>
              </a:spcAft>
            </a:pPr>
            <a:r>
              <a:rPr sz="1100">
                <a:solidFill>
                  <a:srgbClr val="000000"/>
                </a:solidFill>
                <a:latin typeface="Calibri"/>
                <a:cs typeface="Calibri"/>
              </a:rPr>
              <a:t>que iniciar sessão,</a:t>
            </a:r>
            <a:r>
              <a:rPr sz="1100" spc="-10">
                <a:solidFill>
                  <a:srgbClr val="000000"/>
                </a:solidFill>
                <a:latin typeface="Calibri"/>
                <a:cs typeface="Calibri"/>
              </a:rPr>
              <a:t> </a:t>
            </a:r>
            <a:r>
              <a:rPr sz="1100">
                <a:solidFill>
                  <a:srgbClr val="000000"/>
                </a:solidFill>
                <a:highlight>
                  <a:srgbClr val="FFFF00"/>
                </a:highlight>
                <a:latin typeface="Calibri"/>
                <a:cs typeface="Calibri"/>
              </a:rPr>
              <a:t>pelo que deve ter cuidado</a:t>
            </a:r>
            <a:r>
              <a:rPr sz="1100" spc="14">
                <a:solidFill>
                  <a:srgbClr val="000000"/>
                </a:solidFill>
                <a:highlight>
                  <a:srgbClr val="FFFF00"/>
                </a:highlight>
                <a:latin typeface="Calibri"/>
                <a:cs typeface="Calibri"/>
              </a:rPr>
              <a:t> </a:t>
            </a:r>
            <a:r>
              <a:rPr sz="1100">
                <a:solidFill>
                  <a:srgbClr val="000000"/>
                </a:solidFill>
                <a:highlight>
                  <a:srgbClr val="FFFF00"/>
                </a:highlight>
                <a:latin typeface="Calibri"/>
                <a:cs typeface="Calibri"/>
              </a:rPr>
              <a:t>em</a:t>
            </a:r>
            <a:r>
              <a:rPr sz="1100" spc="23">
                <a:solidFill>
                  <a:srgbClr val="000000"/>
                </a:solidFill>
                <a:highlight>
                  <a:srgbClr val="FFFF00"/>
                </a:highlight>
                <a:latin typeface="Calibri"/>
                <a:cs typeface="Calibri"/>
              </a:rPr>
              <a:t> </a:t>
            </a:r>
            <a:r>
              <a:rPr sz="1100">
                <a:solidFill>
                  <a:srgbClr val="000000"/>
                </a:solidFill>
                <a:highlight>
                  <a:srgbClr val="FFFF00"/>
                </a:highlight>
                <a:latin typeface="Calibri"/>
                <a:cs typeface="Calibri"/>
              </a:rPr>
              <a:t>guardá-lo</a:t>
            </a:r>
            <a:r>
              <a:rPr sz="1100" spc="13">
                <a:solidFill>
                  <a:srgbClr val="000000"/>
                </a:solidFill>
                <a:highlight>
                  <a:srgbClr val="FFFF00"/>
                </a:highlight>
                <a:latin typeface="Calibri"/>
                <a:cs typeface="Calibri"/>
              </a:rPr>
              <a:t> </a:t>
            </a:r>
            <a:r>
              <a:rPr sz="1100">
                <a:solidFill>
                  <a:srgbClr val="000000"/>
                </a:solidFill>
                <a:latin typeface="Calibri"/>
                <a:cs typeface="Calibri"/>
              </a:rPr>
              <a:t>(Ver Figura 6).</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846576" y="759968"/>
            <a:ext cx="3022091" cy="19141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3229356" cy="193395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1925001" y="2723480"/>
            <a:ext cx="6051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7</a:t>
            </a:r>
          </a:p>
        </p:txBody>
      </p:sp>
      <p:sp>
        <p:nvSpPr>
          <p:cNvPr id="7" name="object 7"/>
          <p:cNvSpPr txBox="1"/>
          <p:nvPr/>
        </p:nvSpPr>
        <p:spPr>
          <a:xfrm>
            <a:off x="5071288" y="2723480"/>
            <a:ext cx="60571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Figura 8</a:t>
            </a:r>
          </a:p>
        </p:txBody>
      </p:sp>
      <p:sp>
        <p:nvSpPr>
          <p:cNvPr id="8" name="object 8"/>
          <p:cNvSpPr txBox="1"/>
          <p:nvPr/>
        </p:nvSpPr>
        <p:spPr>
          <a:xfrm>
            <a:off x="576072" y="2944460"/>
            <a:ext cx="231259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3. Configuração do VOGE Global Map</a:t>
            </a:r>
          </a:p>
        </p:txBody>
      </p:sp>
      <p:sp>
        <p:nvSpPr>
          <p:cNvPr id="9" name="object 9"/>
          <p:cNvSpPr txBox="1"/>
          <p:nvPr/>
        </p:nvSpPr>
        <p:spPr>
          <a:xfrm>
            <a:off x="576072" y="3165440"/>
            <a:ext cx="6286621"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3.1 Abra VOGE Global, depois abra Setup</a:t>
            </a:r>
            <a:r>
              <a:rPr sz="1100" spc="10">
                <a:solidFill>
                  <a:srgbClr val="000000"/>
                </a:solidFill>
                <a:latin typeface="Calibri"/>
                <a:cs typeface="Calibri"/>
              </a:rPr>
              <a:t> </a:t>
            </a:r>
            <a:r>
              <a:rPr sz="1100">
                <a:solidFill>
                  <a:srgbClr val="000000"/>
                </a:solidFill>
                <a:latin typeface="Wingdings"/>
                <a:cs typeface="Wingdings"/>
              </a:rPr>
              <a:t></a:t>
            </a:r>
            <a:r>
              <a:rPr sz="1100" spc="-30">
                <a:solidFill>
                  <a:srgbClr val="000000"/>
                </a:solidFill>
                <a:latin typeface="Times New Roman"/>
                <a:cs typeface="Times New Roman"/>
              </a:rPr>
              <a:t> </a:t>
            </a:r>
            <a:r>
              <a:rPr sz="1100">
                <a:solidFill>
                  <a:srgbClr val="000000"/>
                </a:solidFill>
                <a:latin typeface="Calibri"/>
                <a:cs typeface="Calibri"/>
              </a:rPr>
              <a:t>Map configuration </a:t>
            </a:r>
            <a:r>
              <a:rPr sz="1100">
                <a:solidFill>
                  <a:srgbClr val="000000"/>
                </a:solidFill>
                <a:latin typeface="Wingdings"/>
                <a:cs typeface="Wingdings"/>
              </a:rPr>
              <a:t></a:t>
            </a:r>
            <a:r>
              <a:rPr sz="1100" spc="-30">
                <a:solidFill>
                  <a:srgbClr val="000000"/>
                </a:solidFill>
                <a:latin typeface="Times New Roman"/>
                <a:cs typeface="Times New Roman"/>
              </a:rPr>
              <a:t> </a:t>
            </a:r>
            <a:r>
              <a:rPr sz="1100">
                <a:solidFill>
                  <a:srgbClr val="000000"/>
                </a:solidFill>
                <a:latin typeface="Calibri"/>
                <a:cs typeface="Calibri"/>
              </a:rPr>
              <a:t>Map configuration guidance </a:t>
            </a:r>
            <a:r>
              <a:rPr sz="1100">
                <a:solidFill>
                  <a:srgbClr val="000000"/>
                </a:solidFill>
                <a:latin typeface="Wingdings"/>
                <a:cs typeface="Wingdings"/>
              </a:rPr>
              <a:t></a:t>
            </a:r>
            <a:r>
              <a:rPr sz="1100" spc="-23">
                <a:solidFill>
                  <a:srgbClr val="000000"/>
                </a:solidFill>
                <a:latin typeface="Times New Roman"/>
                <a:cs typeface="Times New Roman"/>
              </a:rPr>
              <a:t> </a:t>
            </a:r>
            <a:r>
              <a:rPr sz="1100">
                <a:solidFill>
                  <a:srgbClr val="000000"/>
                </a:solidFill>
                <a:latin typeface="Calibri"/>
                <a:cs typeface="Calibri"/>
              </a:rPr>
              <a:t>Fill blanks</a:t>
            </a:r>
          </a:p>
          <a:p>
            <a:pPr marL="0" marR="0">
              <a:lnSpc>
                <a:spcPts val="1344"/>
              </a:lnSpc>
              <a:spcBef>
                <a:spcPts val="50"/>
              </a:spcBef>
              <a:spcAft>
                <a:spcPts val="0"/>
              </a:spcAft>
            </a:pPr>
            <a:r>
              <a:rPr sz="1100">
                <a:solidFill>
                  <a:srgbClr val="000000"/>
                </a:solidFill>
                <a:latin typeface="Calibri"/>
                <a:cs typeface="Calibri"/>
              </a:rPr>
              <a:t>for</a:t>
            </a:r>
            <a:r>
              <a:rPr sz="1100" spc="-20">
                <a:solidFill>
                  <a:srgbClr val="000000"/>
                </a:solidFill>
                <a:latin typeface="Calibri"/>
                <a:cs typeface="Calibri"/>
              </a:rPr>
              <a:t> </a:t>
            </a:r>
            <a:r>
              <a:rPr sz="1100">
                <a:solidFill>
                  <a:srgbClr val="000000"/>
                </a:solidFill>
                <a:latin typeface="Calibri"/>
                <a:cs typeface="Calibri"/>
              </a:rPr>
              <a:t>Mapbox</a:t>
            </a:r>
            <a:r>
              <a:rPr sz="1100" spc="-16">
                <a:solidFill>
                  <a:srgbClr val="000000"/>
                </a:solidFill>
                <a:latin typeface="Calibri"/>
                <a:cs typeface="Calibri"/>
              </a:rPr>
              <a:t> </a:t>
            </a:r>
            <a:r>
              <a:rPr sz="1100">
                <a:solidFill>
                  <a:srgbClr val="000000"/>
                </a:solidFill>
                <a:latin typeface="Calibri"/>
                <a:cs typeface="Calibri"/>
              </a:rPr>
              <a:t>Token (O utilizador deve solicitar Mapbox Token e preencher os espaços em branco; caso</a:t>
            </a:r>
          </a:p>
          <a:p>
            <a:pPr marL="0" marR="0">
              <a:lnSpc>
                <a:spcPts val="1344"/>
              </a:lnSpc>
              <a:spcBef>
                <a:spcPts val="0"/>
              </a:spcBef>
              <a:spcAft>
                <a:spcPts val="0"/>
              </a:spcAft>
            </a:pPr>
            <a:r>
              <a:rPr sz="1100">
                <a:solidFill>
                  <a:srgbClr val="000000"/>
                </a:solidFill>
                <a:latin typeface="Calibri"/>
                <a:cs typeface="Calibri"/>
              </a:rPr>
              <a:t>contrário</a:t>
            </a:r>
            <a:r>
              <a:rPr sz="1100" spc="18">
                <a:solidFill>
                  <a:srgbClr val="000000"/>
                </a:solidFill>
                <a:latin typeface="Calibri"/>
                <a:cs typeface="Calibri"/>
              </a:rPr>
              <a:t> </a:t>
            </a:r>
            <a:r>
              <a:rPr sz="1100">
                <a:solidFill>
                  <a:srgbClr val="000000"/>
                </a:solidFill>
                <a:latin typeface="Calibri"/>
                <a:cs typeface="Calibri"/>
              </a:rPr>
              <a:t>a navegação não funciona) (Figura 7).</a:t>
            </a:r>
          </a:p>
        </p:txBody>
      </p:sp>
      <p:sp>
        <p:nvSpPr>
          <p:cNvPr id="10" name="object 10"/>
          <p:cNvSpPr txBox="1"/>
          <p:nvPr/>
        </p:nvSpPr>
        <p:spPr>
          <a:xfrm>
            <a:off x="576072" y="3729320"/>
            <a:ext cx="5991981"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3.2 Preço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Mapbox, </a:t>
            </a:r>
            <a:r>
              <a:rPr lang="pt-BR" sz="1100">
                <a:solidFill>
                  <a:srgbClr val="000000"/>
                </a:solidFill>
                <a:latin typeface="Calibri"/>
                <a:cs typeface="Calibri"/>
              </a:rPr>
              <a:t>inicialmente sem cobrança </a:t>
            </a:r>
            <a:r>
              <a:rPr sz="1100">
                <a:solidFill>
                  <a:srgbClr val="000000"/>
                </a:solidFill>
                <a:latin typeface="Calibri"/>
                <a:cs typeface="Calibri"/>
              </a:rPr>
              <a:t>(Figura 8).</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707892" y="1497584"/>
            <a:ext cx="3026664" cy="17998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497584"/>
            <a:ext cx="2991612" cy="17998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1800"/>
            <a:ext cx="311885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4. Uso da navegação básica de Bluetooth (</a:t>
            </a:r>
            <a:r>
              <a:rPr lang="pt-BR" sz="1100" b="1">
                <a:solidFill>
                  <a:srgbClr val="000000"/>
                </a:solidFill>
                <a:latin typeface="Calibri"/>
                <a:cs typeface="Calibri"/>
              </a:rPr>
              <a:t>tela</a:t>
            </a:r>
            <a:r>
              <a:rPr sz="1100" b="1">
                <a:solidFill>
                  <a:srgbClr val="000000"/>
                </a:solidFill>
                <a:latin typeface="Calibri"/>
                <a:cs typeface="Calibri"/>
              </a:rPr>
              <a:t> TFT)</a:t>
            </a:r>
          </a:p>
        </p:txBody>
      </p:sp>
      <p:sp>
        <p:nvSpPr>
          <p:cNvPr id="7" name="object 7"/>
          <p:cNvSpPr txBox="1"/>
          <p:nvPr/>
        </p:nvSpPr>
        <p:spPr>
          <a:xfrm>
            <a:off x="684275" y="934304"/>
            <a:ext cx="635441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4.1 Ative</a:t>
            </a:r>
            <a:r>
              <a:rPr sz="1100" spc="-15">
                <a:solidFill>
                  <a:srgbClr val="000000"/>
                </a:solidFill>
                <a:latin typeface="Calibri"/>
                <a:cs typeface="Calibri"/>
              </a:rPr>
              <a:t> </a:t>
            </a:r>
            <a:r>
              <a:rPr sz="1100">
                <a:solidFill>
                  <a:srgbClr val="000000"/>
                </a:solidFill>
                <a:latin typeface="Calibri"/>
                <a:cs typeface="Calibri"/>
              </a:rPr>
              <a:t>a moto, abra as</a:t>
            </a:r>
            <a:r>
              <a:rPr sz="1100" spc="-12">
                <a:solidFill>
                  <a:srgbClr val="000000"/>
                </a:solidFill>
                <a:latin typeface="Calibri"/>
                <a:cs typeface="Calibri"/>
              </a:rPr>
              <a:t> </a:t>
            </a:r>
            <a:r>
              <a:rPr sz="1100">
                <a:solidFill>
                  <a:srgbClr val="000000"/>
                </a:solidFill>
                <a:latin typeface="Calibri"/>
                <a:cs typeface="Calibri"/>
              </a:rPr>
              <a:t>definições do </a:t>
            </a:r>
            <a:r>
              <a:rPr lang="pt-BR" sz="1100">
                <a:solidFill>
                  <a:srgbClr val="000000"/>
                </a:solidFill>
                <a:latin typeface="Calibri"/>
                <a:cs typeface="Calibri"/>
              </a:rPr>
              <a:t>celular</a:t>
            </a:r>
            <a:r>
              <a:rPr sz="1100">
                <a:solidFill>
                  <a:srgbClr val="000000"/>
                </a:solidFill>
                <a:latin typeface="Calibri"/>
                <a:cs typeface="Calibri"/>
              </a:rPr>
              <a:t> </a:t>
            </a:r>
            <a:r>
              <a:rPr sz="1100">
                <a:solidFill>
                  <a:srgbClr val="000000"/>
                </a:solidFill>
                <a:latin typeface="Wingdings"/>
                <a:cs typeface="Wingdings"/>
              </a:rPr>
              <a:t></a:t>
            </a:r>
            <a:r>
              <a:rPr sz="1100" spc="-30">
                <a:solidFill>
                  <a:srgbClr val="000000"/>
                </a:solidFill>
                <a:latin typeface="Times New Roman"/>
                <a:cs typeface="Times New Roman"/>
              </a:rPr>
              <a:t> </a:t>
            </a:r>
            <a:r>
              <a:rPr sz="1100">
                <a:solidFill>
                  <a:srgbClr val="000000"/>
                </a:solidFill>
                <a:latin typeface="Calibri"/>
                <a:cs typeface="Calibri"/>
              </a:rPr>
              <a:t>Bluetooth, selecione o nome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Bluetooth</a:t>
            </a:r>
            <a:r>
              <a:rPr sz="1100" spc="-15">
                <a:solidFill>
                  <a:srgbClr val="000000"/>
                </a:solidFill>
                <a:latin typeface="Calibri"/>
                <a:cs typeface="Calibri"/>
              </a:rPr>
              <a:t> </a:t>
            </a:r>
            <a:r>
              <a:rPr sz="1100">
                <a:solidFill>
                  <a:srgbClr val="000000"/>
                </a:solidFill>
                <a:latin typeface="Calibri"/>
                <a:cs typeface="Calibri"/>
              </a:rPr>
              <a:t>da (VOGE-), e</a:t>
            </a:r>
          </a:p>
          <a:p>
            <a:pPr marL="0" marR="0">
              <a:lnSpc>
                <a:spcPts val="1344"/>
              </a:lnSpc>
              <a:spcBef>
                <a:spcPts val="50"/>
              </a:spcBef>
              <a:spcAft>
                <a:spcPts val="0"/>
              </a:spcAft>
            </a:pPr>
            <a:r>
              <a:rPr sz="1100">
                <a:solidFill>
                  <a:srgbClr val="000000"/>
                </a:solidFill>
                <a:latin typeface="Calibri"/>
                <a:cs typeface="Calibri"/>
              </a:rPr>
              <a:t>quando estiver conectado corretamente, permita que</a:t>
            </a:r>
            <a:r>
              <a:rPr sz="1100" spc="-13">
                <a:solidFill>
                  <a:srgbClr val="000000"/>
                </a:solidFill>
                <a:latin typeface="Calibri"/>
                <a:cs typeface="Calibri"/>
              </a:rPr>
              <a:t> </a:t>
            </a:r>
            <a:r>
              <a:rPr sz="1100">
                <a:solidFill>
                  <a:srgbClr val="000000"/>
                </a:solidFill>
                <a:latin typeface="Calibri"/>
                <a:cs typeface="Calibri"/>
              </a:rPr>
              <a:t>a App consulte a agenda telef</a:t>
            </a:r>
            <a:r>
              <a:rPr lang="pt-BR" sz="1100">
                <a:solidFill>
                  <a:srgbClr val="000000"/>
                </a:solidFill>
                <a:latin typeface="Calibri"/>
                <a:cs typeface="Calibri"/>
              </a:rPr>
              <a:t>ô</a:t>
            </a:r>
            <a:r>
              <a:rPr sz="1100">
                <a:solidFill>
                  <a:srgbClr val="000000"/>
                </a:solidFill>
                <a:latin typeface="Calibri"/>
                <a:cs typeface="Calibri"/>
              </a:rPr>
              <a:t>nica; quando estiver</a:t>
            </a:r>
          </a:p>
          <a:p>
            <a:pPr marL="0" marR="0">
              <a:lnSpc>
                <a:spcPts val="1344"/>
              </a:lnSpc>
              <a:spcBef>
                <a:spcPts val="0"/>
              </a:spcBef>
              <a:spcAft>
                <a:spcPts val="0"/>
              </a:spcAft>
            </a:pPr>
            <a:r>
              <a:rPr sz="1100">
                <a:solidFill>
                  <a:srgbClr val="000000"/>
                </a:solidFill>
                <a:latin typeface="Calibri"/>
                <a:cs typeface="Calibri"/>
              </a:rPr>
              <a:t>emparelhado, </a:t>
            </a:r>
            <a:r>
              <a:rPr lang="pt-BR" sz="1100">
                <a:solidFill>
                  <a:srgbClr val="000000"/>
                </a:solidFill>
                <a:latin typeface="Calibri"/>
                <a:cs typeface="Calibri"/>
              </a:rPr>
              <a:t>na tela </a:t>
            </a:r>
            <a:r>
              <a:rPr sz="1100">
                <a:solidFill>
                  <a:srgbClr val="000000"/>
                </a:solidFill>
                <a:latin typeface="Calibri"/>
                <a:cs typeface="Calibri"/>
              </a:rPr>
              <a:t>do painel de instrumentos acende-se o sinal Bluetooth</a:t>
            </a:r>
            <a:r>
              <a:rPr sz="1100" spc="-10">
                <a:solidFill>
                  <a:srgbClr val="000000"/>
                </a:solidFill>
                <a:latin typeface="Calibri"/>
                <a:cs typeface="Calibri"/>
              </a:rPr>
              <a:t> </a:t>
            </a:r>
            <a:r>
              <a:rPr sz="1100">
                <a:solidFill>
                  <a:srgbClr val="000000"/>
                </a:solidFill>
                <a:latin typeface="Calibri"/>
                <a:cs typeface="Calibri"/>
              </a:rPr>
              <a:t>1.</a:t>
            </a:r>
          </a:p>
        </p:txBody>
      </p:sp>
      <p:sp>
        <p:nvSpPr>
          <p:cNvPr id="8" name="object 8"/>
          <p:cNvSpPr txBox="1"/>
          <p:nvPr/>
        </p:nvSpPr>
        <p:spPr>
          <a:xfrm>
            <a:off x="684275" y="3346796"/>
            <a:ext cx="6438818"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4.2 Abra a App VOGE</a:t>
            </a:r>
            <a:r>
              <a:rPr sz="1100" spc="-22">
                <a:solidFill>
                  <a:srgbClr val="000000"/>
                </a:solidFill>
                <a:latin typeface="Calibri"/>
                <a:cs typeface="Calibri"/>
              </a:rPr>
              <a:t> </a:t>
            </a:r>
            <a:r>
              <a:rPr sz="1100">
                <a:solidFill>
                  <a:srgbClr val="000000"/>
                </a:solidFill>
                <a:latin typeface="Calibri"/>
                <a:cs typeface="Calibri"/>
              </a:rPr>
              <a:t>Global, clique no ícone de Bluetooth de (BLE-VOGE-)</a:t>
            </a:r>
            <a:r>
              <a:rPr sz="1100" spc="10">
                <a:solidFill>
                  <a:srgbClr val="000000"/>
                </a:solidFill>
                <a:latin typeface="Calibri"/>
                <a:cs typeface="Calibri"/>
              </a:rPr>
              <a:t> </a:t>
            </a:r>
            <a:r>
              <a:rPr sz="1100">
                <a:solidFill>
                  <a:srgbClr val="000000"/>
                </a:solidFill>
                <a:latin typeface="Calibri"/>
                <a:cs typeface="Calibri"/>
              </a:rPr>
              <a:t>para começar a conexão; quando </a:t>
            </a:r>
            <a:r>
              <a:rPr sz="1100" spc="11">
                <a:solidFill>
                  <a:srgbClr val="000000"/>
                </a:solidFill>
                <a:latin typeface="Calibri"/>
                <a:cs typeface="Calibri"/>
              </a:rPr>
              <a:t>se</a:t>
            </a:r>
          </a:p>
          <a:p>
            <a:pPr marL="0" marR="0">
              <a:lnSpc>
                <a:spcPts val="1344"/>
              </a:lnSpc>
              <a:spcBef>
                <a:spcPts val="50"/>
              </a:spcBef>
              <a:spcAft>
                <a:spcPts val="0"/>
              </a:spcAft>
            </a:pPr>
            <a:r>
              <a:rPr sz="1100">
                <a:solidFill>
                  <a:srgbClr val="000000"/>
                </a:solidFill>
                <a:latin typeface="Calibri"/>
                <a:cs typeface="Calibri"/>
              </a:rPr>
              <a:t>emparelhar corretamente,</a:t>
            </a:r>
            <a:r>
              <a:rPr sz="1100" spc="-16">
                <a:solidFill>
                  <a:srgbClr val="000000"/>
                </a:solidFill>
                <a:latin typeface="Calibri"/>
                <a:cs typeface="Calibri"/>
              </a:rPr>
              <a:t> </a:t>
            </a:r>
            <a:r>
              <a:rPr sz="1100">
                <a:solidFill>
                  <a:srgbClr val="000000"/>
                </a:solidFill>
                <a:latin typeface="Calibri"/>
                <a:cs typeface="Calibri"/>
              </a:rPr>
              <a:t>o aviso de Bluetooth</a:t>
            </a:r>
            <a:r>
              <a:rPr sz="1100" spc="-11">
                <a:solidFill>
                  <a:srgbClr val="000000"/>
                </a:solidFill>
                <a:latin typeface="Calibri"/>
                <a:cs typeface="Calibri"/>
              </a:rPr>
              <a:t> </a:t>
            </a:r>
            <a:r>
              <a:rPr sz="1100">
                <a:solidFill>
                  <a:srgbClr val="000000"/>
                </a:solidFill>
                <a:latin typeface="Calibri"/>
                <a:cs typeface="Calibri"/>
              </a:rPr>
              <a:t>mudará para a cor amarela, </a:t>
            </a:r>
            <a:r>
              <a:rPr sz="1100" spc="-15">
                <a:solidFill>
                  <a:srgbClr val="000000"/>
                </a:solidFill>
                <a:latin typeface="Calibri"/>
                <a:cs typeface="Calibri"/>
              </a:rPr>
              <a:t>n</a:t>
            </a:r>
            <a:r>
              <a:rPr lang="pt-BR" sz="1100" spc="-15">
                <a:solidFill>
                  <a:srgbClr val="000000"/>
                </a:solidFill>
                <a:latin typeface="Calibri"/>
                <a:cs typeface="Calibri"/>
              </a:rPr>
              <a:t>a tela</a:t>
            </a:r>
            <a:r>
              <a:rPr sz="1100">
                <a:solidFill>
                  <a:srgbClr val="000000"/>
                </a:solidFill>
                <a:latin typeface="Calibri"/>
                <a:cs typeface="Calibri"/>
              </a:rPr>
              <a:t> do</a:t>
            </a:r>
            <a:r>
              <a:rPr sz="1100" spc="16">
                <a:solidFill>
                  <a:srgbClr val="000000"/>
                </a:solidFill>
                <a:latin typeface="Calibri"/>
                <a:cs typeface="Calibri"/>
              </a:rPr>
              <a:t> </a:t>
            </a:r>
            <a:r>
              <a:rPr sz="1100">
                <a:solidFill>
                  <a:srgbClr val="000000"/>
                </a:solidFill>
                <a:latin typeface="Calibri"/>
                <a:cs typeface="Calibri"/>
              </a:rPr>
              <a:t>painel de instrumentos</a:t>
            </a:r>
          </a:p>
          <a:p>
            <a:pPr marL="0" marR="0">
              <a:lnSpc>
                <a:spcPts val="1344"/>
              </a:lnSpc>
              <a:spcBef>
                <a:spcPts val="0"/>
              </a:spcBef>
              <a:spcAft>
                <a:spcPts val="0"/>
              </a:spcAft>
            </a:pPr>
            <a:r>
              <a:rPr sz="1100">
                <a:solidFill>
                  <a:srgbClr val="000000"/>
                </a:solidFill>
                <a:latin typeface="Calibri"/>
                <a:cs typeface="Calibri"/>
              </a:rPr>
              <a:t>acende-se o sinal Bluetooth </a:t>
            </a:r>
            <a:r>
              <a:rPr sz="1100" spc="17">
                <a:solidFill>
                  <a:srgbClr val="000000"/>
                </a:solidFill>
                <a:latin typeface="Calibri"/>
                <a:cs typeface="Calibri"/>
              </a:rPr>
              <a:t>2.</a:t>
            </a:r>
            <a:r>
              <a:rPr sz="1100" spc="-22">
                <a:solidFill>
                  <a:srgbClr val="000000"/>
                </a:solidFill>
                <a:latin typeface="Calibri"/>
                <a:cs typeface="Calibri"/>
              </a:rPr>
              <a:t> </a:t>
            </a:r>
            <a:r>
              <a:rPr sz="1100">
                <a:solidFill>
                  <a:srgbClr val="000000"/>
                </a:solidFill>
                <a:latin typeface="Calibri"/>
                <a:cs typeface="Calibri"/>
              </a:rPr>
              <a:t>Neste momento, </a:t>
            </a:r>
            <a:r>
              <a:rPr lang="pt-BR" sz="1100">
                <a:solidFill>
                  <a:srgbClr val="000000"/>
                </a:solidFill>
                <a:latin typeface="Calibri"/>
                <a:cs typeface="Calibri"/>
              </a:rPr>
              <a:t>aperte</a:t>
            </a:r>
            <a:r>
              <a:rPr sz="1100">
                <a:solidFill>
                  <a:srgbClr val="000000"/>
                </a:solidFill>
                <a:latin typeface="Calibri"/>
                <a:cs typeface="Calibri"/>
              </a:rPr>
              <a:t> o</a:t>
            </a:r>
            <a:r>
              <a:rPr sz="1100" spc="17">
                <a:solidFill>
                  <a:srgbClr val="000000"/>
                </a:solidFill>
                <a:latin typeface="Calibri"/>
                <a:cs typeface="Calibri"/>
              </a:rPr>
              <a:t> </a:t>
            </a:r>
            <a:r>
              <a:rPr sz="1100">
                <a:solidFill>
                  <a:srgbClr val="000000"/>
                </a:solidFill>
                <a:latin typeface="Calibri"/>
                <a:cs typeface="Calibri"/>
              </a:rPr>
              <a:t>botão Abaixo</a:t>
            </a:r>
            <a:r>
              <a:rPr sz="1100" spc="12">
                <a:solidFill>
                  <a:srgbClr val="000000"/>
                </a:solidFill>
                <a:latin typeface="Calibri"/>
                <a:cs typeface="Calibri"/>
              </a:rPr>
              <a:t> </a:t>
            </a:r>
            <a:r>
              <a:rPr sz="1100">
                <a:solidFill>
                  <a:srgbClr val="000000"/>
                </a:solidFill>
                <a:latin typeface="Calibri"/>
                <a:cs typeface="Calibri"/>
              </a:rPr>
              <a:t>da moto para passar para a página da</a:t>
            </a:r>
          </a:p>
          <a:p>
            <a:pPr marL="0" marR="0">
              <a:lnSpc>
                <a:spcPts val="1344"/>
              </a:lnSpc>
              <a:spcBef>
                <a:spcPts val="50"/>
              </a:spcBef>
              <a:spcAft>
                <a:spcPts val="0"/>
              </a:spcAft>
            </a:pPr>
            <a:r>
              <a:rPr sz="1100">
                <a:solidFill>
                  <a:srgbClr val="000000"/>
                </a:solidFill>
                <a:latin typeface="Calibri"/>
                <a:cs typeface="Calibri"/>
              </a:rPr>
              <a:t>navegação.</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749039" y="1122680"/>
            <a:ext cx="3137916" cy="17998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122680"/>
            <a:ext cx="3020568" cy="17998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088"/>
            <a:ext cx="644216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4.3 Quando a</a:t>
            </a:r>
            <a:r>
              <a:rPr sz="1100" spc="15">
                <a:solidFill>
                  <a:srgbClr val="000000"/>
                </a:solidFill>
                <a:latin typeface="Calibri"/>
                <a:cs typeface="Calibri"/>
              </a:rPr>
              <a:t> </a:t>
            </a:r>
            <a:r>
              <a:rPr sz="1100">
                <a:solidFill>
                  <a:srgbClr val="000000"/>
                </a:solidFill>
                <a:latin typeface="Calibri"/>
                <a:cs typeface="Calibri"/>
              </a:rPr>
              <a:t>navegação da VOGE Global estiver operacional, </a:t>
            </a:r>
            <a:r>
              <a:rPr lang="pt-BR" sz="1100">
                <a:solidFill>
                  <a:srgbClr val="000000"/>
                </a:solidFill>
                <a:latin typeface="Calibri"/>
                <a:cs typeface="Calibri"/>
              </a:rPr>
              <a:t>a tela </a:t>
            </a:r>
            <a:r>
              <a:rPr sz="1100">
                <a:solidFill>
                  <a:srgbClr val="000000"/>
                </a:solidFill>
                <a:latin typeface="Calibri"/>
                <a:cs typeface="Calibri"/>
              </a:rPr>
              <a:t>do painel </a:t>
            </a:r>
            <a:r>
              <a:rPr sz="1100" spc="-15">
                <a:solidFill>
                  <a:srgbClr val="000000"/>
                </a:solidFill>
                <a:latin typeface="Calibri"/>
                <a:cs typeface="Calibri"/>
              </a:rPr>
              <a:t>de</a:t>
            </a:r>
            <a:r>
              <a:rPr sz="1100">
                <a:solidFill>
                  <a:srgbClr val="000000"/>
                </a:solidFill>
                <a:latin typeface="Calibri"/>
                <a:cs typeface="Calibri"/>
              </a:rPr>
              <a:t> instrumentos</a:t>
            </a:r>
            <a:r>
              <a:rPr sz="1100" spc="-18">
                <a:solidFill>
                  <a:srgbClr val="000000"/>
                </a:solidFill>
                <a:latin typeface="Calibri"/>
                <a:cs typeface="Calibri"/>
              </a:rPr>
              <a:t> </a:t>
            </a:r>
            <a:r>
              <a:rPr lang="pt-BR" sz="1100">
                <a:solidFill>
                  <a:srgbClr val="000000"/>
                </a:solidFill>
                <a:latin typeface="Calibri"/>
                <a:cs typeface="Calibri"/>
              </a:rPr>
              <a:t>te mostrar</a:t>
            </a:r>
            <a:r>
              <a:rPr sz="1100">
                <a:solidFill>
                  <a:srgbClr val="000000"/>
                </a:solidFill>
                <a:latin typeface="Calibri"/>
                <a:cs typeface="Calibri"/>
              </a:rPr>
              <a:t>á a</a:t>
            </a:r>
          </a:p>
          <a:p>
            <a:pPr marL="0" marR="0">
              <a:lnSpc>
                <a:spcPts val="1344"/>
              </a:lnSpc>
              <a:spcBef>
                <a:spcPts val="50"/>
              </a:spcBef>
              <a:spcAft>
                <a:spcPts val="0"/>
              </a:spcAft>
            </a:pPr>
            <a:r>
              <a:rPr sz="1100">
                <a:solidFill>
                  <a:srgbClr val="000000"/>
                </a:solidFill>
                <a:latin typeface="Calibri"/>
                <a:cs typeface="Calibri"/>
              </a:rPr>
              <a:t>informação correspondente.</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180076" y="1326896"/>
            <a:ext cx="1517904" cy="32400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932176" y="1326896"/>
            <a:ext cx="1522476" cy="324002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1326896"/>
            <a:ext cx="1510284" cy="3240024"/>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684275" y="711800"/>
            <a:ext cx="169408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5. Uso da câmara Onboard</a:t>
            </a:r>
          </a:p>
        </p:txBody>
      </p:sp>
      <p:sp>
        <p:nvSpPr>
          <p:cNvPr id="8" name="object 8"/>
          <p:cNvSpPr txBox="1"/>
          <p:nvPr/>
        </p:nvSpPr>
        <p:spPr>
          <a:xfrm>
            <a:off x="684275" y="934304"/>
            <a:ext cx="631843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5.1 Abra VOGE Global, clique em [Fuel </a:t>
            </a:r>
            <a:r>
              <a:rPr lang="pt-BR" sz="1100">
                <a:solidFill>
                  <a:srgbClr val="000000"/>
                </a:solidFill>
                <a:latin typeface="Calibri"/>
                <a:cs typeface="Calibri"/>
              </a:rPr>
              <a:t>gauge</a:t>
            </a:r>
            <a:r>
              <a:rPr sz="1100">
                <a:solidFill>
                  <a:srgbClr val="000000"/>
                </a:solidFill>
                <a:latin typeface="Calibri"/>
                <a:cs typeface="Calibri"/>
              </a:rPr>
              <a:t> connection] em</a:t>
            </a:r>
            <a:r>
              <a:rPr sz="1100" spc="16">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latin typeface="Calibri"/>
                <a:cs typeface="Calibri"/>
              </a:rPr>
              <a:t>entre</a:t>
            </a:r>
            <a:r>
              <a:rPr sz="1100">
                <a:solidFill>
                  <a:srgbClr val="000000"/>
                </a:solidFill>
                <a:latin typeface="Calibri"/>
                <a:cs typeface="Calibri"/>
              </a:rPr>
              <a:t> </a:t>
            </a:r>
            <a:r>
              <a:rPr lang="pt-BR" sz="1100">
                <a:solidFill>
                  <a:srgbClr val="000000"/>
                </a:solidFill>
                <a:latin typeface="Calibri"/>
                <a:cs typeface="Calibri"/>
              </a:rPr>
              <a:t>na</a:t>
            </a:r>
            <a:r>
              <a:rPr sz="1100">
                <a:solidFill>
                  <a:srgbClr val="000000"/>
                </a:solidFill>
                <a:latin typeface="Calibri"/>
                <a:cs typeface="Calibri"/>
              </a:rPr>
              <a:t> página principal da App, clique</a:t>
            </a:r>
          </a:p>
          <a:p>
            <a:pPr marL="0" marR="0">
              <a:lnSpc>
                <a:spcPts val="1344"/>
              </a:lnSpc>
              <a:spcBef>
                <a:spcPts val="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ícone da câmara à esquerda, </a:t>
            </a:r>
            <a:r>
              <a:rPr lang="pt-BR" sz="1100">
                <a:solidFill>
                  <a:srgbClr val="000000"/>
                </a:solidFill>
                <a:latin typeface="Calibri"/>
                <a:cs typeface="Calibri"/>
              </a:rPr>
              <a:t>vá</a:t>
            </a:r>
            <a:r>
              <a:rPr sz="1100">
                <a:solidFill>
                  <a:srgbClr val="000000"/>
                </a:solidFill>
                <a:latin typeface="Calibri"/>
                <a:cs typeface="Calibri"/>
              </a:rPr>
              <a:t> à página principal da câmara de vídeo.</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93368"/>
            <a:ext cx="1513332" cy="32400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33915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5.2 Clique em</a:t>
            </a:r>
            <a:r>
              <a:rPr sz="1100" spc="16">
                <a:solidFill>
                  <a:srgbClr val="000000"/>
                </a:solidFill>
                <a:latin typeface="Calibri"/>
                <a:cs typeface="Calibri"/>
              </a:rPr>
              <a:t> </a:t>
            </a:r>
            <a:r>
              <a:rPr sz="1100">
                <a:solidFill>
                  <a:srgbClr val="000000"/>
                </a:solidFill>
                <a:latin typeface="Calibri"/>
                <a:cs typeface="Calibri"/>
              </a:rPr>
              <a:t>[Add equipment] na página principal da câmara de vídeo, confirme a conexão de acordo</a:t>
            </a:r>
            <a:r>
              <a:rPr sz="1100" spc="12">
                <a:solidFill>
                  <a:srgbClr val="000000"/>
                </a:solidFill>
                <a:latin typeface="Calibri"/>
                <a:cs typeface="Calibri"/>
              </a:rPr>
              <a:t> </a:t>
            </a:r>
            <a:r>
              <a:rPr sz="1100">
                <a:solidFill>
                  <a:srgbClr val="000000"/>
                </a:solidFill>
                <a:latin typeface="Calibri"/>
                <a:cs typeface="Calibri"/>
              </a:rPr>
              <a:t>com o</a:t>
            </a:r>
          </a:p>
          <a:p>
            <a:pPr marL="0" marR="0">
              <a:lnSpc>
                <a:spcPts val="1344"/>
              </a:lnSpc>
              <a:spcBef>
                <a:spcPts val="50"/>
              </a:spcBef>
              <a:spcAft>
                <a:spcPts val="0"/>
              </a:spcAft>
            </a:pPr>
            <a:r>
              <a:rPr sz="1100">
                <a:solidFill>
                  <a:srgbClr val="000000"/>
                </a:solidFill>
                <a:latin typeface="Calibri"/>
                <a:cs typeface="Calibri"/>
              </a:rPr>
              <a:t>lembrete, em</a:t>
            </a:r>
            <a:r>
              <a:rPr sz="1100" spc="10">
                <a:solidFill>
                  <a:srgbClr val="000000"/>
                </a:solidFill>
                <a:latin typeface="Calibri"/>
                <a:cs typeface="Calibri"/>
              </a:rPr>
              <a:t> </a:t>
            </a:r>
            <a:r>
              <a:rPr sz="1100">
                <a:solidFill>
                  <a:srgbClr val="000000"/>
                </a:solidFill>
                <a:latin typeface="Calibri"/>
                <a:cs typeface="Calibri"/>
              </a:rPr>
              <a:t>seguida procure a rede WiFi da câmara da moto que</a:t>
            </a:r>
            <a:r>
              <a:rPr sz="1100" spc="22">
                <a:solidFill>
                  <a:srgbClr val="000000"/>
                </a:solidFill>
                <a:latin typeface="Calibri"/>
                <a:cs typeface="Calibri"/>
              </a:rPr>
              <a:t> </a:t>
            </a:r>
            <a:r>
              <a:rPr sz="1100">
                <a:solidFill>
                  <a:srgbClr val="000000"/>
                </a:solidFill>
                <a:latin typeface="Calibri"/>
                <a:cs typeface="Calibri"/>
              </a:rPr>
              <a:t>começa por “mt” nas definições </a:t>
            </a:r>
            <a:r>
              <a:rPr sz="1100" spc="-15">
                <a:solidFill>
                  <a:srgbClr val="000000"/>
                </a:solidFill>
                <a:latin typeface="Calibri"/>
                <a:cs typeface="Calibri"/>
              </a:rPr>
              <a:t>do</a:t>
            </a:r>
          </a:p>
          <a:p>
            <a:pPr marL="0" marR="0">
              <a:lnSpc>
                <a:spcPts val="1344"/>
              </a:lnSpc>
              <a:spcBef>
                <a:spcPts val="0"/>
              </a:spcBef>
              <a:spcAft>
                <a:spcPts val="0"/>
              </a:spcAft>
            </a:pPr>
            <a:r>
              <a:rPr lang="pt-BR" sz="1100">
                <a:solidFill>
                  <a:srgbClr val="000000"/>
                </a:solidFill>
                <a:latin typeface="Calibri"/>
                <a:cs typeface="Calibri"/>
              </a:rPr>
              <a:t>celular</a:t>
            </a:r>
            <a:r>
              <a:rPr sz="1100" spc="-10">
                <a:solidFill>
                  <a:srgbClr val="000000"/>
                </a:solidFill>
                <a:latin typeface="Calibri"/>
                <a:cs typeface="Calibri"/>
              </a:rPr>
              <a:t> </a:t>
            </a:r>
            <a:r>
              <a:rPr sz="1100">
                <a:solidFill>
                  <a:srgbClr val="000000"/>
                </a:solidFill>
                <a:latin typeface="Calibri"/>
                <a:cs typeface="Calibri"/>
              </a:rPr>
              <a:t>e adicione-a.</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105916"/>
            <a:ext cx="4834128" cy="32400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40089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5.3 Clique em</a:t>
            </a:r>
            <a:r>
              <a:rPr sz="1100" spc="16">
                <a:solidFill>
                  <a:srgbClr val="000000"/>
                </a:solidFill>
                <a:latin typeface="Calibri"/>
                <a:cs typeface="Calibri"/>
              </a:rPr>
              <a:t> </a:t>
            </a:r>
            <a:r>
              <a:rPr sz="1100">
                <a:solidFill>
                  <a:srgbClr val="000000"/>
                </a:solidFill>
                <a:latin typeface="Calibri"/>
                <a:cs typeface="Calibri"/>
              </a:rPr>
              <a:t>[Photobook]</a:t>
            </a:r>
            <a:r>
              <a:rPr sz="1100" spc="-24">
                <a:solidFill>
                  <a:srgbClr val="000000"/>
                </a:solidFill>
                <a:latin typeface="Calibri"/>
                <a:cs typeface="Calibri"/>
              </a:rPr>
              <a:t> </a:t>
            </a:r>
            <a:r>
              <a:rPr sz="1100">
                <a:solidFill>
                  <a:srgbClr val="000000"/>
                </a:solidFill>
                <a:latin typeface="Calibri"/>
                <a:cs typeface="Calibri"/>
              </a:rPr>
              <a:t>na página principal da DVR</a:t>
            </a:r>
            <a:r>
              <a:rPr sz="1100" spc="-11">
                <a:solidFill>
                  <a:srgbClr val="000000"/>
                </a:solidFill>
                <a:latin typeface="Calibri"/>
                <a:cs typeface="Calibri"/>
              </a:rPr>
              <a:t> </a:t>
            </a:r>
            <a:r>
              <a:rPr sz="1100">
                <a:solidFill>
                  <a:srgbClr val="000000"/>
                </a:solidFill>
                <a:latin typeface="Calibri"/>
                <a:cs typeface="Calibri"/>
              </a:rPr>
              <a:t>e entre na sua página, em</a:t>
            </a:r>
            <a:r>
              <a:rPr sz="1100" spc="10">
                <a:solidFill>
                  <a:srgbClr val="000000"/>
                </a:solidFill>
                <a:latin typeface="Calibri"/>
                <a:cs typeface="Calibri"/>
              </a:rPr>
              <a:t> </a:t>
            </a:r>
            <a:r>
              <a:rPr sz="1100">
                <a:solidFill>
                  <a:srgbClr val="000000"/>
                </a:solidFill>
                <a:latin typeface="Calibri"/>
                <a:cs typeface="Calibri"/>
              </a:rPr>
              <a:t>seguida clique em</a:t>
            </a:r>
            <a:r>
              <a:rPr sz="1100" spc="23">
                <a:solidFill>
                  <a:srgbClr val="000000"/>
                </a:solidFill>
                <a:latin typeface="Calibri"/>
                <a:cs typeface="Calibri"/>
              </a:rPr>
              <a:t> </a:t>
            </a:r>
            <a:r>
              <a:rPr sz="1100">
                <a:solidFill>
                  <a:srgbClr val="000000"/>
                </a:solidFill>
                <a:latin typeface="Calibri"/>
                <a:cs typeface="Calibri"/>
              </a:rPr>
              <a:t>[Selection]</a:t>
            </a:r>
          </a:p>
          <a:p>
            <a:pPr marL="0" marR="0">
              <a:lnSpc>
                <a:spcPts val="1344"/>
              </a:lnSpc>
              <a:spcBef>
                <a:spcPts val="50"/>
              </a:spcBef>
              <a:spcAft>
                <a:spcPts val="0"/>
              </a:spcAft>
            </a:pPr>
            <a:r>
              <a:rPr sz="1100">
                <a:solidFill>
                  <a:srgbClr val="000000"/>
                </a:solidFill>
                <a:latin typeface="Calibri"/>
                <a:cs typeface="Calibri"/>
              </a:rPr>
              <a:t>para selecionar o vídeo ou foto</a:t>
            </a:r>
            <a:r>
              <a:rPr sz="1100" spc="12">
                <a:solidFill>
                  <a:srgbClr val="000000"/>
                </a:solidFill>
                <a:latin typeface="Calibri"/>
                <a:cs typeface="Calibri"/>
              </a:rPr>
              <a:t> </a:t>
            </a:r>
            <a:r>
              <a:rPr sz="1100">
                <a:solidFill>
                  <a:srgbClr val="000000"/>
                </a:solidFill>
                <a:latin typeface="Calibri"/>
                <a:cs typeface="Calibri"/>
              </a:rPr>
              <a:t>que queira apagar ou adicionar.</a:t>
            </a:r>
          </a:p>
        </p:txBody>
      </p:sp>
      <p:sp>
        <p:nvSpPr>
          <p:cNvPr id="6" name="object 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295144" y="1515871"/>
            <a:ext cx="2863596" cy="29428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05179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5.4 Clique em</a:t>
            </a:r>
            <a:r>
              <a:rPr sz="1100" spc="16">
                <a:solidFill>
                  <a:srgbClr val="000000"/>
                </a:solidFill>
                <a:latin typeface="Calibri"/>
                <a:cs typeface="Calibri"/>
              </a:rPr>
              <a:t> </a:t>
            </a:r>
            <a:r>
              <a:rPr sz="1100">
                <a:solidFill>
                  <a:srgbClr val="000000"/>
                </a:solidFill>
                <a:latin typeface="Calibri"/>
                <a:cs typeface="Calibri"/>
              </a:rPr>
              <a:t>[Recorder] </a:t>
            </a:r>
            <a:r>
              <a:rPr sz="1100" spc="-15">
                <a:solidFill>
                  <a:srgbClr val="000000"/>
                </a:solidFill>
                <a:latin typeface="Calibri"/>
                <a:cs typeface="Calibri"/>
              </a:rPr>
              <a:t>na</a:t>
            </a:r>
            <a:r>
              <a:rPr sz="1100" spc="18">
                <a:solidFill>
                  <a:srgbClr val="000000"/>
                </a:solidFill>
                <a:latin typeface="Calibri"/>
                <a:cs typeface="Calibri"/>
              </a:rPr>
              <a:t> </a:t>
            </a:r>
            <a:r>
              <a:rPr sz="1100">
                <a:solidFill>
                  <a:srgbClr val="000000"/>
                </a:solidFill>
                <a:latin typeface="Calibri"/>
                <a:cs typeface="Calibri"/>
              </a:rPr>
              <a:t>página principal, e em</a:t>
            </a:r>
            <a:r>
              <a:rPr sz="1100" spc="10">
                <a:solidFill>
                  <a:srgbClr val="000000"/>
                </a:solidFill>
                <a:latin typeface="Calibri"/>
                <a:cs typeface="Calibri"/>
              </a:rPr>
              <a:t> </a:t>
            </a:r>
            <a:r>
              <a:rPr sz="1100">
                <a:solidFill>
                  <a:srgbClr val="000000"/>
                </a:solidFill>
                <a:latin typeface="Calibri"/>
                <a:cs typeface="Calibri"/>
              </a:rPr>
              <a:t>seguida volte à página principal da câmara (Figura da</a:t>
            </a:r>
          </a:p>
          <a:p>
            <a:pPr marL="0" marR="0">
              <a:lnSpc>
                <a:spcPts val="1344"/>
              </a:lnSpc>
              <a:spcBef>
                <a:spcPts val="50"/>
              </a:spcBef>
              <a:spcAft>
                <a:spcPts val="0"/>
              </a:spcAft>
            </a:pPr>
            <a:r>
              <a:rPr sz="1100">
                <a:solidFill>
                  <a:srgbClr val="000000"/>
                </a:solidFill>
                <a:latin typeface="Calibri"/>
                <a:cs typeface="Calibri"/>
              </a:rPr>
              <a:t>esquerda)</a:t>
            </a:r>
          </a:p>
        </p:txBody>
      </p:sp>
      <p:sp>
        <p:nvSpPr>
          <p:cNvPr id="6" name="object 6"/>
          <p:cNvSpPr txBox="1"/>
          <p:nvPr/>
        </p:nvSpPr>
        <p:spPr>
          <a:xfrm>
            <a:off x="576072" y="1121756"/>
            <a:ext cx="636891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5.5 Quando estiver conectada a câmara na página principal da câmara de vídeo, clique uma</a:t>
            </a:r>
            <a:r>
              <a:rPr sz="1100" spc="-24">
                <a:solidFill>
                  <a:srgbClr val="000000"/>
                </a:solidFill>
                <a:latin typeface="Calibri"/>
                <a:cs typeface="Calibri"/>
              </a:rPr>
              <a:t> </a:t>
            </a:r>
            <a:r>
              <a:rPr sz="1100">
                <a:solidFill>
                  <a:srgbClr val="000000"/>
                </a:solidFill>
                <a:latin typeface="Calibri"/>
                <a:cs typeface="Calibri"/>
              </a:rPr>
              <a:t>vez</a:t>
            </a:r>
            <a:r>
              <a:rPr sz="1100" spc="-16">
                <a:solidFill>
                  <a:srgbClr val="000000"/>
                </a:solidFill>
                <a:latin typeface="Calibri"/>
                <a:cs typeface="Calibri"/>
              </a:rPr>
              <a:t> </a:t>
            </a:r>
            <a:r>
              <a:rPr sz="1100">
                <a:solidFill>
                  <a:srgbClr val="000000"/>
                </a:solidFill>
                <a:latin typeface="Calibri"/>
                <a:cs typeface="Calibri"/>
              </a:rPr>
              <a:t>mais</a:t>
            </a:r>
            <a:r>
              <a:rPr sz="1100" spc="-12">
                <a:solidFill>
                  <a:srgbClr val="000000"/>
                </a:solidFill>
                <a:latin typeface="Calibri"/>
                <a:cs typeface="Calibri"/>
              </a:rPr>
              <a:t> </a:t>
            </a:r>
            <a:r>
              <a:rPr sz="1100">
                <a:solidFill>
                  <a:srgbClr val="000000"/>
                </a:solidFill>
                <a:latin typeface="Calibri"/>
                <a:cs typeface="Calibri"/>
              </a:rPr>
              <a:t>no ícone</a:t>
            </a:r>
          </a:p>
          <a:p>
            <a:pPr marL="0" marR="0">
              <a:lnSpc>
                <a:spcPts val="1343"/>
              </a:lnSpc>
              <a:spcBef>
                <a:spcPts val="50"/>
              </a:spcBef>
              <a:spcAft>
                <a:spcPts val="0"/>
              </a:spcAft>
            </a:pPr>
            <a:r>
              <a:rPr sz="1100">
                <a:solidFill>
                  <a:srgbClr val="000000"/>
                </a:solidFill>
                <a:latin typeface="Calibri"/>
                <a:cs typeface="Calibri"/>
              </a:rPr>
              <a:t>para entrar na página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gravação de vídeo em tempo real (Figura da direita)</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501140" y="1157732"/>
            <a:ext cx="4658867" cy="32385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358815"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5.6 Na página para</a:t>
            </a:r>
            <a:r>
              <a:rPr sz="1100" spc="-13">
                <a:solidFill>
                  <a:srgbClr val="000000"/>
                </a:solidFill>
                <a:latin typeface="Calibri"/>
                <a:cs typeface="Calibri"/>
              </a:rPr>
              <a:t> </a:t>
            </a:r>
            <a:r>
              <a:rPr sz="1100">
                <a:solidFill>
                  <a:srgbClr val="000000"/>
                </a:solidFill>
                <a:latin typeface="Calibri"/>
                <a:cs typeface="Calibri"/>
              </a:rPr>
              <a:t>gravar vídeo em tempo real,</a:t>
            </a:r>
            <a:r>
              <a:rPr sz="1100" spc="-10">
                <a:solidFill>
                  <a:srgbClr val="000000"/>
                </a:solidFill>
                <a:latin typeface="Calibri"/>
                <a:cs typeface="Calibri"/>
              </a:rPr>
              <a:t> </a:t>
            </a:r>
            <a:r>
              <a:rPr sz="1100">
                <a:solidFill>
                  <a:srgbClr val="000000"/>
                </a:solidFill>
                <a:latin typeface="Calibri"/>
                <a:cs typeface="Calibri"/>
              </a:rPr>
              <a:t>clique em</a:t>
            </a:r>
            <a:r>
              <a:rPr sz="1100" spc="15">
                <a:solidFill>
                  <a:srgbClr val="000000"/>
                </a:solidFill>
                <a:latin typeface="Calibri"/>
                <a:cs typeface="Calibri"/>
              </a:rPr>
              <a:t> </a:t>
            </a:r>
            <a:r>
              <a:rPr sz="1100">
                <a:solidFill>
                  <a:srgbClr val="000000"/>
                </a:solidFill>
                <a:latin typeface="Calibri"/>
                <a:cs typeface="Calibri"/>
              </a:rPr>
              <a:t>[Recorder Video] para</a:t>
            </a:r>
            <a:r>
              <a:rPr sz="1100" spc="-26">
                <a:solidFill>
                  <a:srgbClr val="000000"/>
                </a:solidFill>
                <a:latin typeface="Calibri"/>
                <a:cs typeface="Calibri"/>
              </a:rPr>
              <a:t> </a:t>
            </a:r>
            <a:r>
              <a:rPr sz="1100">
                <a:solidFill>
                  <a:srgbClr val="000000"/>
                </a:solidFill>
                <a:latin typeface="Calibri"/>
                <a:cs typeface="Calibri"/>
              </a:rPr>
              <a:t>abrir a lista de vídeos, clique</a:t>
            </a:r>
          </a:p>
          <a:p>
            <a:pPr marL="0" marR="0">
              <a:lnSpc>
                <a:spcPts val="1347"/>
              </a:lnSpc>
              <a:spcBef>
                <a:spcPts val="250"/>
              </a:spcBef>
              <a:spcAft>
                <a:spcPts val="0"/>
              </a:spcAft>
            </a:pPr>
            <a:r>
              <a:rPr sz="1100">
                <a:solidFill>
                  <a:srgbClr val="000000"/>
                </a:solidFill>
                <a:latin typeface="Calibri"/>
                <a:cs typeface="Calibri"/>
              </a:rPr>
              <a:t>naquele em que está</a:t>
            </a:r>
            <a:r>
              <a:rPr sz="1100" spc="-12">
                <a:solidFill>
                  <a:srgbClr val="000000"/>
                </a:solidFill>
                <a:latin typeface="Calibri"/>
                <a:cs typeface="Calibri"/>
              </a:rPr>
              <a:t> </a:t>
            </a:r>
            <a:r>
              <a:rPr sz="1100">
                <a:solidFill>
                  <a:srgbClr val="000000"/>
                </a:solidFill>
                <a:latin typeface="Calibri"/>
                <a:cs typeface="Calibri"/>
              </a:rPr>
              <a:t>interessado para o reproduzir.</a:t>
            </a:r>
          </a:p>
        </p:txBody>
      </p:sp>
      <p:sp>
        <p:nvSpPr>
          <p:cNvPr id="6" name="object 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973836" y="1617980"/>
            <a:ext cx="5506212" cy="28635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316109"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5.7 Na página para</a:t>
            </a:r>
            <a:r>
              <a:rPr sz="1100" spc="-13">
                <a:solidFill>
                  <a:srgbClr val="000000"/>
                </a:solidFill>
                <a:latin typeface="Calibri"/>
                <a:cs typeface="Calibri"/>
              </a:rPr>
              <a:t> </a:t>
            </a:r>
            <a:r>
              <a:rPr sz="1100">
                <a:solidFill>
                  <a:srgbClr val="000000"/>
                </a:solidFill>
                <a:latin typeface="Calibri"/>
                <a:cs typeface="Calibri"/>
              </a:rPr>
              <a:t>gravar vídeo em tempo real,</a:t>
            </a:r>
            <a:r>
              <a:rPr sz="1100" spc="-10">
                <a:solidFill>
                  <a:srgbClr val="000000"/>
                </a:solidFill>
                <a:latin typeface="Calibri"/>
                <a:cs typeface="Calibri"/>
              </a:rPr>
              <a:t> </a:t>
            </a:r>
            <a:r>
              <a:rPr sz="1100">
                <a:solidFill>
                  <a:srgbClr val="000000"/>
                </a:solidFill>
                <a:latin typeface="Calibri"/>
                <a:cs typeface="Calibri"/>
              </a:rPr>
              <a:t>clique em</a:t>
            </a:r>
            <a:r>
              <a:rPr sz="1100" spc="15">
                <a:solidFill>
                  <a:srgbClr val="000000"/>
                </a:solidFill>
                <a:latin typeface="Calibri"/>
                <a:cs typeface="Calibri"/>
              </a:rPr>
              <a:t> </a:t>
            </a:r>
            <a:r>
              <a:rPr sz="1100">
                <a:solidFill>
                  <a:srgbClr val="000000"/>
                </a:solidFill>
                <a:latin typeface="Calibri"/>
                <a:cs typeface="Calibri"/>
              </a:rPr>
              <a:t>[Recorder photo] e </a:t>
            </a:r>
            <a:r>
              <a:rPr lang="pt-BR" sz="1100">
                <a:solidFill>
                  <a:srgbClr val="000000"/>
                </a:solidFill>
                <a:latin typeface="Calibri"/>
                <a:cs typeface="Calibri"/>
              </a:rPr>
              <a:t>chegará</a:t>
            </a:r>
            <a:r>
              <a:rPr sz="1100">
                <a:solidFill>
                  <a:srgbClr val="000000"/>
                </a:solidFill>
                <a:latin typeface="Calibri"/>
                <a:cs typeface="Calibri"/>
              </a:rPr>
              <a:t> à lista</a:t>
            </a:r>
            <a:r>
              <a:rPr sz="1100" spc="-21">
                <a:solidFill>
                  <a:srgbClr val="000000"/>
                </a:solidFill>
                <a:latin typeface="Calibri"/>
                <a:cs typeface="Calibri"/>
              </a:rPr>
              <a:t> </a:t>
            </a:r>
            <a:r>
              <a:rPr sz="1100">
                <a:solidFill>
                  <a:srgbClr val="000000"/>
                </a:solidFill>
                <a:latin typeface="Calibri"/>
                <a:cs typeface="Calibri"/>
              </a:rPr>
              <a:t>de fotos (Figura</a:t>
            </a:r>
          </a:p>
          <a:p>
            <a:pPr marL="0" marR="0">
              <a:lnSpc>
                <a:spcPts val="1347"/>
              </a:lnSpc>
              <a:spcBef>
                <a:spcPts val="238"/>
              </a:spcBef>
              <a:spcAft>
                <a:spcPts val="0"/>
              </a:spcAft>
            </a:pPr>
            <a:r>
              <a:rPr sz="1100">
                <a:solidFill>
                  <a:srgbClr val="000000"/>
                </a:solidFill>
                <a:latin typeface="Calibri"/>
                <a:cs typeface="Calibri"/>
              </a:rPr>
              <a:t>da esquerda).</a:t>
            </a:r>
          </a:p>
        </p:txBody>
      </p:sp>
      <p:sp>
        <p:nvSpPr>
          <p:cNvPr id="6" name="object 6"/>
          <p:cNvSpPr txBox="1"/>
          <p:nvPr/>
        </p:nvSpPr>
        <p:spPr>
          <a:xfrm>
            <a:off x="576072" y="1172048"/>
            <a:ext cx="6357071"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5.8 Na página para</a:t>
            </a:r>
            <a:r>
              <a:rPr sz="1100" spc="-13">
                <a:solidFill>
                  <a:srgbClr val="000000"/>
                </a:solidFill>
                <a:latin typeface="Calibri"/>
                <a:cs typeface="Calibri"/>
              </a:rPr>
              <a:t> </a:t>
            </a:r>
            <a:r>
              <a:rPr sz="1100">
                <a:solidFill>
                  <a:srgbClr val="000000"/>
                </a:solidFill>
                <a:latin typeface="Calibri"/>
                <a:cs typeface="Calibri"/>
              </a:rPr>
              <a:t>gravar vídeo, clique no</a:t>
            </a:r>
            <a:r>
              <a:rPr sz="1100" spc="22">
                <a:solidFill>
                  <a:srgbClr val="000000"/>
                </a:solidFill>
                <a:latin typeface="Calibri"/>
                <a:cs typeface="Calibri"/>
              </a:rPr>
              <a:t> </a:t>
            </a:r>
            <a:r>
              <a:rPr sz="1100">
                <a:solidFill>
                  <a:srgbClr val="000000"/>
                </a:solidFill>
                <a:latin typeface="Calibri"/>
                <a:cs typeface="Calibri"/>
              </a:rPr>
              <a:t>ícone do canto superior direito para entrar na página de definições</a:t>
            </a:r>
          </a:p>
          <a:p>
            <a:pPr marL="0" marR="0">
              <a:lnSpc>
                <a:spcPts val="1347"/>
              </a:lnSpc>
              <a:spcBef>
                <a:spcPts val="250"/>
              </a:spcBef>
              <a:spcAft>
                <a:spcPts val="0"/>
              </a:spcAft>
            </a:pPr>
            <a:r>
              <a:rPr sz="1100">
                <a:solidFill>
                  <a:srgbClr val="000000"/>
                </a:solidFill>
                <a:latin typeface="Calibri"/>
                <a:cs typeface="Calibri"/>
              </a:rPr>
              <a:t>dos</a:t>
            </a:r>
            <a:r>
              <a:rPr sz="1100" spc="13">
                <a:solidFill>
                  <a:srgbClr val="000000"/>
                </a:solidFill>
                <a:latin typeface="Calibri"/>
                <a:cs typeface="Calibri"/>
              </a:rPr>
              <a:t> </a:t>
            </a:r>
            <a:r>
              <a:rPr sz="1100">
                <a:solidFill>
                  <a:srgbClr val="000000"/>
                </a:solidFill>
                <a:latin typeface="Calibri"/>
                <a:cs typeface="Calibri"/>
              </a:rPr>
              <a:t>parâmetros da câmara,</a:t>
            </a:r>
            <a:r>
              <a:rPr sz="1100" spc="-10">
                <a:solidFill>
                  <a:srgbClr val="000000"/>
                </a:solidFill>
                <a:latin typeface="Calibri"/>
                <a:cs typeface="Calibri"/>
              </a:rPr>
              <a:t> </a:t>
            </a:r>
            <a:r>
              <a:rPr sz="1100">
                <a:solidFill>
                  <a:srgbClr val="000000"/>
                </a:solidFill>
                <a:latin typeface="Calibri"/>
                <a:cs typeface="Calibri"/>
              </a:rPr>
              <a:t>e configure-a segundo </a:t>
            </a:r>
            <a:r>
              <a:rPr sz="1100" spc="14">
                <a:solidFill>
                  <a:srgbClr val="000000"/>
                </a:solidFill>
                <a:latin typeface="Calibri"/>
                <a:cs typeface="Calibri"/>
              </a:rPr>
              <a:t>as</a:t>
            </a:r>
            <a:r>
              <a:rPr sz="1100" spc="-29">
                <a:solidFill>
                  <a:srgbClr val="000000"/>
                </a:solidFill>
                <a:latin typeface="Calibri"/>
                <a:cs typeface="Calibri"/>
              </a:rPr>
              <a:t> </a:t>
            </a:r>
            <a:r>
              <a:rPr sz="1100">
                <a:solidFill>
                  <a:srgbClr val="000000"/>
                </a:solidFill>
                <a:latin typeface="Calibri"/>
                <a:cs typeface="Calibri"/>
              </a:rPr>
              <a:t>suas necessidades (Figura </a:t>
            </a:r>
            <a:r>
              <a:rPr sz="1100" spc="-15">
                <a:solidFill>
                  <a:srgbClr val="000000"/>
                </a:solidFill>
                <a:latin typeface="Calibri"/>
                <a:cs typeface="Calibri"/>
              </a:rPr>
              <a:t>da</a:t>
            </a:r>
            <a:r>
              <a:rPr sz="1100" spc="18">
                <a:solidFill>
                  <a:srgbClr val="000000"/>
                </a:solidFill>
                <a:latin typeface="Calibri"/>
                <a:cs typeface="Calibri"/>
              </a:rPr>
              <a:t> </a:t>
            </a:r>
            <a:r>
              <a:rPr sz="1100">
                <a:solidFill>
                  <a:srgbClr val="000000"/>
                </a:solidFill>
                <a:latin typeface="Calibri"/>
                <a:cs typeface="Calibri"/>
              </a:rPr>
              <a:t>direita).</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35228"/>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3477768" y="94040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6" name="object 6"/>
          <p:cNvSpPr txBox="1"/>
          <p:nvPr/>
        </p:nvSpPr>
        <p:spPr>
          <a:xfrm>
            <a:off x="755904" y="1167972"/>
            <a:ext cx="625686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 interface</a:t>
            </a:r>
            <a:r>
              <a:rPr sz="1100" spc="-14">
                <a:solidFill>
                  <a:srgbClr val="000000"/>
                </a:solidFill>
                <a:latin typeface="Calibri"/>
                <a:cs typeface="Calibri"/>
              </a:rPr>
              <a:t> </a:t>
            </a:r>
            <a:r>
              <a:rPr sz="1100">
                <a:solidFill>
                  <a:srgbClr val="000000"/>
                </a:solidFill>
                <a:latin typeface="Calibri"/>
                <a:cs typeface="Calibri"/>
              </a:rPr>
              <a:t>da App e o</a:t>
            </a:r>
            <a:r>
              <a:rPr sz="1100" spc="10">
                <a:solidFill>
                  <a:srgbClr val="000000"/>
                </a:solidFill>
                <a:latin typeface="Calibri"/>
                <a:cs typeface="Calibri"/>
              </a:rPr>
              <a:t> </a:t>
            </a:r>
            <a:r>
              <a:rPr sz="1100">
                <a:solidFill>
                  <a:srgbClr val="000000"/>
                </a:solidFill>
                <a:latin typeface="Calibri"/>
                <a:cs typeface="Calibri"/>
              </a:rPr>
              <a:t>seu</a:t>
            </a:r>
            <a:r>
              <a:rPr sz="1100" spc="-11">
                <a:solidFill>
                  <a:srgbClr val="000000"/>
                </a:solidFill>
                <a:latin typeface="Calibri"/>
                <a:cs typeface="Calibri"/>
              </a:rPr>
              <a:t> </a:t>
            </a:r>
            <a:r>
              <a:rPr sz="1100">
                <a:solidFill>
                  <a:srgbClr val="000000"/>
                </a:solidFill>
                <a:latin typeface="Calibri"/>
                <a:cs typeface="Calibri"/>
              </a:rPr>
              <a:t>funcionamento podem mudar se existir uma atualização;</a:t>
            </a:r>
            <a:r>
              <a:rPr sz="1100" spc="11">
                <a:solidFill>
                  <a:srgbClr val="000000"/>
                </a:solidFill>
                <a:latin typeface="Calibri"/>
                <a:cs typeface="Calibri"/>
              </a:rPr>
              <a:t> </a:t>
            </a:r>
            <a:r>
              <a:rPr sz="1100">
                <a:solidFill>
                  <a:srgbClr val="000000"/>
                </a:solidFill>
                <a:latin typeface="Calibri"/>
                <a:cs typeface="Calibri"/>
              </a:rPr>
              <a:t>a interface final e o seu</a:t>
            </a:r>
          </a:p>
          <a:p>
            <a:pPr marL="0" marR="0">
              <a:lnSpc>
                <a:spcPts val="1344"/>
              </a:lnSpc>
              <a:spcBef>
                <a:spcPts val="50"/>
              </a:spcBef>
              <a:spcAft>
                <a:spcPts val="0"/>
              </a:spcAft>
            </a:pPr>
            <a:r>
              <a:rPr sz="1100">
                <a:solidFill>
                  <a:srgbClr val="000000"/>
                </a:solidFill>
                <a:latin typeface="Calibri"/>
                <a:cs typeface="Calibri"/>
              </a:rPr>
              <a:t>funcionamento são as mesmas que a última</a:t>
            </a:r>
            <a:r>
              <a:rPr sz="1100" spc="-16">
                <a:solidFill>
                  <a:srgbClr val="000000"/>
                </a:solidFill>
                <a:latin typeface="Calibri"/>
                <a:cs typeface="Calibri"/>
              </a:rPr>
              <a:t> </a:t>
            </a:r>
            <a:r>
              <a:rPr sz="1100">
                <a:solidFill>
                  <a:srgbClr val="000000"/>
                </a:solidFill>
                <a:latin typeface="Calibri"/>
                <a:cs typeface="Calibri"/>
              </a:rPr>
              <a:t>versão descarregada da App.</a:t>
            </a:r>
          </a:p>
        </p:txBody>
      </p:sp>
      <p:sp>
        <p:nvSpPr>
          <p:cNvPr id="7" name="object 7"/>
          <p:cNvSpPr txBox="1"/>
          <p:nvPr/>
        </p:nvSpPr>
        <p:spPr>
          <a:xfrm>
            <a:off x="755904" y="1559144"/>
            <a:ext cx="519411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Em modelos diferentes, o limite</a:t>
            </a:r>
            <a:r>
              <a:rPr sz="1100" spc="-12">
                <a:solidFill>
                  <a:srgbClr val="000000"/>
                </a:solidFill>
                <a:latin typeface="Calibri"/>
                <a:cs typeface="Calibri"/>
              </a:rPr>
              <a:t> </a:t>
            </a:r>
            <a:r>
              <a:rPr sz="1100">
                <a:solidFill>
                  <a:srgbClr val="000000"/>
                </a:solidFill>
                <a:latin typeface="Calibri"/>
                <a:cs typeface="Calibri"/>
              </a:rPr>
              <a:t>de autorização e funcionamento pode não ser</a:t>
            </a:r>
            <a:r>
              <a:rPr sz="1100" spc="-11">
                <a:solidFill>
                  <a:srgbClr val="000000"/>
                </a:solidFill>
                <a:latin typeface="Calibri"/>
                <a:cs typeface="Calibri"/>
              </a:rPr>
              <a:t> </a:t>
            </a:r>
            <a:r>
              <a:rPr sz="1100">
                <a:solidFill>
                  <a:srgbClr val="000000"/>
                </a:solidFill>
                <a:latin typeface="Calibri"/>
                <a:cs typeface="Calibri"/>
              </a:rPr>
              <a:t>o mesmo.</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401986" y="1859640"/>
            <a:ext cx="4210290" cy="256359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572245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latin typeface="Cambria"/>
                <a:cs typeface="Cambria"/>
              </a:rPr>
              <a:t>Introdução à</a:t>
            </a:r>
            <a:r>
              <a:rPr sz="1400" b="1" spc="17">
                <a:solidFill>
                  <a:schemeClr val="tx2"/>
                </a:solidFill>
                <a:latin typeface="Cambria"/>
                <a:cs typeface="Cambria"/>
              </a:rPr>
              <a:t> </a:t>
            </a:r>
            <a:r>
              <a:rPr sz="1400" b="1">
                <a:solidFill>
                  <a:schemeClr val="tx2"/>
                </a:solidFill>
                <a:latin typeface="Cambria"/>
                <a:cs typeface="Cambria"/>
              </a:rPr>
              <a:t>instalação</a:t>
            </a:r>
            <a:r>
              <a:rPr sz="1400" b="1" spc="-10">
                <a:solidFill>
                  <a:schemeClr val="tx2"/>
                </a:solidFill>
                <a:latin typeface="Cambria"/>
                <a:cs typeface="Cambria"/>
              </a:rPr>
              <a:t> </a:t>
            </a:r>
            <a:r>
              <a:rPr sz="1400" b="1">
                <a:solidFill>
                  <a:schemeClr val="tx2"/>
                </a:solidFill>
                <a:latin typeface="Cambria"/>
                <a:cs typeface="Cambria"/>
              </a:rPr>
              <a:t>d</a:t>
            </a:r>
            <a:r>
              <a:rPr lang="pt-BR" sz="1400" b="1">
                <a:solidFill>
                  <a:schemeClr val="tx2"/>
                </a:solidFill>
                <a:latin typeface="Cambria"/>
                <a:cs typeface="Cambria"/>
              </a:rPr>
              <a:t>o</a:t>
            </a:r>
            <a:r>
              <a:rPr sz="1400" b="1" spc="14">
                <a:solidFill>
                  <a:schemeClr val="tx2"/>
                </a:solidFill>
                <a:latin typeface="Cambria"/>
                <a:cs typeface="Cambria"/>
              </a:rPr>
              <a:t> </a:t>
            </a:r>
            <a:r>
              <a:rPr sz="1400" b="1">
                <a:solidFill>
                  <a:schemeClr val="tx2"/>
                </a:solidFill>
                <a:latin typeface="Cambria"/>
                <a:cs typeface="Cambria"/>
              </a:rPr>
              <a:t>Carbit Ride</a:t>
            </a:r>
            <a:r>
              <a:rPr lang="pt-BR" sz="1400" b="1">
                <a:solidFill>
                  <a:schemeClr val="tx2"/>
                </a:solidFill>
                <a:latin typeface="Cambria"/>
                <a:cs typeface="Cambria"/>
              </a:rPr>
              <a:t> (espelhamento)</a:t>
            </a:r>
            <a:endParaRPr sz="1400" b="1">
              <a:solidFill>
                <a:schemeClr val="tx2"/>
              </a:solidFill>
              <a:latin typeface="Cambria"/>
              <a:cs typeface="Cambria"/>
            </a:endParaRPr>
          </a:p>
        </p:txBody>
      </p:sp>
      <p:sp>
        <p:nvSpPr>
          <p:cNvPr id="6" name="object 6"/>
          <p:cNvSpPr txBox="1"/>
          <p:nvPr/>
        </p:nvSpPr>
        <p:spPr>
          <a:xfrm>
            <a:off x="576072" y="1015076"/>
            <a:ext cx="252980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1. Conecte a App do </a:t>
            </a:r>
            <a:r>
              <a:rPr lang="pt-BR" sz="1100" b="1">
                <a:solidFill>
                  <a:srgbClr val="000000"/>
                </a:solidFill>
                <a:latin typeface="Calibri"/>
                <a:cs typeface="Calibri"/>
              </a:rPr>
              <a:t>celular</a:t>
            </a:r>
            <a:r>
              <a:rPr sz="1100" b="1">
                <a:solidFill>
                  <a:srgbClr val="000000"/>
                </a:solidFill>
                <a:latin typeface="Calibri"/>
                <a:cs typeface="Calibri"/>
              </a:rPr>
              <a:t> à internet</a:t>
            </a:r>
          </a:p>
        </p:txBody>
      </p:sp>
      <p:sp>
        <p:nvSpPr>
          <p:cNvPr id="7" name="object 7"/>
          <p:cNvSpPr txBox="1"/>
          <p:nvPr/>
        </p:nvSpPr>
        <p:spPr>
          <a:xfrm>
            <a:off x="576072" y="1236056"/>
            <a:ext cx="6279434"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Faça uma</a:t>
            </a:r>
            <a:r>
              <a:rPr sz="1100" spc="-27">
                <a:solidFill>
                  <a:srgbClr val="000000"/>
                </a:solidFill>
                <a:latin typeface="Calibri"/>
                <a:cs typeface="Calibri"/>
              </a:rPr>
              <a:t> </a:t>
            </a:r>
            <a:r>
              <a:rPr sz="1100">
                <a:solidFill>
                  <a:srgbClr val="000000"/>
                </a:solidFill>
                <a:latin typeface="Calibri"/>
                <a:cs typeface="Calibri"/>
              </a:rPr>
              <a:t>pressão breve no botão</a:t>
            </a:r>
            <a:r>
              <a:rPr sz="1100" spc="17">
                <a:solidFill>
                  <a:srgbClr val="000000"/>
                </a:solidFill>
                <a:latin typeface="Calibri"/>
                <a:cs typeface="Calibri"/>
              </a:rPr>
              <a:t> </a:t>
            </a:r>
            <a:r>
              <a:rPr sz="1100">
                <a:solidFill>
                  <a:srgbClr val="000000"/>
                </a:solidFill>
                <a:latin typeface="Calibri"/>
                <a:cs typeface="Calibri"/>
              </a:rPr>
              <a:t>Acima </a:t>
            </a:r>
            <a:r>
              <a:rPr sz="1100" spc="13">
                <a:solidFill>
                  <a:srgbClr val="000000"/>
                </a:solidFill>
                <a:latin typeface="Calibri"/>
                <a:cs typeface="Calibri"/>
              </a:rPr>
              <a:t>“</a:t>
            </a:r>
            <a:r>
              <a:rPr sz="1100">
                <a:solidFill>
                  <a:srgbClr val="000000"/>
                </a:solidFill>
                <a:latin typeface="Webdings"/>
                <a:cs typeface="Webdings"/>
              </a:rPr>
              <a:t></a:t>
            </a:r>
            <a:r>
              <a:rPr sz="1100">
                <a:solidFill>
                  <a:srgbClr val="000000"/>
                </a:solidFill>
                <a:latin typeface="Calibri"/>
                <a:cs typeface="Calibri"/>
              </a:rPr>
              <a:t>” do grupo</a:t>
            </a:r>
            <a:r>
              <a:rPr sz="1100" spc="21">
                <a:solidFill>
                  <a:srgbClr val="000000"/>
                </a:solidFill>
                <a:latin typeface="Calibri"/>
                <a:cs typeface="Calibri"/>
              </a:rPr>
              <a:t> </a:t>
            </a:r>
            <a:r>
              <a:rPr sz="1100">
                <a:solidFill>
                  <a:srgbClr val="000000"/>
                </a:solidFill>
                <a:latin typeface="Calibri"/>
                <a:cs typeface="Calibri"/>
              </a:rPr>
              <a:t>de comutadores</a:t>
            </a:r>
            <a:r>
              <a:rPr sz="1100" spc="-10">
                <a:solidFill>
                  <a:srgbClr val="000000"/>
                </a:solidFill>
                <a:latin typeface="Calibri"/>
                <a:cs typeface="Calibri"/>
              </a:rPr>
              <a:t> </a:t>
            </a:r>
            <a:r>
              <a:rPr sz="1100">
                <a:solidFill>
                  <a:srgbClr val="000000"/>
                </a:solidFill>
                <a:latin typeface="Calibri"/>
                <a:cs typeface="Calibri"/>
              </a:rPr>
              <a:t>esquerdo</a:t>
            </a:r>
            <a:r>
              <a:rPr sz="1100" spc="18">
                <a:solidFill>
                  <a:srgbClr val="000000"/>
                </a:solidFill>
                <a:latin typeface="Calibri"/>
                <a:cs typeface="Calibri"/>
              </a:rPr>
              <a:t> </a:t>
            </a:r>
            <a:r>
              <a:rPr sz="1100">
                <a:solidFill>
                  <a:srgbClr val="000000"/>
                </a:solidFill>
                <a:latin typeface="Calibri"/>
                <a:cs typeface="Calibri"/>
              </a:rPr>
              <a:t>para mudar para o modo</a:t>
            </a:r>
          </a:p>
          <a:p>
            <a:pPr marL="0" marR="0">
              <a:lnSpc>
                <a:spcPts val="1347"/>
              </a:lnSpc>
              <a:spcBef>
                <a:spcPts val="238"/>
              </a:spcBef>
              <a:spcAft>
                <a:spcPts val="0"/>
              </a:spcAft>
            </a:pPr>
            <a:r>
              <a:rPr sz="1100">
                <a:solidFill>
                  <a:srgbClr val="000000"/>
                </a:solidFill>
                <a:latin typeface="Calibri"/>
                <a:cs typeface="Calibri"/>
              </a:rPr>
              <a:t>internet, em</a:t>
            </a:r>
            <a:r>
              <a:rPr sz="1100" spc="10">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latin typeface="Calibri"/>
                <a:cs typeface="Calibri"/>
              </a:rPr>
              <a:t>aperte</a:t>
            </a:r>
            <a:r>
              <a:rPr sz="1100">
                <a:solidFill>
                  <a:srgbClr val="000000"/>
                </a:solidFill>
                <a:latin typeface="Calibri"/>
                <a:cs typeface="Calibri"/>
              </a:rPr>
              <a:t> brevemente o botão </a:t>
            </a:r>
            <a:r>
              <a:rPr sz="1100" spc="19">
                <a:solidFill>
                  <a:srgbClr val="000000"/>
                </a:solidFill>
                <a:latin typeface="Calibri"/>
                <a:cs typeface="Calibri"/>
              </a:rPr>
              <a:t>“</a:t>
            </a:r>
            <a:r>
              <a:rPr sz="1100">
                <a:solidFill>
                  <a:srgbClr val="000000"/>
                </a:solidFill>
                <a:latin typeface="Webdings"/>
                <a:cs typeface="Webdings"/>
              </a:rPr>
              <a:t></a:t>
            </a:r>
            <a:r>
              <a:rPr sz="1100">
                <a:solidFill>
                  <a:srgbClr val="000000"/>
                </a:solidFill>
                <a:latin typeface="Calibri"/>
                <a:cs typeface="Calibri"/>
              </a:rPr>
              <a:t>” para sair da página de internet e voltar à página do</a:t>
            </a:r>
          </a:p>
          <a:p>
            <a:pPr marL="0" marR="0">
              <a:lnSpc>
                <a:spcPts val="1347"/>
              </a:lnSpc>
              <a:spcBef>
                <a:spcPts val="200"/>
              </a:spcBef>
              <a:spcAft>
                <a:spcPts val="0"/>
              </a:spcAft>
            </a:pPr>
            <a:r>
              <a:rPr sz="1100">
                <a:solidFill>
                  <a:srgbClr val="000000"/>
                </a:solidFill>
                <a:latin typeface="Calibri"/>
                <a:cs typeface="Calibri"/>
              </a:rPr>
              <a:t>painel de instrumentos (consulte a página</a:t>
            </a:r>
            <a:r>
              <a:rPr sz="1100" spc="-15">
                <a:solidFill>
                  <a:srgbClr val="000000"/>
                </a:solidFill>
                <a:latin typeface="Calibri"/>
                <a:cs typeface="Calibri"/>
              </a:rPr>
              <a:t> </a:t>
            </a:r>
            <a:r>
              <a:rPr sz="1100" spc="17">
                <a:solidFill>
                  <a:srgbClr val="000000"/>
                </a:solidFill>
                <a:latin typeface="Calibri"/>
                <a:cs typeface="Calibri"/>
              </a:rPr>
              <a:t>83</a:t>
            </a:r>
            <a:r>
              <a:rPr sz="1100" spc="-15">
                <a:solidFill>
                  <a:srgbClr val="000000"/>
                </a:solidFill>
                <a:latin typeface="Calibri"/>
                <a:cs typeface="Calibri"/>
              </a:rPr>
              <a:t> </a:t>
            </a:r>
            <a:r>
              <a:rPr sz="1100">
                <a:solidFill>
                  <a:srgbClr val="000000"/>
                </a:solidFill>
                <a:latin typeface="Calibri"/>
                <a:cs typeface="Calibri"/>
              </a:rPr>
              <a:t>para conhecer os botões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grupo de comutadores esquerdo).</a:t>
            </a: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555842" y="1533277"/>
            <a:ext cx="4246103" cy="245768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132882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a:t>
            </a:r>
            <a:r>
              <a:rPr sz="1100" spc="144">
                <a:solidFill>
                  <a:srgbClr val="000000"/>
                </a:solidFill>
                <a:latin typeface="Calibri"/>
                <a:cs typeface="Calibri"/>
              </a:rPr>
              <a:t> </a:t>
            </a:r>
            <a:r>
              <a:rPr sz="1100">
                <a:solidFill>
                  <a:srgbClr val="000000"/>
                </a:solidFill>
                <a:latin typeface="Calibri"/>
                <a:cs typeface="Calibri"/>
              </a:rPr>
              <a:t>D</a:t>
            </a:r>
            <a:r>
              <a:rPr lang="pt-BR" sz="1100">
                <a:solidFill>
                  <a:srgbClr val="000000"/>
                </a:solidFill>
                <a:latin typeface="Calibri"/>
                <a:cs typeface="Calibri"/>
              </a:rPr>
              <a:t>ownload</a:t>
            </a:r>
            <a:r>
              <a:rPr sz="1100">
                <a:solidFill>
                  <a:srgbClr val="000000"/>
                </a:solidFill>
                <a:latin typeface="Calibri"/>
                <a:cs typeface="Calibri"/>
              </a:rPr>
              <a:t> d</a:t>
            </a:r>
            <a:r>
              <a:rPr lang="pt-BR" sz="1100">
                <a:solidFill>
                  <a:srgbClr val="000000"/>
                </a:solidFill>
                <a:latin typeface="Calibri"/>
                <a:cs typeface="Calibri"/>
              </a:rPr>
              <a:t>o</a:t>
            </a:r>
            <a:r>
              <a:rPr sz="1100">
                <a:solidFill>
                  <a:srgbClr val="000000"/>
                </a:solidFill>
                <a:latin typeface="Calibri"/>
                <a:cs typeface="Calibri"/>
              </a:rPr>
              <a:t> App</a:t>
            </a:r>
          </a:p>
        </p:txBody>
      </p:sp>
      <p:sp>
        <p:nvSpPr>
          <p:cNvPr id="6" name="object 6"/>
          <p:cNvSpPr txBox="1"/>
          <p:nvPr/>
        </p:nvSpPr>
        <p:spPr>
          <a:xfrm>
            <a:off x="684275" y="908396"/>
            <a:ext cx="6308339" cy="53860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Faça uma</a:t>
            </a:r>
            <a:r>
              <a:rPr sz="1100" spc="-27">
                <a:solidFill>
                  <a:srgbClr val="000000"/>
                </a:solidFill>
                <a:latin typeface="Calibri"/>
                <a:cs typeface="Calibri"/>
              </a:rPr>
              <a:t> </a:t>
            </a:r>
            <a:r>
              <a:rPr sz="1100">
                <a:solidFill>
                  <a:srgbClr val="000000"/>
                </a:solidFill>
                <a:latin typeface="Calibri"/>
                <a:cs typeface="Calibri"/>
              </a:rPr>
              <a:t>pressão breve no botão </a:t>
            </a:r>
            <a:r>
              <a:rPr sz="1100" spc="19">
                <a:solidFill>
                  <a:srgbClr val="000000"/>
                </a:solidFill>
                <a:latin typeface="Calibri"/>
                <a:cs typeface="Calibri"/>
              </a:rPr>
              <a:t>“</a:t>
            </a:r>
            <a:r>
              <a:rPr sz="1100">
                <a:solidFill>
                  <a:srgbClr val="000000"/>
                </a:solidFill>
                <a:latin typeface="Webdings"/>
                <a:cs typeface="Webdings"/>
              </a:rPr>
              <a:t></a:t>
            </a:r>
            <a:r>
              <a:rPr sz="1100">
                <a:solidFill>
                  <a:srgbClr val="000000"/>
                </a:solidFill>
                <a:latin typeface="Calibri"/>
                <a:cs typeface="Calibri"/>
              </a:rPr>
              <a:t>” para selecionar</a:t>
            </a:r>
            <a:r>
              <a:rPr sz="1100" spc="-18">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modo internet,</a:t>
            </a:r>
            <a:r>
              <a:rPr sz="1100" spc="-10">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seguida faça uma pressão</a:t>
            </a:r>
            <a:r>
              <a:rPr sz="1100" spc="12">
                <a:solidFill>
                  <a:srgbClr val="000000"/>
                </a:solidFill>
                <a:latin typeface="Calibri"/>
                <a:cs typeface="Calibri"/>
              </a:rPr>
              <a:t> </a:t>
            </a:r>
            <a:r>
              <a:rPr sz="1100">
                <a:solidFill>
                  <a:srgbClr val="000000"/>
                </a:solidFill>
                <a:latin typeface="Calibri"/>
                <a:cs typeface="Calibri"/>
              </a:rPr>
              <a:t>breve</a:t>
            </a:r>
          </a:p>
          <a:p>
            <a:pPr marL="0" marR="0">
              <a:lnSpc>
                <a:spcPts val="1347"/>
              </a:lnSpc>
              <a:spcBef>
                <a:spcPts val="2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botão ENT para confirmar, depois</a:t>
            </a:r>
            <a:r>
              <a:rPr sz="1100" spc="-11">
                <a:solidFill>
                  <a:srgbClr val="000000"/>
                </a:solidFill>
                <a:latin typeface="Calibri"/>
                <a:cs typeface="Calibri"/>
              </a:rPr>
              <a:t> </a:t>
            </a:r>
            <a:r>
              <a:rPr sz="1100">
                <a:solidFill>
                  <a:srgbClr val="000000"/>
                </a:solidFill>
                <a:latin typeface="Calibri"/>
                <a:cs typeface="Calibri"/>
              </a:rPr>
              <a:t>faça scan ao</a:t>
            </a:r>
            <a:r>
              <a:rPr sz="1100" spc="26">
                <a:solidFill>
                  <a:srgbClr val="000000"/>
                </a:solidFill>
                <a:latin typeface="Calibri"/>
                <a:cs typeface="Calibri"/>
              </a:rPr>
              <a:t> </a:t>
            </a:r>
            <a:r>
              <a:rPr sz="1100">
                <a:solidFill>
                  <a:srgbClr val="000000"/>
                </a:solidFill>
                <a:latin typeface="Calibri"/>
                <a:cs typeface="Calibri"/>
              </a:rPr>
              <a:t>código </a:t>
            </a:r>
            <a:r>
              <a:rPr sz="1100" spc="11">
                <a:solidFill>
                  <a:srgbClr val="000000"/>
                </a:solidFill>
                <a:latin typeface="Calibri"/>
                <a:cs typeface="Calibri"/>
              </a:rPr>
              <a:t>QR</a:t>
            </a:r>
            <a:r>
              <a:rPr sz="1100" spc="-22">
                <a:solidFill>
                  <a:srgbClr val="000000"/>
                </a:solidFill>
                <a:latin typeface="Calibri"/>
                <a:cs typeface="Calibri"/>
              </a:rPr>
              <a:t> </a:t>
            </a:r>
            <a:r>
              <a:rPr sz="1100">
                <a:solidFill>
                  <a:srgbClr val="000000"/>
                </a:solidFill>
                <a:latin typeface="Calibri"/>
                <a:cs typeface="Calibri"/>
              </a:rPr>
              <a:t>no canto superior direito </a:t>
            </a:r>
            <a:r>
              <a:rPr lang="pt-BR" sz="1100">
                <a:solidFill>
                  <a:srgbClr val="000000"/>
                </a:solidFill>
                <a:latin typeface="Calibri"/>
                <a:cs typeface="Calibri"/>
              </a:rPr>
              <a:t>da tela </a:t>
            </a:r>
            <a:r>
              <a:rPr sz="1100">
                <a:solidFill>
                  <a:srgbClr val="000000"/>
                </a:solidFill>
                <a:latin typeface="Calibri"/>
                <a:cs typeface="Calibri"/>
              </a:rPr>
              <a:t>para</a:t>
            </a:r>
            <a:r>
              <a:rPr lang="pt-BR" sz="1100">
                <a:solidFill>
                  <a:srgbClr val="000000"/>
                </a:solidFill>
                <a:latin typeface="Calibri"/>
                <a:cs typeface="Calibri"/>
              </a:rPr>
              <a:t> baixar Android ou esquerdo para Apple</a:t>
            </a:r>
            <a:r>
              <a:rPr sz="1100">
                <a:solidFill>
                  <a:srgbClr val="000000"/>
                </a:solidFill>
                <a:latin typeface="Calibri"/>
                <a:cs typeface="Calibri"/>
              </a:rPr>
              <a:t>.</a:t>
            </a:r>
          </a:p>
        </p:txBody>
      </p:sp>
      <p:sp>
        <p:nvSpPr>
          <p:cNvPr id="7" name="object 7"/>
          <p:cNvSpPr txBox="1"/>
          <p:nvPr/>
        </p:nvSpPr>
        <p:spPr>
          <a:xfrm>
            <a:off x="2207330" y="4100810"/>
            <a:ext cx="3141839"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Procure </a:t>
            </a:r>
            <a:r>
              <a:rPr lang="pt-BR" sz="1100">
                <a:solidFill>
                  <a:srgbClr val="000000"/>
                </a:solidFill>
                <a:latin typeface="Calibri"/>
                <a:cs typeface="Calibri"/>
              </a:rPr>
              <a:t>o</a:t>
            </a:r>
            <a:r>
              <a:rPr sz="1100">
                <a:solidFill>
                  <a:srgbClr val="000000"/>
                </a:solidFill>
                <a:latin typeface="Calibri"/>
                <a:cs typeface="Calibri"/>
              </a:rPr>
              <a:t> App</a:t>
            </a:r>
            <a:r>
              <a:rPr sz="1100" spc="-11">
                <a:solidFill>
                  <a:srgbClr val="000000"/>
                </a:solidFill>
                <a:latin typeface="Calibri"/>
                <a:cs typeface="Calibri"/>
              </a:rPr>
              <a:t> </a:t>
            </a:r>
            <a:r>
              <a:rPr sz="1100">
                <a:solidFill>
                  <a:srgbClr val="000000"/>
                </a:solidFill>
                <a:latin typeface="Calibri"/>
                <a:cs typeface="Calibri"/>
              </a:rPr>
              <a:t>“Carbit Ride” na Play Store da Google</a:t>
            </a:r>
            <a:r>
              <a:rPr lang="pt-BR" sz="1100">
                <a:solidFill>
                  <a:srgbClr val="000000"/>
                </a:solidFill>
                <a:latin typeface="Calibri"/>
                <a:cs typeface="Calibri"/>
              </a:rPr>
              <a:t> ou na App Store da Apple</a:t>
            </a:r>
            <a:r>
              <a:rPr sz="1100">
                <a:solidFill>
                  <a:srgbClr val="000000"/>
                </a:solidFill>
                <a:latin typeface="Calibri"/>
                <a:cs typeface="Calibri"/>
              </a:rPr>
              <a:t>.</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1"/>
            <a:ext cx="1618002" cy="273550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09455" y="3536023"/>
            <a:ext cx="138826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a:t>
            </a:r>
            <a:r>
              <a:rPr sz="1100" spc="156">
                <a:solidFill>
                  <a:srgbClr val="000000"/>
                </a:solidFill>
                <a:latin typeface="Calibri"/>
                <a:cs typeface="Calibri"/>
              </a:rPr>
              <a:t> </a:t>
            </a:r>
            <a:r>
              <a:rPr sz="1100">
                <a:solidFill>
                  <a:srgbClr val="000000"/>
                </a:solidFill>
                <a:latin typeface="Calibri"/>
                <a:cs typeface="Calibri"/>
              </a:rPr>
              <a:t>Instalação d</a:t>
            </a:r>
            <a:r>
              <a:rPr lang="pt-BR" sz="1100">
                <a:solidFill>
                  <a:srgbClr val="000000"/>
                </a:solidFill>
                <a:latin typeface="Calibri"/>
                <a:cs typeface="Calibri"/>
              </a:rPr>
              <a:t>o</a:t>
            </a:r>
            <a:r>
              <a:rPr sz="1100">
                <a:solidFill>
                  <a:srgbClr val="000000"/>
                </a:solidFill>
                <a:latin typeface="Calibri"/>
                <a:cs typeface="Calibri"/>
              </a:rPr>
              <a:t> App</a:t>
            </a:r>
          </a:p>
        </p:txBody>
      </p:sp>
      <p:sp>
        <p:nvSpPr>
          <p:cNvPr id="6" name="object 6"/>
          <p:cNvSpPr txBox="1"/>
          <p:nvPr/>
        </p:nvSpPr>
        <p:spPr>
          <a:xfrm>
            <a:off x="609455" y="3732619"/>
            <a:ext cx="6082498"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finalizar </a:t>
            </a:r>
            <a:r>
              <a:rPr lang="pt-BR" sz="1100">
                <a:solidFill>
                  <a:srgbClr val="000000"/>
                </a:solidFill>
                <a:latin typeface="Calibri"/>
                <a:cs typeface="Calibri"/>
              </a:rPr>
              <a:t>o download</a:t>
            </a:r>
            <a:r>
              <a:rPr sz="1100">
                <a:solidFill>
                  <a:srgbClr val="000000"/>
                </a:solidFill>
                <a:latin typeface="Calibri"/>
                <a:cs typeface="Calibri"/>
              </a:rPr>
              <a:t>, selecione instalar </a:t>
            </a:r>
            <a:r>
              <a:rPr lang="pt-BR" sz="1100">
                <a:solidFill>
                  <a:srgbClr val="000000"/>
                </a:solidFill>
                <a:latin typeface="Calibri"/>
                <a:cs typeface="Calibri"/>
              </a:rPr>
              <a:t>o</a:t>
            </a:r>
            <a:r>
              <a:rPr sz="1100">
                <a:solidFill>
                  <a:srgbClr val="000000"/>
                </a:solidFill>
                <a:latin typeface="Calibri"/>
                <a:cs typeface="Calibri"/>
              </a:rPr>
              <a:t> App. Ao</a:t>
            </a:r>
            <a:r>
              <a:rPr sz="1100" spc="10">
                <a:solidFill>
                  <a:srgbClr val="000000"/>
                </a:solidFill>
                <a:latin typeface="Calibri"/>
                <a:cs typeface="Calibri"/>
              </a:rPr>
              <a:t> </a:t>
            </a:r>
            <a:r>
              <a:rPr sz="1100">
                <a:solidFill>
                  <a:srgbClr val="000000"/>
                </a:solidFill>
                <a:latin typeface="Calibri"/>
                <a:cs typeface="Calibri"/>
              </a:rPr>
              <a:t>abri-l</a:t>
            </a:r>
            <a:r>
              <a:rPr lang="pt-BR" sz="1100">
                <a:solidFill>
                  <a:srgbClr val="000000"/>
                </a:solidFill>
                <a:latin typeface="Calibri"/>
                <a:cs typeface="Calibri"/>
              </a:rPr>
              <a:t>o</a:t>
            </a:r>
            <a:r>
              <a:rPr sz="1100">
                <a:solidFill>
                  <a:srgbClr val="000000"/>
                </a:solidFill>
                <a:latin typeface="Calibri"/>
                <a:cs typeface="Calibri"/>
              </a:rPr>
              <a:t> pela primeira vez </a:t>
            </a:r>
            <a:r>
              <a:rPr lang="pt-BR" sz="1100">
                <a:solidFill>
                  <a:srgbClr val="000000"/>
                </a:solidFill>
                <a:latin typeface="Calibri"/>
                <a:cs typeface="Calibri"/>
              </a:rPr>
              <a:t>aparecerá</a:t>
            </a:r>
            <a:r>
              <a:rPr sz="1100">
                <a:solidFill>
                  <a:srgbClr val="000000"/>
                </a:solidFill>
                <a:latin typeface="Calibri"/>
                <a:cs typeface="Calibri"/>
              </a:rPr>
              <a:t> </a:t>
            </a:r>
            <a:r>
              <a:rPr lang="pt-BR" sz="1100">
                <a:solidFill>
                  <a:srgbClr val="000000"/>
                </a:solidFill>
                <a:latin typeface="Calibri"/>
                <a:cs typeface="Calibri"/>
              </a:rPr>
              <a:t>a</a:t>
            </a:r>
            <a:r>
              <a:rPr sz="1100">
                <a:solidFill>
                  <a:srgbClr val="000000"/>
                </a:solidFill>
                <a:latin typeface="Calibri"/>
                <a:cs typeface="Calibri"/>
              </a:rPr>
              <a:t> página de</a:t>
            </a:r>
          </a:p>
          <a:p>
            <a:pPr marL="0" marR="0">
              <a:lnSpc>
                <a:spcPts val="1347"/>
              </a:lnSpc>
              <a:spcBef>
                <a:spcPts val="238"/>
              </a:spcBef>
              <a:spcAft>
                <a:spcPts val="0"/>
              </a:spcAft>
            </a:pPr>
            <a:r>
              <a:rPr sz="1100">
                <a:solidFill>
                  <a:srgbClr val="000000"/>
                </a:solidFill>
                <a:latin typeface="Calibri"/>
                <a:cs typeface="Calibri"/>
              </a:rPr>
              <a:t>autorização e definição de permissões.</a:t>
            </a:r>
            <a:r>
              <a:rPr sz="1100" spc="-25">
                <a:solidFill>
                  <a:srgbClr val="000000"/>
                </a:solidFill>
                <a:latin typeface="Calibri"/>
                <a:cs typeface="Calibri"/>
              </a:rPr>
              <a:t> </a:t>
            </a:r>
            <a:r>
              <a:rPr sz="1100">
                <a:solidFill>
                  <a:srgbClr val="000000"/>
                </a:solidFill>
                <a:latin typeface="Calibri"/>
                <a:cs typeface="Calibri"/>
              </a:rPr>
              <a:t>Selecione Aceitar em ambos.</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4" y="714248"/>
            <a:ext cx="4534135" cy="302652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1"/>
            <a:ext cx="5146394" cy="264686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3393560"/>
            <a:ext cx="160283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a:t>
            </a:r>
            <a:r>
              <a:rPr sz="1100" spc="156">
                <a:solidFill>
                  <a:srgbClr val="000000"/>
                </a:solidFill>
                <a:latin typeface="Calibri"/>
                <a:cs typeface="Calibri"/>
              </a:rPr>
              <a:t> </a:t>
            </a:r>
            <a:r>
              <a:rPr sz="1100">
                <a:solidFill>
                  <a:srgbClr val="000000"/>
                </a:solidFill>
                <a:latin typeface="Calibri"/>
                <a:cs typeface="Calibri"/>
              </a:rPr>
              <a:t>Fazer scan e conectar</a:t>
            </a:r>
          </a:p>
        </p:txBody>
      </p:sp>
      <p:sp>
        <p:nvSpPr>
          <p:cNvPr id="6" name="object 6"/>
          <p:cNvSpPr txBox="1"/>
          <p:nvPr/>
        </p:nvSpPr>
        <p:spPr>
          <a:xfrm>
            <a:off x="576072" y="3588632"/>
            <a:ext cx="6332090" cy="94897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Abra </a:t>
            </a:r>
            <a:r>
              <a:rPr lang="pt-BR" sz="1100">
                <a:solidFill>
                  <a:srgbClr val="000000"/>
                </a:solidFill>
                <a:latin typeface="Calibri"/>
                <a:cs typeface="Calibri"/>
              </a:rPr>
              <a:t>o</a:t>
            </a:r>
            <a:r>
              <a:rPr sz="1100">
                <a:solidFill>
                  <a:srgbClr val="000000"/>
                </a:solidFill>
                <a:latin typeface="Calibri"/>
                <a:cs typeface="Calibri"/>
              </a:rPr>
              <a:t> App “Carbit Ride”, selecione [WiFi connection] (ligação WiFi) ou [Bluetooth connection] (ligação</a:t>
            </a:r>
          </a:p>
          <a:p>
            <a:pPr marL="0" marR="0">
              <a:lnSpc>
                <a:spcPts val="1347"/>
              </a:lnSpc>
              <a:spcBef>
                <a:spcPts val="250"/>
              </a:spcBef>
              <a:spcAft>
                <a:spcPts val="0"/>
              </a:spcAft>
            </a:pPr>
            <a:r>
              <a:rPr sz="1100">
                <a:solidFill>
                  <a:srgbClr val="000000"/>
                </a:solidFill>
                <a:latin typeface="Calibri"/>
                <a:cs typeface="Calibri"/>
              </a:rPr>
              <a:t>Bluetooth),</a:t>
            </a:r>
            <a:r>
              <a:rPr sz="1100" spc="-10">
                <a:solidFill>
                  <a:srgbClr val="000000"/>
                </a:solidFill>
                <a:latin typeface="Calibri"/>
                <a:cs typeface="Calibri"/>
              </a:rPr>
              <a:t> </a:t>
            </a:r>
            <a:r>
              <a:rPr sz="1100">
                <a:solidFill>
                  <a:srgbClr val="000000"/>
                </a:solidFill>
                <a:latin typeface="Calibri"/>
                <a:cs typeface="Calibri"/>
              </a:rPr>
              <a:t>faça</a:t>
            </a:r>
            <a:r>
              <a:rPr sz="1100" spc="-17">
                <a:solidFill>
                  <a:srgbClr val="000000"/>
                </a:solidFill>
                <a:latin typeface="Calibri"/>
                <a:cs typeface="Calibri"/>
              </a:rPr>
              <a:t> </a:t>
            </a:r>
            <a:r>
              <a:rPr sz="1100">
                <a:solidFill>
                  <a:srgbClr val="000000"/>
                </a:solidFill>
                <a:latin typeface="Calibri"/>
                <a:cs typeface="Calibri"/>
              </a:rPr>
              <a:t>scan ao</a:t>
            </a:r>
            <a:r>
              <a:rPr sz="1100" spc="11">
                <a:solidFill>
                  <a:srgbClr val="000000"/>
                </a:solidFill>
                <a:latin typeface="Calibri"/>
                <a:cs typeface="Calibri"/>
              </a:rPr>
              <a:t> </a:t>
            </a:r>
            <a:r>
              <a:rPr sz="1100">
                <a:solidFill>
                  <a:srgbClr val="000000"/>
                </a:solidFill>
                <a:latin typeface="Calibri"/>
                <a:cs typeface="Calibri"/>
              </a:rPr>
              <a:t>código</a:t>
            </a:r>
            <a:r>
              <a:rPr sz="1100" spc="21">
                <a:solidFill>
                  <a:srgbClr val="000000"/>
                </a:solidFill>
                <a:latin typeface="Calibri"/>
                <a:cs typeface="Calibri"/>
              </a:rPr>
              <a:t> </a:t>
            </a:r>
            <a:r>
              <a:rPr sz="1100">
                <a:solidFill>
                  <a:srgbClr val="000000"/>
                </a:solidFill>
                <a:latin typeface="Calibri"/>
                <a:cs typeface="Calibri"/>
              </a:rPr>
              <a:t>QR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canto superior</a:t>
            </a:r>
            <a:r>
              <a:rPr sz="1100" spc="-27">
                <a:solidFill>
                  <a:srgbClr val="000000"/>
                </a:solidFill>
                <a:latin typeface="Calibri"/>
                <a:cs typeface="Calibri"/>
              </a:rPr>
              <a:t> </a:t>
            </a:r>
            <a:r>
              <a:rPr sz="1100">
                <a:solidFill>
                  <a:srgbClr val="000000"/>
                </a:solidFill>
                <a:latin typeface="Calibri"/>
                <a:cs typeface="Calibri"/>
              </a:rPr>
              <a:t>esquerdo</a:t>
            </a:r>
            <a:r>
              <a:rPr sz="1100" spc="17">
                <a:solidFill>
                  <a:srgbClr val="000000"/>
                </a:solidFill>
                <a:latin typeface="Calibri"/>
                <a:cs typeface="Calibri"/>
              </a:rPr>
              <a:t> </a:t>
            </a:r>
            <a:r>
              <a:rPr lang="pt-BR" sz="1100" spc="-15">
                <a:solidFill>
                  <a:srgbClr val="000000"/>
                </a:solidFill>
                <a:latin typeface="Calibri"/>
                <a:cs typeface="Calibri"/>
              </a:rPr>
              <a:t>da tela</a:t>
            </a:r>
            <a:r>
              <a:rPr sz="1100">
                <a:solidFill>
                  <a:srgbClr val="000000"/>
                </a:solidFill>
                <a:latin typeface="Calibri"/>
                <a:cs typeface="Calibri"/>
              </a:rPr>
              <a:t>, </a:t>
            </a:r>
            <a:r>
              <a:rPr lang="pt-BR" sz="1100">
                <a:solidFill>
                  <a:srgbClr val="000000"/>
                </a:solidFill>
                <a:latin typeface="Calibri"/>
                <a:cs typeface="Calibri"/>
              </a:rPr>
              <a:t>conecte</a:t>
            </a:r>
            <a:r>
              <a:rPr sz="1100">
                <a:solidFill>
                  <a:srgbClr val="000000"/>
                </a:solidFill>
                <a:latin typeface="Calibri"/>
                <a:cs typeface="Calibri"/>
              </a:rPr>
              <a:t>-se ao WiFi</a:t>
            </a:r>
            <a:r>
              <a:rPr sz="1100" spc="-25">
                <a:solidFill>
                  <a:srgbClr val="000000"/>
                </a:solidFill>
                <a:latin typeface="Calibri"/>
                <a:cs typeface="Calibri"/>
              </a:rPr>
              <a:t> </a:t>
            </a:r>
            <a:r>
              <a:rPr sz="1100">
                <a:solidFill>
                  <a:srgbClr val="000000"/>
                </a:solidFill>
                <a:latin typeface="Calibri"/>
                <a:cs typeface="Calibri"/>
              </a:rPr>
              <a:t>e</a:t>
            </a:r>
            <a:r>
              <a:rPr sz="1100" spc="10">
                <a:solidFill>
                  <a:srgbClr val="000000"/>
                </a:solidFill>
                <a:latin typeface="Calibri"/>
                <a:cs typeface="Calibri"/>
              </a:rPr>
              <a:t> </a:t>
            </a:r>
            <a:r>
              <a:rPr lang="pt-BR" sz="1100">
                <a:solidFill>
                  <a:srgbClr val="000000"/>
                </a:solidFill>
                <a:latin typeface="Calibri"/>
                <a:cs typeface="Calibri"/>
              </a:rPr>
              <a:t>o</a:t>
            </a:r>
            <a:r>
              <a:rPr sz="1100">
                <a:solidFill>
                  <a:srgbClr val="000000"/>
                </a:solidFill>
                <a:latin typeface="Calibri"/>
                <a:cs typeface="Calibri"/>
              </a:rPr>
              <a:t> App iniciará</a:t>
            </a:r>
          </a:p>
          <a:p>
            <a:pPr marL="0" marR="0">
              <a:lnSpc>
                <a:spcPts val="1347"/>
              </a:lnSpc>
              <a:spcBef>
                <a:spcPts val="200"/>
              </a:spcBef>
              <a:spcAft>
                <a:spcPts val="0"/>
              </a:spcAft>
            </a:pPr>
            <a:r>
              <a:rPr sz="1100">
                <a:solidFill>
                  <a:srgbClr val="000000"/>
                </a:solidFill>
                <a:latin typeface="Calibri"/>
                <a:cs typeface="Calibri"/>
              </a:rPr>
              <a:t>automaticamente a ligação sem necessidade de ajustes. Quando fizer o scan, pode iniciar a ligação à internet</a:t>
            </a:r>
          </a:p>
          <a:p>
            <a:pPr marL="0" marR="0">
              <a:lnSpc>
                <a:spcPts val="1347"/>
              </a:lnSpc>
              <a:spcBef>
                <a:spcPts val="238"/>
              </a:spcBef>
              <a:spcAft>
                <a:spcPts val="0"/>
              </a:spcAft>
            </a:pPr>
            <a:r>
              <a:rPr sz="1100">
                <a:solidFill>
                  <a:srgbClr val="000000"/>
                </a:solidFill>
                <a:latin typeface="Calibri"/>
                <a:cs typeface="Calibri"/>
              </a:rPr>
              <a:t>automaticamente; quando estiver conectado irá ser-lhe mostrada a sua</a:t>
            </a:r>
            <a:r>
              <a:rPr sz="1100" spc="-22">
                <a:solidFill>
                  <a:srgbClr val="000000"/>
                </a:solidFill>
                <a:latin typeface="Calibri"/>
                <a:cs typeface="Calibri"/>
              </a:rPr>
              <a:t> </a:t>
            </a:r>
            <a:r>
              <a:rPr sz="1100">
                <a:solidFill>
                  <a:srgbClr val="000000"/>
                </a:solidFill>
                <a:latin typeface="Calibri"/>
                <a:cs typeface="Calibri"/>
              </a:rPr>
              <a:t>seleção para a ligação de internet;</a:t>
            </a:r>
          </a:p>
          <a:p>
            <a:pPr marL="0" marR="0">
              <a:lnSpc>
                <a:spcPts val="1347"/>
              </a:lnSpc>
              <a:spcBef>
                <a:spcPts val="200"/>
              </a:spcBef>
              <a:spcAft>
                <a:spcPts val="0"/>
              </a:spcAft>
            </a:pPr>
            <a:r>
              <a:rPr sz="1100">
                <a:solidFill>
                  <a:srgbClr val="000000"/>
                </a:solidFill>
                <a:latin typeface="Calibri"/>
                <a:cs typeface="Calibri"/>
              </a:rPr>
              <a:t>escolha a ligação.</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714247"/>
            <a:ext cx="3400044" cy="38862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104136"/>
            <a:ext cx="2766060" cy="24185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1261378"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a:t>
            </a:r>
            <a:r>
              <a:rPr sz="1100" spc="156">
                <a:solidFill>
                  <a:srgbClr val="000000"/>
                </a:solidFill>
                <a:latin typeface="Calibri"/>
                <a:cs typeface="Calibri"/>
              </a:rPr>
              <a:t> </a:t>
            </a:r>
            <a:r>
              <a:rPr sz="1100">
                <a:solidFill>
                  <a:srgbClr val="000000"/>
                </a:solidFill>
                <a:latin typeface="Calibri"/>
                <a:cs typeface="Calibri"/>
              </a:rPr>
              <a:t>Ligação manual</a:t>
            </a:r>
          </a:p>
          <a:p>
            <a:pPr marL="0" marR="0">
              <a:lnSpc>
                <a:spcPts val="1347"/>
              </a:lnSpc>
              <a:spcBef>
                <a:spcPts val="238"/>
              </a:spcBef>
              <a:spcAft>
                <a:spcPts val="0"/>
              </a:spcAft>
            </a:pPr>
            <a:r>
              <a:rPr lang="pt-BR" sz="1100">
                <a:solidFill>
                  <a:srgbClr val="000000"/>
                </a:solidFill>
                <a:latin typeface="Calibri"/>
                <a:cs typeface="Calibri"/>
              </a:rPr>
              <a:t>Celular</a:t>
            </a:r>
            <a:r>
              <a:rPr sz="1100" spc="-10">
                <a:solidFill>
                  <a:srgbClr val="000000"/>
                </a:solidFill>
                <a:latin typeface="Calibri"/>
                <a:cs typeface="Calibri"/>
              </a:rPr>
              <a:t> </a:t>
            </a:r>
            <a:r>
              <a:rPr sz="1100">
                <a:solidFill>
                  <a:srgbClr val="000000"/>
                </a:solidFill>
                <a:latin typeface="Calibri"/>
                <a:cs typeface="Calibri"/>
              </a:rPr>
              <a:t>Android</a:t>
            </a:r>
          </a:p>
        </p:txBody>
      </p:sp>
      <p:sp>
        <p:nvSpPr>
          <p:cNvPr id="6" name="object 6"/>
          <p:cNvSpPr txBox="1"/>
          <p:nvPr/>
        </p:nvSpPr>
        <p:spPr>
          <a:xfrm>
            <a:off x="576072" y="1121756"/>
            <a:ext cx="6332937" cy="94897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1:</a:t>
            </a:r>
            <a:r>
              <a:rPr sz="1100" spc="15">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o símbolo</a:t>
            </a:r>
            <a:r>
              <a:rPr sz="1100" spc="11">
                <a:solidFill>
                  <a:srgbClr val="000000"/>
                </a:solidFill>
                <a:latin typeface="Calibri"/>
                <a:cs typeface="Calibri"/>
              </a:rPr>
              <a:t>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três barras horizontais d</a:t>
            </a:r>
            <a:r>
              <a:rPr lang="pt-BR" sz="1100">
                <a:solidFill>
                  <a:srgbClr val="000000"/>
                </a:solidFill>
                <a:latin typeface="Calibri"/>
                <a:cs typeface="Calibri"/>
              </a:rPr>
              <a:t>o</a:t>
            </a:r>
            <a:r>
              <a:rPr sz="1100">
                <a:solidFill>
                  <a:srgbClr val="000000"/>
                </a:solidFill>
                <a:latin typeface="Calibri"/>
                <a:cs typeface="Calibri"/>
              </a:rPr>
              <a:t> App no</a:t>
            </a:r>
            <a:r>
              <a:rPr sz="1100" spc="21">
                <a:solidFill>
                  <a:srgbClr val="000000"/>
                </a:solidFill>
                <a:latin typeface="Calibri"/>
                <a:cs typeface="Calibri"/>
              </a:rPr>
              <a:t> </a:t>
            </a:r>
            <a:r>
              <a:rPr sz="1100">
                <a:solidFill>
                  <a:srgbClr val="000000"/>
                </a:solidFill>
                <a:latin typeface="Calibri"/>
                <a:cs typeface="Calibri"/>
              </a:rPr>
              <a:t>canto superior</a:t>
            </a:r>
            <a:r>
              <a:rPr sz="1100" spc="-19">
                <a:solidFill>
                  <a:srgbClr val="000000"/>
                </a:solidFill>
                <a:latin typeface="Calibri"/>
                <a:cs typeface="Calibri"/>
              </a:rPr>
              <a:t> </a:t>
            </a:r>
            <a:r>
              <a:rPr sz="1100">
                <a:solidFill>
                  <a:srgbClr val="000000"/>
                </a:solidFill>
                <a:latin typeface="Calibri"/>
                <a:cs typeface="Calibri"/>
              </a:rPr>
              <a:t>esquerdo</a:t>
            </a:r>
            <a:r>
              <a:rPr sz="1100" spc="18">
                <a:solidFill>
                  <a:srgbClr val="000000"/>
                </a:solidFill>
                <a:latin typeface="Calibri"/>
                <a:cs typeface="Calibri"/>
              </a:rPr>
              <a:t> </a:t>
            </a:r>
            <a:r>
              <a:rPr sz="1100">
                <a:solidFill>
                  <a:srgbClr val="000000"/>
                </a:solidFill>
                <a:latin typeface="Calibri"/>
                <a:cs typeface="Calibri"/>
              </a:rPr>
              <a:t>para entrar na página</a:t>
            </a:r>
          </a:p>
          <a:p>
            <a:pPr marL="0" marR="0">
              <a:lnSpc>
                <a:spcPts val="1347"/>
              </a:lnSpc>
              <a:spcBef>
                <a:spcPts val="250"/>
              </a:spcBef>
              <a:spcAft>
                <a:spcPts val="0"/>
              </a:spcAft>
            </a:pPr>
            <a:r>
              <a:rPr sz="1100">
                <a:solidFill>
                  <a:srgbClr val="000000"/>
                </a:solidFill>
                <a:latin typeface="Calibri"/>
                <a:cs typeface="Calibri"/>
              </a:rPr>
              <a:t>de definições.</a:t>
            </a:r>
          </a:p>
          <a:p>
            <a:pPr marL="0" marR="0">
              <a:lnSpc>
                <a:spcPts val="1347"/>
              </a:lnSpc>
              <a:spcBef>
                <a:spcPts val="200"/>
              </a:spcBef>
              <a:spcAft>
                <a:spcPts val="0"/>
              </a:spcAft>
            </a:pPr>
            <a:r>
              <a:rPr sz="1100">
                <a:solidFill>
                  <a:srgbClr val="000000"/>
                </a:solidFill>
                <a:latin typeface="Calibri"/>
                <a:cs typeface="Calibri"/>
              </a:rPr>
              <a:t>Passo 2:</a:t>
            </a:r>
            <a:r>
              <a:rPr sz="1100" spc="15">
                <a:solidFill>
                  <a:srgbClr val="000000"/>
                </a:solidFill>
                <a:latin typeface="Calibri"/>
                <a:cs typeface="Calibri"/>
              </a:rPr>
              <a:t> </a:t>
            </a:r>
            <a:r>
              <a:rPr sz="1100">
                <a:solidFill>
                  <a:srgbClr val="000000"/>
                </a:solidFill>
                <a:latin typeface="Calibri"/>
                <a:cs typeface="Calibri"/>
              </a:rPr>
              <a:t>Escolha a ligação</a:t>
            </a:r>
            <a:r>
              <a:rPr sz="1100" spc="20">
                <a:solidFill>
                  <a:srgbClr val="000000"/>
                </a:solidFill>
                <a:latin typeface="Calibri"/>
                <a:cs typeface="Calibri"/>
              </a:rPr>
              <a:t> </a:t>
            </a:r>
            <a:r>
              <a:rPr sz="1100">
                <a:solidFill>
                  <a:srgbClr val="000000"/>
                </a:solidFill>
                <a:latin typeface="Calibri"/>
                <a:cs typeface="Calibri"/>
              </a:rPr>
              <a:t>por WLAN e procure o dispositivo</a:t>
            </a:r>
            <a:r>
              <a:rPr sz="1100" spc="19">
                <a:solidFill>
                  <a:srgbClr val="000000"/>
                </a:solidFill>
                <a:latin typeface="Calibri"/>
                <a:cs typeface="Calibri"/>
              </a:rPr>
              <a:t> </a:t>
            </a:r>
            <a:r>
              <a:rPr sz="1100">
                <a:solidFill>
                  <a:srgbClr val="000000"/>
                </a:solidFill>
                <a:latin typeface="Calibri"/>
                <a:cs typeface="Calibri"/>
              </a:rPr>
              <a:t>a conectar.</a:t>
            </a:r>
          </a:p>
          <a:p>
            <a:pPr marL="0" marR="0">
              <a:lnSpc>
                <a:spcPts val="1347"/>
              </a:lnSpc>
              <a:spcBef>
                <a:spcPts val="238"/>
              </a:spcBef>
              <a:spcAft>
                <a:spcPts val="0"/>
              </a:spcAft>
            </a:pPr>
            <a:r>
              <a:rPr sz="1100">
                <a:solidFill>
                  <a:srgbClr val="000000"/>
                </a:solidFill>
                <a:latin typeface="Calibri"/>
                <a:cs typeface="Calibri"/>
              </a:rPr>
              <a:t>Passo 3:</a:t>
            </a:r>
            <a:r>
              <a:rPr sz="1100" spc="15">
                <a:solidFill>
                  <a:srgbClr val="000000"/>
                </a:solidFill>
                <a:latin typeface="Calibri"/>
                <a:cs typeface="Calibri"/>
              </a:rPr>
              <a:t> </a:t>
            </a:r>
            <a:r>
              <a:rPr sz="1100">
                <a:solidFill>
                  <a:srgbClr val="000000"/>
                </a:solidFill>
                <a:latin typeface="Calibri"/>
                <a:cs typeface="Calibri"/>
              </a:rPr>
              <a:t>Escolha o dispositivo com o mesmo</a:t>
            </a:r>
            <a:r>
              <a:rPr sz="1100" spc="17">
                <a:solidFill>
                  <a:srgbClr val="000000"/>
                </a:solidFill>
                <a:latin typeface="Calibri"/>
                <a:cs typeface="Calibri"/>
              </a:rPr>
              <a:t> </a:t>
            </a:r>
            <a:r>
              <a:rPr sz="1100">
                <a:solidFill>
                  <a:srgbClr val="000000"/>
                </a:solidFill>
                <a:latin typeface="Calibri"/>
                <a:cs typeface="Calibri"/>
              </a:rPr>
              <a:t>nome WiFi que o</a:t>
            </a:r>
            <a:r>
              <a:rPr sz="1100" spc="17">
                <a:solidFill>
                  <a:srgbClr val="000000"/>
                </a:solidFill>
                <a:latin typeface="Calibri"/>
                <a:cs typeface="Calibri"/>
              </a:rPr>
              <a:t> </a:t>
            </a:r>
            <a:r>
              <a:rPr sz="1100">
                <a:solidFill>
                  <a:srgbClr val="000000"/>
                </a:solidFill>
                <a:latin typeface="Calibri"/>
                <a:cs typeface="Calibri"/>
              </a:rPr>
              <a:t>que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mostra </a:t>
            </a:r>
            <a:r>
              <a:rPr lang="pt-BR" sz="1100">
                <a:solidFill>
                  <a:srgbClr val="000000"/>
                </a:solidFill>
                <a:latin typeface="Calibri"/>
                <a:cs typeface="Calibri"/>
              </a:rPr>
              <a:t>na tela </a:t>
            </a:r>
            <a:r>
              <a:rPr sz="1100">
                <a:solidFill>
                  <a:srgbClr val="000000"/>
                </a:solidFill>
                <a:latin typeface="Calibri"/>
                <a:cs typeface="Calibri"/>
              </a:rPr>
              <a:t>para a ligação.</a:t>
            </a:r>
          </a:p>
          <a:p>
            <a:pPr marL="0" marR="0">
              <a:lnSpc>
                <a:spcPts val="1347"/>
              </a:lnSpc>
              <a:spcBef>
                <a:spcPts val="200"/>
              </a:spcBef>
              <a:spcAft>
                <a:spcPts val="0"/>
              </a:spcAft>
            </a:pPr>
            <a:r>
              <a:rPr sz="1100">
                <a:solidFill>
                  <a:srgbClr val="000000"/>
                </a:solidFill>
                <a:latin typeface="Calibri"/>
                <a:cs typeface="Calibri"/>
              </a:rPr>
              <a:t>Passo 4:</a:t>
            </a:r>
            <a:r>
              <a:rPr sz="1100" spc="15">
                <a:solidFill>
                  <a:srgbClr val="000000"/>
                </a:solidFill>
                <a:latin typeface="Calibri"/>
                <a:cs typeface="Calibri"/>
              </a:rPr>
              <a:t> </a:t>
            </a:r>
            <a:r>
              <a:rPr sz="1100">
                <a:solidFill>
                  <a:srgbClr val="000000"/>
                </a:solidFill>
                <a:latin typeface="Calibri"/>
                <a:cs typeface="Calibri"/>
              </a:rPr>
              <a:t>Uma</a:t>
            </a:r>
            <a:r>
              <a:rPr sz="1100" spc="-16">
                <a:solidFill>
                  <a:srgbClr val="000000"/>
                </a:solidFill>
                <a:latin typeface="Calibri"/>
                <a:cs typeface="Calibri"/>
              </a:rPr>
              <a:t> </a:t>
            </a:r>
            <a:r>
              <a:rPr sz="1100">
                <a:solidFill>
                  <a:srgbClr val="000000"/>
                </a:solidFill>
                <a:latin typeface="Calibri"/>
                <a:cs typeface="Calibri"/>
              </a:rPr>
              <a:t>vez conectado, selecione ligação</a:t>
            </a:r>
            <a:r>
              <a:rPr sz="1100" spc="11">
                <a:solidFill>
                  <a:srgbClr val="000000"/>
                </a:solidFill>
                <a:latin typeface="Calibri"/>
                <a:cs typeface="Calibri"/>
              </a:rPr>
              <a:t> </a:t>
            </a:r>
            <a:r>
              <a:rPr sz="1100">
                <a:solidFill>
                  <a:srgbClr val="000000"/>
                </a:solidFill>
                <a:latin typeface="Calibri"/>
                <a:cs typeface="Calibri"/>
              </a:rPr>
              <a:t>imediata.</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890776"/>
            <a:ext cx="4753356" cy="25237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1102618"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Celular</a:t>
            </a:r>
            <a:r>
              <a:rPr sz="1100" spc="-10">
                <a:solidFill>
                  <a:srgbClr val="000000"/>
                </a:solidFill>
                <a:latin typeface="Calibri"/>
                <a:cs typeface="Calibri"/>
              </a:rPr>
              <a:t> </a:t>
            </a:r>
            <a:r>
              <a:rPr sz="1100">
                <a:solidFill>
                  <a:srgbClr val="000000"/>
                </a:solidFill>
                <a:latin typeface="Calibri"/>
                <a:cs typeface="Calibri"/>
              </a:rPr>
              <a:t>Apple</a:t>
            </a:r>
          </a:p>
        </p:txBody>
      </p:sp>
      <p:sp>
        <p:nvSpPr>
          <p:cNvPr id="6" name="object 6"/>
          <p:cNvSpPr txBox="1"/>
          <p:nvPr/>
        </p:nvSpPr>
        <p:spPr>
          <a:xfrm>
            <a:off x="684275" y="908396"/>
            <a:ext cx="6323197" cy="94897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1:</a:t>
            </a:r>
            <a:r>
              <a:rPr sz="1100" spc="15">
                <a:solidFill>
                  <a:srgbClr val="000000"/>
                </a:solidFill>
                <a:latin typeface="Calibri"/>
                <a:cs typeface="Calibri"/>
              </a:rPr>
              <a:t> </a:t>
            </a:r>
            <a:r>
              <a:rPr sz="1100">
                <a:solidFill>
                  <a:srgbClr val="000000"/>
                </a:solidFill>
                <a:latin typeface="Calibri"/>
                <a:cs typeface="Calibri"/>
              </a:rPr>
              <a:t>Entre</a:t>
            </a:r>
            <a:r>
              <a:rPr sz="1100" spc="20">
                <a:solidFill>
                  <a:srgbClr val="000000"/>
                </a:solidFill>
                <a:latin typeface="Calibri"/>
                <a:cs typeface="Calibri"/>
              </a:rPr>
              <a:t> </a:t>
            </a:r>
            <a:r>
              <a:rPr sz="1100">
                <a:solidFill>
                  <a:srgbClr val="000000"/>
                </a:solidFill>
                <a:latin typeface="Calibri"/>
                <a:cs typeface="Calibri"/>
              </a:rPr>
              <a:t>na </a:t>
            </a:r>
            <a:r>
              <a:rPr lang="pt-BR" sz="1100">
                <a:solidFill>
                  <a:srgbClr val="000000"/>
                </a:solidFill>
                <a:latin typeface="Calibri"/>
                <a:cs typeface="Calibri"/>
              </a:rPr>
              <a:t>tela</a:t>
            </a:r>
            <a:r>
              <a:rPr sz="1100">
                <a:solidFill>
                  <a:srgbClr val="000000"/>
                </a:solidFill>
                <a:latin typeface="Calibri"/>
                <a:cs typeface="Calibri"/>
              </a:rPr>
              <a:t> de</a:t>
            </a:r>
            <a:r>
              <a:rPr sz="1100" spc="-13">
                <a:solidFill>
                  <a:srgbClr val="000000"/>
                </a:solidFill>
                <a:latin typeface="Calibri"/>
                <a:cs typeface="Calibri"/>
              </a:rPr>
              <a:t> </a:t>
            </a:r>
            <a:r>
              <a:rPr lang="pt-BR" sz="1100">
                <a:solidFill>
                  <a:srgbClr val="000000"/>
                </a:solidFill>
                <a:latin typeface="Calibri"/>
                <a:cs typeface="Calibri"/>
              </a:rPr>
              <a:t>ajustes</a:t>
            </a:r>
            <a:r>
              <a:rPr sz="1100">
                <a:solidFill>
                  <a:srgbClr val="000000"/>
                </a:solidFill>
                <a:latin typeface="Calibri"/>
                <a:cs typeface="Calibri"/>
              </a:rPr>
              <a:t>, escolha WLAN, escolha o dispositivo</a:t>
            </a:r>
            <a:r>
              <a:rPr sz="1100" spc="18">
                <a:solidFill>
                  <a:srgbClr val="000000"/>
                </a:solidFill>
                <a:latin typeface="Calibri"/>
                <a:cs typeface="Calibri"/>
              </a:rPr>
              <a:t> </a:t>
            </a:r>
            <a:r>
              <a:rPr sz="1100">
                <a:solidFill>
                  <a:srgbClr val="000000"/>
                </a:solidFill>
                <a:latin typeface="Calibri"/>
                <a:cs typeface="Calibri"/>
              </a:rPr>
              <a:t>WiFi</a:t>
            </a:r>
            <a:r>
              <a:rPr sz="1100" spc="-18">
                <a:solidFill>
                  <a:srgbClr val="000000"/>
                </a:solidFill>
                <a:latin typeface="Calibri"/>
                <a:cs typeface="Calibri"/>
              </a:rPr>
              <a:t> </a:t>
            </a:r>
            <a:r>
              <a:rPr sz="1100">
                <a:solidFill>
                  <a:srgbClr val="000000"/>
                </a:solidFill>
                <a:latin typeface="Calibri"/>
                <a:cs typeface="Calibri"/>
              </a:rPr>
              <a:t>com o mesmo nome</a:t>
            </a:r>
            <a:r>
              <a:rPr sz="1100" spc="-16">
                <a:solidFill>
                  <a:srgbClr val="000000"/>
                </a:solidFill>
                <a:latin typeface="Calibri"/>
                <a:cs typeface="Calibri"/>
              </a:rPr>
              <a:t> </a:t>
            </a:r>
            <a:r>
              <a:rPr sz="1100">
                <a:solidFill>
                  <a:srgbClr val="000000"/>
                </a:solidFill>
                <a:latin typeface="Calibri"/>
                <a:cs typeface="Calibri"/>
              </a:rPr>
              <a:t>que </a:t>
            </a:r>
            <a:r>
              <a:rPr sz="1100" spc="11">
                <a:solidFill>
                  <a:srgbClr val="000000"/>
                </a:solidFill>
                <a:latin typeface="Calibri"/>
                <a:cs typeface="Calibri"/>
              </a:rPr>
              <a:t>se</a:t>
            </a:r>
          </a:p>
          <a:p>
            <a:pPr marL="0" marR="0">
              <a:lnSpc>
                <a:spcPts val="1347"/>
              </a:lnSpc>
              <a:spcBef>
                <a:spcPts val="250"/>
              </a:spcBef>
              <a:spcAft>
                <a:spcPts val="0"/>
              </a:spcAft>
            </a:pPr>
            <a:r>
              <a:rPr sz="1100">
                <a:solidFill>
                  <a:srgbClr val="000000"/>
                </a:solidFill>
                <a:latin typeface="Calibri"/>
                <a:cs typeface="Calibri"/>
              </a:rPr>
              <a:t>mostra </a:t>
            </a:r>
            <a:r>
              <a:rPr lang="pt-BR" sz="1100">
                <a:solidFill>
                  <a:srgbClr val="000000"/>
                </a:solidFill>
                <a:latin typeface="Calibri"/>
                <a:cs typeface="Calibri"/>
              </a:rPr>
              <a:t>na tela da moto </a:t>
            </a:r>
            <a:r>
              <a:rPr sz="1100">
                <a:solidFill>
                  <a:srgbClr val="000000"/>
                </a:solidFill>
                <a:latin typeface="Calibri"/>
                <a:cs typeface="Calibri"/>
              </a:rPr>
              <a:t>e em</a:t>
            </a:r>
            <a:r>
              <a:rPr sz="1100" spc="10">
                <a:solidFill>
                  <a:srgbClr val="000000"/>
                </a:solidFill>
                <a:latin typeface="Calibri"/>
                <a:cs typeface="Calibri"/>
              </a:rPr>
              <a:t> </a:t>
            </a:r>
            <a:r>
              <a:rPr sz="1100">
                <a:solidFill>
                  <a:srgbClr val="000000"/>
                </a:solidFill>
                <a:latin typeface="Calibri"/>
                <a:cs typeface="Calibri"/>
              </a:rPr>
              <a:t>seguida faça a ligação.</a:t>
            </a:r>
          </a:p>
          <a:p>
            <a:pPr marL="0" marR="0">
              <a:lnSpc>
                <a:spcPts val="1347"/>
              </a:lnSpc>
              <a:spcBef>
                <a:spcPts val="200"/>
              </a:spcBef>
              <a:spcAft>
                <a:spcPts val="0"/>
              </a:spcAft>
            </a:pPr>
            <a:r>
              <a:rPr sz="1100">
                <a:solidFill>
                  <a:srgbClr val="000000"/>
                </a:solidFill>
                <a:latin typeface="Calibri"/>
                <a:cs typeface="Calibri"/>
              </a:rPr>
              <a:t>Passo 2:</a:t>
            </a:r>
            <a:r>
              <a:rPr sz="1100" spc="15">
                <a:solidFill>
                  <a:srgbClr val="000000"/>
                </a:solidFill>
                <a:latin typeface="Calibri"/>
                <a:cs typeface="Calibri"/>
              </a:rPr>
              <a:t> </a:t>
            </a:r>
            <a:r>
              <a:rPr sz="1100">
                <a:solidFill>
                  <a:srgbClr val="000000"/>
                </a:solidFill>
                <a:latin typeface="Calibri"/>
                <a:cs typeface="Calibri"/>
              </a:rPr>
              <a:t>Introduza o código 12345678, e em seguida </a:t>
            </a:r>
            <a:r>
              <a:rPr lang="pt-BR" sz="1100">
                <a:solidFill>
                  <a:srgbClr val="000000"/>
                </a:solidFill>
                <a:latin typeface="Calibri"/>
                <a:cs typeface="Calibri"/>
              </a:rPr>
              <a:t>conecte</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WiFi.</a:t>
            </a:r>
          </a:p>
          <a:p>
            <a:pPr marL="0" marR="0">
              <a:lnSpc>
                <a:spcPts val="1347"/>
              </a:lnSpc>
              <a:spcBef>
                <a:spcPts val="238"/>
              </a:spcBef>
              <a:spcAft>
                <a:spcPts val="0"/>
              </a:spcAft>
            </a:pPr>
            <a:r>
              <a:rPr sz="1100">
                <a:solidFill>
                  <a:srgbClr val="000000"/>
                </a:solidFill>
                <a:latin typeface="Calibri"/>
                <a:cs typeface="Calibri"/>
              </a:rPr>
              <a:t>Passo 3:</a:t>
            </a:r>
            <a:r>
              <a:rPr sz="1100" spc="15">
                <a:solidFill>
                  <a:srgbClr val="000000"/>
                </a:solidFill>
                <a:latin typeface="Calibri"/>
                <a:cs typeface="Calibri"/>
              </a:rPr>
              <a:t> </a:t>
            </a:r>
            <a:r>
              <a:rPr sz="1100">
                <a:solidFill>
                  <a:srgbClr val="000000"/>
                </a:solidFill>
                <a:latin typeface="Calibri"/>
                <a:cs typeface="Calibri"/>
              </a:rPr>
              <a:t>Abra </a:t>
            </a:r>
            <a:r>
              <a:rPr lang="pt-BR" sz="1100">
                <a:solidFill>
                  <a:srgbClr val="000000"/>
                </a:solidFill>
                <a:latin typeface="Calibri"/>
                <a:cs typeface="Calibri"/>
              </a:rPr>
              <a:t>o</a:t>
            </a:r>
            <a:r>
              <a:rPr sz="1100">
                <a:solidFill>
                  <a:srgbClr val="000000"/>
                </a:solidFill>
                <a:latin typeface="Calibri"/>
                <a:cs typeface="Calibri"/>
              </a:rPr>
              <a:t> App “Carbit</a:t>
            </a:r>
            <a:r>
              <a:rPr sz="1100" spc="-15">
                <a:solidFill>
                  <a:srgbClr val="000000"/>
                </a:solidFill>
                <a:latin typeface="Calibri"/>
                <a:cs typeface="Calibri"/>
              </a:rPr>
              <a:t> </a:t>
            </a:r>
            <a:r>
              <a:rPr sz="1100">
                <a:solidFill>
                  <a:srgbClr val="000000"/>
                </a:solidFill>
                <a:latin typeface="Calibri"/>
                <a:cs typeface="Calibri"/>
              </a:rPr>
              <a:t>Ride” quando</a:t>
            </a:r>
            <a:r>
              <a:rPr sz="1100" spc="11">
                <a:solidFill>
                  <a:srgbClr val="000000"/>
                </a:solidFill>
                <a:latin typeface="Calibri"/>
                <a:cs typeface="Calibri"/>
              </a:rPr>
              <a:t> </a:t>
            </a:r>
            <a:r>
              <a:rPr sz="1100">
                <a:solidFill>
                  <a:srgbClr val="000000"/>
                </a:solidFill>
                <a:latin typeface="Calibri"/>
                <a:cs typeface="Calibri"/>
              </a:rPr>
              <a:t>se consiga a ligação, a ligação de internet</a:t>
            </a:r>
            <a:r>
              <a:rPr sz="1100" spc="10">
                <a:solidFill>
                  <a:srgbClr val="000000"/>
                </a:solidFill>
                <a:latin typeface="Calibri"/>
                <a:cs typeface="Calibri"/>
              </a:rPr>
              <a:t> </a:t>
            </a:r>
            <a:r>
              <a:rPr sz="1100">
                <a:solidFill>
                  <a:srgbClr val="000000"/>
                </a:solidFill>
                <a:latin typeface="Calibri"/>
                <a:cs typeface="Calibri"/>
              </a:rPr>
              <a:t>será conseguida</a:t>
            </a:r>
          </a:p>
          <a:p>
            <a:pPr marL="0" marR="0">
              <a:lnSpc>
                <a:spcPts val="1347"/>
              </a:lnSpc>
              <a:spcBef>
                <a:spcPts val="200"/>
              </a:spcBef>
              <a:spcAft>
                <a:spcPts val="0"/>
              </a:spcAft>
            </a:pPr>
            <a:r>
              <a:rPr sz="1100">
                <a:solidFill>
                  <a:srgbClr val="000000"/>
                </a:solidFill>
                <a:latin typeface="Calibri"/>
                <a:cs typeface="Calibri"/>
              </a:rPr>
              <a:t>automaticamente e será mostrada.</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59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927608"/>
            <a:ext cx="2819399" cy="16962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844800"/>
            <a:ext cx="6301740" cy="169316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088"/>
            <a:ext cx="622953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conseguir a ligação, irá acender-se o indicador azul de WiFi e será mostrado</a:t>
            </a:r>
            <a:r>
              <a:rPr sz="1100" spc="19">
                <a:solidFill>
                  <a:srgbClr val="000000"/>
                </a:solidFill>
                <a:latin typeface="Calibri"/>
                <a:cs typeface="Calibri"/>
              </a:rPr>
              <a:t> </a:t>
            </a:r>
            <a:r>
              <a:rPr lang="pt-BR" sz="1100">
                <a:solidFill>
                  <a:srgbClr val="000000"/>
                </a:solidFill>
                <a:latin typeface="Calibri"/>
                <a:cs typeface="Calibri"/>
              </a:rPr>
              <a:t>na tela </a:t>
            </a:r>
            <a:r>
              <a:rPr sz="1100">
                <a:solidFill>
                  <a:srgbClr val="000000"/>
                </a:solidFill>
                <a:latin typeface="Calibri"/>
                <a:cs typeface="Calibri"/>
              </a:rPr>
              <a:t>de navegação;</a:t>
            </a:r>
          </a:p>
        </p:txBody>
      </p:sp>
      <p:sp>
        <p:nvSpPr>
          <p:cNvPr id="7" name="object 7"/>
          <p:cNvSpPr txBox="1"/>
          <p:nvPr/>
        </p:nvSpPr>
        <p:spPr>
          <a:xfrm>
            <a:off x="3369564" y="284997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647700" y="3078729"/>
            <a:ext cx="216896" cy="38666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876300" y="3086192"/>
            <a:ext cx="5991052"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ligação WiFi do </a:t>
            </a:r>
            <a:r>
              <a:rPr lang="pt-BR" sz="1100">
                <a:solidFill>
                  <a:srgbClr val="000000"/>
                </a:solidFill>
                <a:latin typeface="Calibri"/>
                <a:cs typeface="Calibri"/>
              </a:rPr>
              <a:t>celular</a:t>
            </a:r>
            <a:r>
              <a:rPr sz="1100">
                <a:solidFill>
                  <a:srgbClr val="000000"/>
                </a:solidFill>
                <a:latin typeface="Calibri"/>
                <a:cs typeface="Calibri"/>
              </a:rPr>
              <a:t> deve</a:t>
            </a:r>
            <a:r>
              <a:rPr sz="1100" spc="-10">
                <a:solidFill>
                  <a:srgbClr val="000000"/>
                </a:solidFill>
                <a:latin typeface="Calibri"/>
                <a:cs typeface="Calibri"/>
              </a:rPr>
              <a:t> </a:t>
            </a:r>
            <a:r>
              <a:rPr sz="1100">
                <a:solidFill>
                  <a:srgbClr val="000000"/>
                </a:solidFill>
                <a:latin typeface="Calibri"/>
                <a:cs typeface="Calibri"/>
              </a:rPr>
              <a:t>estar ativada durante o processo de conexão.</a:t>
            </a:r>
          </a:p>
          <a:p>
            <a:pPr marL="0" marR="0">
              <a:lnSpc>
                <a:spcPts val="1347"/>
              </a:lnSpc>
              <a:spcBef>
                <a:spcPts val="94"/>
              </a:spcBef>
              <a:spcAft>
                <a:spcPts val="0"/>
              </a:spcAft>
            </a:pPr>
            <a:r>
              <a:rPr sz="1100">
                <a:solidFill>
                  <a:srgbClr val="000000"/>
                </a:solidFill>
                <a:latin typeface="Calibri"/>
                <a:cs typeface="Calibri"/>
              </a:rPr>
              <a:t>Quando </a:t>
            </a:r>
            <a:r>
              <a:rPr lang="pt-BR" sz="1100">
                <a:solidFill>
                  <a:srgbClr val="000000"/>
                </a:solidFill>
                <a:latin typeface="Calibri"/>
                <a:cs typeface="Calibri"/>
              </a:rPr>
              <a:t>a tela do celular </a:t>
            </a:r>
            <a:r>
              <a:rPr sz="1100">
                <a:solidFill>
                  <a:srgbClr val="000000"/>
                </a:solidFill>
                <a:latin typeface="Calibri"/>
                <a:cs typeface="Calibri"/>
              </a:rPr>
              <a:t>Apple bloquear o seu</a:t>
            </a:r>
            <a:r>
              <a:rPr sz="1100" spc="-11">
                <a:solidFill>
                  <a:srgbClr val="000000"/>
                </a:solidFill>
                <a:latin typeface="Calibri"/>
                <a:cs typeface="Calibri"/>
              </a:rPr>
              <a:t> </a:t>
            </a:r>
            <a:r>
              <a:rPr lang="pt-BR" sz="1100">
                <a:solidFill>
                  <a:srgbClr val="000000"/>
                </a:solidFill>
                <a:latin typeface="Calibri"/>
                <a:cs typeface="Calibri"/>
              </a:rPr>
              <a:t>painel</a:t>
            </a:r>
            <a:r>
              <a:rPr sz="1100">
                <a:solidFill>
                  <a:srgbClr val="000000"/>
                </a:solidFill>
                <a:latin typeface="Calibri"/>
                <a:cs typeface="Calibri"/>
              </a:rPr>
              <a:t>, será mostrada uma</a:t>
            </a:r>
            <a:r>
              <a:rPr sz="1100" spc="-31">
                <a:solidFill>
                  <a:srgbClr val="000000"/>
                </a:solidFill>
                <a:latin typeface="Calibri"/>
                <a:cs typeface="Calibri"/>
              </a:rPr>
              <a:t> </a:t>
            </a:r>
            <a:r>
              <a:rPr sz="1100">
                <a:solidFill>
                  <a:srgbClr val="000000"/>
                </a:solidFill>
                <a:latin typeface="Calibri"/>
                <a:cs typeface="Calibri"/>
              </a:rPr>
              <a:t>navegação básica</a:t>
            </a:r>
            <a:r>
              <a:rPr sz="1100" spc="-20">
                <a:solidFill>
                  <a:srgbClr val="000000"/>
                </a:solidFill>
                <a:latin typeface="Calibri"/>
                <a:cs typeface="Calibri"/>
              </a:rPr>
              <a:t> </a:t>
            </a:r>
            <a:r>
              <a:rPr sz="1100">
                <a:solidFill>
                  <a:srgbClr val="000000"/>
                </a:solidFill>
                <a:latin typeface="Calibri"/>
                <a:cs typeface="Calibri"/>
              </a:rPr>
              <a:t>sem</a:t>
            </a:r>
          </a:p>
          <a:p>
            <a:pPr marL="0" marR="0">
              <a:lnSpc>
                <a:spcPts val="1344"/>
              </a:lnSpc>
              <a:spcBef>
                <a:spcPts val="50"/>
              </a:spcBef>
              <a:spcAft>
                <a:spcPts val="0"/>
              </a:spcAft>
            </a:pPr>
            <a:r>
              <a:rPr sz="1100">
                <a:solidFill>
                  <a:srgbClr val="000000"/>
                </a:solidFill>
                <a:latin typeface="Calibri"/>
                <a:cs typeface="Calibri"/>
              </a:rPr>
              <a:t>o mapa, apenas com setas e caracteres.</a:t>
            </a:r>
          </a:p>
        </p:txBody>
      </p:sp>
      <p:sp>
        <p:nvSpPr>
          <p:cNvPr id="10" name="object 10"/>
          <p:cNvSpPr txBox="1"/>
          <p:nvPr/>
        </p:nvSpPr>
        <p:spPr>
          <a:xfrm>
            <a:off x="647700" y="3604509"/>
            <a:ext cx="216896" cy="55888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1" name="object 11"/>
          <p:cNvSpPr txBox="1"/>
          <p:nvPr/>
        </p:nvSpPr>
        <p:spPr>
          <a:xfrm>
            <a:off x="876300" y="3611972"/>
            <a:ext cx="5912632"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a:t>
            </a:r>
            <a:r>
              <a:rPr lang="pt-BR" sz="1100">
                <a:solidFill>
                  <a:srgbClr val="000000"/>
                </a:solidFill>
                <a:latin typeface="Calibri"/>
                <a:cs typeface="Calibri"/>
              </a:rPr>
              <a:t>celulares</a:t>
            </a:r>
            <a:r>
              <a:rPr sz="1100" spc="-11">
                <a:solidFill>
                  <a:srgbClr val="000000"/>
                </a:solidFill>
                <a:latin typeface="Calibri"/>
                <a:cs typeface="Calibri"/>
              </a:rPr>
              <a:t> </a:t>
            </a:r>
            <a:r>
              <a:rPr sz="1100">
                <a:solidFill>
                  <a:srgbClr val="000000"/>
                </a:solidFill>
                <a:latin typeface="Calibri"/>
                <a:cs typeface="Calibri"/>
              </a:rPr>
              <a:t>com</a:t>
            </a:r>
            <a:r>
              <a:rPr sz="1100" spc="12">
                <a:solidFill>
                  <a:srgbClr val="000000"/>
                </a:solidFill>
                <a:latin typeface="Calibri"/>
                <a:cs typeface="Calibri"/>
              </a:rPr>
              <a:t> </a:t>
            </a:r>
            <a:r>
              <a:rPr sz="1100">
                <a:solidFill>
                  <a:srgbClr val="000000"/>
                </a:solidFill>
                <a:latin typeface="Calibri"/>
                <a:cs typeface="Calibri"/>
              </a:rPr>
              <a:t>diferentes características</a:t>
            </a:r>
            <a:r>
              <a:rPr sz="1100" spc="-10">
                <a:solidFill>
                  <a:srgbClr val="000000"/>
                </a:solidFill>
                <a:latin typeface="Calibri"/>
                <a:cs typeface="Calibri"/>
              </a:rPr>
              <a:t> </a:t>
            </a:r>
            <a:r>
              <a:rPr sz="1100">
                <a:solidFill>
                  <a:srgbClr val="000000"/>
                </a:solidFill>
                <a:latin typeface="Calibri"/>
                <a:cs typeface="Calibri"/>
              </a:rPr>
              <a:t>podem ter</a:t>
            </a:r>
            <a:r>
              <a:rPr sz="1100" spc="15">
                <a:solidFill>
                  <a:srgbClr val="000000"/>
                </a:solidFill>
                <a:latin typeface="Calibri"/>
                <a:cs typeface="Calibri"/>
              </a:rPr>
              <a:t> </a:t>
            </a:r>
            <a:r>
              <a:rPr sz="1100">
                <a:solidFill>
                  <a:srgbClr val="000000"/>
                </a:solidFill>
                <a:latin typeface="Calibri"/>
                <a:cs typeface="Calibri"/>
              </a:rPr>
              <a:t>vários sinais, pelo</a:t>
            </a:r>
            <a:r>
              <a:rPr sz="1100" spc="22">
                <a:solidFill>
                  <a:srgbClr val="000000"/>
                </a:solidFill>
                <a:latin typeface="Calibri"/>
                <a:cs typeface="Calibri"/>
              </a:rPr>
              <a:t> </a:t>
            </a:r>
            <a:r>
              <a:rPr lang="pt-BR" sz="1100" spc="22">
                <a:solidFill>
                  <a:srgbClr val="000000"/>
                </a:solidFill>
                <a:latin typeface="Calibri"/>
                <a:cs typeface="Calibri"/>
              </a:rPr>
              <a:t>que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conexão pode desligar-se</a:t>
            </a:r>
          </a:p>
          <a:p>
            <a:pPr marL="0" marR="0">
              <a:lnSpc>
                <a:spcPts val="1344"/>
              </a:lnSpc>
              <a:spcBef>
                <a:spcPts val="50"/>
              </a:spcBef>
              <a:spcAft>
                <a:spcPts val="0"/>
              </a:spcAft>
            </a:pPr>
            <a:r>
              <a:rPr sz="1100">
                <a:solidFill>
                  <a:srgbClr val="000000"/>
                </a:solidFill>
                <a:latin typeface="Calibri"/>
                <a:cs typeface="Calibri"/>
              </a:rPr>
              <a:t>por momentos</a:t>
            </a:r>
            <a:r>
              <a:rPr sz="1100" spc="-12">
                <a:solidFill>
                  <a:srgbClr val="000000"/>
                </a:solidFill>
                <a:latin typeface="Calibri"/>
                <a:cs typeface="Calibri"/>
              </a:rPr>
              <a:t> </a:t>
            </a:r>
            <a:r>
              <a:rPr sz="1100">
                <a:solidFill>
                  <a:srgbClr val="000000"/>
                </a:solidFill>
                <a:latin typeface="Calibri"/>
                <a:cs typeface="Calibri"/>
              </a:rPr>
              <a:t>durante a navegação.</a:t>
            </a:r>
          </a:p>
          <a:p>
            <a:pPr marL="0" marR="0">
              <a:lnSpc>
                <a:spcPts val="1347"/>
              </a:lnSpc>
              <a:spcBef>
                <a:spcPts val="56"/>
              </a:spcBef>
              <a:spcAft>
                <a:spcPts val="0"/>
              </a:spcAft>
            </a:pPr>
            <a:r>
              <a:rPr sz="1100">
                <a:solidFill>
                  <a:srgbClr val="000000"/>
                </a:solidFill>
                <a:latin typeface="Calibri"/>
                <a:cs typeface="Calibri"/>
              </a:rPr>
              <a:t>Uma vez que as diferentes</a:t>
            </a:r>
            <a:r>
              <a:rPr sz="1100" spc="-17">
                <a:solidFill>
                  <a:srgbClr val="000000"/>
                </a:solidFill>
                <a:latin typeface="Calibri"/>
                <a:cs typeface="Calibri"/>
              </a:rPr>
              <a:t> </a:t>
            </a:r>
            <a:r>
              <a:rPr sz="1100">
                <a:solidFill>
                  <a:srgbClr val="000000"/>
                </a:solidFill>
                <a:latin typeface="Calibri"/>
                <a:cs typeface="Calibri"/>
              </a:rPr>
              <a:t>versões de WLAN têm problemas</a:t>
            </a:r>
            <a:r>
              <a:rPr sz="1100" spc="-10">
                <a:solidFill>
                  <a:srgbClr val="000000"/>
                </a:solidFill>
                <a:latin typeface="Calibri"/>
                <a:cs typeface="Calibri"/>
              </a:rPr>
              <a:t> </a:t>
            </a:r>
            <a:r>
              <a:rPr sz="1100">
                <a:solidFill>
                  <a:srgbClr val="000000"/>
                </a:solidFill>
                <a:latin typeface="Calibri"/>
                <a:cs typeface="Calibri"/>
              </a:rPr>
              <a:t>de compatibilidade, o </a:t>
            </a:r>
            <a:r>
              <a:rPr lang="pt-BR" sz="1100">
                <a:solidFill>
                  <a:srgbClr val="000000"/>
                </a:solidFill>
                <a:latin typeface="Calibri"/>
                <a:cs typeface="Calibri"/>
              </a:rPr>
              <a:t>painel</a:t>
            </a:r>
            <a:r>
              <a:rPr sz="1100">
                <a:solidFill>
                  <a:srgbClr val="000000"/>
                </a:solidFill>
                <a:latin typeface="Calibri"/>
                <a:cs typeface="Calibri"/>
              </a:rPr>
              <a:t> da moto</a:t>
            </a:r>
            <a:r>
              <a:rPr sz="1100" spc="20">
                <a:solidFill>
                  <a:srgbClr val="000000"/>
                </a:solidFill>
                <a:latin typeface="Calibri"/>
                <a:cs typeface="Calibri"/>
              </a:rPr>
              <a:t> </a:t>
            </a:r>
            <a:r>
              <a:rPr sz="1100">
                <a:solidFill>
                  <a:srgbClr val="000000"/>
                </a:solidFill>
                <a:latin typeface="Calibri"/>
                <a:cs typeface="Calibri"/>
              </a:rPr>
              <a:t>não</a:t>
            </a:r>
          </a:p>
          <a:p>
            <a:pPr marL="0" marR="0">
              <a:lnSpc>
                <a:spcPts val="1344"/>
              </a:lnSpc>
              <a:spcBef>
                <a:spcPts val="0"/>
              </a:spcBef>
              <a:spcAft>
                <a:spcPts val="0"/>
              </a:spcAft>
            </a:pPr>
            <a:r>
              <a:rPr sz="1100">
                <a:solidFill>
                  <a:srgbClr val="000000"/>
                </a:solidFill>
                <a:latin typeface="Calibri"/>
                <a:cs typeface="Calibri"/>
              </a:rPr>
              <a:t>garante a conexão com todos</a:t>
            </a:r>
            <a:r>
              <a:rPr sz="1100" spc="-19">
                <a:solidFill>
                  <a:srgbClr val="000000"/>
                </a:solidFill>
                <a:latin typeface="Calibri"/>
                <a:cs typeface="Calibri"/>
              </a:rPr>
              <a:t>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telemóveis.</a:t>
            </a:r>
          </a:p>
        </p:txBody>
      </p:sp>
      <p:sp>
        <p:nvSpPr>
          <p:cNvPr id="12" name="object 12"/>
          <p:cNvSpPr txBox="1"/>
          <p:nvPr/>
        </p:nvSpPr>
        <p:spPr>
          <a:xfrm>
            <a:off x="647700" y="430250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3" name="object 13"/>
          <p:cNvSpPr txBox="1"/>
          <p:nvPr/>
        </p:nvSpPr>
        <p:spPr>
          <a:xfrm>
            <a:off x="876300" y="4309965"/>
            <a:ext cx="430609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instalação ou uso d</a:t>
            </a:r>
            <a:r>
              <a:rPr lang="pt-BR" sz="1100">
                <a:solidFill>
                  <a:srgbClr val="000000"/>
                </a:solidFill>
                <a:latin typeface="Calibri"/>
                <a:cs typeface="Calibri"/>
              </a:rPr>
              <a:t>o</a:t>
            </a:r>
            <a:r>
              <a:rPr sz="1100">
                <a:solidFill>
                  <a:srgbClr val="000000"/>
                </a:solidFill>
                <a:latin typeface="Calibri"/>
                <a:cs typeface="Calibri"/>
              </a:rPr>
              <a:t> App Carbit Ride requer a aceitação</a:t>
            </a:r>
            <a:r>
              <a:rPr sz="1100" spc="12">
                <a:solidFill>
                  <a:srgbClr val="000000"/>
                </a:solidFill>
                <a:latin typeface="Calibri"/>
                <a:cs typeface="Calibri"/>
              </a:rPr>
              <a:t> </a:t>
            </a:r>
            <a:r>
              <a:rPr sz="1100">
                <a:solidFill>
                  <a:srgbClr val="000000"/>
                </a:solidFill>
                <a:latin typeface="Calibri"/>
                <a:cs typeface="Calibri"/>
              </a:rPr>
              <a:t>de permissões.</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4" y="1890776"/>
            <a:ext cx="1581807" cy="28366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5008186" cy="99412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2. Anti desconexão</a:t>
            </a:r>
            <a:r>
              <a:rPr sz="1100" b="1" spc="-17">
                <a:solidFill>
                  <a:srgbClr val="000000"/>
                </a:solidFill>
                <a:latin typeface="Calibri"/>
                <a:cs typeface="Calibri"/>
              </a:rPr>
              <a:t> </a:t>
            </a:r>
            <a:r>
              <a:rPr sz="1100" b="1">
                <a:solidFill>
                  <a:srgbClr val="000000"/>
                </a:solidFill>
                <a:latin typeface="Calibri"/>
                <a:cs typeface="Calibri"/>
              </a:rPr>
              <a:t>quando se bloqueia o </a:t>
            </a:r>
            <a:r>
              <a:rPr lang="pt-BR" sz="1100" b="1">
                <a:solidFill>
                  <a:srgbClr val="000000"/>
                </a:solidFill>
                <a:latin typeface="Calibri"/>
                <a:cs typeface="Calibri"/>
              </a:rPr>
              <a:t>painel</a:t>
            </a:r>
            <a:endParaRPr sz="1100" b="1">
              <a:solidFill>
                <a:srgbClr val="000000"/>
              </a:solidFill>
              <a:latin typeface="Calibri"/>
              <a:cs typeface="Calibri"/>
            </a:endParaRPr>
          </a:p>
          <a:p>
            <a:pPr marL="0" marR="0">
              <a:lnSpc>
                <a:spcPts val="1347"/>
              </a:lnSpc>
              <a:spcBef>
                <a:spcPts val="250"/>
              </a:spcBef>
              <a:spcAft>
                <a:spcPts val="0"/>
              </a:spcAft>
            </a:pPr>
            <a:r>
              <a:rPr sz="1100">
                <a:solidFill>
                  <a:srgbClr val="000000"/>
                </a:solidFill>
                <a:latin typeface="Calibri"/>
                <a:cs typeface="Calibri"/>
              </a:rPr>
              <a:t>2.1 Permitir o funcionamento em segundo plano</a:t>
            </a:r>
            <a:r>
              <a:rPr sz="1100" spc="13">
                <a:solidFill>
                  <a:srgbClr val="000000"/>
                </a:solidFill>
                <a:latin typeface="Calibri"/>
                <a:cs typeface="Calibri"/>
              </a:rPr>
              <a:t> </a:t>
            </a:r>
            <a:r>
              <a:rPr sz="1100">
                <a:solidFill>
                  <a:srgbClr val="000000"/>
                </a:solidFill>
                <a:latin typeface="Calibri"/>
                <a:cs typeface="Calibri"/>
              </a:rPr>
              <a:t>da navegação.</a:t>
            </a:r>
          </a:p>
          <a:p>
            <a:pPr marL="0" marR="0">
              <a:lnSpc>
                <a:spcPts val="1347"/>
              </a:lnSpc>
              <a:spcBef>
                <a:spcPts val="200"/>
              </a:spcBef>
              <a:spcAft>
                <a:spcPts val="0"/>
              </a:spcAft>
            </a:pPr>
            <a:r>
              <a:rPr sz="1100">
                <a:solidFill>
                  <a:srgbClr val="000000"/>
                </a:solidFill>
                <a:latin typeface="Calibri"/>
                <a:cs typeface="Calibri"/>
              </a:rPr>
              <a:t>Passo 1:</a:t>
            </a:r>
            <a:r>
              <a:rPr sz="1100" spc="15">
                <a:solidFill>
                  <a:srgbClr val="000000"/>
                </a:solidFill>
                <a:latin typeface="Calibri"/>
                <a:cs typeface="Calibri"/>
              </a:rPr>
              <a:t> </a:t>
            </a:r>
            <a:r>
              <a:rPr sz="1100">
                <a:solidFill>
                  <a:srgbClr val="000000"/>
                </a:solidFill>
                <a:latin typeface="Calibri"/>
                <a:cs typeface="Calibri"/>
              </a:rPr>
              <a:t>Faça uma pressão longa em</a:t>
            </a:r>
            <a:r>
              <a:rPr sz="1100" spc="16">
                <a:solidFill>
                  <a:srgbClr val="000000"/>
                </a:solidFill>
                <a:latin typeface="Calibri"/>
                <a:cs typeface="Calibri"/>
              </a:rPr>
              <a:t> </a:t>
            </a:r>
            <a:r>
              <a:rPr sz="1100">
                <a:solidFill>
                  <a:srgbClr val="000000"/>
                </a:solidFill>
                <a:latin typeface="Calibri"/>
                <a:cs typeface="Calibri"/>
              </a:rPr>
              <a:t>Carbit Ride e clique em</a:t>
            </a:r>
            <a:r>
              <a:rPr sz="1100" spc="16">
                <a:solidFill>
                  <a:srgbClr val="000000"/>
                </a:solidFill>
                <a:latin typeface="Calibri"/>
                <a:cs typeface="Calibri"/>
              </a:rPr>
              <a:t> </a:t>
            </a:r>
            <a:r>
              <a:rPr sz="1100">
                <a:solidFill>
                  <a:srgbClr val="000000"/>
                </a:solidFill>
                <a:latin typeface="Calibri"/>
                <a:cs typeface="Calibri"/>
              </a:rPr>
              <a:t>Informação da aplicação.</a:t>
            </a:r>
          </a:p>
          <a:p>
            <a:pPr marL="0" marR="0">
              <a:lnSpc>
                <a:spcPts val="1347"/>
              </a:lnSpc>
              <a:spcBef>
                <a:spcPts val="250"/>
              </a:spcBef>
              <a:spcAft>
                <a:spcPts val="0"/>
              </a:spcAft>
            </a:pPr>
            <a:r>
              <a:rPr sz="1100">
                <a:solidFill>
                  <a:srgbClr val="000000"/>
                </a:solidFill>
                <a:latin typeface="Calibri"/>
                <a:cs typeface="Calibri"/>
              </a:rPr>
              <a:t>Passo 2:</a:t>
            </a:r>
            <a:r>
              <a:rPr sz="1100" spc="15">
                <a:solidFill>
                  <a:srgbClr val="000000"/>
                </a:solidFill>
                <a:latin typeface="Calibri"/>
                <a:cs typeface="Calibri"/>
              </a:rPr>
              <a:t> </a:t>
            </a:r>
            <a:r>
              <a:rPr sz="1100">
                <a:solidFill>
                  <a:srgbClr val="000000"/>
                </a:solidFill>
                <a:latin typeface="Calibri"/>
                <a:cs typeface="Calibri"/>
              </a:rPr>
              <a:t>Escolha Permissões.</a:t>
            </a:r>
          </a:p>
          <a:p>
            <a:pPr marL="0" marR="0">
              <a:lnSpc>
                <a:spcPts val="1347"/>
              </a:lnSpc>
              <a:spcBef>
                <a:spcPts val="188"/>
              </a:spcBef>
              <a:spcAft>
                <a:spcPts val="0"/>
              </a:spcAft>
            </a:pPr>
            <a:r>
              <a:rPr sz="1100">
                <a:solidFill>
                  <a:srgbClr val="000000"/>
                </a:solidFill>
                <a:latin typeface="Calibri"/>
                <a:cs typeface="Calibri"/>
              </a:rPr>
              <a:t>Passo 3:</a:t>
            </a:r>
            <a:r>
              <a:rPr sz="1100" spc="15">
                <a:solidFill>
                  <a:srgbClr val="000000"/>
                </a:solidFill>
                <a:latin typeface="Calibri"/>
                <a:cs typeface="Calibri"/>
              </a:rPr>
              <a:t> </a:t>
            </a:r>
            <a:r>
              <a:rPr sz="1100">
                <a:solidFill>
                  <a:srgbClr val="000000"/>
                </a:solidFill>
                <a:latin typeface="Calibri"/>
                <a:cs typeface="Calibri"/>
              </a:rPr>
              <a:t>Escolha Informação</a:t>
            </a:r>
            <a:r>
              <a:rPr sz="1100" spc="18">
                <a:solidFill>
                  <a:srgbClr val="000000"/>
                </a:solidFill>
                <a:latin typeface="Calibri"/>
                <a:cs typeface="Calibri"/>
              </a:rPr>
              <a:t> </a:t>
            </a:r>
            <a:r>
              <a:rPr sz="1100">
                <a:solidFill>
                  <a:srgbClr val="000000"/>
                </a:solidFill>
                <a:latin typeface="Calibri"/>
                <a:cs typeface="Calibri"/>
              </a:rPr>
              <a:t>da posição.</a:t>
            </a:r>
          </a:p>
        </p:txBody>
      </p:sp>
      <p:sp>
        <p:nvSpPr>
          <p:cNvPr id="6" name="object 6"/>
          <p:cNvSpPr txBox="1"/>
          <p:nvPr/>
        </p:nvSpPr>
        <p:spPr>
          <a:xfrm>
            <a:off x="684275" y="1693256"/>
            <a:ext cx="206283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4:</a:t>
            </a:r>
            <a:r>
              <a:rPr sz="1100" spc="15">
                <a:solidFill>
                  <a:srgbClr val="000000"/>
                </a:solidFill>
                <a:latin typeface="Calibri"/>
                <a:cs typeface="Calibri"/>
              </a:rPr>
              <a:t> </a:t>
            </a:r>
            <a:r>
              <a:rPr sz="1100">
                <a:solidFill>
                  <a:srgbClr val="000000"/>
                </a:solidFill>
                <a:latin typeface="Calibri"/>
                <a:cs typeface="Calibri"/>
              </a:rPr>
              <a:t>Escolha Permitir sempre.</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515871"/>
            <a:ext cx="5087112" cy="30144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5003559" cy="600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2.2 Permitir notificação de mensagens</a:t>
            </a:r>
          </a:p>
          <a:p>
            <a:pPr marL="0" marR="0">
              <a:lnSpc>
                <a:spcPts val="1347"/>
              </a:lnSpc>
              <a:spcBef>
                <a:spcPts val="238"/>
              </a:spcBef>
              <a:spcAft>
                <a:spcPts val="0"/>
              </a:spcAft>
            </a:pPr>
            <a:r>
              <a:rPr sz="1100">
                <a:solidFill>
                  <a:srgbClr val="000000"/>
                </a:solidFill>
                <a:latin typeface="Calibri"/>
                <a:cs typeface="Calibri"/>
              </a:rPr>
              <a:t>Passo 1:</a:t>
            </a:r>
            <a:r>
              <a:rPr sz="1100" spc="15">
                <a:solidFill>
                  <a:srgbClr val="000000"/>
                </a:solidFill>
                <a:latin typeface="Calibri"/>
                <a:cs typeface="Calibri"/>
              </a:rPr>
              <a:t> </a:t>
            </a:r>
            <a:r>
              <a:rPr sz="1100">
                <a:solidFill>
                  <a:srgbClr val="000000"/>
                </a:solidFill>
                <a:latin typeface="Calibri"/>
                <a:cs typeface="Calibri"/>
              </a:rPr>
              <a:t>Faça uma pressão longa em</a:t>
            </a:r>
            <a:r>
              <a:rPr sz="1100" spc="16">
                <a:solidFill>
                  <a:srgbClr val="000000"/>
                </a:solidFill>
                <a:latin typeface="Calibri"/>
                <a:cs typeface="Calibri"/>
              </a:rPr>
              <a:t> </a:t>
            </a:r>
            <a:r>
              <a:rPr sz="1100">
                <a:solidFill>
                  <a:srgbClr val="000000"/>
                </a:solidFill>
                <a:latin typeface="Calibri"/>
                <a:cs typeface="Calibri"/>
              </a:rPr>
              <a:t>Carbit Ride e clique em Mensagens da aplicação.</a:t>
            </a:r>
          </a:p>
          <a:p>
            <a:pPr marL="0" marR="0">
              <a:lnSpc>
                <a:spcPts val="1347"/>
              </a:lnSpc>
              <a:spcBef>
                <a:spcPts val="200"/>
              </a:spcBef>
              <a:spcAft>
                <a:spcPts val="0"/>
              </a:spcAft>
            </a:pPr>
            <a:r>
              <a:rPr sz="1100">
                <a:solidFill>
                  <a:srgbClr val="000000"/>
                </a:solidFill>
                <a:latin typeface="Calibri"/>
                <a:cs typeface="Calibri"/>
              </a:rPr>
              <a:t>Passo 2:</a:t>
            </a:r>
            <a:r>
              <a:rPr sz="1100" spc="15">
                <a:solidFill>
                  <a:srgbClr val="000000"/>
                </a:solidFill>
                <a:latin typeface="Calibri"/>
                <a:cs typeface="Calibri"/>
              </a:rPr>
              <a:t> </a:t>
            </a:r>
            <a:r>
              <a:rPr sz="1100">
                <a:solidFill>
                  <a:srgbClr val="000000"/>
                </a:solidFill>
                <a:latin typeface="Calibri"/>
                <a:cs typeface="Calibri"/>
              </a:rPr>
              <a:t>Escolha Notificação.</a:t>
            </a:r>
          </a:p>
        </p:txBody>
      </p:sp>
      <p:sp>
        <p:nvSpPr>
          <p:cNvPr id="6" name="object 6"/>
          <p:cNvSpPr txBox="1"/>
          <p:nvPr/>
        </p:nvSpPr>
        <p:spPr>
          <a:xfrm>
            <a:off x="576072" y="1318352"/>
            <a:ext cx="22587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3:</a:t>
            </a:r>
            <a:r>
              <a:rPr sz="1100" spc="15">
                <a:solidFill>
                  <a:srgbClr val="000000"/>
                </a:solidFill>
                <a:latin typeface="Calibri"/>
                <a:cs typeface="Calibri"/>
              </a:rPr>
              <a:t> </a:t>
            </a:r>
            <a:r>
              <a:rPr sz="1100">
                <a:solidFill>
                  <a:srgbClr val="000000"/>
                </a:solidFill>
                <a:latin typeface="Calibri"/>
                <a:cs typeface="Calibri"/>
              </a:rPr>
              <a:t>Escolha Mostrar notificação.</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499107"/>
            <a:ext cx="3171444" cy="293217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4977619" cy="5642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2.3 Permitir </a:t>
            </a:r>
            <a:r>
              <a:rPr lang="pt-BR" sz="1100">
                <a:solidFill>
                  <a:srgbClr val="000000"/>
                </a:solidFill>
                <a:latin typeface="Calibri"/>
                <a:cs typeface="Calibri"/>
              </a:rPr>
              <a:t>início</a:t>
            </a:r>
            <a:r>
              <a:rPr sz="1100">
                <a:solidFill>
                  <a:srgbClr val="000000"/>
                </a:solidFill>
                <a:latin typeface="Calibri"/>
                <a:cs typeface="Calibri"/>
              </a:rPr>
              <a:t> automático da aplicação.</a:t>
            </a:r>
          </a:p>
          <a:p>
            <a:pPr marL="0" marR="0">
              <a:lnSpc>
                <a:spcPts val="1347"/>
              </a:lnSpc>
              <a:spcBef>
                <a:spcPts val="250"/>
              </a:spcBef>
              <a:spcAft>
                <a:spcPts val="0"/>
              </a:spcAft>
            </a:pPr>
            <a:r>
              <a:rPr sz="1100">
                <a:solidFill>
                  <a:srgbClr val="000000"/>
                </a:solidFill>
                <a:latin typeface="Calibri"/>
                <a:cs typeface="Calibri"/>
              </a:rPr>
              <a:t>Passo 1:</a:t>
            </a:r>
            <a:r>
              <a:rPr sz="1100" spc="15">
                <a:solidFill>
                  <a:srgbClr val="000000"/>
                </a:solidFill>
                <a:latin typeface="Calibri"/>
                <a:cs typeface="Calibri"/>
              </a:rPr>
              <a:t> </a:t>
            </a:r>
            <a:r>
              <a:rPr sz="1100">
                <a:solidFill>
                  <a:srgbClr val="000000"/>
                </a:solidFill>
                <a:latin typeface="Calibri"/>
                <a:cs typeface="Calibri"/>
              </a:rPr>
              <a:t>Fala</a:t>
            </a:r>
            <a:r>
              <a:rPr sz="1100" spc="-15">
                <a:solidFill>
                  <a:srgbClr val="000000"/>
                </a:solidFill>
                <a:latin typeface="Calibri"/>
                <a:cs typeface="Calibri"/>
              </a:rPr>
              <a:t> </a:t>
            </a:r>
            <a:r>
              <a:rPr sz="1100">
                <a:solidFill>
                  <a:srgbClr val="000000"/>
                </a:solidFill>
                <a:latin typeface="Calibri"/>
                <a:cs typeface="Calibri"/>
              </a:rPr>
              <a:t>uma pressão longa em</a:t>
            </a:r>
            <a:r>
              <a:rPr sz="1100" spc="10">
                <a:solidFill>
                  <a:srgbClr val="000000"/>
                </a:solidFill>
                <a:latin typeface="Calibri"/>
                <a:cs typeface="Calibri"/>
              </a:rPr>
              <a:t> </a:t>
            </a:r>
            <a:r>
              <a:rPr sz="1100">
                <a:solidFill>
                  <a:srgbClr val="000000"/>
                </a:solidFill>
                <a:latin typeface="Calibri"/>
                <a:cs typeface="Calibri"/>
              </a:rPr>
              <a:t>Carbit Ride e clique em Mensagens</a:t>
            </a:r>
            <a:r>
              <a:rPr sz="1100" spc="-12">
                <a:solidFill>
                  <a:srgbClr val="000000"/>
                </a:solidFill>
                <a:latin typeface="Calibri"/>
                <a:cs typeface="Calibri"/>
              </a:rPr>
              <a:t> </a:t>
            </a:r>
            <a:r>
              <a:rPr sz="1100">
                <a:solidFill>
                  <a:srgbClr val="000000"/>
                </a:solidFill>
                <a:latin typeface="Calibri"/>
                <a:cs typeface="Calibri"/>
              </a:rPr>
              <a:t>da aplicação.</a:t>
            </a:r>
          </a:p>
          <a:p>
            <a:pPr marL="0" marR="0">
              <a:lnSpc>
                <a:spcPts val="1347"/>
              </a:lnSpc>
              <a:spcBef>
                <a:spcPts val="200"/>
              </a:spcBef>
              <a:spcAft>
                <a:spcPts val="0"/>
              </a:spcAft>
            </a:pPr>
            <a:r>
              <a:rPr sz="1100">
                <a:solidFill>
                  <a:srgbClr val="000000"/>
                </a:solidFill>
                <a:latin typeface="Calibri"/>
                <a:cs typeface="Calibri"/>
              </a:rPr>
              <a:t>Passo 2:</a:t>
            </a:r>
            <a:r>
              <a:rPr sz="1100" spc="15">
                <a:solidFill>
                  <a:srgbClr val="000000"/>
                </a:solidFill>
                <a:latin typeface="Calibri"/>
                <a:cs typeface="Calibri"/>
              </a:rPr>
              <a:t> </a:t>
            </a:r>
            <a:r>
              <a:rPr sz="1100">
                <a:solidFill>
                  <a:srgbClr val="000000"/>
                </a:solidFill>
                <a:latin typeface="Calibri"/>
                <a:cs typeface="Calibri"/>
              </a:rPr>
              <a:t>Escolha Bateria.</a:t>
            </a:r>
          </a:p>
        </p:txBody>
      </p:sp>
      <p:sp>
        <p:nvSpPr>
          <p:cNvPr id="6" name="object 6"/>
          <p:cNvSpPr txBox="1"/>
          <p:nvPr/>
        </p:nvSpPr>
        <p:spPr>
          <a:xfrm>
            <a:off x="684275" y="1301588"/>
            <a:ext cx="358115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3:</a:t>
            </a:r>
            <a:r>
              <a:rPr sz="1100" spc="15">
                <a:solidFill>
                  <a:srgbClr val="000000"/>
                </a:solidFill>
                <a:latin typeface="Calibri"/>
                <a:cs typeface="Calibri"/>
              </a:rPr>
              <a:t> </a:t>
            </a:r>
            <a:r>
              <a:rPr sz="1100">
                <a:solidFill>
                  <a:srgbClr val="000000"/>
                </a:solidFill>
                <a:latin typeface="Calibri"/>
                <a:cs typeface="Calibri"/>
              </a:rPr>
              <a:t>Escolha Permitir funcionamento em</a:t>
            </a:r>
            <a:r>
              <a:rPr sz="1100" spc="10">
                <a:solidFill>
                  <a:srgbClr val="000000"/>
                </a:solidFill>
                <a:latin typeface="Calibri"/>
                <a:cs typeface="Calibri"/>
              </a:rPr>
              <a:t> </a:t>
            </a:r>
            <a:r>
              <a:rPr sz="1100">
                <a:solidFill>
                  <a:srgbClr val="000000"/>
                </a:solidFill>
                <a:latin typeface="Calibri"/>
                <a:cs typeface="Calibri"/>
              </a:rPr>
              <a:t>segundo plano.</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319276"/>
            <a:ext cx="6182867" cy="30480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327124"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2.4 Vídeo de ajuda para evitar desconexões</a:t>
            </a:r>
          </a:p>
          <a:p>
            <a:pPr marL="0" marR="0">
              <a:lnSpc>
                <a:spcPts val="1347"/>
              </a:lnSpc>
              <a:spcBef>
                <a:spcPts val="238"/>
              </a:spcBef>
              <a:spcAft>
                <a:spcPts val="0"/>
              </a:spcAft>
            </a:pPr>
            <a:r>
              <a:rPr sz="1100">
                <a:solidFill>
                  <a:srgbClr val="000000"/>
                </a:solidFill>
                <a:latin typeface="Calibri"/>
                <a:cs typeface="Calibri"/>
              </a:rPr>
              <a:t>N</a:t>
            </a:r>
            <a:r>
              <a:rPr lang="pt-BR" sz="1100">
                <a:solidFill>
                  <a:srgbClr val="000000"/>
                </a:solidFill>
                <a:latin typeface="Calibri"/>
                <a:cs typeface="Calibri"/>
              </a:rPr>
              <a:t>o</a:t>
            </a:r>
            <a:r>
              <a:rPr sz="1100">
                <a:solidFill>
                  <a:srgbClr val="000000"/>
                </a:solidFill>
                <a:latin typeface="Calibri"/>
                <a:cs typeface="Calibri"/>
              </a:rPr>
              <a:t> App existe um vídeo de ajuda para evitar</a:t>
            </a:r>
            <a:r>
              <a:rPr sz="1100" spc="-10">
                <a:solidFill>
                  <a:srgbClr val="000000"/>
                </a:solidFill>
                <a:latin typeface="Calibri"/>
                <a:cs typeface="Calibri"/>
              </a:rPr>
              <a:t> </a:t>
            </a:r>
            <a:r>
              <a:rPr sz="1100">
                <a:solidFill>
                  <a:srgbClr val="000000"/>
                </a:solidFill>
                <a:latin typeface="Calibri"/>
                <a:cs typeface="Calibri"/>
              </a:rPr>
              <a:t>desconexões. Pode clicar no ícone do canto superior esquerdo e</a:t>
            </a:r>
          </a:p>
          <a:p>
            <a:pPr marL="0" marR="0">
              <a:lnSpc>
                <a:spcPts val="1347"/>
              </a:lnSpc>
              <a:spcBef>
                <a:spcPts val="200"/>
              </a:spcBef>
              <a:spcAft>
                <a:spcPts val="0"/>
              </a:spcAft>
            </a:pPr>
            <a:r>
              <a:rPr sz="1100">
                <a:solidFill>
                  <a:srgbClr val="000000"/>
                </a:solidFill>
                <a:latin typeface="Calibri"/>
                <a:cs typeface="Calibri"/>
              </a:rPr>
              <a:t>selecionar Ver o Vídeo.</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694179"/>
            <a:ext cx="1363980" cy="27904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202946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3. Introdução</a:t>
            </a:r>
            <a:r>
              <a:rPr sz="1100" b="1" spc="-18">
                <a:solidFill>
                  <a:srgbClr val="000000"/>
                </a:solidFill>
                <a:latin typeface="Calibri"/>
                <a:cs typeface="Calibri"/>
              </a:rPr>
              <a:t> </a:t>
            </a:r>
            <a:r>
              <a:rPr sz="1100" b="1">
                <a:solidFill>
                  <a:srgbClr val="000000"/>
                </a:solidFill>
                <a:latin typeface="Calibri"/>
                <a:cs typeface="Calibri"/>
              </a:rPr>
              <a:t>ao</a:t>
            </a:r>
            <a:r>
              <a:rPr sz="1100" b="1" spc="-14">
                <a:solidFill>
                  <a:srgbClr val="000000"/>
                </a:solidFill>
                <a:latin typeface="Calibri"/>
                <a:cs typeface="Calibri"/>
              </a:rPr>
              <a:t> </a:t>
            </a:r>
            <a:r>
              <a:rPr sz="1100" b="1">
                <a:solidFill>
                  <a:srgbClr val="000000"/>
                </a:solidFill>
                <a:latin typeface="Calibri"/>
                <a:cs typeface="Calibri"/>
              </a:rPr>
              <a:t>uso de Mapbox</a:t>
            </a:r>
          </a:p>
        </p:txBody>
      </p:sp>
      <p:sp>
        <p:nvSpPr>
          <p:cNvPr id="6" name="object 6"/>
          <p:cNvSpPr txBox="1"/>
          <p:nvPr/>
        </p:nvSpPr>
        <p:spPr>
          <a:xfrm>
            <a:off x="684275" y="908396"/>
            <a:ext cx="6407193" cy="756617"/>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O</a:t>
            </a:r>
            <a:r>
              <a:rPr sz="1100">
                <a:solidFill>
                  <a:srgbClr val="000000"/>
                </a:solidFill>
                <a:latin typeface="Calibri"/>
                <a:cs typeface="Calibri"/>
              </a:rPr>
              <a:t> App CarbitRide oferece navegação baseada em</a:t>
            </a:r>
            <a:r>
              <a:rPr sz="1100" spc="16">
                <a:solidFill>
                  <a:srgbClr val="000000"/>
                </a:solidFill>
                <a:latin typeface="Calibri"/>
                <a:cs typeface="Calibri"/>
              </a:rPr>
              <a:t> </a:t>
            </a:r>
            <a:r>
              <a:rPr sz="1100">
                <a:solidFill>
                  <a:srgbClr val="000000"/>
                </a:solidFill>
                <a:latin typeface="Calibri"/>
                <a:cs typeface="Calibri"/>
              </a:rPr>
              <a:t>Mapbox, permitindo-lhe ver</a:t>
            </a:r>
            <a:r>
              <a:rPr sz="1100" spc="-11">
                <a:solidFill>
                  <a:srgbClr val="000000"/>
                </a:solidFill>
                <a:latin typeface="Calibri"/>
                <a:cs typeface="Calibri"/>
              </a:rPr>
              <a:t> </a:t>
            </a:r>
            <a:r>
              <a:rPr sz="1100">
                <a:solidFill>
                  <a:srgbClr val="000000"/>
                </a:solidFill>
                <a:latin typeface="Calibri"/>
                <a:cs typeface="Calibri"/>
              </a:rPr>
              <a:t>a sua</a:t>
            </a:r>
            <a:r>
              <a:rPr sz="1100" spc="10">
                <a:solidFill>
                  <a:srgbClr val="000000"/>
                </a:solidFill>
                <a:latin typeface="Calibri"/>
                <a:cs typeface="Calibri"/>
              </a:rPr>
              <a:t> </a:t>
            </a:r>
            <a:r>
              <a:rPr sz="1100">
                <a:solidFill>
                  <a:srgbClr val="000000"/>
                </a:solidFill>
                <a:latin typeface="Calibri"/>
                <a:cs typeface="Calibri"/>
              </a:rPr>
              <a:t>localização, procurar</a:t>
            </a:r>
          </a:p>
          <a:p>
            <a:pPr marL="0" marR="0">
              <a:lnSpc>
                <a:spcPts val="1347"/>
              </a:lnSpc>
              <a:spcBef>
                <a:spcPts val="250"/>
              </a:spcBef>
              <a:spcAft>
                <a:spcPts val="0"/>
              </a:spcAft>
            </a:pPr>
            <a:r>
              <a:rPr sz="1100">
                <a:solidFill>
                  <a:srgbClr val="000000"/>
                </a:solidFill>
                <a:latin typeface="Calibri"/>
                <a:cs typeface="Calibri"/>
              </a:rPr>
              <a:t>direções, plane</a:t>
            </a:r>
            <a:r>
              <a:rPr lang="pt-BR" sz="1100">
                <a:solidFill>
                  <a:srgbClr val="000000"/>
                </a:solidFill>
                <a:latin typeface="Calibri"/>
                <a:cs typeface="Calibri"/>
              </a:rPr>
              <a:t>j</a:t>
            </a:r>
            <a:r>
              <a:rPr sz="1100">
                <a:solidFill>
                  <a:srgbClr val="000000"/>
                </a:solidFill>
                <a:latin typeface="Calibri"/>
                <a:cs typeface="Calibri"/>
              </a:rPr>
              <a:t>ar</a:t>
            </a:r>
            <a:r>
              <a:rPr sz="1100" spc="-20">
                <a:solidFill>
                  <a:srgbClr val="000000"/>
                </a:solidFill>
                <a:latin typeface="Calibri"/>
                <a:cs typeface="Calibri"/>
              </a:rPr>
              <a:t> </a:t>
            </a:r>
            <a:r>
              <a:rPr sz="1100">
                <a:solidFill>
                  <a:srgbClr val="000000"/>
                </a:solidFill>
                <a:latin typeface="Calibri"/>
                <a:cs typeface="Calibri"/>
              </a:rPr>
              <a:t>rotas e usar navegação em</a:t>
            </a:r>
            <a:r>
              <a:rPr sz="1100" spc="10">
                <a:solidFill>
                  <a:srgbClr val="000000"/>
                </a:solidFill>
                <a:latin typeface="Calibri"/>
                <a:cs typeface="Calibri"/>
              </a:rPr>
              <a:t> </a:t>
            </a:r>
            <a:r>
              <a:rPr sz="1100">
                <a:solidFill>
                  <a:srgbClr val="000000"/>
                </a:solidFill>
                <a:latin typeface="Calibri"/>
                <a:cs typeface="Calibri"/>
              </a:rPr>
              <a:t>tempo real. Esta</a:t>
            </a:r>
            <a:r>
              <a:rPr sz="1100" spc="-23">
                <a:solidFill>
                  <a:srgbClr val="000000"/>
                </a:solidFill>
                <a:latin typeface="Calibri"/>
                <a:cs typeface="Calibri"/>
              </a:rPr>
              <a:t> </a:t>
            </a:r>
            <a:r>
              <a:rPr sz="1100">
                <a:solidFill>
                  <a:srgbClr val="000000"/>
                </a:solidFill>
                <a:latin typeface="Calibri"/>
                <a:cs typeface="Calibri"/>
              </a:rPr>
              <a:t>função é um serviço baseado em</a:t>
            </a:r>
            <a:r>
              <a:rPr sz="1100" spc="16">
                <a:solidFill>
                  <a:srgbClr val="000000"/>
                </a:solidFill>
                <a:latin typeface="Calibri"/>
                <a:cs typeface="Calibri"/>
              </a:rPr>
              <a:t> </a:t>
            </a:r>
            <a:r>
              <a:rPr sz="1100">
                <a:solidFill>
                  <a:srgbClr val="000000"/>
                </a:solidFill>
                <a:latin typeface="Calibri"/>
                <a:cs typeface="Calibri"/>
              </a:rPr>
              <a:t>subscrição que</a:t>
            </a:r>
          </a:p>
          <a:p>
            <a:pPr marL="0" marR="0">
              <a:lnSpc>
                <a:spcPts val="1347"/>
              </a:lnSpc>
              <a:spcBef>
                <a:spcPts val="200"/>
              </a:spcBef>
              <a:spcAft>
                <a:spcPts val="0"/>
              </a:spcAft>
            </a:pPr>
            <a:r>
              <a:rPr sz="1100">
                <a:solidFill>
                  <a:srgbClr val="000000"/>
                </a:solidFill>
                <a:latin typeface="Calibri"/>
                <a:cs typeface="Calibri"/>
              </a:rPr>
              <a:t>requer um pagamento para se desbloquear. Os passos específicos para o seu</a:t>
            </a:r>
            <a:r>
              <a:rPr sz="1100" spc="-20">
                <a:solidFill>
                  <a:srgbClr val="000000"/>
                </a:solidFill>
                <a:latin typeface="Calibri"/>
                <a:cs typeface="Calibri"/>
              </a:rPr>
              <a:t> </a:t>
            </a:r>
            <a:r>
              <a:rPr sz="1100">
                <a:solidFill>
                  <a:srgbClr val="000000"/>
                </a:solidFill>
                <a:latin typeface="Calibri"/>
                <a:cs typeface="Calibri"/>
              </a:rPr>
              <a:t>funcionamento são os seguintes:</a:t>
            </a:r>
          </a:p>
          <a:p>
            <a:pPr marL="0" marR="0">
              <a:lnSpc>
                <a:spcPts val="1347"/>
              </a:lnSpc>
              <a:spcBef>
                <a:spcPts val="238"/>
              </a:spcBef>
              <a:spcAft>
                <a:spcPts val="0"/>
              </a:spcAft>
            </a:pPr>
            <a:r>
              <a:rPr sz="1100">
                <a:solidFill>
                  <a:srgbClr val="000000"/>
                </a:solidFill>
                <a:latin typeface="Calibri"/>
                <a:cs typeface="Calibri"/>
              </a:rPr>
              <a:t>3.1 Abra </a:t>
            </a:r>
            <a:r>
              <a:rPr lang="pt-BR" sz="1100">
                <a:solidFill>
                  <a:srgbClr val="000000"/>
                </a:solidFill>
                <a:latin typeface="Calibri"/>
                <a:cs typeface="Calibri"/>
              </a:rPr>
              <a:t>o</a:t>
            </a:r>
            <a:r>
              <a:rPr sz="1100">
                <a:solidFill>
                  <a:srgbClr val="000000"/>
                </a:solidFill>
                <a:latin typeface="Calibri"/>
                <a:cs typeface="Calibri"/>
              </a:rPr>
              <a:t> App e</a:t>
            </a:r>
            <a:r>
              <a:rPr sz="1100" spc="18">
                <a:solidFill>
                  <a:srgbClr val="000000"/>
                </a:solidFill>
                <a:latin typeface="Calibri"/>
                <a:cs typeface="Calibri"/>
              </a:rPr>
              <a:t> </a:t>
            </a:r>
            <a:r>
              <a:rPr sz="1100">
                <a:solidFill>
                  <a:srgbClr val="000000"/>
                </a:solidFill>
                <a:latin typeface="Calibri"/>
                <a:cs typeface="Calibri"/>
              </a:rPr>
              <a:t>ligue-se ao</a:t>
            </a:r>
            <a:r>
              <a:rPr sz="1100" spc="18">
                <a:solidFill>
                  <a:srgbClr val="000000"/>
                </a:solidFill>
                <a:latin typeface="Calibri"/>
                <a:cs typeface="Calibri"/>
              </a:rPr>
              <a:t> </a:t>
            </a:r>
            <a:r>
              <a:rPr lang="pt-BR" sz="1100">
                <a:solidFill>
                  <a:srgbClr val="000000"/>
                </a:solidFill>
                <a:latin typeface="Calibri"/>
                <a:cs typeface="Calibri"/>
              </a:rPr>
              <a:t>painel</a:t>
            </a:r>
            <a:r>
              <a:rPr sz="1100">
                <a:solidFill>
                  <a:srgbClr val="000000"/>
                </a:solidFill>
                <a:latin typeface="Calibri"/>
                <a:cs typeface="Calibri"/>
              </a:rPr>
              <a:t> do veículo</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504948"/>
            <a:ext cx="943356" cy="18577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927608"/>
            <a:ext cx="1781556" cy="12283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088"/>
            <a:ext cx="609644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3.2 Clique em</a:t>
            </a:r>
            <a:r>
              <a:rPr sz="1100" spc="16">
                <a:solidFill>
                  <a:srgbClr val="000000"/>
                </a:solidFill>
                <a:latin typeface="Calibri"/>
                <a:cs typeface="Calibri"/>
              </a:rPr>
              <a:t> </a:t>
            </a:r>
            <a:r>
              <a:rPr sz="1100">
                <a:solidFill>
                  <a:srgbClr val="000000"/>
                </a:solidFill>
                <a:latin typeface="Calibri"/>
                <a:cs typeface="Calibri"/>
              </a:rPr>
              <a:t>procurar</a:t>
            </a:r>
            <a:r>
              <a:rPr sz="1100" spc="-14">
                <a:solidFill>
                  <a:srgbClr val="000000"/>
                </a:solidFill>
                <a:latin typeface="Calibri"/>
                <a:cs typeface="Calibri"/>
              </a:rPr>
              <a:t> </a:t>
            </a:r>
            <a:r>
              <a:rPr lang="pt-BR" sz="1100" spc="-14">
                <a:solidFill>
                  <a:srgbClr val="000000"/>
                </a:solidFill>
                <a:latin typeface="Calibri"/>
                <a:cs typeface="Calibri"/>
              </a:rPr>
              <a:t>a tela </a:t>
            </a:r>
            <a:r>
              <a:rPr sz="1100">
                <a:solidFill>
                  <a:srgbClr val="000000"/>
                </a:solidFill>
                <a:latin typeface="Calibri"/>
                <a:cs typeface="Calibri"/>
              </a:rPr>
              <a:t>do mapa; irá recordar-lhe que deve iniciar</a:t>
            </a:r>
            <a:r>
              <a:rPr sz="1100" spc="-14">
                <a:solidFill>
                  <a:srgbClr val="000000"/>
                </a:solidFill>
                <a:latin typeface="Calibri"/>
                <a:cs typeface="Calibri"/>
              </a:rPr>
              <a:t> </a:t>
            </a:r>
            <a:r>
              <a:rPr sz="1100">
                <a:solidFill>
                  <a:srgbClr val="000000"/>
                </a:solidFill>
                <a:latin typeface="Calibri"/>
                <a:cs typeface="Calibri"/>
              </a:rPr>
              <a:t>sessão</a:t>
            </a:r>
            <a:r>
              <a:rPr sz="1100" spc="-13">
                <a:solidFill>
                  <a:srgbClr val="000000"/>
                </a:solidFill>
                <a:latin typeface="Calibri"/>
                <a:cs typeface="Calibri"/>
              </a:rPr>
              <a:t> </a:t>
            </a:r>
            <a:r>
              <a:rPr sz="1100">
                <a:solidFill>
                  <a:srgbClr val="000000"/>
                </a:solidFill>
                <a:latin typeface="Calibri"/>
                <a:cs typeface="Calibri"/>
              </a:rPr>
              <a:t>para a navegação</a:t>
            </a:r>
            <a:r>
              <a:rPr sz="1100" spc="18">
                <a:solidFill>
                  <a:srgbClr val="000000"/>
                </a:solidFill>
                <a:latin typeface="Calibri"/>
                <a:cs typeface="Calibri"/>
              </a:rPr>
              <a:t> </a:t>
            </a:r>
            <a:r>
              <a:rPr sz="1100">
                <a:solidFill>
                  <a:srgbClr val="000000"/>
                </a:solidFill>
                <a:latin typeface="Calibri"/>
                <a:cs typeface="Calibri"/>
              </a:rPr>
              <a:t>online.</a:t>
            </a:r>
          </a:p>
        </p:txBody>
      </p:sp>
      <p:sp>
        <p:nvSpPr>
          <p:cNvPr id="7" name="object 7"/>
          <p:cNvSpPr txBox="1"/>
          <p:nvPr/>
        </p:nvSpPr>
        <p:spPr>
          <a:xfrm>
            <a:off x="576072" y="2179412"/>
            <a:ext cx="377824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3.3 Inicie sessão numa</a:t>
            </a:r>
            <a:r>
              <a:rPr sz="1100" spc="-19">
                <a:solidFill>
                  <a:srgbClr val="000000"/>
                </a:solidFill>
                <a:latin typeface="Calibri"/>
                <a:cs typeface="Calibri"/>
              </a:rPr>
              <a:t> </a:t>
            </a:r>
            <a:r>
              <a:rPr sz="1100">
                <a:solidFill>
                  <a:srgbClr val="000000"/>
                </a:solidFill>
                <a:latin typeface="Calibri"/>
                <a:cs typeface="Calibri"/>
              </a:rPr>
              <a:t>conta</a:t>
            </a:r>
            <a:r>
              <a:rPr sz="1100" spc="-10">
                <a:solidFill>
                  <a:srgbClr val="000000"/>
                </a:solidFill>
                <a:latin typeface="Calibri"/>
                <a:cs typeface="Calibri"/>
              </a:rPr>
              <a:t> </a:t>
            </a:r>
            <a:r>
              <a:rPr sz="1100">
                <a:solidFill>
                  <a:srgbClr val="000000"/>
                </a:solidFill>
                <a:latin typeface="Calibri"/>
                <a:cs typeface="Calibri"/>
              </a:rPr>
              <a:t>da Google</a:t>
            </a:r>
            <a:r>
              <a:rPr lang="pt-BR" sz="1100">
                <a:solidFill>
                  <a:srgbClr val="000000"/>
                </a:solidFill>
                <a:latin typeface="Calibri"/>
                <a:cs typeface="Calibri"/>
              </a:rPr>
              <a:t> ou outra disponível.</a:t>
            </a:r>
            <a:endParaRPr sz="1100">
              <a:solidFill>
                <a:srgbClr val="000000"/>
              </a:solidFill>
              <a:latin typeface="Calibri"/>
              <a:cs typeface="Calibri"/>
            </a:endParaRP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233932"/>
            <a:ext cx="4596384" cy="29138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413932"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3.4 Quando tiver</a:t>
            </a:r>
            <a:r>
              <a:rPr sz="1100" spc="-10">
                <a:solidFill>
                  <a:srgbClr val="000000"/>
                </a:solidFill>
                <a:latin typeface="Calibri"/>
                <a:cs typeface="Calibri"/>
              </a:rPr>
              <a:t> </a:t>
            </a:r>
            <a:r>
              <a:rPr sz="1100">
                <a:solidFill>
                  <a:srgbClr val="000000"/>
                </a:solidFill>
                <a:latin typeface="Calibri"/>
                <a:cs typeface="Calibri"/>
              </a:rPr>
              <a:t>iniciado sessão clique em busca na página do mapa; irá recordar-lhe que</a:t>
            </a:r>
            <a:r>
              <a:rPr sz="1100" spc="19">
                <a:solidFill>
                  <a:srgbClr val="000000"/>
                </a:solidFill>
                <a:latin typeface="Calibri"/>
                <a:cs typeface="Calibri"/>
              </a:rPr>
              <a:t> </a:t>
            </a:r>
            <a:r>
              <a:rPr sz="1100">
                <a:solidFill>
                  <a:srgbClr val="000000"/>
                </a:solidFill>
                <a:latin typeface="Calibri"/>
                <a:cs typeface="Calibri"/>
              </a:rPr>
              <a:t>confirme para obter</a:t>
            </a:r>
          </a:p>
          <a:p>
            <a:pPr marL="0" marR="0">
              <a:lnSpc>
                <a:spcPts val="1347"/>
              </a:lnSpc>
              <a:spcBef>
                <a:spcPts val="250"/>
              </a:spcBef>
              <a:spcAft>
                <a:spcPts val="0"/>
              </a:spcAft>
            </a:pPr>
            <a:r>
              <a:rPr sz="1100">
                <a:solidFill>
                  <a:srgbClr val="000000"/>
                </a:solidFill>
                <a:latin typeface="Calibri"/>
                <a:cs typeface="Calibri"/>
              </a:rPr>
              <a:t>permissão.</a:t>
            </a:r>
          </a:p>
        </p:txBody>
      </p:sp>
      <p:sp>
        <p:nvSpPr>
          <p:cNvPr id="6" name="object 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054100"/>
            <a:ext cx="2068068" cy="311810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40570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3.5 Confirme que tem permissão e associará à sua conta a permissão</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388712"/>
            <a:ext cx="6453632" cy="487313"/>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0" marR="0">
              <a:lnSpc>
                <a:spcPts val="1347"/>
              </a:lnSpc>
              <a:spcBef>
                <a:spcPts val="1246"/>
              </a:spcBef>
              <a:spcAft>
                <a:spcPts val="0"/>
              </a:spcAft>
            </a:pPr>
            <a:r>
              <a:rPr sz="1100">
                <a:solidFill>
                  <a:srgbClr val="000000"/>
                </a:solidFill>
                <a:latin typeface="Calibri"/>
                <a:cs typeface="Calibri"/>
              </a:rPr>
              <a:t>3.6 Quando tiver</a:t>
            </a:r>
            <a:r>
              <a:rPr sz="1100" spc="-10">
                <a:solidFill>
                  <a:srgbClr val="000000"/>
                </a:solidFill>
                <a:latin typeface="Calibri"/>
                <a:cs typeface="Calibri"/>
              </a:rPr>
              <a:t> </a:t>
            </a:r>
            <a:r>
              <a:rPr sz="1100">
                <a:solidFill>
                  <a:srgbClr val="000000"/>
                </a:solidFill>
                <a:latin typeface="Calibri"/>
                <a:cs typeface="Calibri"/>
              </a:rPr>
              <a:t>conseguido</a:t>
            </a:r>
            <a:r>
              <a:rPr sz="1100" spc="13">
                <a:solidFill>
                  <a:srgbClr val="000000"/>
                </a:solidFill>
                <a:latin typeface="Calibri"/>
                <a:cs typeface="Calibri"/>
              </a:rPr>
              <a:t> </a:t>
            </a:r>
            <a:r>
              <a:rPr sz="1100">
                <a:solidFill>
                  <a:srgbClr val="000000"/>
                </a:solidFill>
                <a:latin typeface="Calibri"/>
                <a:cs typeface="Calibri"/>
              </a:rPr>
              <a:t>a permissão,</a:t>
            </a:r>
            <a:r>
              <a:rPr sz="1100" spc="-21">
                <a:solidFill>
                  <a:srgbClr val="000000"/>
                </a:solidFill>
                <a:latin typeface="Calibri"/>
                <a:cs typeface="Calibri"/>
              </a:rPr>
              <a:t> </a:t>
            </a:r>
            <a:r>
              <a:rPr sz="1100">
                <a:solidFill>
                  <a:srgbClr val="000000"/>
                </a:solidFill>
                <a:latin typeface="Calibri"/>
                <a:cs typeface="Calibri"/>
              </a:rPr>
              <a:t>entre em</a:t>
            </a:r>
            <a:r>
              <a:rPr sz="1100" spc="23">
                <a:solidFill>
                  <a:srgbClr val="000000"/>
                </a:solidFill>
                <a:latin typeface="Calibri"/>
                <a:cs typeface="Calibri"/>
              </a:rPr>
              <a:t> </a:t>
            </a:r>
            <a:r>
              <a:rPr sz="1100">
                <a:solidFill>
                  <a:srgbClr val="000000"/>
                </a:solidFill>
                <a:latin typeface="Calibri"/>
                <a:cs typeface="Calibri"/>
              </a:rPr>
              <a:t>busca n</a:t>
            </a:r>
            <a:r>
              <a:rPr lang="pt-BR" sz="1100">
                <a:solidFill>
                  <a:srgbClr val="000000"/>
                </a:solidFill>
                <a:latin typeface="Calibri"/>
                <a:cs typeface="Calibri"/>
              </a:rPr>
              <a:t>a tela </a:t>
            </a:r>
            <a:r>
              <a:rPr sz="1100" spc="-15">
                <a:solidFill>
                  <a:srgbClr val="000000"/>
                </a:solidFill>
                <a:latin typeface="Calibri"/>
                <a:cs typeface="Calibri"/>
              </a:rPr>
              <a:t>do</a:t>
            </a:r>
            <a:r>
              <a:rPr sz="1100" spc="11">
                <a:solidFill>
                  <a:srgbClr val="000000"/>
                </a:solidFill>
                <a:latin typeface="Calibri"/>
                <a:cs typeface="Calibri"/>
              </a:rPr>
              <a:t> </a:t>
            </a:r>
            <a:r>
              <a:rPr sz="1100">
                <a:solidFill>
                  <a:srgbClr val="000000"/>
                </a:solidFill>
                <a:latin typeface="Calibri"/>
                <a:cs typeface="Calibri"/>
              </a:rPr>
              <a:t>mapa</a:t>
            </a:r>
          </a:p>
        </p:txBody>
      </p:sp>
      <p:sp>
        <p:nvSpPr>
          <p:cNvPr id="5" name="object 5"/>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69</a:t>
            </a:r>
          </a:p>
        </p:txBody>
      </p:sp>
      <p:pic>
        <p:nvPicPr>
          <p:cNvPr id="7" name="Imagem 6">
            <a:extLst>
              <a:ext uri="{FF2B5EF4-FFF2-40B4-BE49-F238E27FC236}">
                <a16:creationId xmlns:a16="http://schemas.microsoft.com/office/drawing/2014/main" id="{8542F70C-9128-9383-589E-73FA34EA1BD8}"/>
              </a:ext>
            </a:extLst>
          </p:cNvPr>
          <p:cNvPicPr>
            <a:picLocks noChangeAspect="1"/>
          </p:cNvPicPr>
          <p:nvPr/>
        </p:nvPicPr>
        <p:blipFill>
          <a:blip r:embed="rId3"/>
          <a:stretch>
            <a:fillRect/>
          </a:stretch>
        </p:blipFill>
        <p:spPr>
          <a:xfrm>
            <a:off x="969938" y="1081165"/>
            <a:ext cx="1786882" cy="3873999"/>
          </a:xfrm>
          <a:prstGeom prst="rect">
            <a:avLst/>
          </a:prstGeom>
          <a:ln>
            <a:solidFill>
              <a:schemeClr val="tx1"/>
            </a:solid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384419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3.7 Introduza o destino e comece</a:t>
            </a:r>
            <a:r>
              <a:rPr sz="1100" spc="-14">
                <a:solidFill>
                  <a:srgbClr val="000000"/>
                </a:solidFill>
                <a:latin typeface="Calibri"/>
                <a:cs typeface="Calibri"/>
              </a:rPr>
              <a:t> </a:t>
            </a:r>
            <a:r>
              <a:rPr sz="1100">
                <a:solidFill>
                  <a:srgbClr val="000000"/>
                </a:solidFill>
                <a:latin typeface="Calibri"/>
                <a:cs typeface="Calibri"/>
              </a:rPr>
              <a:t>a navegação</a:t>
            </a:r>
            <a:r>
              <a:rPr sz="1100" spc="12">
                <a:solidFill>
                  <a:srgbClr val="000000"/>
                </a:solidFill>
                <a:latin typeface="Calibri"/>
                <a:cs typeface="Calibri"/>
              </a:rPr>
              <a:t> </a:t>
            </a:r>
            <a:r>
              <a:rPr sz="1100" spc="-15">
                <a:solidFill>
                  <a:srgbClr val="000000"/>
                </a:solidFill>
                <a:latin typeface="Calibri"/>
                <a:cs typeface="Calibri"/>
              </a:rPr>
              <a:t>no</a:t>
            </a:r>
            <a:r>
              <a:rPr sz="1100" spc="32">
                <a:solidFill>
                  <a:srgbClr val="000000"/>
                </a:solidFill>
                <a:latin typeface="Calibri"/>
                <a:cs typeface="Calibri"/>
              </a:rPr>
              <a:t> </a:t>
            </a:r>
            <a:r>
              <a:rPr lang="pt-BR" sz="1100">
                <a:solidFill>
                  <a:srgbClr val="000000"/>
                </a:solidFill>
                <a:latin typeface="Calibri"/>
                <a:cs typeface="Calibri"/>
              </a:rPr>
              <a:t>painel</a:t>
            </a:r>
            <a:r>
              <a:rPr sz="1100">
                <a:solidFill>
                  <a:srgbClr val="000000"/>
                </a:solidFill>
                <a:latin typeface="Calibri"/>
                <a:cs typeface="Calibri"/>
              </a:rPr>
              <a:t> do veículo</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70</a:t>
            </a:r>
          </a:p>
        </p:txBody>
      </p:sp>
      <p:pic>
        <p:nvPicPr>
          <p:cNvPr id="8" name="Imagem 7">
            <a:extLst>
              <a:ext uri="{FF2B5EF4-FFF2-40B4-BE49-F238E27FC236}">
                <a16:creationId xmlns:a16="http://schemas.microsoft.com/office/drawing/2014/main" id="{E6E968AF-CB76-9AE6-13B7-D5352ADE3C72}"/>
              </a:ext>
            </a:extLst>
          </p:cNvPr>
          <p:cNvPicPr>
            <a:picLocks noChangeAspect="1"/>
          </p:cNvPicPr>
          <p:nvPr/>
        </p:nvPicPr>
        <p:blipFill>
          <a:blip r:embed="rId3"/>
          <a:stretch>
            <a:fillRect/>
          </a:stretch>
        </p:blipFill>
        <p:spPr>
          <a:xfrm>
            <a:off x="1618010" y="1084164"/>
            <a:ext cx="1725430" cy="3740770"/>
          </a:xfrm>
          <a:prstGeom prst="rect">
            <a:avLst/>
          </a:prstGeom>
          <a:ln>
            <a:solidFill>
              <a:schemeClr val="tx1"/>
            </a:solid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248039"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3.8 Na página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definições</a:t>
            </a:r>
            <a:r>
              <a:rPr lang="pt-BR" sz="1100">
                <a:solidFill>
                  <a:srgbClr val="000000"/>
                </a:solidFill>
                <a:latin typeface="Calibri"/>
                <a:cs typeface="Calibri"/>
              </a:rPr>
              <a:t>, no alto a esquerda na tela inicial,</a:t>
            </a:r>
            <a:r>
              <a:rPr sz="1100">
                <a:solidFill>
                  <a:srgbClr val="000000"/>
                </a:solidFill>
                <a:latin typeface="Calibri"/>
                <a:cs typeface="Calibri"/>
              </a:rPr>
              <a:t> poderá ver a sua sessão,</a:t>
            </a:r>
            <a:r>
              <a:rPr sz="1100" spc="-15">
                <a:solidFill>
                  <a:srgbClr val="000000"/>
                </a:solidFill>
                <a:latin typeface="Calibri"/>
                <a:cs typeface="Calibri"/>
              </a:rPr>
              <a:t> </a:t>
            </a:r>
            <a:r>
              <a:rPr sz="1100">
                <a:solidFill>
                  <a:srgbClr val="000000"/>
                </a:solidFill>
                <a:latin typeface="Calibri"/>
                <a:cs typeface="Calibri"/>
              </a:rPr>
              <a:t>alterar a conta e verificar os dias de permissão que</a:t>
            </a:r>
            <a:r>
              <a:rPr sz="1100" spc="22">
                <a:solidFill>
                  <a:srgbClr val="000000"/>
                </a:solidFill>
                <a:latin typeface="Calibri"/>
                <a:cs typeface="Calibri"/>
              </a:rPr>
              <a:t> </a:t>
            </a:r>
            <a:r>
              <a:rPr sz="1100">
                <a:solidFill>
                  <a:srgbClr val="000000"/>
                </a:solidFill>
                <a:latin typeface="Calibri"/>
                <a:cs typeface="Calibri"/>
              </a:rPr>
              <a:t>lhe</a:t>
            </a:r>
            <a:r>
              <a:rPr lang="pt-BR" sz="1100">
                <a:solidFill>
                  <a:srgbClr val="000000"/>
                </a:solidFill>
                <a:latin typeface="Calibri"/>
                <a:cs typeface="Calibri"/>
              </a:rPr>
              <a:t> </a:t>
            </a:r>
            <a:r>
              <a:rPr sz="1100">
                <a:solidFill>
                  <a:srgbClr val="000000"/>
                </a:solidFill>
                <a:latin typeface="Calibri"/>
                <a:cs typeface="Calibri"/>
              </a:rPr>
              <a:t>restam.</a:t>
            </a:r>
          </a:p>
        </p:txBody>
      </p:sp>
      <p:sp>
        <p:nvSpPr>
          <p:cNvPr id="6" name="object 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71</a:t>
            </a:r>
          </a:p>
        </p:txBody>
      </p:sp>
      <p:pic>
        <p:nvPicPr>
          <p:cNvPr id="8" name="Imagem 7">
            <a:extLst>
              <a:ext uri="{FF2B5EF4-FFF2-40B4-BE49-F238E27FC236}">
                <a16:creationId xmlns:a16="http://schemas.microsoft.com/office/drawing/2014/main" id="{8CA9E9CF-DA9E-B4D9-0E18-DCB7BE04A065}"/>
              </a:ext>
            </a:extLst>
          </p:cNvPr>
          <p:cNvPicPr>
            <a:picLocks noChangeAspect="1"/>
          </p:cNvPicPr>
          <p:nvPr/>
        </p:nvPicPr>
        <p:blipFill>
          <a:blip r:embed="rId3"/>
          <a:stretch>
            <a:fillRect/>
          </a:stretch>
        </p:blipFill>
        <p:spPr>
          <a:xfrm>
            <a:off x="719586" y="1402640"/>
            <a:ext cx="1725430" cy="3740770"/>
          </a:xfrm>
          <a:prstGeom prst="rect">
            <a:avLst/>
          </a:prstGeom>
          <a:ln>
            <a:solidFill>
              <a:schemeClr val="tx1"/>
            </a:solidFill>
          </a:ln>
        </p:spPr>
      </p:pic>
      <p:pic>
        <p:nvPicPr>
          <p:cNvPr id="10" name="Imagem 9">
            <a:extLst>
              <a:ext uri="{FF2B5EF4-FFF2-40B4-BE49-F238E27FC236}">
                <a16:creationId xmlns:a16="http://schemas.microsoft.com/office/drawing/2014/main" id="{4BE557EC-B8B6-0186-7E5F-BDAD11DD7630}"/>
              </a:ext>
            </a:extLst>
          </p:cNvPr>
          <p:cNvPicPr>
            <a:picLocks noChangeAspect="1"/>
          </p:cNvPicPr>
          <p:nvPr/>
        </p:nvPicPr>
        <p:blipFill>
          <a:blip r:embed="rId4"/>
          <a:stretch>
            <a:fillRect/>
          </a:stretch>
        </p:blipFill>
        <p:spPr>
          <a:xfrm>
            <a:off x="2827388" y="1402640"/>
            <a:ext cx="1725430" cy="3740770"/>
          </a:xfrm>
          <a:prstGeom prst="rect">
            <a:avLst/>
          </a:prstGeom>
          <a:ln>
            <a:solidFill>
              <a:schemeClr val="tx1"/>
            </a:solidFill>
          </a:ln>
        </p:spPr>
      </p:pic>
      <p:pic>
        <p:nvPicPr>
          <p:cNvPr id="12" name="Imagem 11">
            <a:extLst>
              <a:ext uri="{FF2B5EF4-FFF2-40B4-BE49-F238E27FC236}">
                <a16:creationId xmlns:a16="http://schemas.microsoft.com/office/drawing/2014/main" id="{EF6047E1-B109-E682-8BE6-E180927705CD}"/>
              </a:ext>
            </a:extLst>
          </p:cNvPr>
          <p:cNvPicPr>
            <a:picLocks noChangeAspect="1"/>
          </p:cNvPicPr>
          <p:nvPr/>
        </p:nvPicPr>
        <p:blipFill>
          <a:blip r:embed="rId5"/>
          <a:stretch>
            <a:fillRect/>
          </a:stretch>
        </p:blipFill>
        <p:spPr>
          <a:xfrm>
            <a:off x="4844850" y="1402640"/>
            <a:ext cx="1725430" cy="3740770"/>
          </a:xfrm>
          <a:prstGeom prst="rect">
            <a:avLst/>
          </a:prstGeom>
          <a:ln>
            <a:solidFill>
              <a:schemeClr val="tx1"/>
            </a:solidFill>
          </a:ln>
        </p:spPr>
      </p:pic>
      <p:sp>
        <p:nvSpPr>
          <p:cNvPr id="13" name="Elipse 12">
            <a:extLst>
              <a:ext uri="{FF2B5EF4-FFF2-40B4-BE49-F238E27FC236}">
                <a16:creationId xmlns:a16="http://schemas.microsoft.com/office/drawing/2014/main" id="{A541649D-B4C2-7741-FB7F-A519302A0172}"/>
              </a:ext>
            </a:extLst>
          </p:cNvPr>
          <p:cNvSpPr/>
          <p:nvPr/>
        </p:nvSpPr>
        <p:spPr>
          <a:xfrm>
            <a:off x="642576" y="1508522"/>
            <a:ext cx="376322" cy="28803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6A7E3E5A-EBCA-FAF8-01D3-37E0677E7CF7}"/>
              </a:ext>
            </a:extLst>
          </p:cNvPr>
          <p:cNvSpPr/>
          <p:nvPr/>
        </p:nvSpPr>
        <p:spPr>
          <a:xfrm>
            <a:off x="2914154" y="1868562"/>
            <a:ext cx="648072" cy="144016"/>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997362DA-085B-A3DB-D8F4-7B6377FA4DED}"/>
              </a:ext>
            </a:extLst>
          </p:cNvPr>
          <p:cNvSpPr/>
          <p:nvPr/>
        </p:nvSpPr>
        <p:spPr>
          <a:xfrm>
            <a:off x="5860288" y="2238414"/>
            <a:ext cx="648072" cy="144016"/>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Elipse 15">
            <a:extLst>
              <a:ext uri="{FF2B5EF4-FFF2-40B4-BE49-F238E27FC236}">
                <a16:creationId xmlns:a16="http://schemas.microsoft.com/office/drawing/2014/main" id="{262E40E2-8E67-24FC-C64A-A08B69789CE3}"/>
              </a:ext>
            </a:extLst>
          </p:cNvPr>
          <p:cNvSpPr/>
          <p:nvPr/>
        </p:nvSpPr>
        <p:spPr>
          <a:xfrm>
            <a:off x="5911446" y="2525960"/>
            <a:ext cx="747124" cy="28803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50695"/>
            <a:ext cx="2927603" cy="23530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325901"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3.9 Quando </a:t>
            </a:r>
            <a:r>
              <a:rPr lang="pt-BR" sz="1100">
                <a:solidFill>
                  <a:srgbClr val="000000"/>
                </a:solidFill>
                <a:latin typeface="Calibri"/>
                <a:cs typeface="Calibri"/>
              </a:rPr>
              <a:t>expirar</a:t>
            </a:r>
            <a:r>
              <a:rPr sz="1100">
                <a:solidFill>
                  <a:srgbClr val="000000"/>
                </a:solidFill>
                <a:latin typeface="Calibri"/>
                <a:cs typeface="Calibri"/>
              </a:rPr>
              <a:t> a permissão, clique novamente</a:t>
            </a:r>
            <a:r>
              <a:rPr sz="1100" spc="-12">
                <a:solidFill>
                  <a:srgbClr val="000000"/>
                </a:solidFill>
                <a:latin typeface="Calibri"/>
                <a:cs typeface="Calibri"/>
              </a:rPr>
              <a:t> </a:t>
            </a:r>
            <a:r>
              <a:rPr sz="1100">
                <a:solidFill>
                  <a:srgbClr val="000000"/>
                </a:solidFill>
                <a:latin typeface="Calibri"/>
                <a:cs typeface="Calibri"/>
              </a:rPr>
              <a:t>em</a:t>
            </a:r>
            <a:r>
              <a:rPr sz="1100" spc="15">
                <a:solidFill>
                  <a:srgbClr val="000000"/>
                </a:solidFill>
                <a:latin typeface="Calibri"/>
                <a:cs typeface="Calibri"/>
              </a:rPr>
              <a:t> </a:t>
            </a:r>
            <a:r>
              <a:rPr sz="1100">
                <a:solidFill>
                  <a:srgbClr val="000000"/>
                </a:solidFill>
                <a:latin typeface="Calibri"/>
                <a:cs typeface="Calibri"/>
              </a:rPr>
              <a:t>busca na página do mapa que</a:t>
            </a:r>
            <a:r>
              <a:rPr sz="1100" spc="19">
                <a:solidFill>
                  <a:srgbClr val="000000"/>
                </a:solidFill>
                <a:latin typeface="Calibri"/>
                <a:cs typeface="Calibri"/>
              </a:rPr>
              <a:t> </a:t>
            </a:r>
            <a:r>
              <a:rPr sz="1100">
                <a:solidFill>
                  <a:srgbClr val="000000"/>
                </a:solidFill>
                <a:latin typeface="Calibri"/>
                <a:cs typeface="Calibri"/>
              </a:rPr>
              <a:t>lhe</a:t>
            </a:r>
            <a:r>
              <a:rPr sz="1100" spc="24">
                <a:solidFill>
                  <a:srgbClr val="000000"/>
                </a:solidFill>
                <a:latin typeface="Calibri"/>
                <a:cs typeface="Calibri"/>
              </a:rPr>
              <a:t> </a:t>
            </a:r>
            <a:r>
              <a:rPr sz="1100">
                <a:solidFill>
                  <a:srgbClr val="000000"/>
                </a:solidFill>
                <a:latin typeface="Calibri"/>
                <a:cs typeface="Calibri"/>
              </a:rPr>
              <a:t>recordará que tem</a:t>
            </a:r>
          </a:p>
          <a:p>
            <a:pPr marL="0" marR="0">
              <a:lnSpc>
                <a:spcPts val="1347"/>
              </a:lnSpc>
              <a:spcBef>
                <a:spcPts val="238"/>
              </a:spcBef>
              <a:spcAft>
                <a:spcPts val="0"/>
              </a:spcAft>
            </a:pPr>
            <a:r>
              <a:rPr sz="1100">
                <a:solidFill>
                  <a:srgbClr val="000000"/>
                </a:solidFill>
                <a:latin typeface="Calibri"/>
                <a:cs typeface="Calibri"/>
              </a:rPr>
              <a:t>de pagar.</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1037336"/>
            <a:ext cx="2726436" cy="25801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3769868"/>
            <a:ext cx="6301740" cy="63245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684275" y="388712"/>
            <a:ext cx="6453632" cy="532356"/>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0" marR="0">
              <a:lnSpc>
                <a:spcPts val="1347"/>
              </a:lnSpc>
              <a:spcBef>
                <a:spcPts val="1246"/>
              </a:spcBef>
              <a:spcAft>
                <a:spcPts val="0"/>
              </a:spcAft>
            </a:pPr>
            <a:r>
              <a:rPr sz="1100">
                <a:solidFill>
                  <a:srgbClr val="000000"/>
                </a:solidFill>
                <a:latin typeface="Calibri"/>
                <a:cs typeface="Calibri"/>
              </a:rPr>
              <a:t>3.10 Clique em pagamento</a:t>
            </a:r>
            <a:r>
              <a:rPr sz="1100" spc="-12">
                <a:solidFill>
                  <a:srgbClr val="000000"/>
                </a:solidFill>
                <a:latin typeface="Calibri"/>
                <a:cs typeface="Calibri"/>
              </a:rPr>
              <a:t> </a:t>
            </a:r>
            <a:r>
              <a:rPr sz="1100">
                <a:solidFill>
                  <a:srgbClr val="000000"/>
                </a:solidFill>
                <a:latin typeface="Calibri"/>
                <a:cs typeface="Calibri"/>
              </a:rPr>
              <a:t>imediato, e em seguida selecione o artigo que quer pagar.</a:t>
            </a:r>
          </a:p>
        </p:txBody>
      </p:sp>
      <p:sp>
        <p:nvSpPr>
          <p:cNvPr id="6" name="object 6"/>
          <p:cNvSpPr txBox="1"/>
          <p:nvPr/>
        </p:nvSpPr>
        <p:spPr>
          <a:xfrm>
            <a:off x="3477768" y="377656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7" name="object 7"/>
          <p:cNvSpPr txBox="1"/>
          <p:nvPr/>
        </p:nvSpPr>
        <p:spPr>
          <a:xfrm>
            <a:off x="755904" y="4004137"/>
            <a:ext cx="616704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É possível que esteja disponível uma</a:t>
            </a:r>
            <a:r>
              <a:rPr sz="1100" spc="-15">
                <a:solidFill>
                  <a:srgbClr val="000000"/>
                </a:solidFill>
                <a:latin typeface="Calibri"/>
                <a:cs typeface="Calibri"/>
              </a:rPr>
              <a:t> </a:t>
            </a:r>
            <a:r>
              <a:rPr sz="1100">
                <a:solidFill>
                  <a:srgbClr val="000000"/>
                </a:solidFill>
                <a:latin typeface="Calibri"/>
                <a:cs typeface="Calibri"/>
              </a:rPr>
              <a:t>versão mais atualizada</a:t>
            </a:r>
            <a:r>
              <a:rPr sz="1100" spc="13">
                <a:solidFill>
                  <a:srgbClr val="000000"/>
                </a:solidFill>
                <a:latin typeface="Calibri"/>
                <a:cs typeface="Calibri"/>
              </a:rPr>
              <a:t> </a:t>
            </a:r>
            <a:r>
              <a:rPr sz="1100">
                <a:solidFill>
                  <a:srgbClr val="000000"/>
                </a:solidFill>
                <a:latin typeface="Calibri"/>
                <a:cs typeface="Calibri"/>
              </a:rPr>
              <a:t>App Carbit Ride. Utilize estas instruções</a:t>
            </a:r>
            <a:r>
              <a:rPr sz="1100" spc="-10">
                <a:solidFill>
                  <a:srgbClr val="000000"/>
                </a:solidFill>
                <a:latin typeface="Calibri"/>
                <a:cs typeface="Calibri"/>
              </a:rPr>
              <a:t> </a:t>
            </a:r>
            <a:r>
              <a:rPr sz="1100">
                <a:solidFill>
                  <a:srgbClr val="000000"/>
                </a:solidFill>
                <a:latin typeface="Calibri"/>
                <a:cs typeface="Calibri"/>
              </a:rPr>
              <a:t>como</a:t>
            </a:r>
          </a:p>
          <a:p>
            <a:pPr marL="0" marR="0">
              <a:lnSpc>
                <a:spcPts val="1344"/>
              </a:lnSpc>
              <a:spcBef>
                <a:spcPts val="50"/>
              </a:spcBef>
              <a:spcAft>
                <a:spcPts val="0"/>
              </a:spcAft>
            </a:pPr>
            <a:r>
              <a:rPr sz="1100">
                <a:solidFill>
                  <a:srgbClr val="000000"/>
                </a:solidFill>
                <a:latin typeface="Calibri"/>
                <a:cs typeface="Calibri"/>
              </a:rPr>
              <a:t>referência.</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636012"/>
            <a:ext cx="2714244" cy="16474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3024" y="727964"/>
            <a:ext cx="2907792" cy="187147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3595116" y="729209"/>
            <a:ext cx="2989136" cy="423193"/>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Introdução ao manejo</a:t>
            </a:r>
            <a:r>
              <a:rPr sz="1400" b="1" spc="19">
                <a:solidFill>
                  <a:schemeClr val="tx2"/>
                </a:solidFill>
                <a:cs typeface="Cambria"/>
              </a:rPr>
              <a:t> </a:t>
            </a:r>
            <a:r>
              <a:rPr sz="1400" b="1">
                <a:solidFill>
                  <a:schemeClr val="tx2"/>
                </a:solidFill>
                <a:cs typeface="Cambria"/>
              </a:rPr>
              <a:t>do</a:t>
            </a:r>
            <a:r>
              <a:rPr sz="1400" b="1" spc="10">
                <a:solidFill>
                  <a:schemeClr val="tx2"/>
                </a:solidFill>
                <a:cs typeface="Cambria"/>
              </a:rPr>
              <a:t> </a:t>
            </a:r>
            <a:r>
              <a:rPr sz="1400" b="1">
                <a:solidFill>
                  <a:schemeClr val="tx2"/>
                </a:solidFill>
                <a:cs typeface="Cambria"/>
              </a:rPr>
              <a:t>Painel de</a:t>
            </a:r>
          </a:p>
          <a:p>
            <a:pPr marL="0" marR="0">
              <a:lnSpc>
                <a:spcPts val="1646"/>
              </a:lnSpc>
              <a:spcBef>
                <a:spcPts val="59"/>
              </a:spcBef>
              <a:spcAft>
                <a:spcPts val="0"/>
              </a:spcAft>
            </a:pPr>
            <a:r>
              <a:rPr sz="1400" b="1">
                <a:solidFill>
                  <a:schemeClr val="tx2"/>
                </a:solidFill>
                <a:cs typeface="Cambria"/>
              </a:rPr>
              <a:t>Instrumentos</a:t>
            </a:r>
          </a:p>
        </p:txBody>
      </p:sp>
      <p:sp>
        <p:nvSpPr>
          <p:cNvPr id="7" name="object 7"/>
          <p:cNvSpPr txBox="1"/>
          <p:nvPr/>
        </p:nvSpPr>
        <p:spPr>
          <a:xfrm>
            <a:off x="1680994" y="789530"/>
            <a:ext cx="1246477"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Botão “</a:t>
            </a:r>
            <a:r>
              <a:rPr sz="1100">
                <a:solidFill>
                  <a:srgbClr val="000000"/>
                </a:solidFill>
                <a:latin typeface="Webdings"/>
                <a:cs typeface="Webdings"/>
              </a:rPr>
              <a:t></a:t>
            </a:r>
            <a:r>
              <a:rPr sz="1100">
                <a:solidFill>
                  <a:srgbClr val="000000"/>
                </a:solidFill>
                <a:latin typeface="Calibri"/>
                <a:cs typeface="Calibri"/>
              </a:rPr>
              <a:t>” (Acima)</a:t>
            </a:r>
          </a:p>
        </p:txBody>
      </p:sp>
      <p:sp>
        <p:nvSpPr>
          <p:cNvPr id="8" name="object 8"/>
          <p:cNvSpPr txBox="1"/>
          <p:nvPr/>
        </p:nvSpPr>
        <p:spPr>
          <a:xfrm>
            <a:off x="3595116" y="1274430"/>
            <a:ext cx="3152748"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Introdução aos comandos</a:t>
            </a:r>
          </a:p>
          <a:p>
            <a:pPr marL="0" marR="0">
              <a:lnSpc>
                <a:spcPts val="1283"/>
              </a:lnSpc>
              <a:spcBef>
                <a:spcPts val="0"/>
              </a:spcBef>
              <a:spcAft>
                <a:spcPts val="0"/>
              </a:spcAft>
            </a:pPr>
            <a:r>
              <a:rPr sz="1100">
                <a:solidFill>
                  <a:srgbClr val="000000"/>
                </a:solidFill>
                <a:latin typeface="Calibri"/>
                <a:cs typeface="Calibri"/>
              </a:rPr>
              <a:t>1. Há 4 modos de condução</a:t>
            </a:r>
            <a:r>
              <a:rPr sz="1100" spc="11">
                <a:solidFill>
                  <a:srgbClr val="000000"/>
                </a:solidFill>
                <a:latin typeface="Calibri"/>
                <a:cs typeface="Calibri"/>
              </a:rPr>
              <a:t> </a:t>
            </a:r>
            <a:r>
              <a:rPr sz="1100">
                <a:solidFill>
                  <a:srgbClr val="000000"/>
                </a:solidFill>
                <a:latin typeface="Calibri"/>
                <a:cs typeface="Calibri"/>
              </a:rPr>
              <a:t>para</a:t>
            </a:r>
            <a:r>
              <a:rPr sz="1100" spc="-16">
                <a:solidFill>
                  <a:srgbClr val="000000"/>
                </a:solidFill>
                <a:latin typeface="Calibri"/>
                <a:cs typeface="Calibri"/>
              </a:rPr>
              <a:t> </a:t>
            </a:r>
            <a:r>
              <a:rPr sz="1100">
                <a:solidFill>
                  <a:srgbClr val="000000"/>
                </a:solidFill>
                <a:latin typeface="Calibri"/>
                <a:cs typeface="Calibri"/>
              </a:rPr>
              <a:t>este</a:t>
            </a:r>
            <a:r>
              <a:rPr sz="1100" spc="-30">
                <a:solidFill>
                  <a:srgbClr val="000000"/>
                </a:solidFill>
                <a:latin typeface="Calibri"/>
                <a:cs typeface="Calibri"/>
              </a:rPr>
              <a:t> </a:t>
            </a:r>
            <a:r>
              <a:rPr sz="1100">
                <a:solidFill>
                  <a:srgbClr val="000000"/>
                </a:solidFill>
                <a:latin typeface="Calibri"/>
                <a:cs typeface="Calibri"/>
              </a:rPr>
              <a:t>modelo:</a:t>
            </a:r>
            <a:r>
              <a:rPr sz="1100" spc="-17">
                <a:solidFill>
                  <a:srgbClr val="000000"/>
                </a:solidFill>
                <a:latin typeface="Calibri"/>
                <a:cs typeface="Calibri"/>
              </a:rPr>
              <a:t> </a:t>
            </a:r>
            <a:r>
              <a:rPr sz="1100">
                <a:solidFill>
                  <a:srgbClr val="000000"/>
                </a:solidFill>
                <a:latin typeface="Calibri"/>
                <a:cs typeface="Calibri"/>
              </a:rPr>
              <a:t>ROAD</a:t>
            </a:r>
          </a:p>
        </p:txBody>
      </p:sp>
      <p:sp>
        <p:nvSpPr>
          <p:cNvPr id="9" name="object 9"/>
          <p:cNvSpPr txBox="1"/>
          <p:nvPr/>
        </p:nvSpPr>
        <p:spPr>
          <a:xfrm>
            <a:off x="3595116" y="1633820"/>
            <a:ext cx="3262803" cy="600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(estrada),</a:t>
            </a:r>
            <a:r>
              <a:rPr sz="1100" spc="-10">
                <a:solidFill>
                  <a:srgbClr val="000000"/>
                </a:solidFill>
                <a:latin typeface="Calibri"/>
                <a:cs typeface="Calibri"/>
              </a:rPr>
              <a:t> </a:t>
            </a:r>
            <a:r>
              <a:rPr sz="1100">
                <a:solidFill>
                  <a:srgbClr val="000000"/>
                </a:solidFill>
                <a:latin typeface="Calibri"/>
                <a:cs typeface="Calibri"/>
              </a:rPr>
              <a:t>RAIN (chuva), SPORT (desportivo) e ENDURO</a:t>
            </a:r>
          </a:p>
          <a:p>
            <a:pPr marL="0" marR="0">
              <a:lnSpc>
                <a:spcPts val="1347"/>
              </a:lnSpc>
              <a:spcBef>
                <a:spcPts val="250"/>
              </a:spcBef>
              <a:spcAft>
                <a:spcPts val="0"/>
              </a:spcAft>
            </a:pPr>
            <a:r>
              <a:rPr sz="1100">
                <a:solidFill>
                  <a:srgbClr val="000000"/>
                </a:solidFill>
                <a:latin typeface="Calibri"/>
                <a:cs typeface="Calibri"/>
              </a:rPr>
              <a:t>(todo-o-terreno), cujas diferenças </a:t>
            </a:r>
            <a:r>
              <a:rPr sz="1100" spc="-11">
                <a:solidFill>
                  <a:srgbClr val="000000"/>
                </a:solidFill>
                <a:latin typeface="Calibri"/>
                <a:cs typeface="Calibri"/>
              </a:rPr>
              <a:t>se</a:t>
            </a:r>
            <a:r>
              <a:rPr sz="1100">
                <a:solidFill>
                  <a:srgbClr val="000000"/>
                </a:solidFill>
                <a:latin typeface="Calibri"/>
                <a:cs typeface="Calibri"/>
              </a:rPr>
              <a:t> mostram em</a:t>
            </a:r>
          </a:p>
          <a:p>
            <a:pPr marL="0" marR="0">
              <a:lnSpc>
                <a:spcPts val="1347"/>
              </a:lnSpc>
              <a:spcBef>
                <a:spcPts val="188"/>
              </a:spcBef>
              <a:spcAft>
                <a:spcPts val="0"/>
              </a:spcAft>
            </a:pPr>
            <a:r>
              <a:rPr sz="1100">
                <a:solidFill>
                  <a:srgbClr val="000000"/>
                </a:solidFill>
                <a:latin typeface="Calibri"/>
                <a:cs typeface="Calibri"/>
              </a:rPr>
              <a:t>seguida:</a:t>
            </a:r>
          </a:p>
        </p:txBody>
      </p:sp>
      <p:sp>
        <p:nvSpPr>
          <p:cNvPr id="10" name="object 10"/>
          <p:cNvSpPr txBox="1"/>
          <p:nvPr/>
        </p:nvSpPr>
        <p:spPr>
          <a:xfrm>
            <a:off x="2577082" y="1740524"/>
            <a:ext cx="811680" cy="37992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Botão ENT</a:t>
            </a:r>
          </a:p>
          <a:p>
            <a:pPr marL="0" marR="0">
              <a:lnSpc>
                <a:spcPts val="1343"/>
              </a:lnSpc>
              <a:spcBef>
                <a:spcPts val="50"/>
              </a:spcBef>
              <a:spcAft>
                <a:spcPts val="0"/>
              </a:spcAft>
            </a:pPr>
            <a:r>
              <a:rPr sz="1100">
                <a:solidFill>
                  <a:srgbClr val="000000"/>
                </a:solidFill>
                <a:latin typeface="Calibri"/>
                <a:cs typeface="Calibri"/>
              </a:rPr>
              <a:t>(Confirmar)</a:t>
            </a:r>
          </a:p>
        </p:txBody>
      </p:sp>
      <p:sp>
        <p:nvSpPr>
          <p:cNvPr id="11" name="object 11"/>
          <p:cNvSpPr txBox="1"/>
          <p:nvPr/>
        </p:nvSpPr>
        <p:spPr>
          <a:xfrm>
            <a:off x="3595116" y="2272376"/>
            <a:ext cx="3358610" cy="5642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 Quando a moto estiver parada, </a:t>
            </a:r>
            <a:r>
              <a:rPr lang="pt-BR" sz="1100">
                <a:solidFill>
                  <a:srgbClr val="000000"/>
                </a:solidFill>
                <a:latin typeface="Calibri"/>
                <a:cs typeface="Calibri"/>
              </a:rPr>
              <a:t>aperte</a:t>
            </a:r>
            <a:r>
              <a:rPr sz="1100" spc="-21">
                <a:solidFill>
                  <a:srgbClr val="000000"/>
                </a:solidFill>
                <a:latin typeface="Calibri"/>
                <a:cs typeface="Calibri"/>
              </a:rPr>
              <a:t> </a:t>
            </a:r>
            <a:r>
              <a:rPr sz="1100">
                <a:solidFill>
                  <a:srgbClr val="000000"/>
                </a:solidFill>
                <a:latin typeface="Calibri"/>
                <a:cs typeface="Calibri"/>
              </a:rPr>
              <a:t>brevemente</a:t>
            </a:r>
            <a:r>
              <a:rPr sz="1100" spc="-17">
                <a:solidFill>
                  <a:srgbClr val="000000"/>
                </a:solidFill>
                <a:latin typeface="Calibri"/>
                <a:cs typeface="Calibri"/>
              </a:rPr>
              <a:t> </a:t>
            </a:r>
            <a:r>
              <a:rPr sz="1100">
                <a:solidFill>
                  <a:srgbClr val="000000"/>
                </a:solidFill>
                <a:latin typeface="Calibri"/>
                <a:cs typeface="Calibri"/>
              </a:rPr>
              <a:t>o</a:t>
            </a:r>
          </a:p>
          <a:p>
            <a:pPr marL="0" marR="0">
              <a:lnSpc>
                <a:spcPts val="1347"/>
              </a:lnSpc>
              <a:spcBef>
                <a:spcPts val="250"/>
              </a:spcBef>
              <a:spcAft>
                <a:spcPts val="0"/>
              </a:spcAft>
            </a:pPr>
            <a:r>
              <a:rPr sz="1100">
                <a:solidFill>
                  <a:srgbClr val="000000"/>
                </a:solidFill>
                <a:latin typeface="Calibri"/>
                <a:cs typeface="Calibri"/>
              </a:rPr>
              <a:t>botão Mode,</a:t>
            </a:r>
            <a:r>
              <a:rPr sz="1100" spc="-11">
                <a:solidFill>
                  <a:srgbClr val="000000"/>
                </a:solidFill>
                <a:latin typeface="Calibri"/>
                <a:cs typeface="Calibri"/>
              </a:rPr>
              <a:t> </a:t>
            </a:r>
            <a:r>
              <a:rPr sz="1100">
                <a:solidFill>
                  <a:srgbClr val="000000"/>
                </a:solidFill>
                <a:latin typeface="Calibri"/>
                <a:cs typeface="Calibri"/>
              </a:rPr>
              <a:t>e</a:t>
            </a:r>
            <a:r>
              <a:rPr sz="1100" spc="17">
                <a:solidFill>
                  <a:srgbClr val="000000"/>
                </a:solidFill>
                <a:latin typeface="Calibri"/>
                <a:cs typeface="Calibri"/>
              </a:rPr>
              <a:t> </a:t>
            </a:r>
            <a:r>
              <a:rPr sz="1100">
                <a:solidFill>
                  <a:srgbClr val="000000"/>
                </a:solidFill>
                <a:latin typeface="Calibri"/>
                <a:cs typeface="Calibri"/>
              </a:rPr>
              <a:t>alternará ciclicamente entre os modos</a:t>
            </a:r>
          </a:p>
          <a:p>
            <a:pPr marL="0" marR="0">
              <a:lnSpc>
                <a:spcPts val="1347"/>
              </a:lnSpc>
              <a:spcBef>
                <a:spcPts val="200"/>
              </a:spcBef>
              <a:spcAft>
                <a:spcPts val="0"/>
              </a:spcAft>
            </a:pPr>
            <a:r>
              <a:rPr sz="1100">
                <a:solidFill>
                  <a:srgbClr val="000000"/>
                </a:solidFill>
                <a:latin typeface="Calibri"/>
                <a:cs typeface="Calibri"/>
              </a:rPr>
              <a:t>ROAD, RAIN, SPORT e ENDURO.</a:t>
            </a:r>
          </a:p>
        </p:txBody>
      </p:sp>
      <p:sp>
        <p:nvSpPr>
          <p:cNvPr id="12" name="object 12"/>
          <p:cNvSpPr txBox="1"/>
          <p:nvPr/>
        </p:nvSpPr>
        <p:spPr>
          <a:xfrm>
            <a:off x="862610" y="2360782"/>
            <a:ext cx="2235154" cy="21842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Botão VOLTAR</a:t>
            </a:r>
            <a:r>
              <a:rPr sz="1100" spc="750">
                <a:solidFill>
                  <a:srgbClr val="000000"/>
                </a:solidFill>
                <a:latin typeface="Calibri"/>
                <a:cs typeface="Calibri"/>
              </a:rPr>
              <a:t> </a:t>
            </a:r>
            <a:r>
              <a:rPr sz="1100">
                <a:solidFill>
                  <a:srgbClr val="000000"/>
                </a:solidFill>
                <a:latin typeface="Calibri"/>
                <a:cs typeface="Calibri"/>
              </a:rPr>
              <a:t>Botão “</a:t>
            </a:r>
            <a:r>
              <a:rPr sz="1100">
                <a:solidFill>
                  <a:srgbClr val="000000"/>
                </a:solidFill>
                <a:latin typeface="Webdings"/>
                <a:cs typeface="Webdings"/>
              </a:rPr>
              <a:t></a:t>
            </a:r>
            <a:r>
              <a:rPr sz="1100">
                <a:solidFill>
                  <a:srgbClr val="000000"/>
                </a:solidFill>
                <a:latin typeface="Calibri"/>
                <a:cs typeface="Calibri"/>
              </a:rPr>
              <a:t>” (Abaixo)</a:t>
            </a:r>
          </a:p>
        </p:txBody>
      </p:sp>
      <p:sp>
        <p:nvSpPr>
          <p:cNvPr id="13" name="object 13"/>
          <p:cNvSpPr txBox="1"/>
          <p:nvPr/>
        </p:nvSpPr>
        <p:spPr>
          <a:xfrm>
            <a:off x="3595116" y="2912456"/>
            <a:ext cx="3368070" cy="600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 Em</a:t>
            </a:r>
            <a:r>
              <a:rPr sz="1100" spc="17">
                <a:solidFill>
                  <a:srgbClr val="000000"/>
                </a:solidFill>
                <a:latin typeface="Calibri"/>
                <a:cs typeface="Calibri"/>
              </a:rPr>
              <a:t> </a:t>
            </a:r>
            <a:r>
              <a:rPr sz="1100">
                <a:solidFill>
                  <a:srgbClr val="000000"/>
                </a:solidFill>
                <a:latin typeface="Calibri"/>
                <a:cs typeface="Calibri"/>
              </a:rPr>
              <a:t>qualquer dos modos ROAD, RAIN</a:t>
            </a:r>
            <a:r>
              <a:rPr sz="1100" spc="-13">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SPORT e com</a:t>
            </a:r>
          </a:p>
          <a:p>
            <a:pPr marL="0" marR="0">
              <a:lnSpc>
                <a:spcPts val="1347"/>
              </a:lnSpc>
              <a:spcBef>
                <a:spcPts val="238"/>
              </a:spcBef>
              <a:spcAft>
                <a:spcPts val="0"/>
              </a:spcAft>
            </a:pPr>
            <a:r>
              <a:rPr sz="1100">
                <a:solidFill>
                  <a:srgbClr val="000000"/>
                </a:solidFill>
                <a:latin typeface="Calibri"/>
                <a:cs typeface="Calibri"/>
              </a:rPr>
              <a:t>a moto</a:t>
            </a:r>
            <a:r>
              <a:rPr sz="1100" spc="12">
                <a:solidFill>
                  <a:srgbClr val="000000"/>
                </a:solidFill>
                <a:latin typeface="Calibri"/>
                <a:cs typeface="Calibri"/>
              </a:rPr>
              <a:t> </a:t>
            </a:r>
            <a:r>
              <a:rPr sz="1100">
                <a:solidFill>
                  <a:srgbClr val="000000"/>
                </a:solidFill>
                <a:latin typeface="Calibri"/>
                <a:cs typeface="Calibri"/>
              </a:rPr>
              <a:t>parada, faça uma pressão prolongada no botão</a:t>
            </a:r>
          </a:p>
          <a:p>
            <a:pPr marL="0" marR="0">
              <a:lnSpc>
                <a:spcPts val="1347"/>
              </a:lnSpc>
              <a:spcBef>
                <a:spcPts val="200"/>
              </a:spcBef>
              <a:spcAft>
                <a:spcPts val="0"/>
              </a:spcAft>
            </a:pPr>
            <a:r>
              <a:rPr sz="1100">
                <a:solidFill>
                  <a:srgbClr val="000000"/>
                </a:solidFill>
                <a:latin typeface="Calibri"/>
                <a:cs typeface="Calibri"/>
              </a:rPr>
              <a:t>Mode</a:t>
            </a:r>
            <a:r>
              <a:rPr sz="1100" spc="-10">
                <a:solidFill>
                  <a:srgbClr val="000000"/>
                </a:solidFill>
                <a:latin typeface="Calibri"/>
                <a:cs typeface="Calibri"/>
              </a:rPr>
              <a:t> </a:t>
            </a:r>
            <a:r>
              <a:rPr sz="1100">
                <a:solidFill>
                  <a:srgbClr val="000000"/>
                </a:solidFill>
                <a:latin typeface="Calibri"/>
                <a:cs typeface="Calibri"/>
              </a:rPr>
              <a:t>para mudar para o modo</a:t>
            </a:r>
            <a:r>
              <a:rPr sz="1100" spc="17">
                <a:solidFill>
                  <a:srgbClr val="000000"/>
                </a:solidFill>
                <a:latin typeface="Calibri"/>
                <a:cs typeface="Calibri"/>
              </a:rPr>
              <a:t> </a:t>
            </a:r>
            <a:r>
              <a:rPr sz="1100">
                <a:solidFill>
                  <a:srgbClr val="000000"/>
                </a:solidFill>
                <a:latin typeface="Calibri"/>
                <a:cs typeface="Calibri"/>
              </a:rPr>
              <a:t>ENDURO.</a:t>
            </a:r>
          </a:p>
        </p:txBody>
      </p:sp>
      <p:sp>
        <p:nvSpPr>
          <p:cNvPr id="14" name="object 14"/>
          <p:cNvSpPr txBox="1"/>
          <p:nvPr/>
        </p:nvSpPr>
        <p:spPr>
          <a:xfrm>
            <a:off x="3595116" y="3551012"/>
            <a:ext cx="3404414" cy="600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a:t>
            </a:r>
            <a:r>
              <a:rPr sz="1100" spc="252">
                <a:solidFill>
                  <a:srgbClr val="000000"/>
                </a:solidFill>
                <a:latin typeface="Calibri"/>
                <a:cs typeface="Calibri"/>
              </a:rPr>
              <a:t> </a:t>
            </a:r>
            <a:r>
              <a:rPr sz="1100">
                <a:solidFill>
                  <a:srgbClr val="000000"/>
                </a:solidFill>
                <a:latin typeface="Calibri"/>
                <a:cs typeface="Calibri"/>
              </a:rPr>
              <a:t>No caso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ter mudado</a:t>
            </a:r>
            <a:r>
              <a:rPr sz="1100" spc="11">
                <a:solidFill>
                  <a:srgbClr val="000000"/>
                </a:solidFill>
                <a:latin typeface="Calibri"/>
                <a:cs typeface="Calibri"/>
              </a:rPr>
              <a:t> </a:t>
            </a:r>
            <a:r>
              <a:rPr sz="1100">
                <a:solidFill>
                  <a:srgbClr val="000000"/>
                </a:solidFill>
                <a:latin typeface="Calibri"/>
                <a:cs typeface="Calibri"/>
              </a:rPr>
              <a:t>de modo ROAD para modo</a:t>
            </a:r>
          </a:p>
          <a:p>
            <a:pPr marL="0" marR="0">
              <a:lnSpc>
                <a:spcPts val="1347"/>
              </a:lnSpc>
              <a:spcBef>
                <a:spcPts val="250"/>
              </a:spcBef>
              <a:spcAft>
                <a:spcPts val="0"/>
              </a:spcAft>
            </a:pPr>
            <a:r>
              <a:rPr sz="1100">
                <a:solidFill>
                  <a:srgbClr val="000000"/>
                </a:solidFill>
                <a:latin typeface="Calibri"/>
                <a:cs typeface="Calibri"/>
              </a:rPr>
              <a:t>ENDURO,</a:t>
            </a:r>
            <a:r>
              <a:rPr sz="1100" spc="-11">
                <a:solidFill>
                  <a:srgbClr val="000000"/>
                </a:solidFill>
                <a:latin typeface="Calibri"/>
                <a:cs typeface="Calibri"/>
              </a:rPr>
              <a:t> </a:t>
            </a:r>
            <a:r>
              <a:rPr sz="1100">
                <a:solidFill>
                  <a:srgbClr val="000000"/>
                </a:solidFill>
                <a:latin typeface="Calibri"/>
                <a:cs typeface="Calibri"/>
              </a:rPr>
              <a:t>ao</a:t>
            </a:r>
            <a:r>
              <a:rPr sz="1100" spc="11">
                <a:solidFill>
                  <a:srgbClr val="000000"/>
                </a:solidFill>
                <a:latin typeface="Calibri"/>
                <a:cs typeface="Calibri"/>
              </a:rPr>
              <a:t> </a:t>
            </a:r>
            <a:r>
              <a:rPr sz="1100">
                <a:solidFill>
                  <a:srgbClr val="000000"/>
                </a:solidFill>
                <a:latin typeface="Calibri"/>
                <a:cs typeface="Calibri"/>
              </a:rPr>
              <a:t>reiniciar a moto depois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desligada, voltará</a:t>
            </a:r>
          </a:p>
          <a:p>
            <a:pPr marL="0" marR="0">
              <a:lnSpc>
                <a:spcPts val="1347"/>
              </a:lnSpc>
              <a:spcBef>
                <a:spcPts val="188"/>
              </a:spcBef>
              <a:spcAft>
                <a:spcPts val="0"/>
              </a:spcAft>
            </a:pPr>
            <a:r>
              <a:rPr sz="1100">
                <a:solidFill>
                  <a:srgbClr val="000000"/>
                </a:solidFill>
                <a:latin typeface="Calibri"/>
                <a:cs typeface="Calibri"/>
              </a:rPr>
              <a:t>automaticamente ao modo ROAD.</a:t>
            </a:r>
          </a:p>
        </p:txBody>
      </p:sp>
      <p:sp>
        <p:nvSpPr>
          <p:cNvPr id="15" name="object 15"/>
          <p:cNvSpPr txBox="1"/>
          <p:nvPr/>
        </p:nvSpPr>
        <p:spPr>
          <a:xfrm>
            <a:off x="3595116" y="4189568"/>
            <a:ext cx="27963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Confirme a entrada na página de definições.</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3788156"/>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408846" cy="3718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Quando o</a:t>
            </a:r>
            <a:r>
              <a:rPr sz="1100" spc="10">
                <a:solidFill>
                  <a:srgbClr val="000000"/>
                </a:solidFill>
                <a:latin typeface="Calibri"/>
                <a:cs typeface="Calibri"/>
              </a:rPr>
              <a:t> </a:t>
            </a:r>
            <a:r>
              <a:rPr sz="1100">
                <a:solidFill>
                  <a:srgbClr val="000000"/>
                </a:solidFill>
                <a:latin typeface="Calibri"/>
                <a:cs typeface="Calibri"/>
              </a:rPr>
              <a:t>Bluetooth estiver ligado, </a:t>
            </a:r>
            <a:r>
              <a:rPr lang="pt-BR" sz="1100">
                <a:solidFill>
                  <a:srgbClr val="000000"/>
                </a:solidFill>
                <a:latin typeface="Calibri"/>
                <a:cs typeface="Calibri"/>
              </a:rPr>
              <a:t>aperte</a:t>
            </a:r>
            <a:r>
              <a:rPr sz="1100">
                <a:solidFill>
                  <a:srgbClr val="000000"/>
                </a:solidFill>
                <a:latin typeface="Calibri"/>
                <a:cs typeface="Calibri"/>
              </a:rPr>
              <a:t> o botão ABAIXO para atender uma chamada, e recuse </a:t>
            </a:r>
            <a:r>
              <a:rPr lang="pt-BR" sz="1100">
                <a:solidFill>
                  <a:srgbClr val="000000"/>
                </a:solidFill>
                <a:latin typeface="Calibri"/>
                <a:cs typeface="Calibri"/>
              </a:rPr>
              <a:t>apertando</a:t>
            </a:r>
            <a:r>
              <a:rPr sz="1100">
                <a:solidFill>
                  <a:srgbClr val="000000"/>
                </a:solidFill>
                <a:latin typeface="Calibri"/>
                <a:cs typeface="Calibri"/>
              </a:rPr>
              <a:t> o</a:t>
            </a:r>
          </a:p>
          <a:p>
            <a:pPr marL="0" marR="0">
              <a:lnSpc>
                <a:spcPts val="1347"/>
              </a:lnSpc>
              <a:spcBef>
                <a:spcPts val="250"/>
              </a:spcBef>
              <a:spcAft>
                <a:spcPts val="0"/>
              </a:spcAft>
            </a:pPr>
            <a:r>
              <a:rPr sz="1100">
                <a:solidFill>
                  <a:srgbClr val="000000"/>
                </a:solidFill>
                <a:latin typeface="Calibri"/>
                <a:cs typeface="Calibri"/>
              </a:rPr>
              <a:t>botão ACIMA; conecte-se primeiro</a:t>
            </a:r>
            <a:r>
              <a:rPr sz="1100" spc="12">
                <a:solidFill>
                  <a:srgbClr val="000000"/>
                </a:solidFill>
                <a:latin typeface="Calibri"/>
                <a:cs typeface="Calibri"/>
              </a:rPr>
              <a:t> </a:t>
            </a:r>
            <a:r>
              <a:rPr sz="1100">
                <a:solidFill>
                  <a:srgbClr val="000000"/>
                </a:solidFill>
                <a:latin typeface="Calibri"/>
                <a:cs typeface="Calibri"/>
              </a:rPr>
              <a:t>ao</a:t>
            </a:r>
            <a:r>
              <a:rPr sz="1100" spc="26">
                <a:solidFill>
                  <a:srgbClr val="000000"/>
                </a:solidFill>
                <a:latin typeface="Calibri"/>
                <a:cs typeface="Calibri"/>
              </a:rPr>
              <a:t> </a:t>
            </a:r>
            <a:r>
              <a:rPr lang="pt-BR" sz="1100">
                <a:solidFill>
                  <a:srgbClr val="000000"/>
                </a:solidFill>
                <a:latin typeface="Calibri"/>
                <a:cs typeface="Calibri"/>
              </a:rPr>
              <a:t>celular</a:t>
            </a:r>
            <a:r>
              <a:rPr sz="1100">
                <a:solidFill>
                  <a:srgbClr val="000000"/>
                </a:solidFill>
                <a:latin typeface="Calibri"/>
                <a:cs typeface="Calibri"/>
              </a:rPr>
              <a:t> no caso de não existir ligação Bluetooth.</a:t>
            </a:r>
          </a:p>
        </p:txBody>
      </p:sp>
      <p:sp>
        <p:nvSpPr>
          <p:cNvPr id="6" name="object 6"/>
          <p:cNvSpPr txBox="1"/>
          <p:nvPr/>
        </p:nvSpPr>
        <p:spPr>
          <a:xfrm>
            <a:off x="684275" y="1155284"/>
            <a:ext cx="4827301" cy="41036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4. </a:t>
            </a:r>
            <a:r>
              <a:rPr lang="pt-BR" sz="1100">
                <a:solidFill>
                  <a:srgbClr val="000000"/>
                </a:solidFill>
                <a:latin typeface="Calibri"/>
                <a:cs typeface="Calibri"/>
              </a:rPr>
              <a:t>Aperte</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botão VOLTAR</a:t>
            </a:r>
            <a:r>
              <a:rPr sz="1100" spc="-13">
                <a:solidFill>
                  <a:srgbClr val="000000"/>
                </a:solidFill>
                <a:latin typeface="Calibri"/>
                <a:cs typeface="Calibri"/>
              </a:rPr>
              <a:t> </a:t>
            </a:r>
            <a:r>
              <a:rPr sz="1100">
                <a:solidFill>
                  <a:srgbClr val="000000"/>
                </a:solidFill>
                <a:latin typeface="Calibri"/>
                <a:cs typeface="Calibri"/>
              </a:rPr>
              <a:t>para regressar ao menu anterior ou à página principal.</a:t>
            </a:r>
          </a:p>
          <a:p>
            <a:pPr marL="0" marR="0">
              <a:lnSpc>
                <a:spcPts val="1347"/>
              </a:lnSpc>
              <a:spcBef>
                <a:spcPts val="646"/>
              </a:spcBef>
              <a:spcAft>
                <a:spcPts val="0"/>
              </a:spcAft>
            </a:pPr>
            <a:r>
              <a:rPr sz="1100">
                <a:solidFill>
                  <a:srgbClr val="000000"/>
                </a:solidFill>
                <a:latin typeface="Calibri"/>
                <a:cs typeface="Calibri"/>
              </a:rPr>
              <a:t>5. O</a:t>
            </a:r>
            <a:r>
              <a:rPr sz="1100" spc="12">
                <a:solidFill>
                  <a:srgbClr val="000000"/>
                </a:solidFill>
                <a:latin typeface="Calibri"/>
                <a:cs typeface="Calibri"/>
              </a:rPr>
              <a:t> </a:t>
            </a:r>
            <a:r>
              <a:rPr sz="1100">
                <a:solidFill>
                  <a:srgbClr val="000000"/>
                </a:solidFill>
                <a:latin typeface="Calibri"/>
                <a:cs typeface="Calibri"/>
              </a:rPr>
              <a:t>primeiro menu: Setup (Configuração), My Vehicle (O</a:t>
            </a:r>
            <a:r>
              <a:rPr sz="1100" spc="-12">
                <a:solidFill>
                  <a:srgbClr val="000000"/>
                </a:solidFill>
                <a:latin typeface="Calibri"/>
                <a:cs typeface="Calibri"/>
              </a:rPr>
              <a:t> </a:t>
            </a:r>
            <a:r>
              <a:rPr sz="1100">
                <a:solidFill>
                  <a:srgbClr val="000000"/>
                </a:solidFill>
                <a:latin typeface="Calibri"/>
                <a:cs typeface="Calibri"/>
              </a:rPr>
              <a:t>meu veículo),</a:t>
            </a:r>
            <a:r>
              <a:rPr sz="1100" spc="-17">
                <a:solidFill>
                  <a:srgbClr val="000000"/>
                </a:solidFill>
                <a:latin typeface="Calibri"/>
                <a:cs typeface="Calibri"/>
              </a:rPr>
              <a:t> </a:t>
            </a:r>
            <a:r>
              <a:rPr sz="1100">
                <a:solidFill>
                  <a:srgbClr val="000000"/>
                </a:solidFill>
                <a:latin typeface="Calibri"/>
                <a:cs typeface="Calibri"/>
              </a:rPr>
              <a:t>Quit (Sair).</a:t>
            </a:r>
          </a:p>
        </p:txBody>
      </p:sp>
      <p:sp>
        <p:nvSpPr>
          <p:cNvPr id="7" name="object 7"/>
          <p:cNvSpPr txBox="1"/>
          <p:nvPr/>
        </p:nvSpPr>
        <p:spPr>
          <a:xfrm>
            <a:off x="684275" y="1649060"/>
            <a:ext cx="6375863" cy="75661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6. O</a:t>
            </a:r>
            <a:r>
              <a:rPr sz="1100" spc="12">
                <a:solidFill>
                  <a:srgbClr val="000000"/>
                </a:solidFill>
                <a:latin typeface="Calibri"/>
                <a:cs typeface="Calibri"/>
              </a:rPr>
              <a:t> </a:t>
            </a:r>
            <a:r>
              <a:rPr sz="1100">
                <a:solidFill>
                  <a:srgbClr val="000000"/>
                </a:solidFill>
                <a:latin typeface="Calibri"/>
                <a:cs typeface="Calibri"/>
              </a:rPr>
              <a:t>segundo menu: Language selection (Seleção de idioma), Metric/Imperial shift</a:t>
            </a:r>
            <a:r>
              <a:rPr sz="1100" spc="12">
                <a:solidFill>
                  <a:srgbClr val="000000"/>
                </a:solidFill>
                <a:latin typeface="Calibri"/>
                <a:cs typeface="Calibri"/>
              </a:rPr>
              <a:t> </a:t>
            </a:r>
            <a:r>
              <a:rPr sz="1100">
                <a:solidFill>
                  <a:srgbClr val="000000"/>
                </a:solidFill>
                <a:latin typeface="Calibri"/>
                <a:cs typeface="Calibri"/>
              </a:rPr>
              <a:t>(mudar entre unidades</a:t>
            </a:r>
          </a:p>
          <a:p>
            <a:pPr marL="0" marR="0">
              <a:lnSpc>
                <a:spcPts val="1347"/>
              </a:lnSpc>
              <a:spcBef>
                <a:spcPts val="250"/>
              </a:spcBef>
              <a:spcAft>
                <a:spcPts val="0"/>
              </a:spcAft>
            </a:pPr>
            <a:r>
              <a:rPr sz="1100">
                <a:solidFill>
                  <a:srgbClr val="000000"/>
                </a:solidFill>
                <a:latin typeface="Calibri"/>
                <a:cs typeface="Calibri"/>
              </a:rPr>
              <a:t>métricas/imperiais),</a:t>
            </a:r>
            <a:r>
              <a:rPr sz="1100" spc="-17">
                <a:solidFill>
                  <a:srgbClr val="000000"/>
                </a:solidFill>
                <a:latin typeface="Calibri"/>
                <a:cs typeface="Calibri"/>
              </a:rPr>
              <a:t> </a:t>
            </a:r>
            <a:r>
              <a:rPr sz="1100">
                <a:solidFill>
                  <a:srgbClr val="000000"/>
                </a:solidFill>
                <a:latin typeface="Calibri"/>
                <a:cs typeface="Calibri"/>
              </a:rPr>
              <a:t>Page shift</a:t>
            </a:r>
            <a:r>
              <a:rPr sz="1100" spc="11">
                <a:solidFill>
                  <a:srgbClr val="000000"/>
                </a:solidFill>
                <a:latin typeface="Calibri"/>
                <a:cs typeface="Calibri"/>
              </a:rPr>
              <a:t> </a:t>
            </a:r>
            <a:r>
              <a:rPr sz="1100">
                <a:solidFill>
                  <a:srgbClr val="000000"/>
                </a:solidFill>
                <a:latin typeface="Calibri"/>
                <a:cs typeface="Calibri"/>
              </a:rPr>
              <a:t>(mudança de página), Sub total</a:t>
            </a:r>
            <a:r>
              <a:rPr sz="1100" spc="-13">
                <a:solidFill>
                  <a:srgbClr val="000000"/>
                </a:solidFill>
                <a:latin typeface="Calibri"/>
                <a:cs typeface="Calibri"/>
              </a:rPr>
              <a:t> </a:t>
            </a:r>
            <a:r>
              <a:rPr sz="1100">
                <a:solidFill>
                  <a:srgbClr val="000000"/>
                </a:solidFill>
                <a:latin typeface="Calibri"/>
                <a:cs typeface="Calibri"/>
              </a:rPr>
              <a:t>mileage 0 clear (reinício do </a:t>
            </a:r>
            <a:r>
              <a:rPr lang="pt-BR" sz="1100">
                <a:solidFill>
                  <a:srgbClr val="000000"/>
                </a:solidFill>
                <a:latin typeface="Calibri"/>
                <a:cs typeface="Calibri"/>
              </a:rPr>
              <a:t>odômetro</a:t>
            </a:r>
            <a:endParaRPr sz="1100">
              <a:solidFill>
                <a:srgbClr val="000000"/>
              </a:solidFill>
              <a:latin typeface="Calibri"/>
              <a:cs typeface="Calibri"/>
            </a:endParaRPr>
          </a:p>
          <a:p>
            <a:pPr marL="0" marR="0">
              <a:lnSpc>
                <a:spcPts val="1347"/>
              </a:lnSpc>
              <a:spcBef>
                <a:spcPts val="200"/>
              </a:spcBef>
              <a:spcAft>
                <a:spcPts val="0"/>
              </a:spcAft>
            </a:pPr>
            <a:r>
              <a:rPr sz="1100">
                <a:solidFill>
                  <a:srgbClr val="000000"/>
                </a:solidFill>
                <a:latin typeface="Calibri"/>
                <a:cs typeface="Calibri"/>
              </a:rPr>
              <a:t>parcial a 0), Clock</a:t>
            </a:r>
            <a:r>
              <a:rPr sz="1100" spc="-15">
                <a:solidFill>
                  <a:srgbClr val="000000"/>
                </a:solidFill>
                <a:latin typeface="Calibri"/>
                <a:cs typeface="Calibri"/>
              </a:rPr>
              <a:t> </a:t>
            </a:r>
            <a:r>
              <a:rPr sz="1100">
                <a:solidFill>
                  <a:srgbClr val="000000"/>
                </a:solidFill>
                <a:latin typeface="Calibri"/>
                <a:cs typeface="Calibri"/>
              </a:rPr>
              <a:t>setup</a:t>
            </a:r>
            <a:r>
              <a:rPr sz="1100" spc="-14">
                <a:solidFill>
                  <a:srgbClr val="000000"/>
                </a:solidFill>
                <a:latin typeface="Calibri"/>
                <a:cs typeface="Calibri"/>
              </a:rPr>
              <a:t> </a:t>
            </a:r>
            <a:r>
              <a:rPr sz="1100">
                <a:solidFill>
                  <a:srgbClr val="000000"/>
                </a:solidFill>
                <a:latin typeface="Calibri"/>
                <a:cs typeface="Calibri"/>
              </a:rPr>
              <a:t>(ajuste do relógio), Bluetooth</a:t>
            </a:r>
            <a:r>
              <a:rPr sz="1100" spc="-10">
                <a:solidFill>
                  <a:srgbClr val="000000"/>
                </a:solidFill>
                <a:latin typeface="Calibri"/>
                <a:cs typeface="Calibri"/>
              </a:rPr>
              <a:t> </a:t>
            </a:r>
            <a:r>
              <a:rPr sz="1100">
                <a:solidFill>
                  <a:srgbClr val="000000"/>
                </a:solidFill>
                <a:latin typeface="Calibri"/>
                <a:cs typeface="Calibri"/>
              </a:rPr>
              <a:t>connection (ligação Bluetooth), Tire pressure matching-</a:t>
            </a:r>
          </a:p>
          <a:p>
            <a:pPr marL="0" marR="0">
              <a:lnSpc>
                <a:spcPts val="1347"/>
              </a:lnSpc>
              <a:spcBef>
                <a:spcPts val="238"/>
              </a:spcBef>
              <a:spcAft>
                <a:spcPts val="0"/>
              </a:spcAft>
            </a:pPr>
            <a:r>
              <a:rPr sz="1100">
                <a:solidFill>
                  <a:srgbClr val="000000"/>
                </a:solidFill>
                <a:latin typeface="Calibri"/>
                <a:cs typeface="Calibri"/>
              </a:rPr>
              <a:t>up (ajuste da pressão dos pneus) e Phone book sync</a:t>
            </a:r>
            <a:r>
              <a:rPr sz="1100" spc="-14">
                <a:solidFill>
                  <a:srgbClr val="000000"/>
                </a:solidFill>
                <a:latin typeface="Calibri"/>
                <a:cs typeface="Calibri"/>
              </a:rPr>
              <a:t> </a:t>
            </a:r>
            <a:r>
              <a:rPr sz="1100">
                <a:solidFill>
                  <a:srgbClr val="000000"/>
                </a:solidFill>
                <a:latin typeface="Calibri"/>
                <a:cs typeface="Calibri"/>
              </a:rPr>
              <a:t>(sincronização da agenda telef</a:t>
            </a:r>
            <a:r>
              <a:rPr lang="pt-BR" sz="1100">
                <a:solidFill>
                  <a:srgbClr val="000000"/>
                </a:solidFill>
                <a:latin typeface="Calibri"/>
                <a:cs typeface="Calibri"/>
              </a:rPr>
              <a:t>ô</a:t>
            </a:r>
            <a:r>
              <a:rPr sz="1100">
                <a:solidFill>
                  <a:srgbClr val="000000"/>
                </a:solidFill>
                <a:latin typeface="Calibri"/>
                <a:cs typeface="Calibri"/>
              </a:rPr>
              <a:t>nica).</a:t>
            </a:r>
          </a:p>
        </p:txBody>
      </p:sp>
      <p:sp>
        <p:nvSpPr>
          <p:cNvPr id="8" name="object 8"/>
          <p:cNvSpPr txBox="1"/>
          <p:nvPr/>
        </p:nvSpPr>
        <p:spPr>
          <a:xfrm>
            <a:off x="684275" y="2484212"/>
            <a:ext cx="6414055"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 O</a:t>
            </a:r>
            <a:r>
              <a:rPr sz="1100" spc="12">
                <a:solidFill>
                  <a:srgbClr val="000000"/>
                </a:solidFill>
                <a:latin typeface="Calibri"/>
                <a:cs typeface="Calibri"/>
              </a:rPr>
              <a:t> </a:t>
            </a:r>
            <a:r>
              <a:rPr sz="1100">
                <a:solidFill>
                  <a:srgbClr val="000000"/>
                </a:solidFill>
                <a:latin typeface="Calibri"/>
                <a:cs typeface="Calibri"/>
              </a:rPr>
              <a:t>segundo menu de My vehicle (O</a:t>
            </a:r>
            <a:r>
              <a:rPr sz="1100" spc="-23">
                <a:solidFill>
                  <a:srgbClr val="000000"/>
                </a:solidFill>
                <a:latin typeface="Calibri"/>
                <a:cs typeface="Calibri"/>
              </a:rPr>
              <a:t> </a:t>
            </a:r>
            <a:r>
              <a:rPr sz="1100">
                <a:solidFill>
                  <a:srgbClr val="000000"/>
                </a:solidFill>
                <a:latin typeface="Calibri"/>
                <a:cs typeface="Calibri"/>
              </a:rPr>
              <a:t>meu veículo): Information for</a:t>
            </a:r>
            <a:r>
              <a:rPr sz="1100" spc="-27">
                <a:solidFill>
                  <a:srgbClr val="000000"/>
                </a:solidFill>
                <a:latin typeface="Calibri"/>
                <a:cs typeface="Calibri"/>
              </a:rPr>
              <a:t> </a:t>
            </a:r>
            <a:r>
              <a:rPr sz="1100">
                <a:solidFill>
                  <a:srgbClr val="000000"/>
                </a:solidFill>
                <a:latin typeface="Calibri"/>
                <a:cs typeface="Calibri"/>
              </a:rPr>
              <a:t>My vehicle (Informação de O meu veículo),</a:t>
            </a:r>
          </a:p>
          <a:p>
            <a:pPr marL="0" marR="0">
              <a:lnSpc>
                <a:spcPts val="1347"/>
              </a:lnSpc>
              <a:spcBef>
                <a:spcPts val="250"/>
              </a:spcBef>
              <a:spcAft>
                <a:spcPts val="0"/>
              </a:spcAft>
            </a:pPr>
            <a:r>
              <a:rPr sz="1100">
                <a:solidFill>
                  <a:srgbClr val="000000"/>
                </a:solidFill>
                <a:latin typeface="Calibri"/>
                <a:cs typeface="Calibri"/>
              </a:rPr>
              <a:t>Every version number (número</a:t>
            </a:r>
            <a:r>
              <a:rPr sz="1100" spc="13">
                <a:solidFill>
                  <a:srgbClr val="000000"/>
                </a:solidFill>
                <a:latin typeface="Calibri"/>
                <a:cs typeface="Calibri"/>
              </a:rPr>
              <a:t> </a:t>
            </a:r>
            <a:r>
              <a:rPr sz="1100">
                <a:solidFill>
                  <a:srgbClr val="000000"/>
                </a:solidFill>
                <a:latin typeface="Calibri"/>
                <a:cs typeface="Calibri"/>
              </a:rPr>
              <a:t>de versão).</a:t>
            </a:r>
          </a:p>
        </p:txBody>
      </p:sp>
      <p:sp>
        <p:nvSpPr>
          <p:cNvPr id="9" name="object 9"/>
          <p:cNvSpPr txBox="1"/>
          <p:nvPr/>
        </p:nvSpPr>
        <p:spPr>
          <a:xfrm>
            <a:off x="684275" y="2927696"/>
            <a:ext cx="527060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 </a:t>
            </a:r>
            <a:r>
              <a:rPr sz="1100" b="1">
                <a:solidFill>
                  <a:srgbClr val="000000"/>
                </a:solidFill>
                <a:latin typeface="Calibri"/>
                <a:cs typeface="Calibri"/>
              </a:rPr>
              <a:t>Reinício de manutenção</a:t>
            </a:r>
            <a:r>
              <a:rPr sz="1100">
                <a:solidFill>
                  <a:srgbClr val="000000"/>
                </a:solidFill>
                <a:latin typeface="Calibri"/>
                <a:cs typeface="Calibri"/>
              </a:rPr>
              <a:t>: Entre em</a:t>
            </a:r>
            <a:r>
              <a:rPr sz="1100" spc="10">
                <a:solidFill>
                  <a:srgbClr val="000000"/>
                </a:solidFill>
                <a:latin typeface="Calibri"/>
                <a:cs typeface="Calibri"/>
              </a:rPr>
              <a:t> </a:t>
            </a:r>
            <a:r>
              <a:rPr sz="1100">
                <a:solidFill>
                  <a:srgbClr val="000000"/>
                </a:solidFill>
                <a:latin typeface="Calibri"/>
                <a:cs typeface="Calibri"/>
              </a:rPr>
              <a:t>A minha moto</a:t>
            </a:r>
            <a:r>
              <a:rPr lang="pt-BR" sz="1100">
                <a:solidFill>
                  <a:srgbClr val="000000"/>
                </a:solidFill>
                <a:latin typeface="Calibri"/>
                <a:cs typeface="Calibri"/>
              </a:rPr>
              <a:t>,</a:t>
            </a:r>
            <a:r>
              <a:rPr sz="1100" spc="20">
                <a:solidFill>
                  <a:srgbClr val="000000"/>
                </a:solidFill>
                <a:latin typeface="Calibri"/>
                <a:cs typeface="Calibri"/>
              </a:rPr>
              <a:t> </a:t>
            </a:r>
            <a:r>
              <a:rPr lang="pt-BR" sz="1100" spc="20">
                <a:solidFill>
                  <a:srgbClr val="000000"/>
                </a:solidFill>
                <a:latin typeface="Calibri"/>
                <a:cs typeface="Calibri"/>
              </a:rPr>
              <a:t>e</a:t>
            </a:r>
            <a:r>
              <a:rPr sz="1100" spc="-14">
                <a:solidFill>
                  <a:srgbClr val="000000"/>
                </a:solidFill>
                <a:latin typeface="Calibri"/>
                <a:cs typeface="Calibri"/>
              </a:rPr>
              <a:t> </a:t>
            </a:r>
            <a:r>
              <a:rPr sz="1100">
                <a:solidFill>
                  <a:srgbClr val="000000"/>
                </a:solidFill>
                <a:latin typeface="Calibri"/>
                <a:cs typeface="Calibri"/>
              </a:rPr>
              <a:t>mantenha </a:t>
            </a:r>
            <a:r>
              <a:rPr lang="pt-BR" sz="1100">
                <a:solidFill>
                  <a:srgbClr val="000000"/>
                </a:solidFill>
                <a:latin typeface="Calibri"/>
                <a:cs typeface="Calibri"/>
              </a:rPr>
              <a:t>apertado</a:t>
            </a:r>
            <a:r>
              <a:rPr sz="1100">
                <a:solidFill>
                  <a:srgbClr val="000000"/>
                </a:solidFill>
                <a:latin typeface="Calibri"/>
                <a:cs typeface="Calibri"/>
              </a:rPr>
              <a:t> o</a:t>
            </a:r>
            <a:r>
              <a:rPr sz="1100" spc="17">
                <a:solidFill>
                  <a:srgbClr val="000000"/>
                </a:solidFill>
                <a:latin typeface="Calibri"/>
                <a:cs typeface="Calibri"/>
              </a:rPr>
              <a:t> </a:t>
            </a:r>
            <a:r>
              <a:rPr sz="1100">
                <a:solidFill>
                  <a:srgbClr val="000000"/>
                </a:solidFill>
                <a:latin typeface="Calibri"/>
                <a:cs typeface="Calibri"/>
              </a:rPr>
              <a:t>botão ACIMA.</a:t>
            </a:r>
          </a:p>
        </p:txBody>
      </p:sp>
      <p:sp>
        <p:nvSpPr>
          <p:cNvPr id="10" name="object 10"/>
          <p:cNvSpPr txBox="1"/>
          <p:nvPr/>
        </p:nvSpPr>
        <p:spPr>
          <a:xfrm>
            <a:off x="684275" y="3174584"/>
            <a:ext cx="612134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 Navegação Bluetooth básica: </a:t>
            </a:r>
            <a:r>
              <a:rPr lang="pt-BR" sz="1100">
                <a:solidFill>
                  <a:srgbClr val="000000"/>
                </a:solidFill>
                <a:latin typeface="Calibri"/>
                <a:cs typeface="Calibri"/>
              </a:rPr>
              <a:t>Aperte</a:t>
            </a:r>
            <a:r>
              <a:rPr sz="1100" spc="-17">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botão ABAIXO</a:t>
            </a:r>
            <a:r>
              <a:rPr sz="1100" spc="-11">
                <a:solidFill>
                  <a:srgbClr val="000000"/>
                </a:solidFill>
                <a:latin typeface="Calibri"/>
                <a:cs typeface="Calibri"/>
              </a:rPr>
              <a:t> </a:t>
            </a:r>
            <a:r>
              <a:rPr sz="1100">
                <a:solidFill>
                  <a:srgbClr val="000000"/>
                </a:solidFill>
                <a:latin typeface="Calibri"/>
                <a:cs typeface="Calibri"/>
              </a:rPr>
              <a:t>para mudar para a ligação Bluetooth básica, </a:t>
            </a:r>
            <a:r>
              <a:rPr lang="pt-BR" sz="1100">
                <a:solidFill>
                  <a:srgbClr val="000000"/>
                </a:solidFill>
                <a:latin typeface="Calibri"/>
                <a:cs typeface="Calibri"/>
              </a:rPr>
              <a:t>aperte</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VOLTAR</a:t>
            </a:r>
            <a:r>
              <a:rPr sz="1100" spc="-13">
                <a:solidFill>
                  <a:srgbClr val="000000"/>
                </a:solidFill>
                <a:latin typeface="Calibri"/>
                <a:cs typeface="Calibri"/>
              </a:rPr>
              <a:t> </a:t>
            </a:r>
            <a:r>
              <a:rPr sz="1100">
                <a:solidFill>
                  <a:srgbClr val="000000"/>
                </a:solidFill>
                <a:latin typeface="Calibri"/>
                <a:cs typeface="Calibri"/>
              </a:rPr>
              <a:t>para regressar à página principal.</a:t>
            </a:r>
          </a:p>
        </p:txBody>
      </p:sp>
      <p:sp>
        <p:nvSpPr>
          <p:cNvPr id="11" name="object 11"/>
          <p:cNvSpPr txBox="1"/>
          <p:nvPr/>
        </p:nvSpPr>
        <p:spPr>
          <a:xfrm>
            <a:off x="3477768" y="379485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2" name="object 12"/>
          <p:cNvSpPr txBox="1"/>
          <p:nvPr/>
        </p:nvSpPr>
        <p:spPr>
          <a:xfrm>
            <a:off x="755904" y="4021928"/>
            <a:ext cx="537528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Uma pressão breve dura 0,5 segundos, enquanto uma</a:t>
            </a:r>
            <a:r>
              <a:rPr sz="1100" spc="-19">
                <a:solidFill>
                  <a:srgbClr val="000000"/>
                </a:solidFill>
                <a:latin typeface="Calibri"/>
                <a:cs typeface="Calibri"/>
              </a:rPr>
              <a:t> </a:t>
            </a:r>
            <a:r>
              <a:rPr sz="1100">
                <a:solidFill>
                  <a:srgbClr val="000000"/>
                </a:solidFill>
                <a:latin typeface="Calibri"/>
                <a:cs typeface="Calibri"/>
              </a:rPr>
              <a:t>pressão</a:t>
            </a:r>
            <a:r>
              <a:rPr sz="1100" spc="11">
                <a:solidFill>
                  <a:srgbClr val="000000"/>
                </a:solidFill>
                <a:latin typeface="Calibri"/>
                <a:cs typeface="Calibri"/>
              </a:rPr>
              <a:t> </a:t>
            </a:r>
            <a:r>
              <a:rPr sz="1100">
                <a:solidFill>
                  <a:srgbClr val="000000"/>
                </a:solidFill>
                <a:latin typeface="Calibri"/>
                <a:cs typeface="Calibri"/>
              </a:rPr>
              <a:t>prolongada dura 2</a:t>
            </a:r>
            <a:r>
              <a:rPr sz="1100" spc="-11">
                <a:solidFill>
                  <a:srgbClr val="000000"/>
                </a:solidFill>
                <a:latin typeface="Calibri"/>
                <a:cs typeface="Calibri"/>
              </a:rPr>
              <a:t> </a:t>
            </a:r>
            <a:r>
              <a:rPr sz="1100">
                <a:solidFill>
                  <a:srgbClr val="000000"/>
                </a:solidFill>
                <a:latin typeface="Calibri"/>
                <a:cs typeface="Calibri"/>
              </a:rPr>
              <a:t>segundos.</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3794759" y="1624076"/>
            <a:ext cx="2118359" cy="127101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1237488" y="1557020"/>
            <a:ext cx="2215895" cy="133807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3608324"/>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576072" y="730362"/>
            <a:ext cx="1307778"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Ligação Bluetooth</a:t>
            </a:r>
          </a:p>
        </p:txBody>
      </p:sp>
      <p:sp>
        <p:nvSpPr>
          <p:cNvPr id="8" name="object 8"/>
          <p:cNvSpPr txBox="1"/>
          <p:nvPr/>
        </p:nvSpPr>
        <p:spPr>
          <a:xfrm>
            <a:off x="576072" y="1114136"/>
            <a:ext cx="5789518" cy="3718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Visualização do nome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Bluetooth. </a:t>
            </a:r>
            <a:r>
              <a:rPr lang="pt-BR" sz="1100">
                <a:solidFill>
                  <a:srgbClr val="000000"/>
                </a:solidFill>
                <a:latin typeface="Calibri"/>
                <a:cs typeface="Calibri"/>
              </a:rPr>
              <a:t>Aperte</a:t>
            </a:r>
            <a:r>
              <a:rPr sz="1100">
                <a:solidFill>
                  <a:srgbClr val="000000"/>
                </a:solidFill>
                <a:latin typeface="Calibri"/>
                <a:cs typeface="Calibri"/>
              </a:rPr>
              <a:t> brevemente o botão ABAIXO para entrar na página de</a:t>
            </a:r>
          </a:p>
          <a:p>
            <a:pPr marL="0" marR="0">
              <a:lnSpc>
                <a:spcPts val="1347"/>
              </a:lnSpc>
              <a:spcBef>
                <a:spcPts val="250"/>
              </a:spcBef>
              <a:spcAft>
                <a:spcPts val="0"/>
              </a:spcAft>
            </a:pPr>
            <a:r>
              <a:rPr sz="1100">
                <a:solidFill>
                  <a:srgbClr val="000000"/>
                </a:solidFill>
                <a:latin typeface="Calibri"/>
                <a:cs typeface="Calibri"/>
              </a:rPr>
              <a:t>visualização do</a:t>
            </a:r>
            <a:r>
              <a:rPr sz="1100" spc="22">
                <a:solidFill>
                  <a:srgbClr val="000000"/>
                </a:solidFill>
                <a:latin typeface="Calibri"/>
                <a:cs typeface="Calibri"/>
              </a:rPr>
              <a:t> </a:t>
            </a:r>
            <a:r>
              <a:rPr sz="1100">
                <a:solidFill>
                  <a:srgbClr val="000000"/>
                </a:solidFill>
                <a:latin typeface="Calibri"/>
                <a:cs typeface="Calibri"/>
              </a:rPr>
              <a:t>nome do Bluetooth, </a:t>
            </a:r>
            <a:r>
              <a:rPr lang="pt-BR" sz="1100">
                <a:solidFill>
                  <a:srgbClr val="000000"/>
                </a:solidFill>
                <a:latin typeface="Calibri"/>
                <a:cs typeface="Calibri"/>
              </a:rPr>
              <a:t>aperte</a:t>
            </a:r>
            <a:r>
              <a:rPr sz="1100">
                <a:solidFill>
                  <a:srgbClr val="000000"/>
                </a:solidFill>
                <a:latin typeface="Calibri"/>
                <a:cs typeface="Calibri"/>
              </a:rPr>
              <a:t> o</a:t>
            </a:r>
            <a:r>
              <a:rPr sz="1100" spc="18">
                <a:solidFill>
                  <a:srgbClr val="000000"/>
                </a:solidFill>
                <a:latin typeface="Calibri"/>
                <a:cs typeface="Calibri"/>
              </a:rPr>
              <a:t> </a:t>
            </a:r>
            <a:r>
              <a:rPr sz="1100">
                <a:solidFill>
                  <a:srgbClr val="000000"/>
                </a:solidFill>
                <a:latin typeface="Calibri"/>
                <a:cs typeface="Calibri"/>
              </a:rPr>
              <a:t>botão VOLTAR</a:t>
            </a:r>
            <a:r>
              <a:rPr sz="1100" spc="11">
                <a:solidFill>
                  <a:srgbClr val="000000"/>
                </a:solidFill>
                <a:latin typeface="Calibri"/>
                <a:cs typeface="Calibri"/>
              </a:rPr>
              <a:t> </a:t>
            </a:r>
            <a:r>
              <a:rPr sz="1100">
                <a:solidFill>
                  <a:srgbClr val="000000"/>
                </a:solidFill>
                <a:latin typeface="Calibri"/>
                <a:cs typeface="Calibri"/>
              </a:rPr>
              <a:t>regressar</a:t>
            </a:r>
            <a:r>
              <a:rPr sz="1100" spc="-19">
                <a:solidFill>
                  <a:srgbClr val="000000"/>
                </a:solidFill>
                <a:latin typeface="Calibri"/>
                <a:cs typeface="Calibri"/>
              </a:rPr>
              <a:t> </a:t>
            </a:r>
            <a:r>
              <a:rPr sz="1100">
                <a:solidFill>
                  <a:srgbClr val="000000"/>
                </a:solidFill>
                <a:latin typeface="Calibri"/>
                <a:cs typeface="Calibri"/>
              </a:rPr>
              <a:t>à página principal.</a:t>
            </a:r>
          </a:p>
        </p:txBody>
      </p:sp>
      <p:sp>
        <p:nvSpPr>
          <p:cNvPr id="9" name="object 9"/>
          <p:cNvSpPr txBox="1"/>
          <p:nvPr/>
        </p:nvSpPr>
        <p:spPr>
          <a:xfrm>
            <a:off x="576072" y="2968844"/>
            <a:ext cx="6225856"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Ligação</a:t>
            </a:r>
            <a:r>
              <a:rPr sz="1100" spc="18">
                <a:solidFill>
                  <a:srgbClr val="000000"/>
                </a:solidFill>
                <a:latin typeface="Calibri"/>
                <a:cs typeface="Calibri"/>
              </a:rPr>
              <a:t> </a:t>
            </a:r>
            <a:r>
              <a:rPr sz="1100">
                <a:solidFill>
                  <a:srgbClr val="000000"/>
                </a:solidFill>
                <a:latin typeface="Calibri"/>
                <a:cs typeface="Calibri"/>
              </a:rPr>
              <a:t>Bluetooth. Abra</a:t>
            </a:r>
            <a:r>
              <a:rPr sz="1100" spc="-24">
                <a:solidFill>
                  <a:srgbClr val="000000"/>
                </a:solidFill>
                <a:latin typeface="Calibri"/>
                <a:cs typeface="Calibri"/>
              </a:rPr>
              <a:t> </a:t>
            </a:r>
            <a:r>
              <a:rPr sz="1100">
                <a:solidFill>
                  <a:srgbClr val="000000"/>
                </a:solidFill>
                <a:latin typeface="Calibri"/>
                <a:cs typeface="Calibri"/>
              </a:rPr>
              <a:t>a configuração Bluetooth </a:t>
            </a:r>
            <a:r>
              <a:rPr sz="1100" spc="-15">
                <a:solidFill>
                  <a:srgbClr val="000000"/>
                </a:solidFill>
                <a:latin typeface="Calibri"/>
                <a:cs typeface="Calibri"/>
              </a:rPr>
              <a:t>no</a:t>
            </a:r>
            <a:r>
              <a:rPr sz="1100" spc="32">
                <a:solidFill>
                  <a:srgbClr val="000000"/>
                </a:solidFill>
                <a:latin typeface="Calibri"/>
                <a:cs typeface="Calibri"/>
              </a:rPr>
              <a:t> </a:t>
            </a:r>
            <a:r>
              <a:rPr lang="pt-BR" sz="1100">
                <a:solidFill>
                  <a:srgbClr val="000000"/>
                </a:solidFill>
                <a:latin typeface="Calibri"/>
                <a:cs typeface="Calibri"/>
              </a:rPr>
              <a:t>celular</a:t>
            </a:r>
            <a:r>
              <a:rPr sz="1100">
                <a:solidFill>
                  <a:srgbClr val="000000"/>
                </a:solidFill>
                <a:latin typeface="Calibri"/>
                <a:cs typeface="Calibri"/>
              </a:rPr>
              <a:t> e</a:t>
            </a:r>
            <a:r>
              <a:rPr sz="1100" spc="18">
                <a:solidFill>
                  <a:srgbClr val="000000"/>
                </a:solidFill>
                <a:latin typeface="Calibri"/>
                <a:cs typeface="Calibri"/>
              </a:rPr>
              <a:t> </a:t>
            </a:r>
            <a:r>
              <a:rPr sz="1100">
                <a:solidFill>
                  <a:srgbClr val="000000"/>
                </a:solidFill>
                <a:latin typeface="Calibri"/>
                <a:cs typeface="Calibri"/>
              </a:rPr>
              <a:t>procure o nome</a:t>
            </a:r>
            <a:r>
              <a:rPr sz="1100" spc="12">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Bluetooth. Quando</a:t>
            </a:r>
          </a:p>
          <a:p>
            <a:pPr marL="0" marR="0">
              <a:lnSpc>
                <a:spcPts val="1347"/>
              </a:lnSpc>
              <a:spcBef>
                <a:spcPts val="238"/>
              </a:spcBef>
              <a:spcAft>
                <a:spcPts val="0"/>
              </a:spcAft>
            </a:pPr>
            <a:r>
              <a:rPr sz="1100">
                <a:solidFill>
                  <a:srgbClr val="000000"/>
                </a:solidFill>
                <a:latin typeface="Calibri"/>
                <a:cs typeface="Calibri"/>
              </a:rPr>
              <a:t>estiver conectado, o aviso de Bluetooth n</a:t>
            </a:r>
            <a:r>
              <a:rPr lang="pt-BR" sz="1100">
                <a:solidFill>
                  <a:srgbClr val="000000"/>
                </a:solidFill>
                <a:latin typeface="Calibri"/>
                <a:cs typeface="Calibri"/>
              </a:rPr>
              <a:t>a tela</a:t>
            </a:r>
            <a:r>
              <a:rPr sz="1100" spc="-22">
                <a:solidFill>
                  <a:srgbClr val="000000"/>
                </a:solidFill>
                <a:latin typeface="Calibri"/>
                <a:cs typeface="Calibri"/>
              </a:rPr>
              <a:t> </a:t>
            </a:r>
            <a:r>
              <a:rPr sz="1100">
                <a:solidFill>
                  <a:srgbClr val="000000"/>
                </a:solidFill>
                <a:latin typeface="Calibri"/>
                <a:cs typeface="Calibri"/>
              </a:rPr>
              <a:t>do</a:t>
            </a:r>
            <a:r>
              <a:rPr sz="1100" spc="16">
                <a:solidFill>
                  <a:srgbClr val="000000"/>
                </a:solidFill>
                <a:latin typeface="Calibri"/>
                <a:cs typeface="Calibri"/>
              </a:rPr>
              <a:t> </a:t>
            </a:r>
            <a:r>
              <a:rPr sz="1100">
                <a:solidFill>
                  <a:srgbClr val="000000"/>
                </a:solidFill>
                <a:latin typeface="Calibri"/>
                <a:cs typeface="Calibri"/>
              </a:rPr>
              <a:t>painel de instrumentos irá</a:t>
            </a:r>
            <a:r>
              <a:rPr sz="1100" spc="-14">
                <a:solidFill>
                  <a:srgbClr val="000000"/>
                </a:solidFill>
                <a:latin typeface="Calibri"/>
                <a:cs typeface="Calibri"/>
              </a:rPr>
              <a:t> </a:t>
            </a:r>
            <a:r>
              <a:rPr sz="1100">
                <a:solidFill>
                  <a:srgbClr val="000000"/>
                </a:solidFill>
                <a:latin typeface="Calibri"/>
                <a:cs typeface="Calibri"/>
              </a:rPr>
              <a:t>acender-se. A partir deste</a:t>
            </a:r>
          </a:p>
          <a:p>
            <a:pPr marL="0" marR="0">
              <a:lnSpc>
                <a:spcPts val="1347"/>
              </a:lnSpc>
              <a:spcBef>
                <a:spcPts val="200"/>
              </a:spcBef>
              <a:spcAft>
                <a:spcPts val="0"/>
              </a:spcAft>
            </a:pPr>
            <a:r>
              <a:rPr sz="1100">
                <a:solidFill>
                  <a:srgbClr val="000000"/>
                </a:solidFill>
                <a:latin typeface="Calibri"/>
                <a:cs typeface="Calibri"/>
              </a:rPr>
              <a:t>momento,</a:t>
            </a:r>
            <a:r>
              <a:rPr sz="1100" spc="-10">
                <a:solidFill>
                  <a:srgbClr val="000000"/>
                </a:solidFill>
                <a:latin typeface="Calibri"/>
                <a:cs typeface="Calibri"/>
              </a:rPr>
              <a:t> </a:t>
            </a:r>
            <a:r>
              <a:rPr lang="pt-BR" sz="1100">
                <a:solidFill>
                  <a:srgbClr val="000000"/>
                </a:solidFill>
                <a:latin typeface="Calibri"/>
                <a:cs typeface="Calibri"/>
              </a:rPr>
              <a:t>a tela </a:t>
            </a:r>
            <a:r>
              <a:rPr sz="1100">
                <a:solidFill>
                  <a:srgbClr val="000000"/>
                </a:solidFill>
                <a:latin typeface="Calibri"/>
                <a:cs typeface="Calibri"/>
              </a:rPr>
              <a:t>do</a:t>
            </a:r>
            <a:r>
              <a:rPr sz="1100" spc="21">
                <a:solidFill>
                  <a:srgbClr val="000000"/>
                </a:solidFill>
                <a:latin typeface="Calibri"/>
                <a:cs typeface="Calibri"/>
              </a:rPr>
              <a:t> </a:t>
            </a:r>
            <a:r>
              <a:rPr sz="1100">
                <a:solidFill>
                  <a:srgbClr val="000000"/>
                </a:solidFill>
                <a:latin typeface="Calibri"/>
                <a:cs typeface="Calibri"/>
              </a:rPr>
              <a:t>painel de instrumentos pode mostrar-lhe o</a:t>
            </a:r>
            <a:r>
              <a:rPr sz="1100" spc="10">
                <a:solidFill>
                  <a:srgbClr val="000000"/>
                </a:solidFill>
                <a:latin typeface="Calibri"/>
                <a:cs typeface="Calibri"/>
              </a:rPr>
              <a:t> </a:t>
            </a:r>
            <a:r>
              <a:rPr sz="1100">
                <a:solidFill>
                  <a:srgbClr val="000000"/>
                </a:solidFill>
                <a:latin typeface="Calibri"/>
                <a:cs typeface="Calibri"/>
              </a:rPr>
              <a:t>nome</a:t>
            </a:r>
            <a:r>
              <a:rPr sz="1100" spc="-16">
                <a:solidFill>
                  <a:srgbClr val="000000"/>
                </a:solidFill>
                <a:latin typeface="Calibri"/>
                <a:cs typeface="Calibri"/>
              </a:rPr>
              <a:t> </a:t>
            </a:r>
            <a:r>
              <a:rPr sz="1100">
                <a:solidFill>
                  <a:srgbClr val="000000"/>
                </a:solidFill>
                <a:latin typeface="Calibri"/>
                <a:cs typeface="Calibri"/>
              </a:rPr>
              <a:t>da pessoa que lhe está a ligar.</a:t>
            </a:r>
          </a:p>
        </p:txBody>
      </p:sp>
      <p:sp>
        <p:nvSpPr>
          <p:cNvPr id="10" name="object 10"/>
          <p:cNvSpPr txBox="1"/>
          <p:nvPr/>
        </p:nvSpPr>
        <p:spPr>
          <a:xfrm>
            <a:off x="3369564" y="361349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647700" y="3842593"/>
            <a:ext cx="6083762"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Devido à compatibilidade com diferentes versões de Bluetooth, é possível que este terminal não garanta</a:t>
            </a:r>
          </a:p>
          <a:p>
            <a:pPr marL="0" marR="0">
              <a:lnSpc>
                <a:spcPts val="1344"/>
              </a:lnSpc>
              <a:spcBef>
                <a:spcPts val="50"/>
              </a:spcBef>
              <a:spcAft>
                <a:spcPts val="0"/>
              </a:spcAft>
            </a:pPr>
            <a:r>
              <a:rPr sz="1100">
                <a:solidFill>
                  <a:srgbClr val="000000"/>
                </a:solidFill>
                <a:latin typeface="Calibri"/>
                <a:cs typeface="Calibri"/>
              </a:rPr>
              <a:t>que todos os </a:t>
            </a:r>
            <a:r>
              <a:rPr lang="pt-BR" sz="1100">
                <a:solidFill>
                  <a:srgbClr val="000000"/>
                </a:solidFill>
                <a:latin typeface="Calibri"/>
                <a:cs typeface="Calibri"/>
              </a:rPr>
              <a:t>celulares</a:t>
            </a:r>
            <a:r>
              <a:rPr sz="1100">
                <a:solidFill>
                  <a:srgbClr val="000000"/>
                </a:solidFill>
                <a:latin typeface="Calibri"/>
                <a:cs typeface="Calibri"/>
              </a:rPr>
              <a:t> possam</a:t>
            </a:r>
            <a:r>
              <a:rPr sz="1100" spc="19">
                <a:solidFill>
                  <a:srgbClr val="000000"/>
                </a:solidFill>
                <a:latin typeface="Calibri"/>
                <a:cs typeface="Calibri"/>
              </a:rPr>
              <a:t> </a:t>
            </a:r>
            <a:r>
              <a:rPr sz="1100">
                <a:solidFill>
                  <a:srgbClr val="000000"/>
                </a:solidFill>
                <a:latin typeface="Calibri"/>
                <a:cs typeface="Calibri"/>
              </a:rPr>
              <a:t>ligar-se ao Bluetooth.</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216652" y="2184908"/>
            <a:ext cx="1921256" cy="228851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16652" y="1052777"/>
            <a:ext cx="1873966" cy="109509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2074"/>
            <a:ext cx="146795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Página de definições</a:t>
            </a:r>
          </a:p>
        </p:txBody>
      </p:sp>
      <p:sp>
        <p:nvSpPr>
          <p:cNvPr id="7" name="object 7"/>
          <p:cNvSpPr txBox="1"/>
          <p:nvPr/>
        </p:nvSpPr>
        <p:spPr>
          <a:xfrm>
            <a:off x="752856" y="1097372"/>
            <a:ext cx="4381096"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Entrar em O Meu Veículo</a:t>
            </a:r>
            <a:r>
              <a:rPr sz="1100" b="1" spc="1124">
                <a:solidFill>
                  <a:srgbClr val="000000"/>
                </a:solidFill>
                <a:latin typeface="Calibri"/>
                <a:cs typeface="Calibri"/>
              </a:rPr>
              <a:t> </a:t>
            </a:r>
            <a:r>
              <a:rPr sz="1100">
                <a:solidFill>
                  <a:srgbClr val="000000"/>
                </a:solidFill>
                <a:latin typeface="Calibri"/>
                <a:cs typeface="Calibri"/>
              </a:rPr>
              <a:t>Entre </a:t>
            </a:r>
            <a:r>
              <a:rPr sz="1100" spc="-15">
                <a:solidFill>
                  <a:srgbClr val="000000"/>
                </a:solidFill>
                <a:latin typeface="Calibri"/>
                <a:cs typeface="Calibri"/>
              </a:rPr>
              <a:t>no</a:t>
            </a:r>
            <a:r>
              <a:rPr sz="1100" spc="14">
                <a:solidFill>
                  <a:srgbClr val="000000"/>
                </a:solidFill>
                <a:latin typeface="Calibri"/>
                <a:cs typeface="Calibri"/>
              </a:rPr>
              <a:t> </a:t>
            </a:r>
            <a:r>
              <a:rPr sz="1100">
                <a:solidFill>
                  <a:srgbClr val="000000"/>
                </a:solidFill>
                <a:latin typeface="Calibri"/>
                <a:cs typeface="Calibri"/>
              </a:rPr>
              <a:t>menu principal, </a:t>
            </a:r>
            <a:r>
              <a:rPr lang="pt-BR" sz="1100">
                <a:solidFill>
                  <a:srgbClr val="000000"/>
                </a:solidFill>
                <a:latin typeface="Calibri"/>
                <a:cs typeface="Calibri"/>
              </a:rPr>
              <a:t>pressionando</a:t>
            </a:r>
            <a:r>
              <a:rPr sz="1100">
                <a:solidFill>
                  <a:srgbClr val="000000"/>
                </a:solidFill>
                <a:latin typeface="Calibri"/>
                <a:cs typeface="Calibri"/>
              </a:rPr>
              <a:t> o botão</a:t>
            </a:r>
          </a:p>
          <a:p>
            <a:pPr marL="1607820" marR="0">
              <a:lnSpc>
                <a:spcPts val="1344"/>
              </a:lnSpc>
              <a:spcBef>
                <a:spcPts val="50"/>
              </a:spcBef>
              <a:spcAft>
                <a:spcPts val="0"/>
              </a:spcAft>
            </a:pPr>
            <a:r>
              <a:rPr sz="1100">
                <a:solidFill>
                  <a:srgbClr val="000000"/>
                </a:solidFill>
                <a:latin typeface="Calibri"/>
                <a:cs typeface="Calibri"/>
              </a:rPr>
              <a:t>CONFIRMAR </a:t>
            </a:r>
            <a:r>
              <a:rPr lang="pt-BR" sz="1100">
                <a:solidFill>
                  <a:srgbClr val="000000"/>
                </a:solidFill>
                <a:latin typeface="Calibri"/>
                <a:cs typeface="Calibri"/>
              </a:rPr>
              <a:t>aperte</a:t>
            </a:r>
            <a:r>
              <a:rPr sz="1100">
                <a:solidFill>
                  <a:srgbClr val="000000"/>
                </a:solidFill>
                <a:latin typeface="Calibri"/>
                <a:cs typeface="Calibri"/>
              </a:rPr>
              <a:t> ACIMA</a:t>
            </a:r>
            <a:r>
              <a:rPr sz="1100" spc="-13">
                <a:solidFill>
                  <a:srgbClr val="000000"/>
                </a:solidFill>
                <a:latin typeface="Calibri"/>
                <a:cs typeface="Calibri"/>
              </a:rPr>
              <a:t> </a:t>
            </a:r>
            <a:r>
              <a:rPr sz="1100">
                <a:solidFill>
                  <a:srgbClr val="000000"/>
                </a:solidFill>
                <a:latin typeface="Calibri"/>
                <a:cs typeface="Calibri"/>
              </a:rPr>
              <a:t>ou ABAIXO</a:t>
            </a:r>
            <a:r>
              <a:rPr sz="1100" spc="-11">
                <a:solidFill>
                  <a:srgbClr val="000000"/>
                </a:solidFill>
                <a:latin typeface="Calibri"/>
                <a:cs typeface="Calibri"/>
              </a:rPr>
              <a:t> </a:t>
            </a:r>
            <a:r>
              <a:rPr sz="1100">
                <a:solidFill>
                  <a:srgbClr val="000000"/>
                </a:solidFill>
                <a:latin typeface="Calibri"/>
                <a:cs typeface="Calibri"/>
              </a:rPr>
              <a:t>para</a:t>
            </a:r>
          </a:p>
          <a:p>
            <a:pPr marL="1607820" marR="0">
              <a:lnSpc>
                <a:spcPts val="1343"/>
              </a:lnSpc>
              <a:spcBef>
                <a:spcPts val="0"/>
              </a:spcBef>
              <a:spcAft>
                <a:spcPts val="0"/>
              </a:spcAft>
            </a:pPr>
            <a:r>
              <a:rPr sz="1100">
                <a:solidFill>
                  <a:srgbClr val="000000"/>
                </a:solidFill>
                <a:latin typeface="Calibri"/>
                <a:cs typeface="Calibri"/>
              </a:rPr>
              <a:t>selecionar “O meu</a:t>
            </a:r>
            <a:r>
              <a:rPr sz="1100" spc="-18">
                <a:solidFill>
                  <a:srgbClr val="000000"/>
                </a:solidFill>
                <a:latin typeface="Calibri"/>
                <a:cs typeface="Calibri"/>
              </a:rPr>
              <a:t> </a:t>
            </a:r>
            <a:r>
              <a:rPr sz="1100">
                <a:solidFill>
                  <a:srgbClr val="000000"/>
                </a:solidFill>
                <a:latin typeface="Calibri"/>
                <a:cs typeface="Calibri"/>
              </a:rPr>
              <a:t>veículo”, em</a:t>
            </a:r>
            <a:r>
              <a:rPr sz="1100" spc="23">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latin typeface="Calibri"/>
                <a:cs typeface="Calibri"/>
              </a:rPr>
              <a:t>aperte</a:t>
            </a:r>
            <a:endParaRPr sz="1100">
              <a:solidFill>
                <a:srgbClr val="000000"/>
              </a:solidFill>
              <a:latin typeface="Calibri"/>
              <a:cs typeface="Calibri"/>
            </a:endParaRPr>
          </a:p>
          <a:p>
            <a:pPr marL="1607820" marR="0">
              <a:lnSpc>
                <a:spcPts val="1344"/>
              </a:lnSpc>
              <a:spcBef>
                <a:spcPts val="5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p>
        </p:txBody>
      </p:sp>
      <p:sp>
        <p:nvSpPr>
          <p:cNvPr id="8" name="object 8"/>
          <p:cNvSpPr txBox="1"/>
          <p:nvPr/>
        </p:nvSpPr>
        <p:spPr>
          <a:xfrm>
            <a:off x="2360676" y="2183984"/>
            <a:ext cx="2849461"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Movendo o</a:t>
            </a:r>
            <a:r>
              <a:rPr sz="1100" spc="17">
                <a:solidFill>
                  <a:srgbClr val="000000"/>
                </a:solidFill>
                <a:latin typeface="Calibri"/>
                <a:cs typeface="Calibri"/>
              </a:rPr>
              <a:t> </a:t>
            </a:r>
            <a:r>
              <a:rPr sz="1100">
                <a:solidFill>
                  <a:srgbClr val="000000"/>
                </a:solidFill>
                <a:latin typeface="Calibri"/>
                <a:cs typeface="Calibri"/>
              </a:rPr>
              <a:t>cursor</a:t>
            </a:r>
            <a:r>
              <a:rPr sz="1100" spc="16">
                <a:solidFill>
                  <a:srgbClr val="000000"/>
                </a:solidFill>
                <a:latin typeface="Calibri"/>
                <a:cs typeface="Calibri"/>
              </a:rPr>
              <a:t> </a:t>
            </a:r>
            <a:r>
              <a:rPr sz="1100">
                <a:solidFill>
                  <a:srgbClr val="000000"/>
                </a:solidFill>
                <a:latin typeface="Calibri"/>
                <a:cs typeface="Calibri"/>
              </a:rPr>
              <a:t>ACIMA</a:t>
            </a:r>
            <a:r>
              <a:rPr sz="1100" spc="-14">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ABAIXO selecione a</a:t>
            </a:r>
          </a:p>
          <a:p>
            <a:pPr marL="0" marR="0">
              <a:lnSpc>
                <a:spcPts val="1344"/>
              </a:lnSpc>
              <a:spcBef>
                <a:spcPts val="50"/>
              </a:spcBef>
              <a:spcAft>
                <a:spcPts val="0"/>
              </a:spcAft>
            </a:pPr>
            <a:r>
              <a:rPr sz="1100">
                <a:solidFill>
                  <a:srgbClr val="000000"/>
                </a:solidFill>
                <a:latin typeface="Calibri"/>
                <a:cs typeface="Calibri"/>
              </a:rPr>
              <a:t>página seguinte ou a página anterior e </a:t>
            </a:r>
            <a:r>
              <a:rPr lang="pt-BR" sz="1100">
                <a:solidFill>
                  <a:srgbClr val="000000"/>
                </a:solidFill>
                <a:latin typeface="Calibri"/>
                <a:cs typeface="Calibri"/>
              </a:rPr>
              <a:t>aperte</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mudar </a:t>
            </a:r>
            <a:r>
              <a:rPr lang="pt-BR" sz="1100">
                <a:solidFill>
                  <a:srgbClr val="000000"/>
                </a:solidFill>
                <a:latin typeface="Calibri"/>
                <a:cs typeface="Calibri"/>
              </a:rPr>
              <a:t>a tela </a:t>
            </a:r>
            <a:r>
              <a:rPr sz="1100">
                <a:solidFill>
                  <a:srgbClr val="000000"/>
                </a:solidFill>
                <a:latin typeface="Calibri"/>
                <a:cs typeface="Calibri"/>
              </a:rPr>
              <a:t>de informação.</a:t>
            </a:r>
          </a:p>
          <a:p>
            <a:pPr marL="0" marR="0">
              <a:lnSpc>
                <a:spcPts val="1332"/>
              </a:lnSpc>
              <a:spcBef>
                <a:spcPts val="50"/>
              </a:spcBef>
              <a:spcAft>
                <a:spcPts val="0"/>
              </a:spcAft>
            </a:pPr>
            <a:r>
              <a:rPr lang="pt-BR" sz="1100">
                <a:solidFill>
                  <a:srgbClr val="000000"/>
                </a:solidFill>
                <a:latin typeface="Calibri"/>
                <a:cs typeface="Calibri"/>
              </a:rPr>
              <a:t>Aperte</a:t>
            </a:r>
            <a:r>
              <a:rPr sz="1100" spc="-23">
                <a:solidFill>
                  <a:srgbClr val="000000"/>
                </a:solidFill>
                <a:latin typeface="Calibri"/>
                <a:cs typeface="Calibri"/>
              </a:rPr>
              <a:t> </a:t>
            </a:r>
            <a:r>
              <a:rPr sz="1100">
                <a:solidFill>
                  <a:srgbClr val="000000"/>
                </a:solidFill>
                <a:latin typeface="Calibri"/>
                <a:cs typeface="Calibri"/>
              </a:rPr>
              <a:t>o botão VOLTAR para regressar à página</a:t>
            </a:r>
          </a:p>
          <a:p>
            <a:pPr marL="0" marR="0">
              <a:lnSpc>
                <a:spcPts val="1343"/>
              </a:lnSpc>
              <a:spcBef>
                <a:spcPts val="0"/>
              </a:spcBef>
              <a:spcAft>
                <a:spcPts val="0"/>
              </a:spcAft>
            </a:pPr>
            <a:r>
              <a:rPr sz="1100">
                <a:solidFill>
                  <a:srgbClr val="000000"/>
                </a:solidFill>
                <a:latin typeface="Calibri"/>
                <a:cs typeface="Calibri"/>
              </a:rPr>
              <a:t>anterior.</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099500" y="3599688"/>
            <a:ext cx="1812346" cy="119233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108447" y="1991934"/>
            <a:ext cx="1803399" cy="117277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108448" y="731011"/>
            <a:ext cx="1803400" cy="107811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644652" y="730088"/>
            <a:ext cx="132999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Entrar em</a:t>
            </a:r>
            <a:r>
              <a:rPr sz="1100" b="1" spc="10">
                <a:solidFill>
                  <a:srgbClr val="000000"/>
                </a:solidFill>
                <a:latin typeface="Calibri"/>
                <a:cs typeface="Calibri"/>
              </a:rPr>
              <a:t> </a:t>
            </a:r>
            <a:r>
              <a:rPr sz="1100" b="1">
                <a:solidFill>
                  <a:srgbClr val="000000"/>
                </a:solidFill>
                <a:latin typeface="Calibri"/>
                <a:cs typeface="Calibri"/>
              </a:rPr>
              <a:t>definições</a:t>
            </a:r>
          </a:p>
        </p:txBody>
      </p:sp>
      <p:sp>
        <p:nvSpPr>
          <p:cNvPr id="8" name="object 8"/>
          <p:cNvSpPr txBox="1"/>
          <p:nvPr/>
        </p:nvSpPr>
        <p:spPr>
          <a:xfrm>
            <a:off x="2252472" y="730088"/>
            <a:ext cx="264334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partir do menu principal, </a:t>
            </a:r>
            <a:r>
              <a:rPr lang="pt-BR" sz="1100">
                <a:solidFill>
                  <a:srgbClr val="000000"/>
                </a:solidFill>
                <a:latin typeface="Calibri"/>
                <a:cs typeface="Calibri"/>
              </a:rPr>
              <a:t>aperte</a:t>
            </a:r>
            <a:r>
              <a:rPr sz="1100">
                <a:solidFill>
                  <a:srgbClr val="000000"/>
                </a:solidFill>
                <a:latin typeface="Calibri"/>
                <a:cs typeface="Calibri"/>
              </a:rPr>
              <a:t> ACIMA </a:t>
            </a:r>
            <a:r>
              <a:rPr sz="1100" spc="16">
                <a:solidFill>
                  <a:srgbClr val="000000"/>
                </a:solidFill>
                <a:latin typeface="Calibri"/>
                <a:cs typeface="Calibri"/>
              </a:rPr>
              <a:t>ou</a:t>
            </a:r>
          </a:p>
          <a:p>
            <a:pPr marL="0" marR="0">
              <a:lnSpc>
                <a:spcPts val="1344"/>
              </a:lnSpc>
              <a:spcBef>
                <a:spcPts val="5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selecionar “Settings”.</a:t>
            </a:r>
            <a:r>
              <a:rPr sz="1100" spc="-12">
                <a:solidFill>
                  <a:srgbClr val="000000"/>
                </a:solidFill>
                <a:latin typeface="Calibri"/>
                <a:cs typeface="Calibri"/>
              </a:rPr>
              <a:t> </a:t>
            </a:r>
            <a:r>
              <a:rPr lang="pt-BR" sz="1100">
                <a:solidFill>
                  <a:srgbClr val="000000"/>
                </a:solidFill>
                <a:latin typeface="Calibri"/>
                <a:cs typeface="Calibri"/>
              </a:rPr>
              <a:t>Aperte</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r>
              <a:rPr sz="1100" spc="-21">
                <a:solidFill>
                  <a:srgbClr val="000000"/>
                </a:solidFill>
                <a:latin typeface="Calibri"/>
                <a:cs typeface="Calibri"/>
              </a:rPr>
              <a:t> </a:t>
            </a:r>
            <a:r>
              <a:rPr sz="1100">
                <a:solidFill>
                  <a:srgbClr val="000000"/>
                </a:solidFill>
                <a:latin typeface="Calibri"/>
                <a:cs typeface="Calibri"/>
              </a:rPr>
              <a:t>no menu.</a:t>
            </a:r>
          </a:p>
        </p:txBody>
      </p:sp>
      <p:sp>
        <p:nvSpPr>
          <p:cNvPr id="9" name="object 9"/>
          <p:cNvSpPr txBox="1"/>
          <p:nvPr/>
        </p:nvSpPr>
        <p:spPr>
          <a:xfrm>
            <a:off x="644652" y="1991010"/>
            <a:ext cx="118288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Seleção de idioma</a:t>
            </a:r>
          </a:p>
        </p:txBody>
      </p:sp>
      <p:sp>
        <p:nvSpPr>
          <p:cNvPr id="10" name="object 10"/>
          <p:cNvSpPr txBox="1"/>
          <p:nvPr/>
        </p:nvSpPr>
        <p:spPr>
          <a:xfrm>
            <a:off x="2252472" y="1991010"/>
            <a:ext cx="2847028" cy="1402560"/>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marL="0" marR="0">
              <a:lnSpc>
                <a:spcPts val="1344"/>
              </a:lnSpc>
              <a:spcBef>
                <a:spcPts val="50"/>
              </a:spcBef>
              <a:spcAft>
                <a:spcPts val="0"/>
              </a:spcAft>
            </a:pPr>
            <a:r>
              <a:rPr sz="1100">
                <a:solidFill>
                  <a:srgbClr val="000000"/>
                </a:solidFill>
                <a:latin typeface="Calibri"/>
                <a:cs typeface="Calibri"/>
              </a:rPr>
              <a:t>para selecionar “Language”. Prima</a:t>
            </a:r>
            <a:r>
              <a:rPr sz="1100" spc="-11">
                <a:solidFill>
                  <a:srgbClr val="000000"/>
                </a:solidFill>
                <a:latin typeface="Calibri"/>
                <a:cs typeface="Calibri"/>
              </a:rPr>
              <a:t> </a:t>
            </a:r>
            <a:r>
              <a:rPr sz="1100">
                <a:solidFill>
                  <a:srgbClr val="000000"/>
                </a:solidFill>
                <a:latin typeface="Calibri"/>
                <a:cs typeface="Calibri"/>
              </a:rPr>
              <a:t>CONFIRMAR</a:t>
            </a:r>
          </a:p>
          <a:p>
            <a:pPr>
              <a:lnSpc>
                <a:spcPts val="1344"/>
              </a:lnSpc>
            </a:pPr>
            <a:r>
              <a:rPr sz="1100">
                <a:solidFill>
                  <a:srgbClr val="000000"/>
                </a:solidFill>
                <a:latin typeface="Calibri"/>
                <a:cs typeface="Calibri"/>
              </a:rPr>
              <a:t>para entrar na seleção de idioma.</a:t>
            </a:r>
            <a:r>
              <a:rPr sz="1100" spc="-18">
                <a:solidFill>
                  <a:srgbClr val="000000"/>
                </a:solidFill>
                <a:latin typeface="Calibri"/>
                <a:cs typeface="Calibri"/>
              </a:rPr>
              <a:t> </a:t>
            </a:r>
            <a:r>
              <a:rPr lang="pt-BR" sz="1100" spc="-18">
                <a:solidFill>
                  <a:srgbClr val="000000"/>
                </a:solidFill>
                <a:latin typeface="Calibri"/>
                <a:cs typeface="Calibri"/>
              </a:rPr>
              <a:t>A</a:t>
            </a:r>
            <a:r>
              <a:rPr lang="pt-BR" sz="1100">
                <a:solidFill>
                  <a:srgbClr val="000000"/>
                </a:solidFill>
                <a:cs typeface="Calibri"/>
              </a:rPr>
              <a:t>perte</a:t>
            </a:r>
            <a:r>
              <a:rPr sz="1100" spc="-11">
                <a:solidFill>
                  <a:srgbClr val="000000"/>
                </a:solidFill>
                <a:latin typeface="Calibri"/>
                <a:cs typeface="Calibri"/>
              </a:rPr>
              <a:t> </a:t>
            </a:r>
            <a:r>
              <a:rPr sz="1100">
                <a:solidFill>
                  <a:srgbClr val="000000"/>
                </a:solidFill>
                <a:latin typeface="Calibri"/>
                <a:cs typeface="Calibri"/>
              </a:rPr>
              <a:t>ACIMA</a:t>
            </a:r>
          </a:p>
          <a:p>
            <a:pPr marL="0" marR="0">
              <a:lnSpc>
                <a:spcPts val="1344"/>
              </a:lnSpc>
              <a:spcBef>
                <a:spcPts val="50"/>
              </a:spcBef>
              <a:spcAft>
                <a:spcPts val="0"/>
              </a:spcAft>
            </a:pPr>
            <a:r>
              <a:rPr sz="1100">
                <a:solidFill>
                  <a:srgbClr val="000000"/>
                </a:solidFill>
                <a:latin typeface="Calibri"/>
                <a:cs typeface="Calibri"/>
              </a:rPr>
              <a:t>ou ABAIXO</a:t>
            </a:r>
            <a:r>
              <a:rPr sz="1100" spc="-11">
                <a:solidFill>
                  <a:srgbClr val="000000"/>
                </a:solidFill>
                <a:latin typeface="Calibri"/>
                <a:cs typeface="Calibri"/>
              </a:rPr>
              <a:t> </a:t>
            </a:r>
            <a:r>
              <a:rPr sz="1100">
                <a:solidFill>
                  <a:srgbClr val="000000"/>
                </a:solidFill>
                <a:latin typeface="Calibri"/>
                <a:cs typeface="Calibri"/>
              </a:rPr>
              <a:t>para</a:t>
            </a:r>
            <a:r>
              <a:rPr sz="1100" spc="-16">
                <a:solidFill>
                  <a:srgbClr val="000000"/>
                </a:solidFill>
                <a:latin typeface="Calibri"/>
                <a:cs typeface="Calibri"/>
              </a:rPr>
              <a:t> </a:t>
            </a:r>
            <a:r>
              <a:rPr sz="1100">
                <a:solidFill>
                  <a:srgbClr val="000000"/>
                </a:solidFill>
                <a:latin typeface="Calibri"/>
                <a:cs typeface="Calibri"/>
              </a:rPr>
              <a:t>mudar para inglês, espanhol</a:t>
            </a:r>
          </a:p>
          <a:p>
            <a:pPr marL="0" marR="0">
              <a:lnSpc>
                <a:spcPts val="1332"/>
              </a:lnSpc>
              <a:spcBef>
                <a:spcPts val="0"/>
              </a:spcBef>
              <a:spcAft>
                <a:spcPts val="0"/>
              </a:spcAft>
            </a:pPr>
            <a:r>
              <a:rPr sz="1100">
                <a:solidFill>
                  <a:srgbClr val="000000"/>
                </a:solidFill>
                <a:latin typeface="Calibri"/>
                <a:cs typeface="Calibri"/>
              </a:rPr>
              <a:t>ou italiano. Coloque o cursor no elemento que</a:t>
            </a:r>
          </a:p>
          <a:p>
            <a:pPr>
              <a:lnSpc>
                <a:spcPts val="1343"/>
              </a:lnSpc>
              <a:spcBef>
                <a:spcPts val="50"/>
              </a:spcBef>
            </a:pPr>
            <a:r>
              <a:rPr sz="1100">
                <a:solidFill>
                  <a:srgbClr val="000000"/>
                </a:solidFill>
                <a:latin typeface="Calibri"/>
                <a:cs typeface="Calibri"/>
              </a:rPr>
              <a:t>deseja,</a:t>
            </a:r>
            <a:r>
              <a:rPr sz="1100" spc="-19">
                <a:solidFill>
                  <a:srgbClr val="000000"/>
                </a:solidFill>
                <a:latin typeface="Calibri"/>
                <a:cs typeface="Calibri"/>
              </a:rPr>
              <a:t> </a:t>
            </a:r>
            <a:r>
              <a:rPr sz="1100">
                <a:solidFill>
                  <a:srgbClr val="000000"/>
                </a:solidFill>
                <a:latin typeface="Calibri"/>
                <a:cs typeface="Calibri"/>
              </a:rPr>
              <a:t>em seguida </a:t>
            </a:r>
            <a:r>
              <a:rPr lang="pt-BR" sz="1100">
                <a:solidFill>
                  <a:srgbClr val="000000"/>
                </a:solidFill>
                <a:cs typeface="Calibri"/>
              </a:rPr>
              <a:t>aperte</a:t>
            </a:r>
            <a:r>
              <a:rPr sz="1100">
                <a:solidFill>
                  <a:srgbClr val="000000"/>
                </a:solidFill>
                <a:latin typeface="Calibri"/>
                <a:cs typeface="Calibri"/>
              </a:rPr>
              <a:t> CONFIRMAR para</a:t>
            </a:r>
          </a:p>
          <a:p>
            <a:pPr>
              <a:lnSpc>
                <a:spcPts val="1344"/>
              </a:lnSpc>
            </a:pPr>
            <a:r>
              <a:rPr sz="1100">
                <a:solidFill>
                  <a:srgbClr val="000000"/>
                </a:solidFill>
                <a:latin typeface="Calibri"/>
                <a:cs typeface="Calibri"/>
              </a:rPr>
              <a:t>selecionar, </a:t>
            </a:r>
            <a:r>
              <a:rPr lang="pt-BR" sz="1100">
                <a:solidFill>
                  <a:srgbClr val="000000"/>
                </a:solidFill>
                <a:cs typeface="Calibri"/>
              </a:rPr>
              <a:t>aperte</a:t>
            </a:r>
            <a:r>
              <a:rPr sz="1100">
                <a:solidFill>
                  <a:srgbClr val="000000"/>
                </a:solidFill>
                <a:latin typeface="Calibri"/>
                <a:cs typeface="Calibri"/>
              </a:rPr>
              <a:t> VOLTAR</a:t>
            </a:r>
            <a:r>
              <a:rPr sz="1100" spc="-20">
                <a:solidFill>
                  <a:srgbClr val="000000"/>
                </a:solidFill>
                <a:latin typeface="Calibri"/>
                <a:cs typeface="Calibri"/>
              </a:rPr>
              <a:t> </a:t>
            </a:r>
            <a:r>
              <a:rPr sz="1100">
                <a:solidFill>
                  <a:srgbClr val="000000"/>
                </a:solidFill>
                <a:latin typeface="Calibri"/>
                <a:cs typeface="Calibri"/>
              </a:rPr>
              <a:t>para regressar ao</a:t>
            </a:r>
          </a:p>
          <a:p>
            <a:pPr marL="0" marR="0">
              <a:lnSpc>
                <a:spcPts val="1344"/>
              </a:lnSpc>
              <a:spcBef>
                <a:spcPts val="0"/>
              </a:spcBef>
              <a:spcAft>
                <a:spcPts val="0"/>
              </a:spcAft>
            </a:pPr>
            <a:r>
              <a:rPr sz="1100">
                <a:solidFill>
                  <a:srgbClr val="000000"/>
                </a:solidFill>
                <a:latin typeface="Calibri"/>
                <a:cs typeface="Calibri"/>
              </a:rPr>
              <a:t>menu</a:t>
            </a:r>
            <a:r>
              <a:rPr sz="1100" spc="-14">
                <a:solidFill>
                  <a:srgbClr val="000000"/>
                </a:solidFill>
                <a:latin typeface="Calibri"/>
                <a:cs typeface="Calibri"/>
              </a:rPr>
              <a:t> </a:t>
            </a:r>
            <a:r>
              <a:rPr sz="1100">
                <a:solidFill>
                  <a:srgbClr val="000000"/>
                </a:solidFill>
                <a:latin typeface="Calibri"/>
                <a:cs typeface="Calibri"/>
              </a:rPr>
              <a:t>“settings”</a:t>
            </a:r>
          </a:p>
        </p:txBody>
      </p:sp>
      <p:sp>
        <p:nvSpPr>
          <p:cNvPr id="11" name="object 11"/>
          <p:cNvSpPr txBox="1"/>
          <p:nvPr/>
        </p:nvSpPr>
        <p:spPr>
          <a:xfrm>
            <a:off x="635704" y="3597241"/>
            <a:ext cx="137402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Mudar para unidades</a:t>
            </a:r>
          </a:p>
          <a:p>
            <a:pPr marL="0" marR="0">
              <a:lnSpc>
                <a:spcPts val="1344"/>
              </a:lnSpc>
              <a:spcBef>
                <a:spcPts val="50"/>
              </a:spcBef>
              <a:spcAft>
                <a:spcPts val="0"/>
              </a:spcAft>
            </a:pPr>
            <a:r>
              <a:rPr sz="1100" b="1">
                <a:solidFill>
                  <a:srgbClr val="000000"/>
                </a:solidFill>
                <a:latin typeface="Calibri"/>
                <a:cs typeface="Calibri"/>
              </a:rPr>
              <a:t>métricas</a:t>
            </a:r>
            <a:r>
              <a:rPr sz="1100" b="1" spc="-17">
                <a:solidFill>
                  <a:srgbClr val="000000"/>
                </a:solidFill>
                <a:latin typeface="Calibri"/>
                <a:cs typeface="Calibri"/>
              </a:rPr>
              <a:t> </a:t>
            </a:r>
            <a:r>
              <a:rPr sz="1100" b="1" spc="16">
                <a:solidFill>
                  <a:srgbClr val="000000"/>
                </a:solidFill>
                <a:latin typeface="Calibri"/>
                <a:cs typeface="Calibri"/>
              </a:rPr>
              <a:t>ou</a:t>
            </a:r>
            <a:r>
              <a:rPr sz="1100" b="1" spc="-19">
                <a:solidFill>
                  <a:srgbClr val="000000"/>
                </a:solidFill>
                <a:latin typeface="Calibri"/>
                <a:cs typeface="Calibri"/>
              </a:rPr>
              <a:t> </a:t>
            </a:r>
            <a:r>
              <a:rPr sz="1100" b="1">
                <a:solidFill>
                  <a:srgbClr val="000000"/>
                </a:solidFill>
                <a:latin typeface="Calibri"/>
                <a:cs typeface="Calibri"/>
              </a:rPr>
              <a:t>imperiais</a:t>
            </a:r>
          </a:p>
        </p:txBody>
      </p:sp>
      <p:sp>
        <p:nvSpPr>
          <p:cNvPr id="12" name="object 12"/>
          <p:cNvSpPr txBox="1"/>
          <p:nvPr/>
        </p:nvSpPr>
        <p:spPr>
          <a:xfrm>
            <a:off x="2243524" y="3597241"/>
            <a:ext cx="2790939" cy="1062708"/>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a:lnSpc>
                <a:spcPts val="1344"/>
              </a:lnSpc>
              <a:spcBef>
                <a:spcPts val="50"/>
              </a:spcBef>
            </a:pPr>
            <a:r>
              <a:rPr sz="1100">
                <a:solidFill>
                  <a:srgbClr val="000000"/>
                </a:solidFill>
                <a:latin typeface="Calibri"/>
                <a:cs typeface="Calibri"/>
              </a:rPr>
              <a:t>para selecionar “UNIT”, </a:t>
            </a:r>
            <a:r>
              <a:rPr lang="pt-BR" sz="1100">
                <a:solidFill>
                  <a:srgbClr val="000000"/>
                </a:solidFill>
                <a:cs typeface="Calibri"/>
              </a:rPr>
              <a:t>aperte</a:t>
            </a:r>
            <a:r>
              <a:rPr sz="1100">
                <a:solidFill>
                  <a:srgbClr val="000000"/>
                </a:solidFill>
                <a:latin typeface="Calibri"/>
                <a:cs typeface="Calibri"/>
              </a:rPr>
              <a:t> CONFIRMAR</a:t>
            </a:r>
          </a:p>
          <a:p>
            <a:pPr marL="0" marR="0">
              <a:lnSpc>
                <a:spcPts val="1344"/>
              </a:lnSpc>
              <a:spcBef>
                <a:spcPts val="0"/>
              </a:spcBef>
              <a:spcAft>
                <a:spcPts val="0"/>
              </a:spcAft>
            </a:pPr>
            <a:r>
              <a:rPr sz="1100">
                <a:solidFill>
                  <a:srgbClr val="000000"/>
                </a:solidFill>
                <a:latin typeface="Calibri"/>
                <a:cs typeface="Calibri"/>
              </a:rPr>
              <a:t>para alternar entre medidas métricas</a:t>
            </a:r>
            <a:r>
              <a:rPr sz="1100" spc="-10">
                <a:solidFill>
                  <a:srgbClr val="000000"/>
                </a:solidFill>
                <a:latin typeface="Calibri"/>
                <a:cs typeface="Calibri"/>
              </a:rPr>
              <a:t> </a:t>
            </a:r>
            <a:r>
              <a:rPr sz="1100">
                <a:solidFill>
                  <a:srgbClr val="000000"/>
                </a:solidFill>
                <a:latin typeface="Calibri"/>
                <a:cs typeface="Calibri"/>
              </a:rPr>
              <a:t>(km,</a:t>
            </a:r>
          </a:p>
          <a:p>
            <a:pPr>
              <a:lnSpc>
                <a:spcPts val="1343"/>
              </a:lnSpc>
              <a:spcBef>
                <a:spcPts val="50"/>
              </a:spcBef>
            </a:pPr>
            <a:r>
              <a:rPr sz="1100">
                <a:solidFill>
                  <a:srgbClr val="000000"/>
                </a:solidFill>
                <a:latin typeface="Calibri"/>
                <a:cs typeface="Calibri"/>
              </a:rPr>
              <a:t>km/h)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imperiais (milhas, mph).</a:t>
            </a:r>
            <a:r>
              <a:rPr sz="1100" spc="-19">
                <a:solidFill>
                  <a:srgbClr val="000000"/>
                </a:solidFill>
                <a:latin typeface="Calibri"/>
                <a:cs typeface="Calibri"/>
              </a:rPr>
              <a:t> </a:t>
            </a:r>
            <a:r>
              <a:rPr lang="pt-BR" sz="1100" spc="-19">
                <a:solidFill>
                  <a:srgbClr val="000000"/>
                </a:solidFill>
                <a:latin typeface="Calibri"/>
                <a:cs typeface="Calibri"/>
              </a:rPr>
              <a:t>A</a:t>
            </a:r>
            <a:r>
              <a:rPr lang="pt-BR" sz="1100">
                <a:solidFill>
                  <a:srgbClr val="000000"/>
                </a:solidFill>
                <a:cs typeface="Calibri"/>
              </a:rPr>
              <a:t>perte</a:t>
            </a:r>
            <a:endParaRPr sz="1100">
              <a:solidFill>
                <a:srgbClr val="000000"/>
              </a:solidFill>
              <a:latin typeface="Calibri"/>
              <a:cs typeface="Calibri"/>
            </a:endParaRPr>
          </a:p>
          <a:p>
            <a:pPr>
              <a:lnSpc>
                <a:spcPts val="1344"/>
              </a:lnSpc>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selecionar ou </a:t>
            </a:r>
            <a:r>
              <a:rPr lang="pt-BR" sz="1100">
                <a:solidFill>
                  <a:srgbClr val="000000"/>
                </a:solidFill>
                <a:cs typeface="Calibri"/>
              </a:rPr>
              <a:t>aperte</a:t>
            </a:r>
            <a:r>
              <a:rPr sz="1100">
                <a:solidFill>
                  <a:srgbClr val="000000"/>
                </a:solidFill>
                <a:latin typeface="Calibri"/>
                <a:cs typeface="Calibri"/>
              </a:rPr>
              <a:t> VOLTAR</a:t>
            </a:r>
          </a:p>
          <a:p>
            <a:pPr marL="0" marR="0">
              <a:lnSpc>
                <a:spcPts val="1344"/>
              </a:lnSpc>
              <a:spcBef>
                <a:spcPts val="50"/>
              </a:spcBef>
              <a:spcAft>
                <a:spcPts val="0"/>
              </a:spcAft>
            </a:pPr>
            <a:r>
              <a:rPr sz="1100">
                <a:solidFill>
                  <a:srgbClr val="000000"/>
                </a:solidFill>
                <a:latin typeface="Calibri"/>
                <a:cs typeface="Calibri"/>
              </a:rPr>
              <a:t>para regressar ao</a:t>
            </a:r>
            <a:r>
              <a:rPr sz="1100" spc="-14">
                <a:solidFill>
                  <a:srgbClr val="000000"/>
                </a:solidFill>
                <a:latin typeface="Calibri"/>
                <a:cs typeface="Calibri"/>
              </a:rPr>
              <a:t> </a:t>
            </a:r>
            <a:r>
              <a:rPr sz="1100">
                <a:solidFill>
                  <a:srgbClr val="000000"/>
                </a:solidFill>
                <a:latin typeface="Calibri"/>
                <a:cs typeface="Calibri"/>
              </a:rPr>
              <a:t>menu.</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233416" y="1819286"/>
            <a:ext cx="1784603" cy="119084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16652" y="714248"/>
            <a:ext cx="1784602" cy="100796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2360676" y="388712"/>
            <a:ext cx="4777232" cy="1166986"/>
          </a:xfrm>
          <a:prstGeom prst="rect">
            <a:avLst/>
          </a:prstGeom>
        </p:spPr>
        <p:txBody>
          <a:bodyPr vert="horz" wrap="square" lIns="0" tIns="0" rIns="0" bIns="0" rtlCol="0">
            <a:spAutoFit/>
          </a:bodyPr>
          <a:lstStyle/>
          <a:p>
            <a:pPr marL="22219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a:lnSpc>
                <a:spcPts val="1347"/>
              </a:lnSpc>
              <a:spcBef>
                <a:spcPts val="1246"/>
              </a:spcBef>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marL="0" marR="0">
              <a:lnSpc>
                <a:spcPts val="1344"/>
              </a:lnSpc>
              <a:spcBef>
                <a:spcPts val="0"/>
              </a:spcBef>
              <a:spcAft>
                <a:spcPts val="0"/>
              </a:spcAft>
            </a:pPr>
            <a:r>
              <a:rPr sz="1100">
                <a:solidFill>
                  <a:srgbClr val="000000"/>
                </a:solidFill>
                <a:latin typeface="Calibri"/>
                <a:cs typeface="Calibri"/>
              </a:rPr>
              <a:t>para selecionar “0 clear</a:t>
            </a:r>
            <a:r>
              <a:rPr sz="1100" spc="-11">
                <a:solidFill>
                  <a:srgbClr val="000000"/>
                </a:solidFill>
                <a:latin typeface="Calibri"/>
                <a:cs typeface="Calibri"/>
              </a:rPr>
              <a:t> </a:t>
            </a:r>
            <a:r>
              <a:rPr sz="1100">
                <a:solidFill>
                  <a:srgbClr val="000000"/>
                </a:solidFill>
                <a:latin typeface="Calibri"/>
                <a:cs typeface="Calibri"/>
              </a:rPr>
              <a:t>for</a:t>
            </a:r>
            <a:r>
              <a:rPr sz="1100" spc="-24">
                <a:solidFill>
                  <a:srgbClr val="000000"/>
                </a:solidFill>
                <a:latin typeface="Calibri"/>
                <a:cs typeface="Calibri"/>
              </a:rPr>
              <a:t> </a:t>
            </a:r>
            <a:r>
              <a:rPr sz="1100">
                <a:solidFill>
                  <a:srgbClr val="000000"/>
                </a:solidFill>
                <a:latin typeface="Calibri"/>
                <a:cs typeface="Calibri"/>
              </a:rPr>
              <a:t>mileage subtotal”.</a:t>
            </a:r>
            <a:r>
              <a:rPr lang="pt-BR" sz="1100">
                <a:solidFill>
                  <a:srgbClr val="000000"/>
                </a:solidFill>
                <a:latin typeface="Calibri"/>
                <a:cs typeface="Calibri"/>
              </a:rPr>
              <a:t> </a:t>
            </a:r>
          </a:p>
          <a:p>
            <a:pPr marL="0" marR="0">
              <a:lnSpc>
                <a:spcPts val="1344"/>
              </a:lnSpc>
              <a:spcBef>
                <a:spcPts val="0"/>
              </a:spcBef>
              <a:spcAft>
                <a:spcPts val="0"/>
              </a:spcAft>
            </a:pPr>
            <a:r>
              <a:rPr lang="pt-BR" sz="1100">
                <a:solidFill>
                  <a:srgbClr val="000000"/>
                </a:solidFill>
                <a:latin typeface="Calibri"/>
                <a:cs typeface="Calibri"/>
              </a:rPr>
              <a:t>A</a:t>
            </a:r>
            <a:r>
              <a:rPr lang="pt-BR" sz="1100">
                <a:solidFill>
                  <a:srgbClr val="000000"/>
                </a:solidFill>
                <a:cs typeface="Calibri"/>
              </a:rPr>
              <a:t>perte</a:t>
            </a:r>
            <a:r>
              <a:rPr sz="1100" spc="-23">
                <a:solidFill>
                  <a:srgbClr val="000000"/>
                </a:solidFill>
                <a:latin typeface="Calibri"/>
                <a:cs typeface="Calibri"/>
              </a:rPr>
              <a:t> </a:t>
            </a:r>
            <a:r>
              <a:rPr sz="1100">
                <a:solidFill>
                  <a:srgbClr val="000000"/>
                </a:solidFill>
                <a:latin typeface="Calibri"/>
                <a:cs typeface="Calibri"/>
              </a:rPr>
              <a:t>CONFIRMAR</a:t>
            </a:r>
            <a:r>
              <a:rPr sz="1100" spc="11">
                <a:solidFill>
                  <a:srgbClr val="000000"/>
                </a:solidFill>
                <a:latin typeface="Calibri"/>
                <a:cs typeface="Calibri"/>
              </a:rPr>
              <a:t> </a:t>
            </a:r>
            <a:r>
              <a:rPr sz="1100">
                <a:solidFill>
                  <a:srgbClr val="000000"/>
                </a:solidFill>
                <a:latin typeface="Calibri"/>
                <a:cs typeface="Calibri"/>
              </a:rPr>
              <a:t>para entrar na seleção.</a:t>
            </a:r>
          </a:p>
          <a:p>
            <a:pPr>
              <a:lnSpc>
                <a:spcPts val="1344"/>
              </a:lnSpc>
            </a:pPr>
            <a:r>
              <a:rPr lang="pt-BR" sz="1100">
                <a:solidFill>
                  <a:srgbClr val="000000"/>
                </a:solidFill>
                <a:cs typeface="Calibri"/>
              </a:rPr>
              <a:t>Aperte</a:t>
            </a:r>
            <a:r>
              <a:rPr sz="1100" spc="-23">
                <a:solidFill>
                  <a:srgbClr val="000000"/>
                </a:solidFill>
                <a:latin typeface="Calibri"/>
                <a:cs typeface="Calibri"/>
              </a:rPr>
              <a:t> </a:t>
            </a:r>
            <a:r>
              <a:rPr sz="1100">
                <a:solidFill>
                  <a:srgbClr val="000000"/>
                </a:solidFill>
                <a:latin typeface="Calibri"/>
                <a:cs typeface="Calibri"/>
              </a:rPr>
              <a:t>VOLTAR para regressar ao menu</a:t>
            </a:r>
          </a:p>
          <a:p>
            <a:pPr marL="0" marR="0">
              <a:lnSpc>
                <a:spcPts val="1344"/>
              </a:lnSpc>
              <a:spcBef>
                <a:spcPts val="50"/>
              </a:spcBef>
              <a:spcAft>
                <a:spcPts val="0"/>
              </a:spcAft>
            </a:pPr>
            <a:r>
              <a:rPr sz="1100">
                <a:solidFill>
                  <a:srgbClr val="000000"/>
                </a:solidFill>
                <a:latin typeface="Calibri"/>
                <a:cs typeface="Calibri"/>
              </a:rPr>
              <a:t>“settings”</a:t>
            </a:r>
          </a:p>
        </p:txBody>
      </p:sp>
      <p:sp>
        <p:nvSpPr>
          <p:cNvPr id="6" name="object 6"/>
          <p:cNvSpPr txBox="1"/>
          <p:nvPr/>
        </p:nvSpPr>
        <p:spPr>
          <a:xfrm>
            <a:off x="752856" y="711800"/>
            <a:ext cx="1374905"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Reinício a 0 do</a:t>
            </a:r>
            <a:r>
              <a:rPr lang="pt-BR" sz="1100" b="1">
                <a:solidFill>
                  <a:srgbClr val="000000"/>
                </a:solidFill>
                <a:latin typeface="Calibri"/>
                <a:cs typeface="Calibri"/>
              </a:rPr>
              <a:t> odômetro </a:t>
            </a:r>
            <a:r>
              <a:rPr sz="1100" b="1" err="1">
                <a:solidFill>
                  <a:srgbClr val="000000"/>
                </a:solidFill>
                <a:latin typeface="Calibri"/>
                <a:cs typeface="Calibri"/>
              </a:rPr>
              <a:t>parcial</a:t>
            </a:r>
            <a:endParaRPr sz="1100" b="1">
              <a:solidFill>
                <a:srgbClr val="000000"/>
              </a:solidFill>
              <a:latin typeface="Calibri"/>
              <a:cs typeface="Calibri"/>
            </a:endParaRPr>
          </a:p>
        </p:txBody>
      </p:sp>
      <p:sp>
        <p:nvSpPr>
          <p:cNvPr id="7" name="object 7"/>
          <p:cNvSpPr txBox="1"/>
          <p:nvPr/>
        </p:nvSpPr>
        <p:spPr>
          <a:xfrm>
            <a:off x="752856" y="1722212"/>
            <a:ext cx="1117311"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Ajuste do relógio</a:t>
            </a:r>
          </a:p>
        </p:txBody>
      </p:sp>
      <p:sp>
        <p:nvSpPr>
          <p:cNvPr id="8" name="object 8"/>
          <p:cNvSpPr txBox="1"/>
          <p:nvPr/>
        </p:nvSpPr>
        <p:spPr>
          <a:xfrm>
            <a:off x="2360676" y="1722212"/>
            <a:ext cx="2836850" cy="692497"/>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a:lnSpc>
                <a:spcPts val="1344"/>
              </a:lnSpc>
              <a:spcBef>
                <a:spcPts val="50"/>
              </a:spcBef>
            </a:pPr>
            <a:r>
              <a:rPr sz="1100">
                <a:solidFill>
                  <a:srgbClr val="000000"/>
                </a:solidFill>
                <a:latin typeface="Calibri"/>
                <a:cs typeface="Calibri"/>
              </a:rPr>
              <a:t>para selecionar “clock</a:t>
            </a:r>
            <a:r>
              <a:rPr sz="1100" spc="-16">
                <a:solidFill>
                  <a:srgbClr val="000000"/>
                </a:solidFill>
                <a:latin typeface="Calibri"/>
                <a:cs typeface="Calibri"/>
              </a:rPr>
              <a:t> </a:t>
            </a:r>
            <a:r>
              <a:rPr sz="1100">
                <a:solidFill>
                  <a:srgbClr val="000000"/>
                </a:solidFill>
                <a:latin typeface="Calibri"/>
                <a:cs typeface="Calibri"/>
              </a:rPr>
              <a:t>setup”. </a:t>
            </a:r>
            <a:r>
              <a:rPr lang="pt-BR" sz="1100">
                <a:solidFill>
                  <a:srgbClr val="000000"/>
                </a:solidFill>
                <a:latin typeface="Calibri"/>
                <a:cs typeface="Calibri"/>
              </a:rPr>
              <a:t>A</a:t>
            </a:r>
            <a:r>
              <a:rPr lang="pt-BR" sz="1100">
                <a:solidFill>
                  <a:srgbClr val="000000"/>
                </a:solidFill>
                <a:cs typeface="Calibri"/>
              </a:rPr>
              <a:t>perte</a:t>
            </a:r>
            <a:r>
              <a:rPr sz="1100">
                <a:solidFill>
                  <a:srgbClr val="000000"/>
                </a:solidFill>
                <a:latin typeface="Calibri"/>
                <a:cs typeface="Calibri"/>
              </a:rPr>
              <a:t> ACIMA</a:t>
            </a:r>
            <a:r>
              <a:rPr sz="1100" spc="-15">
                <a:solidFill>
                  <a:srgbClr val="000000"/>
                </a:solidFill>
                <a:latin typeface="Calibri"/>
                <a:cs typeface="Calibri"/>
              </a:rPr>
              <a:t> </a:t>
            </a:r>
            <a:r>
              <a:rPr sz="1100" err="1">
                <a:solidFill>
                  <a:srgbClr val="000000"/>
                </a:solidFill>
                <a:latin typeface="Calibri"/>
                <a:cs typeface="Calibri"/>
              </a:rPr>
              <a:t>ou</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mudar para </a:t>
            </a:r>
            <a:r>
              <a:rPr sz="1100" spc="-19">
                <a:solidFill>
                  <a:srgbClr val="000000"/>
                </a:solidFill>
                <a:latin typeface="Calibri"/>
                <a:cs typeface="Calibri"/>
              </a:rPr>
              <a:t>as</a:t>
            </a:r>
            <a:r>
              <a:rPr sz="1100" spc="25">
                <a:solidFill>
                  <a:srgbClr val="000000"/>
                </a:solidFill>
                <a:latin typeface="Calibri"/>
                <a:cs typeface="Calibri"/>
              </a:rPr>
              <a:t> </a:t>
            </a:r>
            <a:r>
              <a:rPr sz="1100">
                <a:solidFill>
                  <a:srgbClr val="000000"/>
                </a:solidFill>
                <a:latin typeface="Calibri"/>
                <a:cs typeface="Calibri"/>
              </a:rPr>
              <a:t>dezenas de horas,</a:t>
            </a:r>
          </a:p>
          <a:p>
            <a:pPr>
              <a:lnSpc>
                <a:spcPts val="1343"/>
              </a:lnSpc>
              <a:spcBef>
                <a:spcPts val="50"/>
              </a:spcBef>
            </a:pPr>
            <a:r>
              <a:rPr lang="pt-BR" sz="1100">
                <a:solidFill>
                  <a:srgbClr val="000000"/>
                </a:solidFill>
                <a:cs typeface="Calibri"/>
              </a:rPr>
              <a:t>aperte</a:t>
            </a:r>
            <a:r>
              <a:rPr sz="1100">
                <a:solidFill>
                  <a:srgbClr val="000000"/>
                </a:solidFill>
                <a:latin typeface="Calibri"/>
                <a:cs typeface="Calibri"/>
              </a:rPr>
              <a:t> CONFIRMAR</a:t>
            </a:r>
            <a:r>
              <a:rPr sz="1100" spc="11">
                <a:solidFill>
                  <a:srgbClr val="000000"/>
                </a:solidFill>
                <a:latin typeface="Calibri"/>
                <a:cs typeface="Calibri"/>
              </a:rPr>
              <a:t> </a:t>
            </a:r>
            <a:r>
              <a:rPr sz="1100">
                <a:solidFill>
                  <a:srgbClr val="000000"/>
                </a:solidFill>
                <a:latin typeface="Calibri"/>
                <a:cs typeface="Calibri"/>
              </a:rPr>
              <a:t>para ajustar o valor</a:t>
            </a:r>
          </a:p>
        </p:txBody>
      </p:sp>
      <p:sp>
        <p:nvSpPr>
          <p:cNvPr id="9" name="object 9"/>
          <p:cNvSpPr txBox="1"/>
          <p:nvPr/>
        </p:nvSpPr>
        <p:spPr>
          <a:xfrm>
            <a:off x="2360676" y="2404964"/>
            <a:ext cx="2801967" cy="512961"/>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seguinte. Em</a:t>
            </a:r>
            <a:r>
              <a:rPr sz="1100" spc="10">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cs typeface="Calibri"/>
              </a:rPr>
              <a:t>aperte</a:t>
            </a:r>
            <a:r>
              <a:rPr sz="1100">
                <a:solidFill>
                  <a:srgbClr val="000000"/>
                </a:solidFill>
                <a:latin typeface="Calibri"/>
                <a:cs typeface="Calibri"/>
              </a:rPr>
              <a:t> CONFIRMAR</a:t>
            </a:r>
            <a:r>
              <a:rPr sz="1100" spc="-13">
                <a:solidFill>
                  <a:srgbClr val="000000"/>
                </a:solidFill>
                <a:latin typeface="Calibri"/>
                <a:cs typeface="Calibri"/>
              </a:rPr>
              <a:t> </a:t>
            </a:r>
            <a:r>
              <a:rPr sz="1100">
                <a:solidFill>
                  <a:srgbClr val="000000"/>
                </a:solidFill>
                <a:latin typeface="Calibri"/>
                <a:cs typeface="Calibri"/>
              </a:rPr>
              <a:t>para</a:t>
            </a:r>
          </a:p>
          <a:p>
            <a:pPr marL="0" marR="0">
              <a:lnSpc>
                <a:spcPts val="1343"/>
              </a:lnSpc>
              <a:spcBef>
                <a:spcPts val="50"/>
              </a:spcBef>
              <a:spcAft>
                <a:spcPts val="0"/>
              </a:spcAft>
            </a:pPr>
            <a:r>
              <a:rPr sz="1100">
                <a:solidFill>
                  <a:srgbClr val="000000"/>
                </a:solidFill>
                <a:latin typeface="Calibri"/>
                <a:cs typeface="Calibri"/>
              </a:rPr>
              <a:t>voltar ao</a:t>
            </a:r>
            <a:r>
              <a:rPr sz="1100" spc="18">
                <a:solidFill>
                  <a:srgbClr val="000000"/>
                </a:solidFill>
                <a:latin typeface="Calibri"/>
                <a:cs typeface="Calibri"/>
              </a:rPr>
              <a:t> </a:t>
            </a:r>
            <a:r>
              <a:rPr sz="1100">
                <a:solidFill>
                  <a:srgbClr val="000000"/>
                </a:solidFill>
                <a:latin typeface="Calibri"/>
                <a:cs typeface="Calibri"/>
              </a:rPr>
              <a:t>início. </a:t>
            </a:r>
            <a:r>
              <a:rPr lang="pt-BR" sz="1100">
                <a:solidFill>
                  <a:srgbClr val="000000"/>
                </a:solidFill>
                <a:latin typeface="Calibri"/>
                <a:cs typeface="Calibri"/>
              </a:rPr>
              <a:t>Aperte</a:t>
            </a:r>
            <a:r>
              <a:rPr sz="1100">
                <a:solidFill>
                  <a:srgbClr val="000000"/>
                </a:solidFill>
                <a:latin typeface="Calibri"/>
                <a:cs typeface="Calibri"/>
              </a:rPr>
              <a:t> ACIMA</a:t>
            </a:r>
            <a:r>
              <a:rPr sz="1100" spc="-14">
                <a:solidFill>
                  <a:srgbClr val="000000"/>
                </a:solidFill>
                <a:latin typeface="Calibri"/>
                <a:cs typeface="Calibri"/>
              </a:rPr>
              <a:t> </a:t>
            </a:r>
            <a:r>
              <a:rPr sz="1100">
                <a:solidFill>
                  <a:srgbClr val="000000"/>
                </a:solidFill>
                <a:latin typeface="Calibri"/>
                <a:cs typeface="Calibri"/>
              </a:rPr>
              <a:t>ou ABAIXO</a:t>
            </a:r>
            <a:r>
              <a:rPr sz="1100" spc="-11">
                <a:solidFill>
                  <a:srgbClr val="000000"/>
                </a:solidFill>
                <a:latin typeface="Calibri"/>
                <a:cs typeface="Calibri"/>
              </a:rPr>
              <a:t> </a:t>
            </a:r>
            <a:r>
              <a:rPr sz="1100">
                <a:solidFill>
                  <a:srgbClr val="000000"/>
                </a:solidFill>
                <a:latin typeface="Calibri"/>
                <a:cs typeface="Calibri"/>
              </a:rPr>
              <a:t>PARA</a:t>
            </a:r>
          </a:p>
          <a:p>
            <a:pPr>
              <a:lnSpc>
                <a:spcPts val="1332"/>
              </a:lnSpc>
            </a:pPr>
            <a:r>
              <a:rPr sz="1100">
                <a:solidFill>
                  <a:srgbClr val="000000"/>
                </a:solidFill>
                <a:latin typeface="Calibri"/>
                <a:cs typeface="Calibri"/>
              </a:rPr>
              <a:t>SELECIONAR a unidade da hora, </a:t>
            </a:r>
            <a:r>
              <a:rPr lang="pt-BR" sz="1100">
                <a:solidFill>
                  <a:srgbClr val="000000"/>
                </a:solidFill>
                <a:cs typeface="Calibri"/>
              </a:rPr>
              <a:t>aperte</a:t>
            </a:r>
            <a:endParaRPr sz="1100">
              <a:solidFill>
                <a:srgbClr val="000000"/>
              </a:solidFill>
              <a:latin typeface="Calibri"/>
              <a:cs typeface="Calibri"/>
            </a:endParaRPr>
          </a:p>
        </p:txBody>
      </p:sp>
      <p:sp>
        <p:nvSpPr>
          <p:cNvPr id="10" name="object 10"/>
          <p:cNvSpPr txBox="1"/>
          <p:nvPr/>
        </p:nvSpPr>
        <p:spPr>
          <a:xfrm>
            <a:off x="2360676" y="2915504"/>
            <a:ext cx="2852221" cy="140408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r>
              <a:rPr sz="1100" spc="-21">
                <a:solidFill>
                  <a:srgbClr val="000000"/>
                </a:solidFill>
                <a:latin typeface="Calibri"/>
                <a:cs typeface="Calibri"/>
              </a:rPr>
              <a:t> </a:t>
            </a:r>
            <a:r>
              <a:rPr sz="1100">
                <a:solidFill>
                  <a:srgbClr val="000000"/>
                </a:solidFill>
                <a:latin typeface="Calibri"/>
                <a:cs typeface="Calibri"/>
              </a:rPr>
              <a:t>e prima ACIMA </a:t>
            </a:r>
            <a:r>
              <a:rPr sz="1100" spc="16">
                <a:solidFill>
                  <a:srgbClr val="000000"/>
                </a:solidFill>
                <a:latin typeface="Calibri"/>
                <a:cs typeface="Calibri"/>
              </a:rPr>
              <a:t>ou</a:t>
            </a:r>
          </a:p>
          <a:p>
            <a:pPr>
              <a:lnSpc>
                <a:spcPts val="1344"/>
              </a:lnSpc>
              <a:spcBef>
                <a:spcPts val="50"/>
              </a:spcBef>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ajustar el</a:t>
            </a:r>
            <a:r>
              <a:rPr sz="1100" spc="-10">
                <a:solidFill>
                  <a:srgbClr val="000000"/>
                </a:solidFill>
                <a:latin typeface="Calibri"/>
                <a:cs typeface="Calibri"/>
              </a:rPr>
              <a:t> </a:t>
            </a:r>
            <a:r>
              <a:rPr sz="1100">
                <a:solidFill>
                  <a:srgbClr val="000000"/>
                </a:solidFill>
                <a:latin typeface="Calibri"/>
                <a:cs typeface="Calibri"/>
              </a:rPr>
              <a:t>valor, em</a:t>
            </a:r>
            <a:r>
              <a:rPr sz="1100" spc="10">
                <a:solidFill>
                  <a:srgbClr val="000000"/>
                </a:solidFill>
                <a:latin typeface="Calibri"/>
                <a:cs typeface="Calibri"/>
              </a:rPr>
              <a:t> </a:t>
            </a:r>
            <a:r>
              <a:rPr sz="1100" err="1">
                <a:solidFill>
                  <a:srgbClr val="000000"/>
                </a:solidFill>
                <a:latin typeface="Calibri"/>
                <a:cs typeface="Calibri"/>
              </a:rPr>
              <a:t>seguida</a:t>
            </a:r>
            <a:r>
              <a:rPr sz="1100">
                <a:solidFill>
                  <a:srgbClr val="000000"/>
                </a:solidFill>
                <a:latin typeface="Calibri"/>
                <a:cs typeface="Calibri"/>
              </a:rPr>
              <a:t> </a:t>
            </a:r>
            <a:r>
              <a:rPr lang="pt-BR" sz="1100">
                <a:solidFill>
                  <a:srgbClr val="000000"/>
                </a:solidFill>
                <a:cs typeface="Calibri"/>
              </a:rPr>
              <a:t>aperte</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voltar</a:t>
            </a:r>
            <a:r>
              <a:rPr sz="1100" spc="-16">
                <a:solidFill>
                  <a:srgbClr val="000000"/>
                </a:solidFill>
                <a:latin typeface="Calibri"/>
                <a:cs typeface="Calibri"/>
              </a:rPr>
              <a:t> </a:t>
            </a:r>
            <a:r>
              <a:rPr sz="1100">
                <a:solidFill>
                  <a:srgbClr val="000000"/>
                </a:solidFill>
                <a:latin typeface="Calibri"/>
                <a:cs typeface="Calibri"/>
              </a:rPr>
              <a:t>à parte superior. </a:t>
            </a:r>
            <a:r>
              <a:rPr lang="pt-BR" sz="1100">
                <a:solidFill>
                  <a:srgbClr val="000000"/>
                </a:solidFill>
                <a:latin typeface="Calibri"/>
                <a:cs typeface="Calibri"/>
              </a:rPr>
              <a:t>Aperte</a:t>
            </a:r>
            <a:endParaRPr sz="1100">
              <a:solidFill>
                <a:srgbClr val="000000"/>
              </a:solidFill>
              <a:latin typeface="Calibri"/>
              <a:cs typeface="Calibri"/>
            </a:endParaRPr>
          </a:p>
          <a:p>
            <a:pPr marL="0" marR="0">
              <a:lnSpc>
                <a:spcPts val="1343"/>
              </a:lnSpc>
              <a:spcBef>
                <a:spcPts val="50"/>
              </a:spcBef>
              <a:spcAft>
                <a:spcPts val="0"/>
              </a:spcAft>
            </a:pPr>
            <a:r>
              <a:rPr sz="1100">
                <a:solidFill>
                  <a:srgbClr val="000000"/>
                </a:solidFill>
                <a:latin typeface="Calibri"/>
                <a:cs typeface="Calibri"/>
              </a:rPr>
              <a:t>ACIMA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ABAIXO</a:t>
            </a:r>
            <a:r>
              <a:rPr sz="1100" spc="-11">
                <a:solidFill>
                  <a:srgbClr val="000000"/>
                </a:solidFill>
                <a:latin typeface="Calibri"/>
                <a:cs typeface="Calibri"/>
              </a:rPr>
              <a:t> </a:t>
            </a:r>
            <a:r>
              <a:rPr sz="1100">
                <a:solidFill>
                  <a:srgbClr val="000000"/>
                </a:solidFill>
                <a:latin typeface="Calibri"/>
                <a:cs typeface="Calibri"/>
              </a:rPr>
              <a:t>para mudar as dezenas de</a:t>
            </a:r>
          </a:p>
          <a:p>
            <a:pPr marL="0" marR="0">
              <a:lnSpc>
                <a:spcPts val="1344"/>
              </a:lnSpc>
              <a:spcBef>
                <a:spcPts val="0"/>
              </a:spcBef>
              <a:spcAft>
                <a:spcPts val="0"/>
              </a:spcAft>
            </a:pPr>
            <a:r>
              <a:rPr sz="1100">
                <a:solidFill>
                  <a:srgbClr val="000000"/>
                </a:solidFill>
                <a:latin typeface="Calibri"/>
                <a:cs typeface="Calibri"/>
              </a:rPr>
              <a:t>minutos</a:t>
            </a:r>
            <a:r>
              <a:rPr sz="1100" spc="-11">
                <a:solidFill>
                  <a:srgbClr val="000000"/>
                </a:solidFill>
                <a:latin typeface="Calibri"/>
                <a:cs typeface="Calibri"/>
              </a:rPr>
              <a:t> </a:t>
            </a:r>
            <a:r>
              <a:rPr sz="1100">
                <a:solidFill>
                  <a:srgbClr val="000000"/>
                </a:solidFill>
                <a:latin typeface="Calibri"/>
                <a:cs typeface="Calibri"/>
              </a:rPr>
              <a:t>e</a:t>
            </a:r>
            <a:r>
              <a:rPr sz="1100" spc="17">
                <a:solidFill>
                  <a:srgbClr val="000000"/>
                </a:solidFill>
                <a:latin typeface="Calibri"/>
                <a:cs typeface="Calibri"/>
              </a:rPr>
              <a:t> </a:t>
            </a:r>
            <a:r>
              <a:rPr sz="1100">
                <a:solidFill>
                  <a:srgbClr val="000000"/>
                </a:solidFill>
                <a:latin typeface="Calibri"/>
                <a:cs typeface="Calibri"/>
              </a:rPr>
              <a:t>prima CONFIRMAR para entrar.</a:t>
            </a:r>
            <a:r>
              <a:rPr sz="1100" spc="-13">
                <a:solidFill>
                  <a:srgbClr val="000000"/>
                </a:solidFill>
                <a:latin typeface="Calibri"/>
                <a:cs typeface="Calibri"/>
              </a:rPr>
              <a:t> </a:t>
            </a:r>
            <a:r>
              <a:rPr sz="1100">
                <a:solidFill>
                  <a:srgbClr val="000000"/>
                </a:solidFill>
                <a:latin typeface="Calibri"/>
                <a:cs typeface="Calibri"/>
              </a:rPr>
              <a:t>Em</a:t>
            </a:r>
          </a:p>
          <a:p>
            <a:pPr>
              <a:lnSpc>
                <a:spcPts val="1343"/>
              </a:lnSpc>
              <a:spcBef>
                <a:spcPts val="50"/>
              </a:spcBef>
            </a:pPr>
            <a:r>
              <a:rPr sz="1100" err="1">
                <a:solidFill>
                  <a:srgbClr val="000000"/>
                </a:solidFill>
                <a:latin typeface="Calibri"/>
                <a:cs typeface="Calibri"/>
              </a:rPr>
              <a:t>seguida</a:t>
            </a:r>
            <a:r>
              <a:rPr sz="1100">
                <a:solidFill>
                  <a:srgbClr val="000000"/>
                </a:solidFill>
                <a:latin typeface="Calibri"/>
                <a:cs typeface="Calibri"/>
              </a:rPr>
              <a:t> </a:t>
            </a:r>
            <a:r>
              <a:rPr lang="pt-BR" sz="1100">
                <a:solidFill>
                  <a:srgbClr val="000000"/>
                </a:solidFill>
                <a:cs typeface="Calibri"/>
              </a:rPr>
              <a:t>aperte</a:t>
            </a:r>
            <a:r>
              <a:rPr sz="1100">
                <a:solidFill>
                  <a:srgbClr val="000000"/>
                </a:solidFill>
                <a:latin typeface="Calibri"/>
                <a:cs typeface="Calibri"/>
              </a:rPr>
              <a:t> ACIMA</a:t>
            </a:r>
            <a:r>
              <a:rPr sz="1100" spc="-13">
                <a:solidFill>
                  <a:srgbClr val="000000"/>
                </a:solidFill>
                <a:latin typeface="Calibri"/>
                <a:cs typeface="Calibri"/>
              </a:rPr>
              <a:t> </a:t>
            </a:r>
            <a:r>
              <a:rPr sz="1100">
                <a:solidFill>
                  <a:srgbClr val="000000"/>
                </a:solidFill>
                <a:latin typeface="Calibri"/>
                <a:cs typeface="Calibri"/>
              </a:rPr>
              <a:t>ou ABAIXO para ajustar o</a:t>
            </a:r>
          </a:p>
          <a:p>
            <a:pPr>
              <a:lnSpc>
                <a:spcPts val="1344"/>
              </a:lnSpc>
            </a:pPr>
            <a:r>
              <a:rPr sz="1100">
                <a:solidFill>
                  <a:srgbClr val="000000"/>
                </a:solidFill>
                <a:latin typeface="Calibri"/>
                <a:cs typeface="Calibri"/>
              </a:rPr>
              <a:t>valor</a:t>
            </a:r>
            <a:r>
              <a:rPr sz="1100" spc="-23">
                <a:solidFill>
                  <a:srgbClr val="000000"/>
                </a:solidFill>
                <a:latin typeface="Calibri"/>
                <a:cs typeface="Calibri"/>
              </a:rPr>
              <a:t> </a:t>
            </a:r>
            <a:r>
              <a:rPr sz="1100">
                <a:solidFill>
                  <a:srgbClr val="000000"/>
                </a:solidFill>
                <a:latin typeface="Calibri"/>
                <a:cs typeface="Calibri"/>
              </a:rPr>
              <a:t>e</a:t>
            </a:r>
            <a:r>
              <a:rPr sz="1100" spc="10">
                <a:solidFill>
                  <a:srgbClr val="000000"/>
                </a:solidFill>
                <a:latin typeface="Calibri"/>
                <a:cs typeface="Calibri"/>
              </a:rPr>
              <a:t> </a:t>
            </a:r>
            <a:r>
              <a:rPr lang="pt-BR" sz="1100">
                <a:solidFill>
                  <a:srgbClr val="000000"/>
                </a:solidFill>
                <a:cs typeface="Calibri"/>
              </a:rPr>
              <a:t>aperte</a:t>
            </a:r>
            <a:r>
              <a:rPr sz="1100">
                <a:solidFill>
                  <a:srgbClr val="000000"/>
                </a:solidFill>
                <a:latin typeface="Calibri"/>
                <a:cs typeface="Calibri"/>
              </a:rPr>
              <a:t> CONFIRMAR</a:t>
            </a:r>
            <a:r>
              <a:rPr sz="1100" spc="-15">
                <a:solidFill>
                  <a:srgbClr val="000000"/>
                </a:solidFill>
                <a:latin typeface="Calibri"/>
                <a:cs typeface="Calibri"/>
              </a:rPr>
              <a:t> </a:t>
            </a:r>
            <a:r>
              <a:rPr sz="1100">
                <a:solidFill>
                  <a:srgbClr val="000000"/>
                </a:solidFill>
                <a:latin typeface="Calibri"/>
                <a:cs typeface="Calibri"/>
              </a:rPr>
              <a:t>para voltar à parte</a:t>
            </a:r>
          </a:p>
          <a:p>
            <a:pPr>
              <a:lnSpc>
                <a:spcPts val="1344"/>
              </a:lnSpc>
              <a:spcBef>
                <a:spcPts val="50"/>
              </a:spcBef>
            </a:pPr>
            <a:r>
              <a:rPr sz="1100">
                <a:solidFill>
                  <a:srgbClr val="000000"/>
                </a:solidFill>
                <a:latin typeface="Calibri"/>
                <a:cs typeface="Calibri"/>
              </a:rPr>
              <a:t>superior. </a:t>
            </a:r>
            <a:r>
              <a:rPr lang="pt-BR" sz="1100">
                <a:solidFill>
                  <a:srgbClr val="000000"/>
                </a:solidFill>
                <a:latin typeface="Calibri"/>
                <a:cs typeface="Calibri"/>
              </a:rPr>
              <a:t>A</a:t>
            </a:r>
            <a:r>
              <a:rPr lang="pt-BR" sz="1100">
                <a:solidFill>
                  <a:srgbClr val="000000"/>
                </a:solidFill>
                <a:cs typeface="Calibri"/>
              </a:rPr>
              <a:t>perte</a:t>
            </a:r>
            <a:r>
              <a:rPr sz="1100">
                <a:solidFill>
                  <a:srgbClr val="000000"/>
                </a:solidFill>
                <a:latin typeface="Calibri"/>
                <a:cs typeface="Calibri"/>
              </a:rPr>
              <a:t> ACIMA</a:t>
            </a:r>
            <a:r>
              <a:rPr sz="1100" spc="-21">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ABAIXO para</a:t>
            </a:r>
          </a:p>
        </p:txBody>
      </p:sp>
      <p:sp>
        <p:nvSpPr>
          <p:cNvPr id="11" name="object 11"/>
          <p:cNvSpPr txBox="1"/>
          <p:nvPr/>
        </p:nvSpPr>
        <p:spPr>
          <a:xfrm>
            <a:off x="2360676" y="4279484"/>
            <a:ext cx="2571077" cy="166712"/>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selecionar as unidades de minutos</a:t>
            </a:r>
            <a:r>
              <a:rPr sz="1100" spc="-11">
                <a:solidFill>
                  <a:srgbClr val="000000"/>
                </a:solidFill>
                <a:latin typeface="Calibri"/>
                <a:cs typeface="Calibri"/>
              </a:rPr>
              <a:t> </a:t>
            </a:r>
            <a:r>
              <a:rPr sz="1100">
                <a:solidFill>
                  <a:srgbClr val="000000"/>
                </a:solidFill>
                <a:latin typeface="Calibri"/>
                <a:cs typeface="Calibri"/>
              </a:rPr>
              <a:t>e</a:t>
            </a:r>
            <a:r>
              <a:rPr sz="1100" spc="17">
                <a:solidFill>
                  <a:srgbClr val="000000"/>
                </a:solidFill>
                <a:latin typeface="Calibri"/>
                <a:cs typeface="Calibri"/>
              </a:rPr>
              <a:t> </a:t>
            </a:r>
            <a:r>
              <a:rPr lang="pt-BR" sz="1100">
                <a:solidFill>
                  <a:srgbClr val="000000"/>
                </a:solidFill>
                <a:cs typeface="Calibri"/>
              </a:rPr>
              <a:t>aperte</a:t>
            </a:r>
            <a:endParaRPr sz="1100">
              <a:solidFill>
                <a:srgbClr val="000000"/>
              </a:solidFill>
              <a:latin typeface="Calibri"/>
              <a:cs typeface="Calibri"/>
            </a:endParaRP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79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108447" y="3133384"/>
            <a:ext cx="1778507" cy="116363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108448" y="1706372"/>
            <a:ext cx="1778506" cy="11436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420967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1676400" marR="0">
              <a:lnSpc>
                <a:spcPts val="1347"/>
              </a:lnSpc>
              <a:spcBef>
                <a:spcPts val="139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r>
              <a:rPr sz="1100" spc="-19">
                <a:solidFill>
                  <a:srgbClr val="000000"/>
                </a:solidFill>
                <a:latin typeface="Calibri"/>
                <a:cs typeface="Calibri"/>
              </a:rPr>
              <a:t> </a:t>
            </a:r>
            <a:r>
              <a:rPr lang="pt-BR" sz="1100">
                <a:solidFill>
                  <a:srgbClr val="000000"/>
                </a:solidFill>
                <a:latin typeface="Calibri"/>
                <a:cs typeface="Calibri"/>
              </a:rPr>
              <a:t>Aperte</a:t>
            </a:r>
            <a:r>
              <a:rPr sz="1100" spc="-10">
                <a:solidFill>
                  <a:srgbClr val="000000"/>
                </a:solidFill>
                <a:latin typeface="Calibri"/>
                <a:cs typeface="Calibri"/>
              </a:rPr>
              <a:t> </a:t>
            </a:r>
            <a:r>
              <a:rPr sz="1100">
                <a:solidFill>
                  <a:srgbClr val="000000"/>
                </a:solidFill>
                <a:latin typeface="Calibri"/>
                <a:cs typeface="Calibri"/>
              </a:rPr>
              <a:t>ACIMA ou</a:t>
            </a:r>
          </a:p>
        </p:txBody>
      </p:sp>
      <p:sp>
        <p:nvSpPr>
          <p:cNvPr id="6" name="object 6"/>
          <p:cNvSpPr txBox="1"/>
          <p:nvPr/>
        </p:nvSpPr>
        <p:spPr>
          <a:xfrm>
            <a:off x="2252472" y="900776"/>
            <a:ext cx="2743270" cy="719808"/>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ajustar</a:t>
            </a:r>
            <a:r>
              <a:rPr sz="1100" spc="-16">
                <a:solidFill>
                  <a:srgbClr val="000000"/>
                </a:solidFill>
                <a:latin typeface="Calibri"/>
                <a:cs typeface="Calibri"/>
              </a:rPr>
              <a:t> </a:t>
            </a:r>
            <a:r>
              <a:rPr sz="1100">
                <a:solidFill>
                  <a:srgbClr val="000000"/>
                </a:solidFill>
                <a:latin typeface="Calibri"/>
                <a:cs typeface="Calibri"/>
              </a:rPr>
              <a:t>o valor e </a:t>
            </a:r>
            <a:r>
              <a:rPr sz="1100" err="1">
                <a:solidFill>
                  <a:srgbClr val="000000"/>
                </a:solidFill>
                <a:latin typeface="Calibri"/>
                <a:cs typeface="Calibri"/>
              </a:rPr>
              <a:t>depois</a:t>
            </a:r>
            <a:r>
              <a:rPr sz="1100">
                <a:solidFill>
                  <a:srgbClr val="000000"/>
                </a:solidFill>
                <a:latin typeface="Calibri"/>
                <a:cs typeface="Calibri"/>
              </a:rPr>
              <a:t> </a:t>
            </a:r>
            <a:r>
              <a:rPr lang="pt-BR" sz="1100">
                <a:solidFill>
                  <a:srgbClr val="000000"/>
                </a:solidFill>
                <a:cs typeface="Calibri"/>
              </a:rPr>
              <a:t>aperte</a:t>
            </a:r>
            <a:endParaRPr sz="1100">
              <a:solidFill>
                <a:srgbClr val="000000"/>
              </a:solidFill>
              <a:latin typeface="Calibri"/>
              <a:cs typeface="Calibri"/>
            </a:endParaRPr>
          </a:p>
          <a:p>
            <a:pPr marL="0" marR="0">
              <a:lnSpc>
                <a:spcPts val="1332"/>
              </a:lnSpc>
              <a:spcBef>
                <a:spcPts val="5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voltar</a:t>
            </a:r>
            <a:r>
              <a:rPr sz="1100" spc="-16">
                <a:solidFill>
                  <a:srgbClr val="000000"/>
                </a:solidFill>
                <a:latin typeface="Calibri"/>
                <a:cs typeface="Calibri"/>
              </a:rPr>
              <a:t> </a:t>
            </a:r>
            <a:r>
              <a:rPr sz="1100">
                <a:solidFill>
                  <a:srgbClr val="000000"/>
                </a:solidFill>
                <a:latin typeface="Calibri"/>
                <a:cs typeface="Calibri"/>
              </a:rPr>
              <a:t>à parte superior.</a:t>
            </a:r>
          </a:p>
          <a:p>
            <a:pPr>
              <a:lnSpc>
                <a:spcPts val="1344"/>
              </a:lnSpc>
            </a:pPr>
            <a:r>
              <a:rPr sz="1100">
                <a:solidFill>
                  <a:srgbClr val="000000"/>
                </a:solidFill>
                <a:latin typeface="Calibri"/>
                <a:cs typeface="Calibri"/>
              </a:rPr>
              <a:t>Quando finalizar o ajuste, </a:t>
            </a:r>
            <a:r>
              <a:rPr lang="pt-BR" sz="1100">
                <a:solidFill>
                  <a:srgbClr val="000000"/>
                </a:solidFill>
                <a:cs typeface="Calibri"/>
              </a:rPr>
              <a:t>aperte</a:t>
            </a:r>
            <a:r>
              <a:rPr sz="1100">
                <a:solidFill>
                  <a:srgbClr val="000000"/>
                </a:solidFill>
                <a:latin typeface="Calibri"/>
                <a:cs typeface="Calibri"/>
              </a:rPr>
              <a:t> VOLTAR</a:t>
            </a:r>
            <a:r>
              <a:rPr sz="1100" spc="-13">
                <a:solidFill>
                  <a:srgbClr val="000000"/>
                </a:solidFill>
                <a:latin typeface="Calibri"/>
                <a:cs typeface="Calibri"/>
              </a:rPr>
              <a:t> </a:t>
            </a:r>
            <a:r>
              <a:rPr sz="1100">
                <a:solidFill>
                  <a:srgbClr val="000000"/>
                </a:solidFill>
                <a:latin typeface="Calibri"/>
                <a:cs typeface="Calibri"/>
              </a:rPr>
              <a:t>para</a:t>
            </a:r>
          </a:p>
          <a:p>
            <a:pPr marL="0" marR="0">
              <a:lnSpc>
                <a:spcPts val="1344"/>
              </a:lnSpc>
              <a:spcBef>
                <a:spcPts val="50"/>
              </a:spcBef>
              <a:spcAft>
                <a:spcPts val="0"/>
              </a:spcAft>
            </a:pPr>
            <a:r>
              <a:rPr sz="1100">
                <a:solidFill>
                  <a:srgbClr val="000000"/>
                </a:solidFill>
                <a:latin typeface="Calibri"/>
                <a:cs typeface="Calibri"/>
              </a:rPr>
              <a:t>regressar ao segundo menu.</a:t>
            </a:r>
          </a:p>
        </p:txBody>
      </p:sp>
      <p:sp>
        <p:nvSpPr>
          <p:cNvPr id="7" name="object 7"/>
          <p:cNvSpPr txBox="1"/>
          <p:nvPr/>
        </p:nvSpPr>
        <p:spPr>
          <a:xfrm>
            <a:off x="644652" y="1703924"/>
            <a:ext cx="117390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Ligação Bluetooth</a:t>
            </a:r>
          </a:p>
        </p:txBody>
      </p:sp>
      <p:sp>
        <p:nvSpPr>
          <p:cNvPr id="8" name="object 8"/>
          <p:cNvSpPr txBox="1"/>
          <p:nvPr/>
        </p:nvSpPr>
        <p:spPr>
          <a:xfrm>
            <a:off x="2252472" y="1703924"/>
            <a:ext cx="2864701" cy="1062708"/>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a:lnSpc>
                <a:spcPts val="1343"/>
              </a:lnSpc>
              <a:spcBef>
                <a:spcPts val="50"/>
              </a:spcBef>
            </a:pPr>
            <a:r>
              <a:rPr sz="1100">
                <a:solidFill>
                  <a:srgbClr val="000000"/>
                </a:solidFill>
                <a:latin typeface="Calibri"/>
                <a:cs typeface="Calibri"/>
              </a:rPr>
              <a:t>para selecionar “Bluetooth connection” e </a:t>
            </a:r>
            <a:r>
              <a:rPr lang="pt-BR" sz="1100">
                <a:solidFill>
                  <a:srgbClr val="000000"/>
                </a:solidFill>
                <a:cs typeface="Calibri"/>
              </a:rPr>
              <a:t>aperte</a:t>
            </a:r>
            <a:endParaRPr sz="1100">
              <a:solidFill>
                <a:srgbClr val="000000"/>
              </a:solidFill>
              <a:latin typeface="Calibri"/>
              <a:cs typeface="Calibri"/>
            </a:endParaRPr>
          </a:p>
          <a:p>
            <a:pPr marL="0" marR="0">
              <a:lnSpc>
                <a:spcPts val="1344"/>
              </a:lnSpc>
              <a:spcBef>
                <a:spcPts val="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r>
              <a:rPr sz="1100" spc="-19">
                <a:solidFill>
                  <a:srgbClr val="000000"/>
                </a:solidFill>
                <a:latin typeface="Calibri"/>
                <a:cs typeface="Calibri"/>
              </a:rPr>
              <a:t> </a:t>
            </a:r>
            <a:r>
              <a:rPr lang="pt-BR" sz="1100">
                <a:solidFill>
                  <a:srgbClr val="000000"/>
                </a:solidFill>
                <a:latin typeface="Calibri"/>
                <a:cs typeface="Calibri"/>
              </a:rPr>
              <a:t>Aperte</a:t>
            </a:r>
            <a:r>
              <a:rPr sz="1100" spc="-10">
                <a:solidFill>
                  <a:srgbClr val="000000"/>
                </a:solidFill>
                <a:latin typeface="Calibri"/>
                <a:cs typeface="Calibri"/>
              </a:rPr>
              <a:t> </a:t>
            </a:r>
            <a:r>
              <a:rPr sz="1100">
                <a:solidFill>
                  <a:srgbClr val="000000"/>
                </a:solidFill>
                <a:latin typeface="Calibri"/>
                <a:cs typeface="Calibri"/>
              </a:rPr>
              <a:t>ACIMA ou</a:t>
            </a:r>
          </a:p>
          <a:p>
            <a:pPr marL="0" marR="0">
              <a:lnSpc>
                <a:spcPts val="1344"/>
              </a:lnSpc>
              <a:spcBef>
                <a:spcPts val="5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ligar ou desligar e</a:t>
            </a:r>
            <a:r>
              <a:rPr sz="1100" spc="18">
                <a:solidFill>
                  <a:srgbClr val="000000"/>
                </a:solidFill>
                <a:latin typeface="Calibri"/>
                <a:cs typeface="Calibri"/>
              </a:rPr>
              <a:t> </a:t>
            </a:r>
            <a:r>
              <a:rPr sz="1100">
                <a:solidFill>
                  <a:srgbClr val="000000"/>
                </a:solidFill>
                <a:latin typeface="Calibri"/>
                <a:cs typeface="Calibri"/>
              </a:rPr>
              <a:t>confirme</a:t>
            </a:r>
            <a:r>
              <a:rPr sz="1100" spc="13">
                <a:solidFill>
                  <a:srgbClr val="000000"/>
                </a:solidFill>
                <a:latin typeface="Calibri"/>
                <a:cs typeface="Calibri"/>
              </a:rPr>
              <a:t> </a:t>
            </a:r>
            <a:r>
              <a:rPr sz="1100">
                <a:solidFill>
                  <a:srgbClr val="000000"/>
                </a:solidFill>
                <a:latin typeface="Calibri"/>
                <a:cs typeface="Calibri"/>
              </a:rPr>
              <a:t>com</a:t>
            </a:r>
          </a:p>
          <a:p>
            <a:pPr marL="0" marR="0">
              <a:lnSpc>
                <a:spcPts val="1343"/>
              </a:lnSpc>
              <a:spcBef>
                <a:spcPts val="0"/>
              </a:spcBef>
              <a:spcAft>
                <a:spcPts val="0"/>
              </a:spcAft>
            </a:pPr>
            <a:r>
              <a:rPr sz="1100">
                <a:solidFill>
                  <a:srgbClr val="000000"/>
                </a:solidFill>
                <a:latin typeface="Calibri"/>
                <a:cs typeface="Calibri"/>
              </a:rPr>
              <a:t>CONFIRMAR.</a:t>
            </a:r>
            <a:r>
              <a:rPr sz="1100" spc="-18">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VOLTAR</a:t>
            </a:r>
            <a:r>
              <a:rPr sz="1100" spc="13">
                <a:solidFill>
                  <a:srgbClr val="000000"/>
                </a:solidFill>
                <a:latin typeface="Calibri"/>
                <a:cs typeface="Calibri"/>
              </a:rPr>
              <a:t> </a:t>
            </a:r>
            <a:r>
              <a:rPr sz="1100">
                <a:solidFill>
                  <a:srgbClr val="000000"/>
                </a:solidFill>
                <a:latin typeface="Calibri"/>
                <a:cs typeface="Calibri"/>
              </a:rPr>
              <a:t>para regressar ao</a:t>
            </a:r>
          </a:p>
          <a:p>
            <a:pPr marL="0" marR="0">
              <a:lnSpc>
                <a:spcPts val="1344"/>
              </a:lnSpc>
              <a:spcBef>
                <a:spcPts val="50"/>
              </a:spcBef>
              <a:spcAft>
                <a:spcPts val="0"/>
              </a:spcAft>
            </a:pPr>
            <a:r>
              <a:rPr sz="1100">
                <a:solidFill>
                  <a:srgbClr val="000000"/>
                </a:solidFill>
                <a:latin typeface="Calibri"/>
                <a:cs typeface="Calibri"/>
              </a:rPr>
              <a:t>menu</a:t>
            </a:r>
            <a:r>
              <a:rPr sz="1100" spc="-14">
                <a:solidFill>
                  <a:srgbClr val="000000"/>
                </a:solidFill>
                <a:latin typeface="Calibri"/>
                <a:cs typeface="Calibri"/>
              </a:rPr>
              <a:t> </a:t>
            </a:r>
            <a:r>
              <a:rPr sz="1100">
                <a:solidFill>
                  <a:srgbClr val="000000"/>
                </a:solidFill>
                <a:latin typeface="Calibri"/>
                <a:cs typeface="Calibri"/>
              </a:rPr>
              <a:t>“settings”.</a:t>
            </a:r>
          </a:p>
        </p:txBody>
      </p:sp>
      <p:sp>
        <p:nvSpPr>
          <p:cNvPr id="9" name="object 9"/>
          <p:cNvSpPr txBox="1"/>
          <p:nvPr/>
        </p:nvSpPr>
        <p:spPr>
          <a:xfrm>
            <a:off x="644652" y="3132461"/>
            <a:ext cx="139048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Ajuste da</a:t>
            </a:r>
            <a:r>
              <a:rPr sz="1100" b="1" spc="13">
                <a:solidFill>
                  <a:srgbClr val="000000"/>
                </a:solidFill>
                <a:latin typeface="Calibri"/>
                <a:cs typeface="Calibri"/>
              </a:rPr>
              <a:t> </a:t>
            </a:r>
            <a:r>
              <a:rPr sz="1100" b="1">
                <a:solidFill>
                  <a:srgbClr val="000000"/>
                </a:solidFill>
                <a:latin typeface="Calibri"/>
                <a:cs typeface="Calibri"/>
              </a:rPr>
              <a:t>pressão dos</a:t>
            </a:r>
          </a:p>
          <a:p>
            <a:pPr marL="0" marR="0">
              <a:lnSpc>
                <a:spcPts val="1344"/>
              </a:lnSpc>
              <a:spcBef>
                <a:spcPts val="50"/>
              </a:spcBef>
              <a:spcAft>
                <a:spcPts val="0"/>
              </a:spcAft>
            </a:pPr>
            <a:r>
              <a:rPr sz="1100" b="1">
                <a:solidFill>
                  <a:srgbClr val="000000"/>
                </a:solidFill>
                <a:latin typeface="Calibri"/>
                <a:cs typeface="Calibri"/>
              </a:rPr>
              <a:t>pneus</a:t>
            </a:r>
          </a:p>
        </p:txBody>
      </p:sp>
      <p:sp>
        <p:nvSpPr>
          <p:cNvPr id="10" name="object 10"/>
          <p:cNvSpPr txBox="1"/>
          <p:nvPr/>
        </p:nvSpPr>
        <p:spPr>
          <a:xfrm>
            <a:off x="2252472" y="3132461"/>
            <a:ext cx="2843868" cy="890496"/>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A partir do menu “settings”, </a:t>
            </a:r>
            <a:r>
              <a:rPr lang="pt-BR" sz="1100">
                <a:solidFill>
                  <a:srgbClr val="000000"/>
                </a:solidFill>
                <a:cs typeface="Calibri"/>
              </a:rPr>
              <a:t>aperte</a:t>
            </a:r>
            <a:r>
              <a:rPr sz="1100" spc="-10">
                <a:solidFill>
                  <a:srgbClr val="000000"/>
                </a:solidFill>
                <a:latin typeface="Calibri"/>
                <a:cs typeface="Calibri"/>
              </a:rPr>
              <a:t> </a:t>
            </a:r>
            <a:r>
              <a:rPr sz="1100">
                <a:solidFill>
                  <a:srgbClr val="000000"/>
                </a:solidFill>
                <a:latin typeface="Calibri"/>
                <a:cs typeface="Calibri"/>
              </a:rPr>
              <a:t>ACIMA</a:t>
            </a:r>
            <a:r>
              <a:rPr sz="1100" spc="-16">
                <a:solidFill>
                  <a:srgbClr val="000000"/>
                </a:solidFill>
                <a:latin typeface="Calibri"/>
                <a:cs typeface="Calibri"/>
              </a:rPr>
              <a:t> </a:t>
            </a:r>
            <a:r>
              <a:rPr sz="1100" spc="16">
                <a:solidFill>
                  <a:srgbClr val="000000"/>
                </a:solidFill>
                <a:latin typeface="Calibri"/>
                <a:cs typeface="Calibri"/>
              </a:rPr>
              <a:t>ou</a:t>
            </a:r>
          </a:p>
          <a:p>
            <a:pPr marL="0" marR="0">
              <a:lnSpc>
                <a:spcPts val="1331"/>
              </a:lnSpc>
              <a:spcBef>
                <a:spcPts val="5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selecionar “Tire pressure</a:t>
            </a:r>
          </a:p>
          <a:p>
            <a:pPr>
              <a:lnSpc>
                <a:spcPts val="1344"/>
              </a:lnSpc>
            </a:pPr>
            <a:r>
              <a:rPr sz="1100">
                <a:solidFill>
                  <a:srgbClr val="000000"/>
                </a:solidFill>
                <a:latin typeface="Calibri"/>
                <a:cs typeface="Calibri"/>
              </a:rPr>
              <a:t>matching-up” e </a:t>
            </a:r>
            <a:r>
              <a:rPr lang="pt-BR" sz="1100">
                <a:solidFill>
                  <a:srgbClr val="000000"/>
                </a:solidFill>
                <a:cs typeface="Calibri"/>
              </a:rPr>
              <a:t>aperte</a:t>
            </a:r>
            <a:r>
              <a:rPr sz="1100">
                <a:solidFill>
                  <a:srgbClr val="000000"/>
                </a:solidFill>
                <a:latin typeface="Calibri"/>
                <a:cs typeface="Calibri"/>
              </a:rPr>
              <a:t> CONFIRMAR</a:t>
            </a:r>
            <a:r>
              <a:rPr sz="1100" spc="11">
                <a:solidFill>
                  <a:srgbClr val="000000"/>
                </a:solidFill>
                <a:latin typeface="Calibri"/>
                <a:cs typeface="Calibri"/>
              </a:rPr>
              <a:t> </a:t>
            </a:r>
            <a:r>
              <a:rPr sz="1100">
                <a:solidFill>
                  <a:srgbClr val="000000"/>
                </a:solidFill>
                <a:latin typeface="Calibri"/>
                <a:cs typeface="Calibri"/>
              </a:rPr>
              <a:t>para entrar.</a:t>
            </a:r>
          </a:p>
          <a:p>
            <a:pPr marL="0" marR="0">
              <a:lnSpc>
                <a:spcPts val="1343"/>
              </a:lnSpc>
              <a:spcBef>
                <a:spcPts val="50"/>
              </a:spcBef>
              <a:spcAft>
                <a:spcPts val="0"/>
              </a:spcAft>
            </a:pPr>
            <a:r>
              <a:rPr lang="pt-BR" sz="1100">
                <a:solidFill>
                  <a:srgbClr val="000000"/>
                </a:solidFill>
                <a:latin typeface="Calibri"/>
                <a:cs typeface="Calibri"/>
              </a:rPr>
              <a:t>Aperte</a:t>
            </a:r>
            <a:r>
              <a:rPr sz="1100" spc="-23">
                <a:solidFill>
                  <a:srgbClr val="000000"/>
                </a:solidFill>
                <a:latin typeface="Calibri"/>
                <a:cs typeface="Calibri"/>
              </a:rPr>
              <a:t> </a:t>
            </a:r>
            <a:r>
              <a:rPr sz="1100">
                <a:solidFill>
                  <a:srgbClr val="000000"/>
                </a:solidFill>
                <a:latin typeface="Calibri"/>
                <a:cs typeface="Calibri"/>
              </a:rPr>
              <a:t>ACIMA</a:t>
            </a:r>
            <a:r>
              <a:rPr sz="1100" spc="-21">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ABAIXO para selecionar o</a:t>
            </a:r>
          </a:p>
          <a:p>
            <a:pPr>
              <a:lnSpc>
                <a:spcPts val="1344"/>
              </a:lnSpc>
            </a:pPr>
            <a:r>
              <a:rPr sz="1100">
                <a:solidFill>
                  <a:srgbClr val="000000"/>
                </a:solidFill>
                <a:latin typeface="Calibri"/>
                <a:cs typeface="Calibri"/>
              </a:rPr>
              <a:t>pneu dianteiro ou traseiro e </a:t>
            </a:r>
            <a:r>
              <a:rPr lang="pt-BR" sz="1100">
                <a:solidFill>
                  <a:srgbClr val="000000"/>
                </a:solidFill>
                <a:cs typeface="Calibri"/>
              </a:rPr>
              <a:t>aperte</a:t>
            </a:r>
            <a:endParaRPr sz="1100">
              <a:solidFill>
                <a:srgbClr val="000000"/>
              </a:solidFill>
              <a:latin typeface="Calibri"/>
              <a:cs typeface="Calibri"/>
            </a:endParaRPr>
          </a:p>
        </p:txBody>
      </p:sp>
      <p:sp>
        <p:nvSpPr>
          <p:cNvPr id="11" name="object 11"/>
          <p:cNvSpPr txBox="1"/>
          <p:nvPr/>
        </p:nvSpPr>
        <p:spPr>
          <a:xfrm>
            <a:off x="2252472" y="3984377"/>
            <a:ext cx="2538594"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CONFIRMAR. Encha</a:t>
            </a:r>
            <a:r>
              <a:rPr sz="1100" spc="-15">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esvazie o</a:t>
            </a:r>
            <a:r>
              <a:rPr sz="1100" spc="17">
                <a:solidFill>
                  <a:srgbClr val="000000"/>
                </a:solidFill>
                <a:latin typeface="Calibri"/>
                <a:cs typeface="Calibri"/>
              </a:rPr>
              <a:t> </a:t>
            </a:r>
            <a:r>
              <a:rPr sz="1100">
                <a:solidFill>
                  <a:srgbClr val="000000"/>
                </a:solidFill>
                <a:latin typeface="Calibri"/>
                <a:cs typeface="Calibri"/>
              </a:rPr>
              <a:t>pneu</a:t>
            </a:r>
          </a:p>
          <a:p>
            <a:pPr marL="0" marR="0">
              <a:lnSpc>
                <a:spcPts val="1344"/>
              </a:lnSpc>
              <a:spcBef>
                <a:spcPts val="50"/>
              </a:spcBef>
              <a:spcAft>
                <a:spcPts val="0"/>
              </a:spcAft>
            </a:pPr>
            <a:r>
              <a:rPr sz="1100">
                <a:solidFill>
                  <a:srgbClr val="000000"/>
                </a:solidFill>
                <a:latin typeface="Calibri"/>
                <a:cs typeface="Calibri"/>
              </a:rPr>
              <a:t>lentamente até</a:t>
            </a:r>
            <a:r>
              <a:rPr sz="1100" spc="-21">
                <a:solidFill>
                  <a:srgbClr val="000000"/>
                </a:solidFill>
                <a:latin typeface="Calibri"/>
                <a:cs typeface="Calibri"/>
              </a:rPr>
              <a:t> </a:t>
            </a:r>
            <a:r>
              <a:rPr sz="1100">
                <a:solidFill>
                  <a:srgbClr val="000000"/>
                </a:solidFill>
                <a:latin typeface="Calibri"/>
                <a:cs typeface="Calibri"/>
              </a:rPr>
              <a:t>que</a:t>
            </a:r>
            <a:r>
              <a:rPr sz="1100" spc="19">
                <a:solidFill>
                  <a:srgbClr val="000000"/>
                </a:solidFill>
                <a:latin typeface="Calibri"/>
                <a:cs typeface="Calibri"/>
              </a:rPr>
              <a:t> </a:t>
            </a:r>
            <a:r>
              <a:rPr sz="1100">
                <a:solidFill>
                  <a:srgbClr val="000000"/>
                </a:solidFill>
                <a:latin typeface="Calibri"/>
                <a:cs typeface="Calibri"/>
              </a:rPr>
              <a:t>coincida com o valor</a:t>
            </a:r>
          </a:p>
          <a:p>
            <a:pPr>
              <a:lnSpc>
                <a:spcPts val="1344"/>
              </a:lnSpc>
            </a:pPr>
            <a:r>
              <a:rPr sz="1100">
                <a:solidFill>
                  <a:srgbClr val="000000"/>
                </a:solidFill>
                <a:latin typeface="Calibri"/>
                <a:cs typeface="Calibri"/>
              </a:rPr>
              <a:t>indicado. </a:t>
            </a:r>
            <a:r>
              <a:rPr lang="pt-BR" sz="1100">
                <a:solidFill>
                  <a:srgbClr val="000000"/>
                </a:solidFill>
                <a:latin typeface="Calibri"/>
                <a:cs typeface="Calibri"/>
              </a:rPr>
              <a:t>A</a:t>
            </a:r>
            <a:r>
              <a:rPr lang="pt-BR" sz="1100">
                <a:solidFill>
                  <a:srgbClr val="000000"/>
                </a:solidFill>
                <a:cs typeface="Calibri"/>
              </a:rPr>
              <a:t>perte</a:t>
            </a:r>
            <a:r>
              <a:rPr sz="1100">
                <a:solidFill>
                  <a:srgbClr val="000000"/>
                </a:solidFill>
                <a:latin typeface="Calibri"/>
                <a:cs typeface="Calibri"/>
              </a:rPr>
              <a:t> VOLTAR para regressar ao</a:t>
            </a:r>
          </a:p>
          <a:p>
            <a:pPr marL="0" marR="0">
              <a:lnSpc>
                <a:spcPts val="1343"/>
              </a:lnSpc>
              <a:spcBef>
                <a:spcPts val="50"/>
              </a:spcBef>
              <a:spcAft>
                <a:spcPts val="0"/>
              </a:spcAft>
            </a:pPr>
            <a:r>
              <a:rPr sz="1100">
                <a:solidFill>
                  <a:srgbClr val="000000"/>
                </a:solidFill>
                <a:latin typeface="Calibri"/>
                <a:cs typeface="Calibri"/>
              </a:rPr>
              <a:t>menu</a:t>
            </a:r>
            <a:r>
              <a:rPr sz="1100" spc="-14">
                <a:solidFill>
                  <a:srgbClr val="000000"/>
                </a:solidFill>
                <a:latin typeface="Calibri"/>
                <a:cs typeface="Calibri"/>
              </a:rPr>
              <a:t> </a:t>
            </a:r>
            <a:r>
              <a:rPr sz="1100">
                <a:solidFill>
                  <a:srgbClr val="000000"/>
                </a:solidFill>
                <a:latin typeface="Calibri"/>
                <a:cs typeface="Calibri"/>
              </a:rPr>
              <a:t>“settings”.</a:t>
            </a:r>
          </a:p>
        </p:txBody>
      </p:sp>
      <p:sp>
        <p:nvSpPr>
          <p:cNvPr id="12" name="object 12"/>
          <p:cNvSpPr txBox="1"/>
          <p:nvPr/>
        </p:nvSpPr>
        <p:spPr>
          <a:xfrm>
            <a:off x="576072" y="4609462"/>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212079" y="2813469"/>
            <a:ext cx="2094563" cy="146188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216652" y="847375"/>
            <a:ext cx="2089990" cy="142226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653226"/>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2360676" y="448086"/>
            <a:ext cx="4777232" cy="487313"/>
          </a:xfrm>
          <a:prstGeom prst="rect">
            <a:avLst/>
          </a:prstGeom>
        </p:spPr>
        <p:txBody>
          <a:bodyPr vert="horz" wrap="square" lIns="0" tIns="0" rIns="0" bIns="0" rtlCol="0">
            <a:spAutoFit/>
          </a:bodyPr>
          <a:lstStyle/>
          <a:p>
            <a:pPr marL="22219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a:lnSpc>
                <a:spcPts val="1347"/>
              </a:lnSpc>
              <a:spcBef>
                <a:spcPts val="1246"/>
              </a:spcBef>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p:txBody>
      </p:sp>
      <p:sp>
        <p:nvSpPr>
          <p:cNvPr id="6" name="object 6"/>
          <p:cNvSpPr txBox="1"/>
          <p:nvPr/>
        </p:nvSpPr>
        <p:spPr>
          <a:xfrm>
            <a:off x="752856" y="771174"/>
            <a:ext cx="134631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Sincronização com a</a:t>
            </a:r>
          </a:p>
          <a:p>
            <a:pPr marL="0" marR="0">
              <a:lnSpc>
                <a:spcPts val="1344"/>
              </a:lnSpc>
              <a:spcBef>
                <a:spcPts val="50"/>
              </a:spcBef>
              <a:spcAft>
                <a:spcPts val="0"/>
              </a:spcAft>
            </a:pPr>
            <a:r>
              <a:rPr sz="1100" b="1">
                <a:solidFill>
                  <a:srgbClr val="000000"/>
                </a:solidFill>
                <a:latin typeface="Calibri"/>
                <a:cs typeface="Calibri"/>
              </a:rPr>
              <a:t>agenda do</a:t>
            </a:r>
            <a:r>
              <a:rPr sz="1100" b="1" spc="21">
                <a:solidFill>
                  <a:srgbClr val="000000"/>
                </a:solidFill>
                <a:latin typeface="Calibri"/>
                <a:cs typeface="Calibri"/>
              </a:rPr>
              <a:t> </a:t>
            </a:r>
            <a:r>
              <a:rPr lang="pt-BR" sz="1100" b="1">
                <a:solidFill>
                  <a:srgbClr val="000000"/>
                </a:solidFill>
                <a:latin typeface="Calibri"/>
                <a:cs typeface="Calibri"/>
              </a:rPr>
              <a:t>celular</a:t>
            </a:r>
            <a:endParaRPr sz="1100" b="1">
              <a:solidFill>
                <a:srgbClr val="000000"/>
              </a:solidFill>
              <a:latin typeface="Calibri"/>
              <a:cs typeface="Calibri"/>
            </a:endParaRPr>
          </a:p>
        </p:txBody>
      </p:sp>
      <p:sp>
        <p:nvSpPr>
          <p:cNvPr id="7" name="object 7"/>
          <p:cNvSpPr txBox="1"/>
          <p:nvPr/>
        </p:nvSpPr>
        <p:spPr>
          <a:xfrm>
            <a:off x="2360676" y="941862"/>
            <a:ext cx="2856219" cy="1574772"/>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para selecionar “Phone book sync” e </a:t>
            </a:r>
            <a:r>
              <a:rPr lang="pt-BR" sz="1100">
                <a:solidFill>
                  <a:srgbClr val="000000"/>
                </a:solidFill>
                <a:cs typeface="Calibri"/>
              </a:rPr>
              <a:t>aperte</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CONFIRMAR para</a:t>
            </a:r>
            <a:r>
              <a:rPr sz="1100" spc="-15">
                <a:solidFill>
                  <a:srgbClr val="000000"/>
                </a:solidFill>
                <a:latin typeface="Calibri"/>
                <a:cs typeface="Calibri"/>
              </a:rPr>
              <a:t> </a:t>
            </a:r>
            <a:r>
              <a:rPr sz="1100">
                <a:solidFill>
                  <a:srgbClr val="000000"/>
                </a:solidFill>
                <a:latin typeface="Calibri"/>
                <a:cs typeface="Calibri"/>
              </a:rPr>
              <a:t>entrar.</a:t>
            </a:r>
            <a:r>
              <a:rPr sz="1100" spc="-19">
                <a:solidFill>
                  <a:srgbClr val="000000"/>
                </a:solidFill>
                <a:latin typeface="Calibri"/>
                <a:cs typeface="Calibri"/>
              </a:rPr>
              <a:t> </a:t>
            </a:r>
            <a:r>
              <a:rPr sz="1100">
                <a:solidFill>
                  <a:srgbClr val="000000"/>
                </a:solidFill>
                <a:latin typeface="Calibri"/>
                <a:cs typeface="Calibri"/>
              </a:rPr>
              <a:t>Prima</a:t>
            </a:r>
            <a:r>
              <a:rPr sz="1100" spc="-10">
                <a:solidFill>
                  <a:srgbClr val="000000"/>
                </a:solidFill>
                <a:latin typeface="Calibri"/>
                <a:cs typeface="Calibri"/>
              </a:rPr>
              <a:t> </a:t>
            </a:r>
            <a:r>
              <a:rPr sz="1100">
                <a:solidFill>
                  <a:srgbClr val="000000"/>
                </a:solidFill>
                <a:latin typeface="Calibri"/>
                <a:cs typeface="Calibri"/>
              </a:rPr>
              <a:t>ACIMA ou</a:t>
            </a:r>
          </a:p>
          <a:p>
            <a:pPr marL="0" marR="0">
              <a:lnSpc>
                <a:spcPts val="1344"/>
              </a:lnSpc>
              <a:spcBef>
                <a:spcPts val="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confirmar ou não a descarga da</a:t>
            </a:r>
          </a:p>
          <a:p>
            <a:pPr marL="0" marR="0">
              <a:lnSpc>
                <a:spcPts val="1344"/>
              </a:lnSpc>
              <a:spcBef>
                <a:spcPts val="50"/>
              </a:spcBef>
              <a:spcAft>
                <a:spcPts val="0"/>
              </a:spcAft>
            </a:pPr>
            <a:r>
              <a:rPr sz="1100">
                <a:solidFill>
                  <a:srgbClr val="000000"/>
                </a:solidFill>
                <a:latin typeface="Calibri"/>
                <a:cs typeface="Calibri"/>
              </a:rPr>
              <a:t>agenda telefónica</a:t>
            </a:r>
            <a:r>
              <a:rPr sz="1100" spc="-16">
                <a:solidFill>
                  <a:srgbClr val="000000"/>
                </a:solidFill>
                <a:latin typeface="Calibri"/>
                <a:cs typeface="Calibri"/>
              </a:rPr>
              <a:t> </a:t>
            </a:r>
            <a:r>
              <a:rPr sz="1100">
                <a:solidFill>
                  <a:srgbClr val="000000"/>
                </a:solidFill>
                <a:latin typeface="Calibri"/>
                <a:cs typeface="Calibri"/>
              </a:rPr>
              <a:t>e prima</a:t>
            </a:r>
            <a:r>
              <a:rPr sz="1100" spc="-16">
                <a:solidFill>
                  <a:srgbClr val="000000"/>
                </a:solidFill>
                <a:latin typeface="Calibri"/>
                <a:cs typeface="Calibri"/>
              </a:rPr>
              <a:t> </a:t>
            </a:r>
            <a:r>
              <a:rPr sz="1100">
                <a:solidFill>
                  <a:srgbClr val="000000"/>
                </a:solidFill>
                <a:latin typeface="Calibri"/>
                <a:cs typeface="Calibri"/>
              </a:rPr>
              <a:t>CONFIRMAR.</a:t>
            </a:r>
          </a:p>
          <a:p>
            <a:pPr marL="0" marR="0">
              <a:lnSpc>
                <a:spcPts val="1344"/>
              </a:lnSpc>
              <a:spcBef>
                <a:spcPts val="0"/>
              </a:spcBef>
              <a:spcAft>
                <a:spcPts val="0"/>
              </a:spcAft>
            </a:pPr>
            <a:r>
              <a:rPr sz="1100">
                <a:solidFill>
                  <a:srgbClr val="000000"/>
                </a:solidFill>
                <a:latin typeface="Calibri"/>
                <a:cs typeface="Calibri"/>
              </a:rPr>
              <a:t>Quando a mensagem “Downloading…” tiver</a:t>
            </a:r>
          </a:p>
          <a:p>
            <a:pPr marL="0" marR="0">
              <a:lnSpc>
                <a:spcPts val="1344"/>
              </a:lnSpc>
              <a:spcBef>
                <a:spcPts val="50"/>
              </a:spcBef>
              <a:spcAft>
                <a:spcPts val="0"/>
              </a:spcAft>
            </a:pPr>
            <a:r>
              <a:rPr sz="1100">
                <a:solidFill>
                  <a:srgbClr val="000000"/>
                </a:solidFill>
                <a:latin typeface="Calibri"/>
                <a:cs typeface="Calibri"/>
              </a:rPr>
              <a:t>desaparecido prima VOLTAR para regressar ao</a:t>
            </a:r>
          </a:p>
          <a:p>
            <a:pPr marL="0" marR="0">
              <a:lnSpc>
                <a:spcPts val="1344"/>
              </a:lnSpc>
              <a:spcBef>
                <a:spcPts val="0"/>
              </a:spcBef>
              <a:spcAft>
                <a:spcPts val="0"/>
              </a:spcAft>
            </a:pPr>
            <a:r>
              <a:rPr sz="1100">
                <a:solidFill>
                  <a:srgbClr val="000000"/>
                </a:solidFill>
                <a:latin typeface="Calibri"/>
                <a:cs typeface="Calibri"/>
              </a:rPr>
              <a:t>segundo menu. Quando receber uma chamada,</a:t>
            </a:r>
          </a:p>
          <a:p>
            <a:pPr marL="0" marR="0">
              <a:lnSpc>
                <a:spcPts val="1344"/>
              </a:lnSpc>
              <a:spcBef>
                <a:spcPts val="50"/>
              </a:spcBef>
              <a:spcAft>
                <a:spcPts val="0"/>
              </a:spcAft>
            </a:pPr>
            <a:r>
              <a:rPr sz="1100">
                <a:solidFill>
                  <a:srgbClr val="000000"/>
                </a:solidFill>
                <a:latin typeface="Calibri"/>
                <a:cs typeface="Calibri"/>
              </a:rPr>
              <a:t>será identificado o</a:t>
            </a:r>
            <a:r>
              <a:rPr sz="1100" spc="10">
                <a:solidFill>
                  <a:srgbClr val="000000"/>
                </a:solidFill>
                <a:latin typeface="Calibri"/>
                <a:cs typeface="Calibri"/>
              </a:rPr>
              <a:t> </a:t>
            </a:r>
            <a:r>
              <a:rPr sz="1100">
                <a:solidFill>
                  <a:srgbClr val="000000"/>
                </a:solidFill>
                <a:latin typeface="Calibri"/>
                <a:cs typeface="Calibri"/>
              </a:rPr>
              <a:t>número de telefone da sua</a:t>
            </a:r>
          </a:p>
          <a:p>
            <a:pPr marL="0" marR="0">
              <a:lnSpc>
                <a:spcPts val="1344"/>
              </a:lnSpc>
              <a:spcBef>
                <a:spcPts val="0"/>
              </a:spcBef>
              <a:spcAft>
                <a:spcPts val="0"/>
              </a:spcAft>
            </a:pPr>
            <a:r>
              <a:rPr sz="1100">
                <a:solidFill>
                  <a:srgbClr val="000000"/>
                </a:solidFill>
                <a:latin typeface="Calibri"/>
                <a:cs typeface="Calibri"/>
              </a:rPr>
              <a:t>agenda.</a:t>
            </a:r>
          </a:p>
        </p:txBody>
      </p:sp>
      <p:sp>
        <p:nvSpPr>
          <p:cNvPr id="8" name="object 8"/>
          <p:cNvSpPr txBox="1"/>
          <p:nvPr/>
        </p:nvSpPr>
        <p:spPr>
          <a:xfrm>
            <a:off x="752856" y="2814070"/>
            <a:ext cx="149887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Ajuste do cruise control</a:t>
            </a:r>
          </a:p>
        </p:txBody>
      </p:sp>
      <p:sp>
        <p:nvSpPr>
          <p:cNvPr id="9" name="object 9"/>
          <p:cNvSpPr txBox="1"/>
          <p:nvPr/>
        </p:nvSpPr>
        <p:spPr>
          <a:xfrm>
            <a:off x="2360676" y="2814070"/>
            <a:ext cx="2846239" cy="1574772"/>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a:p>
            <a:pPr>
              <a:lnSpc>
                <a:spcPts val="1344"/>
              </a:lnSpc>
              <a:spcBef>
                <a:spcPts val="50"/>
              </a:spcBef>
            </a:pPr>
            <a:r>
              <a:rPr sz="1100">
                <a:solidFill>
                  <a:srgbClr val="000000"/>
                </a:solidFill>
                <a:latin typeface="Calibri"/>
                <a:cs typeface="Calibri"/>
              </a:rPr>
              <a:t>para selecionar “Cruise” e </a:t>
            </a:r>
            <a:r>
              <a:rPr lang="pt-BR" sz="1100">
                <a:solidFill>
                  <a:srgbClr val="000000"/>
                </a:solidFill>
                <a:cs typeface="Calibri"/>
              </a:rPr>
              <a:t>aperte</a:t>
            </a:r>
            <a:r>
              <a:rPr sz="1100">
                <a:solidFill>
                  <a:srgbClr val="000000"/>
                </a:solidFill>
                <a:latin typeface="Calibri"/>
                <a:cs typeface="Calibri"/>
              </a:rPr>
              <a:t> CONFIRMAR</a:t>
            </a:r>
          </a:p>
          <a:p>
            <a:pPr>
              <a:lnSpc>
                <a:spcPts val="1343"/>
              </a:lnSpc>
            </a:pPr>
            <a:r>
              <a:rPr sz="1100">
                <a:solidFill>
                  <a:srgbClr val="000000"/>
                </a:solidFill>
                <a:latin typeface="Calibri"/>
                <a:cs typeface="Calibri"/>
              </a:rPr>
              <a:t>para entrar. </a:t>
            </a:r>
            <a:r>
              <a:rPr lang="pt-BR" sz="1100">
                <a:solidFill>
                  <a:srgbClr val="000000"/>
                </a:solidFill>
                <a:latin typeface="Calibri"/>
                <a:cs typeface="Calibri"/>
              </a:rPr>
              <a:t>A</a:t>
            </a:r>
            <a:r>
              <a:rPr lang="pt-BR" sz="1100">
                <a:solidFill>
                  <a:srgbClr val="000000"/>
                </a:solidFill>
                <a:cs typeface="Calibri"/>
              </a:rPr>
              <a:t>perte</a:t>
            </a:r>
            <a:r>
              <a:rPr sz="1100">
                <a:solidFill>
                  <a:srgbClr val="000000"/>
                </a:solidFill>
                <a:latin typeface="Calibri"/>
                <a:cs typeface="Calibri"/>
              </a:rPr>
              <a:t> ABA</a:t>
            </a:r>
            <a:r>
              <a:rPr lang="pt-BR" sz="1100">
                <a:solidFill>
                  <a:srgbClr val="000000"/>
                </a:solidFill>
                <a:latin typeface="Calibri"/>
                <a:cs typeface="Calibri"/>
              </a:rPr>
              <a:t>IX</a:t>
            </a:r>
            <a:r>
              <a:rPr sz="1100">
                <a:solidFill>
                  <a:srgbClr val="000000"/>
                </a:solidFill>
                <a:latin typeface="Calibri"/>
                <a:cs typeface="Calibri"/>
              </a:rPr>
              <a:t>O para desconectar.</a:t>
            </a:r>
          </a:p>
          <a:p>
            <a:pPr>
              <a:lnSpc>
                <a:spcPts val="1344"/>
              </a:lnSpc>
              <a:spcBef>
                <a:spcPts val="50"/>
              </a:spcBef>
            </a:pPr>
            <a:r>
              <a:rPr lang="pt-BR" sz="1100">
                <a:solidFill>
                  <a:srgbClr val="000000"/>
                </a:solidFill>
                <a:cs typeface="Calibri"/>
              </a:rPr>
              <a:t>Aperte</a:t>
            </a:r>
            <a:r>
              <a:rPr sz="1100" spc="-23">
                <a:solidFill>
                  <a:srgbClr val="000000"/>
                </a:solidFill>
                <a:latin typeface="Calibri"/>
                <a:cs typeface="Calibri"/>
              </a:rPr>
              <a:t> </a:t>
            </a:r>
            <a:r>
              <a:rPr sz="1100">
                <a:solidFill>
                  <a:srgbClr val="000000"/>
                </a:solidFill>
                <a:latin typeface="Calibri"/>
                <a:cs typeface="Calibri"/>
              </a:rPr>
              <a:t>ABAIXO para selecionar o número da</a:t>
            </a:r>
          </a:p>
          <a:p>
            <a:pPr>
              <a:lnSpc>
                <a:spcPts val="1344"/>
              </a:lnSpc>
            </a:pPr>
            <a:r>
              <a:rPr sz="1100">
                <a:solidFill>
                  <a:srgbClr val="000000"/>
                </a:solidFill>
                <a:latin typeface="Calibri"/>
                <a:cs typeface="Calibri"/>
              </a:rPr>
              <a:t>mudança e confirme com CONFIRMAR.</a:t>
            </a:r>
            <a:r>
              <a:rPr sz="1100" spc="-16">
                <a:solidFill>
                  <a:srgbClr val="000000"/>
                </a:solidFill>
                <a:latin typeface="Calibri"/>
                <a:cs typeface="Calibri"/>
              </a:rPr>
              <a:t> </a:t>
            </a:r>
            <a:r>
              <a:rPr lang="pt-BR" sz="1100" spc="-16">
                <a:solidFill>
                  <a:srgbClr val="000000"/>
                </a:solidFill>
                <a:latin typeface="Calibri"/>
                <a:cs typeface="Calibri"/>
              </a:rPr>
              <a:t>A</a:t>
            </a:r>
            <a:r>
              <a:rPr lang="pt-BR" sz="1100">
                <a:solidFill>
                  <a:srgbClr val="000000"/>
                </a:solidFill>
                <a:cs typeface="Calibri"/>
              </a:rPr>
              <a:t>perte</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ACIMA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ABAIXO</a:t>
            </a:r>
            <a:r>
              <a:rPr sz="1100" spc="-11">
                <a:solidFill>
                  <a:srgbClr val="000000"/>
                </a:solidFill>
                <a:latin typeface="Calibri"/>
                <a:cs typeface="Calibri"/>
              </a:rPr>
              <a:t> </a:t>
            </a:r>
            <a:r>
              <a:rPr sz="1100">
                <a:solidFill>
                  <a:srgbClr val="000000"/>
                </a:solidFill>
                <a:latin typeface="Calibri"/>
                <a:cs typeface="Calibri"/>
              </a:rPr>
              <a:t>para selecionar o valor do</a:t>
            </a:r>
          </a:p>
          <a:p>
            <a:pPr>
              <a:lnSpc>
                <a:spcPts val="1343"/>
              </a:lnSpc>
            </a:pPr>
            <a:r>
              <a:rPr sz="1100">
                <a:solidFill>
                  <a:srgbClr val="000000"/>
                </a:solidFill>
                <a:latin typeface="Calibri"/>
                <a:cs typeface="Calibri"/>
              </a:rPr>
              <a:t>regime de rotações e </a:t>
            </a:r>
            <a:r>
              <a:rPr lang="pt-BR" sz="1100">
                <a:solidFill>
                  <a:srgbClr val="000000"/>
                </a:solidFill>
                <a:cs typeface="Calibri"/>
              </a:rPr>
              <a:t>aperte</a:t>
            </a:r>
            <a:r>
              <a:rPr sz="1100">
                <a:solidFill>
                  <a:srgbClr val="000000"/>
                </a:solidFill>
                <a:latin typeface="Calibri"/>
                <a:cs typeface="Calibri"/>
              </a:rPr>
              <a:t> CONFIRMAR</a:t>
            </a:r>
            <a:r>
              <a:rPr sz="1100" spc="-13">
                <a:solidFill>
                  <a:srgbClr val="000000"/>
                </a:solidFill>
                <a:latin typeface="Calibri"/>
                <a:cs typeface="Calibri"/>
              </a:rPr>
              <a:t> </a:t>
            </a:r>
            <a:r>
              <a:rPr sz="1100">
                <a:solidFill>
                  <a:srgbClr val="000000"/>
                </a:solidFill>
                <a:latin typeface="Calibri"/>
                <a:cs typeface="Calibri"/>
              </a:rPr>
              <a:t>para o</a:t>
            </a:r>
          </a:p>
          <a:p>
            <a:pPr>
              <a:lnSpc>
                <a:spcPts val="1344"/>
              </a:lnSpc>
              <a:spcBef>
                <a:spcPts val="50"/>
              </a:spcBef>
            </a:pPr>
            <a:r>
              <a:rPr sz="1100">
                <a:solidFill>
                  <a:srgbClr val="000000"/>
                </a:solidFill>
                <a:latin typeface="Calibri"/>
                <a:cs typeface="Calibri"/>
              </a:rPr>
              <a:t>validar. Finalmente, </a:t>
            </a:r>
            <a:r>
              <a:rPr lang="pt-BR" sz="1100">
                <a:solidFill>
                  <a:srgbClr val="000000"/>
                </a:solidFill>
                <a:cs typeface="Calibri"/>
              </a:rPr>
              <a:t>aperte</a:t>
            </a:r>
            <a:r>
              <a:rPr sz="1100">
                <a:solidFill>
                  <a:srgbClr val="000000"/>
                </a:solidFill>
                <a:latin typeface="Calibri"/>
                <a:cs typeface="Calibri"/>
              </a:rPr>
              <a:t> VOLTAR para</a:t>
            </a:r>
          </a:p>
          <a:p>
            <a:pPr marL="0" marR="0">
              <a:lnSpc>
                <a:spcPts val="1344"/>
              </a:lnSpc>
              <a:spcBef>
                <a:spcPts val="0"/>
              </a:spcBef>
              <a:spcAft>
                <a:spcPts val="0"/>
              </a:spcAft>
            </a:pPr>
            <a:r>
              <a:rPr sz="1100">
                <a:solidFill>
                  <a:srgbClr val="000000"/>
                </a:solidFill>
                <a:latin typeface="Calibri"/>
                <a:cs typeface="Calibri"/>
              </a:rPr>
              <a:t>regressar ao segundo menu.</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105400" y="727963"/>
            <a:ext cx="1913210" cy="11775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44652" y="730088"/>
            <a:ext cx="105453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Ajuste do Radar</a:t>
            </a:r>
          </a:p>
        </p:txBody>
      </p:sp>
      <p:sp>
        <p:nvSpPr>
          <p:cNvPr id="6" name="object 6"/>
          <p:cNvSpPr txBox="1"/>
          <p:nvPr/>
        </p:nvSpPr>
        <p:spPr>
          <a:xfrm>
            <a:off x="2252472" y="730088"/>
            <a:ext cx="2738236" cy="166712"/>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ACIMA ou</a:t>
            </a:r>
            <a:r>
              <a:rPr sz="1100" spc="-11">
                <a:solidFill>
                  <a:srgbClr val="000000"/>
                </a:solidFill>
                <a:latin typeface="Calibri"/>
                <a:cs typeface="Calibri"/>
              </a:rPr>
              <a:t> </a:t>
            </a:r>
            <a:r>
              <a:rPr sz="1100">
                <a:solidFill>
                  <a:srgbClr val="000000"/>
                </a:solidFill>
                <a:latin typeface="Calibri"/>
                <a:cs typeface="Calibri"/>
              </a:rPr>
              <a:t>ABAIXO</a:t>
            </a:r>
          </a:p>
        </p:txBody>
      </p:sp>
      <p:sp>
        <p:nvSpPr>
          <p:cNvPr id="7" name="object 7"/>
          <p:cNvSpPr txBox="1"/>
          <p:nvPr/>
        </p:nvSpPr>
        <p:spPr>
          <a:xfrm>
            <a:off x="2252472" y="900776"/>
            <a:ext cx="2854238"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selecionar “set up radar”, prima ACIMA</a:t>
            </a:r>
            <a:r>
              <a:rPr sz="1100" spc="-15">
                <a:solidFill>
                  <a:srgbClr val="000000"/>
                </a:solidFill>
                <a:latin typeface="Calibri"/>
                <a:cs typeface="Calibri"/>
              </a:rPr>
              <a:t> </a:t>
            </a:r>
            <a:r>
              <a:rPr sz="1100" spc="16">
                <a:solidFill>
                  <a:srgbClr val="000000"/>
                </a:solidFill>
                <a:latin typeface="Calibri"/>
                <a:cs typeface="Calibri"/>
              </a:rPr>
              <a:t>ou</a:t>
            </a:r>
          </a:p>
          <a:p>
            <a:pPr marL="0" marR="0">
              <a:lnSpc>
                <a:spcPts val="1332"/>
              </a:lnSpc>
              <a:spcBef>
                <a:spcPts val="50"/>
              </a:spcBef>
              <a:spcAft>
                <a:spcPts val="0"/>
              </a:spcAft>
            </a:pPr>
            <a:r>
              <a:rPr sz="1100">
                <a:solidFill>
                  <a:srgbClr val="000000"/>
                </a:solidFill>
                <a:latin typeface="Calibri"/>
                <a:cs typeface="Calibri"/>
              </a:rPr>
              <a:t>ABAIXO</a:t>
            </a:r>
            <a:r>
              <a:rPr sz="1100" spc="13">
                <a:solidFill>
                  <a:srgbClr val="000000"/>
                </a:solidFill>
                <a:latin typeface="Calibri"/>
                <a:cs typeface="Calibri"/>
              </a:rPr>
              <a:t> </a:t>
            </a:r>
            <a:r>
              <a:rPr sz="1100">
                <a:solidFill>
                  <a:srgbClr val="000000"/>
                </a:solidFill>
                <a:latin typeface="Calibri"/>
                <a:cs typeface="Calibri"/>
              </a:rPr>
              <a:t>para o ativar ou desativar e confirme</a:t>
            </a:r>
          </a:p>
          <a:p>
            <a:pPr>
              <a:lnSpc>
                <a:spcPts val="1344"/>
              </a:lnSpc>
            </a:pPr>
            <a:r>
              <a:rPr sz="1100">
                <a:solidFill>
                  <a:srgbClr val="000000"/>
                </a:solidFill>
                <a:latin typeface="Calibri"/>
                <a:cs typeface="Calibri"/>
              </a:rPr>
              <a:t>com</a:t>
            </a:r>
            <a:r>
              <a:rPr sz="1100" spc="19">
                <a:solidFill>
                  <a:srgbClr val="000000"/>
                </a:solidFill>
                <a:latin typeface="Calibri"/>
                <a:cs typeface="Calibri"/>
              </a:rPr>
              <a:t> </a:t>
            </a:r>
            <a:r>
              <a:rPr sz="1100">
                <a:solidFill>
                  <a:srgbClr val="000000"/>
                </a:solidFill>
                <a:latin typeface="Calibri"/>
                <a:cs typeface="Calibri"/>
              </a:rPr>
              <a:t>CONFIRMAR. Finalmente, </a:t>
            </a:r>
            <a:r>
              <a:rPr lang="pt-BR" sz="1100">
                <a:solidFill>
                  <a:srgbClr val="000000"/>
                </a:solidFill>
                <a:cs typeface="Calibri"/>
              </a:rPr>
              <a:t>aperte</a:t>
            </a:r>
            <a:r>
              <a:rPr sz="1100">
                <a:solidFill>
                  <a:srgbClr val="000000"/>
                </a:solidFill>
                <a:latin typeface="Calibri"/>
                <a:cs typeface="Calibri"/>
              </a:rPr>
              <a:t> VOLTAR</a:t>
            </a:r>
          </a:p>
          <a:p>
            <a:pPr marL="0" marR="0">
              <a:lnSpc>
                <a:spcPts val="1344"/>
              </a:lnSpc>
              <a:spcBef>
                <a:spcPts val="50"/>
              </a:spcBef>
              <a:spcAft>
                <a:spcPts val="0"/>
              </a:spcAft>
            </a:pPr>
            <a:r>
              <a:rPr sz="1100">
                <a:solidFill>
                  <a:srgbClr val="000000"/>
                </a:solidFill>
                <a:latin typeface="Calibri"/>
                <a:cs typeface="Calibri"/>
              </a:rPr>
              <a:t>para regressar ao</a:t>
            </a:r>
            <a:r>
              <a:rPr sz="1100" spc="-14">
                <a:solidFill>
                  <a:srgbClr val="000000"/>
                </a:solidFill>
                <a:latin typeface="Calibri"/>
                <a:cs typeface="Calibri"/>
              </a:rPr>
              <a:t> </a:t>
            </a:r>
            <a:r>
              <a:rPr sz="1100">
                <a:solidFill>
                  <a:srgbClr val="000000"/>
                </a:solidFill>
                <a:latin typeface="Calibri"/>
                <a:cs typeface="Calibri"/>
              </a:rPr>
              <a:t>menu “settings".</a:t>
            </a:r>
          </a:p>
        </p:txBody>
      </p:sp>
      <p:sp>
        <p:nvSpPr>
          <p:cNvPr id="8" name="object 8"/>
          <p:cNvSpPr txBox="1"/>
          <p:nvPr/>
        </p:nvSpPr>
        <p:spPr>
          <a:xfrm>
            <a:off x="644652" y="2083334"/>
            <a:ext cx="1611471"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Abandonar a página de</a:t>
            </a:r>
          </a:p>
          <a:p>
            <a:pPr marL="0" marR="0">
              <a:lnSpc>
                <a:spcPts val="1344"/>
              </a:lnSpc>
              <a:spcBef>
                <a:spcPts val="50"/>
              </a:spcBef>
              <a:spcAft>
                <a:spcPts val="0"/>
              </a:spcAft>
            </a:pPr>
            <a:r>
              <a:rPr sz="1100" b="1">
                <a:solidFill>
                  <a:srgbClr val="000000"/>
                </a:solidFill>
                <a:latin typeface="Calibri"/>
                <a:cs typeface="Calibri"/>
              </a:rPr>
              <a:t>definições</a:t>
            </a:r>
            <a:r>
              <a:rPr sz="1100" b="1" spc="-11">
                <a:solidFill>
                  <a:srgbClr val="000000"/>
                </a:solidFill>
                <a:latin typeface="Calibri"/>
                <a:cs typeface="Calibri"/>
              </a:rPr>
              <a:t> </a:t>
            </a:r>
            <a:r>
              <a:rPr sz="1100" b="1">
                <a:solidFill>
                  <a:srgbClr val="000000"/>
                </a:solidFill>
                <a:latin typeface="Calibri"/>
                <a:cs typeface="Calibri"/>
              </a:rPr>
              <a:t>e voltar à</a:t>
            </a:r>
          </a:p>
          <a:p>
            <a:pPr marL="0" marR="0">
              <a:lnSpc>
                <a:spcPts val="1344"/>
              </a:lnSpc>
              <a:spcBef>
                <a:spcPts val="0"/>
              </a:spcBef>
              <a:spcAft>
                <a:spcPts val="0"/>
              </a:spcAft>
            </a:pPr>
            <a:r>
              <a:rPr sz="1100" b="1">
                <a:solidFill>
                  <a:srgbClr val="000000"/>
                </a:solidFill>
                <a:latin typeface="Calibri"/>
                <a:cs typeface="Calibri"/>
              </a:rPr>
              <a:t>página principal do</a:t>
            </a:r>
            <a:r>
              <a:rPr sz="1100" b="1" spc="21">
                <a:solidFill>
                  <a:srgbClr val="000000"/>
                </a:solidFill>
                <a:latin typeface="Calibri"/>
                <a:cs typeface="Calibri"/>
              </a:rPr>
              <a:t> </a:t>
            </a:r>
            <a:r>
              <a:rPr sz="1100" b="1">
                <a:solidFill>
                  <a:srgbClr val="000000"/>
                </a:solidFill>
                <a:latin typeface="Calibri"/>
                <a:cs typeface="Calibri"/>
              </a:rPr>
              <a:t>painel</a:t>
            </a:r>
          </a:p>
          <a:p>
            <a:pPr marL="0" marR="0">
              <a:lnSpc>
                <a:spcPts val="1344"/>
              </a:lnSpc>
              <a:spcBef>
                <a:spcPts val="50"/>
              </a:spcBef>
              <a:spcAft>
                <a:spcPts val="0"/>
              </a:spcAft>
            </a:pPr>
            <a:r>
              <a:rPr sz="1100" b="1">
                <a:solidFill>
                  <a:srgbClr val="000000"/>
                </a:solidFill>
                <a:latin typeface="Calibri"/>
                <a:cs typeface="Calibri"/>
              </a:rPr>
              <a:t>de instrumentos</a:t>
            </a:r>
          </a:p>
        </p:txBody>
      </p:sp>
      <p:sp>
        <p:nvSpPr>
          <p:cNvPr id="9" name="object 9"/>
          <p:cNvSpPr txBox="1"/>
          <p:nvPr/>
        </p:nvSpPr>
        <p:spPr>
          <a:xfrm>
            <a:off x="2252472" y="2083334"/>
            <a:ext cx="2406457" cy="346249"/>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No menu “settings” </a:t>
            </a:r>
            <a:r>
              <a:rPr lang="pt-BR" sz="1100">
                <a:solidFill>
                  <a:srgbClr val="000000"/>
                </a:solidFill>
                <a:cs typeface="Calibri"/>
              </a:rPr>
              <a:t>aperte</a:t>
            </a:r>
            <a:r>
              <a:rPr sz="1100">
                <a:solidFill>
                  <a:srgbClr val="000000"/>
                </a:solidFill>
                <a:latin typeface="Calibri"/>
                <a:cs typeface="Calibri"/>
              </a:rPr>
              <a:t> VOLTAR</a:t>
            </a:r>
            <a:r>
              <a:rPr sz="1100" spc="-13">
                <a:solidFill>
                  <a:srgbClr val="000000"/>
                </a:solidFill>
                <a:latin typeface="Calibri"/>
                <a:cs typeface="Calibri"/>
              </a:rPr>
              <a:t> </a:t>
            </a:r>
            <a:r>
              <a:rPr sz="1100">
                <a:solidFill>
                  <a:srgbClr val="000000"/>
                </a:solidFill>
                <a:latin typeface="Calibri"/>
                <a:cs typeface="Calibri"/>
              </a:rPr>
              <a:t>para</a:t>
            </a:r>
          </a:p>
          <a:p>
            <a:pPr marL="0" marR="0">
              <a:lnSpc>
                <a:spcPts val="1344"/>
              </a:lnSpc>
              <a:spcBef>
                <a:spcPts val="50"/>
              </a:spcBef>
              <a:spcAft>
                <a:spcPts val="0"/>
              </a:spcAft>
            </a:pPr>
            <a:r>
              <a:rPr sz="1100">
                <a:solidFill>
                  <a:srgbClr val="000000"/>
                </a:solidFill>
                <a:latin typeface="Calibri"/>
                <a:cs typeface="Calibri"/>
              </a:rPr>
              <a:t>regressar ao menu geral.</a:t>
            </a:r>
          </a:p>
        </p:txBody>
      </p:sp>
      <p:sp>
        <p:nvSpPr>
          <p:cNvPr id="10" name="object 10"/>
          <p:cNvSpPr txBox="1"/>
          <p:nvPr/>
        </p:nvSpPr>
        <p:spPr>
          <a:xfrm>
            <a:off x="644652" y="3176513"/>
            <a:ext cx="6254527" cy="5642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Onde surgem os pneus dianteiro e traseiro na página “O meu</a:t>
            </a:r>
            <a:r>
              <a:rPr sz="1100" spc="-18">
                <a:solidFill>
                  <a:srgbClr val="000000"/>
                </a:solidFill>
                <a:latin typeface="Calibri"/>
                <a:cs typeface="Calibri"/>
              </a:rPr>
              <a:t> </a:t>
            </a:r>
            <a:r>
              <a:rPr sz="1100">
                <a:solidFill>
                  <a:srgbClr val="000000"/>
                </a:solidFill>
                <a:latin typeface="Calibri"/>
                <a:cs typeface="Calibri"/>
              </a:rPr>
              <a:t>veículo” do painel de instrumentos, </a:t>
            </a:r>
            <a:r>
              <a:rPr sz="1100" err="1">
                <a:solidFill>
                  <a:srgbClr val="000000"/>
                </a:solidFill>
                <a:latin typeface="Calibri"/>
                <a:cs typeface="Calibri"/>
              </a:rPr>
              <a:t>existe</a:t>
            </a:r>
            <a:r>
              <a:rPr sz="1100">
                <a:solidFill>
                  <a:srgbClr val="000000"/>
                </a:solidFill>
                <a:latin typeface="Calibri"/>
                <a:cs typeface="Calibri"/>
              </a:rPr>
              <a:t> um</a:t>
            </a:r>
            <a:r>
              <a:rPr lang="pt-BR" sz="1100">
                <a:solidFill>
                  <a:srgbClr val="000000"/>
                </a:solidFill>
                <a:latin typeface="Calibri"/>
                <a:cs typeface="Calibri"/>
              </a:rPr>
              <a:t>a</a:t>
            </a:r>
            <a:endParaRPr sz="1100">
              <a:solidFill>
                <a:srgbClr val="000000"/>
              </a:solidFill>
              <a:latin typeface="Calibri"/>
              <a:cs typeface="Calibri"/>
            </a:endParaRPr>
          </a:p>
          <a:p>
            <a:pPr marL="0" marR="0">
              <a:lnSpc>
                <a:spcPts val="1347"/>
              </a:lnSpc>
              <a:spcBef>
                <a:spcPts val="250"/>
              </a:spcBef>
              <a:spcAft>
                <a:spcPts val="0"/>
              </a:spcAft>
            </a:pPr>
            <a:r>
              <a:rPr lang="pt-BR" sz="1100">
                <a:solidFill>
                  <a:srgbClr val="000000"/>
                </a:solidFill>
                <a:latin typeface="Calibri"/>
                <a:cs typeface="Calibri"/>
              </a:rPr>
              <a:t>tela</a:t>
            </a:r>
            <a:r>
              <a:rPr sz="1100">
                <a:solidFill>
                  <a:srgbClr val="000000"/>
                </a:solidFill>
                <a:latin typeface="Calibri"/>
                <a:cs typeface="Calibri"/>
              </a:rPr>
              <a:t> para comprovar</a:t>
            </a:r>
            <a:r>
              <a:rPr sz="1100" spc="-15">
                <a:solidFill>
                  <a:srgbClr val="000000"/>
                </a:solidFill>
                <a:latin typeface="Calibri"/>
                <a:cs typeface="Calibri"/>
              </a:rPr>
              <a:t> </a:t>
            </a:r>
            <a:r>
              <a:rPr sz="1100">
                <a:solidFill>
                  <a:srgbClr val="000000"/>
                </a:solidFill>
                <a:latin typeface="Calibri"/>
                <a:cs typeface="Calibri"/>
              </a:rPr>
              <a:t>o estado</a:t>
            </a:r>
            <a:r>
              <a:rPr sz="1100" spc="18">
                <a:solidFill>
                  <a:srgbClr val="000000"/>
                </a:solidFill>
                <a:latin typeface="Calibri"/>
                <a:cs typeface="Calibri"/>
              </a:rPr>
              <a:t> </a:t>
            </a:r>
            <a:r>
              <a:rPr sz="1100">
                <a:solidFill>
                  <a:srgbClr val="000000"/>
                </a:solidFill>
                <a:latin typeface="Calibri"/>
                <a:cs typeface="Calibri"/>
              </a:rPr>
              <a:t>da pilha-botão</a:t>
            </a:r>
            <a:r>
              <a:rPr sz="1100" spc="19">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sensor de pressão</a:t>
            </a:r>
            <a:r>
              <a:rPr sz="1100" spc="11">
                <a:solidFill>
                  <a:srgbClr val="000000"/>
                </a:solidFill>
                <a:latin typeface="Calibri"/>
                <a:cs typeface="Calibri"/>
              </a:rPr>
              <a:t> </a:t>
            </a:r>
            <a:r>
              <a:rPr sz="1100">
                <a:solidFill>
                  <a:srgbClr val="000000"/>
                </a:solidFill>
                <a:latin typeface="Calibri"/>
                <a:cs typeface="Calibri"/>
              </a:rPr>
              <a:t>dos pneus.</a:t>
            </a:r>
            <a:r>
              <a:rPr sz="1100" spc="-17">
                <a:solidFill>
                  <a:srgbClr val="000000"/>
                </a:solidFill>
                <a:latin typeface="Calibri"/>
                <a:cs typeface="Calibri"/>
              </a:rPr>
              <a:t> </a:t>
            </a:r>
            <a:r>
              <a:rPr sz="1100">
                <a:solidFill>
                  <a:srgbClr val="000000"/>
                </a:solidFill>
                <a:latin typeface="Calibri"/>
                <a:cs typeface="Calibri"/>
              </a:rPr>
              <a:t>Quando</a:t>
            </a:r>
            <a:r>
              <a:rPr sz="1100" spc="20">
                <a:solidFill>
                  <a:srgbClr val="000000"/>
                </a:solidFill>
                <a:latin typeface="Calibri"/>
                <a:cs typeface="Calibri"/>
              </a:rPr>
              <a:t> </a:t>
            </a:r>
            <a:r>
              <a:rPr sz="1100">
                <a:solidFill>
                  <a:srgbClr val="000000"/>
                </a:solidFill>
                <a:latin typeface="Calibri"/>
                <a:cs typeface="Calibri"/>
              </a:rPr>
              <a:t>a carga</a:t>
            </a:r>
            <a:r>
              <a:rPr sz="1100" spc="-22">
                <a:solidFill>
                  <a:srgbClr val="000000"/>
                </a:solidFill>
                <a:latin typeface="Calibri"/>
                <a:cs typeface="Calibri"/>
              </a:rPr>
              <a:t> </a:t>
            </a:r>
            <a:r>
              <a:rPr sz="1100">
                <a:solidFill>
                  <a:srgbClr val="000000"/>
                </a:solidFill>
                <a:latin typeface="Calibri"/>
                <a:cs typeface="Calibri"/>
              </a:rPr>
              <a:t>da pilha-</a:t>
            </a:r>
          </a:p>
          <a:p>
            <a:pPr marL="0" marR="0">
              <a:lnSpc>
                <a:spcPts val="1347"/>
              </a:lnSpc>
              <a:spcBef>
                <a:spcPts val="188"/>
              </a:spcBef>
              <a:spcAft>
                <a:spcPts val="0"/>
              </a:spcAft>
            </a:pPr>
            <a:r>
              <a:rPr sz="1100">
                <a:solidFill>
                  <a:srgbClr val="000000"/>
                </a:solidFill>
                <a:latin typeface="Calibri"/>
                <a:cs typeface="Calibri"/>
              </a:rPr>
              <a:t>botão não for suficiente, irá acender-se um alerta de anomalia.</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717956" y="1868562"/>
            <a:ext cx="4391982" cy="202879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1931616"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latin typeface="Cambria"/>
                <a:cs typeface="Cambria"/>
              </a:rPr>
              <a:t>Comandos do</a:t>
            </a:r>
            <a:r>
              <a:rPr sz="1400" b="1" spc="10">
                <a:solidFill>
                  <a:schemeClr val="tx2"/>
                </a:solidFill>
                <a:latin typeface="Cambria"/>
                <a:cs typeface="Cambria"/>
              </a:rPr>
              <a:t> </a:t>
            </a:r>
            <a:r>
              <a:rPr sz="1400" b="1" err="1">
                <a:solidFill>
                  <a:schemeClr val="tx2"/>
                </a:solidFill>
                <a:latin typeface="Cambria"/>
                <a:cs typeface="Cambria"/>
              </a:rPr>
              <a:t>gui</a:t>
            </a:r>
            <a:r>
              <a:rPr lang="pt-BR" sz="1400" b="1">
                <a:solidFill>
                  <a:schemeClr val="tx2"/>
                </a:solidFill>
                <a:latin typeface="Cambria"/>
                <a:cs typeface="Cambria"/>
              </a:rPr>
              <a:t>dão</a:t>
            </a:r>
            <a:endParaRPr sz="1400" b="1">
              <a:solidFill>
                <a:schemeClr val="tx2"/>
              </a:solidFill>
              <a:latin typeface="Cambria"/>
              <a:cs typeface="Cambria"/>
            </a:endParaRPr>
          </a:p>
        </p:txBody>
      </p:sp>
      <p:sp>
        <p:nvSpPr>
          <p:cNvPr id="6" name="object 6"/>
          <p:cNvSpPr txBox="1"/>
          <p:nvPr/>
        </p:nvSpPr>
        <p:spPr>
          <a:xfrm>
            <a:off x="684275" y="1167476"/>
            <a:ext cx="2826857" cy="29372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Manete de</a:t>
            </a:r>
            <a:r>
              <a:rPr sz="1100" spc="22">
                <a:solidFill>
                  <a:srgbClr val="000000"/>
                </a:solidFill>
                <a:latin typeface="Calibri"/>
                <a:cs typeface="Calibri"/>
              </a:rPr>
              <a:t> </a:t>
            </a:r>
            <a:r>
              <a:rPr sz="1100" err="1">
                <a:solidFill>
                  <a:srgbClr val="000000"/>
                </a:solidFill>
                <a:latin typeface="Calibri"/>
                <a:cs typeface="Calibri"/>
              </a:rPr>
              <a:t>embr</a:t>
            </a:r>
            <a:r>
              <a:rPr lang="pt-BR" sz="1100">
                <a:solidFill>
                  <a:srgbClr val="000000"/>
                </a:solidFill>
                <a:latin typeface="Calibri"/>
                <a:cs typeface="Calibri"/>
              </a:rPr>
              <a:t>e</a:t>
            </a:r>
            <a:r>
              <a:rPr sz="1100" err="1">
                <a:solidFill>
                  <a:srgbClr val="000000"/>
                </a:solidFill>
                <a:latin typeface="Calibri"/>
                <a:cs typeface="Calibri"/>
              </a:rPr>
              <a:t>agem</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2. Comutador médios/máximo e sinais de luzes</a:t>
            </a:r>
          </a:p>
          <a:p>
            <a:pPr marL="0" marR="0">
              <a:lnSpc>
                <a:spcPts val="1344"/>
              </a:lnSpc>
              <a:spcBef>
                <a:spcPts val="0"/>
              </a:spcBef>
              <a:spcAft>
                <a:spcPts val="0"/>
              </a:spcAft>
            </a:pPr>
            <a:r>
              <a:rPr sz="1100">
                <a:solidFill>
                  <a:srgbClr val="000000"/>
                </a:solidFill>
                <a:latin typeface="Calibri"/>
                <a:cs typeface="Calibri"/>
              </a:rPr>
              <a:t>3. Interruptor punhos</a:t>
            </a:r>
            <a:r>
              <a:rPr sz="1100" spc="-11">
                <a:solidFill>
                  <a:srgbClr val="000000"/>
                </a:solidFill>
                <a:latin typeface="Calibri"/>
                <a:cs typeface="Calibri"/>
              </a:rPr>
              <a:t> </a:t>
            </a:r>
            <a:r>
              <a:rPr sz="1100">
                <a:solidFill>
                  <a:srgbClr val="000000"/>
                </a:solidFill>
                <a:latin typeface="Calibri"/>
                <a:cs typeface="Calibri"/>
              </a:rPr>
              <a:t>aquecidos</a:t>
            </a:r>
          </a:p>
          <a:p>
            <a:pPr marL="0" marR="0">
              <a:lnSpc>
                <a:spcPts val="1344"/>
              </a:lnSpc>
              <a:spcBef>
                <a:spcPts val="50"/>
              </a:spcBef>
              <a:spcAft>
                <a:spcPts val="0"/>
              </a:spcAft>
            </a:pPr>
            <a:r>
              <a:rPr sz="1100">
                <a:solidFill>
                  <a:srgbClr val="000000"/>
                </a:solidFill>
                <a:latin typeface="Calibri"/>
                <a:cs typeface="Calibri"/>
              </a:rPr>
              <a:t>4. Interruptor assento aquecido</a:t>
            </a:r>
          </a:p>
          <a:p>
            <a:pPr marL="0" marR="0">
              <a:lnSpc>
                <a:spcPts val="1344"/>
              </a:lnSpc>
              <a:spcBef>
                <a:spcPts val="0"/>
              </a:spcBef>
              <a:spcAft>
                <a:spcPts val="0"/>
              </a:spcAft>
            </a:pPr>
            <a:r>
              <a:rPr sz="1100">
                <a:solidFill>
                  <a:srgbClr val="000000"/>
                </a:solidFill>
                <a:latin typeface="Calibri"/>
                <a:cs typeface="Calibri"/>
              </a:rPr>
              <a:t>5. </a:t>
            </a:r>
            <a:r>
              <a:rPr sz="1100" err="1">
                <a:solidFill>
                  <a:srgbClr val="000000"/>
                </a:solidFill>
                <a:latin typeface="Calibri"/>
                <a:cs typeface="Calibri"/>
              </a:rPr>
              <a:t>Interruptor</a:t>
            </a:r>
            <a:r>
              <a:rPr sz="1100">
                <a:solidFill>
                  <a:srgbClr val="000000"/>
                </a:solidFill>
                <a:latin typeface="Calibri"/>
                <a:cs typeface="Calibri"/>
              </a:rPr>
              <a:t> </a:t>
            </a:r>
            <a:r>
              <a:rPr lang="pt-BR" sz="1100">
                <a:solidFill>
                  <a:srgbClr val="000000"/>
                </a:solidFill>
                <a:latin typeface="Calibri"/>
                <a:cs typeface="Calibri"/>
              </a:rPr>
              <a:t>pisca</a:t>
            </a:r>
            <a:r>
              <a:rPr sz="1100">
                <a:solidFill>
                  <a:srgbClr val="000000"/>
                </a:solidFill>
                <a:latin typeface="Calibri"/>
                <a:cs typeface="Calibri"/>
              </a:rPr>
              <a:t> de</a:t>
            </a:r>
            <a:r>
              <a:rPr sz="1100" spc="22">
                <a:solidFill>
                  <a:srgbClr val="000000"/>
                </a:solidFill>
                <a:latin typeface="Calibri"/>
                <a:cs typeface="Calibri"/>
              </a:rPr>
              <a:t> </a:t>
            </a:r>
            <a:r>
              <a:rPr sz="1100">
                <a:solidFill>
                  <a:srgbClr val="000000"/>
                </a:solidFill>
                <a:latin typeface="Calibri"/>
                <a:cs typeface="Calibri"/>
              </a:rPr>
              <a:t>emergência</a:t>
            </a:r>
          </a:p>
          <a:p>
            <a:pPr marL="0" marR="0">
              <a:lnSpc>
                <a:spcPts val="1344"/>
              </a:lnSpc>
              <a:spcBef>
                <a:spcPts val="50"/>
              </a:spcBef>
              <a:spcAft>
                <a:spcPts val="0"/>
              </a:spcAft>
            </a:pPr>
            <a:r>
              <a:rPr sz="1100">
                <a:solidFill>
                  <a:srgbClr val="000000"/>
                </a:solidFill>
                <a:latin typeface="Calibri"/>
                <a:cs typeface="Calibri"/>
              </a:rPr>
              <a:t>6. Botão câmara onboard</a:t>
            </a:r>
          </a:p>
          <a:p>
            <a:pPr marL="0" marR="0">
              <a:lnSpc>
                <a:spcPts val="1331"/>
              </a:lnSpc>
              <a:spcBef>
                <a:spcPts val="0"/>
              </a:spcBef>
              <a:spcAft>
                <a:spcPts val="0"/>
              </a:spcAft>
            </a:pPr>
            <a:r>
              <a:rPr sz="1100">
                <a:solidFill>
                  <a:srgbClr val="000000"/>
                </a:solidFill>
                <a:latin typeface="Calibri"/>
                <a:cs typeface="Calibri"/>
              </a:rPr>
              <a:t>7. Manete de</a:t>
            </a:r>
            <a:r>
              <a:rPr sz="1100" spc="22">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dianteiro</a:t>
            </a:r>
          </a:p>
          <a:p>
            <a:pPr marL="0" marR="0">
              <a:lnSpc>
                <a:spcPts val="1344"/>
              </a:lnSpc>
              <a:spcBef>
                <a:spcPts val="0"/>
              </a:spcBef>
              <a:spcAft>
                <a:spcPts val="0"/>
              </a:spcAft>
            </a:pPr>
            <a:r>
              <a:rPr sz="1100">
                <a:solidFill>
                  <a:srgbClr val="000000"/>
                </a:solidFill>
                <a:latin typeface="Calibri"/>
                <a:cs typeface="Calibri"/>
              </a:rPr>
              <a:t>8. Interruptor faróis de nevoeiro</a:t>
            </a:r>
          </a:p>
          <a:p>
            <a:pPr marL="0" marR="0">
              <a:lnSpc>
                <a:spcPts val="1344"/>
              </a:lnSpc>
              <a:spcBef>
                <a:spcPts val="50"/>
              </a:spcBef>
              <a:spcAft>
                <a:spcPts val="0"/>
              </a:spcAft>
            </a:pPr>
            <a:r>
              <a:rPr sz="1100">
                <a:solidFill>
                  <a:srgbClr val="000000"/>
                </a:solidFill>
                <a:latin typeface="Calibri"/>
                <a:cs typeface="Calibri"/>
              </a:rPr>
              <a:t>9. Botão de arranque elétrico</a:t>
            </a:r>
          </a:p>
          <a:p>
            <a:pPr marL="0" marR="0">
              <a:lnSpc>
                <a:spcPts val="1343"/>
              </a:lnSpc>
              <a:spcBef>
                <a:spcPts val="0"/>
              </a:spcBef>
              <a:spcAft>
                <a:spcPts val="0"/>
              </a:spcAft>
            </a:pPr>
            <a:r>
              <a:rPr sz="1100">
                <a:solidFill>
                  <a:srgbClr val="000000"/>
                </a:solidFill>
                <a:latin typeface="Calibri"/>
                <a:cs typeface="Calibri"/>
              </a:rPr>
              <a:t>10. Comutador</a:t>
            </a:r>
            <a:r>
              <a:rPr sz="1100" spc="-13">
                <a:solidFill>
                  <a:srgbClr val="000000"/>
                </a:solidFill>
                <a:latin typeface="Calibri"/>
                <a:cs typeface="Calibri"/>
              </a:rPr>
              <a:t> </a:t>
            </a:r>
            <a:r>
              <a:rPr sz="1100">
                <a:solidFill>
                  <a:srgbClr val="000000"/>
                </a:solidFill>
                <a:latin typeface="Calibri"/>
                <a:cs typeface="Calibri"/>
              </a:rPr>
              <a:t>modo de condução</a:t>
            </a:r>
          </a:p>
          <a:p>
            <a:pPr marL="0" marR="0">
              <a:lnSpc>
                <a:spcPts val="1344"/>
              </a:lnSpc>
              <a:spcBef>
                <a:spcPts val="50"/>
              </a:spcBef>
              <a:spcAft>
                <a:spcPts val="0"/>
              </a:spcAft>
            </a:pPr>
            <a:r>
              <a:rPr sz="1100">
                <a:solidFill>
                  <a:srgbClr val="000000"/>
                </a:solidFill>
                <a:latin typeface="Calibri"/>
                <a:cs typeface="Calibri"/>
              </a:rPr>
              <a:t>11. Botão</a:t>
            </a:r>
            <a:r>
              <a:rPr sz="1100" spc="21">
                <a:solidFill>
                  <a:srgbClr val="000000"/>
                </a:solidFill>
                <a:latin typeface="Calibri"/>
                <a:cs typeface="Calibri"/>
              </a:rPr>
              <a:t> </a:t>
            </a:r>
            <a:r>
              <a:rPr sz="1100">
                <a:solidFill>
                  <a:srgbClr val="000000"/>
                </a:solidFill>
                <a:latin typeface="Calibri"/>
                <a:cs typeface="Calibri"/>
              </a:rPr>
              <a:t>CONFIRMAR</a:t>
            </a:r>
          </a:p>
          <a:p>
            <a:pPr marL="0" marR="0">
              <a:lnSpc>
                <a:spcPts val="1343"/>
              </a:lnSpc>
              <a:spcBef>
                <a:spcPts val="0"/>
              </a:spcBef>
              <a:spcAft>
                <a:spcPts val="0"/>
              </a:spcAft>
            </a:pPr>
            <a:r>
              <a:rPr sz="1100">
                <a:solidFill>
                  <a:srgbClr val="000000"/>
                </a:solidFill>
                <a:latin typeface="Calibri"/>
                <a:cs typeface="Calibri"/>
              </a:rPr>
              <a:t>12. Botão</a:t>
            </a:r>
            <a:r>
              <a:rPr sz="1100" spc="21">
                <a:solidFill>
                  <a:srgbClr val="000000"/>
                </a:solidFill>
                <a:latin typeface="Calibri"/>
                <a:cs typeface="Calibri"/>
              </a:rPr>
              <a:t> </a:t>
            </a:r>
            <a:r>
              <a:rPr sz="1100">
                <a:solidFill>
                  <a:srgbClr val="000000"/>
                </a:solidFill>
                <a:latin typeface="Calibri"/>
                <a:cs typeface="Calibri"/>
              </a:rPr>
              <a:t>ABAIXO</a:t>
            </a:r>
          </a:p>
          <a:p>
            <a:pPr marL="0" marR="0">
              <a:lnSpc>
                <a:spcPts val="1344"/>
              </a:lnSpc>
              <a:spcBef>
                <a:spcPts val="50"/>
              </a:spcBef>
              <a:spcAft>
                <a:spcPts val="0"/>
              </a:spcAft>
            </a:pPr>
            <a:r>
              <a:rPr sz="1100">
                <a:solidFill>
                  <a:srgbClr val="000000"/>
                </a:solidFill>
                <a:latin typeface="Calibri"/>
                <a:cs typeface="Calibri"/>
              </a:rPr>
              <a:t>13. Comutador de piscas</a:t>
            </a:r>
          </a:p>
          <a:p>
            <a:pPr marL="0" marR="0">
              <a:lnSpc>
                <a:spcPts val="1344"/>
              </a:lnSpc>
              <a:spcBef>
                <a:spcPts val="0"/>
              </a:spcBef>
              <a:spcAft>
                <a:spcPts val="0"/>
              </a:spcAft>
            </a:pPr>
            <a:r>
              <a:rPr sz="1100">
                <a:solidFill>
                  <a:srgbClr val="000000"/>
                </a:solidFill>
                <a:latin typeface="Calibri"/>
                <a:cs typeface="Calibri"/>
              </a:rPr>
              <a:t>14. Botão</a:t>
            </a:r>
            <a:r>
              <a:rPr sz="1100" spc="21">
                <a:solidFill>
                  <a:srgbClr val="000000"/>
                </a:solidFill>
                <a:latin typeface="Calibri"/>
                <a:cs typeface="Calibri"/>
              </a:rPr>
              <a:t> </a:t>
            </a:r>
            <a:r>
              <a:rPr sz="1100">
                <a:solidFill>
                  <a:srgbClr val="000000"/>
                </a:solidFill>
                <a:latin typeface="Calibri"/>
                <a:cs typeface="Calibri"/>
              </a:rPr>
              <a:t>da buzina</a:t>
            </a:r>
          </a:p>
          <a:p>
            <a:pPr marL="0" marR="0">
              <a:lnSpc>
                <a:spcPts val="1344"/>
              </a:lnSpc>
              <a:spcBef>
                <a:spcPts val="50"/>
              </a:spcBef>
              <a:spcAft>
                <a:spcPts val="0"/>
              </a:spcAft>
            </a:pPr>
            <a:r>
              <a:rPr sz="1100">
                <a:solidFill>
                  <a:srgbClr val="000000"/>
                </a:solidFill>
                <a:latin typeface="Calibri"/>
                <a:cs typeface="Calibri"/>
              </a:rPr>
              <a:t>15. Botão</a:t>
            </a:r>
            <a:r>
              <a:rPr sz="1100" spc="21">
                <a:solidFill>
                  <a:srgbClr val="000000"/>
                </a:solidFill>
                <a:latin typeface="Calibri"/>
                <a:cs typeface="Calibri"/>
              </a:rPr>
              <a:t> </a:t>
            </a:r>
            <a:r>
              <a:rPr sz="1100">
                <a:solidFill>
                  <a:srgbClr val="000000"/>
                </a:solidFill>
                <a:latin typeface="Calibri"/>
                <a:cs typeface="Calibri"/>
              </a:rPr>
              <a:t>VOLTAR</a:t>
            </a:r>
          </a:p>
          <a:p>
            <a:pPr marL="0" marR="0">
              <a:lnSpc>
                <a:spcPts val="1344"/>
              </a:lnSpc>
              <a:spcBef>
                <a:spcPts val="0"/>
              </a:spcBef>
              <a:spcAft>
                <a:spcPts val="0"/>
              </a:spcAft>
            </a:pPr>
            <a:r>
              <a:rPr sz="1100">
                <a:solidFill>
                  <a:srgbClr val="000000"/>
                </a:solidFill>
                <a:latin typeface="Calibri"/>
                <a:cs typeface="Calibri"/>
              </a:rPr>
              <a:t>16. Botão</a:t>
            </a:r>
            <a:r>
              <a:rPr sz="1100" spc="21">
                <a:solidFill>
                  <a:srgbClr val="000000"/>
                </a:solidFill>
                <a:latin typeface="Calibri"/>
                <a:cs typeface="Calibri"/>
              </a:rPr>
              <a:t> </a:t>
            </a:r>
            <a:r>
              <a:rPr sz="1100">
                <a:solidFill>
                  <a:srgbClr val="000000"/>
                </a:solidFill>
                <a:latin typeface="Calibri"/>
                <a:cs typeface="Calibri"/>
              </a:rPr>
              <a:t>ACIMA</a:t>
            </a:r>
          </a:p>
          <a:p>
            <a:pPr marL="0" marR="0">
              <a:lnSpc>
                <a:spcPts val="1332"/>
              </a:lnSpc>
              <a:spcBef>
                <a:spcPts val="0"/>
              </a:spcBef>
              <a:spcAft>
                <a:spcPts val="0"/>
              </a:spcAft>
            </a:pPr>
            <a:r>
              <a:rPr sz="1100">
                <a:solidFill>
                  <a:srgbClr val="000000"/>
                </a:solidFill>
                <a:latin typeface="Calibri"/>
                <a:cs typeface="Calibri"/>
              </a:rPr>
              <a:t>17. Botão cruise control</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3081527" y="2600960"/>
            <a:ext cx="163067" cy="1051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418588" y="2191004"/>
            <a:ext cx="161544" cy="1234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957072" y="1817624"/>
            <a:ext cx="161544" cy="10515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76072" y="3827780"/>
            <a:ext cx="6301740" cy="63246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76072" y="2974340"/>
            <a:ext cx="6301740" cy="632459"/>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p:nvPr/>
        </p:nvSpPr>
        <p:spPr>
          <a:xfrm>
            <a:off x="582168" y="593852"/>
            <a:ext cx="6304787" cy="19811"/>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9" name="object 9"/>
          <p:cNvSpPr txBox="1"/>
          <p:nvPr/>
        </p:nvSpPr>
        <p:spPr>
          <a:xfrm>
            <a:off x="576072" y="730362"/>
            <a:ext cx="449631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Comutador de luzes de</a:t>
            </a:r>
            <a:r>
              <a:rPr sz="1100" b="1" spc="-11">
                <a:solidFill>
                  <a:srgbClr val="4F81BD"/>
                </a:solidFill>
                <a:cs typeface="Cambria"/>
              </a:rPr>
              <a:t> </a:t>
            </a:r>
            <a:r>
              <a:rPr sz="1100" b="1">
                <a:solidFill>
                  <a:srgbClr val="4F81BD"/>
                </a:solidFill>
                <a:cs typeface="Cambria"/>
              </a:rPr>
              <a:t>máximos/médios e gatilho de sinais</a:t>
            </a:r>
            <a:r>
              <a:rPr sz="1100" b="1" spc="-11">
                <a:solidFill>
                  <a:srgbClr val="4F81BD"/>
                </a:solidFill>
                <a:cs typeface="Cambria"/>
              </a:rPr>
              <a:t> </a:t>
            </a:r>
            <a:r>
              <a:rPr sz="1100" b="1">
                <a:solidFill>
                  <a:srgbClr val="4F81BD"/>
                </a:solidFill>
                <a:cs typeface="Cambria"/>
              </a:rPr>
              <a:t>de luzes</a:t>
            </a:r>
          </a:p>
        </p:txBody>
      </p:sp>
      <p:sp>
        <p:nvSpPr>
          <p:cNvPr id="10" name="object 10"/>
          <p:cNvSpPr txBox="1"/>
          <p:nvPr/>
        </p:nvSpPr>
        <p:spPr>
          <a:xfrm>
            <a:off x="576072" y="893156"/>
            <a:ext cx="6425420"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não conta com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comutador de máximos/médios e comando</a:t>
            </a:r>
            <a:r>
              <a:rPr sz="1100" spc="18">
                <a:solidFill>
                  <a:srgbClr val="000000"/>
                </a:solidFill>
                <a:latin typeface="Calibri"/>
                <a:cs typeface="Calibri"/>
              </a:rPr>
              <a:t> </a:t>
            </a:r>
            <a:r>
              <a:rPr sz="1100">
                <a:solidFill>
                  <a:srgbClr val="000000"/>
                </a:solidFill>
                <a:latin typeface="Calibri"/>
                <a:cs typeface="Calibri"/>
              </a:rPr>
              <a:t>de sinais de luzes,</a:t>
            </a:r>
            <a:r>
              <a:rPr sz="1100" spc="-10">
                <a:solidFill>
                  <a:srgbClr val="000000"/>
                </a:solidFill>
                <a:latin typeface="Calibri"/>
                <a:cs typeface="Calibri"/>
              </a:rPr>
              <a:t> </a:t>
            </a:r>
            <a:r>
              <a:rPr sz="1100">
                <a:solidFill>
                  <a:srgbClr val="000000"/>
                </a:solidFill>
                <a:latin typeface="Calibri"/>
                <a:cs typeface="Calibri"/>
              </a:rPr>
              <a:t>mas sim</a:t>
            </a:r>
          </a:p>
          <a:p>
            <a:pPr marL="0" marR="0">
              <a:lnSpc>
                <a:spcPts val="1344"/>
              </a:lnSpc>
              <a:spcBef>
                <a:spcPts val="50"/>
              </a:spcBef>
              <a:spcAft>
                <a:spcPts val="0"/>
              </a:spcAft>
            </a:pPr>
            <a:r>
              <a:rPr sz="1100">
                <a:solidFill>
                  <a:srgbClr val="000000"/>
                </a:solidFill>
                <a:latin typeface="Calibri"/>
                <a:cs typeface="Calibri"/>
              </a:rPr>
              <a:t>integrando</a:t>
            </a:r>
            <a:r>
              <a:rPr sz="1100" spc="18">
                <a:solidFill>
                  <a:srgbClr val="000000"/>
                </a:solidFill>
                <a:latin typeface="Calibri"/>
                <a:cs typeface="Calibri"/>
              </a:rPr>
              <a:t> </a:t>
            </a:r>
            <a:r>
              <a:rPr sz="1100">
                <a:solidFill>
                  <a:srgbClr val="000000"/>
                </a:solidFill>
                <a:latin typeface="Calibri"/>
                <a:cs typeface="Calibri"/>
              </a:rPr>
              <a:t>tudo no gatilho</a:t>
            </a:r>
            <a:r>
              <a:rPr sz="1100" spc="-11">
                <a:solidFill>
                  <a:srgbClr val="000000"/>
                </a:solidFill>
                <a:latin typeface="Calibri"/>
                <a:cs typeface="Calibri"/>
              </a:rPr>
              <a:t> </a:t>
            </a:r>
            <a:r>
              <a:rPr sz="1100">
                <a:solidFill>
                  <a:srgbClr val="000000"/>
                </a:solidFill>
                <a:latin typeface="Calibri"/>
                <a:cs typeface="Calibri"/>
              </a:rPr>
              <a:t>de sinais de luzes. Com a moto</a:t>
            </a:r>
            <a:r>
              <a:rPr sz="1100" spc="12">
                <a:solidFill>
                  <a:srgbClr val="000000"/>
                </a:solidFill>
                <a:latin typeface="Calibri"/>
                <a:cs typeface="Calibri"/>
              </a:rPr>
              <a:t> </a:t>
            </a:r>
            <a:r>
              <a:rPr sz="1100">
                <a:solidFill>
                  <a:srgbClr val="000000"/>
                </a:solidFill>
                <a:latin typeface="Calibri"/>
                <a:cs typeface="Calibri"/>
              </a:rPr>
              <a:t>ligada, movendo este comutador para trás</a:t>
            </a:r>
            <a:r>
              <a:rPr sz="1100" spc="-2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para</a:t>
            </a:r>
          </a:p>
          <a:p>
            <a:pPr marL="0" marR="0">
              <a:lnSpc>
                <a:spcPts val="1344"/>
              </a:lnSpc>
              <a:spcBef>
                <a:spcPts val="0"/>
              </a:spcBef>
              <a:spcAft>
                <a:spcPts val="0"/>
              </a:spcAft>
            </a:pPr>
            <a:r>
              <a:rPr sz="1100">
                <a:solidFill>
                  <a:srgbClr val="000000"/>
                </a:solidFill>
                <a:latin typeface="Calibri"/>
                <a:cs typeface="Calibri"/>
              </a:rPr>
              <a:t>a frente alterna-se</a:t>
            </a:r>
            <a:r>
              <a:rPr sz="1100" spc="18">
                <a:solidFill>
                  <a:srgbClr val="000000"/>
                </a:solidFill>
                <a:latin typeface="Calibri"/>
                <a:cs typeface="Calibri"/>
              </a:rPr>
              <a:t> </a:t>
            </a:r>
            <a:r>
              <a:rPr sz="1100">
                <a:solidFill>
                  <a:srgbClr val="000000"/>
                </a:solidFill>
                <a:latin typeface="Calibri"/>
                <a:cs typeface="Calibri"/>
              </a:rPr>
              <a:t>entre máximos, médios e sinais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luzes. Como medida de segurança deixam de acender-se</a:t>
            </a:r>
          </a:p>
          <a:p>
            <a:pPr marL="0" marR="0">
              <a:lnSpc>
                <a:spcPts val="1344"/>
              </a:lnSpc>
              <a:spcBef>
                <a:spcPts val="50"/>
              </a:spcBef>
              <a:spcAft>
                <a:spcPts val="0"/>
              </a:spcAft>
            </a:pPr>
            <a:r>
              <a:rPr sz="1100">
                <a:solidFill>
                  <a:srgbClr val="000000"/>
                </a:solidFill>
                <a:latin typeface="Calibri"/>
                <a:cs typeface="Calibri"/>
              </a:rPr>
              <a:t>automaticamente com o motor</a:t>
            </a:r>
            <a:r>
              <a:rPr sz="1100" spc="-10">
                <a:solidFill>
                  <a:srgbClr val="000000"/>
                </a:solidFill>
                <a:latin typeface="Calibri"/>
                <a:cs typeface="Calibri"/>
              </a:rPr>
              <a:t> </a:t>
            </a:r>
            <a:r>
              <a:rPr sz="1100">
                <a:solidFill>
                  <a:srgbClr val="000000"/>
                </a:solidFill>
                <a:latin typeface="Calibri"/>
                <a:cs typeface="Calibri"/>
              </a:rPr>
              <a:t>desligado e quando</a:t>
            </a:r>
            <a:r>
              <a:rPr sz="1100" spc="20">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tensão</a:t>
            </a:r>
            <a:r>
              <a:rPr sz="1100" spc="12">
                <a:solidFill>
                  <a:srgbClr val="000000"/>
                </a:solidFill>
                <a:latin typeface="Calibri"/>
                <a:cs typeface="Calibri"/>
              </a:rPr>
              <a:t> </a:t>
            </a:r>
            <a:r>
              <a:rPr sz="1100">
                <a:solidFill>
                  <a:srgbClr val="000000"/>
                </a:solidFill>
                <a:latin typeface="Calibri"/>
                <a:cs typeface="Calibri"/>
              </a:rPr>
              <a:t>da bateria</a:t>
            </a:r>
            <a:r>
              <a:rPr sz="1100" spc="-15">
                <a:solidFill>
                  <a:srgbClr val="000000"/>
                </a:solidFill>
                <a:latin typeface="Calibri"/>
                <a:cs typeface="Calibri"/>
              </a:rPr>
              <a:t> </a:t>
            </a:r>
            <a:r>
              <a:rPr sz="1100">
                <a:solidFill>
                  <a:srgbClr val="000000"/>
                </a:solidFill>
                <a:latin typeface="Calibri"/>
                <a:cs typeface="Calibri"/>
              </a:rPr>
              <a:t>for</a:t>
            </a:r>
            <a:r>
              <a:rPr sz="1100" spc="-27">
                <a:solidFill>
                  <a:srgbClr val="000000"/>
                </a:solidFill>
                <a:latin typeface="Calibri"/>
                <a:cs typeface="Calibri"/>
              </a:rPr>
              <a:t> </a:t>
            </a:r>
            <a:r>
              <a:rPr sz="1100">
                <a:solidFill>
                  <a:srgbClr val="000000"/>
                </a:solidFill>
                <a:latin typeface="Calibri"/>
                <a:cs typeface="Calibri"/>
              </a:rPr>
              <a:t>inferior a 12,5</a:t>
            </a:r>
            <a:r>
              <a:rPr sz="1100" spc="-14">
                <a:solidFill>
                  <a:srgbClr val="000000"/>
                </a:solidFill>
                <a:latin typeface="Calibri"/>
                <a:cs typeface="Calibri"/>
              </a:rPr>
              <a:t> </a:t>
            </a:r>
            <a:r>
              <a:rPr sz="1100">
                <a:solidFill>
                  <a:srgbClr val="000000"/>
                </a:solidFill>
                <a:latin typeface="Calibri"/>
                <a:cs typeface="Calibri"/>
              </a:rPr>
              <a:t>V.</a:t>
            </a:r>
          </a:p>
        </p:txBody>
      </p:sp>
      <p:sp>
        <p:nvSpPr>
          <p:cNvPr id="11" name="object 11"/>
          <p:cNvSpPr txBox="1"/>
          <p:nvPr/>
        </p:nvSpPr>
        <p:spPr>
          <a:xfrm>
            <a:off x="576072" y="1626200"/>
            <a:ext cx="621085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empurra o gatilho de sinais</a:t>
            </a:r>
            <a:r>
              <a:rPr sz="1100" spc="-12">
                <a:solidFill>
                  <a:srgbClr val="000000"/>
                </a:solidFill>
                <a:latin typeface="Calibri"/>
                <a:cs typeface="Calibri"/>
              </a:rPr>
              <a:t> </a:t>
            </a:r>
            <a:r>
              <a:rPr sz="1100">
                <a:solidFill>
                  <a:srgbClr val="000000"/>
                </a:solidFill>
                <a:latin typeface="Calibri"/>
                <a:cs typeface="Calibri"/>
              </a:rPr>
              <a:t>de luzes</a:t>
            </a:r>
            <a:r>
              <a:rPr sz="1100" spc="-11">
                <a:solidFill>
                  <a:srgbClr val="000000"/>
                </a:solidFill>
                <a:latin typeface="Calibri"/>
                <a:cs typeface="Calibri"/>
              </a:rPr>
              <a:t> </a:t>
            </a:r>
            <a:r>
              <a:rPr sz="1100">
                <a:solidFill>
                  <a:srgbClr val="000000"/>
                </a:solidFill>
                <a:latin typeface="Calibri"/>
                <a:cs typeface="Calibri"/>
              </a:rPr>
              <a:t>para a frente,</a:t>
            </a:r>
            <a:r>
              <a:rPr sz="1100" spc="-10">
                <a:solidFill>
                  <a:srgbClr val="000000"/>
                </a:solidFill>
                <a:latin typeface="Calibri"/>
                <a:cs typeface="Calibri"/>
              </a:rPr>
              <a:t> </a:t>
            </a:r>
            <a:r>
              <a:rPr sz="1100">
                <a:solidFill>
                  <a:srgbClr val="000000"/>
                </a:solidFill>
                <a:latin typeface="Calibri"/>
                <a:cs typeface="Calibri"/>
              </a:rPr>
              <a:t>as luzes</a:t>
            </a:r>
            <a:r>
              <a:rPr sz="1100" spc="-11">
                <a:solidFill>
                  <a:srgbClr val="000000"/>
                </a:solidFill>
                <a:latin typeface="Calibri"/>
                <a:cs typeface="Calibri"/>
              </a:rPr>
              <a:t> </a:t>
            </a:r>
            <a:r>
              <a:rPr sz="1100">
                <a:solidFill>
                  <a:srgbClr val="000000"/>
                </a:solidFill>
                <a:latin typeface="Calibri"/>
                <a:cs typeface="Calibri"/>
              </a:rPr>
              <a:t>mudam para máximos e acende-se</a:t>
            </a:r>
            <a:r>
              <a:rPr sz="1100" spc="-17">
                <a:solidFill>
                  <a:srgbClr val="000000"/>
                </a:solidFill>
                <a:latin typeface="Calibri"/>
                <a:cs typeface="Calibri"/>
              </a:rPr>
              <a:t> </a:t>
            </a:r>
            <a:r>
              <a:rPr sz="1100">
                <a:solidFill>
                  <a:srgbClr val="000000"/>
                </a:solidFill>
                <a:latin typeface="Calibri"/>
                <a:cs typeface="Calibri"/>
              </a:rPr>
              <a:t>o</a:t>
            </a:r>
          </a:p>
          <a:p>
            <a:pPr marL="0" marR="0">
              <a:lnSpc>
                <a:spcPts val="1344"/>
              </a:lnSpc>
              <a:spcBef>
                <a:spcPts val="50"/>
              </a:spcBef>
              <a:spcAft>
                <a:spcPts val="0"/>
              </a:spcAft>
            </a:pPr>
            <a:r>
              <a:rPr sz="1100">
                <a:solidFill>
                  <a:srgbClr val="000000"/>
                </a:solidFill>
                <a:latin typeface="Calibri"/>
                <a:cs typeface="Calibri"/>
              </a:rPr>
              <a:t>aviso “</a:t>
            </a:r>
            <a:r>
              <a:rPr sz="1100" spc="1091">
                <a:solidFill>
                  <a:srgbClr val="000000"/>
                </a:solidFill>
                <a:latin typeface="Calibri"/>
                <a:cs typeface="Calibri"/>
              </a:rPr>
              <a:t> </a:t>
            </a:r>
            <a:r>
              <a:rPr sz="1100">
                <a:solidFill>
                  <a:srgbClr val="000000"/>
                </a:solidFill>
                <a:latin typeface="Calibri"/>
                <a:cs typeface="Calibri"/>
              </a:rPr>
              <a:t>“ n</a:t>
            </a:r>
            <a:r>
              <a:rPr lang="pt-BR" sz="1100">
                <a:solidFill>
                  <a:srgbClr val="000000"/>
                </a:solidFill>
                <a:latin typeface="Calibri"/>
                <a:cs typeface="Calibri"/>
              </a:rPr>
              <a:t>a tela</a:t>
            </a:r>
            <a:r>
              <a:rPr sz="1100">
                <a:solidFill>
                  <a:srgbClr val="000000"/>
                </a:solidFill>
                <a:latin typeface="Calibri"/>
                <a:cs typeface="Calibri"/>
              </a:rPr>
              <a:t> do painel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instrumentos.</a:t>
            </a:r>
          </a:p>
        </p:txBody>
      </p:sp>
      <p:sp>
        <p:nvSpPr>
          <p:cNvPr id="12" name="object 12"/>
          <p:cNvSpPr txBox="1"/>
          <p:nvPr/>
        </p:nvSpPr>
        <p:spPr>
          <a:xfrm>
            <a:off x="576072" y="2017868"/>
            <a:ext cx="627556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pressiona o gatilho de sinais</a:t>
            </a:r>
            <a:r>
              <a:rPr sz="1100" spc="-19">
                <a:solidFill>
                  <a:srgbClr val="000000"/>
                </a:solidFill>
                <a:latin typeface="Calibri"/>
                <a:cs typeface="Calibri"/>
              </a:rPr>
              <a:t> </a:t>
            </a:r>
            <a:r>
              <a:rPr sz="1100">
                <a:solidFill>
                  <a:srgbClr val="000000"/>
                </a:solidFill>
                <a:latin typeface="Calibri"/>
                <a:cs typeface="Calibri"/>
              </a:rPr>
              <a:t>de luzes,</a:t>
            </a:r>
            <a:r>
              <a:rPr sz="1100" spc="-10">
                <a:solidFill>
                  <a:srgbClr val="000000"/>
                </a:solidFill>
                <a:latin typeface="Calibri"/>
                <a:cs typeface="Calibri"/>
              </a:rPr>
              <a:t> </a:t>
            </a:r>
            <a:r>
              <a:rPr sz="1100">
                <a:solidFill>
                  <a:srgbClr val="000000"/>
                </a:solidFill>
                <a:latin typeface="Calibri"/>
                <a:cs typeface="Calibri"/>
              </a:rPr>
              <a:t>apaga-se a luz de máximos e acendem-se os médios, assim</a:t>
            </a:r>
          </a:p>
          <a:p>
            <a:pPr marL="0" marR="0">
              <a:lnSpc>
                <a:spcPts val="1347"/>
              </a:lnSpc>
              <a:spcBef>
                <a:spcPts val="58"/>
              </a:spcBef>
              <a:spcAft>
                <a:spcPts val="0"/>
              </a:spcAft>
            </a:pPr>
            <a:r>
              <a:rPr sz="1100">
                <a:solidFill>
                  <a:srgbClr val="000000"/>
                </a:solidFill>
                <a:latin typeface="Calibri"/>
                <a:cs typeface="Calibri"/>
              </a:rPr>
              <a:t>como aviso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luzes de médios “</a:t>
            </a:r>
            <a:r>
              <a:rPr sz="1100" spc="1091">
                <a:solidFill>
                  <a:srgbClr val="000000"/>
                </a:solidFill>
                <a:latin typeface="Calibri"/>
                <a:cs typeface="Calibri"/>
              </a:rPr>
              <a:t> </a:t>
            </a:r>
            <a:r>
              <a:rPr sz="1100">
                <a:solidFill>
                  <a:srgbClr val="000000"/>
                </a:solidFill>
                <a:latin typeface="Calibri"/>
                <a:cs typeface="Calibri"/>
              </a:rPr>
              <a:t>“ n</a:t>
            </a:r>
            <a:r>
              <a:rPr lang="pt-BR" sz="1100">
                <a:solidFill>
                  <a:srgbClr val="000000"/>
                </a:solidFill>
                <a:latin typeface="Calibri"/>
                <a:cs typeface="Calibri"/>
              </a:rPr>
              <a:t>a tela</a:t>
            </a:r>
            <a:r>
              <a:rPr sz="1100">
                <a:solidFill>
                  <a:srgbClr val="000000"/>
                </a:solidFill>
                <a:latin typeface="Calibri"/>
                <a:cs typeface="Calibri"/>
              </a:rPr>
              <a:t>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painel de instrumentos.</a:t>
            </a:r>
          </a:p>
        </p:txBody>
      </p:sp>
      <p:sp>
        <p:nvSpPr>
          <p:cNvPr id="13" name="object 13"/>
          <p:cNvSpPr txBox="1"/>
          <p:nvPr/>
        </p:nvSpPr>
        <p:spPr>
          <a:xfrm>
            <a:off x="576072" y="2411060"/>
            <a:ext cx="639521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Na posição</a:t>
            </a:r>
            <a:r>
              <a:rPr sz="1100" spc="18">
                <a:solidFill>
                  <a:srgbClr val="000000"/>
                </a:solidFill>
                <a:latin typeface="Calibri"/>
                <a:cs typeface="Calibri"/>
              </a:rPr>
              <a:t> </a:t>
            </a:r>
            <a:r>
              <a:rPr sz="1100">
                <a:solidFill>
                  <a:srgbClr val="000000"/>
                </a:solidFill>
                <a:latin typeface="Calibri"/>
                <a:cs typeface="Calibri"/>
              </a:rPr>
              <a:t>de luzes de médios,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pressionar o gatilho funcionará como</a:t>
            </a:r>
            <a:r>
              <a:rPr sz="1100" spc="18">
                <a:solidFill>
                  <a:srgbClr val="000000"/>
                </a:solidFill>
                <a:latin typeface="Calibri"/>
                <a:cs typeface="Calibri"/>
              </a:rPr>
              <a:t> </a:t>
            </a:r>
            <a:r>
              <a:rPr sz="1100">
                <a:solidFill>
                  <a:srgbClr val="000000"/>
                </a:solidFill>
                <a:latin typeface="Calibri"/>
                <a:cs typeface="Calibri"/>
              </a:rPr>
              <a:t>gatilho de sinais de luzes, acendendo-</a:t>
            </a:r>
          </a:p>
          <a:p>
            <a:pPr marL="0" marR="0">
              <a:lnSpc>
                <a:spcPts val="1332"/>
              </a:lnSpc>
              <a:spcBef>
                <a:spcPts val="50"/>
              </a:spcBef>
              <a:spcAft>
                <a:spcPts val="0"/>
              </a:spcAft>
            </a:pPr>
            <a:r>
              <a:rPr sz="1100">
                <a:solidFill>
                  <a:srgbClr val="000000"/>
                </a:solidFill>
                <a:latin typeface="Calibri"/>
                <a:cs typeface="Calibri"/>
              </a:rPr>
              <a:t>se o feixe de máximos,</a:t>
            </a:r>
            <a:r>
              <a:rPr sz="1100" spc="-17">
                <a:solidFill>
                  <a:srgbClr val="000000"/>
                </a:solidFill>
                <a:latin typeface="Calibri"/>
                <a:cs typeface="Calibri"/>
              </a:rPr>
              <a:t> </a:t>
            </a:r>
            <a:r>
              <a:rPr sz="1100">
                <a:solidFill>
                  <a:srgbClr val="000000"/>
                </a:solidFill>
                <a:latin typeface="Calibri"/>
                <a:cs typeface="Calibri"/>
              </a:rPr>
              <a:t>assim</a:t>
            </a:r>
            <a:r>
              <a:rPr sz="1100" spc="18">
                <a:solidFill>
                  <a:srgbClr val="000000"/>
                </a:solidFill>
                <a:latin typeface="Calibri"/>
                <a:cs typeface="Calibri"/>
              </a:rPr>
              <a:t> </a:t>
            </a:r>
            <a:r>
              <a:rPr sz="1100">
                <a:solidFill>
                  <a:srgbClr val="000000"/>
                </a:solidFill>
                <a:latin typeface="Calibri"/>
                <a:cs typeface="Calibri"/>
              </a:rPr>
              <a:t>como o aviso “</a:t>
            </a:r>
            <a:r>
              <a:rPr sz="1100" spc="1091">
                <a:solidFill>
                  <a:srgbClr val="000000"/>
                </a:solidFill>
                <a:latin typeface="Calibri"/>
                <a:cs typeface="Calibri"/>
              </a:rPr>
              <a:t> </a:t>
            </a:r>
            <a:r>
              <a:rPr sz="1100">
                <a:solidFill>
                  <a:srgbClr val="000000"/>
                </a:solidFill>
                <a:latin typeface="Calibri"/>
                <a:cs typeface="Calibri"/>
              </a:rPr>
              <a:t>“</a:t>
            </a:r>
            <a:r>
              <a:rPr sz="1100" spc="15">
                <a:solidFill>
                  <a:srgbClr val="000000"/>
                </a:solidFill>
                <a:latin typeface="Calibri"/>
                <a:cs typeface="Calibri"/>
              </a:rPr>
              <a:t> </a:t>
            </a:r>
            <a:r>
              <a:rPr sz="1100">
                <a:solidFill>
                  <a:srgbClr val="000000"/>
                </a:solidFill>
                <a:latin typeface="Calibri"/>
                <a:cs typeface="Calibri"/>
              </a:rPr>
              <a:t>n</a:t>
            </a:r>
            <a:r>
              <a:rPr lang="pt-BR" sz="1100">
                <a:solidFill>
                  <a:srgbClr val="000000"/>
                </a:solidFill>
                <a:latin typeface="Calibri"/>
                <a:cs typeface="Calibri"/>
              </a:rPr>
              <a:t>a tela</a:t>
            </a:r>
            <a:r>
              <a:rPr sz="1100" spc="-17">
                <a:solidFill>
                  <a:srgbClr val="000000"/>
                </a:solidFill>
                <a:latin typeface="Calibri"/>
                <a:cs typeface="Calibri"/>
              </a:rPr>
              <a:t> </a:t>
            </a:r>
            <a:r>
              <a:rPr sz="1100">
                <a:solidFill>
                  <a:srgbClr val="000000"/>
                </a:solidFill>
                <a:latin typeface="Calibri"/>
                <a:cs typeface="Calibri"/>
              </a:rPr>
              <a:t>do painel de instrumentos.</a:t>
            </a:r>
            <a:r>
              <a:rPr sz="1100" spc="-17">
                <a:solidFill>
                  <a:srgbClr val="000000"/>
                </a:solidFill>
                <a:latin typeface="Calibri"/>
                <a:cs typeface="Calibri"/>
              </a:rPr>
              <a:t> </a:t>
            </a:r>
            <a:r>
              <a:rPr sz="1100">
                <a:solidFill>
                  <a:srgbClr val="000000"/>
                </a:solidFill>
                <a:latin typeface="Calibri"/>
                <a:cs typeface="Calibri"/>
              </a:rPr>
              <a:t>Ao deixar</a:t>
            </a:r>
            <a:r>
              <a:rPr sz="1100" spc="-21">
                <a:solidFill>
                  <a:srgbClr val="000000"/>
                </a:solidFill>
                <a:latin typeface="Calibri"/>
                <a:cs typeface="Calibri"/>
              </a:rPr>
              <a:t> </a:t>
            </a:r>
            <a:r>
              <a:rPr sz="1100">
                <a:solidFill>
                  <a:srgbClr val="000000"/>
                </a:solidFill>
                <a:latin typeface="Calibri"/>
                <a:cs typeface="Calibri"/>
              </a:rPr>
              <a:t>de pressionar</a:t>
            </a:r>
          </a:p>
          <a:p>
            <a:pPr marL="0" marR="0">
              <a:lnSpc>
                <a:spcPts val="1343"/>
              </a:lnSpc>
              <a:spcBef>
                <a:spcPts val="0"/>
              </a:spcBef>
              <a:spcAft>
                <a:spcPts val="0"/>
              </a:spcAft>
            </a:pPr>
            <a:r>
              <a:rPr sz="1100">
                <a:solidFill>
                  <a:srgbClr val="000000"/>
                </a:solidFill>
                <a:latin typeface="Calibri"/>
                <a:cs typeface="Calibri"/>
              </a:rPr>
              <a:t>este comando, volta</a:t>
            </a:r>
            <a:r>
              <a:rPr sz="1100" spc="-11">
                <a:solidFill>
                  <a:srgbClr val="000000"/>
                </a:solidFill>
                <a:latin typeface="Calibri"/>
                <a:cs typeface="Calibri"/>
              </a:rPr>
              <a:t> </a:t>
            </a:r>
            <a:r>
              <a:rPr sz="1100">
                <a:solidFill>
                  <a:srgbClr val="000000"/>
                </a:solidFill>
                <a:latin typeface="Calibri"/>
                <a:cs typeface="Calibri"/>
              </a:rPr>
              <a:t>a acender-se o</a:t>
            </a:r>
            <a:r>
              <a:rPr sz="1100" spc="18">
                <a:solidFill>
                  <a:srgbClr val="000000"/>
                </a:solidFill>
                <a:latin typeface="Calibri"/>
                <a:cs typeface="Calibri"/>
              </a:rPr>
              <a:t> </a:t>
            </a:r>
            <a:r>
              <a:rPr sz="1100">
                <a:solidFill>
                  <a:srgbClr val="000000"/>
                </a:solidFill>
                <a:latin typeface="Calibri"/>
                <a:cs typeface="Calibri"/>
              </a:rPr>
              <a:t>feixe de</a:t>
            </a:r>
            <a:r>
              <a:rPr sz="1100" spc="-14">
                <a:solidFill>
                  <a:srgbClr val="000000"/>
                </a:solidFill>
                <a:latin typeface="Calibri"/>
                <a:cs typeface="Calibri"/>
              </a:rPr>
              <a:t> </a:t>
            </a:r>
            <a:r>
              <a:rPr sz="1100">
                <a:solidFill>
                  <a:srgbClr val="000000"/>
                </a:solidFill>
                <a:latin typeface="Calibri"/>
                <a:cs typeface="Calibri"/>
              </a:rPr>
              <a:t>médios.</a:t>
            </a:r>
          </a:p>
        </p:txBody>
      </p:sp>
      <p:sp>
        <p:nvSpPr>
          <p:cNvPr id="14" name="object 14"/>
          <p:cNvSpPr txBox="1"/>
          <p:nvPr/>
        </p:nvSpPr>
        <p:spPr>
          <a:xfrm>
            <a:off x="3319272" y="2979512"/>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5" name="object 15"/>
          <p:cNvSpPr txBox="1"/>
          <p:nvPr/>
        </p:nvSpPr>
        <p:spPr>
          <a:xfrm>
            <a:off x="647700" y="3207084"/>
            <a:ext cx="5941223"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 farol</a:t>
            </a:r>
            <a:r>
              <a:rPr sz="1100" spc="-10">
                <a:solidFill>
                  <a:srgbClr val="000000"/>
                </a:solidFill>
                <a:latin typeface="Calibri"/>
                <a:cs typeface="Calibri"/>
              </a:rPr>
              <a:t> </a:t>
            </a:r>
            <a:r>
              <a:rPr sz="1100">
                <a:solidFill>
                  <a:srgbClr val="000000"/>
                </a:solidFill>
                <a:latin typeface="Calibri"/>
                <a:cs typeface="Calibri"/>
              </a:rPr>
              <a:t>pode acender-se quando</a:t>
            </a:r>
            <a:r>
              <a:rPr sz="1100" spc="21">
                <a:solidFill>
                  <a:srgbClr val="000000"/>
                </a:solidFill>
                <a:latin typeface="Calibri"/>
                <a:cs typeface="Calibri"/>
              </a:rPr>
              <a:t> </a:t>
            </a:r>
            <a:r>
              <a:rPr sz="1100">
                <a:solidFill>
                  <a:srgbClr val="000000"/>
                </a:solidFill>
                <a:latin typeface="Calibri"/>
                <a:cs typeface="Calibri"/>
              </a:rPr>
              <a:t>o motor não estiver em marcha. Já que a sua alimentação dependerá</a:t>
            </a:r>
          </a:p>
          <a:p>
            <a:pPr marL="0" marR="0">
              <a:lnSpc>
                <a:spcPts val="1344"/>
              </a:lnSpc>
              <a:spcBef>
                <a:spcPts val="50"/>
              </a:spcBef>
              <a:spcAft>
                <a:spcPts val="0"/>
              </a:spcAft>
            </a:pPr>
            <a:r>
              <a:rPr sz="1100">
                <a:solidFill>
                  <a:srgbClr val="000000"/>
                </a:solidFill>
                <a:latin typeface="Calibri"/>
                <a:cs typeface="Calibri"/>
              </a:rPr>
              <a:t>apenas da bateria, não mantenha as luzes acesas antes de ligar o motor, para não esgotar</a:t>
            </a:r>
            <a:r>
              <a:rPr sz="1100" spc="-21">
                <a:solidFill>
                  <a:srgbClr val="000000"/>
                </a:solidFill>
                <a:latin typeface="Calibri"/>
                <a:cs typeface="Calibri"/>
              </a:rPr>
              <a:t> </a:t>
            </a:r>
            <a:r>
              <a:rPr sz="1100">
                <a:solidFill>
                  <a:srgbClr val="000000"/>
                </a:solidFill>
                <a:latin typeface="Calibri"/>
                <a:cs typeface="Calibri"/>
              </a:rPr>
              <a:t>a bateria.</a:t>
            </a:r>
          </a:p>
        </p:txBody>
      </p:sp>
      <p:sp>
        <p:nvSpPr>
          <p:cNvPr id="16" name="object 16"/>
          <p:cNvSpPr txBox="1"/>
          <p:nvPr/>
        </p:nvSpPr>
        <p:spPr>
          <a:xfrm>
            <a:off x="3369564" y="383295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7" name="object 17"/>
          <p:cNvSpPr txBox="1"/>
          <p:nvPr/>
        </p:nvSpPr>
        <p:spPr>
          <a:xfrm>
            <a:off x="647700" y="4060525"/>
            <a:ext cx="614426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a tensão da bateria baixar de 12,5V,</a:t>
            </a:r>
            <a:r>
              <a:rPr sz="1100" spc="-11">
                <a:solidFill>
                  <a:srgbClr val="000000"/>
                </a:solidFill>
                <a:latin typeface="Calibri"/>
                <a:cs typeface="Calibri"/>
              </a:rPr>
              <a:t> </a:t>
            </a:r>
            <a:r>
              <a:rPr sz="1100">
                <a:solidFill>
                  <a:srgbClr val="000000"/>
                </a:solidFill>
                <a:latin typeface="Calibri"/>
                <a:cs typeface="Calibri"/>
              </a:rPr>
              <a:t>as luzes de médios e máximos</a:t>
            </a:r>
            <a:r>
              <a:rPr sz="1100" spc="11">
                <a:solidFill>
                  <a:srgbClr val="000000"/>
                </a:solidFill>
                <a:latin typeface="Calibri"/>
                <a:cs typeface="Calibri"/>
              </a:rPr>
              <a:t> </a:t>
            </a:r>
            <a:r>
              <a:rPr sz="1100">
                <a:solidFill>
                  <a:srgbClr val="000000"/>
                </a:solidFill>
                <a:latin typeface="Calibri"/>
                <a:cs typeface="Calibri"/>
              </a:rPr>
              <a:t>apagam-se automaticamente.</a:t>
            </a:r>
          </a:p>
          <a:p>
            <a:pPr marL="0" marR="0">
              <a:lnSpc>
                <a:spcPts val="1344"/>
              </a:lnSpc>
              <a:spcBef>
                <a:spcPts val="50"/>
              </a:spcBef>
              <a:spcAft>
                <a:spcPts val="0"/>
              </a:spcAft>
            </a:pPr>
            <a:r>
              <a:rPr sz="1100">
                <a:solidFill>
                  <a:srgbClr val="000000"/>
                </a:solidFill>
                <a:latin typeface="Calibri"/>
                <a:cs typeface="Calibri"/>
              </a:rPr>
              <a:t>Apenas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mantêm acesas se o</a:t>
            </a:r>
            <a:r>
              <a:rPr sz="1100" spc="-12">
                <a:solidFill>
                  <a:srgbClr val="000000"/>
                </a:solidFill>
                <a:latin typeface="Calibri"/>
                <a:cs typeface="Calibri"/>
              </a:rPr>
              <a:t> </a:t>
            </a:r>
            <a:r>
              <a:rPr sz="1100">
                <a:solidFill>
                  <a:srgbClr val="000000"/>
                </a:solidFill>
                <a:latin typeface="Calibri"/>
                <a:cs typeface="Calibri"/>
              </a:rPr>
              <a:t>motor</a:t>
            </a:r>
            <a:r>
              <a:rPr sz="1100" spc="-21">
                <a:solidFill>
                  <a:srgbClr val="000000"/>
                </a:solidFill>
                <a:latin typeface="Calibri"/>
                <a:cs typeface="Calibri"/>
              </a:rPr>
              <a:t> </a:t>
            </a:r>
            <a:r>
              <a:rPr sz="1100">
                <a:solidFill>
                  <a:srgbClr val="000000"/>
                </a:solidFill>
                <a:latin typeface="Calibri"/>
                <a:cs typeface="Calibri"/>
              </a:rPr>
              <a:t>estiver em marcha ou a bateria</a:t>
            </a:r>
            <a:r>
              <a:rPr sz="1100" spc="-16">
                <a:solidFill>
                  <a:srgbClr val="000000"/>
                </a:solidFill>
                <a:latin typeface="Calibri"/>
                <a:cs typeface="Calibri"/>
              </a:rPr>
              <a:t> </a:t>
            </a:r>
            <a:r>
              <a:rPr sz="1100">
                <a:solidFill>
                  <a:srgbClr val="000000"/>
                </a:solidFill>
                <a:latin typeface="Calibri"/>
                <a:cs typeface="Calibri"/>
              </a:rPr>
              <a:t>recuperar</a:t>
            </a:r>
            <a:r>
              <a:rPr sz="1100" spc="-15">
                <a:solidFill>
                  <a:srgbClr val="000000"/>
                </a:solidFill>
                <a:latin typeface="Calibri"/>
                <a:cs typeface="Calibri"/>
              </a:rPr>
              <a:t> </a:t>
            </a:r>
            <a:r>
              <a:rPr sz="1100">
                <a:solidFill>
                  <a:srgbClr val="000000"/>
                </a:solidFill>
                <a:latin typeface="Calibri"/>
                <a:cs typeface="Calibri"/>
              </a:rPr>
              <a:t>a sua tensão &gt;12,5V.</a:t>
            </a:r>
          </a:p>
        </p:txBody>
      </p:sp>
      <p:sp>
        <p:nvSpPr>
          <p:cNvPr id="18" name="object 1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1676400" y="4120388"/>
            <a:ext cx="204216" cy="1219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310384" y="2241296"/>
            <a:ext cx="167639" cy="14020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2539191" y="2054010"/>
            <a:ext cx="170688" cy="140207"/>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684275" y="713598"/>
            <a:ext cx="148898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Comutador de piscas</a:t>
            </a:r>
          </a:p>
        </p:txBody>
      </p:sp>
      <p:sp>
        <p:nvSpPr>
          <p:cNvPr id="8" name="object 8"/>
          <p:cNvSpPr txBox="1"/>
          <p:nvPr/>
        </p:nvSpPr>
        <p:spPr>
          <a:xfrm>
            <a:off x="684275" y="865724"/>
            <a:ext cx="595374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err="1">
                <a:solidFill>
                  <a:srgbClr val="000000"/>
                </a:solidFill>
                <a:latin typeface="Calibri"/>
                <a:cs typeface="Calibri"/>
              </a:rPr>
              <a:t>comutador</a:t>
            </a:r>
            <a:r>
              <a:rPr sz="1100" dirty="0">
                <a:solidFill>
                  <a:srgbClr val="000000"/>
                </a:solidFill>
                <a:latin typeface="Calibri"/>
                <a:cs typeface="Calibri"/>
              </a:rPr>
              <a:t> de </a:t>
            </a:r>
            <a:r>
              <a:rPr sz="1100" dirty="0" err="1">
                <a:solidFill>
                  <a:srgbClr val="000000"/>
                </a:solidFill>
                <a:latin typeface="Calibri"/>
                <a:cs typeface="Calibri"/>
              </a:rPr>
              <a:t>piscas</a:t>
            </a:r>
            <a:r>
              <a:rPr sz="1100" dirty="0">
                <a:solidFill>
                  <a:srgbClr val="000000"/>
                </a:solidFill>
                <a:latin typeface="Calibri"/>
                <a:cs typeface="Calibri"/>
              </a:rPr>
              <a:t> para a </a:t>
            </a:r>
            <a:r>
              <a:rPr sz="1100" dirty="0" err="1">
                <a:solidFill>
                  <a:srgbClr val="000000"/>
                </a:solidFill>
                <a:latin typeface="Calibri"/>
                <a:cs typeface="Calibri"/>
              </a:rPr>
              <a:t>posição</a:t>
            </a:r>
            <a:r>
              <a:rPr sz="1100" dirty="0">
                <a:solidFill>
                  <a:srgbClr val="000000"/>
                </a:solidFill>
                <a:latin typeface="Calibri"/>
                <a:cs typeface="Calibri"/>
              </a:rPr>
              <a:t> </a:t>
            </a:r>
            <a:r>
              <a:rPr sz="1100" dirty="0">
                <a:solidFill>
                  <a:srgbClr val="000000"/>
                </a:solidFill>
                <a:latin typeface="Wingdings"/>
                <a:cs typeface="Wingdings"/>
              </a:rPr>
              <a:t></a:t>
            </a:r>
            <a:r>
              <a:rPr sz="1100" dirty="0">
                <a:solidFill>
                  <a:srgbClr val="000000"/>
                </a:solidFill>
                <a:latin typeface="Calibri"/>
                <a:cs typeface="Calibri"/>
              </a:rPr>
              <a:t>, </a:t>
            </a:r>
            <a:r>
              <a:rPr sz="1100" dirty="0" err="1">
                <a:solidFill>
                  <a:srgbClr val="000000"/>
                </a:solidFill>
                <a:latin typeface="Calibri"/>
                <a:cs typeface="Calibri"/>
              </a:rPr>
              <a:t>piscarão</a:t>
            </a:r>
            <a:r>
              <a:rPr sz="1100" dirty="0">
                <a:solidFill>
                  <a:srgbClr val="000000"/>
                </a:solidFill>
                <a:latin typeface="Calibri"/>
                <a:cs typeface="Calibri"/>
              </a:rPr>
              <a:t> </a:t>
            </a:r>
            <a:r>
              <a:rPr sz="1100" spc="16" dirty="0" err="1">
                <a:solidFill>
                  <a:srgbClr val="000000"/>
                </a:solidFill>
                <a:latin typeface="Calibri"/>
                <a:cs typeface="Calibri"/>
              </a:rPr>
              <a:t>os</a:t>
            </a:r>
            <a:r>
              <a:rPr sz="1100" spc="-14">
                <a:solidFill>
                  <a:srgbClr val="000000"/>
                </a:solidFill>
                <a:latin typeface="Calibri"/>
                <a:cs typeface="Calibri"/>
              </a:rPr>
              <a:t> </a:t>
            </a:r>
            <a:r>
              <a:rPr lang="pt-BR" sz="1100" dirty="0">
                <a:solidFill>
                  <a:srgbClr val="000000"/>
                </a:solidFill>
                <a:latin typeface="Calibri"/>
                <a:cs typeface="Calibri"/>
              </a:rPr>
              <a:t>piscas</a:t>
            </a:r>
            <a:r>
              <a:rPr sz="1100" dirty="0">
                <a:solidFill>
                  <a:srgbClr val="000000"/>
                </a:solidFill>
                <a:latin typeface="Calibri"/>
                <a:cs typeface="Calibri"/>
              </a:rPr>
              <a:t> </a:t>
            </a:r>
            <a:r>
              <a:rPr sz="1100" dirty="0" err="1">
                <a:solidFill>
                  <a:srgbClr val="000000"/>
                </a:solidFill>
                <a:latin typeface="Calibri"/>
                <a:cs typeface="Calibri"/>
              </a:rPr>
              <a:t>dianteiro</a:t>
            </a:r>
            <a:r>
              <a:rPr sz="1100">
                <a:solidFill>
                  <a:srgbClr val="000000"/>
                </a:solidFill>
                <a:latin typeface="Calibri"/>
                <a:cs typeface="Calibri"/>
              </a:rPr>
              <a:t> e traseiro</a:t>
            </a:r>
          </a:p>
        </p:txBody>
      </p:sp>
      <p:sp>
        <p:nvSpPr>
          <p:cNvPr id="9" name="object 9"/>
          <p:cNvSpPr txBox="1"/>
          <p:nvPr/>
        </p:nvSpPr>
        <p:spPr>
          <a:xfrm>
            <a:off x="684275" y="1018124"/>
            <a:ext cx="38102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err="1">
                <a:solidFill>
                  <a:srgbClr val="000000"/>
                </a:solidFill>
                <a:latin typeface="Calibri"/>
                <a:cs typeface="Calibri"/>
              </a:rPr>
              <a:t>esquerdos</a:t>
            </a:r>
            <a:r>
              <a:rPr sz="1100">
                <a:solidFill>
                  <a:srgbClr val="000000"/>
                </a:solidFill>
                <a:latin typeface="Calibri"/>
                <a:cs typeface="Calibri"/>
              </a:rPr>
              <a:t>,</a:t>
            </a:r>
            <a:r>
              <a:rPr sz="1100" spc="-17">
                <a:solidFill>
                  <a:srgbClr val="000000"/>
                </a:solidFill>
                <a:latin typeface="Calibri"/>
                <a:cs typeface="Calibri"/>
              </a:rPr>
              <a:t> </a:t>
            </a:r>
            <a:r>
              <a:rPr sz="1100">
                <a:solidFill>
                  <a:srgbClr val="000000"/>
                </a:solidFill>
                <a:latin typeface="Calibri"/>
                <a:cs typeface="Calibri"/>
              </a:rPr>
              <a:t>assim</a:t>
            </a:r>
            <a:r>
              <a:rPr sz="1100" spc="11">
                <a:solidFill>
                  <a:srgbClr val="000000"/>
                </a:solidFill>
                <a:latin typeface="Calibri"/>
                <a:cs typeface="Calibri"/>
              </a:rPr>
              <a:t> </a:t>
            </a:r>
            <a:r>
              <a:rPr sz="1100">
                <a:solidFill>
                  <a:srgbClr val="000000"/>
                </a:solidFill>
                <a:latin typeface="Calibri"/>
                <a:cs typeface="Calibri"/>
              </a:rPr>
              <a:t>como o avisador </a:t>
            </a:r>
            <a:r>
              <a:rPr sz="1100">
                <a:solidFill>
                  <a:srgbClr val="000000"/>
                </a:solidFill>
                <a:latin typeface="Wingdings"/>
                <a:cs typeface="Wingdings"/>
              </a:rPr>
              <a:t></a:t>
            </a:r>
            <a:r>
              <a:rPr sz="1100" spc="-22">
                <a:solidFill>
                  <a:srgbClr val="000000"/>
                </a:solidFill>
                <a:latin typeface="Times New Roman"/>
                <a:cs typeface="Times New Roman"/>
              </a:rPr>
              <a:t>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painel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instrumentos.</a:t>
            </a:r>
          </a:p>
        </p:txBody>
      </p:sp>
      <p:sp>
        <p:nvSpPr>
          <p:cNvPr id="10" name="object 10"/>
          <p:cNvSpPr txBox="1"/>
          <p:nvPr/>
        </p:nvSpPr>
        <p:spPr>
          <a:xfrm>
            <a:off x="684275" y="1220816"/>
            <a:ext cx="6451413" cy="32060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err="1">
                <a:solidFill>
                  <a:srgbClr val="000000"/>
                </a:solidFill>
                <a:latin typeface="Calibri"/>
                <a:cs typeface="Calibri"/>
              </a:rPr>
              <a:t>comutador</a:t>
            </a:r>
            <a:r>
              <a:rPr sz="1100">
                <a:solidFill>
                  <a:srgbClr val="000000"/>
                </a:solidFill>
                <a:latin typeface="Calibri"/>
                <a:cs typeface="Calibri"/>
              </a:rPr>
              <a:t> de piscas para a posição </a:t>
            </a:r>
            <a:r>
              <a:rPr sz="1100">
                <a:solidFill>
                  <a:srgbClr val="000000"/>
                </a:solidFill>
                <a:latin typeface="Wingdings"/>
                <a:cs typeface="Wingdings"/>
              </a:rPr>
              <a:t></a:t>
            </a:r>
            <a:r>
              <a:rPr sz="1100">
                <a:solidFill>
                  <a:srgbClr val="000000"/>
                </a:solidFill>
                <a:latin typeface="Calibri"/>
                <a:cs typeface="Calibri"/>
              </a:rPr>
              <a:t>, piscarão </a:t>
            </a:r>
            <a:r>
              <a:rPr sz="1100" spc="16">
                <a:solidFill>
                  <a:srgbClr val="000000"/>
                </a:solidFill>
                <a:latin typeface="Calibri"/>
                <a:cs typeface="Calibri"/>
              </a:rPr>
              <a:t>os</a:t>
            </a:r>
            <a:r>
              <a:rPr sz="1100" spc="-14">
                <a:solidFill>
                  <a:srgbClr val="000000"/>
                </a:solidFill>
                <a:latin typeface="Calibri"/>
                <a:cs typeface="Calibri"/>
              </a:rPr>
              <a:t> </a:t>
            </a:r>
            <a:r>
              <a:rPr lang="pt-BR" sz="1100" dirty="0">
                <a:solidFill>
                  <a:srgbClr val="000000"/>
                </a:solidFill>
                <a:latin typeface="Calibri"/>
                <a:cs typeface="Calibri"/>
              </a:rPr>
              <a:t>piscas</a:t>
            </a:r>
            <a:r>
              <a:rPr sz="1100" dirty="0">
                <a:solidFill>
                  <a:srgbClr val="000000"/>
                </a:solidFill>
                <a:latin typeface="Calibri"/>
                <a:cs typeface="Calibri"/>
              </a:rPr>
              <a:t> </a:t>
            </a:r>
            <a:r>
              <a:rPr sz="1100" dirty="0" err="1">
                <a:solidFill>
                  <a:srgbClr val="000000"/>
                </a:solidFill>
                <a:latin typeface="Calibri"/>
                <a:cs typeface="Calibri"/>
              </a:rPr>
              <a:t>dianteiro</a:t>
            </a:r>
            <a:r>
              <a:rPr sz="1100">
                <a:solidFill>
                  <a:srgbClr val="000000"/>
                </a:solidFill>
                <a:latin typeface="Calibri"/>
                <a:cs typeface="Calibri"/>
              </a:rPr>
              <a:t> e traseiro direitos,</a:t>
            </a:r>
          </a:p>
          <a:p>
            <a:pPr marL="0" marR="0">
              <a:lnSpc>
                <a:spcPts val="1200"/>
              </a:lnSpc>
              <a:spcBef>
                <a:spcPts val="0"/>
              </a:spcBef>
              <a:spcAft>
                <a:spcPts val="0"/>
              </a:spcAft>
            </a:pPr>
            <a:r>
              <a:rPr sz="1100" dirty="0" err="1">
                <a:solidFill>
                  <a:srgbClr val="000000"/>
                </a:solidFill>
                <a:latin typeface="Calibri"/>
                <a:cs typeface="Calibri"/>
              </a:rPr>
              <a:t>assim</a:t>
            </a:r>
            <a:r>
              <a:rPr sz="1100">
                <a:solidFill>
                  <a:srgbClr val="000000"/>
                </a:solidFill>
                <a:latin typeface="Calibri"/>
                <a:cs typeface="Calibri"/>
              </a:rPr>
              <a:t> como o</a:t>
            </a:r>
            <a:r>
              <a:rPr sz="1100" spc="10">
                <a:solidFill>
                  <a:srgbClr val="000000"/>
                </a:solidFill>
                <a:latin typeface="Calibri"/>
                <a:cs typeface="Calibri"/>
              </a:rPr>
              <a:t> </a:t>
            </a:r>
            <a:r>
              <a:rPr sz="1100">
                <a:solidFill>
                  <a:srgbClr val="000000"/>
                </a:solidFill>
                <a:latin typeface="Calibri"/>
                <a:cs typeface="Calibri"/>
              </a:rPr>
              <a:t>avisador </a:t>
            </a:r>
            <a:r>
              <a:rPr sz="1100">
                <a:solidFill>
                  <a:srgbClr val="000000"/>
                </a:solidFill>
                <a:latin typeface="Wingdings"/>
                <a:cs typeface="Wingdings"/>
              </a:rPr>
              <a:t></a:t>
            </a:r>
            <a:r>
              <a:rPr sz="1100" spc="-22">
                <a:solidFill>
                  <a:srgbClr val="000000"/>
                </a:solidFill>
                <a:latin typeface="Times New Roman"/>
                <a:cs typeface="Times New Roman"/>
              </a:rPr>
              <a:t>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painel de instrumentos.</a:t>
            </a:r>
          </a:p>
        </p:txBody>
      </p:sp>
      <p:sp>
        <p:nvSpPr>
          <p:cNvPr id="11" name="object 11"/>
          <p:cNvSpPr txBox="1"/>
          <p:nvPr/>
        </p:nvSpPr>
        <p:spPr>
          <a:xfrm>
            <a:off x="684275" y="1588100"/>
            <a:ext cx="620990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dirty="0" err="1">
                <a:solidFill>
                  <a:srgbClr val="000000"/>
                </a:solidFill>
                <a:latin typeface="Calibri"/>
                <a:cs typeface="Calibri"/>
              </a:rPr>
              <a:t>pressionar</a:t>
            </a:r>
            <a:r>
              <a:rPr sz="1100" spc="-17">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centro</a:t>
            </a:r>
            <a:r>
              <a:rPr sz="1100" spc="21">
                <a:solidFill>
                  <a:srgbClr val="000000"/>
                </a:solidFill>
                <a:latin typeface="Calibri"/>
                <a:cs typeface="Calibri"/>
              </a:rPr>
              <a:t> </a:t>
            </a:r>
            <a:r>
              <a:rPr sz="1100">
                <a:solidFill>
                  <a:srgbClr val="000000"/>
                </a:solidFill>
                <a:latin typeface="Calibri"/>
                <a:cs typeface="Calibri"/>
              </a:rPr>
              <a:t>do comutador de intermitentes, irão deligar-se </a:t>
            </a:r>
            <a:r>
              <a:rPr sz="1100" spc="16">
                <a:solidFill>
                  <a:srgbClr val="000000"/>
                </a:solidFill>
                <a:latin typeface="Calibri"/>
                <a:cs typeface="Calibri"/>
              </a:rPr>
              <a:t>os</a:t>
            </a:r>
            <a:r>
              <a:rPr sz="1100" spc="-26">
                <a:solidFill>
                  <a:srgbClr val="000000"/>
                </a:solidFill>
                <a:latin typeface="Calibri"/>
                <a:cs typeface="Calibri"/>
              </a:rPr>
              <a:t> </a:t>
            </a:r>
            <a:r>
              <a:rPr sz="1100">
                <a:solidFill>
                  <a:srgbClr val="000000"/>
                </a:solidFill>
                <a:latin typeface="Calibri"/>
                <a:cs typeface="Calibri"/>
              </a:rPr>
              <a:t>piscas de qualquer lado</a:t>
            </a:r>
            <a:r>
              <a:rPr sz="1100" spc="21">
                <a:solidFill>
                  <a:srgbClr val="000000"/>
                </a:solidFill>
                <a:latin typeface="Calibri"/>
                <a:cs typeface="Calibri"/>
              </a:rPr>
              <a:t> </a:t>
            </a:r>
            <a:r>
              <a:rPr sz="1100">
                <a:solidFill>
                  <a:srgbClr val="000000"/>
                </a:solidFill>
                <a:latin typeface="Calibri"/>
                <a:cs typeface="Calibri"/>
              </a:rPr>
              <a:t>que</a:t>
            </a:r>
          </a:p>
          <a:p>
            <a:pPr marL="0" marR="0">
              <a:lnSpc>
                <a:spcPts val="1344"/>
              </a:lnSpc>
              <a:spcBef>
                <a:spcPts val="50"/>
              </a:spcBef>
              <a:spcAft>
                <a:spcPts val="0"/>
              </a:spcAft>
            </a:pPr>
            <a:r>
              <a:rPr sz="1100" dirty="0" err="1">
                <a:solidFill>
                  <a:srgbClr val="000000"/>
                </a:solidFill>
                <a:latin typeface="Calibri"/>
                <a:cs typeface="Calibri"/>
              </a:rPr>
              <a:t>tenha</a:t>
            </a:r>
            <a:r>
              <a:rPr sz="1100">
                <a:solidFill>
                  <a:srgbClr val="000000"/>
                </a:solidFill>
                <a:latin typeface="Calibri"/>
                <a:cs typeface="Calibri"/>
              </a:rPr>
              <a:t> ativado</a:t>
            </a:r>
            <a:r>
              <a:rPr sz="1000">
                <a:solidFill>
                  <a:srgbClr val="000000"/>
                </a:solidFill>
                <a:latin typeface="Calibri"/>
                <a:cs typeface="Calibri"/>
              </a:rPr>
              <a:t>.</a:t>
            </a:r>
          </a:p>
        </p:txBody>
      </p:sp>
      <p:sp>
        <p:nvSpPr>
          <p:cNvPr id="12" name="object 12"/>
          <p:cNvSpPr txBox="1"/>
          <p:nvPr/>
        </p:nvSpPr>
        <p:spPr>
          <a:xfrm>
            <a:off x="684275" y="2057766"/>
            <a:ext cx="210217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err="1">
                <a:solidFill>
                  <a:srgbClr val="4F81BD"/>
                </a:solidFill>
                <a:cs typeface="Cambria"/>
              </a:rPr>
              <a:t>Intermitentes</a:t>
            </a:r>
            <a:r>
              <a:rPr sz="1100" b="1">
                <a:solidFill>
                  <a:srgbClr val="4F81BD"/>
                </a:solidFill>
                <a:cs typeface="Cambria"/>
              </a:rPr>
              <a:t> de emergência “</a:t>
            </a:r>
          </a:p>
        </p:txBody>
      </p:sp>
      <p:sp>
        <p:nvSpPr>
          <p:cNvPr id="13" name="object 13"/>
          <p:cNvSpPr txBox="1"/>
          <p:nvPr/>
        </p:nvSpPr>
        <p:spPr>
          <a:xfrm>
            <a:off x="2804001" y="2057766"/>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4" name="object 14"/>
          <p:cNvSpPr txBox="1"/>
          <p:nvPr/>
        </p:nvSpPr>
        <p:spPr>
          <a:xfrm>
            <a:off x="659839" y="2268580"/>
            <a:ext cx="6236822"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lang="pt-BR" sz="1100">
                <a:solidFill>
                  <a:srgbClr val="000000"/>
                </a:solidFill>
                <a:latin typeface="Calibri"/>
                <a:cs typeface="Calibri"/>
              </a:rPr>
              <a:t>pressionar</a:t>
            </a:r>
            <a:r>
              <a:rPr sz="1100">
                <a:solidFill>
                  <a:srgbClr val="000000"/>
                </a:solidFill>
                <a:latin typeface="Calibri"/>
                <a:cs typeface="Calibri"/>
              </a:rPr>
              <a:t> o botão “</a:t>
            </a:r>
            <a:r>
              <a:rPr sz="1100" spc="1091">
                <a:solidFill>
                  <a:srgbClr val="000000"/>
                </a:solidFill>
                <a:latin typeface="Calibri"/>
                <a:cs typeface="Calibri"/>
              </a:rPr>
              <a:t> </a:t>
            </a:r>
            <a:r>
              <a:rPr sz="1100">
                <a:solidFill>
                  <a:srgbClr val="000000"/>
                </a:solidFill>
                <a:latin typeface="Calibri"/>
                <a:cs typeface="Calibri"/>
              </a:rPr>
              <a:t>” todos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piscas</a:t>
            </a:r>
            <a:r>
              <a:rPr sz="1100" spc="-11">
                <a:solidFill>
                  <a:srgbClr val="000000"/>
                </a:solidFill>
                <a:latin typeface="Calibri"/>
                <a:cs typeface="Calibri"/>
              </a:rPr>
              <a:t> </a:t>
            </a:r>
            <a:r>
              <a:rPr sz="1100">
                <a:solidFill>
                  <a:srgbClr val="000000"/>
                </a:solidFill>
                <a:latin typeface="Calibri"/>
                <a:cs typeface="Calibri"/>
              </a:rPr>
              <a:t>e as</a:t>
            </a:r>
            <a:r>
              <a:rPr sz="1100" spc="14">
                <a:solidFill>
                  <a:srgbClr val="000000"/>
                </a:solidFill>
                <a:latin typeface="Calibri"/>
                <a:cs typeface="Calibri"/>
              </a:rPr>
              <a:t> </a:t>
            </a:r>
            <a:r>
              <a:rPr sz="1100">
                <a:solidFill>
                  <a:srgbClr val="000000"/>
                </a:solidFill>
                <a:latin typeface="Calibri"/>
                <a:cs typeface="Calibri"/>
              </a:rPr>
              <a:t>suas correspondentes luzes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aviso no painel de</a:t>
            </a:r>
          </a:p>
          <a:p>
            <a:pPr marL="0" marR="0">
              <a:lnSpc>
                <a:spcPts val="1347"/>
              </a:lnSpc>
              <a:spcBef>
                <a:spcPts val="238"/>
              </a:spcBef>
              <a:spcAft>
                <a:spcPts val="0"/>
              </a:spcAft>
            </a:pPr>
            <a:r>
              <a:rPr sz="1100">
                <a:solidFill>
                  <a:srgbClr val="000000"/>
                </a:solidFill>
                <a:latin typeface="Calibri"/>
                <a:cs typeface="Calibri"/>
              </a:rPr>
              <a:t>instrumentos começarão</a:t>
            </a:r>
            <a:r>
              <a:rPr sz="1100" spc="19">
                <a:solidFill>
                  <a:srgbClr val="000000"/>
                </a:solidFill>
                <a:latin typeface="Calibri"/>
                <a:cs typeface="Calibri"/>
              </a:rPr>
              <a:t> </a:t>
            </a:r>
            <a:r>
              <a:rPr sz="1100">
                <a:solidFill>
                  <a:srgbClr val="000000"/>
                </a:solidFill>
                <a:latin typeface="Calibri"/>
                <a:cs typeface="Calibri"/>
              </a:rPr>
              <a:t>a piscar. Use os intermitentes de emergência para advertir outros</a:t>
            </a:r>
            <a:r>
              <a:rPr sz="1100" spc="-11">
                <a:solidFill>
                  <a:srgbClr val="000000"/>
                </a:solidFill>
                <a:latin typeface="Calibri"/>
                <a:cs typeface="Calibri"/>
              </a:rPr>
              <a:t> </a:t>
            </a:r>
            <a:r>
              <a:rPr sz="1100">
                <a:solidFill>
                  <a:srgbClr val="000000"/>
                </a:solidFill>
                <a:latin typeface="Calibri"/>
                <a:cs typeface="Calibri"/>
              </a:rPr>
              <a:t>veículos de que</a:t>
            </a:r>
          </a:p>
          <a:p>
            <a:pPr marL="0" marR="0">
              <a:lnSpc>
                <a:spcPts val="1347"/>
              </a:lnSpc>
              <a:spcBef>
                <a:spcPts val="188"/>
              </a:spcBef>
              <a:spcAft>
                <a:spcPts val="0"/>
              </a:spcAft>
            </a:pPr>
            <a:r>
              <a:rPr sz="1100">
                <a:solidFill>
                  <a:srgbClr val="000000"/>
                </a:solidFill>
                <a:latin typeface="Calibri"/>
                <a:cs typeface="Calibri"/>
              </a:rPr>
              <a:t>está detido por uma situação de emergência.</a:t>
            </a:r>
          </a:p>
        </p:txBody>
      </p:sp>
      <p:sp>
        <p:nvSpPr>
          <p:cNvPr id="15" name="object 15"/>
          <p:cNvSpPr txBox="1"/>
          <p:nvPr/>
        </p:nvSpPr>
        <p:spPr>
          <a:xfrm>
            <a:off x="684275" y="2935590"/>
            <a:ext cx="136186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Botão VOLTAR “</a:t>
            </a:r>
            <a:r>
              <a:rPr sz="1100">
                <a:solidFill>
                  <a:srgbClr val="4F81BD"/>
                </a:solidFill>
                <a:cs typeface="Wingdings 3"/>
              </a:rPr>
              <a:t></a:t>
            </a:r>
            <a:r>
              <a:rPr sz="1100" b="1">
                <a:solidFill>
                  <a:srgbClr val="4F81BD"/>
                </a:solidFill>
                <a:cs typeface="Cambria"/>
              </a:rPr>
              <a:t>”</a:t>
            </a:r>
          </a:p>
        </p:txBody>
      </p:sp>
      <p:sp>
        <p:nvSpPr>
          <p:cNvPr id="16" name="object 16"/>
          <p:cNvSpPr txBox="1"/>
          <p:nvPr/>
        </p:nvSpPr>
        <p:spPr>
          <a:xfrm>
            <a:off x="684275" y="3099908"/>
            <a:ext cx="5920317" cy="359073"/>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Quando </a:t>
            </a:r>
            <a:r>
              <a:rPr lang="pt-BR" sz="1100">
                <a:solidFill>
                  <a:srgbClr val="000000"/>
                </a:solidFill>
                <a:latin typeface="Calibri"/>
                <a:cs typeface="Calibri"/>
              </a:rPr>
              <a:t>a tela</a:t>
            </a:r>
            <a:r>
              <a:rPr sz="1100">
                <a:solidFill>
                  <a:srgbClr val="000000"/>
                </a:solidFill>
                <a:latin typeface="Calibri"/>
                <a:cs typeface="Calibri"/>
              </a:rPr>
              <a:t> do painel de instrumentos entrar na página principal, </a:t>
            </a:r>
            <a:r>
              <a:rPr lang="pt-BR" sz="1100">
                <a:solidFill>
                  <a:srgbClr val="000000"/>
                </a:solidFill>
                <a:cs typeface="Calibri"/>
              </a:rPr>
              <a:t>aperte</a:t>
            </a:r>
            <a:r>
              <a:rPr sz="1100" spc="-18">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botão VOLTAR</a:t>
            </a:r>
            <a:r>
              <a:rPr sz="1100" spc="-13">
                <a:solidFill>
                  <a:srgbClr val="000000"/>
                </a:solidFill>
                <a:latin typeface="Calibri"/>
                <a:cs typeface="Calibri"/>
              </a:rPr>
              <a:t> </a:t>
            </a:r>
            <a:r>
              <a:rPr sz="1100" spc="32">
                <a:solidFill>
                  <a:srgbClr val="000000"/>
                </a:solidFill>
                <a:latin typeface="Calibri"/>
                <a:cs typeface="Calibri"/>
              </a:rPr>
              <a:t>“</a:t>
            </a:r>
            <a:r>
              <a:rPr sz="1100">
                <a:solidFill>
                  <a:srgbClr val="000000"/>
                </a:solidFill>
                <a:latin typeface="Wingdings 3"/>
                <a:cs typeface="Wingdings 3"/>
              </a:rPr>
              <a:t></a:t>
            </a:r>
            <a:r>
              <a:rPr sz="1100">
                <a:solidFill>
                  <a:srgbClr val="000000"/>
                </a:solidFill>
                <a:latin typeface="Calibri"/>
                <a:cs typeface="Calibri"/>
              </a:rPr>
              <a:t>” para</a:t>
            </a:r>
          </a:p>
          <a:p>
            <a:pPr marL="0" marR="0">
              <a:lnSpc>
                <a:spcPts val="1347"/>
              </a:lnSpc>
              <a:spcBef>
                <a:spcPts val="238"/>
              </a:spcBef>
              <a:spcAft>
                <a:spcPts val="0"/>
              </a:spcAft>
            </a:pPr>
            <a:r>
              <a:rPr sz="1100">
                <a:solidFill>
                  <a:srgbClr val="000000"/>
                </a:solidFill>
                <a:latin typeface="Calibri"/>
                <a:cs typeface="Calibri"/>
              </a:rPr>
              <a:t>abandonar o menu e</a:t>
            </a:r>
            <a:r>
              <a:rPr sz="1100" spc="10">
                <a:solidFill>
                  <a:srgbClr val="000000"/>
                </a:solidFill>
                <a:latin typeface="Calibri"/>
                <a:cs typeface="Calibri"/>
              </a:rPr>
              <a:t> </a:t>
            </a:r>
            <a:r>
              <a:rPr sz="1100">
                <a:solidFill>
                  <a:srgbClr val="000000"/>
                </a:solidFill>
                <a:latin typeface="Calibri"/>
                <a:cs typeface="Calibri"/>
              </a:rPr>
              <a:t>a página de definições.</a:t>
            </a:r>
          </a:p>
        </p:txBody>
      </p:sp>
      <p:sp>
        <p:nvSpPr>
          <p:cNvPr id="17" name="object 17"/>
          <p:cNvSpPr txBox="1"/>
          <p:nvPr/>
        </p:nvSpPr>
        <p:spPr>
          <a:xfrm>
            <a:off x="684275" y="3618342"/>
            <a:ext cx="4147225"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Botão CONFIRMAR “ENT”</a:t>
            </a:r>
          </a:p>
          <a:p>
            <a:pPr>
              <a:lnSpc>
                <a:spcPts val="1296"/>
              </a:lnSpc>
            </a:pPr>
            <a:r>
              <a:rPr lang="pt-BR" sz="1100">
                <a:solidFill>
                  <a:srgbClr val="000000"/>
                </a:solidFill>
                <a:cs typeface="Calibri"/>
              </a:rPr>
              <a:t>Aperte</a:t>
            </a:r>
            <a:r>
              <a:rPr sz="1100" spc="-23">
                <a:solidFill>
                  <a:srgbClr val="000000"/>
                </a:solidFill>
                <a:latin typeface="Calibri"/>
                <a:cs typeface="Calibri"/>
              </a:rPr>
              <a:t> </a:t>
            </a:r>
            <a:r>
              <a:rPr sz="1100">
                <a:solidFill>
                  <a:srgbClr val="000000"/>
                </a:solidFill>
                <a:latin typeface="Calibri"/>
                <a:cs typeface="Calibri"/>
              </a:rPr>
              <a:t>o botão CONFIRMAR</a:t>
            </a:r>
            <a:r>
              <a:rPr sz="1100" spc="-11">
                <a:solidFill>
                  <a:srgbClr val="000000"/>
                </a:solidFill>
                <a:latin typeface="Calibri"/>
                <a:cs typeface="Calibri"/>
              </a:rPr>
              <a:t> </a:t>
            </a:r>
            <a:r>
              <a:rPr sz="1100">
                <a:solidFill>
                  <a:srgbClr val="000000"/>
                </a:solidFill>
                <a:latin typeface="Calibri"/>
                <a:cs typeface="Calibri"/>
              </a:rPr>
              <a:t>“ENT” para entrar</a:t>
            </a:r>
            <a:r>
              <a:rPr sz="1100" spc="-10">
                <a:solidFill>
                  <a:srgbClr val="000000"/>
                </a:solidFill>
                <a:latin typeface="Calibri"/>
                <a:cs typeface="Calibri"/>
              </a:rPr>
              <a:t> </a:t>
            </a:r>
            <a:r>
              <a:rPr sz="1100">
                <a:solidFill>
                  <a:srgbClr val="000000"/>
                </a:solidFill>
                <a:latin typeface="Calibri"/>
                <a:cs typeface="Calibri"/>
              </a:rPr>
              <a:t>na página de definições.</a:t>
            </a:r>
          </a:p>
        </p:txBody>
      </p:sp>
      <p:sp>
        <p:nvSpPr>
          <p:cNvPr id="18" name="object 18"/>
          <p:cNvSpPr txBox="1"/>
          <p:nvPr/>
        </p:nvSpPr>
        <p:spPr>
          <a:xfrm>
            <a:off x="684275" y="4106022"/>
            <a:ext cx="114712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Cruise control “</a:t>
            </a:r>
          </a:p>
        </p:txBody>
      </p:sp>
      <p:sp>
        <p:nvSpPr>
          <p:cNvPr id="19" name="object 19"/>
          <p:cNvSpPr txBox="1"/>
          <p:nvPr/>
        </p:nvSpPr>
        <p:spPr>
          <a:xfrm>
            <a:off x="1888216" y="4106022"/>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20" name="object 20"/>
          <p:cNvSpPr txBox="1"/>
          <p:nvPr/>
        </p:nvSpPr>
        <p:spPr>
          <a:xfrm>
            <a:off x="684275" y="4268816"/>
            <a:ext cx="639162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botão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Cruise Control tem a função de ligar/desligar o cruise control</a:t>
            </a:r>
            <a:r>
              <a:rPr sz="1100" spc="-16">
                <a:solidFill>
                  <a:srgbClr val="000000"/>
                </a:solidFill>
                <a:latin typeface="Calibri"/>
                <a:cs typeface="Calibri"/>
              </a:rPr>
              <a:t> </a:t>
            </a:r>
            <a:r>
              <a:rPr sz="1100">
                <a:solidFill>
                  <a:srgbClr val="000000"/>
                </a:solidFill>
                <a:latin typeface="Calibri"/>
                <a:cs typeface="Calibri"/>
              </a:rPr>
              <a:t>e a função</a:t>
            </a:r>
            <a:r>
              <a:rPr sz="1100" spc="12">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control</a:t>
            </a:r>
            <a:r>
              <a:rPr lang="pt-BR" sz="1100">
                <a:solidFill>
                  <a:srgbClr val="000000"/>
                </a:solidFill>
                <a:latin typeface="Calibri"/>
                <a:cs typeface="Calibri"/>
              </a:rPr>
              <a:t>e</a:t>
            </a:r>
            <a:r>
              <a:rPr sz="1100">
                <a:solidFill>
                  <a:srgbClr val="000000"/>
                </a:solidFill>
                <a:latin typeface="Calibri"/>
                <a:cs typeface="Calibri"/>
              </a:rPr>
              <a:t> de velocidade</a:t>
            </a:r>
          </a:p>
        </p:txBody>
      </p:sp>
      <p:sp>
        <p:nvSpPr>
          <p:cNvPr id="21" name="object 2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822704" y="2858515"/>
            <a:ext cx="158495" cy="11277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353876" cy="994128"/>
          </a:xfrm>
          <a:prstGeom prst="rect">
            <a:avLst/>
          </a:prstGeom>
        </p:spPr>
        <p:txBody>
          <a:bodyPr vert="horz" wrap="square" lIns="0" tIns="0" rIns="0" bIns="0" rtlCol="0">
            <a:spAutoFit/>
          </a:bodyPr>
          <a:lstStyle/>
          <a:p>
            <a:pPr marL="31690" marR="0">
              <a:lnSpc>
                <a:spcPts val="1347"/>
              </a:lnSpc>
              <a:spcBef>
                <a:spcPts val="0"/>
              </a:spcBef>
              <a:spcAft>
                <a:spcPts val="0"/>
              </a:spcAft>
            </a:pPr>
            <a:r>
              <a:rPr sz="1100">
                <a:solidFill>
                  <a:srgbClr val="000000"/>
                </a:solidFill>
                <a:latin typeface="Calibri"/>
                <a:cs typeface="Calibri"/>
              </a:rPr>
              <a:t>(RES/+, SET/-); movendo o botão</a:t>
            </a:r>
            <a:r>
              <a:rPr sz="1100" spc="19">
                <a:solidFill>
                  <a:srgbClr val="000000"/>
                </a:solidFill>
                <a:latin typeface="Calibri"/>
                <a:cs typeface="Calibri"/>
              </a:rPr>
              <a:t> </a:t>
            </a:r>
            <a:r>
              <a:rPr sz="1100">
                <a:solidFill>
                  <a:srgbClr val="000000"/>
                </a:solidFill>
                <a:latin typeface="Calibri"/>
                <a:cs typeface="Calibri"/>
              </a:rPr>
              <a:t>para a esquerda ligamos ou desligamos</a:t>
            </a:r>
            <a:r>
              <a:rPr sz="1100" spc="-11">
                <a:solidFill>
                  <a:srgbClr val="000000"/>
                </a:solidFill>
                <a:latin typeface="Calibri"/>
                <a:cs typeface="Calibri"/>
              </a:rPr>
              <a:t> </a:t>
            </a:r>
            <a:r>
              <a:rPr sz="1100">
                <a:solidFill>
                  <a:srgbClr val="000000"/>
                </a:solidFill>
                <a:latin typeface="Calibri"/>
                <a:cs typeface="Calibri"/>
              </a:rPr>
              <a:t>o cruise control. Movendo o</a:t>
            </a:r>
            <a:r>
              <a:rPr sz="1100" spc="10">
                <a:solidFill>
                  <a:srgbClr val="000000"/>
                </a:solidFill>
                <a:latin typeface="Calibri"/>
                <a:cs typeface="Calibri"/>
              </a:rPr>
              <a:t> </a:t>
            </a:r>
            <a:r>
              <a:rPr sz="1100">
                <a:solidFill>
                  <a:srgbClr val="000000"/>
                </a:solidFill>
                <a:latin typeface="Calibri"/>
                <a:cs typeface="Calibri"/>
              </a:rPr>
              <a:t>botão</a:t>
            </a:r>
          </a:p>
          <a:p>
            <a:pPr marL="0" marR="0">
              <a:lnSpc>
                <a:spcPts val="1347"/>
              </a:lnSpc>
              <a:spcBef>
                <a:spcPts val="238"/>
              </a:spcBef>
              <a:spcAft>
                <a:spcPts val="0"/>
              </a:spcAft>
            </a:pPr>
            <a:r>
              <a:rPr sz="1100">
                <a:solidFill>
                  <a:srgbClr val="000000"/>
                </a:solidFill>
                <a:latin typeface="Calibri"/>
                <a:cs typeface="Calibri"/>
              </a:rPr>
              <a:t>para a frente RES/+</a:t>
            </a:r>
            <a:r>
              <a:rPr sz="1100" spc="11">
                <a:solidFill>
                  <a:srgbClr val="000000"/>
                </a:solidFill>
                <a:latin typeface="Calibri"/>
                <a:cs typeface="Calibri"/>
              </a:rPr>
              <a:t> </a:t>
            </a:r>
            <a:r>
              <a:rPr sz="1100">
                <a:solidFill>
                  <a:srgbClr val="000000"/>
                </a:solidFill>
                <a:latin typeface="Calibri"/>
                <a:cs typeface="Calibri"/>
              </a:rPr>
              <a:t>aumentamos</a:t>
            </a:r>
            <a:r>
              <a:rPr sz="1100" spc="13">
                <a:solidFill>
                  <a:srgbClr val="000000"/>
                </a:solidFill>
                <a:latin typeface="Calibri"/>
                <a:cs typeface="Calibri"/>
              </a:rPr>
              <a:t> </a:t>
            </a:r>
            <a:r>
              <a:rPr sz="1100">
                <a:solidFill>
                  <a:srgbClr val="000000"/>
                </a:solidFill>
                <a:latin typeface="Calibri"/>
                <a:cs typeface="Calibri"/>
              </a:rPr>
              <a:t>a velocidade em 2 km/h e movendo o</a:t>
            </a:r>
            <a:r>
              <a:rPr sz="1100" spc="17">
                <a:solidFill>
                  <a:srgbClr val="000000"/>
                </a:solidFill>
                <a:latin typeface="Calibri"/>
                <a:cs typeface="Calibri"/>
              </a:rPr>
              <a:t> </a:t>
            </a:r>
            <a:r>
              <a:rPr sz="1100">
                <a:solidFill>
                  <a:srgbClr val="000000"/>
                </a:solidFill>
                <a:latin typeface="Calibri"/>
                <a:cs typeface="Calibri"/>
              </a:rPr>
              <a:t>botão para trás SET/- reduzimos</a:t>
            </a:r>
            <a:r>
              <a:rPr sz="1100" spc="13">
                <a:solidFill>
                  <a:srgbClr val="000000"/>
                </a:solidFill>
                <a:latin typeface="Calibri"/>
                <a:cs typeface="Calibri"/>
              </a:rPr>
              <a:t> </a:t>
            </a:r>
            <a:r>
              <a:rPr sz="1100">
                <a:solidFill>
                  <a:srgbClr val="000000"/>
                </a:solidFill>
                <a:latin typeface="Calibri"/>
                <a:cs typeface="Calibri"/>
              </a:rPr>
              <a:t>a</a:t>
            </a:r>
          </a:p>
          <a:p>
            <a:pPr marL="0" marR="0">
              <a:lnSpc>
                <a:spcPts val="1347"/>
              </a:lnSpc>
              <a:spcBef>
                <a:spcPts val="200"/>
              </a:spcBef>
              <a:spcAft>
                <a:spcPts val="0"/>
              </a:spcAft>
            </a:pPr>
            <a:r>
              <a:rPr sz="1100">
                <a:solidFill>
                  <a:srgbClr val="000000"/>
                </a:solidFill>
                <a:latin typeface="Calibri"/>
                <a:cs typeface="Calibri"/>
              </a:rPr>
              <a:t>velocidade 2 km/h. Para fixar a velocidade desejada ligamos o</a:t>
            </a:r>
            <a:r>
              <a:rPr sz="1100" spc="10">
                <a:solidFill>
                  <a:srgbClr val="000000"/>
                </a:solidFill>
                <a:latin typeface="Calibri"/>
                <a:cs typeface="Calibri"/>
              </a:rPr>
              <a:t> </a:t>
            </a:r>
            <a:r>
              <a:rPr sz="1100">
                <a:solidFill>
                  <a:srgbClr val="000000"/>
                </a:solidFill>
                <a:latin typeface="Calibri"/>
                <a:cs typeface="Calibri"/>
              </a:rPr>
              <a:t>cruise</a:t>
            </a:r>
            <a:r>
              <a:rPr sz="1100" spc="-14">
                <a:solidFill>
                  <a:srgbClr val="000000"/>
                </a:solidFill>
                <a:latin typeface="Calibri"/>
                <a:cs typeface="Calibri"/>
              </a:rPr>
              <a:t> </a:t>
            </a:r>
            <a:r>
              <a:rPr sz="1100">
                <a:solidFill>
                  <a:srgbClr val="000000"/>
                </a:solidFill>
                <a:latin typeface="Calibri"/>
                <a:cs typeface="Calibri"/>
              </a:rPr>
              <a:t>control</a:t>
            </a:r>
            <a:r>
              <a:rPr sz="1100" spc="-10">
                <a:solidFill>
                  <a:srgbClr val="000000"/>
                </a:solidFill>
                <a:latin typeface="Calibri"/>
                <a:cs typeface="Calibri"/>
              </a:rPr>
              <a:t> </a:t>
            </a:r>
            <a:r>
              <a:rPr sz="1100">
                <a:solidFill>
                  <a:srgbClr val="000000"/>
                </a:solidFill>
                <a:latin typeface="Calibri"/>
                <a:cs typeface="Calibri"/>
              </a:rPr>
              <a:t>e movemos brevemente</a:t>
            </a:r>
            <a:r>
              <a:rPr sz="1100" spc="-12">
                <a:solidFill>
                  <a:srgbClr val="000000"/>
                </a:solidFill>
                <a:latin typeface="Calibri"/>
                <a:cs typeface="Calibri"/>
              </a:rPr>
              <a:t> </a:t>
            </a:r>
            <a:r>
              <a:rPr sz="1100">
                <a:solidFill>
                  <a:srgbClr val="000000"/>
                </a:solidFill>
                <a:latin typeface="Calibri"/>
                <a:cs typeface="Calibri"/>
              </a:rPr>
              <a:t>o botão</a:t>
            </a:r>
          </a:p>
          <a:p>
            <a:pPr marL="0" marR="0">
              <a:lnSpc>
                <a:spcPts val="1347"/>
              </a:lnSpc>
              <a:spcBef>
                <a:spcPts val="250"/>
              </a:spcBef>
              <a:spcAft>
                <a:spcPts val="0"/>
              </a:spcAft>
            </a:pPr>
            <a:r>
              <a:rPr sz="1100">
                <a:solidFill>
                  <a:srgbClr val="000000"/>
                </a:solidFill>
                <a:latin typeface="Calibri"/>
                <a:cs typeface="Calibri"/>
              </a:rPr>
              <a:t>para a posição SET/-. Uma</a:t>
            </a:r>
            <a:r>
              <a:rPr sz="1100" spc="-16">
                <a:solidFill>
                  <a:srgbClr val="000000"/>
                </a:solidFill>
                <a:latin typeface="Calibri"/>
                <a:cs typeface="Calibri"/>
              </a:rPr>
              <a:t> </a:t>
            </a:r>
            <a:r>
              <a:rPr sz="1100">
                <a:solidFill>
                  <a:srgbClr val="000000"/>
                </a:solidFill>
                <a:latin typeface="Calibri"/>
                <a:cs typeface="Calibri"/>
              </a:rPr>
              <a:t>vez</a:t>
            </a:r>
            <a:r>
              <a:rPr sz="1100" spc="-10">
                <a:solidFill>
                  <a:srgbClr val="000000"/>
                </a:solidFill>
                <a:latin typeface="Calibri"/>
                <a:cs typeface="Calibri"/>
              </a:rPr>
              <a:t> </a:t>
            </a:r>
            <a:r>
              <a:rPr sz="1100">
                <a:solidFill>
                  <a:srgbClr val="000000"/>
                </a:solidFill>
                <a:latin typeface="Calibri"/>
                <a:cs typeface="Calibri"/>
              </a:rPr>
              <a:t>estabelecida a velocidade podemos ajustá-la fazendo</a:t>
            </a:r>
            <a:r>
              <a:rPr sz="1100" spc="12">
                <a:solidFill>
                  <a:srgbClr val="000000"/>
                </a:solidFill>
                <a:latin typeface="Calibri"/>
                <a:cs typeface="Calibri"/>
              </a:rPr>
              <a:t> </a:t>
            </a:r>
            <a:r>
              <a:rPr sz="1100">
                <a:solidFill>
                  <a:srgbClr val="000000"/>
                </a:solidFill>
                <a:latin typeface="Calibri"/>
                <a:cs typeface="Calibri"/>
              </a:rPr>
              <a:t>uma</a:t>
            </a:r>
            <a:r>
              <a:rPr sz="1100" spc="-27">
                <a:solidFill>
                  <a:srgbClr val="000000"/>
                </a:solidFill>
                <a:latin typeface="Calibri"/>
                <a:cs typeface="Calibri"/>
              </a:rPr>
              <a:t> </a:t>
            </a:r>
            <a:r>
              <a:rPr sz="1100">
                <a:solidFill>
                  <a:srgbClr val="000000"/>
                </a:solidFill>
                <a:latin typeface="Calibri"/>
                <a:cs typeface="Calibri"/>
              </a:rPr>
              <a:t>pressão prolongada</a:t>
            </a:r>
          </a:p>
          <a:p>
            <a:pPr marL="0" marR="0">
              <a:lnSpc>
                <a:spcPts val="1347"/>
              </a:lnSpc>
              <a:spcBef>
                <a:spcPts val="20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botão de ajuste da velocidade (RES/+ o SET/-).</a:t>
            </a:r>
          </a:p>
        </p:txBody>
      </p:sp>
      <p:sp>
        <p:nvSpPr>
          <p:cNvPr id="6" name="object 6"/>
          <p:cNvSpPr txBox="1"/>
          <p:nvPr/>
        </p:nvSpPr>
        <p:spPr>
          <a:xfrm>
            <a:off x="576072" y="1838036"/>
            <a:ext cx="401864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acionar os </a:t>
            </a:r>
            <a:r>
              <a:rPr lang="pt-BR" sz="1100">
                <a:solidFill>
                  <a:srgbClr val="000000"/>
                </a:solidFill>
                <a:latin typeface="Calibri"/>
                <a:cs typeface="Calibri"/>
              </a:rPr>
              <a:t>freios</a:t>
            </a:r>
            <a:r>
              <a:rPr sz="1100" spc="-11">
                <a:solidFill>
                  <a:srgbClr val="000000"/>
                </a:solidFill>
                <a:latin typeface="Calibri"/>
                <a:cs typeface="Calibri"/>
              </a:rPr>
              <a:t> </a:t>
            </a:r>
            <a:r>
              <a:rPr sz="1100">
                <a:solidFill>
                  <a:srgbClr val="000000"/>
                </a:solidFill>
                <a:latin typeface="Calibri"/>
                <a:cs typeface="Calibri"/>
              </a:rPr>
              <a:t>ou a</a:t>
            </a:r>
            <a:r>
              <a:rPr sz="1100" spc="-14">
                <a:solidFill>
                  <a:srgbClr val="000000"/>
                </a:solidFill>
                <a:latin typeface="Calibri"/>
                <a:cs typeface="Calibri"/>
              </a:rPr>
              <a:t> </a:t>
            </a: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 o cruise control desativa-se.</a:t>
            </a:r>
          </a:p>
        </p:txBody>
      </p:sp>
      <p:sp>
        <p:nvSpPr>
          <p:cNvPr id="7" name="object 7"/>
          <p:cNvSpPr txBox="1"/>
          <p:nvPr/>
        </p:nvSpPr>
        <p:spPr>
          <a:xfrm>
            <a:off x="576072" y="2161398"/>
            <a:ext cx="165867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Manete</a:t>
            </a:r>
            <a:r>
              <a:rPr sz="1100" b="1" spc="13">
                <a:solidFill>
                  <a:srgbClr val="4F81BD"/>
                </a:solidFill>
                <a:cs typeface="Cambria"/>
              </a:rPr>
              <a:t> </a:t>
            </a:r>
            <a:r>
              <a:rPr sz="1100" b="1">
                <a:solidFill>
                  <a:srgbClr val="4F81BD"/>
                </a:solidFill>
                <a:cs typeface="Cambria"/>
              </a:rPr>
              <a:t>de embr</a:t>
            </a:r>
            <a:r>
              <a:rPr lang="pt-BR" sz="1100" b="1">
                <a:solidFill>
                  <a:srgbClr val="4F81BD"/>
                </a:solidFill>
                <a:cs typeface="Cambria"/>
              </a:rPr>
              <a:t>e</a:t>
            </a:r>
            <a:r>
              <a:rPr sz="1100" b="1">
                <a:solidFill>
                  <a:srgbClr val="4F81BD"/>
                </a:solidFill>
                <a:cs typeface="Cambria"/>
              </a:rPr>
              <a:t>agem</a:t>
            </a:r>
          </a:p>
        </p:txBody>
      </p:sp>
      <p:sp>
        <p:nvSpPr>
          <p:cNvPr id="8" name="object 8"/>
          <p:cNvSpPr txBox="1"/>
          <p:nvPr/>
        </p:nvSpPr>
        <p:spPr>
          <a:xfrm>
            <a:off x="576072" y="2324192"/>
            <a:ext cx="6335880" cy="3718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Acione a manete de embr</a:t>
            </a:r>
            <a:r>
              <a:rPr lang="pt-BR" sz="1100">
                <a:solidFill>
                  <a:srgbClr val="000000"/>
                </a:solidFill>
                <a:latin typeface="Calibri"/>
                <a:cs typeface="Calibri"/>
              </a:rPr>
              <a:t>e</a:t>
            </a:r>
            <a:r>
              <a:rPr sz="1100">
                <a:solidFill>
                  <a:srgbClr val="000000"/>
                </a:solidFill>
                <a:latin typeface="Calibri"/>
                <a:cs typeface="Calibri"/>
              </a:rPr>
              <a:t>agem</a:t>
            </a:r>
            <a:r>
              <a:rPr sz="1100" spc="10">
                <a:solidFill>
                  <a:srgbClr val="000000"/>
                </a:solidFill>
                <a:latin typeface="Calibri"/>
                <a:cs typeface="Calibri"/>
              </a:rPr>
              <a:t> </a:t>
            </a:r>
            <a:r>
              <a:rPr sz="1100">
                <a:solidFill>
                  <a:srgbClr val="000000"/>
                </a:solidFill>
                <a:latin typeface="Calibri"/>
                <a:cs typeface="Calibri"/>
              </a:rPr>
              <a:t>para arrancar com</a:t>
            </a:r>
            <a:r>
              <a:rPr sz="1100" spc="19">
                <a:solidFill>
                  <a:srgbClr val="000000"/>
                </a:solidFill>
                <a:latin typeface="Calibri"/>
                <a:cs typeface="Calibri"/>
              </a:rPr>
              <a:t> </a:t>
            </a:r>
            <a:r>
              <a:rPr sz="1100">
                <a:solidFill>
                  <a:srgbClr val="000000"/>
                </a:solidFill>
                <a:latin typeface="Calibri"/>
                <a:cs typeface="Calibri"/>
              </a:rPr>
              <a:t>uma </a:t>
            </a:r>
            <a:r>
              <a:rPr lang="pt-BR" sz="1100">
                <a:solidFill>
                  <a:srgbClr val="000000"/>
                </a:solidFill>
                <a:latin typeface="Calibri"/>
                <a:cs typeface="Calibri"/>
              </a:rPr>
              <a:t>marcha</a:t>
            </a:r>
            <a:r>
              <a:rPr sz="1100">
                <a:solidFill>
                  <a:srgbClr val="000000"/>
                </a:solidFill>
                <a:latin typeface="Calibri"/>
                <a:cs typeface="Calibri"/>
              </a:rPr>
              <a:t> engrenada. </a:t>
            </a:r>
            <a:r>
              <a:rPr sz="1100" spc="-18">
                <a:solidFill>
                  <a:srgbClr val="000000"/>
                </a:solidFill>
                <a:latin typeface="Calibri"/>
                <a:cs typeface="Calibri"/>
              </a:rPr>
              <a:t>Ao</a:t>
            </a:r>
            <a:r>
              <a:rPr sz="1100" spc="35">
                <a:solidFill>
                  <a:srgbClr val="000000"/>
                </a:solidFill>
                <a:latin typeface="Calibri"/>
                <a:cs typeface="Calibri"/>
              </a:rPr>
              <a:t> </a:t>
            </a:r>
            <a:r>
              <a:rPr sz="1100">
                <a:solidFill>
                  <a:srgbClr val="000000"/>
                </a:solidFill>
                <a:latin typeface="Calibri"/>
                <a:cs typeface="Calibri"/>
              </a:rPr>
              <a:t>engrenar </a:t>
            </a:r>
            <a:r>
              <a:rPr lang="pt-BR" sz="1100">
                <a:solidFill>
                  <a:srgbClr val="000000"/>
                </a:solidFill>
                <a:latin typeface="Calibri"/>
                <a:cs typeface="Calibri"/>
              </a:rPr>
              <a:t>marchas</a:t>
            </a:r>
            <a:r>
              <a:rPr sz="1100" spc="-11">
                <a:solidFill>
                  <a:srgbClr val="000000"/>
                </a:solidFill>
                <a:latin typeface="Calibri"/>
                <a:cs typeface="Calibri"/>
              </a:rPr>
              <a:t> </a:t>
            </a:r>
            <a:r>
              <a:rPr sz="1100">
                <a:solidFill>
                  <a:srgbClr val="000000"/>
                </a:solidFill>
                <a:latin typeface="Calibri"/>
                <a:cs typeface="Calibri"/>
              </a:rPr>
              <a:t>com</a:t>
            </a:r>
            <a:r>
              <a:rPr sz="1100" spc="-14">
                <a:solidFill>
                  <a:srgbClr val="000000"/>
                </a:solidFill>
                <a:latin typeface="Calibri"/>
                <a:cs typeface="Calibri"/>
              </a:rPr>
              <a:t> </a:t>
            </a:r>
            <a:r>
              <a:rPr sz="1100">
                <a:solidFill>
                  <a:srgbClr val="000000"/>
                </a:solidFill>
                <a:latin typeface="Calibri"/>
                <a:cs typeface="Calibri"/>
              </a:rPr>
              <a:t>a</a:t>
            </a:r>
          </a:p>
          <a:p>
            <a:pPr marL="0" marR="0">
              <a:lnSpc>
                <a:spcPts val="1347"/>
              </a:lnSpc>
              <a:spcBef>
                <a:spcPts val="250"/>
              </a:spcBef>
              <a:spcAft>
                <a:spcPts val="0"/>
              </a:spcAft>
            </a:pP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 o cruise control será desligado.</a:t>
            </a:r>
          </a:p>
        </p:txBody>
      </p:sp>
      <p:sp>
        <p:nvSpPr>
          <p:cNvPr id="9" name="object 9"/>
          <p:cNvSpPr txBox="1"/>
          <p:nvPr/>
        </p:nvSpPr>
        <p:spPr>
          <a:xfrm>
            <a:off x="576072" y="2844150"/>
            <a:ext cx="140302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Punhos aquecidos “</a:t>
            </a:r>
          </a:p>
        </p:txBody>
      </p:sp>
      <p:sp>
        <p:nvSpPr>
          <p:cNvPr id="10" name="object 10"/>
          <p:cNvSpPr txBox="1"/>
          <p:nvPr/>
        </p:nvSpPr>
        <p:spPr>
          <a:xfrm>
            <a:off x="1977023" y="284415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11" name="object 11"/>
          <p:cNvSpPr txBox="1"/>
          <p:nvPr/>
        </p:nvSpPr>
        <p:spPr>
          <a:xfrm>
            <a:off x="576072" y="3006944"/>
            <a:ext cx="6427366" cy="11907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regula o nível de aquecimento dos</a:t>
            </a:r>
            <a:r>
              <a:rPr sz="1100" spc="19">
                <a:solidFill>
                  <a:srgbClr val="000000"/>
                </a:solidFill>
                <a:latin typeface="Calibri"/>
                <a:cs typeface="Calibri"/>
              </a:rPr>
              <a:t> </a:t>
            </a:r>
            <a:r>
              <a:rPr sz="1100">
                <a:solidFill>
                  <a:srgbClr val="000000"/>
                </a:solidFill>
                <a:latin typeface="Calibri"/>
                <a:cs typeface="Calibri"/>
              </a:rPr>
              <a:t>punhos aquecidos mediante o respetivo botão de ajuste, cujo</a:t>
            </a:r>
          </a:p>
          <a:p>
            <a:pPr marL="0" marR="0">
              <a:lnSpc>
                <a:spcPts val="1347"/>
              </a:lnSpc>
              <a:spcBef>
                <a:spcPts val="250"/>
              </a:spcBef>
              <a:spcAft>
                <a:spcPts val="0"/>
              </a:spcAft>
            </a:pPr>
            <a:r>
              <a:rPr sz="1100">
                <a:solidFill>
                  <a:srgbClr val="000000"/>
                </a:solidFill>
                <a:latin typeface="Calibri"/>
                <a:cs typeface="Calibri"/>
              </a:rPr>
              <a:t>indicador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encontra no painel de instrumentos.</a:t>
            </a:r>
            <a:r>
              <a:rPr sz="1100" spc="-17">
                <a:solidFill>
                  <a:srgbClr val="000000"/>
                </a:solidFill>
                <a:latin typeface="Calibri"/>
                <a:cs typeface="Calibri"/>
              </a:rPr>
              <a:t> </a:t>
            </a:r>
            <a:r>
              <a:rPr sz="1100">
                <a:solidFill>
                  <a:srgbClr val="000000"/>
                </a:solidFill>
                <a:latin typeface="Calibri"/>
                <a:cs typeface="Calibri"/>
              </a:rPr>
              <a:t>Existem 4 níveis</a:t>
            </a:r>
            <a:r>
              <a:rPr sz="1100" spc="-13">
                <a:solidFill>
                  <a:srgbClr val="000000"/>
                </a:solidFill>
                <a:latin typeface="Calibri"/>
                <a:cs typeface="Calibri"/>
              </a:rPr>
              <a:t> </a:t>
            </a:r>
            <a:r>
              <a:rPr sz="1100">
                <a:solidFill>
                  <a:srgbClr val="000000"/>
                </a:solidFill>
                <a:latin typeface="Calibri"/>
                <a:cs typeface="Calibri"/>
              </a:rPr>
              <a:t>0-3-2-1 para esta função.</a:t>
            </a:r>
            <a:r>
              <a:rPr sz="1100" spc="-21">
                <a:solidFill>
                  <a:srgbClr val="000000"/>
                </a:solidFill>
                <a:latin typeface="Calibri"/>
                <a:cs typeface="Calibri"/>
              </a:rPr>
              <a:t> </a:t>
            </a:r>
            <a:r>
              <a:rPr sz="1100">
                <a:solidFill>
                  <a:srgbClr val="000000"/>
                </a:solidFill>
                <a:latin typeface="Calibri"/>
                <a:cs typeface="Calibri"/>
              </a:rPr>
              <a:t>0 significa</a:t>
            </a:r>
          </a:p>
          <a:p>
            <a:pPr marL="0" marR="0">
              <a:lnSpc>
                <a:spcPts val="1347"/>
              </a:lnSpc>
              <a:spcBef>
                <a:spcPts val="200"/>
              </a:spcBef>
              <a:spcAft>
                <a:spcPts val="0"/>
              </a:spcAft>
            </a:pPr>
            <a:r>
              <a:rPr sz="1100">
                <a:solidFill>
                  <a:srgbClr val="000000"/>
                </a:solidFill>
                <a:latin typeface="Calibri"/>
                <a:cs typeface="Calibri"/>
              </a:rPr>
              <a:t>desligado. A temperatura aumenta mediante a sequência 3-2-1 (1 mín. e 3 máx.). O nível</a:t>
            </a:r>
            <a:r>
              <a:rPr sz="1100" spc="-19">
                <a:solidFill>
                  <a:srgbClr val="000000"/>
                </a:solidFill>
                <a:latin typeface="Calibri"/>
                <a:cs typeface="Calibri"/>
              </a:rPr>
              <a:t> </a:t>
            </a:r>
            <a:r>
              <a:rPr sz="1100">
                <a:solidFill>
                  <a:srgbClr val="000000"/>
                </a:solidFill>
                <a:latin typeface="Calibri"/>
                <a:cs typeface="Calibri"/>
              </a:rPr>
              <a:t>pré-determinado é </a:t>
            </a:r>
            <a:r>
              <a:rPr sz="1100" spc="17">
                <a:solidFill>
                  <a:srgbClr val="000000"/>
                </a:solidFill>
                <a:latin typeface="Calibri"/>
                <a:cs typeface="Calibri"/>
              </a:rPr>
              <a:t>0.</a:t>
            </a:r>
          </a:p>
          <a:p>
            <a:pPr marL="0" marR="0">
              <a:lnSpc>
                <a:spcPts val="1347"/>
              </a:lnSpc>
              <a:spcBef>
                <a:spcPts val="238"/>
              </a:spcBef>
              <a:spcAft>
                <a:spcPts val="0"/>
              </a:spcAft>
            </a:pPr>
            <a:r>
              <a:rPr sz="1100">
                <a:solidFill>
                  <a:srgbClr val="000000"/>
                </a:solidFill>
                <a:latin typeface="Calibri"/>
                <a:cs typeface="Calibri"/>
              </a:rPr>
              <a:t>Cada pressão</a:t>
            </a:r>
            <a:r>
              <a:rPr sz="1100" spc="12">
                <a:solidFill>
                  <a:srgbClr val="000000"/>
                </a:solidFill>
                <a:latin typeface="Calibri"/>
                <a:cs typeface="Calibri"/>
              </a:rPr>
              <a:t> </a:t>
            </a:r>
            <a:r>
              <a:rPr sz="1100">
                <a:solidFill>
                  <a:srgbClr val="000000"/>
                </a:solidFill>
                <a:latin typeface="Calibri"/>
                <a:cs typeface="Calibri"/>
              </a:rPr>
              <a:t>corresponde a uma</a:t>
            </a:r>
            <a:r>
              <a:rPr sz="1100" spc="-10">
                <a:solidFill>
                  <a:srgbClr val="000000"/>
                </a:solidFill>
                <a:latin typeface="Calibri"/>
                <a:cs typeface="Calibri"/>
              </a:rPr>
              <a:t> </a:t>
            </a:r>
            <a:r>
              <a:rPr sz="1100">
                <a:solidFill>
                  <a:srgbClr val="000000"/>
                </a:solidFill>
                <a:latin typeface="Calibri"/>
                <a:cs typeface="Calibri"/>
              </a:rPr>
              <a:t>alteração no nível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modo sequencial 0-3-2-1.</a:t>
            </a:r>
            <a:r>
              <a:rPr sz="1100" spc="-12">
                <a:solidFill>
                  <a:srgbClr val="000000"/>
                </a:solidFill>
                <a:latin typeface="Calibri"/>
                <a:cs typeface="Calibri"/>
              </a:rPr>
              <a:t> </a:t>
            </a:r>
            <a:r>
              <a:rPr sz="1100">
                <a:solidFill>
                  <a:srgbClr val="000000"/>
                </a:solidFill>
                <a:latin typeface="Calibri"/>
                <a:cs typeface="Calibri"/>
              </a:rPr>
              <a:t>Antes de ligar o</a:t>
            </a:r>
            <a:r>
              <a:rPr sz="1100" spc="-12">
                <a:solidFill>
                  <a:srgbClr val="000000"/>
                </a:solidFill>
                <a:latin typeface="Calibri"/>
                <a:cs typeface="Calibri"/>
              </a:rPr>
              <a:t> </a:t>
            </a:r>
            <a:r>
              <a:rPr sz="1100">
                <a:solidFill>
                  <a:srgbClr val="000000"/>
                </a:solidFill>
                <a:latin typeface="Calibri"/>
                <a:cs typeface="Calibri"/>
              </a:rPr>
              <a:t>motor,</a:t>
            </a:r>
            <a:r>
              <a:rPr sz="1100" spc="-11">
                <a:solidFill>
                  <a:srgbClr val="000000"/>
                </a:solidFill>
                <a:latin typeface="Calibri"/>
                <a:cs typeface="Calibri"/>
              </a:rPr>
              <a:t> </a:t>
            </a:r>
            <a:r>
              <a:rPr sz="1100" spc="11">
                <a:solidFill>
                  <a:srgbClr val="000000"/>
                </a:solidFill>
                <a:latin typeface="Calibri"/>
                <a:cs typeface="Calibri"/>
              </a:rPr>
              <a:t>se</a:t>
            </a:r>
          </a:p>
          <a:p>
            <a:pPr>
              <a:lnSpc>
                <a:spcPts val="1347"/>
              </a:lnSpc>
              <a:spcBef>
                <a:spcPts val="200"/>
              </a:spcBef>
            </a:pPr>
            <a:r>
              <a:rPr lang="pt-BR" sz="1100">
                <a:solidFill>
                  <a:srgbClr val="000000"/>
                </a:solidFill>
                <a:cs typeface="Calibri"/>
              </a:rPr>
              <a:t>apertar</a:t>
            </a:r>
            <a:r>
              <a:rPr sz="1100" spc="-17">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botão dos punhos aquecidos</a:t>
            </a:r>
            <a:r>
              <a:rPr sz="1100" spc="-11">
                <a:solidFill>
                  <a:srgbClr val="000000"/>
                </a:solidFill>
                <a:latin typeface="Calibri"/>
                <a:cs typeface="Calibri"/>
              </a:rPr>
              <a:t> </a:t>
            </a:r>
            <a:r>
              <a:rPr sz="1100">
                <a:solidFill>
                  <a:srgbClr val="000000"/>
                </a:solidFill>
                <a:latin typeface="Calibri"/>
                <a:cs typeface="Calibri"/>
              </a:rPr>
              <a:t>é exibido no </a:t>
            </a:r>
            <a:r>
              <a:rPr lang="pt-BR" sz="1100">
                <a:solidFill>
                  <a:srgbClr val="000000"/>
                </a:solidFill>
                <a:latin typeface="Calibri"/>
                <a:cs typeface="Calibri"/>
              </a:rPr>
              <a:t>painel</a:t>
            </a:r>
            <a:r>
              <a:rPr sz="1100">
                <a:solidFill>
                  <a:srgbClr val="000000"/>
                </a:solidFill>
                <a:latin typeface="Calibri"/>
                <a:cs typeface="Calibri"/>
              </a:rPr>
              <a:t> o</a:t>
            </a:r>
            <a:r>
              <a:rPr sz="1100" spc="17">
                <a:solidFill>
                  <a:srgbClr val="000000"/>
                </a:solidFill>
                <a:latin typeface="Calibri"/>
                <a:cs typeface="Calibri"/>
              </a:rPr>
              <a:t> </a:t>
            </a:r>
            <a:r>
              <a:rPr sz="1100">
                <a:solidFill>
                  <a:srgbClr val="000000"/>
                </a:solidFill>
                <a:latin typeface="Calibri"/>
                <a:cs typeface="Calibri"/>
              </a:rPr>
              <a:t>nível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temperatura,</a:t>
            </a:r>
            <a:r>
              <a:rPr sz="1100" spc="-17">
                <a:solidFill>
                  <a:srgbClr val="000000"/>
                </a:solidFill>
                <a:latin typeface="Calibri"/>
                <a:cs typeface="Calibri"/>
              </a:rPr>
              <a:t> </a:t>
            </a:r>
            <a:r>
              <a:rPr sz="1100">
                <a:solidFill>
                  <a:srgbClr val="000000"/>
                </a:solidFill>
                <a:latin typeface="Calibri"/>
                <a:cs typeface="Calibri"/>
              </a:rPr>
              <a:t>mas até que ligue o motor</a:t>
            </a:r>
            <a:r>
              <a:rPr sz="1100" spc="-18">
                <a:solidFill>
                  <a:srgbClr val="000000"/>
                </a:solidFill>
                <a:latin typeface="Calibri"/>
                <a:cs typeface="Calibri"/>
              </a:rPr>
              <a:t> </a:t>
            </a:r>
            <a:r>
              <a:rPr sz="1100">
                <a:solidFill>
                  <a:srgbClr val="000000"/>
                </a:solidFill>
                <a:latin typeface="Calibri"/>
                <a:cs typeface="Calibri"/>
              </a:rPr>
              <a:t>a</a:t>
            </a:r>
          </a:p>
          <a:p>
            <a:pPr marL="0" marR="0">
              <a:lnSpc>
                <a:spcPts val="1347"/>
              </a:lnSpc>
              <a:spcBef>
                <a:spcPts val="250"/>
              </a:spcBef>
              <a:spcAft>
                <a:spcPts val="0"/>
              </a:spcAft>
            </a:pPr>
            <a:r>
              <a:rPr sz="1100">
                <a:solidFill>
                  <a:srgbClr val="000000"/>
                </a:solidFill>
                <a:latin typeface="Calibri"/>
                <a:cs typeface="Calibri"/>
              </a:rPr>
              <a:t>função</a:t>
            </a:r>
            <a:r>
              <a:rPr sz="1100" spc="18">
                <a:solidFill>
                  <a:srgbClr val="000000"/>
                </a:solidFill>
                <a:latin typeface="Calibri"/>
                <a:cs typeface="Calibri"/>
              </a:rPr>
              <a:t> </a:t>
            </a:r>
            <a:r>
              <a:rPr sz="1100">
                <a:solidFill>
                  <a:srgbClr val="000000"/>
                </a:solidFill>
                <a:latin typeface="Calibri"/>
                <a:cs typeface="Calibri"/>
              </a:rPr>
              <a:t>de punhos aquecidos não estará</a:t>
            </a:r>
            <a:r>
              <a:rPr sz="1100" spc="-16">
                <a:solidFill>
                  <a:srgbClr val="000000"/>
                </a:solidFill>
                <a:latin typeface="Calibri"/>
                <a:cs typeface="Calibri"/>
              </a:rPr>
              <a:t> </a:t>
            </a:r>
            <a:r>
              <a:rPr sz="1100">
                <a:solidFill>
                  <a:srgbClr val="000000"/>
                </a:solidFill>
                <a:latin typeface="Calibri"/>
                <a:cs typeface="Calibri"/>
              </a:rPr>
              <a:t>operacional.</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2901696" y="2349500"/>
            <a:ext cx="158495" cy="14935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1841858" y="731771"/>
            <a:ext cx="208200" cy="20068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33410"/>
            <a:ext cx="136614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Assento aquecido “</a:t>
            </a:r>
          </a:p>
        </p:txBody>
      </p:sp>
      <p:sp>
        <p:nvSpPr>
          <p:cNvPr id="7" name="object 7"/>
          <p:cNvSpPr txBox="1"/>
          <p:nvPr/>
        </p:nvSpPr>
        <p:spPr>
          <a:xfrm>
            <a:off x="2049751" y="73341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8" name="object 8"/>
          <p:cNvSpPr txBox="1"/>
          <p:nvPr/>
        </p:nvSpPr>
        <p:spPr>
          <a:xfrm>
            <a:off x="684275" y="1047080"/>
            <a:ext cx="6427366" cy="119072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regula o nível de aquecimento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assento aquecido mediante</a:t>
            </a:r>
            <a:r>
              <a:rPr sz="1100" spc="-14">
                <a:solidFill>
                  <a:srgbClr val="000000"/>
                </a:solidFill>
                <a:latin typeface="Calibri"/>
                <a:cs typeface="Calibri"/>
              </a:rPr>
              <a:t> </a:t>
            </a:r>
            <a:r>
              <a:rPr sz="1100">
                <a:solidFill>
                  <a:srgbClr val="000000"/>
                </a:solidFill>
                <a:latin typeface="Calibri"/>
                <a:cs typeface="Calibri"/>
              </a:rPr>
              <a:t>o respe</a:t>
            </a:r>
            <a:r>
              <a:rPr lang="pt-BR" sz="1100">
                <a:solidFill>
                  <a:srgbClr val="000000"/>
                </a:solidFill>
                <a:latin typeface="Calibri"/>
                <a:cs typeface="Calibri"/>
              </a:rPr>
              <a:t>c</a:t>
            </a:r>
            <a:r>
              <a:rPr sz="1100">
                <a:solidFill>
                  <a:srgbClr val="000000"/>
                </a:solidFill>
                <a:latin typeface="Calibri"/>
                <a:cs typeface="Calibri"/>
              </a:rPr>
              <a:t>tivo</a:t>
            </a:r>
            <a:r>
              <a:rPr sz="1100" spc="18">
                <a:solidFill>
                  <a:srgbClr val="000000"/>
                </a:solidFill>
                <a:latin typeface="Calibri"/>
                <a:cs typeface="Calibri"/>
              </a:rPr>
              <a:t> </a:t>
            </a:r>
            <a:r>
              <a:rPr sz="1100">
                <a:solidFill>
                  <a:srgbClr val="000000"/>
                </a:solidFill>
                <a:latin typeface="Calibri"/>
                <a:cs typeface="Calibri"/>
              </a:rPr>
              <a:t>botão</a:t>
            </a:r>
            <a:r>
              <a:rPr sz="1100" spc="16">
                <a:solidFill>
                  <a:srgbClr val="000000"/>
                </a:solidFill>
                <a:latin typeface="Calibri"/>
                <a:cs typeface="Calibri"/>
              </a:rPr>
              <a:t> </a:t>
            </a:r>
            <a:r>
              <a:rPr sz="1100">
                <a:solidFill>
                  <a:srgbClr val="000000"/>
                </a:solidFill>
                <a:latin typeface="Calibri"/>
                <a:cs typeface="Calibri"/>
              </a:rPr>
              <a:t>de ajuste, cujo</a:t>
            </a:r>
          </a:p>
          <a:p>
            <a:pPr marL="0" marR="0">
              <a:lnSpc>
                <a:spcPts val="1347"/>
              </a:lnSpc>
              <a:spcBef>
                <a:spcPts val="250"/>
              </a:spcBef>
              <a:spcAft>
                <a:spcPts val="0"/>
              </a:spcAft>
            </a:pPr>
            <a:r>
              <a:rPr sz="1100">
                <a:solidFill>
                  <a:srgbClr val="000000"/>
                </a:solidFill>
                <a:latin typeface="Calibri"/>
                <a:cs typeface="Calibri"/>
              </a:rPr>
              <a:t>indicador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encontra no painel de instrumentos.</a:t>
            </a:r>
            <a:r>
              <a:rPr sz="1100" spc="-17">
                <a:solidFill>
                  <a:srgbClr val="000000"/>
                </a:solidFill>
                <a:latin typeface="Calibri"/>
                <a:cs typeface="Calibri"/>
              </a:rPr>
              <a:t> </a:t>
            </a:r>
            <a:r>
              <a:rPr sz="1100">
                <a:solidFill>
                  <a:srgbClr val="000000"/>
                </a:solidFill>
                <a:latin typeface="Calibri"/>
                <a:cs typeface="Calibri"/>
              </a:rPr>
              <a:t>Existem 4 níveis</a:t>
            </a:r>
            <a:r>
              <a:rPr sz="1100" spc="-13">
                <a:solidFill>
                  <a:srgbClr val="000000"/>
                </a:solidFill>
                <a:latin typeface="Calibri"/>
                <a:cs typeface="Calibri"/>
              </a:rPr>
              <a:t> </a:t>
            </a:r>
            <a:r>
              <a:rPr sz="1100">
                <a:solidFill>
                  <a:srgbClr val="000000"/>
                </a:solidFill>
                <a:latin typeface="Calibri"/>
                <a:cs typeface="Calibri"/>
              </a:rPr>
              <a:t>0-3-2-1 para esta função.</a:t>
            </a:r>
            <a:r>
              <a:rPr sz="1100" spc="-21">
                <a:solidFill>
                  <a:srgbClr val="000000"/>
                </a:solidFill>
                <a:latin typeface="Calibri"/>
                <a:cs typeface="Calibri"/>
              </a:rPr>
              <a:t> </a:t>
            </a:r>
            <a:r>
              <a:rPr sz="1100">
                <a:solidFill>
                  <a:srgbClr val="000000"/>
                </a:solidFill>
                <a:latin typeface="Calibri"/>
                <a:cs typeface="Calibri"/>
              </a:rPr>
              <a:t>0 significa</a:t>
            </a:r>
          </a:p>
          <a:p>
            <a:pPr marL="0" marR="0">
              <a:lnSpc>
                <a:spcPts val="1347"/>
              </a:lnSpc>
              <a:spcBef>
                <a:spcPts val="200"/>
              </a:spcBef>
              <a:spcAft>
                <a:spcPts val="0"/>
              </a:spcAft>
            </a:pPr>
            <a:r>
              <a:rPr sz="1100">
                <a:solidFill>
                  <a:srgbClr val="000000"/>
                </a:solidFill>
                <a:latin typeface="Calibri"/>
                <a:cs typeface="Calibri"/>
              </a:rPr>
              <a:t>desligado. A temperatura aumenta mediante a sequência 3-2-1 (1 mín. e 3 máx.). O nível</a:t>
            </a:r>
            <a:r>
              <a:rPr sz="1100" spc="-19">
                <a:solidFill>
                  <a:srgbClr val="000000"/>
                </a:solidFill>
                <a:latin typeface="Calibri"/>
                <a:cs typeface="Calibri"/>
              </a:rPr>
              <a:t> </a:t>
            </a:r>
            <a:r>
              <a:rPr sz="1100">
                <a:solidFill>
                  <a:srgbClr val="000000"/>
                </a:solidFill>
                <a:latin typeface="Calibri"/>
                <a:cs typeface="Calibri"/>
              </a:rPr>
              <a:t>pré-determinado é </a:t>
            </a:r>
            <a:r>
              <a:rPr sz="1100" spc="17">
                <a:solidFill>
                  <a:srgbClr val="000000"/>
                </a:solidFill>
                <a:latin typeface="Calibri"/>
                <a:cs typeface="Calibri"/>
              </a:rPr>
              <a:t>0.</a:t>
            </a:r>
          </a:p>
          <a:p>
            <a:pPr marL="0" marR="0">
              <a:lnSpc>
                <a:spcPts val="1347"/>
              </a:lnSpc>
              <a:spcBef>
                <a:spcPts val="238"/>
              </a:spcBef>
              <a:spcAft>
                <a:spcPts val="0"/>
              </a:spcAft>
            </a:pPr>
            <a:r>
              <a:rPr sz="1100">
                <a:solidFill>
                  <a:srgbClr val="000000"/>
                </a:solidFill>
                <a:latin typeface="Calibri"/>
                <a:cs typeface="Calibri"/>
              </a:rPr>
              <a:t>Cada pressão</a:t>
            </a:r>
            <a:r>
              <a:rPr sz="1100" spc="12">
                <a:solidFill>
                  <a:srgbClr val="000000"/>
                </a:solidFill>
                <a:latin typeface="Calibri"/>
                <a:cs typeface="Calibri"/>
              </a:rPr>
              <a:t> </a:t>
            </a:r>
            <a:r>
              <a:rPr sz="1100">
                <a:solidFill>
                  <a:srgbClr val="000000"/>
                </a:solidFill>
                <a:latin typeface="Calibri"/>
                <a:cs typeface="Calibri"/>
              </a:rPr>
              <a:t>corresponde a uma</a:t>
            </a:r>
            <a:r>
              <a:rPr sz="1100" spc="-10">
                <a:solidFill>
                  <a:srgbClr val="000000"/>
                </a:solidFill>
                <a:latin typeface="Calibri"/>
                <a:cs typeface="Calibri"/>
              </a:rPr>
              <a:t> </a:t>
            </a:r>
            <a:r>
              <a:rPr sz="1100">
                <a:solidFill>
                  <a:srgbClr val="000000"/>
                </a:solidFill>
                <a:latin typeface="Calibri"/>
                <a:cs typeface="Calibri"/>
              </a:rPr>
              <a:t>alteração no nível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modo sequencial 0-3-2-1.</a:t>
            </a:r>
            <a:r>
              <a:rPr sz="1100" spc="-12">
                <a:solidFill>
                  <a:srgbClr val="000000"/>
                </a:solidFill>
                <a:latin typeface="Calibri"/>
                <a:cs typeface="Calibri"/>
              </a:rPr>
              <a:t> </a:t>
            </a:r>
            <a:r>
              <a:rPr sz="1100">
                <a:solidFill>
                  <a:srgbClr val="000000"/>
                </a:solidFill>
                <a:latin typeface="Calibri"/>
                <a:cs typeface="Calibri"/>
              </a:rPr>
              <a:t>Antes de ligar o</a:t>
            </a:r>
            <a:r>
              <a:rPr sz="1100" spc="-12">
                <a:solidFill>
                  <a:srgbClr val="000000"/>
                </a:solidFill>
                <a:latin typeface="Calibri"/>
                <a:cs typeface="Calibri"/>
              </a:rPr>
              <a:t> </a:t>
            </a:r>
            <a:r>
              <a:rPr sz="1100">
                <a:solidFill>
                  <a:srgbClr val="000000"/>
                </a:solidFill>
                <a:latin typeface="Calibri"/>
                <a:cs typeface="Calibri"/>
              </a:rPr>
              <a:t>motor,</a:t>
            </a:r>
            <a:r>
              <a:rPr sz="1100" spc="-11">
                <a:solidFill>
                  <a:srgbClr val="000000"/>
                </a:solidFill>
                <a:latin typeface="Calibri"/>
                <a:cs typeface="Calibri"/>
              </a:rPr>
              <a:t> </a:t>
            </a:r>
            <a:r>
              <a:rPr sz="1100" spc="11">
                <a:solidFill>
                  <a:srgbClr val="000000"/>
                </a:solidFill>
                <a:latin typeface="Calibri"/>
                <a:cs typeface="Calibri"/>
              </a:rPr>
              <a:t>se</a:t>
            </a:r>
          </a:p>
          <a:p>
            <a:pPr marL="0" marR="0">
              <a:lnSpc>
                <a:spcPts val="1347"/>
              </a:lnSpc>
              <a:spcBef>
                <a:spcPts val="200"/>
              </a:spcBef>
              <a:spcAft>
                <a:spcPts val="0"/>
              </a:spcAft>
            </a:pPr>
            <a:r>
              <a:rPr sz="1100">
                <a:solidFill>
                  <a:srgbClr val="000000"/>
                </a:solidFill>
                <a:latin typeface="Calibri"/>
                <a:cs typeface="Calibri"/>
              </a:rPr>
              <a:t>premir</a:t>
            </a:r>
            <a:r>
              <a:rPr sz="1100" spc="-17">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botão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assento</a:t>
            </a:r>
            <a:r>
              <a:rPr sz="1100" spc="-12">
                <a:solidFill>
                  <a:srgbClr val="000000"/>
                </a:solidFill>
                <a:latin typeface="Calibri"/>
                <a:cs typeface="Calibri"/>
              </a:rPr>
              <a:t> </a:t>
            </a:r>
            <a:r>
              <a:rPr sz="1100">
                <a:solidFill>
                  <a:srgbClr val="000000"/>
                </a:solidFill>
                <a:latin typeface="Calibri"/>
                <a:cs typeface="Calibri"/>
              </a:rPr>
              <a:t>aquecido é exibido no </a:t>
            </a:r>
            <a:r>
              <a:rPr lang="pt-BR" sz="1100">
                <a:solidFill>
                  <a:srgbClr val="000000"/>
                </a:solidFill>
                <a:latin typeface="Calibri"/>
                <a:cs typeface="Calibri"/>
              </a:rPr>
              <a:t>painel</a:t>
            </a:r>
            <a:r>
              <a:rPr sz="1100" spc="-29">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nível de temperatura, mas até que ligue o motor</a:t>
            </a:r>
            <a:r>
              <a:rPr sz="1100" spc="-12">
                <a:solidFill>
                  <a:srgbClr val="000000"/>
                </a:solidFill>
                <a:latin typeface="Calibri"/>
                <a:cs typeface="Calibri"/>
              </a:rPr>
              <a:t> </a:t>
            </a:r>
            <a:r>
              <a:rPr sz="1100">
                <a:solidFill>
                  <a:srgbClr val="000000"/>
                </a:solidFill>
                <a:latin typeface="Calibri"/>
                <a:cs typeface="Calibri"/>
              </a:rPr>
              <a:t>a</a:t>
            </a:r>
          </a:p>
          <a:p>
            <a:pPr marL="0" marR="0">
              <a:lnSpc>
                <a:spcPts val="1347"/>
              </a:lnSpc>
              <a:spcBef>
                <a:spcPts val="250"/>
              </a:spcBef>
              <a:spcAft>
                <a:spcPts val="0"/>
              </a:spcAft>
            </a:pPr>
            <a:r>
              <a:rPr sz="1100">
                <a:solidFill>
                  <a:srgbClr val="000000"/>
                </a:solidFill>
                <a:latin typeface="Calibri"/>
                <a:cs typeface="Calibri"/>
              </a:rPr>
              <a:t>função</a:t>
            </a:r>
            <a:r>
              <a:rPr sz="1100" spc="18">
                <a:solidFill>
                  <a:srgbClr val="000000"/>
                </a:solidFill>
                <a:latin typeface="Calibri"/>
                <a:cs typeface="Calibri"/>
              </a:rPr>
              <a:t> </a:t>
            </a:r>
            <a:r>
              <a:rPr sz="1100">
                <a:solidFill>
                  <a:srgbClr val="000000"/>
                </a:solidFill>
                <a:latin typeface="Calibri"/>
                <a:cs typeface="Calibri"/>
              </a:rPr>
              <a:t>de assento aquecido não</a:t>
            </a:r>
            <a:r>
              <a:rPr sz="1100" spc="21">
                <a:solidFill>
                  <a:srgbClr val="000000"/>
                </a:solidFill>
                <a:latin typeface="Calibri"/>
                <a:cs typeface="Calibri"/>
              </a:rPr>
              <a:t> </a:t>
            </a:r>
            <a:r>
              <a:rPr sz="1100">
                <a:solidFill>
                  <a:srgbClr val="000000"/>
                </a:solidFill>
                <a:latin typeface="Calibri"/>
                <a:cs typeface="Calibri"/>
              </a:rPr>
              <a:t>estará operacional.</a:t>
            </a:r>
          </a:p>
        </p:txBody>
      </p:sp>
      <p:sp>
        <p:nvSpPr>
          <p:cNvPr id="9" name="object 9"/>
          <p:cNvSpPr txBox="1"/>
          <p:nvPr/>
        </p:nvSpPr>
        <p:spPr>
          <a:xfrm>
            <a:off x="684275" y="2371710"/>
            <a:ext cx="237167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Interruptor de</a:t>
            </a:r>
            <a:r>
              <a:rPr sz="1100" b="1" spc="11">
                <a:solidFill>
                  <a:srgbClr val="4F81BD"/>
                </a:solidFill>
                <a:cs typeface="Cambria"/>
              </a:rPr>
              <a:t> </a:t>
            </a:r>
            <a:r>
              <a:rPr sz="1100" b="1">
                <a:solidFill>
                  <a:srgbClr val="4F81BD"/>
                </a:solidFill>
                <a:cs typeface="Cambria"/>
              </a:rPr>
              <a:t>faróis de</a:t>
            </a:r>
            <a:r>
              <a:rPr sz="1100" b="1" spc="-11">
                <a:solidFill>
                  <a:srgbClr val="4F81BD"/>
                </a:solidFill>
                <a:cs typeface="Cambria"/>
              </a:rPr>
              <a:t> </a:t>
            </a:r>
            <a:r>
              <a:rPr sz="1100" b="1">
                <a:solidFill>
                  <a:srgbClr val="4F81BD"/>
                </a:solidFill>
                <a:cs typeface="Cambria"/>
              </a:rPr>
              <a:t>nevoeiro “</a:t>
            </a:r>
          </a:p>
        </p:txBody>
      </p:sp>
      <p:sp>
        <p:nvSpPr>
          <p:cNvPr id="10" name="object 10"/>
          <p:cNvSpPr txBox="1"/>
          <p:nvPr/>
        </p:nvSpPr>
        <p:spPr>
          <a:xfrm>
            <a:off x="3055278" y="237171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11" name="object 11"/>
          <p:cNvSpPr txBox="1"/>
          <p:nvPr/>
        </p:nvSpPr>
        <p:spPr>
          <a:xfrm>
            <a:off x="684275" y="2534504"/>
            <a:ext cx="6282753" cy="53860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 tensão da bateria superar os 12,5V, os faróis estarão acesos; quando</a:t>
            </a:r>
            <a:r>
              <a:rPr sz="1100" spc="12">
                <a:solidFill>
                  <a:srgbClr val="000000"/>
                </a:solidFill>
                <a:latin typeface="Calibri"/>
                <a:cs typeface="Calibri"/>
              </a:rPr>
              <a:t> </a:t>
            </a:r>
            <a:r>
              <a:rPr sz="1100">
                <a:solidFill>
                  <a:srgbClr val="000000"/>
                </a:solidFill>
                <a:latin typeface="Calibri"/>
                <a:cs typeface="Calibri"/>
              </a:rPr>
              <a:t>ativar o interruptor de faróis</a:t>
            </a:r>
          </a:p>
          <a:p>
            <a:pPr marL="0" marR="0">
              <a:lnSpc>
                <a:spcPts val="1347"/>
              </a:lnSpc>
              <a:spcBef>
                <a:spcPts val="250"/>
              </a:spcBef>
              <a:spcAft>
                <a:spcPts val="0"/>
              </a:spcAft>
            </a:pPr>
            <a:r>
              <a:rPr sz="1100">
                <a:solidFill>
                  <a:srgbClr val="000000"/>
                </a:solidFill>
                <a:latin typeface="Calibri"/>
                <a:cs typeface="Calibri"/>
              </a:rPr>
              <a:t>de nevoeiro</a:t>
            </a:r>
            <a:r>
              <a:rPr sz="1100" spc="18">
                <a:solidFill>
                  <a:srgbClr val="000000"/>
                </a:solidFill>
                <a:latin typeface="Calibri"/>
                <a:cs typeface="Calibri"/>
              </a:rPr>
              <a:t> </a:t>
            </a:r>
            <a:r>
              <a:rPr sz="1100">
                <a:solidFill>
                  <a:srgbClr val="000000"/>
                </a:solidFill>
                <a:latin typeface="Calibri"/>
                <a:cs typeface="Calibri"/>
              </a:rPr>
              <a:t>acende-se a luz de aviso correspondente</a:t>
            </a:r>
            <a:r>
              <a:rPr sz="1100" spc="-16">
                <a:solidFill>
                  <a:srgbClr val="000000"/>
                </a:solidFill>
                <a:latin typeface="Calibri"/>
                <a:cs typeface="Calibri"/>
              </a:rPr>
              <a:t> </a:t>
            </a:r>
            <a:r>
              <a:rPr sz="1100">
                <a:solidFill>
                  <a:srgbClr val="000000"/>
                </a:solidFill>
                <a:latin typeface="Calibri"/>
                <a:cs typeface="Calibri"/>
              </a:rPr>
              <a:t>no </a:t>
            </a:r>
            <a:r>
              <a:rPr lang="pt-BR" sz="1100">
                <a:solidFill>
                  <a:srgbClr val="000000"/>
                </a:solidFill>
                <a:latin typeface="Calibri"/>
                <a:cs typeface="Calibri"/>
              </a:rPr>
              <a:t>painel</a:t>
            </a:r>
            <a:r>
              <a:rPr sz="1100">
                <a:solidFill>
                  <a:srgbClr val="000000"/>
                </a:solidFill>
                <a:latin typeface="Calibri"/>
                <a:cs typeface="Calibri"/>
              </a:rPr>
              <a:t> de instrumentos, e os dois faróis das</a:t>
            </a:r>
            <a:r>
              <a:rPr lang="pt-BR" sz="1100">
                <a:solidFill>
                  <a:srgbClr val="000000"/>
                </a:solidFill>
                <a:latin typeface="Calibri"/>
                <a:cs typeface="Calibri"/>
              </a:rPr>
              <a:t> </a:t>
            </a:r>
            <a:r>
              <a:rPr sz="1100">
                <a:solidFill>
                  <a:srgbClr val="000000"/>
                </a:solidFill>
                <a:latin typeface="Calibri"/>
                <a:cs typeface="Calibri"/>
              </a:rPr>
              <a:t>luzes de nevoeiro.</a:t>
            </a:r>
          </a:p>
        </p:txBody>
      </p:sp>
      <p:sp>
        <p:nvSpPr>
          <p:cNvPr id="12" name="object 12"/>
          <p:cNvSpPr txBox="1"/>
          <p:nvPr/>
        </p:nvSpPr>
        <p:spPr>
          <a:xfrm>
            <a:off x="684275" y="3249534"/>
            <a:ext cx="6185719" cy="52578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Botão de modo</a:t>
            </a:r>
            <a:r>
              <a:rPr sz="1100" b="1" spc="-11">
                <a:solidFill>
                  <a:srgbClr val="4F81BD"/>
                </a:solidFill>
                <a:cs typeface="Cambria"/>
              </a:rPr>
              <a:t> </a:t>
            </a:r>
            <a:r>
              <a:rPr sz="1100" b="1">
                <a:solidFill>
                  <a:srgbClr val="4F81BD"/>
                </a:solidFill>
                <a:cs typeface="Cambria"/>
              </a:rPr>
              <a:t>de</a:t>
            </a:r>
            <a:r>
              <a:rPr sz="1100" b="1" spc="11">
                <a:solidFill>
                  <a:srgbClr val="4F81BD"/>
                </a:solidFill>
                <a:cs typeface="Cambria"/>
              </a:rPr>
              <a:t> </a:t>
            </a:r>
            <a:r>
              <a:rPr sz="1100" b="1">
                <a:solidFill>
                  <a:srgbClr val="4F81BD"/>
                </a:solidFill>
                <a:cs typeface="Cambria"/>
              </a:rPr>
              <a:t>condução “MODE”</a:t>
            </a:r>
          </a:p>
          <a:p>
            <a:pPr>
              <a:lnSpc>
                <a:spcPts val="1295"/>
              </a:lnSpc>
            </a:pPr>
            <a:r>
              <a:rPr sz="1100">
                <a:solidFill>
                  <a:srgbClr val="000000"/>
                </a:solidFill>
                <a:latin typeface="Calibri"/>
                <a:cs typeface="Calibri"/>
              </a:rPr>
              <a:t>(1) Quando</a:t>
            </a:r>
            <a:r>
              <a:rPr sz="1100" spc="20">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estiver parada, </a:t>
            </a:r>
            <a:r>
              <a:rPr lang="pt-BR" sz="1100">
                <a:solidFill>
                  <a:srgbClr val="000000"/>
                </a:solidFill>
                <a:cs typeface="Calibri"/>
              </a:rPr>
              <a:t>aperte</a:t>
            </a:r>
            <a:r>
              <a:rPr sz="1100" spc="-10">
                <a:solidFill>
                  <a:srgbClr val="000000"/>
                </a:solidFill>
                <a:latin typeface="Calibri"/>
                <a:cs typeface="Calibri"/>
              </a:rPr>
              <a:t> </a:t>
            </a:r>
            <a:r>
              <a:rPr sz="1100">
                <a:solidFill>
                  <a:srgbClr val="000000"/>
                </a:solidFill>
                <a:latin typeface="Calibri"/>
                <a:cs typeface="Calibri"/>
              </a:rPr>
              <a:t>brevemente</a:t>
            </a:r>
            <a:r>
              <a:rPr sz="1100" spc="-23">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botão MODE e poderá alternar </a:t>
            </a:r>
            <a:r>
              <a:rPr lang="pt-BR" sz="1100">
                <a:solidFill>
                  <a:srgbClr val="000000"/>
                </a:solidFill>
                <a:latin typeface="Calibri"/>
                <a:cs typeface="Calibri"/>
              </a:rPr>
              <a:t>a</a:t>
            </a:r>
            <a:r>
              <a:rPr sz="1100">
                <a:solidFill>
                  <a:srgbClr val="000000"/>
                </a:solidFill>
                <a:latin typeface="Calibri"/>
                <a:cs typeface="Calibri"/>
              </a:rPr>
              <a:t> vontade entre os</a:t>
            </a:r>
          </a:p>
          <a:p>
            <a:pPr marL="0" marR="0">
              <a:lnSpc>
                <a:spcPts val="1347"/>
              </a:lnSpc>
              <a:spcBef>
                <a:spcPts val="200"/>
              </a:spcBef>
              <a:spcAft>
                <a:spcPts val="0"/>
              </a:spcAft>
            </a:pPr>
            <a:r>
              <a:rPr sz="1100">
                <a:solidFill>
                  <a:srgbClr val="000000"/>
                </a:solidFill>
                <a:latin typeface="Calibri"/>
                <a:cs typeface="Calibri"/>
              </a:rPr>
              <a:t>modos ROAD, RAIN e SPORT.</a:t>
            </a:r>
          </a:p>
        </p:txBody>
      </p:sp>
      <p:sp>
        <p:nvSpPr>
          <p:cNvPr id="13" name="object 13"/>
          <p:cNvSpPr txBox="1"/>
          <p:nvPr/>
        </p:nvSpPr>
        <p:spPr>
          <a:xfrm>
            <a:off x="684275" y="3933536"/>
            <a:ext cx="6254600" cy="3590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Quando</a:t>
            </a:r>
            <a:r>
              <a:rPr sz="1100" spc="20">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estiver parada, em</a:t>
            </a:r>
            <a:r>
              <a:rPr sz="1100" spc="10">
                <a:solidFill>
                  <a:srgbClr val="000000"/>
                </a:solidFill>
                <a:latin typeface="Calibri"/>
                <a:cs typeface="Calibri"/>
              </a:rPr>
              <a:t> </a:t>
            </a:r>
            <a:r>
              <a:rPr sz="1100">
                <a:solidFill>
                  <a:srgbClr val="000000"/>
                </a:solidFill>
                <a:latin typeface="Calibri"/>
                <a:cs typeface="Calibri"/>
              </a:rPr>
              <a:t>qualquer modo de ROAD, RAIN</a:t>
            </a:r>
            <a:r>
              <a:rPr sz="1100" spc="-10">
                <a:solidFill>
                  <a:srgbClr val="000000"/>
                </a:solidFill>
                <a:latin typeface="Calibri"/>
                <a:cs typeface="Calibri"/>
              </a:rPr>
              <a:t> </a:t>
            </a:r>
            <a:r>
              <a:rPr sz="1100">
                <a:solidFill>
                  <a:srgbClr val="000000"/>
                </a:solidFill>
                <a:latin typeface="Calibri"/>
                <a:cs typeface="Calibri"/>
              </a:rPr>
              <a:t>e SPORT,</a:t>
            </a:r>
            <a:r>
              <a:rPr sz="1100" spc="-16">
                <a:solidFill>
                  <a:srgbClr val="000000"/>
                </a:solidFill>
                <a:latin typeface="Calibri"/>
                <a:cs typeface="Calibri"/>
              </a:rPr>
              <a:t> </a:t>
            </a:r>
            <a:r>
              <a:rPr sz="1100">
                <a:solidFill>
                  <a:srgbClr val="000000"/>
                </a:solidFill>
                <a:latin typeface="Calibri"/>
                <a:cs typeface="Calibri"/>
              </a:rPr>
              <a:t>mantenha </a:t>
            </a:r>
            <a:r>
              <a:rPr lang="pt-BR" sz="1100">
                <a:solidFill>
                  <a:srgbClr val="000000"/>
                </a:solidFill>
                <a:latin typeface="Calibri"/>
                <a:cs typeface="Calibri"/>
              </a:rPr>
              <a:t>apertado</a:t>
            </a:r>
            <a:r>
              <a:rPr sz="1100">
                <a:solidFill>
                  <a:srgbClr val="000000"/>
                </a:solidFill>
                <a:latin typeface="Calibri"/>
                <a:cs typeface="Calibri"/>
              </a:rPr>
              <a:t> o</a:t>
            </a:r>
            <a:r>
              <a:rPr sz="1100" spc="17">
                <a:solidFill>
                  <a:srgbClr val="000000"/>
                </a:solidFill>
                <a:latin typeface="Calibri"/>
                <a:cs typeface="Calibri"/>
              </a:rPr>
              <a:t> </a:t>
            </a:r>
            <a:r>
              <a:rPr sz="1100">
                <a:solidFill>
                  <a:srgbClr val="000000"/>
                </a:solidFill>
                <a:latin typeface="Calibri"/>
                <a:cs typeface="Calibri"/>
              </a:rPr>
              <a:t>botão</a:t>
            </a:r>
          </a:p>
          <a:p>
            <a:pPr marL="0" marR="0">
              <a:lnSpc>
                <a:spcPts val="1347"/>
              </a:lnSpc>
              <a:spcBef>
                <a:spcPts val="238"/>
              </a:spcBef>
              <a:spcAft>
                <a:spcPts val="0"/>
              </a:spcAft>
            </a:pPr>
            <a:r>
              <a:rPr sz="1100">
                <a:solidFill>
                  <a:srgbClr val="000000"/>
                </a:solidFill>
                <a:latin typeface="Calibri"/>
                <a:cs typeface="Calibri"/>
              </a:rPr>
              <a:t>MODE e mudará</a:t>
            </a:r>
            <a:r>
              <a:rPr sz="1100" spc="-16">
                <a:solidFill>
                  <a:srgbClr val="000000"/>
                </a:solidFill>
                <a:latin typeface="Calibri"/>
                <a:cs typeface="Calibri"/>
              </a:rPr>
              <a:t> </a:t>
            </a:r>
            <a:r>
              <a:rPr sz="1100">
                <a:solidFill>
                  <a:srgbClr val="000000"/>
                </a:solidFill>
                <a:latin typeface="Calibri"/>
                <a:cs typeface="Calibri"/>
              </a:rPr>
              <a:t>para</a:t>
            </a:r>
            <a:r>
              <a:rPr sz="1100" spc="-16">
                <a:solidFill>
                  <a:srgbClr val="000000"/>
                </a:solidFill>
                <a:latin typeface="Calibri"/>
                <a:cs typeface="Calibri"/>
              </a:rPr>
              <a:t> </a:t>
            </a:r>
            <a:r>
              <a:rPr sz="1100">
                <a:solidFill>
                  <a:srgbClr val="000000"/>
                </a:solidFill>
                <a:latin typeface="Calibri"/>
                <a:cs typeface="Calibri"/>
              </a:rPr>
              <a:t>o modo ENDURO.</a:t>
            </a:r>
          </a:p>
        </p:txBody>
      </p:sp>
      <p:sp>
        <p:nvSpPr>
          <p:cNvPr id="14" name="object 1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5885688" y="2721356"/>
            <a:ext cx="118871" cy="10058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361176" y="2504948"/>
            <a:ext cx="121920" cy="10972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2478024" y="2523236"/>
            <a:ext cx="109727" cy="10363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2227152" y="1639316"/>
            <a:ext cx="208199" cy="147986"/>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76072" y="3204464"/>
            <a:ext cx="6301740" cy="632459"/>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5821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9" name="object 9"/>
          <p:cNvSpPr txBox="1"/>
          <p:nvPr/>
        </p:nvSpPr>
        <p:spPr>
          <a:xfrm>
            <a:off x="576072" y="730088"/>
            <a:ext cx="6424718" cy="7975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a:t>
            </a:r>
            <a:r>
              <a:rPr sz="1100" spc="-14">
                <a:solidFill>
                  <a:srgbClr val="000000"/>
                </a:solidFill>
                <a:latin typeface="Calibri"/>
                <a:cs typeface="Calibri"/>
              </a:rPr>
              <a:t>No</a:t>
            </a:r>
            <a:r>
              <a:rPr sz="1100" spc="10">
                <a:solidFill>
                  <a:srgbClr val="000000"/>
                </a:solidFill>
                <a:latin typeface="Calibri"/>
                <a:cs typeface="Calibri"/>
              </a:rPr>
              <a:t> </a:t>
            </a:r>
            <a:r>
              <a:rPr sz="1100">
                <a:solidFill>
                  <a:srgbClr val="000000"/>
                </a:solidFill>
                <a:latin typeface="Calibri"/>
                <a:cs typeface="Calibri"/>
              </a:rPr>
              <a:t>modo ENDURO, quando</a:t>
            </a:r>
            <a:r>
              <a:rPr sz="1100" spc="21">
                <a:solidFill>
                  <a:srgbClr val="000000"/>
                </a:solidFill>
                <a:latin typeface="Calibri"/>
                <a:cs typeface="Calibri"/>
              </a:rPr>
              <a:t> </a:t>
            </a:r>
            <a:r>
              <a:rPr sz="1100">
                <a:solidFill>
                  <a:srgbClr val="000000"/>
                </a:solidFill>
                <a:latin typeface="Calibri"/>
                <a:cs typeface="Calibri"/>
              </a:rPr>
              <a:t>a moto estiver parada, faça uma pressão breve </a:t>
            </a:r>
            <a:r>
              <a:rPr sz="1100" spc="-15">
                <a:solidFill>
                  <a:srgbClr val="000000"/>
                </a:solidFill>
                <a:latin typeface="Calibri"/>
                <a:cs typeface="Calibri"/>
              </a:rPr>
              <a:t>no</a:t>
            </a:r>
            <a:r>
              <a:rPr sz="1100" spc="10">
                <a:solidFill>
                  <a:srgbClr val="000000"/>
                </a:solidFill>
                <a:latin typeface="Calibri"/>
                <a:cs typeface="Calibri"/>
              </a:rPr>
              <a:t> </a:t>
            </a:r>
            <a:r>
              <a:rPr sz="1100">
                <a:solidFill>
                  <a:srgbClr val="000000"/>
                </a:solidFill>
                <a:latin typeface="Calibri"/>
                <a:cs typeface="Calibri"/>
              </a:rPr>
              <a:t>botão MODE para mudar do</a:t>
            </a:r>
          </a:p>
          <a:p>
            <a:pPr marL="0" marR="0">
              <a:lnSpc>
                <a:spcPts val="1347"/>
              </a:lnSpc>
              <a:spcBef>
                <a:spcPts val="238"/>
              </a:spcBef>
              <a:spcAft>
                <a:spcPts val="0"/>
              </a:spcAft>
            </a:pPr>
            <a:r>
              <a:rPr sz="1100">
                <a:solidFill>
                  <a:srgbClr val="000000"/>
                </a:solidFill>
                <a:latin typeface="Calibri"/>
                <a:cs typeface="Calibri"/>
              </a:rPr>
              <a:t>modo ENDURO para o anterior, por exemplo: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mudar do modo ROAD para o modo ENDURO, quando mudar</a:t>
            </a:r>
          </a:p>
          <a:p>
            <a:pPr marL="0" marR="0">
              <a:lnSpc>
                <a:spcPts val="1347"/>
              </a:lnSpc>
              <a:spcBef>
                <a:spcPts val="200"/>
              </a:spcBef>
              <a:spcAft>
                <a:spcPts val="0"/>
              </a:spcAft>
            </a:pPr>
            <a:r>
              <a:rPr sz="1100">
                <a:solidFill>
                  <a:srgbClr val="000000"/>
                </a:solidFill>
                <a:latin typeface="Calibri"/>
                <a:cs typeface="Calibri"/>
              </a:rPr>
              <a:t>de modo novamente, voltará ao modo ROAD. No caso de desligar a ignição, o modo mudará automaticamente</a:t>
            </a:r>
          </a:p>
          <a:p>
            <a:pPr marL="0" marR="0">
              <a:lnSpc>
                <a:spcPts val="1347"/>
              </a:lnSpc>
              <a:spcBef>
                <a:spcPts val="250"/>
              </a:spcBef>
              <a:spcAft>
                <a:spcPts val="0"/>
              </a:spcAft>
            </a:pPr>
            <a:r>
              <a:rPr sz="1100">
                <a:solidFill>
                  <a:srgbClr val="000000"/>
                </a:solidFill>
                <a:latin typeface="Calibri"/>
                <a:cs typeface="Calibri"/>
              </a:rPr>
              <a:t>para o modo ROAD</a:t>
            </a:r>
            <a:r>
              <a:rPr sz="1100" spc="20">
                <a:solidFill>
                  <a:srgbClr val="000000"/>
                </a:solidFill>
                <a:latin typeface="Calibri"/>
                <a:cs typeface="Calibri"/>
              </a:rPr>
              <a:t> </a:t>
            </a:r>
            <a:r>
              <a:rPr sz="1100">
                <a:solidFill>
                  <a:srgbClr val="000000"/>
                </a:solidFill>
                <a:latin typeface="Calibri"/>
                <a:cs typeface="Calibri"/>
              </a:rPr>
              <a:t>quando voltar a ligar a ignição.</a:t>
            </a:r>
          </a:p>
        </p:txBody>
      </p:sp>
      <p:sp>
        <p:nvSpPr>
          <p:cNvPr id="10" name="object 10"/>
          <p:cNvSpPr txBox="1"/>
          <p:nvPr/>
        </p:nvSpPr>
        <p:spPr>
          <a:xfrm>
            <a:off x="576072" y="1643238"/>
            <a:ext cx="1891558"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Botão da câmara onboard “</a:t>
            </a:r>
          </a:p>
        </p:txBody>
      </p:sp>
      <p:sp>
        <p:nvSpPr>
          <p:cNvPr id="11" name="object 11"/>
          <p:cNvSpPr txBox="1"/>
          <p:nvPr/>
        </p:nvSpPr>
        <p:spPr>
          <a:xfrm>
            <a:off x="2486587" y="1643238"/>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a:t>
            </a:r>
          </a:p>
        </p:txBody>
      </p:sp>
      <p:sp>
        <p:nvSpPr>
          <p:cNvPr id="12" name="object 12"/>
          <p:cNvSpPr txBox="1"/>
          <p:nvPr/>
        </p:nvSpPr>
        <p:spPr>
          <a:xfrm>
            <a:off x="576072" y="1806032"/>
            <a:ext cx="6443086" cy="359073"/>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Aperte</a:t>
            </a:r>
            <a:r>
              <a:rPr sz="1100" spc="-23">
                <a:solidFill>
                  <a:srgbClr val="000000"/>
                </a:solidFill>
                <a:latin typeface="Calibri"/>
                <a:cs typeface="Calibri"/>
              </a:rPr>
              <a:t> </a:t>
            </a:r>
            <a:r>
              <a:rPr sz="1100">
                <a:solidFill>
                  <a:srgbClr val="000000"/>
                </a:solidFill>
                <a:latin typeface="Calibri"/>
                <a:cs typeface="Calibri"/>
              </a:rPr>
              <a:t>brevemente</a:t>
            </a:r>
            <a:r>
              <a:rPr sz="1100" spc="-13">
                <a:solidFill>
                  <a:srgbClr val="000000"/>
                </a:solidFill>
                <a:latin typeface="Calibri"/>
                <a:cs typeface="Calibri"/>
              </a:rPr>
              <a:t> </a:t>
            </a:r>
            <a:r>
              <a:rPr sz="1100">
                <a:solidFill>
                  <a:srgbClr val="000000"/>
                </a:solidFill>
                <a:latin typeface="Calibri"/>
                <a:cs typeface="Calibri"/>
              </a:rPr>
              <a:t>o botão da câmara onboard </a:t>
            </a:r>
            <a:r>
              <a:rPr sz="1100" spc="-15">
                <a:solidFill>
                  <a:srgbClr val="000000"/>
                </a:solidFill>
                <a:latin typeface="Calibri"/>
                <a:cs typeface="Calibri"/>
              </a:rPr>
              <a:t>no</a:t>
            </a:r>
            <a:r>
              <a:rPr sz="1100" spc="32">
                <a:solidFill>
                  <a:srgbClr val="000000"/>
                </a:solidFill>
                <a:latin typeface="Calibri"/>
                <a:cs typeface="Calibri"/>
              </a:rPr>
              <a:t> </a:t>
            </a:r>
            <a:r>
              <a:rPr sz="1100">
                <a:solidFill>
                  <a:srgbClr val="000000"/>
                </a:solidFill>
                <a:latin typeface="Calibri"/>
                <a:cs typeface="Calibri"/>
              </a:rPr>
              <a:t>conjunto de interruptores direito, e poderá tirar uma foto,</a:t>
            </a:r>
            <a:r>
              <a:rPr sz="1100" spc="-10">
                <a:solidFill>
                  <a:srgbClr val="000000"/>
                </a:solidFill>
                <a:latin typeface="Calibri"/>
                <a:cs typeface="Calibri"/>
              </a:rPr>
              <a:t> </a:t>
            </a:r>
            <a:r>
              <a:rPr sz="1100">
                <a:solidFill>
                  <a:srgbClr val="000000"/>
                </a:solidFill>
                <a:latin typeface="Calibri"/>
                <a:cs typeface="Calibri"/>
              </a:rPr>
              <a:t>e</a:t>
            </a:r>
          </a:p>
          <a:p>
            <a:pPr marL="0" marR="0">
              <a:lnSpc>
                <a:spcPts val="1347"/>
              </a:lnSpc>
              <a:spcBef>
                <a:spcPts val="238"/>
              </a:spcBef>
              <a:spcAft>
                <a:spcPts val="0"/>
              </a:spcAft>
            </a:pPr>
            <a:r>
              <a:rPr sz="1100">
                <a:solidFill>
                  <a:srgbClr val="000000"/>
                </a:solidFill>
                <a:latin typeface="Calibri"/>
                <a:cs typeface="Calibri"/>
              </a:rPr>
              <a:t>de imediato a foto será armazenada no cartão Micro SD (TF).</a:t>
            </a:r>
          </a:p>
        </p:txBody>
      </p:sp>
      <p:sp>
        <p:nvSpPr>
          <p:cNvPr id="13" name="object 13"/>
          <p:cNvSpPr txBox="1"/>
          <p:nvPr/>
        </p:nvSpPr>
        <p:spPr>
          <a:xfrm>
            <a:off x="576072" y="2324466"/>
            <a:ext cx="149975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Botão corta-corrente</a:t>
            </a:r>
          </a:p>
        </p:txBody>
      </p:sp>
      <p:sp>
        <p:nvSpPr>
          <p:cNvPr id="14" name="object 14"/>
          <p:cNvSpPr txBox="1"/>
          <p:nvPr/>
        </p:nvSpPr>
        <p:spPr>
          <a:xfrm>
            <a:off x="576072" y="2488784"/>
            <a:ext cx="6336160" cy="60093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o botão corta-corrente "</a:t>
            </a:r>
            <a:r>
              <a:rPr sz="1100" spc="889">
                <a:solidFill>
                  <a:srgbClr val="000000"/>
                </a:solidFill>
                <a:latin typeface="Calibri"/>
                <a:cs typeface="Calibri"/>
              </a:rPr>
              <a:t> </a:t>
            </a:r>
            <a:r>
              <a:rPr sz="1100">
                <a:solidFill>
                  <a:srgbClr val="000000"/>
                </a:solidFill>
                <a:latin typeface="Calibri"/>
                <a:cs typeface="Calibri"/>
              </a:rPr>
              <a:t>" situado no conjunto de interruptores direito estiver na posição "</a:t>
            </a:r>
            <a:r>
              <a:rPr sz="1100" spc="889">
                <a:solidFill>
                  <a:srgbClr val="000000"/>
                </a:solidFill>
                <a:latin typeface="Calibri"/>
                <a:cs typeface="Calibri"/>
              </a:rPr>
              <a:t> </a:t>
            </a:r>
            <a:r>
              <a:rPr sz="1100">
                <a:solidFill>
                  <a:srgbClr val="000000"/>
                </a:solidFill>
                <a:latin typeface="Calibri"/>
                <a:cs typeface="Calibri"/>
              </a:rPr>
              <a:t>"</a:t>
            </a:r>
            <a:r>
              <a:rPr sz="1100" spc="13">
                <a:solidFill>
                  <a:srgbClr val="000000"/>
                </a:solidFill>
                <a:latin typeface="Calibri"/>
                <a:cs typeface="Calibri"/>
              </a:rPr>
              <a:t> </a:t>
            </a:r>
            <a:r>
              <a:rPr sz="1100">
                <a:solidFill>
                  <a:srgbClr val="000000"/>
                </a:solidFill>
                <a:latin typeface="Calibri"/>
                <a:cs typeface="Calibri"/>
              </a:rPr>
              <a:t>o</a:t>
            </a:r>
          </a:p>
          <a:p>
            <a:pPr marL="0" marR="0">
              <a:lnSpc>
                <a:spcPts val="1347"/>
              </a:lnSpc>
              <a:spcBef>
                <a:spcPts val="250"/>
              </a:spcBef>
              <a:spcAft>
                <a:spcPts val="0"/>
              </a:spcAft>
            </a:pPr>
            <a:r>
              <a:rPr sz="1100">
                <a:solidFill>
                  <a:srgbClr val="000000"/>
                </a:solidFill>
                <a:latin typeface="Calibri"/>
                <a:cs typeface="Calibri"/>
              </a:rPr>
              <a:t>arranque do motor funciona normalmente; se mover</a:t>
            </a:r>
            <a:r>
              <a:rPr sz="1100" spc="-16">
                <a:solidFill>
                  <a:srgbClr val="000000"/>
                </a:solidFill>
                <a:latin typeface="Calibri"/>
                <a:cs typeface="Calibri"/>
              </a:rPr>
              <a:t> </a:t>
            </a:r>
            <a:r>
              <a:rPr sz="1100">
                <a:solidFill>
                  <a:srgbClr val="000000"/>
                </a:solidFill>
                <a:latin typeface="Calibri"/>
                <a:cs typeface="Calibri"/>
              </a:rPr>
              <a:t>o botão corta-corrente para a posição "</a:t>
            </a:r>
            <a:r>
              <a:rPr sz="1100" spc="889">
                <a:solidFill>
                  <a:srgbClr val="000000"/>
                </a:solidFill>
                <a:latin typeface="Calibri"/>
                <a:cs typeface="Calibri"/>
              </a:rPr>
              <a:t> </a:t>
            </a:r>
            <a:r>
              <a:rPr sz="1100">
                <a:solidFill>
                  <a:srgbClr val="000000"/>
                </a:solidFill>
                <a:latin typeface="Calibri"/>
                <a:cs typeface="Calibri"/>
              </a:rPr>
              <a:t>"</a:t>
            </a:r>
            <a:r>
              <a:rPr sz="1100" spc="249">
                <a:solidFill>
                  <a:srgbClr val="000000"/>
                </a:solidFill>
                <a:latin typeface="Calibri"/>
                <a:cs typeface="Calibri"/>
              </a:rPr>
              <a:t> </a:t>
            </a:r>
            <a:r>
              <a:rPr sz="1100">
                <a:solidFill>
                  <a:srgbClr val="000000"/>
                </a:solidFill>
                <a:latin typeface="Calibri"/>
                <a:cs typeface="Calibri"/>
              </a:rPr>
              <a:t>o motor</a:t>
            </a:r>
            <a:r>
              <a:rPr sz="1100" spc="-12">
                <a:solidFill>
                  <a:srgbClr val="000000"/>
                </a:solidFill>
                <a:latin typeface="Calibri"/>
                <a:cs typeface="Calibri"/>
              </a:rPr>
              <a:t> </a:t>
            </a:r>
            <a:r>
              <a:rPr sz="1100">
                <a:solidFill>
                  <a:srgbClr val="000000"/>
                </a:solidFill>
                <a:latin typeface="Calibri"/>
                <a:cs typeface="Calibri"/>
              </a:rPr>
              <a:t>irá</a:t>
            </a:r>
          </a:p>
          <a:p>
            <a:pPr marL="0" marR="0">
              <a:lnSpc>
                <a:spcPts val="1347"/>
              </a:lnSpc>
              <a:spcBef>
                <a:spcPts val="188"/>
              </a:spcBef>
              <a:spcAft>
                <a:spcPts val="0"/>
              </a:spcAft>
            </a:pPr>
            <a:r>
              <a:rPr sz="1100">
                <a:solidFill>
                  <a:srgbClr val="000000"/>
                </a:solidFill>
                <a:latin typeface="Calibri"/>
                <a:cs typeface="Calibri"/>
              </a:rPr>
              <a:t>parar de imediato.</a:t>
            </a:r>
          </a:p>
        </p:txBody>
      </p:sp>
      <p:sp>
        <p:nvSpPr>
          <p:cNvPr id="15" name="object 15"/>
          <p:cNvSpPr txBox="1"/>
          <p:nvPr/>
        </p:nvSpPr>
        <p:spPr>
          <a:xfrm>
            <a:off x="3485388" y="3209636"/>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6" name="object 16"/>
          <p:cNvSpPr txBox="1"/>
          <p:nvPr/>
        </p:nvSpPr>
        <p:spPr>
          <a:xfrm>
            <a:off x="647700" y="3438733"/>
            <a:ext cx="559403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Se mover o</a:t>
            </a:r>
            <a:r>
              <a:rPr sz="1100" spc="18">
                <a:solidFill>
                  <a:srgbClr val="000000"/>
                </a:solidFill>
                <a:latin typeface="Calibri"/>
                <a:cs typeface="Calibri"/>
              </a:rPr>
              <a:t> </a:t>
            </a:r>
            <a:r>
              <a:rPr sz="1100">
                <a:solidFill>
                  <a:srgbClr val="000000"/>
                </a:solidFill>
                <a:latin typeface="Calibri"/>
                <a:cs typeface="Calibri"/>
              </a:rPr>
              <a:t>botão corta-corrente em marcha para a posição "</a:t>
            </a:r>
            <a:r>
              <a:rPr sz="1100" spc="906">
                <a:solidFill>
                  <a:srgbClr val="000000"/>
                </a:solidFill>
                <a:latin typeface="Calibri"/>
                <a:cs typeface="Calibri"/>
              </a:rPr>
              <a:t> </a:t>
            </a:r>
            <a:r>
              <a:rPr sz="1100">
                <a:solidFill>
                  <a:srgbClr val="000000"/>
                </a:solidFill>
                <a:latin typeface="Calibri"/>
                <a:cs typeface="Calibri"/>
              </a:rPr>
              <a:t>", pode suceder que </a:t>
            </a:r>
            <a:r>
              <a:rPr sz="1100" spc="11">
                <a:solidFill>
                  <a:srgbClr val="000000"/>
                </a:solidFill>
                <a:latin typeface="Calibri"/>
                <a:cs typeface="Calibri"/>
              </a:rPr>
              <a:t>se</a:t>
            </a:r>
            <a:r>
              <a:rPr sz="1100">
                <a:solidFill>
                  <a:srgbClr val="000000"/>
                </a:solidFill>
                <a:latin typeface="Calibri"/>
                <a:cs typeface="Calibri"/>
              </a:rPr>
              <a:t> bloqueie</a:t>
            </a:r>
          </a:p>
          <a:p>
            <a:pPr marL="0" marR="0">
              <a:lnSpc>
                <a:spcPts val="1344"/>
              </a:lnSpc>
              <a:spcBef>
                <a:spcPts val="50"/>
              </a:spcBef>
              <a:spcAft>
                <a:spcPts val="0"/>
              </a:spcAft>
            </a:pPr>
            <a:r>
              <a:rPr sz="1100">
                <a:solidFill>
                  <a:srgbClr val="000000"/>
                </a:solidFill>
                <a:latin typeface="Calibri"/>
                <a:cs typeface="Calibri"/>
              </a:rPr>
              <a:t>subitamente a roda traseira, provocando</a:t>
            </a:r>
            <a:r>
              <a:rPr sz="1100" spc="17">
                <a:solidFill>
                  <a:srgbClr val="000000"/>
                </a:solidFill>
                <a:latin typeface="Calibri"/>
                <a:cs typeface="Calibri"/>
              </a:rPr>
              <a:t>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acidente.</a:t>
            </a:r>
          </a:p>
        </p:txBody>
      </p:sp>
      <p:sp>
        <p:nvSpPr>
          <p:cNvPr id="17" name="object 17"/>
          <p:cNvSpPr txBox="1"/>
          <p:nvPr/>
        </p:nvSpPr>
        <p:spPr>
          <a:xfrm>
            <a:off x="576072" y="3964290"/>
            <a:ext cx="6259942"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Manete</a:t>
            </a:r>
            <a:r>
              <a:rPr sz="1100" b="1" spc="13">
                <a:solidFill>
                  <a:srgbClr val="4F81BD"/>
                </a:solidFill>
                <a:cs typeface="Cambria"/>
              </a:rPr>
              <a:t> </a:t>
            </a:r>
            <a:r>
              <a:rPr sz="1100" b="1">
                <a:solidFill>
                  <a:srgbClr val="4F81BD"/>
                </a:solidFill>
                <a:cs typeface="Cambria"/>
              </a:rPr>
              <a:t>de </a:t>
            </a:r>
            <a:r>
              <a:rPr lang="pt-BR" sz="1100" b="1">
                <a:solidFill>
                  <a:srgbClr val="4F81BD"/>
                </a:solidFill>
                <a:cs typeface="Cambria"/>
              </a:rPr>
              <a:t>freio</a:t>
            </a:r>
            <a:r>
              <a:rPr sz="1100" b="1">
                <a:solidFill>
                  <a:srgbClr val="4F81BD"/>
                </a:solidFill>
                <a:cs typeface="Cambria"/>
              </a:rPr>
              <a:t> dianteiro</a:t>
            </a:r>
          </a:p>
          <a:p>
            <a:pPr marL="0" marR="0">
              <a:lnSpc>
                <a:spcPts val="1283"/>
              </a:lnSpc>
              <a:spcBef>
                <a:spcPts val="0"/>
              </a:spcBef>
              <a:spcAft>
                <a:spcPts val="0"/>
              </a:spcAft>
            </a:pPr>
            <a:r>
              <a:rPr sz="1100">
                <a:solidFill>
                  <a:srgbClr val="000000"/>
                </a:solidFill>
                <a:latin typeface="Calibri"/>
                <a:cs typeface="Calibri"/>
              </a:rPr>
              <a:t>Ao acionar a manete do </a:t>
            </a:r>
            <a:r>
              <a:rPr lang="pt-BR" sz="1100">
                <a:solidFill>
                  <a:srgbClr val="000000"/>
                </a:solidFill>
                <a:latin typeface="Calibri"/>
                <a:cs typeface="Calibri"/>
              </a:rPr>
              <a:t>freio</a:t>
            </a:r>
            <a:r>
              <a:rPr sz="1100">
                <a:solidFill>
                  <a:srgbClr val="000000"/>
                </a:solidFill>
                <a:latin typeface="Calibri"/>
                <a:cs typeface="Calibri"/>
              </a:rPr>
              <a:t> dianteiro irá acender-se a luz de </a:t>
            </a:r>
            <a:r>
              <a:rPr lang="pt-BR" sz="1100">
                <a:solidFill>
                  <a:srgbClr val="000000"/>
                </a:solidFill>
                <a:latin typeface="Calibri"/>
                <a:cs typeface="Calibri"/>
              </a:rPr>
              <a:t>freio</a:t>
            </a:r>
            <a:r>
              <a:rPr sz="1100">
                <a:solidFill>
                  <a:srgbClr val="000000"/>
                </a:solidFill>
                <a:latin typeface="Calibri"/>
                <a:cs typeface="Calibri"/>
              </a:rPr>
              <a:t> traseira</a:t>
            </a:r>
            <a:r>
              <a:rPr sz="1100" spc="-16">
                <a:solidFill>
                  <a:srgbClr val="000000"/>
                </a:solidFill>
                <a:latin typeface="Calibri"/>
                <a:cs typeface="Calibri"/>
              </a:rPr>
              <a:t> </a:t>
            </a:r>
            <a:r>
              <a:rPr sz="1100">
                <a:solidFill>
                  <a:srgbClr val="000000"/>
                </a:solidFill>
                <a:latin typeface="Calibri"/>
                <a:cs typeface="Calibri"/>
              </a:rPr>
              <a:t>e desliga-se o cruise control.</a:t>
            </a:r>
          </a:p>
        </p:txBody>
      </p:sp>
      <p:sp>
        <p:nvSpPr>
          <p:cNvPr id="18" name="object 1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36694" y="749556"/>
            <a:ext cx="6306312" cy="3680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286470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Tomadas de corrente 12V</a:t>
            </a:r>
            <a:r>
              <a:rPr sz="1400" b="1" spc="-13">
                <a:solidFill>
                  <a:schemeClr val="tx2"/>
                </a:solidFill>
                <a:cs typeface="Cambria"/>
              </a:rPr>
              <a:t> </a:t>
            </a:r>
            <a:r>
              <a:rPr sz="1400" b="1">
                <a:solidFill>
                  <a:schemeClr val="tx2"/>
                </a:solidFill>
                <a:cs typeface="Cambria"/>
              </a:rPr>
              <a:t>e USB</a:t>
            </a:r>
            <a:r>
              <a:rPr sz="1400" b="1" spc="-13">
                <a:solidFill>
                  <a:schemeClr val="tx2"/>
                </a:solidFill>
                <a:cs typeface="Cambria"/>
              </a:rPr>
              <a:t> </a:t>
            </a:r>
            <a:r>
              <a:rPr sz="1400" b="1">
                <a:solidFill>
                  <a:schemeClr val="tx2"/>
                </a:solidFill>
                <a:cs typeface="Cambria"/>
              </a:rPr>
              <a:t>“</a:t>
            </a:r>
          </a:p>
        </p:txBody>
      </p:sp>
      <p:sp>
        <p:nvSpPr>
          <p:cNvPr id="6" name="object 6"/>
          <p:cNvSpPr txBox="1"/>
          <p:nvPr/>
        </p:nvSpPr>
        <p:spPr>
          <a:xfrm>
            <a:off x="3625199" y="713969"/>
            <a:ext cx="223363"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rgbClr val="365F91"/>
                </a:solidFill>
                <a:latin typeface="Cambria"/>
                <a:cs typeface="Cambria"/>
              </a:rPr>
              <a:t>”</a:t>
            </a:r>
          </a:p>
        </p:txBody>
      </p:sp>
      <p:sp>
        <p:nvSpPr>
          <p:cNvPr id="7" name="object 7"/>
          <p:cNvSpPr txBox="1"/>
          <p:nvPr/>
        </p:nvSpPr>
        <p:spPr>
          <a:xfrm>
            <a:off x="684275" y="1079084"/>
            <a:ext cx="4104445"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está equipado com uma tomada de corrente de 12V</a:t>
            </a:r>
            <a:r>
              <a:rPr sz="1100" spc="-25">
                <a:solidFill>
                  <a:srgbClr val="000000"/>
                </a:solidFill>
                <a:latin typeface="Calibri"/>
                <a:cs typeface="Calibri"/>
              </a:rPr>
              <a:t> </a:t>
            </a:r>
            <a:r>
              <a:rPr sz="1100">
                <a:solidFill>
                  <a:srgbClr val="000000"/>
                </a:solidFill>
                <a:latin typeface="Calibri"/>
                <a:cs typeface="Calibri"/>
              </a:rPr>
              <a:t>tipo</a:t>
            </a:r>
          </a:p>
          <a:p>
            <a:pPr marL="0" marR="0">
              <a:lnSpc>
                <a:spcPts val="1344"/>
              </a:lnSpc>
              <a:spcBef>
                <a:spcPts val="50"/>
              </a:spcBef>
              <a:spcAft>
                <a:spcPts val="0"/>
              </a:spcAft>
            </a:pPr>
            <a:r>
              <a:rPr sz="1100">
                <a:solidFill>
                  <a:srgbClr val="000000"/>
                </a:solidFill>
                <a:latin typeface="Calibri"/>
                <a:cs typeface="Calibri"/>
              </a:rPr>
              <a:t>isqueiro, que admite cargas de até 18W (12V1,5A).</a:t>
            </a:r>
            <a:r>
              <a:rPr sz="1100" spc="-13">
                <a:solidFill>
                  <a:srgbClr val="000000"/>
                </a:solidFill>
                <a:latin typeface="Calibri"/>
                <a:cs typeface="Calibri"/>
              </a:rPr>
              <a:t> </a:t>
            </a:r>
            <a:r>
              <a:rPr sz="1100">
                <a:solidFill>
                  <a:srgbClr val="000000"/>
                </a:solidFill>
                <a:latin typeface="Calibri"/>
                <a:cs typeface="Calibri"/>
              </a:rPr>
              <a:t>Também dispõe</a:t>
            </a:r>
          </a:p>
          <a:p>
            <a:pPr marL="0" marR="0">
              <a:lnSpc>
                <a:spcPts val="1344"/>
              </a:lnSpc>
              <a:spcBef>
                <a:spcPts val="0"/>
              </a:spcBef>
              <a:spcAft>
                <a:spcPts val="0"/>
              </a:spcAft>
            </a:pPr>
            <a:r>
              <a:rPr sz="1100">
                <a:solidFill>
                  <a:srgbClr val="000000"/>
                </a:solidFill>
                <a:latin typeface="Calibri"/>
                <a:cs typeface="Calibri"/>
              </a:rPr>
              <a:t>de uma</a:t>
            </a:r>
            <a:r>
              <a:rPr sz="1100" spc="-24">
                <a:solidFill>
                  <a:srgbClr val="000000"/>
                </a:solidFill>
                <a:latin typeface="Calibri"/>
                <a:cs typeface="Calibri"/>
              </a:rPr>
              <a:t> </a:t>
            </a:r>
            <a:r>
              <a:rPr sz="1100">
                <a:solidFill>
                  <a:srgbClr val="000000"/>
                </a:solidFill>
                <a:latin typeface="Calibri"/>
                <a:cs typeface="Calibri"/>
              </a:rPr>
              <a:t>segunda tomada USB dual (standard e “C”) compatível com</a:t>
            </a:r>
          </a:p>
          <a:p>
            <a:pPr marL="0" marR="0">
              <a:lnSpc>
                <a:spcPts val="1343"/>
              </a:lnSpc>
              <a:spcBef>
                <a:spcPts val="50"/>
              </a:spcBef>
              <a:spcAft>
                <a:spcPts val="0"/>
              </a:spcAft>
            </a:pPr>
            <a:r>
              <a:rPr lang="pt-BR" sz="1100">
                <a:solidFill>
                  <a:srgbClr val="000000"/>
                </a:solidFill>
                <a:latin typeface="Calibri"/>
                <a:cs typeface="Calibri"/>
              </a:rPr>
              <a:t>celulares</a:t>
            </a:r>
            <a:r>
              <a:rPr sz="1100">
                <a:solidFill>
                  <a:srgbClr val="000000"/>
                </a:solidFill>
                <a:latin typeface="Calibri"/>
                <a:cs typeface="Calibri"/>
              </a:rPr>
              <a:t>, que admite até</a:t>
            </a:r>
            <a:r>
              <a:rPr sz="1100" spc="-18">
                <a:solidFill>
                  <a:srgbClr val="000000"/>
                </a:solidFill>
                <a:latin typeface="Calibri"/>
                <a:cs typeface="Calibri"/>
              </a:rPr>
              <a:t> </a:t>
            </a:r>
            <a:r>
              <a:rPr sz="1100">
                <a:solidFill>
                  <a:srgbClr val="000000"/>
                </a:solidFill>
                <a:latin typeface="Calibri"/>
                <a:cs typeface="Calibri"/>
              </a:rPr>
              <a:t>20W de carga (5V4A).</a:t>
            </a:r>
          </a:p>
        </p:txBody>
      </p:sp>
      <p:sp>
        <p:nvSpPr>
          <p:cNvPr id="8" name="object 8"/>
          <p:cNvSpPr txBox="1"/>
          <p:nvPr/>
        </p:nvSpPr>
        <p:spPr>
          <a:xfrm>
            <a:off x="684275" y="1812128"/>
            <a:ext cx="4053058" cy="38148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tampa</a:t>
            </a:r>
            <a:r>
              <a:rPr sz="1100" spc="-10">
                <a:solidFill>
                  <a:srgbClr val="000000"/>
                </a:solidFill>
                <a:latin typeface="Calibri"/>
                <a:cs typeface="Calibri"/>
              </a:rPr>
              <a:t> </a:t>
            </a:r>
            <a:r>
              <a:rPr sz="1100">
                <a:solidFill>
                  <a:srgbClr val="000000"/>
                </a:solidFill>
                <a:latin typeface="Calibri"/>
                <a:cs typeface="Calibri"/>
              </a:rPr>
              <a:t>impermeável para a tomada de corrente USB</a:t>
            </a:r>
            <a:r>
              <a:rPr sz="1100" spc="-21">
                <a:solidFill>
                  <a:srgbClr val="000000"/>
                </a:solidFill>
                <a:latin typeface="Calibri"/>
                <a:cs typeface="Calibri"/>
              </a:rPr>
              <a:t> </a:t>
            </a:r>
            <a:r>
              <a:rPr sz="1100">
                <a:solidFill>
                  <a:srgbClr val="000000"/>
                </a:solidFill>
                <a:latin typeface="Calibri"/>
                <a:cs typeface="Calibri"/>
              </a:rPr>
              <a:t>tem</a:t>
            </a:r>
            <a:r>
              <a:rPr sz="1100" spc="-10">
                <a:solidFill>
                  <a:srgbClr val="000000"/>
                </a:solidFill>
                <a:latin typeface="Calibri"/>
                <a:cs typeface="Calibri"/>
              </a:rPr>
              <a:t> </a:t>
            </a:r>
            <a:r>
              <a:rPr sz="1100">
                <a:solidFill>
                  <a:srgbClr val="000000"/>
                </a:solidFill>
                <a:latin typeface="Calibri"/>
                <a:cs typeface="Calibri"/>
              </a:rPr>
              <a:t>a marca</a:t>
            </a:r>
            <a:r>
              <a:rPr sz="1100" spc="-19">
                <a:solidFill>
                  <a:srgbClr val="000000"/>
                </a:solidFill>
                <a:latin typeface="Calibri"/>
                <a:cs typeface="Calibri"/>
              </a:rPr>
              <a:t> </a:t>
            </a:r>
            <a:r>
              <a:rPr sz="1100">
                <a:solidFill>
                  <a:srgbClr val="000000"/>
                </a:solidFill>
                <a:latin typeface="Calibri"/>
                <a:cs typeface="Calibri"/>
              </a:rPr>
              <a:t>"</a:t>
            </a:r>
          </a:p>
          <a:p>
            <a:pPr marL="228600" marR="0">
              <a:lnSpc>
                <a:spcPts val="1347"/>
              </a:lnSpc>
              <a:spcBef>
                <a:spcPts val="58"/>
              </a:spcBef>
              <a:spcAft>
                <a:spcPts val="0"/>
              </a:spcAft>
            </a:pPr>
            <a:r>
              <a:rPr sz="1100">
                <a:solidFill>
                  <a:srgbClr val="000000"/>
                </a:solidFill>
                <a:latin typeface="Calibri"/>
                <a:cs typeface="Calibri"/>
              </a:rPr>
              <a:t>", levante-a e poderá utilizar a tomada USB normalmente.</a:t>
            </a:r>
          </a:p>
        </p:txBody>
      </p:sp>
      <p:sp>
        <p:nvSpPr>
          <p:cNvPr id="9" name="object 9"/>
          <p:cNvSpPr txBox="1"/>
          <p:nvPr/>
        </p:nvSpPr>
        <p:spPr>
          <a:xfrm>
            <a:off x="4928645" y="2659478"/>
            <a:ext cx="1756937" cy="43024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Tomada de corrente USB</a:t>
            </a:r>
          </a:p>
          <a:p>
            <a:pPr marL="0" marR="0">
              <a:lnSpc>
                <a:spcPts val="1347"/>
              </a:lnSpc>
              <a:spcBef>
                <a:spcPts val="442"/>
              </a:spcBef>
              <a:spcAft>
                <a:spcPts val="0"/>
              </a:spcAft>
            </a:pPr>
            <a:r>
              <a:rPr sz="1100">
                <a:solidFill>
                  <a:srgbClr val="000000"/>
                </a:solidFill>
                <a:latin typeface="Calibri"/>
                <a:cs typeface="Calibri"/>
              </a:rPr>
              <a:t>(2) Tomada de corrente 12V</a:t>
            </a:r>
          </a:p>
        </p:txBody>
      </p:sp>
      <p:sp>
        <p:nvSpPr>
          <p:cNvPr id="10" name="object 10"/>
          <p:cNvSpPr txBox="1"/>
          <p:nvPr/>
        </p:nvSpPr>
        <p:spPr>
          <a:xfrm>
            <a:off x="3593592" y="323706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755904" y="3464640"/>
            <a:ext cx="6159420"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 utilizador deve providenciar o cabo correspondente com o conector</a:t>
            </a:r>
            <a:r>
              <a:rPr sz="1100" spc="-15">
                <a:solidFill>
                  <a:srgbClr val="000000"/>
                </a:solidFill>
                <a:latin typeface="Calibri"/>
                <a:cs typeface="Calibri"/>
              </a:rPr>
              <a:t> </a:t>
            </a:r>
            <a:r>
              <a:rPr sz="1100">
                <a:solidFill>
                  <a:srgbClr val="000000"/>
                </a:solidFill>
                <a:latin typeface="Calibri"/>
                <a:cs typeface="Calibri"/>
              </a:rPr>
              <a:t>adequado. Quando não utilizar a</a:t>
            </a:r>
          </a:p>
          <a:p>
            <a:pPr marL="0" marR="0">
              <a:lnSpc>
                <a:spcPts val="1344"/>
              </a:lnSpc>
              <a:spcBef>
                <a:spcPts val="50"/>
              </a:spcBef>
              <a:spcAft>
                <a:spcPts val="0"/>
              </a:spcAft>
            </a:pPr>
            <a:r>
              <a:rPr sz="1100">
                <a:solidFill>
                  <a:srgbClr val="000000"/>
                </a:solidFill>
                <a:latin typeface="Calibri"/>
                <a:cs typeface="Calibri"/>
              </a:rPr>
              <a:t>tomada, cubra-a bem</a:t>
            </a:r>
            <a:r>
              <a:rPr sz="1100" spc="10">
                <a:solidFill>
                  <a:srgbClr val="000000"/>
                </a:solidFill>
                <a:latin typeface="Calibri"/>
                <a:cs typeface="Calibri"/>
              </a:rPr>
              <a:t> </a:t>
            </a:r>
            <a:r>
              <a:rPr sz="1100">
                <a:solidFill>
                  <a:srgbClr val="000000"/>
                </a:solidFill>
                <a:latin typeface="Calibri"/>
                <a:cs typeface="Calibri"/>
              </a:rPr>
              <a:t>com</a:t>
            </a:r>
            <a:r>
              <a:rPr sz="1100" spc="-14">
                <a:solidFill>
                  <a:srgbClr val="000000"/>
                </a:solidFill>
                <a:latin typeface="Calibri"/>
                <a:cs typeface="Calibri"/>
              </a:rPr>
              <a:t> </a:t>
            </a:r>
            <a:r>
              <a:rPr sz="1100">
                <a:solidFill>
                  <a:srgbClr val="000000"/>
                </a:solidFill>
                <a:latin typeface="Calibri"/>
                <a:cs typeface="Calibri"/>
              </a:rPr>
              <a:t>a tampa impermeável para evitar que entre água ou pó na tomada de corrente</a:t>
            </a:r>
          </a:p>
          <a:p>
            <a:pPr marL="0" marR="0">
              <a:lnSpc>
                <a:spcPts val="1344"/>
              </a:lnSpc>
              <a:spcBef>
                <a:spcPts val="0"/>
              </a:spcBef>
              <a:spcAft>
                <a:spcPts val="0"/>
              </a:spcAft>
            </a:pPr>
            <a:r>
              <a:rPr sz="1100">
                <a:solidFill>
                  <a:srgbClr val="000000"/>
                </a:solidFill>
                <a:latin typeface="Calibri"/>
                <a:cs typeface="Calibri"/>
              </a:rPr>
              <a:t>USB e,</a:t>
            </a:r>
            <a:r>
              <a:rPr sz="1100" spc="12">
                <a:solidFill>
                  <a:srgbClr val="000000"/>
                </a:solidFill>
                <a:latin typeface="Calibri"/>
                <a:cs typeface="Calibri"/>
              </a:rPr>
              <a:t> </a:t>
            </a:r>
            <a:r>
              <a:rPr sz="1100">
                <a:solidFill>
                  <a:srgbClr val="000000"/>
                </a:solidFill>
                <a:latin typeface="Calibri"/>
                <a:cs typeface="Calibri"/>
              </a:rPr>
              <a:t>inclusivamente, diminuir a sua vida útil.</a:t>
            </a:r>
          </a:p>
        </p:txBody>
      </p:sp>
      <p:sp>
        <p:nvSpPr>
          <p:cNvPr id="12" name="object 12"/>
          <p:cNvSpPr txBox="1"/>
          <p:nvPr/>
        </p:nvSpPr>
        <p:spPr>
          <a:xfrm>
            <a:off x="755904" y="4026500"/>
            <a:ext cx="628534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manter a vida útil da bateria, quando o motor não estiver em marcha, não utilize a tomada de corrente</a:t>
            </a:r>
          </a:p>
          <a:p>
            <a:pPr marL="0" marR="0">
              <a:lnSpc>
                <a:spcPts val="1343"/>
              </a:lnSpc>
              <a:spcBef>
                <a:spcPts val="50"/>
              </a:spcBef>
              <a:spcAft>
                <a:spcPts val="0"/>
              </a:spcAft>
            </a:pPr>
            <a:r>
              <a:rPr sz="1100">
                <a:solidFill>
                  <a:srgbClr val="000000"/>
                </a:solidFill>
                <a:latin typeface="Calibri"/>
                <a:cs typeface="Calibri"/>
              </a:rPr>
              <a:t>de 12 V.</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89</a:t>
            </a:r>
          </a:p>
        </p:txBody>
      </p:sp>
      <p:sp>
        <p:nvSpPr>
          <p:cNvPr id="14" name="CaixaDeTexto 13">
            <a:extLst>
              <a:ext uri="{FF2B5EF4-FFF2-40B4-BE49-F238E27FC236}">
                <a16:creationId xmlns:a16="http://schemas.microsoft.com/office/drawing/2014/main" id="{F30594DC-26C2-779B-F5D1-F832B05E10C2}"/>
              </a:ext>
            </a:extLst>
          </p:cNvPr>
          <p:cNvSpPr txBox="1"/>
          <p:nvPr/>
        </p:nvSpPr>
        <p:spPr>
          <a:xfrm>
            <a:off x="5100344" y="914844"/>
            <a:ext cx="196960" cy="261610"/>
          </a:xfrm>
          <a:prstGeom prst="rect">
            <a:avLst/>
          </a:prstGeom>
          <a:solidFill>
            <a:schemeClr val="tx1"/>
          </a:solidFill>
        </p:spPr>
        <p:txBody>
          <a:bodyPr wrap="square" rtlCol="0">
            <a:spAutoFit/>
          </a:bodyPr>
          <a:lstStyle/>
          <a:p>
            <a:pPr algn="ctr"/>
            <a:r>
              <a:rPr lang="pt-BR" sz="1100">
                <a:solidFill>
                  <a:schemeClr val="bg1"/>
                </a:solidFill>
              </a:rPr>
              <a:t>1</a:t>
            </a:r>
          </a:p>
        </p:txBody>
      </p:sp>
      <p:sp>
        <p:nvSpPr>
          <p:cNvPr id="15" name="CaixaDeTexto 14">
            <a:extLst>
              <a:ext uri="{FF2B5EF4-FFF2-40B4-BE49-F238E27FC236}">
                <a16:creationId xmlns:a16="http://schemas.microsoft.com/office/drawing/2014/main" id="{D7D608C5-61C8-A3F9-607D-99C1904C6EAD}"/>
              </a:ext>
            </a:extLst>
          </p:cNvPr>
          <p:cNvSpPr txBox="1"/>
          <p:nvPr/>
        </p:nvSpPr>
        <p:spPr>
          <a:xfrm>
            <a:off x="6236172" y="914844"/>
            <a:ext cx="196960" cy="261610"/>
          </a:xfrm>
          <a:prstGeom prst="rect">
            <a:avLst/>
          </a:prstGeom>
          <a:solidFill>
            <a:schemeClr val="tx1"/>
          </a:solidFill>
        </p:spPr>
        <p:txBody>
          <a:bodyPr wrap="square" rtlCol="0">
            <a:spAutoFit/>
          </a:bodyPr>
          <a:lstStyle/>
          <a:p>
            <a:pPr algn="ctr"/>
            <a:r>
              <a:rPr lang="pt-BR" sz="1100">
                <a:solidFill>
                  <a:schemeClr val="bg1"/>
                </a:solidFill>
              </a:rPr>
              <a:t>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821940"/>
            <a:ext cx="6301740" cy="16200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115728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Sistema</a:t>
            </a:r>
            <a:r>
              <a:rPr sz="1400" b="1" spc="16">
                <a:solidFill>
                  <a:schemeClr val="tx2"/>
                </a:solidFill>
                <a:cs typeface="Cambria"/>
              </a:rPr>
              <a:t> </a:t>
            </a:r>
            <a:r>
              <a:rPr sz="1400" b="1">
                <a:solidFill>
                  <a:schemeClr val="tx2"/>
                </a:solidFill>
                <a:cs typeface="Cambria"/>
              </a:rPr>
              <a:t>ABS</a:t>
            </a:r>
          </a:p>
        </p:txBody>
      </p:sp>
      <p:sp>
        <p:nvSpPr>
          <p:cNvPr id="6" name="object 6"/>
          <p:cNvSpPr txBox="1"/>
          <p:nvPr/>
        </p:nvSpPr>
        <p:spPr>
          <a:xfrm>
            <a:off x="576072" y="1013552"/>
            <a:ext cx="6408134" cy="157477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a:t>
            </a:r>
            <a:r>
              <a:rPr sz="1100" spc="714">
                <a:solidFill>
                  <a:srgbClr val="000000"/>
                </a:solidFill>
                <a:latin typeface="Calibri"/>
                <a:cs typeface="Calibri"/>
              </a:rPr>
              <a:t> </a:t>
            </a:r>
            <a:r>
              <a:rPr sz="1100" spc="-22">
                <a:solidFill>
                  <a:srgbClr val="000000"/>
                </a:solidFill>
                <a:latin typeface="Calibri"/>
                <a:cs typeface="Calibri"/>
              </a:rPr>
              <a:t>Para</a:t>
            </a:r>
            <a:r>
              <a:rPr sz="1100" spc="-14">
                <a:solidFill>
                  <a:srgbClr val="000000"/>
                </a:solidFill>
                <a:latin typeface="Calibri"/>
                <a:cs typeface="Calibri"/>
              </a:rPr>
              <a:t> </a:t>
            </a:r>
            <a:r>
              <a:rPr sz="1100" spc="-20">
                <a:solidFill>
                  <a:srgbClr val="000000"/>
                </a:solidFill>
                <a:latin typeface="Calibri"/>
                <a:cs typeface="Calibri"/>
              </a:rPr>
              <a:t>desacelerar</a:t>
            </a:r>
            <a:r>
              <a:rPr sz="1100" spc="-27">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spc="-19">
                <a:solidFill>
                  <a:srgbClr val="000000"/>
                </a:solidFill>
                <a:latin typeface="Calibri"/>
                <a:cs typeface="Calibri"/>
              </a:rPr>
              <a:t>travar</a:t>
            </a:r>
            <a:r>
              <a:rPr sz="1100" spc="-28">
                <a:solidFill>
                  <a:srgbClr val="000000"/>
                </a:solidFill>
                <a:latin typeface="Calibri"/>
                <a:cs typeface="Calibri"/>
              </a:rPr>
              <a:t> </a:t>
            </a:r>
            <a:r>
              <a:rPr sz="1100">
                <a:solidFill>
                  <a:srgbClr val="000000"/>
                </a:solidFill>
                <a:latin typeface="Calibri"/>
                <a:cs typeface="Calibri"/>
              </a:rPr>
              <a:t>em</a:t>
            </a:r>
            <a:r>
              <a:rPr sz="1100" spc="-28">
                <a:solidFill>
                  <a:srgbClr val="000000"/>
                </a:solidFill>
                <a:latin typeface="Calibri"/>
                <a:cs typeface="Calibri"/>
              </a:rPr>
              <a:t> </a:t>
            </a:r>
            <a:r>
              <a:rPr sz="1100" spc="-21">
                <a:solidFill>
                  <a:srgbClr val="000000"/>
                </a:solidFill>
                <a:latin typeface="Calibri"/>
                <a:cs typeface="Calibri"/>
              </a:rPr>
              <a:t>situações</a:t>
            </a:r>
            <a:r>
              <a:rPr sz="1100" spc="-28">
                <a:solidFill>
                  <a:srgbClr val="000000"/>
                </a:solidFill>
                <a:latin typeface="Calibri"/>
                <a:cs typeface="Calibri"/>
              </a:rPr>
              <a:t> </a:t>
            </a:r>
            <a:r>
              <a:rPr sz="1100" spc="-20">
                <a:solidFill>
                  <a:srgbClr val="000000"/>
                </a:solidFill>
                <a:latin typeface="Calibri"/>
                <a:cs typeface="Calibri"/>
              </a:rPr>
              <a:t>normais,</a:t>
            </a:r>
            <a:r>
              <a:rPr sz="1100">
                <a:solidFill>
                  <a:srgbClr val="000000"/>
                </a:solidFill>
                <a:latin typeface="Calibri"/>
                <a:cs typeface="Calibri"/>
              </a:rPr>
              <a:t> </a:t>
            </a:r>
            <a:r>
              <a:rPr sz="1100" spc="-20">
                <a:solidFill>
                  <a:srgbClr val="000000"/>
                </a:solidFill>
                <a:latin typeface="Calibri"/>
                <a:cs typeface="Calibri"/>
              </a:rPr>
              <a:t>primeiro</a:t>
            </a:r>
            <a:r>
              <a:rPr sz="1100" spc="-25">
                <a:solidFill>
                  <a:srgbClr val="000000"/>
                </a:solidFill>
                <a:latin typeface="Calibri"/>
                <a:cs typeface="Calibri"/>
              </a:rPr>
              <a:t> </a:t>
            </a:r>
            <a:r>
              <a:rPr sz="1100" spc="-19">
                <a:solidFill>
                  <a:srgbClr val="000000"/>
                </a:solidFill>
                <a:latin typeface="Calibri"/>
                <a:cs typeface="Calibri"/>
              </a:rPr>
              <a:t>solte</a:t>
            </a:r>
            <a:r>
              <a:rPr sz="1100" spc="-27">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1">
                <a:solidFill>
                  <a:srgbClr val="000000"/>
                </a:solidFill>
                <a:latin typeface="Calibri"/>
                <a:cs typeface="Calibri"/>
              </a:rPr>
              <a:t>acelerador,</a:t>
            </a:r>
            <a:r>
              <a:rPr sz="1100" spc="-27">
                <a:solidFill>
                  <a:srgbClr val="000000"/>
                </a:solidFill>
                <a:latin typeface="Calibri"/>
                <a:cs typeface="Calibri"/>
              </a:rPr>
              <a:t> </a:t>
            </a:r>
            <a:r>
              <a:rPr sz="1100" spc="-19">
                <a:solidFill>
                  <a:srgbClr val="000000"/>
                </a:solidFill>
                <a:latin typeface="Calibri"/>
                <a:cs typeface="Calibri"/>
              </a:rPr>
              <a:t>agarre</a:t>
            </a:r>
            <a:r>
              <a:rPr sz="1100" spc="-15">
                <a:solidFill>
                  <a:srgbClr val="000000"/>
                </a:solidFill>
                <a:latin typeface="Calibri"/>
                <a:cs typeface="Calibri"/>
              </a:rPr>
              <a:t> </a:t>
            </a:r>
            <a:r>
              <a:rPr sz="1100" spc="-21">
                <a:solidFill>
                  <a:srgbClr val="000000"/>
                </a:solidFill>
                <a:latin typeface="Calibri"/>
                <a:cs typeface="Calibri"/>
              </a:rPr>
              <a:t>firmemente</a:t>
            </a:r>
            <a:r>
              <a:rPr sz="1100" spc="-13">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gui</a:t>
            </a:r>
            <a:r>
              <a:rPr lang="pt-BR" sz="1100" spc="-22">
                <a:solidFill>
                  <a:srgbClr val="000000"/>
                </a:solidFill>
                <a:latin typeface="Calibri"/>
                <a:cs typeface="Calibri"/>
              </a:rPr>
              <a:t>dão</a:t>
            </a:r>
            <a:r>
              <a:rPr sz="1100" spc="-25">
                <a:solidFill>
                  <a:srgbClr val="000000"/>
                </a:solidFill>
                <a:latin typeface="Calibri"/>
                <a:cs typeface="Calibri"/>
              </a:rPr>
              <a:t> </a:t>
            </a:r>
            <a:r>
              <a:rPr sz="1100">
                <a:solidFill>
                  <a:srgbClr val="000000"/>
                </a:solidFill>
                <a:latin typeface="Calibri"/>
                <a:cs typeface="Calibri"/>
              </a:rPr>
              <a:t>e</a:t>
            </a:r>
          </a:p>
          <a:p>
            <a:pPr marL="228600" marR="0">
              <a:lnSpc>
                <a:spcPts val="1344"/>
              </a:lnSpc>
              <a:spcBef>
                <a:spcPts val="50"/>
              </a:spcBef>
              <a:spcAft>
                <a:spcPts val="0"/>
              </a:spcAft>
            </a:pPr>
            <a:r>
              <a:rPr sz="1100" spc="-21">
                <a:solidFill>
                  <a:srgbClr val="000000"/>
                </a:solidFill>
                <a:latin typeface="Calibri"/>
                <a:cs typeface="Calibri"/>
              </a:rPr>
              <a:t>trave.</a:t>
            </a:r>
            <a:r>
              <a:rPr sz="1100" spc="-20">
                <a:solidFill>
                  <a:srgbClr val="000000"/>
                </a:solidFill>
                <a:latin typeface="Calibri"/>
                <a:cs typeface="Calibri"/>
              </a:rPr>
              <a:t> </a:t>
            </a:r>
            <a:r>
              <a:rPr sz="1100" spc="-19">
                <a:solidFill>
                  <a:srgbClr val="000000"/>
                </a:solidFill>
                <a:latin typeface="Calibri"/>
                <a:cs typeface="Calibri"/>
              </a:rPr>
              <a:t>Quando</a:t>
            </a:r>
            <a:r>
              <a:rPr sz="1100" spc="-25">
                <a:solidFill>
                  <a:srgbClr val="000000"/>
                </a:solidFill>
                <a:latin typeface="Calibri"/>
                <a:cs typeface="Calibri"/>
              </a:rPr>
              <a:t> </a:t>
            </a:r>
            <a:r>
              <a:rPr sz="1100">
                <a:solidFill>
                  <a:srgbClr val="000000"/>
                </a:solidFill>
                <a:latin typeface="Calibri"/>
                <a:cs typeface="Calibri"/>
              </a:rPr>
              <a:t>a</a:t>
            </a:r>
            <a:r>
              <a:rPr sz="1100" spc="-36">
                <a:solidFill>
                  <a:srgbClr val="000000"/>
                </a:solidFill>
                <a:latin typeface="Calibri"/>
                <a:cs typeface="Calibri"/>
              </a:rPr>
              <a:t> </a:t>
            </a:r>
            <a:r>
              <a:rPr sz="1100" spc="-21">
                <a:solidFill>
                  <a:srgbClr val="000000"/>
                </a:solidFill>
                <a:latin typeface="Calibri"/>
                <a:cs typeface="Calibri"/>
              </a:rPr>
              <a:t>velocidade</a:t>
            </a:r>
            <a:r>
              <a:rPr sz="1100">
                <a:solidFill>
                  <a:srgbClr val="000000"/>
                </a:solidFill>
                <a:latin typeface="Calibri"/>
                <a:cs typeface="Calibri"/>
              </a:rPr>
              <a:t> </a:t>
            </a:r>
            <a:r>
              <a:rPr sz="1100" spc="-22">
                <a:solidFill>
                  <a:srgbClr val="000000"/>
                </a:solidFill>
                <a:latin typeface="Calibri"/>
                <a:cs typeface="Calibri"/>
              </a:rPr>
              <a:t>diminuir</a:t>
            </a:r>
            <a:r>
              <a:rPr sz="1100" spc="-14">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spc="-21">
                <a:solidFill>
                  <a:srgbClr val="000000"/>
                </a:solidFill>
                <a:latin typeface="Calibri"/>
                <a:cs typeface="Calibri"/>
              </a:rPr>
              <a:t>para</a:t>
            </a:r>
            <a:r>
              <a:rPr sz="1100" spc="-26">
                <a:solidFill>
                  <a:srgbClr val="000000"/>
                </a:solidFill>
                <a:latin typeface="Calibri"/>
                <a:cs typeface="Calibri"/>
              </a:rPr>
              <a:t> </a:t>
            </a:r>
            <a:r>
              <a:rPr sz="1100" spc="-17">
                <a:solidFill>
                  <a:srgbClr val="000000"/>
                </a:solidFill>
                <a:latin typeface="Calibri"/>
                <a:cs typeface="Calibri"/>
              </a:rPr>
              <a:t>evitar</a:t>
            </a:r>
            <a:r>
              <a:rPr sz="1100" spc="-30">
                <a:solidFill>
                  <a:srgbClr val="000000"/>
                </a:solidFill>
                <a:latin typeface="Calibri"/>
                <a:cs typeface="Calibri"/>
              </a:rPr>
              <a:t> </a:t>
            </a:r>
            <a:r>
              <a:rPr sz="1100" spc="-20">
                <a:solidFill>
                  <a:srgbClr val="000000"/>
                </a:solidFill>
                <a:latin typeface="Calibri"/>
                <a:cs typeface="Calibri"/>
              </a:rPr>
              <a:t>que</a:t>
            </a:r>
            <a:r>
              <a:rPr sz="1100" spc="-14">
                <a:solidFill>
                  <a:srgbClr val="000000"/>
                </a:solidFill>
                <a:latin typeface="Calibri"/>
                <a:cs typeface="Calibri"/>
              </a:rPr>
              <a:t> </a:t>
            </a:r>
            <a:r>
              <a:rPr sz="1100">
                <a:solidFill>
                  <a:srgbClr val="000000"/>
                </a:solidFill>
                <a:latin typeface="Calibri"/>
                <a:cs typeface="Calibri"/>
              </a:rPr>
              <a:t>o</a:t>
            </a:r>
            <a:r>
              <a:rPr sz="1100" spc="-45">
                <a:solidFill>
                  <a:srgbClr val="000000"/>
                </a:solidFill>
                <a:latin typeface="Calibri"/>
                <a:cs typeface="Calibri"/>
              </a:rPr>
              <a:t> </a:t>
            </a:r>
            <a:r>
              <a:rPr sz="1100" spc="-17">
                <a:solidFill>
                  <a:srgbClr val="000000"/>
                </a:solidFill>
                <a:latin typeface="Calibri"/>
                <a:cs typeface="Calibri"/>
              </a:rPr>
              <a:t>motor</a:t>
            </a:r>
            <a:r>
              <a:rPr sz="1100" spc="-30">
                <a:solidFill>
                  <a:srgbClr val="000000"/>
                </a:solidFill>
                <a:latin typeface="Calibri"/>
                <a:cs typeface="Calibri"/>
              </a:rPr>
              <a:t> </a:t>
            </a:r>
            <a:r>
              <a:rPr sz="1100" spc="-23">
                <a:solidFill>
                  <a:srgbClr val="000000"/>
                </a:solidFill>
                <a:latin typeface="Calibri"/>
                <a:cs typeface="Calibri"/>
              </a:rPr>
              <a:t>pare,</a:t>
            </a:r>
            <a:r>
              <a:rPr sz="1100" spc="-14">
                <a:solidFill>
                  <a:srgbClr val="000000"/>
                </a:solidFill>
                <a:latin typeface="Calibri"/>
                <a:cs typeface="Calibri"/>
              </a:rPr>
              <a:t> </a:t>
            </a:r>
            <a:r>
              <a:rPr sz="1100" spc="-21">
                <a:solidFill>
                  <a:srgbClr val="000000"/>
                </a:solidFill>
                <a:latin typeface="Calibri"/>
                <a:cs typeface="Calibri"/>
              </a:rPr>
              <a:t>acione</a:t>
            </a:r>
            <a:r>
              <a:rPr sz="1100" spc="-13">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6">
                <a:solidFill>
                  <a:srgbClr val="000000"/>
                </a:solidFill>
                <a:latin typeface="Calibri"/>
                <a:cs typeface="Calibri"/>
              </a:rPr>
              <a:t>manete</a:t>
            </a:r>
            <a:r>
              <a:rPr sz="1100" spc="-29">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1">
                <a:solidFill>
                  <a:srgbClr val="000000"/>
                </a:solidFill>
                <a:latin typeface="Calibri"/>
                <a:cs typeface="Calibri"/>
              </a:rPr>
              <a:t>embr</a:t>
            </a:r>
            <a:r>
              <a:rPr lang="pt-BR" sz="1100" spc="-21">
                <a:solidFill>
                  <a:srgbClr val="000000"/>
                </a:solidFill>
                <a:latin typeface="Calibri"/>
                <a:cs typeface="Calibri"/>
              </a:rPr>
              <a:t>e</a:t>
            </a:r>
            <a:r>
              <a:rPr sz="1100" spc="-21">
                <a:solidFill>
                  <a:srgbClr val="000000"/>
                </a:solidFill>
                <a:latin typeface="Calibri"/>
                <a:cs typeface="Calibri"/>
              </a:rPr>
              <a:t>agem</a:t>
            </a:r>
            <a:r>
              <a:rPr sz="1100" spc="-13">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spc="-21">
                <a:solidFill>
                  <a:srgbClr val="000000"/>
                </a:solidFill>
                <a:latin typeface="Calibri"/>
                <a:cs typeface="Calibri"/>
              </a:rPr>
              <a:t>reduza</a:t>
            </a:r>
          </a:p>
          <a:p>
            <a:pPr marL="228600" marR="0">
              <a:lnSpc>
                <a:spcPts val="1344"/>
              </a:lnSpc>
              <a:spcBef>
                <a:spcPts val="0"/>
              </a:spcBef>
              <a:spcAft>
                <a:spcPts val="0"/>
              </a:spcAft>
            </a:pPr>
            <a:r>
              <a:rPr sz="1100" spc="-22">
                <a:solidFill>
                  <a:srgbClr val="000000"/>
                </a:solidFill>
                <a:latin typeface="Calibri"/>
                <a:cs typeface="Calibri"/>
              </a:rPr>
              <a:t>uma</a:t>
            </a:r>
            <a:r>
              <a:rPr sz="1100" spc="-14">
                <a:solidFill>
                  <a:srgbClr val="000000"/>
                </a:solidFill>
                <a:latin typeface="Calibri"/>
                <a:cs typeface="Calibri"/>
              </a:rPr>
              <a:t> </a:t>
            </a:r>
            <a:r>
              <a:rPr lang="pt-BR" sz="1100" spc="-22">
                <a:solidFill>
                  <a:srgbClr val="000000"/>
                </a:solidFill>
                <a:latin typeface="Calibri"/>
                <a:cs typeface="Calibri"/>
              </a:rPr>
              <a:t>marcha</a:t>
            </a:r>
            <a:r>
              <a:rPr sz="1100" spc="-22">
                <a:solidFill>
                  <a:srgbClr val="000000"/>
                </a:solidFill>
                <a:latin typeface="Calibri"/>
                <a:cs typeface="Calibri"/>
              </a:rPr>
              <a:t>.</a:t>
            </a:r>
          </a:p>
          <a:p>
            <a:pPr marL="0" marR="0">
              <a:lnSpc>
                <a:spcPts val="1344"/>
              </a:lnSpc>
              <a:spcBef>
                <a:spcPts val="50"/>
              </a:spcBef>
              <a:spcAft>
                <a:spcPts val="0"/>
              </a:spcAft>
            </a:pPr>
            <a:r>
              <a:rPr sz="1100" spc="-17">
                <a:solidFill>
                  <a:srgbClr val="000000"/>
                </a:solidFill>
                <a:latin typeface="Calibri"/>
                <a:cs typeface="Calibri"/>
              </a:rPr>
              <a:t>2.</a:t>
            </a:r>
            <a:r>
              <a:rPr sz="1100" spc="749">
                <a:solidFill>
                  <a:srgbClr val="000000"/>
                </a:solidFill>
                <a:latin typeface="Calibri"/>
                <a:cs typeface="Calibri"/>
              </a:rPr>
              <a:t> </a:t>
            </a:r>
            <a:r>
              <a:rPr sz="1100" spc="-22">
                <a:solidFill>
                  <a:srgbClr val="000000"/>
                </a:solidFill>
                <a:latin typeface="Calibri"/>
                <a:cs typeface="Calibri"/>
              </a:rPr>
              <a:t>Antes</a:t>
            </a:r>
            <a:r>
              <a:rPr sz="1100" spc="-17">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entrar</a:t>
            </a:r>
            <a:r>
              <a:rPr sz="1100" spc="-28">
                <a:solidFill>
                  <a:srgbClr val="000000"/>
                </a:solidFill>
                <a:latin typeface="Calibri"/>
                <a:cs typeface="Calibri"/>
              </a:rPr>
              <a:t> </a:t>
            </a:r>
            <a:r>
              <a:rPr sz="1100" spc="-19">
                <a:solidFill>
                  <a:srgbClr val="000000"/>
                </a:solidFill>
                <a:latin typeface="Calibri"/>
                <a:cs typeface="Calibri"/>
              </a:rPr>
              <a:t>numa</a:t>
            </a:r>
            <a:r>
              <a:rPr sz="1100" spc="-27">
                <a:solidFill>
                  <a:srgbClr val="000000"/>
                </a:solidFill>
                <a:latin typeface="Calibri"/>
                <a:cs typeface="Calibri"/>
              </a:rPr>
              <a:t> </a:t>
            </a:r>
            <a:r>
              <a:rPr sz="1100" spc="-17">
                <a:solidFill>
                  <a:srgbClr val="000000"/>
                </a:solidFill>
                <a:latin typeface="Calibri"/>
                <a:cs typeface="Calibri"/>
              </a:rPr>
              <a:t>curva</a:t>
            </a:r>
            <a:r>
              <a:rPr sz="1100" spc="-19">
                <a:solidFill>
                  <a:srgbClr val="000000"/>
                </a:solidFill>
                <a:latin typeface="Calibri"/>
                <a:cs typeface="Calibri"/>
              </a:rPr>
              <a:t> </a:t>
            </a:r>
            <a:r>
              <a:rPr sz="1100" spc="-20">
                <a:solidFill>
                  <a:srgbClr val="000000"/>
                </a:solidFill>
                <a:latin typeface="Calibri"/>
                <a:cs typeface="Calibri"/>
              </a:rPr>
              <a:t>desacelere</a:t>
            </a:r>
            <a:r>
              <a:rPr sz="1100" spc="-25">
                <a:solidFill>
                  <a:srgbClr val="000000"/>
                </a:solidFill>
                <a:latin typeface="Calibri"/>
                <a:cs typeface="Calibri"/>
              </a:rPr>
              <a:t> </a:t>
            </a:r>
            <a:r>
              <a:rPr sz="1100" spc="-17">
                <a:solidFill>
                  <a:srgbClr val="000000"/>
                </a:solidFill>
                <a:latin typeface="Calibri"/>
                <a:cs typeface="Calibri"/>
              </a:rPr>
              <a:t>e,</a:t>
            </a:r>
            <a:r>
              <a:rPr sz="1100" spc="-20">
                <a:solidFill>
                  <a:srgbClr val="000000"/>
                </a:solidFill>
                <a:latin typeface="Calibri"/>
                <a:cs typeface="Calibri"/>
              </a:rPr>
              <a:t> </a:t>
            </a:r>
            <a:r>
              <a:rPr sz="1100" spc="-21">
                <a:solidFill>
                  <a:srgbClr val="000000"/>
                </a:solidFill>
                <a:latin typeface="Calibri"/>
                <a:cs typeface="Calibri"/>
              </a:rPr>
              <a:t>traçando</a:t>
            </a:r>
            <a:r>
              <a:rPr sz="1100" spc="-13">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18">
                <a:solidFill>
                  <a:srgbClr val="000000"/>
                </a:solidFill>
                <a:latin typeface="Calibri"/>
                <a:cs typeface="Calibri"/>
              </a:rPr>
              <a:t>curva,</a:t>
            </a:r>
            <a:r>
              <a:rPr sz="1100" spc="-20">
                <a:solidFill>
                  <a:srgbClr val="000000"/>
                </a:solidFill>
                <a:latin typeface="Calibri"/>
                <a:cs typeface="Calibri"/>
              </a:rPr>
              <a:t> </a:t>
            </a:r>
            <a:r>
              <a:rPr sz="1100" spc="-23">
                <a:solidFill>
                  <a:srgbClr val="000000"/>
                </a:solidFill>
                <a:latin typeface="Calibri"/>
                <a:cs typeface="Calibri"/>
              </a:rPr>
              <a:t>faça</a:t>
            </a:r>
            <a:r>
              <a:rPr sz="1100" spc="-24">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possível</a:t>
            </a:r>
            <a:r>
              <a:rPr sz="1100" spc="-29">
                <a:solidFill>
                  <a:srgbClr val="000000"/>
                </a:solidFill>
                <a:latin typeface="Calibri"/>
                <a:cs typeface="Calibri"/>
              </a:rPr>
              <a:t> </a:t>
            </a:r>
            <a:r>
              <a:rPr sz="1100" spc="-21">
                <a:solidFill>
                  <a:srgbClr val="000000"/>
                </a:solidFill>
                <a:latin typeface="Calibri"/>
                <a:cs typeface="Calibri"/>
              </a:rPr>
              <a:t>por</a:t>
            </a:r>
            <a:r>
              <a:rPr sz="1100">
                <a:solidFill>
                  <a:srgbClr val="000000"/>
                </a:solidFill>
                <a:latin typeface="Calibri"/>
                <a:cs typeface="Calibri"/>
              </a:rPr>
              <a:t> </a:t>
            </a:r>
            <a:r>
              <a:rPr sz="1100" spc="-19">
                <a:solidFill>
                  <a:srgbClr val="000000"/>
                </a:solidFill>
                <a:latin typeface="Calibri"/>
                <a:cs typeface="Calibri"/>
              </a:rPr>
              <a:t>manter</a:t>
            </a:r>
            <a:r>
              <a:rPr sz="1100" spc="-28">
                <a:solidFill>
                  <a:srgbClr val="000000"/>
                </a:solidFill>
                <a:latin typeface="Calibri"/>
                <a:cs typeface="Calibri"/>
              </a:rPr>
              <a:t> </a:t>
            </a:r>
            <a:r>
              <a:rPr sz="1100" spc="-22">
                <a:solidFill>
                  <a:srgbClr val="000000"/>
                </a:solidFill>
                <a:latin typeface="Calibri"/>
                <a:cs typeface="Calibri"/>
              </a:rPr>
              <a:t>uma</a:t>
            </a:r>
            <a:r>
              <a:rPr sz="1100" spc="-14">
                <a:solidFill>
                  <a:srgbClr val="000000"/>
                </a:solidFill>
                <a:latin typeface="Calibri"/>
                <a:cs typeface="Calibri"/>
              </a:rPr>
              <a:t> </a:t>
            </a:r>
            <a:r>
              <a:rPr sz="1100" spc="-21">
                <a:solidFill>
                  <a:srgbClr val="000000"/>
                </a:solidFill>
                <a:latin typeface="Calibri"/>
                <a:cs typeface="Calibri"/>
              </a:rPr>
              <a:t>velocidade</a:t>
            </a:r>
          </a:p>
          <a:p>
            <a:pPr marL="228600" marR="0">
              <a:lnSpc>
                <a:spcPts val="1344"/>
              </a:lnSpc>
              <a:spcBef>
                <a:spcPts val="0"/>
              </a:spcBef>
              <a:spcAft>
                <a:spcPts val="0"/>
              </a:spcAft>
            </a:pPr>
            <a:r>
              <a:rPr sz="1100" spc="-20">
                <a:solidFill>
                  <a:srgbClr val="000000"/>
                </a:solidFill>
                <a:latin typeface="Calibri"/>
                <a:cs typeface="Calibri"/>
              </a:rPr>
              <a:t>constante.</a:t>
            </a:r>
            <a:r>
              <a:rPr sz="1100" spc="-32">
                <a:solidFill>
                  <a:srgbClr val="000000"/>
                </a:solidFill>
                <a:latin typeface="Calibri"/>
                <a:cs typeface="Calibri"/>
              </a:rPr>
              <a:t> </a:t>
            </a:r>
            <a:r>
              <a:rPr sz="1100" spc="-20">
                <a:solidFill>
                  <a:srgbClr val="000000"/>
                </a:solidFill>
                <a:latin typeface="Calibri"/>
                <a:cs typeface="Calibri"/>
              </a:rPr>
              <a:t>Se</a:t>
            </a:r>
            <a:r>
              <a:rPr sz="1100" spc="-15">
                <a:solidFill>
                  <a:srgbClr val="000000"/>
                </a:solidFill>
                <a:latin typeface="Calibri"/>
                <a:cs typeface="Calibri"/>
              </a:rPr>
              <a:t> </a:t>
            </a:r>
            <a:r>
              <a:rPr sz="1100" spc="-16">
                <a:solidFill>
                  <a:srgbClr val="000000"/>
                </a:solidFill>
                <a:latin typeface="Calibri"/>
                <a:cs typeface="Calibri"/>
              </a:rPr>
              <a:t>for</a:t>
            </a:r>
            <a:r>
              <a:rPr sz="1100" spc="-31">
                <a:solidFill>
                  <a:srgbClr val="000000"/>
                </a:solidFill>
                <a:latin typeface="Calibri"/>
                <a:cs typeface="Calibri"/>
              </a:rPr>
              <a:t> </a:t>
            </a:r>
            <a:r>
              <a:rPr sz="1100" spc="-20">
                <a:solidFill>
                  <a:srgbClr val="000000"/>
                </a:solidFill>
                <a:latin typeface="Calibri"/>
                <a:cs typeface="Calibri"/>
              </a:rPr>
              <a:t>necessário,</a:t>
            </a:r>
            <a:r>
              <a:rPr sz="1100" spc="-17">
                <a:solidFill>
                  <a:srgbClr val="000000"/>
                </a:solidFill>
                <a:latin typeface="Calibri"/>
                <a:cs typeface="Calibri"/>
              </a:rPr>
              <a:t> </a:t>
            </a:r>
            <a:r>
              <a:rPr lang="pt-BR" sz="1100" spc="-19">
                <a:solidFill>
                  <a:srgbClr val="000000"/>
                </a:solidFill>
                <a:latin typeface="Calibri"/>
                <a:cs typeface="Calibri"/>
              </a:rPr>
              <a:t>freie</a:t>
            </a:r>
            <a:r>
              <a:rPr sz="1100" spc="-26">
                <a:solidFill>
                  <a:srgbClr val="000000"/>
                </a:solidFill>
                <a:latin typeface="Calibri"/>
                <a:cs typeface="Calibri"/>
              </a:rPr>
              <a:t> </a:t>
            </a:r>
            <a:r>
              <a:rPr sz="1100" spc="-21">
                <a:solidFill>
                  <a:srgbClr val="000000"/>
                </a:solidFill>
                <a:latin typeface="Calibri"/>
                <a:cs typeface="Calibri"/>
              </a:rPr>
              <a:t>suavemente.</a:t>
            </a:r>
            <a:r>
              <a:rPr sz="1100">
                <a:solidFill>
                  <a:srgbClr val="000000"/>
                </a:solidFill>
                <a:latin typeface="Calibri"/>
                <a:cs typeface="Calibri"/>
              </a:rPr>
              <a:t> </a:t>
            </a:r>
            <a:r>
              <a:rPr sz="1100" spc="-22">
                <a:solidFill>
                  <a:srgbClr val="000000"/>
                </a:solidFill>
                <a:latin typeface="Calibri"/>
                <a:cs typeface="Calibri"/>
              </a:rPr>
              <a:t>Nunca</a:t>
            </a:r>
            <a:r>
              <a:rPr sz="1100" spc="-24">
                <a:solidFill>
                  <a:srgbClr val="000000"/>
                </a:solidFill>
                <a:latin typeface="Calibri"/>
                <a:cs typeface="Calibri"/>
              </a:rPr>
              <a:t> </a:t>
            </a:r>
            <a:r>
              <a:rPr lang="pt-BR" sz="1100" spc="-15">
                <a:solidFill>
                  <a:srgbClr val="000000"/>
                </a:solidFill>
                <a:latin typeface="Calibri"/>
                <a:cs typeface="Calibri"/>
              </a:rPr>
              <a:t>freie</a:t>
            </a:r>
            <a:r>
              <a:rPr sz="1100" spc="-19">
                <a:solidFill>
                  <a:srgbClr val="000000"/>
                </a:solidFill>
                <a:latin typeface="Calibri"/>
                <a:cs typeface="Calibri"/>
              </a:rPr>
              <a:t> </a:t>
            </a:r>
            <a:r>
              <a:rPr sz="1100" spc="-21">
                <a:solidFill>
                  <a:srgbClr val="000000"/>
                </a:solidFill>
                <a:latin typeface="Calibri"/>
                <a:cs typeface="Calibri"/>
              </a:rPr>
              <a:t>bruscamente.</a:t>
            </a:r>
          </a:p>
          <a:p>
            <a:pPr marL="0" marR="0">
              <a:lnSpc>
                <a:spcPts val="1344"/>
              </a:lnSpc>
              <a:spcBef>
                <a:spcPts val="50"/>
              </a:spcBef>
              <a:spcAft>
                <a:spcPts val="0"/>
              </a:spcAft>
            </a:pPr>
            <a:r>
              <a:rPr sz="1100" spc="-17">
                <a:solidFill>
                  <a:srgbClr val="000000"/>
                </a:solidFill>
                <a:latin typeface="Calibri"/>
                <a:cs typeface="Calibri"/>
              </a:rPr>
              <a:t>3.</a:t>
            </a:r>
            <a:r>
              <a:rPr sz="1100" spc="749">
                <a:solidFill>
                  <a:srgbClr val="000000"/>
                </a:solidFill>
                <a:latin typeface="Calibri"/>
                <a:cs typeface="Calibri"/>
              </a:rPr>
              <a:t> </a:t>
            </a:r>
            <a:r>
              <a:rPr sz="1100" spc="-21">
                <a:solidFill>
                  <a:srgbClr val="000000"/>
                </a:solidFill>
                <a:latin typeface="Calibri"/>
                <a:cs typeface="Calibri"/>
              </a:rPr>
              <a:t>Desacelere</a:t>
            </a:r>
            <a:r>
              <a:rPr sz="1100" spc="-13">
                <a:solidFill>
                  <a:srgbClr val="000000"/>
                </a:solidFill>
                <a:latin typeface="Calibri"/>
                <a:cs typeface="Calibri"/>
              </a:rPr>
              <a:t> </a:t>
            </a:r>
            <a:r>
              <a:rPr sz="1100" spc="-23">
                <a:solidFill>
                  <a:srgbClr val="000000"/>
                </a:solidFill>
                <a:latin typeface="Calibri"/>
                <a:cs typeface="Calibri"/>
              </a:rPr>
              <a:t>co</a:t>
            </a:r>
            <a:r>
              <a:rPr lang="pt-BR" sz="1100" spc="-23">
                <a:solidFill>
                  <a:srgbClr val="000000"/>
                </a:solidFill>
                <a:latin typeface="Calibri"/>
                <a:cs typeface="Calibri"/>
              </a:rPr>
              <a:t>m</a:t>
            </a:r>
            <a:r>
              <a:rPr sz="1100" spc="-10">
                <a:solidFill>
                  <a:srgbClr val="000000"/>
                </a:solidFill>
                <a:latin typeface="Calibri"/>
                <a:cs typeface="Calibri"/>
              </a:rPr>
              <a:t> </a:t>
            </a:r>
            <a:r>
              <a:rPr sz="1100" spc="-21">
                <a:solidFill>
                  <a:srgbClr val="000000"/>
                </a:solidFill>
                <a:latin typeface="Calibri"/>
                <a:cs typeface="Calibri"/>
              </a:rPr>
              <a:t>antecipação</a:t>
            </a:r>
            <a:r>
              <a:rPr sz="1100" spc="-13">
                <a:solidFill>
                  <a:srgbClr val="000000"/>
                </a:solidFill>
                <a:latin typeface="Calibri"/>
                <a:cs typeface="Calibri"/>
              </a:rPr>
              <a:t> </a:t>
            </a:r>
            <a:r>
              <a:rPr sz="1100" spc="-15">
                <a:solidFill>
                  <a:srgbClr val="000000"/>
                </a:solidFill>
                <a:latin typeface="Calibri"/>
                <a:cs typeface="Calibri"/>
              </a:rPr>
              <a:t>no</a:t>
            </a:r>
            <a:r>
              <a:rPr sz="1100" spc="-19">
                <a:solidFill>
                  <a:srgbClr val="000000"/>
                </a:solidFill>
                <a:latin typeface="Calibri"/>
                <a:cs typeface="Calibri"/>
              </a:rPr>
              <a:t> </a:t>
            </a:r>
            <a:r>
              <a:rPr sz="1100" spc="-21">
                <a:solidFill>
                  <a:srgbClr val="000000"/>
                </a:solidFill>
                <a:latin typeface="Calibri"/>
                <a:cs typeface="Calibri"/>
              </a:rPr>
              <a:t>caso</a:t>
            </a:r>
            <a:r>
              <a:rPr sz="1100" spc="-23">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22">
                <a:solidFill>
                  <a:srgbClr val="000000"/>
                </a:solidFill>
                <a:latin typeface="Calibri"/>
                <a:cs typeface="Calibri"/>
              </a:rPr>
              <a:t>se</a:t>
            </a:r>
            <a:r>
              <a:rPr sz="1100" spc="-23">
                <a:solidFill>
                  <a:srgbClr val="000000"/>
                </a:solidFill>
                <a:latin typeface="Calibri"/>
                <a:cs typeface="Calibri"/>
              </a:rPr>
              <a:t> </a:t>
            </a:r>
            <a:r>
              <a:rPr sz="1100" spc="-20">
                <a:solidFill>
                  <a:srgbClr val="000000"/>
                </a:solidFill>
                <a:latin typeface="Calibri"/>
                <a:cs typeface="Calibri"/>
              </a:rPr>
              <a:t>encontrar</a:t>
            </a:r>
            <a:r>
              <a:rPr sz="1100" spc="-16">
                <a:solidFill>
                  <a:srgbClr val="000000"/>
                </a:solidFill>
                <a:latin typeface="Calibri"/>
                <a:cs typeface="Calibri"/>
              </a:rPr>
              <a:t> </a:t>
            </a:r>
            <a:r>
              <a:rPr sz="1100" spc="-18">
                <a:solidFill>
                  <a:srgbClr val="000000"/>
                </a:solidFill>
                <a:latin typeface="Calibri"/>
                <a:cs typeface="Calibri"/>
              </a:rPr>
              <a:t>sobre</a:t>
            </a:r>
            <a:r>
              <a:rPr sz="1100" spc="-27">
                <a:solidFill>
                  <a:srgbClr val="000000"/>
                </a:solidFill>
                <a:latin typeface="Calibri"/>
                <a:cs typeface="Calibri"/>
              </a:rPr>
              <a:t> </a:t>
            </a:r>
            <a:r>
              <a:rPr sz="1100" spc="-23">
                <a:solidFill>
                  <a:srgbClr val="000000"/>
                </a:solidFill>
                <a:latin typeface="Calibri"/>
                <a:cs typeface="Calibri"/>
              </a:rPr>
              <a:t>piso</a:t>
            </a:r>
            <a:r>
              <a:rPr sz="1100" spc="-11">
                <a:solidFill>
                  <a:srgbClr val="000000"/>
                </a:solidFill>
                <a:latin typeface="Calibri"/>
                <a:cs typeface="Calibri"/>
              </a:rPr>
              <a:t> </a:t>
            </a:r>
            <a:r>
              <a:rPr sz="1100" spc="-21">
                <a:solidFill>
                  <a:srgbClr val="000000"/>
                </a:solidFill>
                <a:latin typeface="Calibri"/>
                <a:cs typeface="Calibri"/>
              </a:rPr>
              <a:t>molhado</a:t>
            </a:r>
            <a:r>
              <a:rPr sz="1100" spc="-13">
                <a:solidFill>
                  <a:srgbClr val="000000"/>
                </a:solidFill>
                <a:latin typeface="Calibri"/>
                <a:cs typeface="Calibri"/>
              </a:rPr>
              <a:t> </a:t>
            </a:r>
            <a:r>
              <a:rPr sz="1100" spc="-17">
                <a:solidFill>
                  <a:srgbClr val="000000"/>
                </a:solidFill>
                <a:latin typeface="Calibri"/>
                <a:cs typeface="Calibri"/>
              </a:rPr>
              <a:t>ou</a:t>
            </a:r>
            <a:r>
              <a:rPr sz="1100" spc="-26">
                <a:solidFill>
                  <a:srgbClr val="000000"/>
                </a:solidFill>
                <a:latin typeface="Calibri"/>
                <a:cs typeface="Calibri"/>
              </a:rPr>
              <a:t> </a:t>
            </a:r>
            <a:r>
              <a:rPr sz="1100" spc="-20">
                <a:solidFill>
                  <a:srgbClr val="000000"/>
                </a:solidFill>
                <a:latin typeface="Calibri"/>
                <a:cs typeface="Calibri"/>
              </a:rPr>
              <a:t>com</a:t>
            </a:r>
            <a:r>
              <a:rPr sz="1100" spc="-14">
                <a:solidFill>
                  <a:srgbClr val="000000"/>
                </a:solidFill>
                <a:latin typeface="Calibri"/>
                <a:cs typeface="Calibri"/>
              </a:rPr>
              <a:t> </a:t>
            </a:r>
            <a:r>
              <a:rPr sz="1100" spc="-21">
                <a:solidFill>
                  <a:srgbClr val="000000"/>
                </a:solidFill>
                <a:latin typeface="Calibri"/>
                <a:cs typeface="Calibri"/>
              </a:rPr>
              <a:t>água.</a:t>
            </a:r>
            <a:r>
              <a:rPr sz="1100" spc="-30">
                <a:solidFill>
                  <a:srgbClr val="000000"/>
                </a:solidFill>
                <a:latin typeface="Calibri"/>
                <a:cs typeface="Calibri"/>
              </a:rPr>
              <a:t> </a:t>
            </a:r>
            <a:r>
              <a:rPr sz="1100" spc="-19">
                <a:solidFill>
                  <a:srgbClr val="000000"/>
                </a:solidFill>
                <a:latin typeface="Calibri"/>
                <a:cs typeface="Calibri"/>
              </a:rPr>
              <a:t>Tenha</a:t>
            </a:r>
            <a:r>
              <a:rPr sz="1100" spc="-28">
                <a:solidFill>
                  <a:srgbClr val="000000"/>
                </a:solidFill>
                <a:latin typeface="Calibri"/>
                <a:cs typeface="Calibri"/>
              </a:rPr>
              <a:t> </a:t>
            </a:r>
            <a:r>
              <a:rPr sz="1100" spc="-19">
                <a:solidFill>
                  <a:srgbClr val="000000"/>
                </a:solidFill>
                <a:latin typeface="Calibri"/>
                <a:cs typeface="Calibri"/>
              </a:rPr>
              <a:t>cuidado.</a:t>
            </a:r>
          </a:p>
          <a:p>
            <a:pPr marL="0" marR="0">
              <a:lnSpc>
                <a:spcPts val="1343"/>
              </a:lnSpc>
              <a:spcBef>
                <a:spcPts val="0"/>
              </a:spcBef>
              <a:spcAft>
                <a:spcPts val="0"/>
              </a:spcAft>
            </a:pPr>
            <a:r>
              <a:rPr sz="1100" spc="-17">
                <a:solidFill>
                  <a:srgbClr val="000000"/>
                </a:solidFill>
                <a:latin typeface="Calibri"/>
                <a:cs typeface="Calibri"/>
              </a:rPr>
              <a:t>4.</a:t>
            </a:r>
            <a:r>
              <a:rPr sz="1100" spc="749">
                <a:solidFill>
                  <a:srgbClr val="000000"/>
                </a:solidFill>
                <a:latin typeface="Calibri"/>
                <a:cs typeface="Calibri"/>
              </a:rPr>
              <a:t> </a:t>
            </a:r>
            <a:r>
              <a:rPr sz="1100" spc="-23">
                <a:solidFill>
                  <a:srgbClr val="000000"/>
                </a:solidFill>
                <a:latin typeface="Calibri"/>
                <a:cs typeface="Calibri"/>
              </a:rPr>
              <a:t>Analise</a:t>
            </a:r>
            <a:r>
              <a:rPr sz="1100">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1">
                <a:solidFill>
                  <a:srgbClr val="000000"/>
                </a:solidFill>
                <a:latin typeface="Calibri"/>
                <a:cs typeface="Calibri"/>
              </a:rPr>
              <a:t>antemão</a:t>
            </a:r>
            <a:r>
              <a:rPr sz="1100" spc="-13">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0">
                <a:solidFill>
                  <a:srgbClr val="000000"/>
                </a:solidFill>
                <a:latin typeface="Calibri"/>
                <a:cs typeface="Calibri"/>
              </a:rPr>
              <a:t>estado</a:t>
            </a:r>
            <a:r>
              <a:rPr sz="1100" spc="-14">
                <a:solidFill>
                  <a:srgbClr val="000000"/>
                </a:solidFill>
                <a:latin typeface="Calibri"/>
                <a:cs typeface="Calibri"/>
              </a:rPr>
              <a:t> </a:t>
            </a:r>
            <a:r>
              <a:rPr sz="1100" spc="-26">
                <a:solidFill>
                  <a:srgbClr val="000000"/>
                </a:solidFill>
                <a:latin typeface="Calibri"/>
                <a:cs typeface="Calibri"/>
              </a:rPr>
              <a:t>da</a:t>
            </a:r>
            <a:r>
              <a:rPr sz="1100" spc="-21">
                <a:solidFill>
                  <a:srgbClr val="000000"/>
                </a:solidFill>
                <a:latin typeface="Calibri"/>
                <a:cs typeface="Calibri"/>
              </a:rPr>
              <a:t> </a:t>
            </a:r>
            <a:r>
              <a:rPr sz="1100" spc="-22">
                <a:solidFill>
                  <a:srgbClr val="000000"/>
                </a:solidFill>
                <a:latin typeface="Calibri"/>
                <a:cs typeface="Calibri"/>
              </a:rPr>
              <a:t>estrada</a:t>
            </a:r>
            <a:r>
              <a:rPr sz="1100">
                <a:solidFill>
                  <a:srgbClr val="000000"/>
                </a:solidFill>
                <a:latin typeface="Calibri"/>
                <a:cs typeface="Calibri"/>
              </a:rPr>
              <a:t> </a:t>
            </a:r>
            <a:r>
              <a:rPr sz="1100" spc="-25">
                <a:solidFill>
                  <a:srgbClr val="000000"/>
                </a:solidFill>
                <a:latin typeface="Calibri"/>
                <a:cs typeface="Calibri"/>
              </a:rPr>
              <a:t>para</a:t>
            </a:r>
            <a:r>
              <a:rPr sz="1100" spc="-22">
                <a:solidFill>
                  <a:srgbClr val="000000"/>
                </a:solidFill>
                <a:latin typeface="Calibri"/>
                <a:cs typeface="Calibri"/>
              </a:rPr>
              <a:t> </a:t>
            </a:r>
            <a:r>
              <a:rPr sz="1100" spc="-18">
                <a:solidFill>
                  <a:srgbClr val="000000"/>
                </a:solidFill>
                <a:latin typeface="Calibri"/>
                <a:cs typeface="Calibri"/>
              </a:rPr>
              <a:t>evitar</a:t>
            </a:r>
            <a:r>
              <a:rPr sz="1100" spc="-29">
                <a:solidFill>
                  <a:srgbClr val="000000"/>
                </a:solidFill>
                <a:latin typeface="Calibri"/>
                <a:cs typeface="Calibri"/>
              </a:rPr>
              <a:t> </a:t>
            </a:r>
            <a:r>
              <a:rPr lang="pt-BR" sz="1100" spc="-20">
                <a:solidFill>
                  <a:srgbClr val="000000"/>
                </a:solidFill>
                <a:latin typeface="Calibri"/>
                <a:cs typeface="Calibri"/>
              </a:rPr>
              <a:t>frenagens</a:t>
            </a:r>
            <a:r>
              <a:rPr sz="1100" spc="-19">
                <a:solidFill>
                  <a:srgbClr val="000000"/>
                </a:solidFill>
                <a:latin typeface="Calibri"/>
                <a:cs typeface="Calibri"/>
              </a:rPr>
              <a:t> bruscas.</a:t>
            </a:r>
          </a:p>
          <a:p>
            <a:pPr marL="0" marR="0">
              <a:lnSpc>
                <a:spcPts val="1344"/>
              </a:lnSpc>
              <a:spcBef>
                <a:spcPts val="50"/>
              </a:spcBef>
              <a:spcAft>
                <a:spcPts val="0"/>
              </a:spcAft>
            </a:pPr>
            <a:r>
              <a:rPr sz="1100" spc="-17">
                <a:solidFill>
                  <a:srgbClr val="000000"/>
                </a:solidFill>
                <a:latin typeface="Calibri"/>
                <a:cs typeface="Calibri"/>
              </a:rPr>
              <a:t>5.</a:t>
            </a:r>
            <a:r>
              <a:rPr sz="1100" spc="749">
                <a:solidFill>
                  <a:srgbClr val="000000"/>
                </a:solidFill>
                <a:latin typeface="Calibri"/>
                <a:cs typeface="Calibri"/>
              </a:rPr>
              <a:t> </a:t>
            </a:r>
            <a:r>
              <a:rPr sz="1100" spc="-22">
                <a:solidFill>
                  <a:srgbClr val="000000"/>
                </a:solidFill>
                <a:latin typeface="Calibri"/>
                <a:cs typeface="Calibri"/>
              </a:rPr>
              <a:t>Quando</a:t>
            </a:r>
            <a:r>
              <a:rPr sz="1100" spc="-12">
                <a:solidFill>
                  <a:srgbClr val="000000"/>
                </a:solidFill>
                <a:latin typeface="Calibri"/>
                <a:cs typeface="Calibri"/>
              </a:rPr>
              <a:t> </a:t>
            </a:r>
            <a:r>
              <a:rPr sz="1100" spc="-20">
                <a:solidFill>
                  <a:srgbClr val="000000"/>
                </a:solidFill>
                <a:latin typeface="Calibri"/>
                <a:cs typeface="Calibri"/>
              </a:rPr>
              <a:t>suceder</a:t>
            </a:r>
            <a:r>
              <a:rPr sz="1100" spc="-16">
                <a:solidFill>
                  <a:srgbClr val="000000"/>
                </a:solidFill>
                <a:latin typeface="Calibri"/>
                <a:cs typeface="Calibri"/>
              </a:rPr>
              <a:t> </a:t>
            </a:r>
            <a:r>
              <a:rPr sz="1100" spc="-22">
                <a:solidFill>
                  <a:srgbClr val="000000"/>
                </a:solidFill>
                <a:latin typeface="Calibri"/>
                <a:cs typeface="Calibri"/>
              </a:rPr>
              <a:t>uma</a:t>
            </a:r>
            <a:r>
              <a:rPr sz="1100" spc="-25">
                <a:solidFill>
                  <a:srgbClr val="000000"/>
                </a:solidFill>
                <a:latin typeface="Calibri"/>
                <a:cs typeface="Calibri"/>
              </a:rPr>
              <a:t> </a:t>
            </a:r>
            <a:r>
              <a:rPr sz="1100" spc="-19">
                <a:solidFill>
                  <a:srgbClr val="000000"/>
                </a:solidFill>
                <a:latin typeface="Calibri"/>
                <a:cs typeface="Calibri"/>
              </a:rPr>
              <a:t>situação</a:t>
            </a:r>
            <a:r>
              <a:rPr sz="1100" spc="-15">
                <a:solidFill>
                  <a:srgbClr val="000000"/>
                </a:solidFill>
                <a:latin typeface="Calibri"/>
                <a:cs typeface="Calibri"/>
              </a:rPr>
              <a:t> </a:t>
            </a:r>
            <a:r>
              <a:rPr sz="1100" spc="-26">
                <a:solidFill>
                  <a:srgbClr val="000000"/>
                </a:solidFill>
                <a:latin typeface="Calibri"/>
                <a:cs typeface="Calibri"/>
              </a:rPr>
              <a:t>de</a:t>
            </a:r>
            <a:r>
              <a:rPr sz="1100" spc="-19">
                <a:solidFill>
                  <a:srgbClr val="000000"/>
                </a:solidFill>
                <a:latin typeface="Calibri"/>
                <a:cs typeface="Calibri"/>
              </a:rPr>
              <a:t> </a:t>
            </a:r>
            <a:r>
              <a:rPr sz="1100" spc="-20">
                <a:solidFill>
                  <a:srgbClr val="000000"/>
                </a:solidFill>
                <a:latin typeface="Calibri"/>
                <a:cs typeface="Calibri"/>
              </a:rPr>
              <a:t>emergência,</a:t>
            </a:r>
            <a:r>
              <a:rPr sz="1100" spc="-29">
                <a:solidFill>
                  <a:srgbClr val="000000"/>
                </a:solidFill>
                <a:latin typeface="Calibri"/>
                <a:cs typeface="Calibri"/>
              </a:rPr>
              <a:t> </a:t>
            </a:r>
            <a:r>
              <a:rPr sz="1100" spc="-21">
                <a:solidFill>
                  <a:srgbClr val="000000"/>
                </a:solidFill>
                <a:latin typeface="Calibri"/>
                <a:cs typeface="Calibri"/>
              </a:rPr>
              <a:t>solte</a:t>
            </a:r>
            <a:r>
              <a:rPr sz="1100">
                <a:solidFill>
                  <a:srgbClr val="000000"/>
                </a:solidFill>
                <a:latin typeface="Calibri"/>
                <a:cs typeface="Calibri"/>
              </a:rPr>
              <a:t> </a:t>
            </a:r>
            <a:r>
              <a:rPr sz="1100" spc="-21">
                <a:solidFill>
                  <a:srgbClr val="000000"/>
                </a:solidFill>
                <a:latin typeface="Calibri"/>
                <a:cs typeface="Calibri"/>
              </a:rPr>
              <a:t>rapidamente</a:t>
            </a:r>
            <a:r>
              <a:rPr sz="1100" spc="-14">
                <a:solidFill>
                  <a:srgbClr val="000000"/>
                </a:solidFill>
                <a:latin typeface="Calibri"/>
                <a:cs typeface="Calibri"/>
              </a:rPr>
              <a:t> </a:t>
            </a:r>
            <a:r>
              <a:rPr sz="1100">
                <a:solidFill>
                  <a:srgbClr val="000000"/>
                </a:solidFill>
                <a:latin typeface="Calibri"/>
                <a:cs typeface="Calibri"/>
              </a:rPr>
              <a:t>o</a:t>
            </a:r>
            <a:r>
              <a:rPr sz="1100" spc="-45">
                <a:solidFill>
                  <a:srgbClr val="000000"/>
                </a:solidFill>
                <a:latin typeface="Calibri"/>
                <a:cs typeface="Calibri"/>
              </a:rPr>
              <a:t> </a:t>
            </a:r>
            <a:r>
              <a:rPr sz="1100" spc="-20">
                <a:solidFill>
                  <a:srgbClr val="000000"/>
                </a:solidFill>
                <a:latin typeface="Calibri"/>
                <a:cs typeface="Calibri"/>
              </a:rPr>
              <a:t>acelerador,</a:t>
            </a:r>
            <a:r>
              <a:rPr sz="1100" spc="-18">
                <a:solidFill>
                  <a:srgbClr val="000000"/>
                </a:solidFill>
                <a:latin typeface="Calibri"/>
                <a:cs typeface="Calibri"/>
              </a:rPr>
              <a:t> </a:t>
            </a:r>
            <a:r>
              <a:rPr sz="1100" spc="-19">
                <a:solidFill>
                  <a:srgbClr val="000000"/>
                </a:solidFill>
                <a:latin typeface="Calibri"/>
                <a:cs typeface="Calibri"/>
              </a:rPr>
              <a:t>agarre</a:t>
            </a:r>
            <a:r>
              <a:rPr sz="1100" spc="-15">
                <a:solidFill>
                  <a:srgbClr val="000000"/>
                </a:solidFill>
                <a:latin typeface="Calibri"/>
                <a:cs typeface="Calibri"/>
              </a:rPr>
              <a:t> </a:t>
            </a:r>
            <a:r>
              <a:rPr sz="1100" spc="-21">
                <a:solidFill>
                  <a:srgbClr val="000000"/>
                </a:solidFill>
                <a:latin typeface="Calibri"/>
                <a:cs typeface="Calibri"/>
              </a:rPr>
              <a:t>firmemente</a:t>
            </a:r>
            <a:r>
              <a:rPr sz="1100" spc="-24">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gui</a:t>
            </a:r>
            <a:r>
              <a:rPr lang="pt-BR" sz="1100" spc="-22">
                <a:solidFill>
                  <a:srgbClr val="000000"/>
                </a:solidFill>
                <a:latin typeface="Calibri"/>
                <a:cs typeface="Calibri"/>
              </a:rPr>
              <a:t>dão</a:t>
            </a:r>
            <a:r>
              <a:rPr sz="1100" spc="-14">
                <a:solidFill>
                  <a:srgbClr val="000000"/>
                </a:solidFill>
                <a:latin typeface="Calibri"/>
                <a:cs typeface="Calibri"/>
              </a:rPr>
              <a:t> </a:t>
            </a:r>
            <a:r>
              <a:rPr sz="1100">
                <a:solidFill>
                  <a:srgbClr val="000000"/>
                </a:solidFill>
                <a:latin typeface="Calibri"/>
                <a:cs typeface="Calibri"/>
              </a:rPr>
              <a:t>e</a:t>
            </a:r>
          </a:p>
          <a:p>
            <a:pPr marL="228600" marR="0">
              <a:lnSpc>
                <a:spcPts val="1344"/>
              </a:lnSpc>
              <a:spcBef>
                <a:spcPts val="0"/>
              </a:spcBef>
              <a:spcAft>
                <a:spcPts val="0"/>
              </a:spcAft>
            </a:pPr>
            <a:r>
              <a:rPr lang="pt-BR" sz="1100" spc="-22">
                <a:solidFill>
                  <a:srgbClr val="000000"/>
                </a:solidFill>
                <a:latin typeface="Calibri"/>
                <a:cs typeface="Calibri"/>
              </a:rPr>
              <a:t>freie</a:t>
            </a:r>
            <a:r>
              <a:rPr sz="1100" spc="-13">
                <a:solidFill>
                  <a:srgbClr val="000000"/>
                </a:solidFill>
                <a:latin typeface="Calibri"/>
                <a:cs typeface="Calibri"/>
              </a:rPr>
              <a:t> </a:t>
            </a:r>
            <a:r>
              <a:rPr sz="1100" spc="-20">
                <a:solidFill>
                  <a:srgbClr val="000000"/>
                </a:solidFill>
                <a:latin typeface="Calibri"/>
                <a:cs typeface="Calibri"/>
              </a:rPr>
              <a:t>com</a:t>
            </a:r>
            <a:r>
              <a:rPr sz="1100" spc="-14">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20">
                <a:solidFill>
                  <a:srgbClr val="000000"/>
                </a:solidFill>
                <a:latin typeface="Calibri"/>
                <a:cs typeface="Calibri"/>
              </a:rPr>
              <a:t>máxima</a:t>
            </a:r>
            <a:r>
              <a:rPr sz="1100" spc="-16">
                <a:solidFill>
                  <a:srgbClr val="000000"/>
                </a:solidFill>
                <a:latin typeface="Calibri"/>
                <a:cs typeface="Calibri"/>
              </a:rPr>
              <a:t> </a:t>
            </a:r>
            <a:r>
              <a:rPr sz="1100" spc="-21">
                <a:solidFill>
                  <a:srgbClr val="000000"/>
                </a:solidFill>
                <a:latin typeface="Calibri"/>
                <a:cs typeface="Calibri"/>
              </a:rPr>
              <a:t>potência.</a:t>
            </a:r>
          </a:p>
        </p:txBody>
      </p:sp>
      <p:sp>
        <p:nvSpPr>
          <p:cNvPr id="7" name="object 7"/>
          <p:cNvSpPr txBox="1"/>
          <p:nvPr/>
        </p:nvSpPr>
        <p:spPr>
          <a:xfrm>
            <a:off x="3369564" y="282711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647700" y="3055869"/>
            <a:ext cx="216896" cy="728045"/>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2677"/>
              </a:spcBef>
              <a:spcAft>
                <a:spcPts val="0"/>
              </a:spcAft>
            </a:pPr>
            <a:r>
              <a:rPr sz="1100">
                <a:solidFill>
                  <a:srgbClr val="000000"/>
                </a:solidFill>
                <a:latin typeface="ECDRCR+Symbol"/>
                <a:cs typeface="ECDRCR+Symbol"/>
              </a:rPr>
              <a:t></a:t>
            </a:r>
          </a:p>
        </p:txBody>
      </p:sp>
      <p:sp>
        <p:nvSpPr>
          <p:cNvPr id="9" name="object 9"/>
          <p:cNvSpPr txBox="1"/>
          <p:nvPr/>
        </p:nvSpPr>
        <p:spPr>
          <a:xfrm>
            <a:off x="876300" y="3063332"/>
            <a:ext cx="602285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a:t>
            </a:r>
            <a:r>
              <a:rPr lang="pt-BR" sz="1100">
                <a:solidFill>
                  <a:srgbClr val="000000"/>
                </a:solidFill>
                <a:latin typeface="Calibri"/>
                <a:cs typeface="Calibri"/>
              </a:rPr>
              <a:t>frear</a:t>
            </a:r>
            <a:r>
              <a:rPr sz="1100">
                <a:solidFill>
                  <a:srgbClr val="000000"/>
                </a:solidFill>
                <a:latin typeface="Calibri"/>
                <a:cs typeface="Calibri"/>
              </a:rPr>
              <a:t> com</a:t>
            </a:r>
            <a:r>
              <a:rPr sz="1100" spc="12">
                <a:solidFill>
                  <a:srgbClr val="000000"/>
                </a:solidFill>
                <a:latin typeface="Calibri"/>
                <a:cs typeface="Calibri"/>
              </a:rPr>
              <a:t> </a:t>
            </a:r>
            <a:r>
              <a:rPr sz="1100">
                <a:solidFill>
                  <a:srgbClr val="000000"/>
                </a:solidFill>
                <a:latin typeface="Calibri"/>
                <a:cs typeface="Calibri"/>
              </a:rPr>
              <a:t>ABS</a:t>
            </a:r>
            <a:r>
              <a:rPr sz="1100" spc="-13">
                <a:solidFill>
                  <a:srgbClr val="000000"/>
                </a:solidFill>
                <a:latin typeface="Calibri"/>
                <a:cs typeface="Calibri"/>
              </a:rPr>
              <a:t> </a:t>
            </a:r>
            <a:r>
              <a:rPr sz="1100">
                <a:solidFill>
                  <a:srgbClr val="000000"/>
                </a:solidFill>
                <a:latin typeface="Calibri"/>
                <a:cs typeface="Calibri"/>
              </a:rPr>
              <a:t>na máxima potência, notará umas pulsações</a:t>
            </a:r>
            <a:r>
              <a:rPr sz="1100" spc="-19">
                <a:solidFill>
                  <a:srgbClr val="000000"/>
                </a:solidFill>
                <a:latin typeface="Calibri"/>
                <a:cs typeface="Calibri"/>
              </a:rPr>
              <a:t> </a:t>
            </a:r>
            <a:r>
              <a:rPr sz="1100">
                <a:solidFill>
                  <a:srgbClr val="000000"/>
                </a:solidFill>
                <a:latin typeface="Calibri"/>
                <a:cs typeface="Calibri"/>
              </a:rPr>
              <a:t>rápidas na manete de </a:t>
            </a:r>
            <a:r>
              <a:rPr lang="pt-BR" sz="1100">
                <a:solidFill>
                  <a:srgbClr val="000000"/>
                </a:solidFill>
                <a:latin typeface="Calibri"/>
                <a:cs typeface="Calibri"/>
              </a:rPr>
              <a:t>freio</a:t>
            </a:r>
            <a:r>
              <a:rPr sz="110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spc="-15">
                <a:solidFill>
                  <a:srgbClr val="000000"/>
                </a:solidFill>
                <a:latin typeface="Calibri"/>
                <a:cs typeface="Calibri"/>
              </a:rPr>
              <a:t>no</a:t>
            </a:r>
          </a:p>
          <a:p>
            <a:pPr marL="0" marR="0">
              <a:lnSpc>
                <a:spcPts val="1331"/>
              </a:lnSpc>
              <a:spcBef>
                <a:spcPts val="50"/>
              </a:spcBef>
              <a:spcAft>
                <a:spcPts val="0"/>
              </a:spcAft>
            </a:pPr>
            <a:r>
              <a:rPr sz="1100">
                <a:solidFill>
                  <a:srgbClr val="000000"/>
                </a:solidFill>
                <a:latin typeface="Calibri"/>
                <a:cs typeface="Calibri"/>
              </a:rPr>
              <a:t>pedal. Isto é normal, não se preocupe, apenas deve agarrar firmemente o gui</a:t>
            </a:r>
            <a:r>
              <a:rPr lang="pt-BR" sz="1100">
                <a:solidFill>
                  <a:srgbClr val="000000"/>
                </a:solidFill>
                <a:latin typeface="Calibri"/>
                <a:cs typeface="Calibri"/>
              </a:rPr>
              <a:t>dão</a:t>
            </a:r>
            <a:r>
              <a:rPr sz="1100">
                <a:solidFill>
                  <a:srgbClr val="000000"/>
                </a:solidFill>
                <a:latin typeface="Calibri"/>
                <a:cs typeface="Calibri"/>
              </a:rPr>
              <a:t> e continuar a acionar</a:t>
            </a:r>
          </a:p>
          <a:p>
            <a:pPr marL="0" marR="0">
              <a:lnSpc>
                <a:spcPts val="1344"/>
              </a:lnSpc>
              <a:spcBef>
                <a:spcPts val="0"/>
              </a:spcBef>
              <a:spcAft>
                <a:spcPts val="0"/>
              </a:spcAft>
            </a:pPr>
            <a:r>
              <a:rPr sz="1100">
                <a:solidFill>
                  <a:srgbClr val="000000"/>
                </a:solidFill>
                <a:latin typeface="Calibri"/>
                <a:cs typeface="Calibri"/>
              </a:rPr>
              <a:t>a manete e o pedal </a:t>
            </a:r>
            <a:r>
              <a:rPr sz="1100" spc="-15">
                <a:solidFill>
                  <a:srgbClr val="000000"/>
                </a:solidFill>
                <a:latin typeface="Calibri"/>
                <a:cs typeface="Calibri"/>
              </a:rPr>
              <a:t>de</a:t>
            </a:r>
            <a:r>
              <a:rPr sz="1100" spc="33">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a:t>
            </a:r>
          </a:p>
        </p:txBody>
      </p:sp>
      <p:sp>
        <p:nvSpPr>
          <p:cNvPr id="10" name="object 10"/>
          <p:cNvSpPr txBox="1"/>
          <p:nvPr/>
        </p:nvSpPr>
        <p:spPr>
          <a:xfrm>
            <a:off x="876300" y="3581492"/>
            <a:ext cx="13722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Como funciona o ABS</a:t>
            </a:r>
          </a:p>
        </p:txBody>
      </p:sp>
      <p:sp>
        <p:nvSpPr>
          <p:cNvPr id="11" name="object 11"/>
          <p:cNvSpPr txBox="1"/>
          <p:nvPr/>
        </p:nvSpPr>
        <p:spPr>
          <a:xfrm>
            <a:off x="647700" y="3752180"/>
            <a:ext cx="6085423"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a:t>
            </a:r>
            <a:r>
              <a:rPr sz="1100" spc="714">
                <a:solidFill>
                  <a:srgbClr val="000000"/>
                </a:solidFill>
                <a:latin typeface="Calibri"/>
                <a:cs typeface="Calibri"/>
              </a:rPr>
              <a:t> </a:t>
            </a:r>
            <a:r>
              <a:rPr sz="1100">
                <a:solidFill>
                  <a:srgbClr val="000000"/>
                </a:solidFill>
                <a:latin typeface="Calibri"/>
                <a:cs typeface="Calibri"/>
              </a:rPr>
              <a:t>Aviso ABS/TCS aceso: quando</a:t>
            </a:r>
            <a:r>
              <a:rPr sz="1100" spc="21">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se liga, o autodiagnóstico não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completou. O ABS</a:t>
            </a:r>
            <a:r>
              <a:rPr sz="1100" spc="-13">
                <a:solidFill>
                  <a:srgbClr val="000000"/>
                </a:solidFill>
                <a:latin typeface="Calibri"/>
                <a:cs typeface="Calibri"/>
              </a:rPr>
              <a:t> </a:t>
            </a:r>
            <a:r>
              <a:rPr sz="1100">
                <a:solidFill>
                  <a:srgbClr val="000000"/>
                </a:solidFill>
                <a:latin typeface="Calibri"/>
                <a:cs typeface="Calibri"/>
              </a:rPr>
              <a:t>tem de</a:t>
            </a:r>
          </a:p>
          <a:p>
            <a:pPr marL="228600" marR="0">
              <a:lnSpc>
                <a:spcPts val="1343"/>
              </a:lnSpc>
              <a:spcBef>
                <a:spcPts val="50"/>
              </a:spcBef>
              <a:spcAft>
                <a:spcPts val="0"/>
              </a:spcAft>
            </a:pPr>
            <a:r>
              <a:rPr sz="1100">
                <a:solidFill>
                  <a:srgbClr val="000000"/>
                </a:solidFill>
                <a:latin typeface="Calibri"/>
                <a:cs typeface="Calibri"/>
              </a:rPr>
              <a:t>comprovar o sinal dos</a:t>
            </a:r>
            <a:r>
              <a:rPr sz="1100" spc="19">
                <a:solidFill>
                  <a:srgbClr val="000000"/>
                </a:solidFill>
                <a:latin typeface="Calibri"/>
                <a:cs typeface="Calibri"/>
              </a:rPr>
              <a:t> </a:t>
            </a:r>
            <a:r>
              <a:rPr sz="1100">
                <a:solidFill>
                  <a:srgbClr val="000000"/>
                </a:solidFill>
                <a:latin typeface="Calibri"/>
                <a:cs typeface="Calibri"/>
              </a:rPr>
              <a:t>sensores de velocidades das</a:t>
            </a:r>
            <a:r>
              <a:rPr sz="1100" spc="-12">
                <a:solidFill>
                  <a:srgbClr val="000000"/>
                </a:solidFill>
                <a:latin typeface="Calibri"/>
                <a:cs typeface="Calibri"/>
              </a:rPr>
              <a:t> </a:t>
            </a:r>
            <a:r>
              <a:rPr sz="1100">
                <a:solidFill>
                  <a:srgbClr val="000000"/>
                </a:solidFill>
                <a:latin typeface="Calibri"/>
                <a:cs typeface="Calibri"/>
              </a:rPr>
              <a:t>rodas e, até que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tenha alcançado uma</a:t>
            </a:r>
          </a:p>
          <a:p>
            <a:pPr marL="228600" marR="0">
              <a:lnSpc>
                <a:spcPts val="1344"/>
              </a:lnSpc>
              <a:spcBef>
                <a:spcPts val="0"/>
              </a:spcBef>
              <a:spcAft>
                <a:spcPts val="0"/>
              </a:spcAft>
            </a:pPr>
            <a:r>
              <a:rPr sz="1100">
                <a:solidFill>
                  <a:srgbClr val="000000"/>
                </a:solidFill>
                <a:latin typeface="Calibri"/>
                <a:cs typeface="Calibri"/>
              </a:rPr>
              <a:t>determinada velocidade, o aviso permanece aceso.</a:t>
            </a:r>
            <a:r>
              <a:rPr sz="1100" spc="-13">
                <a:solidFill>
                  <a:srgbClr val="000000"/>
                </a:solidFill>
                <a:latin typeface="Calibri"/>
                <a:cs typeface="Calibri"/>
              </a:rPr>
              <a:t> </a:t>
            </a:r>
            <a:r>
              <a:rPr sz="1100">
                <a:solidFill>
                  <a:srgbClr val="000000"/>
                </a:solidFill>
                <a:latin typeface="Calibri"/>
                <a:cs typeface="Calibri"/>
              </a:rPr>
              <a:t>Quando</a:t>
            </a:r>
            <a:r>
              <a:rPr sz="1100" spc="20">
                <a:solidFill>
                  <a:srgbClr val="000000"/>
                </a:solidFill>
                <a:latin typeface="Calibri"/>
                <a:cs typeface="Calibri"/>
              </a:rPr>
              <a:t> </a:t>
            </a:r>
            <a:r>
              <a:rPr sz="1100">
                <a:solidFill>
                  <a:srgbClr val="000000"/>
                </a:solidFill>
                <a:latin typeface="Calibri"/>
                <a:cs typeface="Calibri"/>
              </a:rPr>
              <a:t>se deteta que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sensores de velocidade</a:t>
            </a:r>
          </a:p>
          <a:p>
            <a:pPr marL="228600" marR="0">
              <a:lnSpc>
                <a:spcPts val="1343"/>
              </a:lnSpc>
              <a:spcBef>
                <a:spcPts val="50"/>
              </a:spcBef>
              <a:spcAft>
                <a:spcPts val="0"/>
              </a:spcAft>
            </a:pPr>
            <a:r>
              <a:rPr sz="1100">
                <a:solidFill>
                  <a:srgbClr val="000000"/>
                </a:solidFill>
                <a:latin typeface="Calibri"/>
                <a:cs typeface="Calibri"/>
              </a:rPr>
              <a:t>funcionam corretamente, se não for</a:t>
            </a:r>
            <a:r>
              <a:rPr sz="1100" spc="-27">
                <a:solidFill>
                  <a:srgbClr val="000000"/>
                </a:solidFill>
                <a:latin typeface="Calibri"/>
                <a:cs typeface="Calibri"/>
              </a:rPr>
              <a:t> </a:t>
            </a:r>
            <a:r>
              <a:rPr sz="1100">
                <a:solidFill>
                  <a:srgbClr val="000000"/>
                </a:solidFill>
                <a:latin typeface="Calibri"/>
                <a:cs typeface="Calibri"/>
              </a:rPr>
              <a:t>detetada nenhuma falha o aviso de ABS</a:t>
            </a:r>
            <a:r>
              <a:rPr sz="1100" spc="-13">
                <a:solidFill>
                  <a:srgbClr val="000000"/>
                </a:solidFill>
                <a:latin typeface="Calibri"/>
                <a:cs typeface="Calibri"/>
              </a:rPr>
              <a:t> </a:t>
            </a:r>
            <a:r>
              <a:rPr sz="1100">
                <a:solidFill>
                  <a:srgbClr val="000000"/>
                </a:solidFill>
                <a:latin typeface="Calibri"/>
                <a:cs typeface="Calibri"/>
              </a:rPr>
              <a:t>apaga-se, finalizando o</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1800859"/>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712723"/>
            <a:ext cx="6301740" cy="91744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755904" y="719916"/>
            <a:ext cx="6190793" cy="890000"/>
          </a:xfrm>
          <a:prstGeom prst="rect">
            <a:avLst/>
          </a:prstGeom>
        </p:spPr>
        <p:txBody>
          <a:bodyPr vert="horz" wrap="square" lIns="0" tIns="0" rIns="0" bIns="0" rtlCol="0">
            <a:spAutoFit/>
          </a:bodyPr>
          <a:lstStyle/>
          <a:p>
            <a:pPr marL="228600" marR="0">
              <a:lnSpc>
                <a:spcPts val="1342"/>
              </a:lnSpc>
              <a:spcBef>
                <a:spcPts val="0"/>
              </a:spcBef>
              <a:spcAft>
                <a:spcPts val="0"/>
              </a:spcAft>
            </a:pPr>
            <a:r>
              <a:rPr sz="1100">
                <a:solidFill>
                  <a:srgbClr val="000000"/>
                </a:solidFill>
                <a:latin typeface="Calibri"/>
                <a:cs typeface="Calibri"/>
              </a:rPr>
              <a:t>autodiagnóstico.</a:t>
            </a:r>
            <a:r>
              <a:rPr sz="1100" spc="-12">
                <a:solidFill>
                  <a:srgbClr val="000000"/>
                </a:solidFill>
                <a:latin typeface="Calibri"/>
                <a:cs typeface="Calibri"/>
              </a:rPr>
              <a:t> </a:t>
            </a:r>
            <a:r>
              <a:rPr sz="1100">
                <a:solidFill>
                  <a:srgbClr val="000000"/>
                </a:solidFill>
                <a:latin typeface="Calibri"/>
                <a:cs typeface="Calibri"/>
              </a:rPr>
              <a:t>Se permanecer aceso, tente desligar a voltar a ligar a moto, iniciando a moto</a:t>
            </a:r>
            <a:r>
              <a:rPr sz="1100" spc="-11">
                <a:solidFill>
                  <a:srgbClr val="000000"/>
                </a:solidFill>
                <a:latin typeface="Calibri"/>
                <a:cs typeface="Calibri"/>
              </a:rPr>
              <a:t> </a:t>
            </a:r>
            <a:r>
              <a:rPr sz="1100">
                <a:solidFill>
                  <a:srgbClr val="000000"/>
                </a:solidFill>
                <a:latin typeface="Calibri"/>
                <a:cs typeface="Calibri"/>
              </a:rPr>
              <a:t>para</a:t>
            </a:r>
          </a:p>
          <a:p>
            <a:pPr marL="228600" marR="0">
              <a:lnSpc>
                <a:spcPts val="1332"/>
              </a:lnSpc>
              <a:spcBef>
                <a:spcPts val="50"/>
              </a:spcBef>
              <a:spcAft>
                <a:spcPts val="0"/>
              </a:spcAft>
            </a:pPr>
            <a:r>
              <a:rPr sz="1100">
                <a:solidFill>
                  <a:srgbClr val="000000"/>
                </a:solidFill>
                <a:latin typeface="Calibri"/>
                <a:cs typeface="Calibri"/>
              </a:rPr>
              <a:t>completar</a:t>
            </a:r>
            <a:r>
              <a:rPr sz="1100" spc="-20">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autodiagnóstico; </a:t>
            </a:r>
            <a:r>
              <a:rPr sz="1100" spc="11">
                <a:solidFill>
                  <a:srgbClr val="000000"/>
                </a:solidFill>
                <a:latin typeface="Calibri"/>
                <a:cs typeface="Calibri"/>
              </a:rPr>
              <a:t>se</a:t>
            </a:r>
            <a:r>
              <a:rPr sz="1100" spc="-27">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aviso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apagar pode conduzir normalmente.</a:t>
            </a:r>
          </a:p>
          <a:p>
            <a:pPr marL="0" marR="0">
              <a:lnSpc>
                <a:spcPts val="1344"/>
              </a:lnSpc>
              <a:spcBef>
                <a:spcPts val="0"/>
              </a:spcBef>
              <a:spcAft>
                <a:spcPts val="0"/>
              </a:spcAft>
            </a:pPr>
            <a:r>
              <a:rPr sz="1100">
                <a:solidFill>
                  <a:srgbClr val="000000"/>
                </a:solidFill>
                <a:latin typeface="Calibri"/>
                <a:cs typeface="Calibri"/>
              </a:rPr>
              <a:t>2.</a:t>
            </a:r>
            <a:r>
              <a:rPr sz="1100" spc="714">
                <a:solidFill>
                  <a:srgbClr val="000000"/>
                </a:solidFill>
                <a:latin typeface="Calibri"/>
                <a:cs typeface="Calibri"/>
              </a:rPr>
              <a:t> </a:t>
            </a:r>
            <a:r>
              <a:rPr sz="1100">
                <a:solidFill>
                  <a:srgbClr val="000000"/>
                </a:solidFill>
                <a:latin typeface="Calibri"/>
                <a:cs typeface="Calibri"/>
              </a:rPr>
              <a:t>Aviso de ABS/TCS apagado: após</a:t>
            </a:r>
            <a:r>
              <a:rPr sz="1100" spc="-2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autodiagnóstico isto</a:t>
            </a:r>
            <a:r>
              <a:rPr sz="1100" spc="11">
                <a:solidFill>
                  <a:srgbClr val="000000"/>
                </a:solidFill>
                <a:latin typeface="Calibri"/>
                <a:cs typeface="Calibri"/>
              </a:rPr>
              <a:t> </a:t>
            </a:r>
            <a:r>
              <a:rPr sz="1100">
                <a:solidFill>
                  <a:srgbClr val="000000"/>
                </a:solidFill>
                <a:latin typeface="Calibri"/>
                <a:cs typeface="Calibri"/>
              </a:rPr>
              <a:t>indica que o funcionamento do ABS/TCS está</a:t>
            </a:r>
          </a:p>
          <a:p>
            <a:pPr marL="228600" marR="0">
              <a:lnSpc>
                <a:spcPts val="1344"/>
              </a:lnSpc>
              <a:spcBef>
                <a:spcPts val="50"/>
              </a:spcBef>
              <a:spcAft>
                <a:spcPts val="0"/>
              </a:spcAft>
            </a:pPr>
            <a:r>
              <a:rPr sz="1100">
                <a:solidFill>
                  <a:srgbClr val="000000"/>
                </a:solidFill>
                <a:latin typeface="Calibri"/>
                <a:cs typeface="Calibri"/>
              </a:rPr>
              <a:t>correto. Assim que o</a:t>
            </a:r>
            <a:r>
              <a:rPr sz="1100" spc="18">
                <a:solidFill>
                  <a:srgbClr val="000000"/>
                </a:solidFill>
                <a:latin typeface="Calibri"/>
                <a:cs typeface="Calibri"/>
              </a:rPr>
              <a:t> </a:t>
            </a:r>
            <a:r>
              <a:rPr sz="1100">
                <a:solidFill>
                  <a:srgbClr val="000000"/>
                </a:solidFill>
                <a:latin typeface="Calibri"/>
                <a:cs typeface="Calibri"/>
              </a:rPr>
              <a:t>sistema ABS/TCS</a:t>
            </a:r>
            <a:r>
              <a:rPr sz="1100" spc="-10">
                <a:solidFill>
                  <a:srgbClr val="000000"/>
                </a:solidFill>
                <a:latin typeface="Calibri"/>
                <a:cs typeface="Calibri"/>
              </a:rPr>
              <a:t> </a:t>
            </a:r>
            <a:r>
              <a:rPr sz="1100">
                <a:solidFill>
                  <a:srgbClr val="000000"/>
                </a:solidFill>
                <a:latin typeface="Calibri"/>
                <a:cs typeface="Calibri"/>
              </a:rPr>
              <a:t>dete</a:t>
            </a:r>
            <a:r>
              <a:rPr lang="pt-BR" sz="1100">
                <a:solidFill>
                  <a:srgbClr val="000000"/>
                </a:solidFill>
                <a:latin typeface="Calibri"/>
                <a:cs typeface="Calibri"/>
              </a:rPr>
              <a:t>c</a:t>
            </a:r>
            <a:r>
              <a:rPr sz="1100">
                <a:solidFill>
                  <a:srgbClr val="000000"/>
                </a:solidFill>
                <a:latin typeface="Calibri"/>
                <a:cs typeface="Calibri"/>
              </a:rPr>
              <a:t>te uma anomalia no funcionamento,</a:t>
            </a:r>
            <a:r>
              <a:rPr sz="1100" spc="-17">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aviso de ABS/TCS</a:t>
            </a:r>
            <a:r>
              <a:rPr sz="1100" spc="-10">
                <a:solidFill>
                  <a:srgbClr val="000000"/>
                </a:solidFill>
                <a:latin typeface="Calibri"/>
                <a:cs typeface="Calibri"/>
              </a:rPr>
              <a:t> </a:t>
            </a:r>
            <a:r>
              <a:rPr sz="1100">
                <a:solidFill>
                  <a:srgbClr val="000000"/>
                </a:solidFill>
                <a:latin typeface="Calibri"/>
                <a:cs typeface="Calibri"/>
              </a:rPr>
              <a:t>irá</a:t>
            </a:r>
          </a:p>
          <a:p>
            <a:pPr marL="228600" marR="0">
              <a:lnSpc>
                <a:spcPts val="1343"/>
              </a:lnSpc>
              <a:spcBef>
                <a:spcPts val="0"/>
              </a:spcBef>
              <a:spcAft>
                <a:spcPts val="0"/>
              </a:spcAft>
            </a:pPr>
            <a:r>
              <a:rPr sz="1100">
                <a:solidFill>
                  <a:srgbClr val="000000"/>
                </a:solidFill>
                <a:latin typeface="Calibri"/>
                <a:cs typeface="Calibri"/>
              </a:rPr>
              <a:t>acender-se.</a:t>
            </a:r>
          </a:p>
        </p:txBody>
      </p:sp>
      <p:sp>
        <p:nvSpPr>
          <p:cNvPr id="7" name="object 7"/>
          <p:cNvSpPr txBox="1"/>
          <p:nvPr/>
        </p:nvSpPr>
        <p:spPr>
          <a:xfrm>
            <a:off x="3593592" y="180603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8" name="object 8"/>
          <p:cNvSpPr txBox="1"/>
          <p:nvPr/>
        </p:nvSpPr>
        <p:spPr>
          <a:xfrm>
            <a:off x="755904" y="2033605"/>
            <a:ext cx="601827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travar a alta</a:t>
            </a:r>
            <a:r>
              <a:rPr sz="1100" spc="-17">
                <a:solidFill>
                  <a:srgbClr val="000000"/>
                </a:solidFill>
                <a:latin typeface="Calibri"/>
                <a:cs typeface="Calibri"/>
              </a:rPr>
              <a:t> </a:t>
            </a:r>
            <a:r>
              <a:rPr sz="1100">
                <a:solidFill>
                  <a:srgbClr val="000000"/>
                </a:solidFill>
                <a:latin typeface="Calibri"/>
                <a:cs typeface="Calibri"/>
              </a:rPr>
              <a:t>velocidade, utilizar apenas o </a:t>
            </a:r>
            <a:r>
              <a:rPr lang="pt-BR" sz="1100">
                <a:solidFill>
                  <a:srgbClr val="000000"/>
                </a:solidFill>
                <a:latin typeface="Calibri"/>
                <a:cs typeface="Calibri"/>
              </a:rPr>
              <a:t>freio</a:t>
            </a:r>
            <a:r>
              <a:rPr sz="1100">
                <a:solidFill>
                  <a:srgbClr val="000000"/>
                </a:solidFill>
                <a:latin typeface="Calibri"/>
                <a:cs typeface="Calibri"/>
              </a:rPr>
              <a:t> dianteiro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o traseiro pode ser perigoso:</a:t>
            </a:r>
            <a:r>
              <a:rPr sz="1100" spc="10">
                <a:solidFill>
                  <a:srgbClr val="000000"/>
                </a:solidFill>
                <a:latin typeface="Calibri"/>
                <a:cs typeface="Calibri"/>
              </a:rPr>
              <a:t> </a:t>
            </a:r>
            <a:r>
              <a:rPr sz="1100">
                <a:solidFill>
                  <a:srgbClr val="000000"/>
                </a:solidFill>
                <a:latin typeface="Calibri"/>
                <a:cs typeface="Calibri"/>
              </a:rPr>
              <a:t>a</a:t>
            </a:r>
          </a:p>
          <a:p>
            <a:pPr marL="0" marR="0">
              <a:lnSpc>
                <a:spcPts val="1344"/>
              </a:lnSpc>
              <a:spcBef>
                <a:spcPts val="50"/>
              </a:spcBef>
              <a:spcAft>
                <a:spcPts val="0"/>
              </a:spcAft>
            </a:pPr>
            <a:r>
              <a:rPr sz="1100">
                <a:solidFill>
                  <a:srgbClr val="000000"/>
                </a:solidFill>
                <a:latin typeface="Calibri"/>
                <a:cs typeface="Calibri"/>
              </a:rPr>
              <a:t>moto pode derrapar ou perder o control</a:t>
            </a:r>
            <a:r>
              <a:rPr lang="pt-BR" sz="1100">
                <a:solidFill>
                  <a:srgbClr val="000000"/>
                </a:solidFill>
                <a:latin typeface="Calibri"/>
                <a:cs typeface="Calibri"/>
              </a:rPr>
              <a:t>e</a:t>
            </a:r>
            <a:r>
              <a:rPr sz="1100">
                <a:solidFill>
                  <a:srgbClr val="000000"/>
                </a:solidFill>
                <a:latin typeface="Calibri"/>
                <a:cs typeface="Calibri"/>
              </a:rPr>
              <a:t>. Use o </a:t>
            </a:r>
            <a:r>
              <a:rPr lang="pt-BR" sz="1100">
                <a:solidFill>
                  <a:srgbClr val="000000"/>
                </a:solidFill>
                <a:latin typeface="Calibri"/>
                <a:cs typeface="Calibri"/>
              </a:rPr>
              <a:t>freio</a:t>
            </a:r>
            <a:r>
              <a:rPr sz="1100">
                <a:solidFill>
                  <a:srgbClr val="000000"/>
                </a:solidFill>
                <a:latin typeface="Calibri"/>
                <a:cs typeface="Calibri"/>
              </a:rPr>
              <a:t> dianteiro e traseiro de forma</a:t>
            </a:r>
            <a:r>
              <a:rPr sz="1100" spc="-15">
                <a:solidFill>
                  <a:srgbClr val="000000"/>
                </a:solidFill>
                <a:latin typeface="Calibri"/>
                <a:cs typeface="Calibri"/>
              </a:rPr>
              <a:t> </a:t>
            </a:r>
            <a:r>
              <a:rPr sz="1100">
                <a:solidFill>
                  <a:srgbClr val="000000"/>
                </a:solidFill>
                <a:latin typeface="Calibri"/>
                <a:cs typeface="Calibri"/>
              </a:rPr>
              <a:t>equilibrada.</a:t>
            </a:r>
          </a:p>
        </p:txBody>
      </p:sp>
      <p:sp>
        <p:nvSpPr>
          <p:cNvPr id="9" name="object 9"/>
          <p:cNvSpPr txBox="1"/>
          <p:nvPr/>
        </p:nvSpPr>
        <p:spPr>
          <a:xfrm>
            <a:off x="755904" y="2424776"/>
            <a:ext cx="438910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mudar para o modo de condução</a:t>
            </a:r>
            <a:r>
              <a:rPr sz="1100" spc="11">
                <a:solidFill>
                  <a:srgbClr val="000000"/>
                </a:solidFill>
                <a:latin typeface="Calibri"/>
                <a:cs typeface="Calibri"/>
              </a:rPr>
              <a:t> </a:t>
            </a:r>
            <a:r>
              <a:rPr sz="1100">
                <a:solidFill>
                  <a:srgbClr val="000000"/>
                </a:solidFill>
                <a:latin typeface="Calibri"/>
                <a:cs typeface="Calibri"/>
              </a:rPr>
              <a:t>ENDURO, o ABS irá desativar-se.</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881632"/>
            <a:ext cx="6301740" cy="242011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2915923"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Sistema de control</a:t>
            </a:r>
            <a:r>
              <a:rPr lang="pt-BR" sz="1400" b="1">
                <a:solidFill>
                  <a:schemeClr val="tx2"/>
                </a:solidFill>
                <a:cs typeface="Cambria"/>
              </a:rPr>
              <a:t>e</a:t>
            </a:r>
            <a:r>
              <a:rPr sz="1400" b="1">
                <a:solidFill>
                  <a:schemeClr val="tx2"/>
                </a:solidFill>
                <a:cs typeface="Cambria"/>
              </a:rPr>
              <a:t> de tração TCS</a:t>
            </a:r>
          </a:p>
        </p:txBody>
      </p:sp>
      <p:sp>
        <p:nvSpPr>
          <p:cNvPr id="6" name="object 6"/>
          <p:cNvSpPr txBox="1"/>
          <p:nvPr/>
        </p:nvSpPr>
        <p:spPr>
          <a:xfrm>
            <a:off x="576072" y="1095848"/>
            <a:ext cx="626637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sistema</a:t>
            </a:r>
            <a:r>
              <a:rPr sz="1100" spc="-20">
                <a:solidFill>
                  <a:srgbClr val="000000"/>
                </a:solidFill>
                <a:latin typeface="Calibri"/>
                <a:cs typeface="Calibri"/>
              </a:rPr>
              <a:t> </a:t>
            </a:r>
            <a:r>
              <a:rPr sz="1100">
                <a:solidFill>
                  <a:srgbClr val="000000"/>
                </a:solidFill>
                <a:latin typeface="Calibri"/>
                <a:cs typeface="Calibri"/>
              </a:rPr>
              <a:t>TCS</a:t>
            </a:r>
            <a:r>
              <a:rPr sz="1100" spc="-23">
                <a:solidFill>
                  <a:srgbClr val="000000"/>
                </a:solidFill>
                <a:latin typeface="Calibri"/>
                <a:cs typeface="Calibri"/>
              </a:rPr>
              <a:t> </a:t>
            </a:r>
            <a:r>
              <a:rPr sz="1100">
                <a:solidFill>
                  <a:srgbClr val="000000"/>
                </a:solidFill>
                <a:latin typeface="Calibri"/>
                <a:cs typeface="Calibri"/>
              </a:rPr>
              <a:t>monitoriza</a:t>
            </a:r>
            <a:r>
              <a:rPr sz="1100" spc="-19">
                <a:solidFill>
                  <a:srgbClr val="000000"/>
                </a:solidFill>
                <a:latin typeface="Calibri"/>
                <a:cs typeface="Calibri"/>
              </a:rPr>
              <a:t> </a:t>
            </a:r>
            <a:r>
              <a:rPr sz="1100">
                <a:solidFill>
                  <a:srgbClr val="000000"/>
                </a:solidFill>
                <a:latin typeface="Calibri"/>
                <a:cs typeface="Calibri"/>
              </a:rPr>
              <a:t>o deslizamento da roda traseira, comparando</a:t>
            </a:r>
            <a:r>
              <a:rPr sz="1100" spc="19">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velocidade de ambas as</a:t>
            </a:r>
            <a:r>
              <a:rPr sz="1100" spc="10">
                <a:solidFill>
                  <a:srgbClr val="000000"/>
                </a:solidFill>
                <a:latin typeface="Calibri"/>
                <a:cs typeface="Calibri"/>
              </a:rPr>
              <a:t> </a:t>
            </a:r>
            <a:r>
              <a:rPr sz="1100">
                <a:solidFill>
                  <a:srgbClr val="000000"/>
                </a:solidFill>
                <a:latin typeface="Calibri"/>
                <a:cs typeface="Calibri"/>
              </a:rPr>
              <a:t>rodas. No</a:t>
            </a:r>
          </a:p>
          <a:p>
            <a:pPr marL="0" marR="0">
              <a:lnSpc>
                <a:spcPts val="1344"/>
              </a:lnSpc>
              <a:spcBef>
                <a:spcPts val="50"/>
              </a:spcBef>
              <a:spcAft>
                <a:spcPts val="0"/>
              </a:spcAft>
            </a:pPr>
            <a:r>
              <a:rPr sz="1100">
                <a:solidFill>
                  <a:srgbClr val="000000"/>
                </a:solidFill>
                <a:latin typeface="Calibri"/>
                <a:cs typeface="Calibri"/>
              </a:rPr>
              <a:t>caso de a roda traseira girar a maior velocidade que a dianteira estará a produzir-se um deslizamento, e o</a:t>
            </a:r>
          </a:p>
          <a:p>
            <a:pPr marL="0" marR="0">
              <a:lnSpc>
                <a:spcPts val="1344"/>
              </a:lnSpc>
              <a:spcBef>
                <a:spcPts val="0"/>
              </a:spcBef>
              <a:spcAft>
                <a:spcPts val="0"/>
              </a:spcAft>
            </a:pPr>
            <a:r>
              <a:rPr sz="1100">
                <a:solidFill>
                  <a:srgbClr val="000000"/>
                </a:solidFill>
                <a:latin typeface="Calibri"/>
                <a:cs typeface="Calibri"/>
              </a:rPr>
              <a:t>sistema de control</a:t>
            </a:r>
            <a:r>
              <a:rPr lang="pt-B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de tração TCS</a:t>
            </a:r>
            <a:r>
              <a:rPr sz="1100" spc="-28">
                <a:solidFill>
                  <a:srgbClr val="000000"/>
                </a:solidFill>
                <a:latin typeface="Calibri"/>
                <a:cs typeface="Calibri"/>
              </a:rPr>
              <a:t> </a:t>
            </a:r>
            <a:r>
              <a:rPr sz="1100">
                <a:solidFill>
                  <a:srgbClr val="000000"/>
                </a:solidFill>
                <a:latin typeface="Calibri"/>
                <a:cs typeface="Calibri"/>
              </a:rPr>
              <a:t>ajustará o</a:t>
            </a:r>
            <a:r>
              <a:rPr sz="1100" spc="17">
                <a:solidFill>
                  <a:srgbClr val="000000"/>
                </a:solidFill>
                <a:latin typeface="Calibri"/>
                <a:cs typeface="Calibri"/>
              </a:rPr>
              <a:t> </a:t>
            </a:r>
            <a:r>
              <a:rPr lang="pt-BR" sz="1100">
                <a:solidFill>
                  <a:srgbClr val="000000"/>
                </a:solidFill>
                <a:latin typeface="Calibri"/>
                <a:cs typeface="Calibri"/>
              </a:rPr>
              <a:t>torque</a:t>
            </a:r>
            <a:r>
              <a:rPr sz="1100">
                <a:solidFill>
                  <a:srgbClr val="000000"/>
                </a:solidFill>
                <a:latin typeface="Calibri"/>
                <a:cs typeface="Calibri"/>
              </a:rPr>
              <a:t> do motor para que </a:t>
            </a:r>
            <a:r>
              <a:rPr lang="pt-BR" sz="1100">
                <a:solidFill>
                  <a:srgbClr val="000000"/>
                </a:solidFill>
                <a:latin typeface="Calibri"/>
                <a:cs typeface="Calibri"/>
              </a:rPr>
              <a:t>ela não deslize</a:t>
            </a:r>
            <a:r>
              <a:rPr sz="1100">
                <a:solidFill>
                  <a:srgbClr val="000000"/>
                </a:solidFill>
                <a:latin typeface="Calibri"/>
                <a:cs typeface="Calibri"/>
              </a:rPr>
              <a:t>.</a:t>
            </a:r>
          </a:p>
        </p:txBody>
      </p:sp>
      <p:sp>
        <p:nvSpPr>
          <p:cNvPr id="7" name="object 7"/>
          <p:cNvSpPr txBox="1"/>
          <p:nvPr/>
        </p:nvSpPr>
        <p:spPr>
          <a:xfrm>
            <a:off x="3369564" y="188680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647700" y="2113880"/>
            <a:ext cx="241256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Algumas situações especiais para o TCS:</a:t>
            </a:r>
          </a:p>
        </p:txBody>
      </p:sp>
      <p:sp>
        <p:nvSpPr>
          <p:cNvPr id="9" name="object 9"/>
          <p:cNvSpPr txBox="1"/>
          <p:nvPr/>
        </p:nvSpPr>
        <p:spPr>
          <a:xfrm>
            <a:off x="647700" y="2334860"/>
            <a:ext cx="628750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roda dianteira</a:t>
            </a:r>
            <a:r>
              <a:rPr sz="1100" spc="-15">
                <a:solidFill>
                  <a:srgbClr val="000000"/>
                </a:solidFill>
                <a:latin typeface="Calibri"/>
                <a:cs typeface="Calibri"/>
              </a:rPr>
              <a:t> </a:t>
            </a:r>
            <a:r>
              <a:rPr sz="1100" spc="11">
                <a:solidFill>
                  <a:srgbClr val="000000"/>
                </a:solidFill>
                <a:latin typeface="Calibri"/>
                <a:cs typeface="Calibri"/>
              </a:rPr>
              <a:t>se</a:t>
            </a:r>
            <a:r>
              <a:rPr sz="1100">
                <a:solidFill>
                  <a:srgbClr val="000000"/>
                </a:solidFill>
                <a:latin typeface="Calibri"/>
                <a:cs typeface="Calibri"/>
              </a:rPr>
              <a:t> levantar</a:t>
            </a:r>
            <a:r>
              <a:rPr sz="1100" spc="-14">
                <a:solidFill>
                  <a:srgbClr val="000000"/>
                </a:solidFill>
                <a:latin typeface="Calibri"/>
                <a:cs typeface="Calibri"/>
              </a:rPr>
              <a:t> </a:t>
            </a:r>
            <a:r>
              <a:rPr sz="1100">
                <a:solidFill>
                  <a:srgbClr val="000000"/>
                </a:solidFill>
                <a:latin typeface="Calibri"/>
                <a:cs typeface="Calibri"/>
              </a:rPr>
              <a:t>do solo ao</a:t>
            </a:r>
            <a:r>
              <a:rPr sz="1100" spc="26">
                <a:solidFill>
                  <a:srgbClr val="000000"/>
                </a:solidFill>
                <a:latin typeface="Calibri"/>
                <a:cs typeface="Calibri"/>
              </a:rPr>
              <a:t> </a:t>
            </a:r>
            <a:r>
              <a:rPr sz="1100">
                <a:solidFill>
                  <a:srgbClr val="000000"/>
                </a:solidFill>
                <a:latin typeface="Calibri"/>
                <a:cs typeface="Calibri"/>
              </a:rPr>
              <a:t>acelerar, o TCS</a:t>
            </a:r>
            <a:r>
              <a:rPr sz="1100" spc="-23">
                <a:solidFill>
                  <a:srgbClr val="000000"/>
                </a:solidFill>
                <a:latin typeface="Calibri"/>
                <a:cs typeface="Calibri"/>
              </a:rPr>
              <a:t> </a:t>
            </a:r>
            <a:r>
              <a:rPr sz="1100">
                <a:solidFill>
                  <a:srgbClr val="000000"/>
                </a:solidFill>
                <a:latin typeface="Calibri"/>
                <a:cs typeface="Calibri"/>
              </a:rPr>
              <a:t>reduzirá o </a:t>
            </a:r>
            <a:r>
              <a:rPr lang="pt-BR" sz="1100">
                <a:solidFill>
                  <a:srgbClr val="000000"/>
                </a:solidFill>
                <a:latin typeface="Calibri"/>
                <a:cs typeface="Calibri"/>
              </a:rPr>
              <a:t>torque</a:t>
            </a:r>
            <a:r>
              <a:rPr sz="1100">
                <a:solidFill>
                  <a:srgbClr val="000000"/>
                </a:solidFill>
                <a:latin typeface="Calibri"/>
                <a:cs typeface="Calibri"/>
              </a:rPr>
              <a:t> até que</a:t>
            </a:r>
            <a:r>
              <a:rPr sz="1100" spc="19">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roda</a:t>
            </a:r>
            <a:r>
              <a:rPr sz="1100" spc="-18">
                <a:solidFill>
                  <a:srgbClr val="000000"/>
                </a:solidFill>
                <a:latin typeface="Calibri"/>
                <a:cs typeface="Calibri"/>
              </a:rPr>
              <a:t> </a:t>
            </a:r>
            <a:r>
              <a:rPr sz="1100">
                <a:solidFill>
                  <a:srgbClr val="000000"/>
                </a:solidFill>
                <a:latin typeface="Calibri"/>
                <a:cs typeface="Calibri"/>
              </a:rPr>
              <a:t>dianteira</a:t>
            </a:r>
          </a:p>
          <a:p>
            <a:pPr marL="0" marR="0">
              <a:lnSpc>
                <a:spcPts val="1344"/>
              </a:lnSpc>
              <a:spcBef>
                <a:spcPts val="50"/>
              </a:spcBef>
              <a:spcAft>
                <a:spcPts val="0"/>
              </a:spcAft>
            </a:pPr>
            <a:r>
              <a:rPr sz="1100">
                <a:solidFill>
                  <a:srgbClr val="000000"/>
                </a:solidFill>
                <a:latin typeface="Calibri"/>
                <a:cs typeface="Calibri"/>
              </a:rPr>
              <a:t>volte a tocar </a:t>
            </a:r>
            <a:r>
              <a:rPr sz="1100" spc="-15">
                <a:solidFill>
                  <a:srgbClr val="000000"/>
                </a:solidFill>
                <a:latin typeface="Calibri"/>
                <a:cs typeface="Calibri"/>
              </a:rPr>
              <a:t>no</a:t>
            </a:r>
            <a:r>
              <a:rPr sz="1100" spc="17">
                <a:solidFill>
                  <a:srgbClr val="000000"/>
                </a:solidFill>
                <a:latin typeface="Calibri"/>
                <a:cs typeface="Calibri"/>
              </a:rPr>
              <a:t> </a:t>
            </a:r>
            <a:r>
              <a:rPr sz="1100">
                <a:solidFill>
                  <a:srgbClr val="000000"/>
                </a:solidFill>
                <a:latin typeface="Calibri"/>
                <a:cs typeface="Calibri"/>
              </a:rPr>
              <a:t>solo. Sugerimos que desacelere neste</a:t>
            </a:r>
            <a:r>
              <a:rPr sz="1100" spc="-13">
                <a:solidFill>
                  <a:srgbClr val="000000"/>
                </a:solidFill>
                <a:latin typeface="Calibri"/>
                <a:cs typeface="Calibri"/>
              </a:rPr>
              <a:t> </a:t>
            </a:r>
            <a:r>
              <a:rPr sz="1100">
                <a:solidFill>
                  <a:srgbClr val="000000"/>
                </a:solidFill>
                <a:latin typeface="Calibri"/>
                <a:cs typeface="Calibri"/>
              </a:rPr>
              <a:t>tipo de situações,</a:t>
            </a:r>
            <a:r>
              <a:rPr sz="1100" spc="-10">
                <a:solidFill>
                  <a:srgbClr val="000000"/>
                </a:solidFill>
                <a:latin typeface="Calibri"/>
                <a:cs typeface="Calibri"/>
              </a:rPr>
              <a:t> </a:t>
            </a:r>
            <a:r>
              <a:rPr sz="1100">
                <a:solidFill>
                  <a:srgbClr val="000000"/>
                </a:solidFill>
                <a:latin typeface="Calibri"/>
                <a:cs typeface="Calibri"/>
              </a:rPr>
              <a:t>para voltar o mais</a:t>
            </a:r>
            <a:r>
              <a:rPr sz="1100" spc="-16">
                <a:solidFill>
                  <a:srgbClr val="000000"/>
                </a:solidFill>
                <a:latin typeface="Calibri"/>
                <a:cs typeface="Calibri"/>
              </a:rPr>
              <a:t> </a:t>
            </a:r>
            <a:r>
              <a:rPr sz="1100">
                <a:solidFill>
                  <a:srgbClr val="000000"/>
                </a:solidFill>
                <a:latin typeface="Calibri"/>
                <a:cs typeface="Calibri"/>
              </a:rPr>
              <a:t>rapidamente</a:t>
            </a:r>
          </a:p>
          <a:p>
            <a:pPr marL="0" marR="0">
              <a:lnSpc>
                <a:spcPts val="1343"/>
              </a:lnSpc>
              <a:spcBef>
                <a:spcPts val="0"/>
              </a:spcBef>
              <a:spcAft>
                <a:spcPts val="0"/>
              </a:spcAft>
            </a:pPr>
            <a:r>
              <a:rPr sz="1100">
                <a:solidFill>
                  <a:srgbClr val="000000"/>
                </a:solidFill>
                <a:latin typeface="Calibri"/>
                <a:cs typeface="Calibri"/>
              </a:rPr>
              <a:t>possível a uma condução</a:t>
            </a:r>
            <a:r>
              <a:rPr sz="1100" spc="11">
                <a:solidFill>
                  <a:srgbClr val="000000"/>
                </a:solidFill>
                <a:latin typeface="Calibri"/>
                <a:cs typeface="Calibri"/>
              </a:rPr>
              <a:t> </a:t>
            </a:r>
            <a:r>
              <a:rPr sz="1100">
                <a:solidFill>
                  <a:srgbClr val="000000"/>
                </a:solidFill>
                <a:latin typeface="Calibri"/>
                <a:cs typeface="Calibri"/>
              </a:rPr>
              <a:t>estável.</a:t>
            </a:r>
          </a:p>
        </p:txBody>
      </p:sp>
      <p:sp>
        <p:nvSpPr>
          <p:cNvPr id="10" name="object 10"/>
          <p:cNvSpPr txBox="1"/>
          <p:nvPr/>
        </p:nvSpPr>
        <p:spPr>
          <a:xfrm>
            <a:off x="647700" y="2897216"/>
            <a:ext cx="608754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Em superfícies</a:t>
            </a:r>
            <a:r>
              <a:rPr sz="1100" spc="-10">
                <a:solidFill>
                  <a:srgbClr val="000000"/>
                </a:solidFill>
                <a:latin typeface="Calibri"/>
                <a:cs typeface="Calibri"/>
              </a:rPr>
              <a:t> </a:t>
            </a:r>
            <a:r>
              <a:rPr sz="1100">
                <a:solidFill>
                  <a:srgbClr val="000000"/>
                </a:solidFill>
                <a:latin typeface="Calibri"/>
                <a:cs typeface="Calibri"/>
              </a:rPr>
              <a:t>lisas, não acelere bruscamente ou acelere a fundo, já que pode causar que a roda traseira</a:t>
            </a:r>
          </a:p>
          <a:p>
            <a:pPr marL="0" marR="0">
              <a:lnSpc>
                <a:spcPts val="1343"/>
              </a:lnSpc>
              <a:spcBef>
                <a:spcPts val="50"/>
              </a:spcBef>
              <a:spcAft>
                <a:spcPts val="0"/>
              </a:spcAft>
            </a:pPr>
            <a:r>
              <a:rPr sz="1100">
                <a:solidFill>
                  <a:srgbClr val="000000"/>
                </a:solidFill>
                <a:latin typeface="Calibri"/>
                <a:cs typeface="Calibri"/>
              </a:rPr>
              <a:t>patine, provocando uma</a:t>
            </a:r>
            <a:r>
              <a:rPr sz="1100" spc="-20">
                <a:solidFill>
                  <a:srgbClr val="000000"/>
                </a:solidFill>
                <a:latin typeface="Calibri"/>
                <a:cs typeface="Calibri"/>
              </a:rPr>
              <a:t> </a:t>
            </a:r>
            <a:r>
              <a:rPr sz="1100">
                <a:solidFill>
                  <a:srgbClr val="000000"/>
                </a:solidFill>
                <a:latin typeface="Calibri"/>
                <a:cs typeface="Calibri"/>
              </a:rPr>
              <a:t>condução</a:t>
            </a:r>
            <a:r>
              <a:rPr sz="1100" spc="18">
                <a:solidFill>
                  <a:srgbClr val="000000"/>
                </a:solidFill>
                <a:latin typeface="Calibri"/>
                <a:cs typeface="Calibri"/>
              </a:rPr>
              <a:t> </a:t>
            </a:r>
            <a:r>
              <a:rPr sz="1100">
                <a:solidFill>
                  <a:srgbClr val="000000"/>
                </a:solidFill>
                <a:latin typeface="Calibri"/>
                <a:cs typeface="Calibri"/>
              </a:rPr>
              <a:t>instável. Esta situação</a:t>
            </a:r>
            <a:r>
              <a:rPr sz="1100" spc="12">
                <a:solidFill>
                  <a:srgbClr val="000000"/>
                </a:solidFill>
                <a:latin typeface="Calibri"/>
                <a:cs typeface="Calibri"/>
              </a:rPr>
              <a:t> </a:t>
            </a:r>
            <a:r>
              <a:rPr sz="1100">
                <a:solidFill>
                  <a:srgbClr val="000000"/>
                </a:solidFill>
                <a:latin typeface="Calibri"/>
                <a:cs typeface="Calibri"/>
              </a:rPr>
              <a:t>não pode ser </a:t>
            </a:r>
            <a:r>
              <a:rPr lang="pt-BR" sz="1100">
                <a:solidFill>
                  <a:srgbClr val="000000"/>
                </a:solidFill>
                <a:latin typeface="Calibri"/>
                <a:cs typeface="Calibri"/>
              </a:rPr>
              <a:t>totalmente </a:t>
            </a:r>
            <a:r>
              <a:rPr sz="1100">
                <a:solidFill>
                  <a:srgbClr val="000000"/>
                </a:solidFill>
                <a:latin typeface="Calibri"/>
                <a:cs typeface="Calibri"/>
              </a:rPr>
              <a:t>controlada pelo TCS.</a:t>
            </a:r>
          </a:p>
        </p:txBody>
      </p:sp>
      <p:sp>
        <p:nvSpPr>
          <p:cNvPr id="11" name="object 11"/>
          <p:cNvSpPr txBox="1"/>
          <p:nvPr/>
        </p:nvSpPr>
        <p:spPr>
          <a:xfrm>
            <a:off x="647700" y="3290408"/>
            <a:ext cx="604233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Em terrenos brandos</a:t>
            </a:r>
            <a:r>
              <a:rPr sz="1100" spc="14">
                <a:solidFill>
                  <a:srgbClr val="000000"/>
                </a:solidFill>
                <a:latin typeface="Calibri"/>
                <a:cs typeface="Calibri"/>
              </a:rPr>
              <a:t> </a:t>
            </a:r>
            <a:r>
              <a:rPr sz="1100">
                <a:solidFill>
                  <a:srgbClr val="000000"/>
                </a:solidFill>
                <a:latin typeface="Calibri"/>
                <a:cs typeface="Calibri"/>
              </a:rPr>
              <a:t>como neve ou areia, a capacidade de control</a:t>
            </a:r>
            <a:r>
              <a:rPr lang="pt-BR" sz="1100">
                <a:solidFill>
                  <a:srgbClr val="000000"/>
                </a:solidFill>
                <a:latin typeface="Calibri"/>
                <a:cs typeface="Calibri"/>
              </a:rPr>
              <a:t>e</a:t>
            </a:r>
            <a:r>
              <a:rPr sz="1100">
                <a:solidFill>
                  <a:srgbClr val="000000"/>
                </a:solidFill>
                <a:latin typeface="Calibri"/>
                <a:cs typeface="Calibri"/>
              </a:rPr>
              <a:t> e ajuste</a:t>
            </a:r>
            <a:r>
              <a:rPr sz="1100" spc="-15">
                <a:solidFill>
                  <a:srgbClr val="000000"/>
                </a:solidFill>
                <a:latin typeface="Calibri"/>
                <a:cs typeface="Calibri"/>
              </a:rPr>
              <a:t> </a:t>
            </a:r>
            <a:r>
              <a:rPr sz="1100">
                <a:solidFill>
                  <a:srgbClr val="000000"/>
                </a:solidFill>
                <a:latin typeface="Calibri"/>
                <a:cs typeface="Calibri"/>
              </a:rPr>
              <a:t>do TCS reduz-se em</a:t>
            </a:r>
            <a:r>
              <a:rPr sz="1100" spc="23">
                <a:solidFill>
                  <a:srgbClr val="000000"/>
                </a:solidFill>
                <a:latin typeface="Calibri"/>
                <a:cs typeface="Calibri"/>
              </a:rPr>
              <a:t> </a:t>
            </a:r>
            <a:r>
              <a:rPr sz="1100">
                <a:solidFill>
                  <a:srgbClr val="000000"/>
                </a:solidFill>
                <a:latin typeface="Calibri"/>
                <a:cs typeface="Calibri"/>
              </a:rPr>
              <a:t>grande</a:t>
            </a:r>
          </a:p>
          <a:p>
            <a:pPr marL="0" marR="0">
              <a:lnSpc>
                <a:spcPts val="1332"/>
              </a:lnSpc>
              <a:spcBef>
                <a:spcPts val="50"/>
              </a:spcBef>
              <a:spcAft>
                <a:spcPts val="0"/>
              </a:spcAft>
            </a:pPr>
            <a:r>
              <a:rPr sz="1100">
                <a:solidFill>
                  <a:srgbClr val="000000"/>
                </a:solidFill>
                <a:latin typeface="Calibri"/>
                <a:cs typeface="Calibri"/>
              </a:rPr>
              <a:t>medida,</a:t>
            </a:r>
            <a:r>
              <a:rPr sz="1100" spc="-19">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faz</a:t>
            </a:r>
            <a:r>
              <a:rPr sz="1100" spc="-14">
                <a:solidFill>
                  <a:srgbClr val="000000"/>
                </a:solidFill>
                <a:latin typeface="Calibri"/>
                <a:cs typeface="Calibri"/>
              </a:rPr>
              <a:t> </a:t>
            </a:r>
            <a:r>
              <a:rPr sz="1100">
                <a:solidFill>
                  <a:srgbClr val="000000"/>
                </a:solidFill>
                <a:latin typeface="Calibri"/>
                <a:cs typeface="Calibri"/>
              </a:rPr>
              <a:t>mesmo</a:t>
            </a:r>
            <a:r>
              <a:rPr sz="1100" spc="10">
                <a:solidFill>
                  <a:srgbClr val="000000"/>
                </a:solidFill>
                <a:latin typeface="Calibri"/>
                <a:cs typeface="Calibri"/>
              </a:rPr>
              <a:t> </a:t>
            </a:r>
            <a:r>
              <a:rPr sz="1100">
                <a:solidFill>
                  <a:srgbClr val="000000"/>
                </a:solidFill>
                <a:latin typeface="Calibri"/>
                <a:cs typeface="Calibri"/>
              </a:rPr>
              <a:t>com que a roda</a:t>
            </a:r>
            <a:r>
              <a:rPr sz="1100" spc="-11">
                <a:solidFill>
                  <a:srgbClr val="000000"/>
                </a:solidFill>
                <a:latin typeface="Calibri"/>
                <a:cs typeface="Calibri"/>
              </a:rPr>
              <a:t> </a:t>
            </a:r>
            <a:r>
              <a:rPr sz="1100">
                <a:solidFill>
                  <a:srgbClr val="000000"/>
                </a:solidFill>
                <a:latin typeface="Calibri"/>
                <a:cs typeface="Calibri"/>
              </a:rPr>
              <a:t>traseira não possa rodar o suficiente.</a:t>
            </a:r>
            <a:r>
              <a:rPr sz="1100" spc="-13">
                <a:solidFill>
                  <a:srgbClr val="000000"/>
                </a:solidFill>
                <a:latin typeface="Calibri"/>
                <a:cs typeface="Calibri"/>
              </a:rPr>
              <a:t> </a:t>
            </a:r>
            <a:r>
              <a:rPr sz="1100">
                <a:solidFill>
                  <a:srgbClr val="000000"/>
                </a:solidFill>
                <a:latin typeface="Calibri"/>
                <a:cs typeface="Calibri"/>
              </a:rPr>
              <a:t>Neste tipo de situação,</a:t>
            </a:r>
          </a:p>
          <a:p>
            <a:pPr marL="0" marR="0">
              <a:lnSpc>
                <a:spcPts val="1344"/>
              </a:lnSpc>
              <a:spcBef>
                <a:spcPts val="0"/>
              </a:spcBef>
              <a:spcAft>
                <a:spcPts val="0"/>
              </a:spcAft>
            </a:pPr>
            <a:r>
              <a:rPr sz="1100">
                <a:solidFill>
                  <a:srgbClr val="000000"/>
                </a:solidFill>
                <a:latin typeface="Calibri"/>
                <a:cs typeface="Calibri"/>
              </a:rPr>
              <a:t>sugerimos</a:t>
            </a:r>
            <a:r>
              <a:rPr sz="1100" spc="13">
                <a:solidFill>
                  <a:srgbClr val="000000"/>
                </a:solidFill>
                <a:latin typeface="Calibri"/>
                <a:cs typeface="Calibri"/>
              </a:rPr>
              <a:t> </a:t>
            </a:r>
            <a:r>
              <a:rPr sz="1100">
                <a:solidFill>
                  <a:srgbClr val="000000"/>
                </a:solidFill>
                <a:latin typeface="Calibri"/>
                <a:cs typeface="Calibri"/>
              </a:rPr>
              <a:t>desligar</a:t>
            </a:r>
            <a:r>
              <a:rPr sz="1100" spc="-14">
                <a:solidFill>
                  <a:srgbClr val="000000"/>
                </a:solidFill>
                <a:latin typeface="Calibri"/>
                <a:cs typeface="Calibri"/>
              </a:rPr>
              <a:t> </a:t>
            </a:r>
            <a:r>
              <a:rPr sz="1100">
                <a:solidFill>
                  <a:srgbClr val="000000"/>
                </a:solidFill>
                <a:latin typeface="Calibri"/>
                <a:cs typeface="Calibri"/>
              </a:rPr>
              <a:t>temporariamente</a:t>
            </a:r>
            <a:r>
              <a:rPr sz="1100" spc="-12">
                <a:solidFill>
                  <a:srgbClr val="000000"/>
                </a:solidFill>
                <a:latin typeface="Calibri"/>
                <a:cs typeface="Calibri"/>
              </a:rPr>
              <a:t> </a:t>
            </a:r>
            <a:r>
              <a:rPr sz="1100">
                <a:solidFill>
                  <a:srgbClr val="000000"/>
                </a:solidFill>
                <a:latin typeface="Calibri"/>
                <a:cs typeface="Calibri"/>
              </a:rPr>
              <a:t>o TCS.</a:t>
            </a:r>
          </a:p>
        </p:txBody>
      </p:sp>
      <p:sp>
        <p:nvSpPr>
          <p:cNvPr id="12" name="object 12"/>
          <p:cNvSpPr txBox="1"/>
          <p:nvPr/>
        </p:nvSpPr>
        <p:spPr>
          <a:xfrm>
            <a:off x="647700" y="3852764"/>
            <a:ext cx="6063213"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Exceto na condução em todo-o-terreno, sugerimos-lhe que, por segurança, tenha sempre o</a:t>
            </a:r>
            <a:r>
              <a:rPr sz="1100" spc="18">
                <a:solidFill>
                  <a:srgbClr val="000000"/>
                </a:solidFill>
                <a:latin typeface="Calibri"/>
                <a:cs typeface="Calibri"/>
              </a:rPr>
              <a:t> </a:t>
            </a:r>
            <a:r>
              <a:rPr sz="1100">
                <a:solidFill>
                  <a:srgbClr val="000000"/>
                </a:solidFill>
                <a:latin typeface="Calibri"/>
                <a:cs typeface="Calibri"/>
              </a:rPr>
              <a:t>TCS ativado.</a:t>
            </a:r>
          </a:p>
          <a:p>
            <a:pPr marL="0" marR="0">
              <a:lnSpc>
                <a:spcPts val="1347"/>
              </a:lnSpc>
              <a:spcBef>
                <a:spcPts val="442"/>
              </a:spcBef>
              <a:spcAft>
                <a:spcPts val="0"/>
              </a:spcAft>
            </a:pPr>
            <a:r>
              <a:rPr sz="1100">
                <a:solidFill>
                  <a:srgbClr val="000000"/>
                </a:solidFill>
                <a:latin typeface="Calibri"/>
                <a:cs typeface="Calibri"/>
              </a:rPr>
              <a:t>Quando selecionar o</a:t>
            </a:r>
            <a:r>
              <a:rPr sz="1100" spc="-12">
                <a:solidFill>
                  <a:srgbClr val="000000"/>
                </a:solidFill>
                <a:latin typeface="Calibri"/>
                <a:cs typeface="Calibri"/>
              </a:rPr>
              <a:t> </a:t>
            </a:r>
            <a:r>
              <a:rPr sz="1100">
                <a:solidFill>
                  <a:srgbClr val="000000"/>
                </a:solidFill>
                <a:latin typeface="Calibri"/>
                <a:cs typeface="Calibri"/>
              </a:rPr>
              <a:t>modo de condução ENDURO (todo-o-terreno), o TCS </a:t>
            </a:r>
            <a:r>
              <a:rPr lang="pt-BR" sz="1100">
                <a:solidFill>
                  <a:srgbClr val="000000"/>
                </a:solidFill>
                <a:latin typeface="Calibri"/>
                <a:cs typeface="Calibri"/>
              </a:rPr>
              <a:t>se </a:t>
            </a:r>
            <a:r>
              <a:rPr sz="1100">
                <a:solidFill>
                  <a:srgbClr val="000000"/>
                </a:solidFill>
                <a:latin typeface="Calibri"/>
                <a:cs typeface="Calibri"/>
              </a:rPr>
              <a:t>desliga.</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782572"/>
            <a:ext cx="6301740" cy="46024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445"/>
            <a:ext cx="400280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Sistema rápido de</a:t>
            </a:r>
            <a:r>
              <a:rPr sz="1400" b="1" spc="-15">
                <a:solidFill>
                  <a:schemeClr val="tx2"/>
                </a:solidFill>
                <a:cs typeface="Cambria"/>
              </a:rPr>
              <a:t> </a:t>
            </a:r>
            <a:r>
              <a:rPr sz="1400" b="1">
                <a:solidFill>
                  <a:schemeClr val="tx2"/>
                </a:solidFill>
                <a:cs typeface="Cambria"/>
              </a:rPr>
              <a:t>mudança de velocidades QSS</a:t>
            </a:r>
          </a:p>
        </p:txBody>
      </p:sp>
      <p:sp>
        <p:nvSpPr>
          <p:cNvPr id="6" name="object 6"/>
          <p:cNvSpPr txBox="1"/>
          <p:nvPr/>
        </p:nvSpPr>
        <p:spPr>
          <a:xfrm>
            <a:off x="684275" y="996788"/>
            <a:ext cx="619131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sua moto está</a:t>
            </a:r>
            <a:r>
              <a:rPr sz="1100" spc="-17">
                <a:solidFill>
                  <a:srgbClr val="000000"/>
                </a:solidFill>
                <a:latin typeface="Calibri"/>
                <a:cs typeface="Calibri"/>
              </a:rPr>
              <a:t> </a:t>
            </a:r>
            <a:r>
              <a:rPr sz="1100">
                <a:solidFill>
                  <a:srgbClr val="000000"/>
                </a:solidFill>
                <a:latin typeface="Calibri"/>
                <a:cs typeface="Calibri"/>
              </a:rPr>
              <a:t>equipada com</a:t>
            </a:r>
            <a:r>
              <a:rPr sz="1100" spc="19">
                <a:solidFill>
                  <a:srgbClr val="000000"/>
                </a:solidFill>
                <a:latin typeface="Calibri"/>
                <a:cs typeface="Calibri"/>
              </a:rPr>
              <a:t>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sistema de mudança rápida de velocidades</a:t>
            </a:r>
            <a:r>
              <a:rPr sz="1100" spc="-11">
                <a:solidFill>
                  <a:srgbClr val="000000"/>
                </a:solidFill>
                <a:latin typeface="Calibri"/>
                <a:cs typeface="Calibri"/>
              </a:rPr>
              <a:t> </a:t>
            </a:r>
            <a:r>
              <a:rPr sz="1100">
                <a:solidFill>
                  <a:srgbClr val="000000"/>
                </a:solidFill>
                <a:latin typeface="Calibri"/>
                <a:cs typeface="Calibri"/>
              </a:rPr>
              <a:t>(‘quickshift’) e, quando esta</a:t>
            </a:r>
          </a:p>
          <a:p>
            <a:pPr marL="0" marR="0">
              <a:lnSpc>
                <a:spcPts val="1344"/>
              </a:lnSpc>
              <a:spcBef>
                <a:spcPts val="50"/>
              </a:spcBef>
              <a:spcAft>
                <a:spcPts val="0"/>
              </a:spcAft>
            </a:pPr>
            <a:r>
              <a:rPr sz="1100">
                <a:solidFill>
                  <a:srgbClr val="000000"/>
                </a:solidFill>
                <a:latin typeface="Calibri"/>
                <a:cs typeface="Calibri"/>
              </a:rPr>
              <a:t>função</a:t>
            </a:r>
            <a:r>
              <a:rPr sz="1100" spc="18">
                <a:solidFill>
                  <a:srgbClr val="000000"/>
                </a:solidFill>
                <a:latin typeface="Calibri"/>
                <a:cs typeface="Calibri"/>
              </a:rPr>
              <a:t> </a:t>
            </a:r>
            <a:r>
              <a:rPr sz="1100">
                <a:solidFill>
                  <a:srgbClr val="000000"/>
                </a:solidFill>
                <a:latin typeface="Calibri"/>
                <a:cs typeface="Calibri"/>
              </a:rPr>
              <a:t>estiver ativa, as passagens de </a:t>
            </a:r>
            <a:r>
              <a:rPr lang="pt-BR" sz="1100">
                <a:solidFill>
                  <a:srgbClr val="000000"/>
                </a:solidFill>
                <a:latin typeface="Calibri"/>
                <a:cs typeface="Calibri"/>
              </a:rPr>
              <a:t>marcha</a:t>
            </a:r>
            <a:r>
              <a:rPr sz="1100">
                <a:solidFill>
                  <a:srgbClr val="000000"/>
                </a:solidFill>
                <a:latin typeface="Calibri"/>
                <a:cs typeface="Calibri"/>
              </a:rPr>
              <a:t> podem</a:t>
            </a:r>
            <a:r>
              <a:rPr sz="1100" spc="13">
                <a:solidFill>
                  <a:srgbClr val="000000"/>
                </a:solidFill>
                <a:latin typeface="Calibri"/>
                <a:cs typeface="Calibri"/>
              </a:rPr>
              <a:t> </a:t>
            </a:r>
            <a:r>
              <a:rPr sz="1100">
                <a:solidFill>
                  <a:srgbClr val="000000"/>
                </a:solidFill>
                <a:latin typeface="Calibri"/>
                <a:cs typeface="Calibri"/>
              </a:rPr>
              <a:t>efetuar-se sem necessidade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utilizar</a:t>
            </a:r>
            <a:r>
              <a:rPr sz="1100">
                <a:solidFill>
                  <a:srgbClr val="000000"/>
                </a:solidFill>
                <a:latin typeface="Calibri"/>
                <a:cs typeface="Calibri"/>
              </a:rPr>
              <a:t> a manete de</a:t>
            </a:r>
          </a:p>
          <a:p>
            <a:pPr marL="0" marR="0">
              <a:lnSpc>
                <a:spcPts val="1344"/>
              </a:lnSpc>
              <a:spcBef>
                <a:spcPts val="0"/>
              </a:spcBef>
              <a:spcAft>
                <a:spcPts val="0"/>
              </a:spcAft>
            </a:pP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a:t>
            </a:r>
          </a:p>
        </p:txBody>
      </p:sp>
      <p:sp>
        <p:nvSpPr>
          <p:cNvPr id="7" name="object 7"/>
          <p:cNvSpPr txBox="1"/>
          <p:nvPr/>
        </p:nvSpPr>
        <p:spPr>
          <a:xfrm>
            <a:off x="3477768" y="178774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755904" y="2015317"/>
            <a:ext cx="5576487"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 mudança rápida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velocidades só funciona quando</a:t>
            </a:r>
            <a:r>
              <a:rPr sz="1100" spc="-10">
                <a:solidFill>
                  <a:srgbClr val="000000"/>
                </a:solidFill>
                <a:latin typeface="Calibri"/>
                <a:cs typeface="Calibri"/>
              </a:rPr>
              <a:t> </a:t>
            </a:r>
            <a:r>
              <a:rPr sz="1100">
                <a:solidFill>
                  <a:srgbClr val="000000"/>
                </a:solidFill>
                <a:latin typeface="Calibri"/>
                <a:cs typeface="Calibri"/>
              </a:rPr>
              <a:t>o regime</a:t>
            </a:r>
            <a:r>
              <a:rPr sz="1100" spc="-14">
                <a:solidFill>
                  <a:srgbClr val="000000"/>
                </a:solidFill>
                <a:latin typeface="Calibri"/>
                <a:cs typeface="Calibri"/>
              </a:rPr>
              <a:t> </a:t>
            </a:r>
            <a:r>
              <a:rPr sz="1100">
                <a:solidFill>
                  <a:srgbClr val="000000"/>
                </a:solidFill>
                <a:latin typeface="Calibri"/>
                <a:cs typeface="Calibri"/>
              </a:rPr>
              <a:t>do motor superar as 2.000 rpm.</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733"/>
            <a:ext cx="2210814"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Sistema de cruise control</a:t>
            </a:r>
          </a:p>
        </p:txBody>
      </p:sp>
      <p:sp>
        <p:nvSpPr>
          <p:cNvPr id="5" name="object 5"/>
          <p:cNvSpPr txBox="1"/>
          <p:nvPr/>
        </p:nvSpPr>
        <p:spPr>
          <a:xfrm>
            <a:off x="576072" y="1095848"/>
            <a:ext cx="434157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visualização do cruise control mostra-lhe a velocidade atual de cruzeiro.</a:t>
            </a:r>
          </a:p>
        </p:txBody>
      </p:sp>
      <p:sp>
        <p:nvSpPr>
          <p:cNvPr id="6" name="object 6"/>
          <p:cNvSpPr txBox="1"/>
          <p:nvPr/>
        </p:nvSpPr>
        <p:spPr>
          <a:xfrm>
            <a:off x="576072" y="1318352"/>
            <a:ext cx="639822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 velocidade supera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40</a:t>
            </a:r>
            <a:r>
              <a:rPr sz="1100" spc="16">
                <a:solidFill>
                  <a:srgbClr val="000000"/>
                </a:solidFill>
                <a:latin typeface="Calibri"/>
                <a:cs typeface="Calibri"/>
              </a:rPr>
              <a:t> </a:t>
            </a:r>
            <a:r>
              <a:rPr sz="1100">
                <a:solidFill>
                  <a:srgbClr val="000000"/>
                </a:solidFill>
                <a:latin typeface="Calibri"/>
                <a:cs typeface="Calibri"/>
              </a:rPr>
              <a:t>km/h,</a:t>
            </a:r>
            <a:r>
              <a:rPr sz="1100" spc="-10">
                <a:solidFill>
                  <a:srgbClr val="000000"/>
                </a:solidFill>
                <a:latin typeface="Calibri"/>
                <a:cs typeface="Calibri"/>
              </a:rPr>
              <a:t> </a:t>
            </a:r>
            <a:r>
              <a:rPr sz="1100">
                <a:solidFill>
                  <a:srgbClr val="000000"/>
                </a:solidFill>
                <a:latin typeface="Calibri"/>
                <a:cs typeface="Calibri"/>
              </a:rPr>
              <a:t>desde que tenha uma </a:t>
            </a:r>
            <a:r>
              <a:rPr lang="pt-BR" sz="1100">
                <a:solidFill>
                  <a:srgbClr val="000000"/>
                </a:solidFill>
                <a:latin typeface="Calibri"/>
                <a:cs typeface="Calibri"/>
              </a:rPr>
              <a:t>marcha</a:t>
            </a:r>
            <a:r>
              <a:rPr sz="1100">
                <a:solidFill>
                  <a:srgbClr val="000000"/>
                </a:solidFill>
                <a:latin typeface="Calibri"/>
                <a:cs typeface="Calibri"/>
              </a:rPr>
              <a:t> engrenada entre 2ª e 6ª, pode ativar</a:t>
            </a:r>
          </a:p>
          <a:p>
            <a:pPr marL="0" marR="0">
              <a:lnSpc>
                <a:spcPts val="1344"/>
              </a:lnSpc>
              <a:spcBef>
                <a:spcPts val="50"/>
              </a:spcBef>
              <a:spcAft>
                <a:spcPts val="0"/>
              </a:spcAft>
            </a:pPr>
            <a:r>
              <a:rPr sz="1100">
                <a:solidFill>
                  <a:srgbClr val="000000"/>
                </a:solidFill>
                <a:latin typeface="Calibri"/>
                <a:cs typeface="Calibri"/>
              </a:rPr>
              <a:t>o cruise control e poderá</a:t>
            </a:r>
            <a:r>
              <a:rPr sz="1100" spc="-14">
                <a:solidFill>
                  <a:srgbClr val="000000"/>
                </a:solidFill>
                <a:latin typeface="Calibri"/>
                <a:cs typeface="Calibri"/>
              </a:rPr>
              <a:t> </a:t>
            </a:r>
            <a:r>
              <a:rPr sz="1100">
                <a:solidFill>
                  <a:srgbClr val="000000"/>
                </a:solidFill>
                <a:latin typeface="Calibri"/>
                <a:cs typeface="Calibri"/>
              </a:rPr>
              <a:t>manter a velocidade sem acionar o acelerador.</a:t>
            </a:r>
          </a:p>
        </p:txBody>
      </p:sp>
      <p:sp>
        <p:nvSpPr>
          <p:cNvPr id="7" name="object 7"/>
          <p:cNvSpPr txBox="1"/>
          <p:nvPr/>
        </p:nvSpPr>
        <p:spPr>
          <a:xfrm>
            <a:off x="576072" y="1710020"/>
            <a:ext cx="6371124"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botão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cruise control</a:t>
            </a:r>
            <a:r>
              <a:rPr sz="1100" spc="-22">
                <a:solidFill>
                  <a:srgbClr val="000000"/>
                </a:solidFill>
                <a:latin typeface="Calibri"/>
                <a:cs typeface="Calibri"/>
              </a:rPr>
              <a:t> </a:t>
            </a:r>
            <a:r>
              <a:rPr sz="1100">
                <a:solidFill>
                  <a:srgbClr val="000000"/>
                </a:solidFill>
                <a:latin typeface="Calibri"/>
                <a:cs typeface="Calibri"/>
              </a:rPr>
              <a:t>tem duas</a:t>
            </a:r>
            <a:r>
              <a:rPr sz="1100" spc="-10">
                <a:solidFill>
                  <a:srgbClr val="000000"/>
                </a:solidFill>
                <a:latin typeface="Calibri"/>
                <a:cs typeface="Calibri"/>
              </a:rPr>
              <a:t> </a:t>
            </a:r>
            <a:r>
              <a:rPr sz="1100">
                <a:solidFill>
                  <a:srgbClr val="000000"/>
                </a:solidFill>
                <a:latin typeface="Calibri"/>
                <a:cs typeface="Calibri"/>
              </a:rPr>
              <a:t>funções: ativar/desativar o cruise control e ajustar a velocidade. Ative ou</a:t>
            </a:r>
          </a:p>
          <a:p>
            <a:pPr>
              <a:lnSpc>
                <a:spcPts val="1343"/>
              </a:lnSpc>
              <a:spcBef>
                <a:spcPts val="50"/>
              </a:spcBef>
            </a:pPr>
            <a:r>
              <a:rPr sz="1100">
                <a:solidFill>
                  <a:srgbClr val="000000"/>
                </a:solidFill>
                <a:latin typeface="Calibri"/>
                <a:cs typeface="Calibri"/>
              </a:rPr>
              <a:t>desative</a:t>
            </a:r>
            <a:r>
              <a:rPr sz="1100" spc="18">
                <a:solidFill>
                  <a:srgbClr val="000000"/>
                </a:solidFill>
                <a:latin typeface="Calibri"/>
                <a:cs typeface="Calibri"/>
              </a:rPr>
              <a:t> </a:t>
            </a:r>
            <a:r>
              <a:rPr sz="1100">
                <a:solidFill>
                  <a:srgbClr val="000000"/>
                </a:solidFill>
                <a:latin typeface="Calibri"/>
                <a:cs typeface="Calibri"/>
              </a:rPr>
              <a:t>esta função movendo o botão de cruise control para a esquerda. Se</a:t>
            </a:r>
            <a:r>
              <a:rPr sz="1100" spc="11">
                <a:solidFill>
                  <a:srgbClr val="000000"/>
                </a:solidFill>
                <a:latin typeface="Calibri"/>
                <a:cs typeface="Calibri"/>
              </a:rPr>
              <a:t> </a:t>
            </a:r>
            <a:r>
              <a:rPr lang="pt-BR" sz="1100">
                <a:solidFill>
                  <a:srgbClr val="000000"/>
                </a:solidFill>
                <a:cs typeface="Calibri"/>
              </a:rPr>
              <a:t>apertar</a:t>
            </a:r>
            <a:r>
              <a:rPr sz="1100">
                <a:solidFill>
                  <a:srgbClr val="000000"/>
                </a:solidFill>
                <a:latin typeface="Calibri"/>
                <a:cs typeface="Calibri"/>
              </a:rPr>
              <a:t> brevemente RES/+, a</a:t>
            </a:r>
          </a:p>
          <a:p>
            <a:pPr>
              <a:lnSpc>
                <a:spcPts val="1332"/>
              </a:lnSpc>
            </a:pPr>
            <a:r>
              <a:rPr sz="1100">
                <a:solidFill>
                  <a:srgbClr val="000000"/>
                </a:solidFill>
                <a:latin typeface="Calibri"/>
                <a:cs typeface="Calibri"/>
              </a:rPr>
              <a:t>velocidade de cruzeiro aumenta</a:t>
            </a:r>
            <a:r>
              <a:rPr sz="1100" spc="-15">
                <a:solidFill>
                  <a:srgbClr val="000000"/>
                </a:solidFill>
                <a:latin typeface="Calibri"/>
                <a:cs typeface="Calibri"/>
              </a:rPr>
              <a:t> </a:t>
            </a:r>
            <a:r>
              <a:rPr sz="1100">
                <a:solidFill>
                  <a:srgbClr val="000000"/>
                </a:solidFill>
                <a:latin typeface="Calibri"/>
                <a:cs typeface="Calibri"/>
              </a:rPr>
              <a:t>em 2</a:t>
            </a:r>
            <a:r>
              <a:rPr sz="1100" spc="11">
                <a:solidFill>
                  <a:srgbClr val="000000"/>
                </a:solidFill>
                <a:latin typeface="Calibri"/>
                <a:cs typeface="Calibri"/>
              </a:rPr>
              <a:t> </a:t>
            </a:r>
            <a:r>
              <a:rPr sz="1100">
                <a:solidFill>
                  <a:srgbClr val="000000"/>
                </a:solidFill>
                <a:latin typeface="Calibri"/>
                <a:cs typeface="Calibri"/>
              </a:rPr>
              <a:t>km/h, enquanto,</a:t>
            </a:r>
            <a:r>
              <a:rPr sz="1100" spc="15">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lang="pt-BR" sz="1100">
                <a:solidFill>
                  <a:srgbClr val="000000"/>
                </a:solidFill>
                <a:cs typeface="Calibri"/>
              </a:rPr>
              <a:t>apertar</a:t>
            </a:r>
            <a:r>
              <a:rPr sz="1100">
                <a:solidFill>
                  <a:srgbClr val="000000"/>
                </a:solidFill>
                <a:latin typeface="Calibri"/>
                <a:cs typeface="Calibri"/>
              </a:rPr>
              <a:t> brevemente SET/- , a velocidade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cruzeiro</a:t>
            </a:r>
          </a:p>
          <a:p>
            <a:pPr marL="0" marR="0">
              <a:lnSpc>
                <a:spcPts val="1344"/>
              </a:lnSpc>
              <a:spcBef>
                <a:spcPts val="50"/>
              </a:spcBef>
              <a:spcAft>
                <a:spcPts val="0"/>
              </a:spcAft>
            </a:pPr>
            <a:r>
              <a:rPr sz="1100">
                <a:solidFill>
                  <a:srgbClr val="000000"/>
                </a:solidFill>
                <a:latin typeface="Calibri"/>
                <a:cs typeface="Calibri"/>
              </a:rPr>
              <a:t>reduzir-se-á em 2</a:t>
            </a:r>
            <a:r>
              <a:rPr sz="1100" spc="11">
                <a:solidFill>
                  <a:srgbClr val="000000"/>
                </a:solidFill>
                <a:latin typeface="Calibri"/>
                <a:cs typeface="Calibri"/>
              </a:rPr>
              <a:t> </a:t>
            </a:r>
            <a:r>
              <a:rPr sz="1100">
                <a:solidFill>
                  <a:srgbClr val="000000"/>
                </a:solidFill>
                <a:latin typeface="Calibri"/>
                <a:cs typeface="Calibri"/>
              </a:rPr>
              <a:t>km/h. Fazendo uma</a:t>
            </a:r>
            <a:r>
              <a:rPr sz="1100" spc="-22">
                <a:solidFill>
                  <a:srgbClr val="000000"/>
                </a:solidFill>
                <a:latin typeface="Calibri"/>
                <a:cs typeface="Calibri"/>
              </a:rPr>
              <a:t> </a:t>
            </a:r>
            <a:r>
              <a:rPr sz="1100">
                <a:solidFill>
                  <a:srgbClr val="000000"/>
                </a:solidFill>
                <a:latin typeface="Calibri"/>
                <a:cs typeface="Calibri"/>
              </a:rPr>
              <a:t>pressão prolongada no</a:t>
            </a:r>
            <a:r>
              <a:rPr sz="1100" spc="14">
                <a:solidFill>
                  <a:srgbClr val="000000"/>
                </a:solidFill>
                <a:latin typeface="Calibri"/>
                <a:cs typeface="Calibri"/>
              </a:rPr>
              <a:t> </a:t>
            </a:r>
            <a:r>
              <a:rPr sz="1100">
                <a:solidFill>
                  <a:srgbClr val="000000"/>
                </a:solidFill>
                <a:latin typeface="Calibri"/>
                <a:cs typeface="Calibri"/>
              </a:rPr>
              <a:t>botão poderá aumentar ou diminuir a</a:t>
            </a:r>
          </a:p>
          <a:p>
            <a:pPr marL="0" marR="0">
              <a:lnSpc>
                <a:spcPts val="1344"/>
              </a:lnSpc>
              <a:spcBef>
                <a:spcPts val="0"/>
              </a:spcBef>
              <a:spcAft>
                <a:spcPts val="0"/>
              </a:spcAft>
            </a:pPr>
            <a:r>
              <a:rPr sz="1100">
                <a:solidFill>
                  <a:srgbClr val="000000"/>
                </a:solidFill>
                <a:latin typeface="Calibri"/>
                <a:cs typeface="Calibri"/>
              </a:rPr>
              <a:t>velocidade de cruzeiro.</a:t>
            </a:r>
          </a:p>
        </p:txBody>
      </p:sp>
      <p:sp>
        <p:nvSpPr>
          <p:cNvPr id="8" name="object 8"/>
          <p:cNvSpPr txBox="1"/>
          <p:nvPr/>
        </p:nvSpPr>
        <p:spPr>
          <a:xfrm>
            <a:off x="576072" y="2613752"/>
            <a:ext cx="640944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a velocidade do veículo for superior a 40 km/h, com uma velocidade engrenada entre 2ª e 6ª, poderá ativar</a:t>
            </a:r>
          </a:p>
          <a:p>
            <a:pPr marL="0" marR="0">
              <a:lnSpc>
                <a:spcPts val="1332"/>
              </a:lnSpc>
              <a:spcBef>
                <a:spcPts val="50"/>
              </a:spcBef>
              <a:spcAft>
                <a:spcPts val="0"/>
              </a:spcAft>
            </a:pPr>
            <a:r>
              <a:rPr sz="1100">
                <a:solidFill>
                  <a:srgbClr val="000000"/>
                </a:solidFill>
                <a:latin typeface="Calibri"/>
                <a:cs typeface="Calibri"/>
              </a:rPr>
              <a:t>o cruise control; </a:t>
            </a:r>
            <a:r>
              <a:rPr lang="pt-BR" sz="1100">
                <a:solidFill>
                  <a:srgbClr val="000000"/>
                </a:solidFill>
                <a:latin typeface="Calibri"/>
                <a:cs typeface="Calibri"/>
              </a:rPr>
              <a:t>apertando</a:t>
            </a:r>
            <a:r>
              <a:rPr sz="1100">
                <a:solidFill>
                  <a:srgbClr val="000000"/>
                </a:solidFill>
                <a:latin typeface="Calibri"/>
                <a:cs typeface="Calibri"/>
              </a:rPr>
              <a:t> brevemente SET/- o sistema memoriza a velocidade atual e</a:t>
            </a:r>
            <a:r>
              <a:rPr sz="1100" spc="10">
                <a:solidFill>
                  <a:srgbClr val="000000"/>
                </a:solidFill>
                <a:latin typeface="Calibri"/>
                <a:cs typeface="Calibri"/>
              </a:rPr>
              <a:t> </a:t>
            </a:r>
            <a:r>
              <a:rPr sz="1100">
                <a:solidFill>
                  <a:srgbClr val="000000"/>
                </a:solidFill>
                <a:latin typeface="Calibri"/>
                <a:cs typeface="Calibri"/>
              </a:rPr>
              <a:t>inicia o</a:t>
            </a:r>
            <a:r>
              <a:rPr sz="1100" spc="18">
                <a:solidFill>
                  <a:srgbClr val="000000"/>
                </a:solidFill>
                <a:latin typeface="Calibri"/>
                <a:cs typeface="Calibri"/>
              </a:rPr>
              <a:t> </a:t>
            </a:r>
            <a:r>
              <a:rPr sz="1100">
                <a:solidFill>
                  <a:srgbClr val="000000"/>
                </a:solidFill>
                <a:latin typeface="Calibri"/>
                <a:cs typeface="Calibri"/>
              </a:rPr>
              <a:t>cruzeiro</a:t>
            </a:r>
          </a:p>
          <a:p>
            <a:pPr marL="0" marR="0">
              <a:lnSpc>
                <a:spcPts val="1343"/>
              </a:lnSpc>
              <a:spcBef>
                <a:spcPts val="0"/>
              </a:spcBef>
              <a:spcAft>
                <a:spcPts val="0"/>
              </a:spcAft>
            </a:pPr>
            <a:r>
              <a:rPr sz="1100">
                <a:solidFill>
                  <a:srgbClr val="000000"/>
                </a:solidFill>
                <a:latin typeface="Calibri"/>
                <a:cs typeface="Calibri"/>
              </a:rPr>
              <a:t>partindo a velocidade atual.</a:t>
            </a:r>
          </a:p>
        </p:txBody>
      </p:sp>
      <p:sp>
        <p:nvSpPr>
          <p:cNvPr id="9" name="object 9"/>
          <p:cNvSpPr txBox="1"/>
          <p:nvPr/>
        </p:nvSpPr>
        <p:spPr>
          <a:xfrm>
            <a:off x="576072" y="3176108"/>
            <a:ext cx="642177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o cruise control está ativo,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acionar o </a:t>
            </a:r>
            <a:r>
              <a:rPr lang="pt-BR" sz="1100">
                <a:solidFill>
                  <a:srgbClr val="000000"/>
                </a:solidFill>
                <a:latin typeface="Calibri"/>
                <a:cs typeface="Calibri"/>
              </a:rPr>
              <a:t>freio</a:t>
            </a:r>
            <a:r>
              <a:rPr sz="1100">
                <a:solidFill>
                  <a:srgbClr val="000000"/>
                </a:solidFill>
                <a:latin typeface="Calibri"/>
                <a:cs typeface="Calibri"/>
              </a:rPr>
              <a:t>, a embr</a:t>
            </a:r>
            <a:r>
              <a:rPr lang="pt-BR" sz="1100">
                <a:solidFill>
                  <a:srgbClr val="000000"/>
                </a:solidFill>
                <a:latin typeface="Calibri"/>
                <a:cs typeface="Calibri"/>
              </a:rPr>
              <a:t>e</a:t>
            </a:r>
            <a:r>
              <a:rPr sz="1100">
                <a:solidFill>
                  <a:srgbClr val="000000"/>
                </a:solidFill>
                <a:latin typeface="Calibri"/>
                <a:cs typeface="Calibri"/>
              </a:rPr>
              <a:t>agem</a:t>
            </a:r>
            <a:r>
              <a:rPr sz="1100" spc="11">
                <a:solidFill>
                  <a:srgbClr val="000000"/>
                </a:solidFill>
                <a:latin typeface="Calibri"/>
                <a:cs typeface="Calibri"/>
              </a:rPr>
              <a:t> </a:t>
            </a:r>
            <a:r>
              <a:rPr sz="1100">
                <a:solidFill>
                  <a:srgbClr val="000000"/>
                </a:solidFill>
                <a:latin typeface="Calibri"/>
                <a:cs typeface="Calibri"/>
              </a:rPr>
              <a:t>ou desligar a alimentação desativará a</a:t>
            </a:r>
          </a:p>
          <a:p>
            <a:pPr marL="0" marR="0">
              <a:lnSpc>
                <a:spcPts val="1332"/>
              </a:lnSpc>
              <a:spcBef>
                <a:spcPts val="50"/>
              </a:spcBef>
              <a:spcAft>
                <a:spcPts val="0"/>
              </a:spcAft>
            </a:pPr>
            <a:r>
              <a:rPr sz="1100">
                <a:solidFill>
                  <a:srgbClr val="000000"/>
                </a:solidFill>
                <a:latin typeface="Calibri"/>
                <a:cs typeface="Calibri"/>
              </a:rPr>
              <a:t>função</a:t>
            </a:r>
            <a:r>
              <a:rPr sz="1100" spc="18">
                <a:solidFill>
                  <a:srgbClr val="000000"/>
                </a:solidFill>
                <a:latin typeface="Calibri"/>
                <a:cs typeface="Calibri"/>
              </a:rPr>
              <a:t> </a:t>
            </a:r>
            <a:r>
              <a:rPr sz="1100">
                <a:solidFill>
                  <a:srgbClr val="000000"/>
                </a:solidFill>
                <a:latin typeface="Calibri"/>
                <a:cs typeface="Calibri"/>
              </a:rPr>
              <a:t>de cruise control. Quando</a:t>
            </a:r>
            <a:r>
              <a:rPr sz="1100" spc="21">
                <a:solidFill>
                  <a:srgbClr val="000000"/>
                </a:solidFill>
                <a:latin typeface="Calibri"/>
                <a:cs typeface="Calibri"/>
              </a:rPr>
              <a:t> </a:t>
            </a:r>
            <a:r>
              <a:rPr sz="1100">
                <a:solidFill>
                  <a:srgbClr val="000000"/>
                </a:solidFill>
                <a:latin typeface="Calibri"/>
                <a:cs typeface="Calibri"/>
              </a:rPr>
              <a:t>a velocidade de condução</a:t>
            </a:r>
            <a:r>
              <a:rPr sz="1100" spc="18">
                <a:solidFill>
                  <a:srgbClr val="000000"/>
                </a:solidFill>
                <a:latin typeface="Calibri"/>
                <a:cs typeface="Calibri"/>
              </a:rPr>
              <a:t> </a:t>
            </a:r>
            <a:r>
              <a:rPr sz="1100">
                <a:solidFill>
                  <a:srgbClr val="000000"/>
                </a:solidFill>
                <a:latin typeface="Calibri"/>
                <a:cs typeface="Calibri"/>
              </a:rPr>
              <a:t>for inferior a 40 km/h, o</a:t>
            </a:r>
            <a:r>
              <a:rPr sz="1100" spc="10">
                <a:solidFill>
                  <a:srgbClr val="000000"/>
                </a:solidFill>
                <a:latin typeface="Calibri"/>
                <a:cs typeface="Calibri"/>
              </a:rPr>
              <a:t> </a:t>
            </a:r>
            <a:r>
              <a:rPr sz="1100">
                <a:solidFill>
                  <a:srgbClr val="000000"/>
                </a:solidFill>
                <a:latin typeface="Calibri"/>
                <a:cs typeface="Calibri"/>
              </a:rPr>
              <a:t>cruise control desativa-se</a:t>
            </a:r>
          </a:p>
          <a:p>
            <a:pPr marL="0" marR="0">
              <a:lnSpc>
                <a:spcPts val="1344"/>
              </a:lnSpc>
              <a:spcBef>
                <a:spcPts val="0"/>
              </a:spcBef>
              <a:spcAft>
                <a:spcPts val="0"/>
              </a:spcAft>
            </a:pPr>
            <a:r>
              <a:rPr sz="1100">
                <a:solidFill>
                  <a:srgbClr val="000000"/>
                </a:solidFill>
                <a:latin typeface="Calibri"/>
                <a:cs typeface="Calibri"/>
              </a:rPr>
              <a:t>automaticamente.</a:t>
            </a:r>
          </a:p>
        </p:txBody>
      </p:sp>
      <p:sp>
        <p:nvSpPr>
          <p:cNvPr id="10" name="object 10"/>
          <p:cNvSpPr txBox="1"/>
          <p:nvPr/>
        </p:nvSpPr>
        <p:spPr>
          <a:xfrm>
            <a:off x="576072" y="3738464"/>
            <a:ext cx="619159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indicador de mudança de velocidade aumenta</a:t>
            </a:r>
            <a:r>
              <a:rPr sz="1100" spc="-17">
                <a:solidFill>
                  <a:srgbClr val="000000"/>
                </a:solidFill>
                <a:latin typeface="Calibri"/>
                <a:cs typeface="Calibri"/>
              </a:rPr>
              <a:t> </a:t>
            </a:r>
            <a:r>
              <a:rPr sz="1100">
                <a:solidFill>
                  <a:srgbClr val="000000"/>
                </a:solidFill>
                <a:latin typeface="Calibri"/>
                <a:cs typeface="Calibri"/>
              </a:rPr>
              <a:t>aumentando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reduzindo com o</a:t>
            </a:r>
            <a:r>
              <a:rPr sz="1100" spc="17">
                <a:solidFill>
                  <a:srgbClr val="000000"/>
                </a:solidFill>
                <a:latin typeface="Calibri"/>
                <a:cs typeface="Calibri"/>
              </a:rPr>
              <a:t> </a:t>
            </a:r>
            <a:r>
              <a:rPr sz="1100">
                <a:solidFill>
                  <a:srgbClr val="000000"/>
                </a:solidFill>
                <a:latin typeface="Calibri"/>
                <a:cs typeface="Calibri"/>
              </a:rPr>
              <a:t>cruise control, funciona</a:t>
            </a:r>
          </a:p>
          <a:p>
            <a:pPr marL="0" marR="0">
              <a:lnSpc>
                <a:spcPts val="1343"/>
              </a:lnSpc>
              <a:spcBef>
                <a:spcPts val="50"/>
              </a:spcBef>
              <a:spcAft>
                <a:spcPts val="0"/>
              </a:spcAft>
            </a:pPr>
            <a:r>
              <a:rPr sz="1100">
                <a:solidFill>
                  <a:srgbClr val="000000"/>
                </a:solidFill>
                <a:latin typeface="Calibri"/>
                <a:cs typeface="Calibri"/>
              </a:rPr>
              <a:t>segundo</a:t>
            </a:r>
            <a:r>
              <a:rPr sz="1100" spc="18">
                <a:solidFill>
                  <a:srgbClr val="000000"/>
                </a:solidFill>
                <a:latin typeface="Calibri"/>
                <a:cs typeface="Calibri"/>
              </a:rPr>
              <a:t> </a:t>
            </a:r>
            <a:r>
              <a:rPr sz="1100">
                <a:solidFill>
                  <a:srgbClr val="000000"/>
                </a:solidFill>
                <a:latin typeface="Calibri"/>
                <a:cs typeface="Calibri"/>
              </a:rPr>
              <a:t>a mudança engrenada e o regime do motor:</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120900"/>
            <a:ext cx="6301740" cy="23698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1716024" y="712723"/>
            <a:ext cx="4235196" cy="118719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1789176" y="721241"/>
            <a:ext cx="588152"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Mudança</a:t>
            </a:r>
          </a:p>
        </p:txBody>
      </p:sp>
      <p:sp>
        <p:nvSpPr>
          <p:cNvPr id="7" name="object 7"/>
          <p:cNvSpPr txBox="1"/>
          <p:nvPr/>
        </p:nvSpPr>
        <p:spPr>
          <a:xfrm>
            <a:off x="2523392" y="721241"/>
            <a:ext cx="1546302" cy="3742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Aviso de redução de mudança</a:t>
            </a:r>
          </a:p>
          <a:p>
            <a:pPr marL="418171" marR="0">
              <a:lnSpc>
                <a:spcPts val="1098"/>
              </a:lnSpc>
              <a:spcBef>
                <a:spcPts val="449"/>
              </a:spcBef>
              <a:spcAft>
                <a:spcPts val="0"/>
              </a:spcAft>
            </a:pPr>
            <a:r>
              <a:rPr sz="900">
                <a:solidFill>
                  <a:srgbClr val="000000"/>
                </a:solidFill>
                <a:latin typeface="Calibri"/>
                <a:cs typeface="Calibri"/>
              </a:rPr>
              <a:t>&lt; 3.000 rpm</a:t>
            </a:r>
          </a:p>
        </p:txBody>
      </p:sp>
      <p:sp>
        <p:nvSpPr>
          <p:cNvPr id="8" name="object 8"/>
          <p:cNvSpPr txBox="1"/>
          <p:nvPr/>
        </p:nvSpPr>
        <p:spPr>
          <a:xfrm>
            <a:off x="4328925" y="721241"/>
            <a:ext cx="1587455"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Aviso de aumento de mudança</a:t>
            </a:r>
          </a:p>
        </p:txBody>
      </p:sp>
      <p:sp>
        <p:nvSpPr>
          <p:cNvPr id="9" name="object 9"/>
          <p:cNvSpPr txBox="1"/>
          <p:nvPr/>
        </p:nvSpPr>
        <p:spPr>
          <a:xfrm>
            <a:off x="1955291" y="917827"/>
            <a:ext cx="256328" cy="964022"/>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2ª</a:t>
            </a:r>
          </a:p>
          <a:p>
            <a:pPr marL="0" marR="0">
              <a:lnSpc>
                <a:spcPts val="1098"/>
              </a:lnSpc>
              <a:spcBef>
                <a:spcPts val="449"/>
              </a:spcBef>
              <a:spcAft>
                <a:spcPts val="0"/>
              </a:spcAft>
            </a:pPr>
            <a:r>
              <a:rPr sz="900">
                <a:solidFill>
                  <a:srgbClr val="000000"/>
                </a:solidFill>
                <a:latin typeface="Calibri"/>
                <a:cs typeface="Calibri"/>
              </a:rPr>
              <a:t>3ª</a:t>
            </a:r>
          </a:p>
          <a:p>
            <a:pPr marL="0" marR="0">
              <a:lnSpc>
                <a:spcPts val="1098"/>
              </a:lnSpc>
              <a:spcBef>
                <a:spcPts val="499"/>
              </a:spcBef>
              <a:spcAft>
                <a:spcPts val="0"/>
              </a:spcAft>
            </a:pPr>
            <a:r>
              <a:rPr sz="900">
                <a:solidFill>
                  <a:srgbClr val="000000"/>
                </a:solidFill>
                <a:latin typeface="Calibri"/>
                <a:cs typeface="Calibri"/>
              </a:rPr>
              <a:t>4ª</a:t>
            </a:r>
          </a:p>
          <a:p>
            <a:pPr marL="0" marR="0">
              <a:lnSpc>
                <a:spcPts val="1098"/>
              </a:lnSpc>
              <a:spcBef>
                <a:spcPts val="449"/>
              </a:spcBef>
              <a:spcAft>
                <a:spcPts val="0"/>
              </a:spcAft>
            </a:pPr>
            <a:r>
              <a:rPr sz="900">
                <a:solidFill>
                  <a:srgbClr val="000000"/>
                </a:solidFill>
                <a:latin typeface="Calibri"/>
                <a:cs typeface="Calibri"/>
              </a:rPr>
              <a:t>5ª</a:t>
            </a:r>
          </a:p>
          <a:p>
            <a:pPr marL="0" marR="0">
              <a:lnSpc>
                <a:spcPts val="1098"/>
              </a:lnSpc>
              <a:spcBef>
                <a:spcPts val="499"/>
              </a:spcBef>
              <a:spcAft>
                <a:spcPts val="0"/>
              </a:spcAft>
            </a:pPr>
            <a:r>
              <a:rPr sz="900">
                <a:solidFill>
                  <a:srgbClr val="000000"/>
                </a:solidFill>
                <a:latin typeface="Calibri"/>
                <a:cs typeface="Calibri"/>
              </a:rPr>
              <a:t>6ª</a:t>
            </a:r>
          </a:p>
        </p:txBody>
      </p:sp>
      <p:sp>
        <p:nvSpPr>
          <p:cNvPr id="10" name="object 10"/>
          <p:cNvSpPr txBox="1"/>
          <p:nvPr/>
        </p:nvSpPr>
        <p:spPr>
          <a:xfrm>
            <a:off x="4766644" y="917827"/>
            <a:ext cx="711016" cy="964022"/>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&gt; 6.000 rpm</a:t>
            </a:r>
          </a:p>
          <a:p>
            <a:pPr marL="0" marR="0">
              <a:lnSpc>
                <a:spcPts val="1098"/>
              </a:lnSpc>
              <a:spcBef>
                <a:spcPts val="449"/>
              </a:spcBef>
              <a:spcAft>
                <a:spcPts val="0"/>
              </a:spcAft>
            </a:pPr>
            <a:r>
              <a:rPr sz="900">
                <a:solidFill>
                  <a:srgbClr val="000000"/>
                </a:solidFill>
                <a:latin typeface="Calibri"/>
                <a:cs typeface="Calibri"/>
              </a:rPr>
              <a:t>&gt; 6.000 rpm</a:t>
            </a:r>
          </a:p>
          <a:p>
            <a:pPr marL="0" marR="0">
              <a:lnSpc>
                <a:spcPts val="1098"/>
              </a:lnSpc>
              <a:spcBef>
                <a:spcPts val="499"/>
              </a:spcBef>
              <a:spcAft>
                <a:spcPts val="0"/>
              </a:spcAft>
            </a:pPr>
            <a:r>
              <a:rPr sz="900">
                <a:solidFill>
                  <a:srgbClr val="000000"/>
                </a:solidFill>
                <a:latin typeface="Calibri"/>
                <a:cs typeface="Calibri"/>
              </a:rPr>
              <a:t>&gt; 7.000 rpm</a:t>
            </a:r>
          </a:p>
          <a:p>
            <a:pPr marL="0" marR="0">
              <a:lnSpc>
                <a:spcPts val="1098"/>
              </a:lnSpc>
              <a:spcBef>
                <a:spcPts val="449"/>
              </a:spcBef>
              <a:spcAft>
                <a:spcPts val="0"/>
              </a:spcAft>
            </a:pPr>
            <a:r>
              <a:rPr sz="900">
                <a:solidFill>
                  <a:srgbClr val="000000"/>
                </a:solidFill>
                <a:latin typeface="Calibri"/>
                <a:cs typeface="Calibri"/>
              </a:rPr>
              <a:t>&gt; 8.000 rpm</a:t>
            </a:r>
          </a:p>
          <a:p>
            <a:pPr marL="262914" marR="0">
              <a:lnSpc>
                <a:spcPts val="1098"/>
              </a:lnSpc>
              <a:spcBef>
                <a:spcPts val="499"/>
              </a:spcBef>
              <a:spcAft>
                <a:spcPts val="0"/>
              </a:spcAft>
            </a:pPr>
            <a:r>
              <a:rPr sz="900">
                <a:solidFill>
                  <a:srgbClr val="000000"/>
                </a:solidFill>
                <a:latin typeface="Calibri"/>
                <a:cs typeface="Calibri"/>
              </a:rPr>
              <a:t>-</a:t>
            </a:r>
          </a:p>
        </p:txBody>
      </p:sp>
      <p:sp>
        <p:nvSpPr>
          <p:cNvPr id="11" name="object 11"/>
          <p:cNvSpPr txBox="1"/>
          <p:nvPr/>
        </p:nvSpPr>
        <p:spPr>
          <a:xfrm>
            <a:off x="2941563" y="1114423"/>
            <a:ext cx="71078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&lt; 3.000 rpm</a:t>
            </a:r>
          </a:p>
        </p:txBody>
      </p:sp>
      <p:sp>
        <p:nvSpPr>
          <p:cNvPr id="12" name="object 12"/>
          <p:cNvSpPr txBox="1"/>
          <p:nvPr/>
        </p:nvSpPr>
        <p:spPr>
          <a:xfrm>
            <a:off x="2941563" y="1311019"/>
            <a:ext cx="71078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&lt; 3.000 rpm</a:t>
            </a:r>
          </a:p>
        </p:txBody>
      </p:sp>
      <p:sp>
        <p:nvSpPr>
          <p:cNvPr id="13" name="object 13"/>
          <p:cNvSpPr txBox="1"/>
          <p:nvPr/>
        </p:nvSpPr>
        <p:spPr>
          <a:xfrm>
            <a:off x="2941563" y="1507615"/>
            <a:ext cx="71078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&lt; 3.000 rpm</a:t>
            </a:r>
          </a:p>
        </p:txBody>
      </p:sp>
      <p:sp>
        <p:nvSpPr>
          <p:cNvPr id="14" name="object 14"/>
          <p:cNvSpPr txBox="1"/>
          <p:nvPr/>
        </p:nvSpPr>
        <p:spPr>
          <a:xfrm>
            <a:off x="2941563" y="1704211"/>
            <a:ext cx="71078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&lt; 3.000 rpm</a:t>
            </a:r>
          </a:p>
        </p:txBody>
      </p:sp>
      <p:sp>
        <p:nvSpPr>
          <p:cNvPr id="15" name="object 15"/>
          <p:cNvSpPr txBox="1"/>
          <p:nvPr/>
        </p:nvSpPr>
        <p:spPr>
          <a:xfrm>
            <a:off x="3593592" y="212607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6" name="object 16"/>
          <p:cNvSpPr txBox="1"/>
          <p:nvPr/>
        </p:nvSpPr>
        <p:spPr>
          <a:xfrm>
            <a:off x="755904" y="2355169"/>
            <a:ext cx="620996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 evitar</a:t>
            </a:r>
            <a:r>
              <a:rPr sz="1100" spc="-17">
                <a:solidFill>
                  <a:srgbClr val="000000"/>
                </a:solidFill>
                <a:latin typeface="Calibri"/>
                <a:cs typeface="Calibri"/>
              </a:rPr>
              <a:t> </a:t>
            </a:r>
            <a:r>
              <a:rPr sz="1100">
                <a:solidFill>
                  <a:srgbClr val="000000"/>
                </a:solidFill>
                <a:latin typeface="Calibri"/>
                <a:cs typeface="Calibri"/>
              </a:rPr>
              <a:t>ativar o cruise control</a:t>
            </a:r>
            <a:r>
              <a:rPr sz="1100" spc="-10">
                <a:solidFill>
                  <a:srgbClr val="000000"/>
                </a:solidFill>
                <a:latin typeface="Calibri"/>
                <a:cs typeface="Calibri"/>
              </a:rPr>
              <a:t> </a:t>
            </a:r>
            <a:r>
              <a:rPr sz="1100">
                <a:solidFill>
                  <a:srgbClr val="000000"/>
                </a:solidFill>
                <a:latin typeface="Calibri"/>
                <a:cs typeface="Calibri"/>
              </a:rPr>
              <a:t>de</a:t>
            </a:r>
            <a:r>
              <a:rPr sz="1100" spc="22">
                <a:solidFill>
                  <a:srgbClr val="000000"/>
                </a:solidFill>
                <a:latin typeface="Calibri"/>
                <a:cs typeface="Calibri"/>
              </a:rPr>
              <a:t> </a:t>
            </a:r>
            <a:r>
              <a:rPr sz="1100">
                <a:solidFill>
                  <a:srgbClr val="000000"/>
                </a:solidFill>
                <a:latin typeface="Calibri"/>
                <a:cs typeface="Calibri"/>
              </a:rPr>
              <a:t>forma inesperada </a:t>
            </a:r>
            <a:r>
              <a:rPr sz="1100" spc="16">
                <a:solidFill>
                  <a:srgbClr val="000000"/>
                </a:solidFill>
                <a:latin typeface="Calibri"/>
                <a:cs typeface="Calibri"/>
              </a:rPr>
              <a:t>ou</a:t>
            </a:r>
            <a:r>
              <a:rPr sz="1100" spc="-19">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não necessitar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usar esta</a:t>
            </a:r>
            <a:r>
              <a:rPr sz="1100" spc="-18">
                <a:solidFill>
                  <a:srgbClr val="000000"/>
                </a:solidFill>
                <a:latin typeface="Calibri"/>
                <a:cs typeface="Calibri"/>
              </a:rPr>
              <a:t> </a:t>
            </a:r>
            <a:r>
              <a:rPr sz="1100">
                <a:solidFill>
                  <a:srgbClr val="000000"/>
                </a:solidFill>
                <a:latin typeface="Calibri"/>
                <a:cs typeface="Calibri"/>
              </a:rPr>
              <a:t>função, desative a</a:t>
            </a:r>
          </a:p>
          <a:p>
            <a:pPr marL="0" marR="0">
              <a:lnSpc>
                <a:spcPts val="1344"/>
              </a:lnSpc>
              <a:spcBef>
                <a:spcPts val="50"/>
              </a:spcBef>
              <a:spcAft>
                <a:spcPts val="0"/>
              </a:spcAft>
            </a:pPr>
            <a:r>
              <a:rPr sz="1100">
                <a:solidFill>
                  <a:srgbClr val="000000"/>
                </a:solidFill>
                <a:latin typeface="Calibri"/>
                <a:cs typeface="Calibri"/>
              </a:rPr>
              <a:t>função</a:t>
            </a:r>
            <a:r>
              <a:rPr sz="1100" spc="18">
                <a:solidFill>
                  <a:srgbClr val="000000"/>
                </a:solidFill>
                <a:latin typeface="Calibri"/>
                <a:cs typeface="Calibri"/>
              </a:rPr>
              <a:t> </a:t>
            </a:r>
            <a:r>
              <a:rPr sz="1100">
                <a:solidFill>
                  <a:srgbClr val="000000"/>
                </a:solidFill>
                <a:latin typeface="Calibri"/>
                <a:cs typeface="Calibri"/>
              </a:rPr>
              <a:t>de cruise control.</a:t>
            </a:r>
          </a:p>
        </p:txBody>
      </p:sp>
      <p:sp>
        <p:nvSpPr>
          <p:cNvPr id="17" name="object 17"/>
          <p:cNvSpPr txBox="1"/>
          <p:nvPr/>
        </p:nvSpPr>
        <p:spPr>
          <a:xfrm>
            <a:off x="755904" y="2746340"/>
            <a:ext cx="452736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Tenha cuidado ao conduzir</a:t>
            </a:r>
            <a:r>
              <a:rPr sz="1100" spc="-15">
                <a:solidFill>
                  <a:srgbClr val="000000"/>
                </a:solidFill>
                <a:latin typeface="Calibri"/>
                <a:cs typeface="Calibri"/>
              </a:rPr>
              <a:t> </a:t>
            </a:r>
            <a:r>
              <a:rPr sz="1100">
                <a:solidFill>
                  <a:srgbClr val="000000"/>
                </a:solidFill>
                <a:latin typeface="Calibri"/>
                <a:cs typeface="Calibri"/>
              </a:rPr>
              <a:t>quando</a:t>
            </a:r>
            <a:r>
              <a:rPr sz="1100" spc="20">
                <a:solidFill>
                  <a:srgbClr val="000000"/>
                </a:solidFill>
                <a:latin typeface="Calibri"/>
                <a:cs typeface="Calibri"/>
              </a:rPr>
              <a:t> </a:t>
            </a:r>
            <a:r>
              <a:rPr sz="1100">
                <a:solidFill>
                  <a:srgbClr val="000000"/>
                </a:solidFill>
                <a:latin typeface="Calibri"/>
                <a:cs typeface="Calibri"/>
              </a:rPr>
              <a:t>estiver a ajustar</a:t>
            </a:r>
            <a:r>
              <a:rPr sz="1100" spc="-20">
                <a:solidFill>
                  <a:srgbClr val="000000"/>
                </a:solidFill>
                <a:latin typeface="Calibri"/>
                <a:cs typeface="Calibri"/>
              </a:rPr>
              <a:t> </a:t>
            </a:r>
            <a:r>
              <a:rPr sz="1100">
                <a:solidFill>
                  <a:srgbClr val="000000"/>
                </a:solidFill>
                <a:latin typeface="Calibri"/>
                <a:cs typeface="Calibri"/>
              </a:rPr>
              <a:t>a velocidade de cruzeiro.</a:t>
            </a:r>
          </a:p>
        </p:txBody>
      </p:sp>
      <p:sp>
        <p:nvSpPr>
          <p:cNvPr id="18" name="object 18"/>
          <p:cNvSpPr txBox="1"/>
          <p:nvPr/>
        </p:nvSpPr>
        <p:spPr>
          <a:xfrm>
            <a:off x="755904" y="2967320"/>
            <a:ext cx="629673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cruise control não</a:t>
            </a:r>
            <a:r>
              <a:rPr sz="1100" spc="24">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deve ativar com muito trânsito, curvas</a:t>
            </a:r>
            <a:r>
              <a:rPr sz="1100" spc="-12">
                <a:solidFill>
                  <a:srgbClr val="000000"/>
                </a:solidFill>
                <a:latin typeface="Calibri"/>
                <a:cs typeface="Calibri"/>
              </a:rPr>
              <a:t> </a:t>
            </a:r>
            <a:r>
              <a:rPr sz="1100">
                <a:solidFill>
                  <a:srgbClr val="000000"/>
                </a:solidFill>
                <a:latin typeface="Calibri"/>
                <a:cs typeface="Calibri"/>
              </a:rPr>
              <a:t>fechadas,</a:t>
            </a:r>
            <a:r>
              <a:rPr sz="1100" spc="-10">
                <a:solidFill>
                  <a:srgbClr val="000000"/>
                </a:solidFill>
                <a:latin typeface="Calibri"/>
                <a:cs typeface="Calibri"/>
              </a:rPr>
              <a:t> </a:t>
            </a:r>
            <a:r>
              <a:rPr sz="1100">
                <a:solidFill>
                  <a:srgbClr val="000000"/>
                </a:solidFill>
                <a:latin typeface="Calibri"/>
                <a:cs typeface="Calibri"/>
              </a:rPr>
              <a:t>estradas com</a:t>
            </a:r>
            <a:r>
              <a:rPr sz="1100" spc="12">
                <a:solidFill>
                  <a:srgbClr val="000000"/>
                </a:solidFill>
                <a:latin typeface="Calibri"/>
                <a:cs typeface="Calibri"/>
              </a:rPr>
              <a:t> </a:t>
            </a:r>
            <a:r>
              <a:rPr sz="1100">
                <a:solidFill>
                  <a:srgbClr val="000000"/>
                </a:solidFill>
                <a:latin typeface="Calibri"/>
                <a:cs typeface="Calibri"/>
              </a:rPr>
              <a:t>curvas, estradas</a:t>
            </a:r>
          </a:p>
          <a:p>
            <a:pPr marL="0" marR="0">
              <a:lnSpc>
                <a:spcPts val="1344"/>
              </a:lnSpc>
              <a:spcBef>
                <a:spcPts val="50"/>
              </a:spcBef>
              <a:spcAft>
                <a:spcPts val="0"/>
              </a:spcAft>
            </a:pPr>
            <a:r>
              <a:rPr sz="1100">
                <a:solidFill>
                  <a:srgbClr val="000000"/>
                </a:solidFill>
                <a:latin typeface="Calibri"/>
                <a:cs typeface="Calibri"/>
              </a:rPr>
              <a:t>molhadas, com gelo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neve e em grandes inclinações;</a:t>
            </a:r>
            <a:r>
              <a:rPr sz="1100" spc="11">
                <a:solidFill>
                  <a:srgbClr val="000000"/>
                </a:solidFill>
                <a:latin typeface="Calibri"/>
                <a:cs typeface="Calibri"/>
              </a:rPr>
              <a:t> </a:t>
            </a:r>
            <a:r>
              <a:rPr sz="1100">
                <a:solidFill>
                  <a:srgbClr val="000000"/>
                </a:solidFill>
                <a:latin typeface="Calibri"/>
                <a:cs typeface="Calibri"/>
              </a:rPr>
              <a:t>caso contrário, poderá perder o controlo e sofrer um</a:t>
            </a:r>
          </a:p>
          <a:p>
            <a:pPr marL="0" marR="0">
              <a:lnSpc>
                <a:spcPts val="1344"/>
              </a:lnSpc>
              <a:spcBef>
                <a:spcPts val="0"/>
              </a:spcBef>
              <a:spcAft>
                <a:spcPts val="0"/>
              </a:spcAft>
            </a:pPr>
            <a:r>
              <a:rPr sz="1100">
                <a:solidFill>
                  <a:srgbClr val="000000"/>
                </a:solidFill>
                <a:latin typeface="Calibri"/>
                <a:cs typeface="Calibri"/>
              </a:rPr>
              <a:t>acidente.</a:t>
            </a:r>
          </a:p>
        </p:txBody>
      </p:sp>
      <p:sp>
        <p:nvSpPr>
          <p:cNvPr id="19" name="object 19"/>
          <p:cNvSpPr txBox="1"/>
          <p:nvPr/>
        </p:nvSpPr>
        <p:spPr>
          <a:xfrm>
            <a:off x="755904" y="3529676"/>
            <a:ext cx="628082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condutor</a:t>
            </a:r>
            <a:r>
              <a:rPr sz="1100" spc="-17">
                <a:solidFill>
                  <a:srgbClr val="000000"/>
                </a:solidFill>
                <a:latin typeface="Calibri"/>
                <a:cs typeface="Calibri"/>
              </a:rPr>
              <a:t> </a:t>
            </a:r>
            <a:r>
              <a:rPr sz="1100">
                <a:solidFill>
                  <a:srgbClr val="000000"/>
                </a:solidFill>
                <a:latin typeface="Calibri"/>
                <a:cs typeface="Calibri"/>
              </a:rPr>
              <a:t>é o</a:t>
            </a:r>
            <a:r>
              <a:rPr sz="1100" spc="17">
                <a:solidFill>
                  <a:srgbClr val="000000"/>
                </a:solidFill>
                <a:latin typeface="Calibri"/>
                <a:cs typeface="Calibri"/>
              </a:rPr>
              <a:t> </a:t>
            </a:r>
            <a:r>
              <a:rPr sz="1100">
                <a:solidFill>
                  <a:srgbClr val="000000"/>
                </a:solidFill>
                <a:latin typeface="Calibri"/>
                <a:cs typeface="Calibri"/>
              </a:rPr>
              <a:t>principal controlador da moto,</a:t>
            </a:r>
            <a:r>
              <a:rPr sz="1100" spc="-12">
                <a:solidFill>
                  <a:srgbClr val="000000"/>
                </a:solidFill>
                <a:latin typeface="Calibri"/>
                <a:cs typeface="Calibri"/>
              </a:rPr>
              <a:t> </a:t>
            </a:r>
            <a:r>
              <a:rPr sz="1100">
                <a:solidFill>
                  <a:srgbClr val="000000"/>
                </a:solidFill>
                <a:latin typeface="Calibri"/>
                <a:cs typeface="Calibri"/>
              </a:rPr>
              <a:t>e o</a:t>
            </a:r>
            <a:r>
              <a:rPr sz="1100" spc="10">
                <a:solidFill>
                  <a:srgbClr val="000000"/>
                </a:solidFill>
                <a:latin typeface="Calibri"/>
                <a:cs typeface="Calibri"/>
              </a:rPr>
              <a:t> </a:t>
            </a:r>
            <a:r>
              <a:rPr sz="1100">
                <a:solidFill>
                  <a:srgbClr val="000000"/>
                </a:solidFill>
                <a:latin typeface="Calibri"/>
                <a:cs typeface="Calibri"/>
              </a:rPr>
              <a:t>seu controlo será</a:t>
            </a:r>
            <a:r>
              <a:rPr sz="1100" spc="-23">
                <a:solidFill>
                  <a:srgbClr val="000000"/>
                </a:solidFill>
                <a:latin typeface="Calibri"/>
                <a:cs typeface="Calibri"/>
              </a:rPr>
              <a:t> </a:t>
            </a:r>
            <a:r>
              <a:rPr sz="1100">
                <a:solidFill>
                  <a:srgbClr val="000000"/>
                </a:solidFill>
                <a:latin typeface="Calibri"/>
                <a:cs typeface="Calibri"/>
              </a:rPr>
              <a:t>superior ao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cruise control. Quando o</a:t>
            </a:r>
          </a:p>
          <a:p>
            <a:pPr marL="0" marR="0">
              <a:lnSpc>
                <a:spcPts val="1344"/>
              </a:lnSpc>
              <a:spcBef>
                <a:spcPts val="50"/>
              </a:spcBef>
              <a:spcAft>
                <a:spcPts val="0"/>
              </a:spcAft>
            </a:pPr>
            <a:r>
              <a:rPr sz="1100">
                <a:solidFill>
                  <a:srgbClr val="000000"/>
                </a:solidFill>
                <a:latin typeface="Calibri"/>
                <a:cs typeface="Calibri"/>
              </a:rPr>
              <a:t>cruise control estiver ativado, qualquer uso</a:t>
            </a:r>
            <a:r>
              <a:rPr sz="1100" spc="15">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latin typeface="Calibri"/>
                <a:cs typeface="Calibri"/>
              </a:rPr>
              <a:t>freio</a:t>
            </a:r>
            <a:r>
              <a:rPr sz="1100">
                <a:solidFill>
                  <a:srgbClr val="000000"/>
                </a:solidFill>
                <a:latin typeface="Calibri"/>
                <a:cs typeface="Calibri"/>
              </a:rPr>
              <a:t>, embr</a:t>
            </a:r>
            <a:r>
              <a:rPr lang="pt-BR" sz="1100">
                <a:solidFill>
                  <a:srgbClr val="000000"/>
                </a:solidFill>
                <a:latin typeface="Calibri"/>
                <a:cs typeface="Calibri"/>
              </a:rPr>
              <a:t>e</a:t>
            </a:r>
            <a:r>
              <a:rPr sz="1100">
                <a:solidFill>
                  <a:srgbClr val="000000"/>
                </a:solidFill>
                <a:latin typeface="Calibri"/>
                <a:cs typeface="Calibri"/>
              </a:rPr>
              <a:t>agem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acelerador devolverá</a:t>
            </a:r>
            <a:r>
              <a:rPr sz="1100" spc="-15">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control</a:t>
            </a:r>
            <a:r>
              <a:rPr lang="pt-BR" sz="1100">
                <a:solidFill>
                  <a:srgbClr val="000000"/>
                </a:solidFill>
                <a:latin typeface="Calibri"/>
                <a:cs typeface="Calibri"/>
              </a:rPr>
              <a:t>e</a:t>
            </a:r>
            <a:r>
              <a:rPr sz="1100">
                <a:solidFill>
                  <a:srgbClr val="000000"/>
                </a:solidFill>
                <a:latin typeface="Calibri"/>
                <a:cs typeface="Calibri"/>
              </a:rPr>
              <a:t> ao</a:t>
            </a:r>
          </a:p>
          <a:p>
            <a:pPr marL="0" marR="0">
              <a:lnSpc>
                <a:spcPts val="1343"/>
              </a:lnSpc>
              <a:spcBef>
                <a:spcPts val="0"/>
              </a:spcBef>
              <a:spcAft>
                <a:spcPts val="0"/>
              </a:spcAft>
            </a:pPr>
            <a:r>
              <a:rPr sz="1100">
                <a:solidFill>
                  <a:srgbClr val="000000"/>
                </a:solidFill>
                <a:latin typeface="Calibri"/>
                <a:cs typeface="Calibri"/>
              </a:rPr>
              <a:t>condutor.</a:t>
            </a:r>
          </a:p>
        </p:txBody>
      </p:sp>
      <p:sp>
        <p:nvSpPr>
          <p:cNvPr id="20" name="object 20"/>
          <p:cNvSpPr txBox="1"/>
          <p:nvPr/>
        </p:nvSpPr>
        <p:spPr>
          <a:xfrm>
            <a:off x="755904" y="4092032"/>
            <a:ext cx="59829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cruise control é apenas</a:t>
            </a:r>
            <a:r>
              <a:rPr sz="1100" spc="-12">
                <a:solidFill>
                  <a:srgbClr val="000000"/>
                </a:solidFill>
                <a:latin typeface="Calibri"/>
                <a:cs typeface="Calibri"/>
              </a:rPr>
              <a:t>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sistema de ajuda à condução, não dependa desta</a:t>
            </a:r>
            <a:r>
              <a:rPr sz="1100" spc="-17">
                <a:solidFill>
                  <a:srgbClr val="000000"/>
                </a:solidFill>
                <a:latin typeface="Calibri"/>
                <a:cs typeface="Calibri"/>
              </a:rPr>
              <a:t> </a:t>
            </a:r>
            <a:r>
              <a:rPr sz="1100">
                <a:solidFill>
                  <a:srgbClr val="000000"/>
                </a:solidFill>
                <a:latin typeface="Calibri"/>
                <a:cs typeface="Calibri"/>
              </a:rPr>
              <a:t>função, mantenha uma</a:t>
            </a:r>
          </a:p>
          <a:p>
            <a:pPr marL="0" marR="0">
              <a:lnSpc>
                <a:spcPts val="1344"/>
              </a:lnSpc>
              <a:spcBef>
                <a:spcPts val="50"/>
              </a:spcBef>
              <a:spcAft>
                <a:spcPts val="0"/>
              </a:spcAft>
            </a:pPr>
            <a:r>
              <a:rPr sz="1100">
                <a:solidFill>
                  <a:srgbClr val="000000"/>
                </a:solidFill>
                <a:latin typeface="Calibri"/>
                <a:cs typeface="Calibri"/>
              </a:rPr>
              <a:t>condução atenta em todos os momentos.</a:t>
            </a:r>
          </a:p>
        </p:txBody>
      </p:sp>
      <p:sp>
        <p:nvSpPr>
          <p:cNvPr id="21" name="object 2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392168" y="1044956"/>
            <a:ext cx="2389632" cy="102717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398776" y="4083812"/>
            <a:ext cx="167639" cy="10058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733"/>
            <a:ext cx="65001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Radar</a:t>
            </a:r>
          </a:p>
        </p:txBody>
      </p:sp>
      <p:sp>
        <p:nvSpPr>
          <p:cNvPr id="7" name="object 7"/>
          <p:cNvSpPr txBox="1"/>
          <p:nvPr/>
        </p:nvSpPr>
        <p:spPr>
          <a:xfrm>
            <a:off x="576072" y="1013552"/>
            <a:ext cx="317691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Entre na configuração de radar do menu do painel </a:t>
            </a:r>
            <a:r>
              <a:rPr sz="1100" spc="-15">
                <a:solidFill>
                  <a:srgbClr val="000000"/>
                </a:solidFill>
                <a:latin typeface="Calibri"/>
                <a:cs typeface="Calibri"/>
              </a:rPr>
              <a:t>de</a:t>
            </a:r>
          </a:p>
          <a:p>
            <a:pPr marL="0" marR="0">
              <a:lnSpc>
                <a:spcPts val="1344"/>
              </a:lnSpc>
              <a:spcBef>
                <a:spcPts val="50"/>
              </a:spcBef>
              <a:spcAft>
                <a:spcPts val="0"/>
              </a:spcAft>
            </a:pPr>
            <a:r>
              <a:rPr sz="1100">
                <a:solidFill>
                  <a:srgbClr val="000000"/>
                </a:solidFill>
                <a:latin typeface="Calibri"/>
                <a:cs typeface="Calibri"/>
              </a:rPr>
              <a:t>instrumentos e ative a função</a:t>
            </a:r>
            <a:r>
              <a:rPr sz="1100" spc="13">
                <a:solidFill>
                  <a:srgbClr val="000000"/>
                </a:solidFill>
                <a:latin typeface="Calibri"/>
                <a:cs typeface="Calibri"/>
              </a:rPr>
              <a:t> </a:t>
            </a:r>
            <a:r>
              <a:rPr sz="1100">
                <a:solidFill>
                  <a:srgbClr val="000000"/>
                </a:solidFill>
                <a:latin typeface="Calibri"/>
                <a:cs typeface="Calibri"/>
              </a:rPr>
              <a:t>de radar.</a:t>
            </a:r>
          </a:p>
        </p:txBody>
      </p:sp>
      <p:sp>
        <p:nvSpPr>
          <p:cNvPr id="8" name="object 8"/>
          <p:cNvSpPr txBox="1"/>
          <p:nvPr/>
        </p:nvSpPr>
        <p:spPr>
          <a:xfrm>
            <a:off x="576072" y="1406744"/>
            <a:ext cx="3461950"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acender fixo o</a:t>
            </a:r>
            <a:r>
              <a:rPr sz="1100" spc="10">
                <a:solidFill>
                  <a:srgbClr val="000000"/>
                </a:solidFill>
                <a:latin typeface="Calibri"/>
                <a:cs typeface="Calibri"/>
              </a:rPr>
              <a:t> </a:t>
            </a:r>
            <a:r>
              <a:rPr sz="1100">
                <a:solidFill>
                  <a:srgbClr val="000000"/>
                </a:solidFill>
                <a:latin typeface="Calibri"/>
                <a:cs typeface="Calibri"/>
              </a:rPr>
              <a:t>símbolo do triângulo no espelho</a:t>
            </a:r>
          </a:p>
          <a:p>
            <a:pPr marL="0" marR="0">
              <a:lnSpc>
                <a:spcPts val="1332"/>
              </a:lnSpc>
              <a:spcBef>
                <a:spcPts val="50"/>
              </a:spcBef>
              <a:spcAft>
                <a:spcPts val="0"/>
              </a:spcAft>
            </a:pPr>
            <a:r>
              <a:rPr sz="1100">
                <a:solidFill>
                  <a:srgbClr val="000000"/>
                </a:solidFill>
                <a:latin typeface="Calibri"/>
                <a:cs typeface="Calibri"/>
              </a:rPr>
              <a:t>retrovisor esquerdo deste</a:t>
            </a:r>
            <a:r>
              <a:rPr sz="1100" spc="-12">
                <a:solidFill>
                  <a:srgbClr val="000000"/>
                </a:solidFill>
                <a:latin typeface="Calibri"/>
                <a:cs typeface="Calibri"/>
              </a:rPr>
              <a:t> </a:t>
            </a:r>
            <a:r>
              <a:rPr sz="1100">
                <a:solidFill>
                  <a:srgbClr val="000000"/>
                </a:solidFill>
                <a:latin typeface="Calibri"/>
                <a:cs typeface="Calibri"/>
              </a:rPr>
              <a:t>modelo,</a:t>
            </a:r>
            <a:r>
              <a:rPr sz="1100" spc="-10">
                <a:solidFill>
                  <a:srgbClr val="000000"/>
                </a:solidFill>
                <a:latin typeface="Calibri"/>
                <a:cs typeface="Calibri"/>
              </a:rPr>
              <a:t> </a:t>
            </a:r>
            <a:r>
              <a:rPr sz="1100">
                <a:solidFill>
                  <a:srgbClr val="000000"/>
                </a:solidFill>
                <a:latin typeface="Calibri"/>
                <a:cs typeface="Calibri"/>
              </a:rPr>
              <a:t>significa que existe um</a:t>
            </a:r>
          </a:p>
          <a:p>
            <a:pPr marL="0" marR="0">
              <a:lnSpc>
                <a:spcPts val="1344"/>
              </a:lnSpc>
              <a:spcBef>
                <a:spcPts val="0"/>
              </a:spcBef>
              <a:spcAft>
                <a:spcPts val="0"/>
              </a:spcAft>
            </a:pPr>
            <a:r>
              <a:rPr sz="1100">
                <a:solidFill>
                  <a:srgbClr val="000000"/>
                </a:solidFill>
                <a:latin typeface="Calibri"/>
                <a:cs typeface="Calibri"/>
              </a:rPr>
              <a:t>veículo aproximando-se de </a:t>
            </a:r>
            <a:r>
              <a:rPr sz="1100" spc="11">
                <a:solidFill>
                  <a:srgbClr val="000000"/>
                </a:solidFill>
                <a:latin typeface="Calibri"/>
                <a:cs typeface="Calibri"/>
              </a:rPr>
              <a:t>si</a:t>
            </a:r>
            <a:r>
              <a:rPr sz="1100" spc="-20">
                <a:solidFill>
                  <a:srgbClr val="000000"/>
                </a:solidFill>
                <a:latin typeface="Calibri"/>
                <a:cs typeface="Calibri"/>
              </a:rPr>
              <a:t> </a:t>
            </a:r>
            <a:r>
              <a:rPr sz="1100">
                <a:solidFill>
                  <a:srgbClr val="000000"/>
                </a:solidFill>
                <a:latin typeface="Calibri"/>
                <a:cs typeface="Calibri"/>
              </a:rPr>
              <a:t>rapidamente,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que já se</a:t>
            </a:r>
          </a:p>
          <a:p>
            <a:pPr marL="0" marR="0">
              <a:lnSpc>
                <a:spcPts val="1344"/>
              </a:lnSpc>
              <a:spcBef>
                <a:spcPts val="50"/>
              </a:spcBef>
              <a:spcAft>
                <a:spcPts val="0"/>
              </a:spcAft>
            </a:pPr>
            <a:r>
              <a:rPr sz="1100">
                <a:solidFill>
                  <a:srgbClr val="000000"/>
                </a:solidFill>
                <a:latin typeface="Calibri"/>
                <a:cs typeface="Calibri"/>
              </a:rPr>
              <a:t>aproximou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seu lado esquerdo.</a:t>
            </a:r>
          </a:p>
        </p:txBody>
      </p:sp>
      <p:sp>
        <p:nvSpPr>
          <p:cNvPr id="9" name="object 9"/>
          <p:cNvSpPr txBox="1"/>
          <p:nvPr/>
        </p:nvSpPr>
        <p:spPr>
          <a:xfrm>
            <a:off x="576072" y="2139788"/>
            <a:ext cx="640817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acender fixo o</a:t>
            </a:r>
            <a:r>
              <a:rPr sz="1100" spc="10">
                <a:solidFill>
                  <a:srgbClr val="000000"/>
                </a:solidFill>
                <a:latin typeface="Calibri"/>
                <a:cs typeface="Calibri"/>
              </a:rPr>
              <a:t> </a:t>
            </a:r>
            <a:r>
              <a:rPr sz="1100">
                <a:solidFill>
                  <a:srgbClr val="000000"/>
                </a:solidFill>
                <a:latin typeface="Calibri"/>
                <a:cs typeface="Calibri"/>
              </a:rPr>
              <a:t>símbolo do triângulo no espelho retrovisor direito deste</a:t>
            </a:r>
            <a:r>
              <a:rPr sz="1100" spc="19">
                <a:solidFill>
                  <a:srgbClr val="000000"/>
                </a:solidFill>
                <a:latin typeface="Calibri"/>
                <a:cs typeface="Calibri"/>
              </a:rPr>
              <a:t> </a:t>
            </a:r>
            <a:r>
              <a:rPr sz="1100">
                <a:solidFill>
                  <a:srgbClr val="000000"/>
                </a:solidFill>
                <a:latin typeface="Calibri"/>
                <a:cs typeface="Calibri"/>
              </a:rPr>
              <a:t>modelo, significa</a:t>
            </a:r>
            <a:r>
              <a:rPr sz="1100" spc="-19">
                <a:solidFill>
                  <a:srgbClr val="000000"/>
                </a:solidFill>
                <a:latin typeface="Calibri"/>
                <a:cs typeface="Calibri"/>
              </a:rPr>
              <a:t> </a:t>
            </a:r>
            <a:r>
              <a:rPr sz="1100">
                <a:solidFill>
                  <a:srgbClr val="000000"/>
                </a:solidFill>
                <a:latin typeface="Calibri"/>
                <a:cs typeface="Calibri"/>
              </a:rPr>
              <a:t>que</a:t>
            </a:r>
            <a:r>
              <a:rPr sz="1100" spc="19">
                <a:solidFill>
                  <a:srgbClr val="000000"/>
                </a:solidFill>
                <a:latin typeface="Calibri"/>
                <a:cs typeface="Calibri"/>
              </a:rPr>
              <a:t> </a:t>
            </a:r>
            <a:r>
              <a:rPr sz="1100">
                <a:solidFill>
                  <a:srgbClr val="000000"/>
                </a:solidFill>
                <a:latin typeface="Calibri"/>
                <a:cs typeface="Calibri"/>
              </a:rPr>
              <a:t>existe</a:t>
            </a:r>
          </a:p>
          <a:p>
            <a:pPr marL="0" marR="0">
              <a:lnSpc>
                <a:spcPts val="1343"/>
              </a:lnSpc>
              <a:spcBef>
                <a:spcPts val="50"/>
              </a:spcBef>
              <a:spcAft>
                <a:spcPts val="0"/>
              </a:spcAft>
            </a:pPr>
            <a:r>
              <a:rPr sz="1100">
                <a:solidFill>
                  <a:srgbClr val="000000"/>
                </a:solidFill>
                <a:latin typeface="Calibri"/>
                <a:cs typeface="Calibri"/>
              </a:rPr>
              <a:t>um</a:t>
            </a:r>
            <a:r>
              <a:rPr sz="1100" spc="14">
                <a:solidFill>
                  <a:srgbClr val="000000"/>
                </a:solidFill>
                <a:latin typeface="Calibri"/>
                <a:cs typeface="Calibri"/>
              </a:rPr>
              <a:t> </a:t>
            </a:r>
            <a:r>
              <a:rPr sz="1100">
                <a:solidFill>
                  <a:srgbClr val="000000"/>
                </a:solidFill>
                <a:latin typeface="Calibri"/>
                <a:cs typeface="Calibri"/>
              </a:rPr>
              <a:t>veículo aproximando-se de si</a:t>
            </a:r>
            <a:r>
              <a:rPr sz="1100" spc="-10">
                <a:solidFill>
                  <a:srgbClr val="000000"/>
                </a:solidFill>
                <a:latin typeface="Calibri"/>
                <a:cs typeface="Calibri"/>
              </a:rPr>
              <a:t> </a:t>
            </a:r>
            <a:r>
              <a:rPr sz="1100">
                <a:solidFill>
                  <a:srgbClr val="000000"/>
                </a:solidFill>
                <a:latin typeface="Calibri"/>
                <a:cs typeface="Calibri"/>
              </a:rPr>
              <a:t>rapidamente, ou que já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aproximou do seu lado</a:t>
            </a:r>
            <a:r>
              <a:rPr sz="1100" spc="14">
                <a:solidFill>
                  <a:srgbClr val="000000"/>
                </a:solidFill>
                <a:latin typeface="Calibri"/>
                <a:cs typeface="Calibri"/>
              </a:rPr>
              <a:t> </a:t>
            </a:r>
            <a:r>
              <a:rPr sz="1100">
                <a:solidFill>
                  <a:srgbClr val="000000"/>
                </a:solidFill>
                <a:latin typeface="Calibri"/>
                <a:cs typeface="Calibri"/>
              </a:rPr>
              <a:t>direito.</a:t>
            </a:r>
          </a:p>
        </p:txBody>
      </p:sp>
      <p:sp>
        <p:nvSpPr>
          <p:cNvPr id="10" name="object 10"/>
          <p:cNvSpPr txBox="1"/>
          <p:nvPr/>
        </p:nvSpPr>
        <p:spPr>
          <a:xfrm>
            <a:off x="576072" y="2531456"/>
            <a:ext cx="618870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ativa o pisca esquerdo, se o símbolo</a:t>
            </a:r>
            <a:r>
              <a:rPr sz="1100" spc="19">
                <a:solidFill>
                  <a:srgbClr val="000000"/>
                </a:solidFill>
                <a:latin typeface="Calibri"/>
                <a:cs typeface="Calibri"/>
              </a:rPr>
              <a:t> </a:t>
            </a:r>
            <a:r>
              <a:rPr sz="1100">
                <a:solidFill>
                  <a:srgbClr val="000000"/>
                </a:solidFill>
                <a:latin typeface="Calibri"/>
                <a:cs typeface="Calibri"/>
              </a:rPr>
              <a:t>do triângulo piscar </a:t>
            </a:r>
            <a:r>
              <a:rPr sz="1100" spc="-15">
                <a:solidFill>
                  <a:srgbClr val="000000"/>
                </a:solidFill>
                <a:latin typeface="Calibri"/>
                <a:cs typeface="Calibri"/>
              </a:rPr>
              <a:t>no</a:t>
            </a:r>
            <a:r>
              <a:rPr sz="1100" spc="33">
                <a:solidFill>
                  <a:srgbClr val="000000"/>
                </a:solidFill>
                <a:latin typeface="Calibri"/>
                <a:cs typeface="Calibri"/>
              </a:rPr>
              <a:t> </a:t>
            </a:r>
            <a:r>
              <a:rPr sz="1100">
                <a:solidFill>
                  <a:srgbClr val="000000"/>
                </a:solidFill>
                <a:latin typeface="Calibri"/>
                <a:cs typeface="Calibri"/>
              </a:rPr>
              <a:t>espelho</a:t>
            </a:r>
            <a:r>
              <a:rPr sz="1100" spc="20">
                <a:solidFill>
                  <a:srgbClr val="000000"/>
                </a:solidFill>
                <a:latin typeface="Calibri"/>
                <a:cs typeface="Calibri"/>
              </a:rPr>
              <a:t> </a:t>
            </a:r>
            <a:r>
              <a:rPr sz="1100">
                <a:solidFill>
                  <a:srgbClr val="000000"/>
                </a:solidFill>
                <a:latin typeface="Calibri"/>
                <a:cs typeface="Calibri"/>
              </a:rPr>
              <a:t>retrovisor esquerdo</a:t>
            </a:r>
            <a:r>
              <a:rPr sz="1100" spc="12">
                <a:solidFill>
                  <a:srgbClr val="000000"/>
                </a:solidFill>
                <a:latin typeface="Calibri"/>
                <a:cs typeface="Calibri"/>
              </a:rPr>
              <a:t> </a:t>
            </a:r>
            <a:r>
              <a:rPr sz="1100">
                <a:solidFill>
                  <a:srgbClr val="000000"/>
                </a:solidFill>
                <a:latin typeface="Calibri"/>
                <a:cs typeface="Calibri"/>
              </a:rPr>
              <a:t>deste</a:t>
            </a:r>
          </a:p>
          <a:p>
            <a:pPr marL="0" marR="0">
              <a:lnSpc>
                <a:spcPts val="1343"/>
              </a:lnSpc>
              <a:spcBef>
                <a:spcPts val="50"/>
              </a:spcBef>
              <a:spcAft>
                <a:spcPts val="0"/>
              </a:spcAft>
            </a:pPr>
            <a:r>
              <a:rPr sz="1100">
                <a:solidFill>
                  <a:srgbClr val="000000"/>
                </a:solidFill>
                <a:latin typeface="Calibri"/>
                <a:cs typeface="Calibri"/>
              </a:rPr>
              <a:t>modelo,</a:t>
            </a:r>
            <a:r>
              <a:rPr sz="1100" spc="-10">
                <a:solidFill>
                  <a:srgbClr val="000000"/>
                </a:solidFill>
                <a:latin typeface="Calibri"/>
                <a:cs typeface="Calibri"/>
              </a:rPr>
              <a:t> </a:t>
            </a:r>
            <a:r>
              <a:rPr sz="1100">
                <a:solidFill>
                  <a:srgbClr val="000000"/>
                </a:solidFill>
                <a:latin typeface="Calibri"/>
                <a:cs typeface="Calibri"/>
              </a:rPr>
              <a:t>significa que existe um veículo aproximando-se de</a:t>
            </a:r>
            <a:r>
              <a:rPr sz="1100" spc="16">
                <a:solidFill>
                  <a:srgbClr val="000000"/>
                </a:solidFill>
                <a:latin typeface="Calibri"/>
                <a:cs typeface="Calibri"/>
              </a:rPr>
              <a:t> </a:t>
            </a:r>
            <a:r>
              <a:rPr sz="1100">
                <a:solidFill>
                  <a:srgbClr val="000000"/>
                </a:solidFill>
                <a:latin typeface="Calibri"/>
                <a:cs typeface="Calibri"/>
              </a:rPr>
              <a:t>si</a:t>
            </a:r>
            <a:r>
              <a:rPr sz="1100" spc="-21">
                <a:solidFill>
                  <a:srgbClr val="000000"/>
                </a:solidFill>
                <a:latin typeface="Calibri"/>
                <a:cs typeface="Calibri"/>
              </a:rPr>
              <a:t> </a:t>
            </a:r>
            <a:r>
              <a:rPr sz="1100">
                <a:solidFill>
                  <a:srgbClr val="000000"/>
                </a:solidFill>
                <a:latin typeface="Calibri"/>
                <a:cs typeface="Calibri"/>
              </a:rPr>
              <a:t>rapidamente,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que</a:t>
            </a:r>
            <a:r>
              <a:rPr sz="1100" spc="12">
                <a:solidFill>
                  <a:srgbClr val="000000"/>
                </a:solidFill>
                <a:latin typeface="Calibri"/>
                <a:cs typeface="Calibri"/>
              </a:rPr>
              <a:t> </a:t>
            </a:r>
            <a:r>
              <a:rPr sz="1100" spc="13">
                <a:solidFill>
                  <a:srgbClr val="000000"/>
                </a:solidFill>
                <a:latin typeface="Calibri"/>
                <a:cs typeface="Calibri"/>
              </a:rPr>
              <a:t>já</a:t>
            </a:r>
            <a:r>
              <a:rPr sz="1100" spc="-20">
                <a:solidFill>
                  <a:srgbClr val="000000"/>
                </a:solidFill>
                <a:latin typeface="Calibri"/>
                <a:cs typeface="Calibri"/>
              </a:rPr>
              <a:t> </a:t>
            </a:r>
            <a:r>
              <a:rPr sz="1100" spc="11">
                <a:solidFill>
                  <a:srgbClr val="000000"/>
                </a:solidFill>
                <a:latin typeface="Calibri"/>
                <a:cs typeface="Calibri"/>
              </a:rPr>
              <a:t>se</a:t>
            </a:r>
            <a:r>
              <a:rPr sz="1100" spc="-24">
                <a:solidFill>
                  <a:srgbClr val="000000"/>
                </a:solidFill>
                <a:latin typeface="Calibri"/>
                <a:cs typeface="Calibri"/>
              </a:rPr>
              <a:t> </a:t>
            </a:r>
            <a:r>
              <a:rPr sz="1100">
                <a:solidFill>
                  <a:srgbClr val="000000"/>
                </a:solidFill>
                <a:latin typeface="Calibri"/>
                <a:cs typeface="Calibri"/>
              </a:rPr>
              <a:t>aproximou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seu</a:t>
            </a:r>
          </a:p>
          <a:p>
            <a:pPr marL="0" marR="0">
              <a:lnSpc>
                <a:spcPts val="1344"/>
              </a:lnSpc>
              <a:spcBef>
                <a:spcPts val="0"/>
              </a:spcBef>
              <a:spcAft>
                <a:spcPts val="0"/>
              </a:spcAft>
            </a:pPr>
            <a:r>
              <a:rPr sz="1100">
                <a:solidFill>
                  <a:srgbClr val="000000"/>
                </a:solidFill>
                <a:latin typeface="Calibri"/>
                <a:cs typeface="Calibri"/>
              </a:rPr>
              <a:t>lado esquerdo, pelo que é muito</a:t>
            </a:r>
            <a:r>
              <a:rPr sz="1100" spc="11">
                <a:solidFill>
                  <a:srgbClr val="000000"/>
                </a:solidFill>
                <a:latin typeface="Calibri"/>
                <a:cs typeface="Calibri"/>
              </a:rPr>
              <a:t> </a:t>
            </a:r>
            <a:r>
              <a:rPr sz="1100">
                <a:solidFill>
                  <a:srgbClr val="000000"/>
                </a:solidFill>
                <a:latin typeface="Calibri"/>
                <a:cs typeface="Calibri"/>
              </a:rPr>
              <a:t>perigoso mudar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faixa nesse momento.</a:t>
            </a:r>
          </a:p>
        </p:txBody>
      </p:sp>
      <p:sp>
        <p:nvSpPr>
          <p:cNvPr id="11" name="object 11"/>
          <p:cNvSpPr txBox="1"/>
          <p:nvPr/>
        </p:nvSpPr>
        <p:spPr>
          <a:xfrm>
            <a:off x="576072" y="3093812"/>
            <a:ext cx="640634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ativa o pisca direito,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símbolo do triângulo piscar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espelho retrovisor direito deste modelo,</a:t>
            </a:r>
          </a:p>
          <a:p>
            <a:pPr marL="0" marR="0">
              <a:lnSpc>
                <a:spcPts val="1344"/>
              </a:lnSpc>
              <a:spcBef>
                <a:spcPts val="50"/>
              </a:spcBef>
              <a:spcAft>
                <a:spcPts val="0"/>
              </a:spcAft>
            </a:pPr>
            <a:r>
              <a:rPr sz="1100">
                <a:solidFill>
                  <a:srgbClr val="000000"/>
                </a:solidFill>
                <a:latin typeface="Calibri"/>
                <a:cs typeface="Calibri"/>
              </a:rPr>
              <a:t>significa que existe </a:t>
            </a:r>
            <a:r>
              <a:rPr sz="1100" spc="-15">
                <a:solidFill>
                  <a:srgbClr val="000000"/>
                </a:solidFill>
                <a:latin typeface="Calibri"/>
                <a:cs typeface="Calibri"/>
              </a:rPr>
              <a:t>um</a:t>
            </a:r>
            <a:r>
              <a:rPr sz="1100" spc="14">
                <a:solidFill>
                  <a:srgbClr val="000000"/>
                </a:solidFill>
                <a:latin typeface="Calibri"/>
                <a:cs typeface="Calibri"/>
              </a:rPr>
              <a:t> </a:t>
            </a:r>
            <a:r>
              <a:rPr sz="1100">
                <a:solidFill>
                  <a:srgbClr val="000000"/>
                </a:solidFill>
                <a:latin typeface="Calibri"/>
                <a:cs typeface="Calibri"/>
              </a:rPr>
              <a:t>veículo</a:t>
            </a:r>
            <a:r>
              <a:rPr sz="1100" spc="10">
                <a:solidFill>
                  <a:srgbClr val="000000"/>
                </a:solidFill>
                <a:latin typeface="Calibri"/>
                <a:cs typeface="Calibri"/>
              </a:rPr>
              <a:t> </a:t>
            </a:r>
            <a:r>
              <a:rPr sz="1100">
                <a:solidFill>
                  <a:srgbClr val="000000"/>
                </a:solidFill>
                <a:latin typeface="Calibri"/>
                <a:cs typeface="Calibri"/>
              </a:rPr>
              <a:t>aproximando-se</a:t>
            </a:r>
            <a:r>
              <a:rPr sz="1100" spc="-17">
                <a:solidFill>
                  <a:srgbClr val="000000"/>
                </a:solidFill>
                <a:latin typeface="Calibri"/>
                <a:cs typeface="Calibri"/>
              </a:rPr>
              <a:t> </a:t>
            </a:r>
            <a:r>
              <a:rPr sz="1100">
                <a:solidFill>
                  <a:srgbClr val="000000"/>
                </a:solidFill>
                <a:latin typeface="Calibri"/>
                <a:cs typeface="Calibri"/>
              </a:rPr>
              <a:t>de </a:t>
            </a:r>
            <a:r>
              <a:rPr sz="1100" spc="11">
                <a:solidFill>
                  <a:srgbClr val="000000"/>
                </a:solidFill>
                <a:latin typeface="Calibri"/>
                <a:cs typeface="Calibri"/>
              </a:rPr>
              <a:t>si</a:t>
            </a:r>
            <a:r>
              <a:rPr sz="1100" spc="-10">
                <a:solidFill>
                  <a:srgbClr val="000000"/>
                </a:solidFill>
                <a:latin typeface="Calibri"/>
                <a:cs typeface="Calibri"/>
              </a:rPr>
              <a:t> </a:t>
            </a:r>
            <a:r>
              <a:rPr sz="1100">
                <a:solidFill>
                  <a:srgbClr val="000000"/>
                </a:solidFill>
                <a:latin typeface="Calibri"/>
                <a:cs typeface="Calibri"/>
              </a:rPr>
              <a:t>rapidamente, ou que </a:t>
            </a:r>
            <a:r>
              <a:rPr sz="1100" spc="13">
                <a:solidFill>
                  <a:srgbClr val="000000"/>
                </a:solidFill>
                <a:latin typeface="Calibri"/>
                <a:cs typeface="Calibri"/>
              </a:rPr>
              <a:t>já</a:t>
            </a:r>
            <a:r>
              <a:rPr sz="1100" spc="-27">
                <a:solidFill>
                  <a:srgbClr val="000000"/>
                </a:solidFill>
                <a:latin typeface="Calibri"/>
                <a:cs typeface="Calibri"/>
              </a:rPr>
              <a:t> </a:t>
            </a:r>
            <a:r>
              <a:rPr sz="1100">
                <a:solidFill>
                  <a:srgbClr val="000000"/>
                </a:solidFill>
                <a:latin typeface="Calibri"/>
                <a:cs typeface="Calibri"/>
              </a:rPr>
              <a:t>se aproximou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seu lado direito,</a:t>
            </a:r>
          </a:p>
          <a:p>
            <a:pPr marL="0" marR="0">
              <a:lnSpc>
                <a:spcPts val="1343"/>
              </a:lnSpc>
              <a:spcBef>
                <a:spcPts val="0"/>
              </a:spcBef>
              <a:spcAft>
                <a:spcPts val="0"/>
              </a:spcAft>
            </a:pPr>
            <a:r>
              <a:rPr sz="1100">
                <a:solidFill>
                  <a:srgbClr val="000000"/>
                </a:solidFill>
                <a:latin typeface="Calibri"/>
                <a:cs typeface="Calibri"/>
              </a:rPr>
              <a:t>pelo</a:t>
            </a:r>
            <a:r>
              <a:rPr sz="1100" spc="11">
                <a:solidFill>
                  <a:srgbClr val="000000"/>
                </a:solidFill>
                <a:latin typeface="Calibri"/>
                <a:cs typeface="Calibri"/>
              </a:rPr>
              <a:t> </a:t>
            </a:r>
            <a:r>
              <a:rPr sz="1100">
                <a:solidFill>
                  <a:srgbClr val="000000"/>
                </a:solidFill>
                <a:latin typeface="Calibri"/>
                <a:cs typeface="Calibri"/>
              </a:rPr>
              <a:t>que é muito</a:t>
            </a:r>
            <a:r>
              <a:rPr sz="1100" spc="19">
                <a:solidFill>
                  <a:srgbClr val="000000"/>
                </a:solidFill>
                <a:latin typeface="Calibri"/>
                <a:cs typeface="Calibri"/>
              </a:rPr>
              <a:t> </a:t>
            </a:r>
            <a:r>
              <a:rPr sz="1100">
                <a:solidFill>
                  <a:srgbClr val="000000"/>
                </a:solidFill>
                <a:latin typeface="Calibri"/>
                <a:cs typeface="Calibri"/>
              </a:rPr>
              <a:t>perigoso</a:t>
            </a:r>
            <a:r>
              <a:rPr sz="1100" spc="-11">
                <a:solidFill>
                  <a:srgbClr val="000000"/>
                </a:solidFill>
                <a:latin typeface="Calibri"/>
                <a:cs typeface="Calibri"/>
              </a:rPr>
              <a:t> </a:t>
            </a:r>
            <a:r>
              <a:rPr sz="1100">
                <a:solidFill>
                  <a:srgbClr val="000000"/>
                </a:solidFill>
                <a:latin typeface="Calibri"/>
                <a:cs typeface="Calibri"/>
              </a:rPr>
              <a:t>mudar de faixa nesse</a:t>
            </a:r>
            <a:r>
              <a:rPr sz="1100" spc="-16">
                <a:solidFill>
                  <a:srgbClr val="000000"/>
                </a:solidFill>
                <a:latin typeface="Calibri"/>
                <a:cs typeface="Calibri"/>
              </a:rPr>
              <a:t> </a:t>
            </a:r>
            <a:r>
              <a:rPr sz="1100">
                <a:solidFill>
                  <a:srgbClr val="000000"/>
                </a:solidFill>
                <a:latin typeface="Calibri"/>
                <a:cs typeface="Calibri"/>
              </a:rPr>
              <a:t>momento.</a:t>
            </a:r>
          </a:p>
        </p:txBody>
      </p:sp>
      <p:sp>
        <p:nvSpPr>
          <p:cNvPr id="12" name="object 12"/>
          <p:cNvSpPr txBox="1"/>
          <p:nvPr/>
        </p:nvSpPr>
        <p:spPr>
          <a:xfrm>
            <a:off x="576072" y="3656168"/>
            <a:ext cx="6244084"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que exista</a:t>
            </a:r>
            <a:r>
              <a:rPr sz="1100" spc="-10">
                <a:solidFill>
                  <a:srgbClr val="000000"/>
                </a:solidFill>
                <a:latin typeface="Calibri"/>
                <a:cs typeface="Calibri"/>
              </a:rPr>
              <a:t> </a:t>
            </a:r>
            <a:r>
              <a:rPr sz="1100">
                <a:solidFill>
                  <a:srgbClr val="000000"/>
                </a:solidFill>
                <a:latin typeface="Calibri"/>
                <a:cs typeface="Calibri"/>
              </a:rPr>
              <a:t>um veículo atrás de si aproximando-se rapidamente, a luz</a:t>
            </a:r>
            <a:r>
              <a:rPr sz="1100" spc="-20">
                <a:solidFill>
                  <a:srgbClr val="000000"/>
                </a:solidFill>
                <a:latin typeface="Calibri"/>
                <a:cs typeface="Calibri"/>
              </a:rPr>
              <a:t> </a:t>
            </a:r>
            <a:r>
              <a:rPr sz="1100">
                <a:solidFill>
                  <a:srgbClr val="000000"/>
                </a:solidFill>
                <a:latin typeface="Calibri"/>
                <a:cs typeface="Calibri"/>
              </a:rPr>
              <a:t>de travagem</a:t>
            </a:r>
            <a:r>
              <a:rPr sz="1100" spc="17">
                <a:solidFill>
                  <a:srgbClr val="000000"/>
                </a:solidFill>
                <a:latin typeface="Calibri"/>
                <a:cs typeface="Calibri"/>
              </a:rPr>
              <a:t> </a:t>
            </a:r>
            <a:r>
              <a:rPr sz="1100">
                <a:solidFill>
                  <a:srgbClr val="000000"/>
                </a:solidFill>
                <a:latin typeface="Calibri"/>
                <a:cs typeface="Calibri"/>
              </a:rPr>
              <a:t>deste modelo</a:t>
            </a:r>
          </a:p>
          <a:p>
            <a:pPr marL="0" marR="0">
              <a:lnSpc>
                <a:spcPts val="1344"/>
              </a:lnSpc>
              <a:spcBef>
                <a:spcPts val="50"/>
              </a:spcBef>
              <a:spcAft>
                <a:spcPts val="0"/>
              </a:spcAft>
            </a:pPr>
            <a:r>
              <a:rPr sz="1100">
                <a:solidFill>
                  <a:srgbClr val="000000"/>
                </a:solidFill>
                <a:latin typeface="Calibri"/>
                <a:cs typeface="Calibri"/>
              </a:rPr>
              <a:t>piscará automaticamente para avisar</a:t>
            </a:r>
            <a:r>
              <a:rPr sz="1100" spc="-17">
                <a:solidFill>
                  <a:srgbClr val="000000"/>
                </a:solidFill>
                <a:latin typeface="Calibri"/>
                <a:cs typeface="Calibri"/>
              </a:rPr>
              <a:t> </a:t>
            </a:r>
            <a:r>
              <a:rPr sz="1100">
                <a:solidFill>
                  <a:srgbClr val="000000"/>
                </a:solidFill>
                <a:latin typeface="Calibri"/>
                <a:cs typeface="Calibri"/>
              </a:rPr>
              <a:t>o veículo que vem</a:t>
            </a:r>
            <a:r>
              <a:rPr sz="1100" spc="12">
                <a:solidFill>
                  <a:srgbClr val="000000"/>
                </a:solidFill>
                <a:latin typeface="Calibri"/>
                <a:cs typeface="Calibri"/>
              </a:rPr>
              <a:t> </a:t>
            </a:r>
            <a:r>
              <a:rPr sz="1100">
                <a:solidFill>
                  <a:srgbClr val="000000"/>
                </a:solidFill>
                <a:latin typeface="Calibri"/>
                <a:cs typeface="Calibri"/>
              </a:rPr>
              <a:t>atrás.</a:t>
            </a:r>
          </a:p>
        </p:txBody>
      </p:sp>
      <p:sp>
        <p:nvSpPr>
          <p:cNvPr id="13" name="object 13"/>
          <p:cNvSpPr txBox="1"/>
          <p:nvPr/>
        </p:nvSpPr>
        <p:spPr>
          <a:xfrm>
            <a:off x="576072" y="4047836"/>
            <a:ext cx="636049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 luz de aviso amarela “</a:t>
            </a:r>
            <a:r>
              <a:rPr sz="1100" spc="1091">
                <a:solidFill>
                  <a:srgbClr val="000000"/>
                </a:solidFill>
                <a:latin typeface="Calibri"/>
                <a:cs typeface="Calibri"/>
              </a:rPr>
              <a:t> </a:t>
            </a:r>
            <a:r>
              <a:rPr sz="1100">
                <a:solidFill>
                  <a:srgbClr val="000000"/>
                </a:solidFill>
                <a:latin typeface="Calibri"/>
                <a:cs typeface="Calibri"/>
              </a:rPr>
              <a:t>”</a:t>
            </a:r>
            <a:r>
              <a:rPr sz="1100" spc="15">
                <a:solidFill>
                  <a:srgbClr val="000000"/>
                </a:solidFill>
                <a:latin typeface="Calibri"/>
                <a:cs typeface="Calibri"/>
              </a:rPr>
              <a:t> </a:t>
            </a:r>
            <a:r>
              <a:rPr sz="1100" spc="-15">
                <a:solidFill>
                  <a:srgbClr val="000000"/>
                </a:solidFill>
                <a:latin typeface="Calibri"/>
                <a:cs typeface="Calibri"/>
              </a:rPr>
              <a:t>d</a:t>
            </a:r>
            <a:r>
              <a:rPr lang="pt-BR" sz="1100" spc="-15">
                <a:solidFill>
                  <a:srgbClr val="000000"/>
                </a:solidFill>
                <a:latin typeface="Calibri"/>
                <a:cs typeface="Calibri"/>
              </a:rPr>
              <a:t>a tela</a:t>
            </a:r>
            <a:r>
              <a:rPr sz="1100">
                <a:solidFill>
                  <a:srgbClr val="000000"/>
                </a:solidFill>
                <a:latin typeface="Calibri"/>
                <a:cs typeface="Calibri"/>
              </a:rPr>
              <a:t> principal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painel de instrumentos </a:t>
            </a:r>
            <a:r>
              <a:rPr sz="1100" spc="-11">
                <a:solidFill>
                  <a:srgbClr val="000000"/>
                </a:solidFill>
                <a:latin typeface="Calibri"/>
                <a:cs typeface="Calibri"/>
              </a:rPr>
              <a:t>se</a:t>
            </a:r>
            <a:r>
              <a:rPr sz="1100">
                <a:solidFill>
                  <a:srgbClr val="000000"/>
                </a:solidFill>
                <a:latin typeface="Calibri"/>
                <a:cs typeface="Calibri"/>
              </a:rPr>
              <a:t> acender fixa, significa que</a:t>
            </a:r>
          </a:p>
          <a:p>
            <a:pPr marL="0" marR="0">
              <a:lnSpc>
                <a:spcPts val="1344"/>
              </a:lnSpc>
              <a:spcBef>
                <a:spcPts val="50"/>
              </a:spcBef>
              <a:spcAft>
                <a:spcPts val="0"/>
              </a:spcAft>
            </a:pPr>
            <a:r>
              <a:rPr sz="1100">
                <a:solidFill>
                  <a:srgbClr val="000000"/>
                </a:solidFill>
                <a:latin typeface="Calibri"/>
                <a:cs typeface="Calibri"/>
              </a:rPr>
              <a:t>existe uma</a:t>
            </a:r>
            <a:r>
              <a:rPr sz="1100" spc="-24">
                <a:solidFill>
                  <a:srgbClr val="000000"/>
                </a:solidFill>
                <a:latin typeface="Calibri"/>
                <a:cs typeface="Calibri"/>
              </a:rPr>
              <a:t> </a:t>
            </a:r>
            <a:r>
              <a:rPr sz="1100">
                <a:solidFill>
                  <a:srgbClr val="000000"/>
                </a:solidFill>
                <a:latin typeface="Calibri"/>
                <a:cs typeface="Calibri"/>
              </a:rPr>
              <a:t>anomalia </a:t>
            </a:r>
            <a:r>
              <a:rPr sz="1100" spc="-15">
                <a:solidFill>
                  <a:srgbClr val="000000"/>
                </a:solidFill>
                <a:latin typeface="Calibri"/>
                <a:cs typeface="Calibri"/>
              </a:rPr>
              <a:t>no</a:t>
            </a:r>
            <a:r>
              <a:rPr sz="1100" spc="32">
                <a:solidFill>
                  <a:srgbClr val="000000"/>
                </a:solidFill>
                <a:latin typeface="Calibri"/>
                <a:cs typeface="Calibri"/>
              </a:rPr>
              <a:t> </a:t>
            </a:r>
            <a:r>
              <a:rPr sz="1100">
                <a:solidFill>
                  <a:srgbClr val="000000"/>
                </a:solidFill>
                <a:latin typeface="Calibri"/>
                <a:cs typeface="Calibri"/>
              </a:rPr>
              <a:t>sistema de</a:t>
            </a:r>
            <a:r>
              <a:rPr sz="1100" spc="22">
                <a:solidFill>
                  <a:srgbClr val="000000"/>
                </a:solidFill>
                <a:latin typeface="Calibri"/>
                <a:cs typeface="Calibri"/>
              </a:rPr>
              <a:t> </a:t>
            </a:r>
            <a:r>
              <a:rPr sz="1100">
                <a:solidFill>
                  <a:srgbClr val="000000"/>
                </a:solidFill>
                <a:latin typeface="Calibri"/>
                <a:cs typeface="Calibri"/>
              </a:rPr>
              <a:t>radar ou que este está desativado.</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96</a:t>
            </a:r>
          </a:p>
        </p:txBody>
      </p:sp>
      <p:sp>
        <p:nvSpPr>
          <p:cNvPr id="15" name="Triângulo isósceles 14">
            <a:extLst>
              <a:ext uri="{FF2B5EF4-FFF2-40B4-BE49-F238E27FC236}">
                <a16:creationId xmlns:a16="http://schemas.microsoft.com/office/drawing/2014/main" id="{DE0DAFD0-11A5-B26C-D238-6EBD1DB43D92}"/>
              </a:ext>
            </a:extLst>
          </p:cNvPr>
          <p:cNvSpPr/>
          <p:nvPr/>
        </p:nvSpPr>
        <p:spPr>
          <a:xfrm>
            <a:off x="4786362" y="1309337"/>
            <a:ext cx="144016" cy="116850"/>
          </a:xfrm>
          <a:prstGeom prst="triangle">
            <a:avLst/>
          </a:prstGeom>
          <a:solidFill>
            <a:srgbClr val="CDE329">
              <a:alpha val="2745"/>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383028"/>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1800"/>
            <a:ext cx="625567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função</a:t>
            </a:r>
            <a:r>
              <a:rPr sz="1100" spc="11">
                <a:solidFill>
                  <a:srgbClr val="000000"/>
                </a:solidFill>
                <a:latin typeface="Calibri"/>
                <a:cs typeface="Calibri"/>
              </a:rPr>
              <a:t> </a:t>
            </a:r>
            <a:r>
              <a:rPr sz="1100">
                <a:solidFill>
                  <a:srgbClr val="000000"/>
                </a:solidFill>
                <a:latin typeface="Calibri"/>
                <a:cs typeface="Calibri"/>
              </a:rPr>
              <a:t>do sistema de radar é a deteção de outros veículos em</a:t>
            </a:r>
            <a:r>
              <a:rPr sz="1100" spc="10">
                <a:solidFill>
                  <a:srgbClr val="000000"/>
                </a:solidFill>
                <a:latin typeface="Calibri"/>
                <a:cs typeface="Calibri"/>
              </a:rPr>
              <a:t> </a:t>
            </a:r>
            <a:r>
              <a:rPr sz="1100">
                <a:solidFill>
                  <a:srgbClr val="000000"/>
                </a:solidFill>
                <a:latin typeface="Calibri"/>
                <a:cs typeface="Calibri"/>
              </a:rPr>
              <a:t>estradas de largura normal; este radar está</a:t>
            </a:r>
          </a:p>
          <a:p>
            <a:pPr marL="0" marR="0">
              <a:lnSpc>
                <a:spcPts val="1344"/>
              </a:lnSpc>
              <a:spcBef>
                <a:spcPts val="50"/>
              </a:spcBef>
              <a:spcAft>
                <a:spcPts val="0"/>
              </a:spcAft>
            </a:pPr>
            <a:r>
              <a:rPr sz="1100">
                <a:solidFill>
                  <a:srgbClr val="000000"/>
                </a:solidFill>
                <a:latin typeface="Calibri"/>
                <a:cs typeface="Calibri"/>
              </a:rPr>
              <a:t>limitado por</a:t>
            </a:r>
            <a:r>
              <a:rPr sz="1100" spc="-27">
                <a:solidFill>
                  <a:srgbClr val="000000"/>
                </a:solidFill>
                <a:latin typeface="Calibri"/>
                <a:cs typeface="Calibri"/>
              </a:rPr>
              <a:t> </a:t>
            </a:r>
            <a:r>
              <a:rPr sz="1100">
                <a:solidFill>
                  <a:srgbClr val="000000"/>
                </a:solidFill>
                <a:latin typeface="Calibri"/>
                <a:cs typeface="Calibri"/>
              </a:rPr>
              <a:t>condições tecnológicas, pelo</a:t>
            </a:r>
            <a:r>
              <a:rPr sz="1100" spc="12">
                <a:solidFill>
                  <a:srgbClr val="000000"/>
                </a:solidFill>
                <a:latin typeface="Calibri"/>
                <a:cs typeface="Calibri"/>
              </a:rPr>
              <a:t> </a:t>
            </a:r>
            <a:r>
              <a:rPr sz="1100">
                <a:solidFill>
                  <a:srgbClr val="000000"/>
                </a:solidFill>
                <a:latin typeface="Calibri"/>
                <a:cs typeface="Calibri"/>
              </a:rPr>
              <a:t>que, em</a:t>
            </a:r>
            <a:r>
              <a:rPr sz="1100" spc="16">
                <a:solidFill>
                  <a:srgbClr val="000000"/>
                </a:solidFill>
                <a:latin typeface="Calibri"/>
                <a:cs typeface="Calibri"/>
              </a:rPr>
              <a:t> </a:t>
            </a:r>
            <a:r>
              <a:rPr sz="1100">
                <a:solidFill>
                  <a:srgbClr val="000000"/>
                </a:solidFill>
                <a:latin typeface="Calibri"/>
                <a:cs typeface="Calibri"/>
              </a:rPr>
              <a:t>algumas situações:</a:t>
            </a:r>
          </a:p>
        </p:txBody>
      </p:sp>
      <p:sp>
        <p:nvSpPr>
          <p:cNvPr id="6" name="object 6"/>
          <p:cNvSpPr txBox="1"/>
          <p:nvPr/>
        </p:nvSpPr>
        <p:spPr>
          <a:xfrm>
            <a:off x="684275" y="1104992"/>
            <a:ext cx="258179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O</a:t>
            </a:r>
            <a:r>
              <a:rPr sz="1100" spc="12">
                <a:solidFill>
                  <a:srgbClr val="000000"/>
                </a:solidFill>
                <a:latin typeface="Calibri"/>
                <a:cs typeface="Calibri"/>
              </a:rPr>
              <a:t> </a:t>
            </a:r>
            <a:r>
              <a:rPr sz="1100">
                <a:solidFill>
                  <a:srgbClr val="000000"/>
                </a:solidFill>
                <a:latin typeface="Calibri"/>
                <a:cs typeface="Calibri"/>
              </a:rPr>
              <a:t>aviso de proximidade pode atrasar-se.</a:t>
            </a:r>
          </a:p>
          <a:p>
            <a:pPr marL="0" marR="0">
              <a:lnSpc>
                <a:spcPts val="1347"/>
              </a:lnSpc>
              <a:spcBef>
                <a:spcPts val="442"/>
              </a:spcBef>
              <a:spcAft>
                <a:spcPts val="0"/>
              </a:spcAft>
            </a:pPr>
            <a:r>
              <a:rPr sz="1100">
                <a:solidFill>
                  <a:srgbClr val="000000"/>
                </a:solidFill>
                <a:latin typeface="Calibri"/>
                <a:cs typeface="Calibri"/>
              </a:rPr>
              <a:t>2. Alguns avisos podem</a:t>
            </a:r>
            <a:r>
              <a:rPr sz="1100" spc="13">
                <a:solidFill>
                  <a:srgbClr val="000000"/>
                </a:solidFill>
                <a:latin typeface="Calibri"/>
                <a:cs typeface="Calibri"/>
              </a:rPr>
              <a:t> </a:t>
            </a:r>
            <a:r>
              <a:rPr sz="1100">
                <a:solidFill>
                  <a:srgbClr val="000000"/>
                </a:solidFill>
                <a:latin typeface="Calibri"/>
                <a:cs typeface="Calibri"/>
              </a:rPr>
              <a:t>não funcionar.</a:t>
            </a:r>
          </a:p>
        </p:txBody>
      </p:sp>
      <p:sp>
        <p:nvSpPr>
          <p:cNvPr id="7" name="object 7"/>
          <p:cNvSpPr txBox="1"/>
          <p:nvPr/>
        </p:nvSpPr>
        <p:spPr>
          <a:xfrm>
            <a:off x="684275" y="1546952"/>
            <a:ext cx="626787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Pode avisá-lo mesmo se o outro veículo se encontra</a:t>
            </a:r>
            <a:r>
              <a:rPr sz="1100" spc="-14">
                <a:solidFill>
                  <a:srgbClr val="000000"/>
                </a:solidFill>
                <a:latin typeface="Calibri"/>
                <a:cs typeface="Calibri"/>
              </a:rPr>
              <a:t> </a:t>
            </a:r>
            <a:r>
              <a:rPr sz="1100">
                <a:solidFill>
                  <a:srgbClr val="000000"/>
                </a:solidFill>
                <a:latin typeface="Calibri"/>
                <a:cs typeface="Calibri"/>
              </a:rPr>
              <a:t>no ângulo morto</a:t>
            </a:r>
            <a:r>
              <a:rPr sz="1100" spc="12">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retrovisor</a:t>
            </a:r>
            <a:r>
              <a:rPr sz="1100" spc="-14">
                <a:solidFill>
                  <a:srgbClr val="000000"/>
                </a:solidFill>
                <a:latin typeface="Calibri"/>
                <a:cs typeface="Calibri"/>
              </a:rPr>
              <a:t> </a:t>
            </a:r>
            <a:r>
              <a:rPr sz="1100">
                <a:solidFill>
                  <a:srgbClr val="000000"/>
                </a:solidFill>
                <a:latin typeface="Calibri"/>
                <a:cs typeface="Calibri"/>
              </a:rPr>
              <a:t>ou perto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uma zona</a:t>
            </a:r>
          </a:p>
          <a:p>
            <a:pPr marL="0" marR="0">
              <a:lnSpc>
                <a:spcPts val="1344"/>
              </a:lnSpc>
              <a:spcBef>
                <a:spcPts val="50"/>
              </a:spcBef>
              <a:spcAft>
                <a:spcPts val="0"/>
              </a:spcAft>
            </a:pPr>
            <a:r>
              <a:rPr sz="1100">
                <a:solidFill>
                  <a:srgbClr val="000000"/>
                </a:solidFill>
                <a:latin typeface="Calibri"/>
                <a:cs typeface="Calibri"/>
              </a:rPr>
              <a:t>sem veículos.</a:t>
            </a:r>
          </a:p>
        </p:txBody>
      </p:sp>
      <p:sp>
        <p:nvSpPr>
          <p:cNvPr id="8" name="object 8"/>
          <p:cNvSpPr txBox="1"/>
          <p:nvPr/>
        </p:nvSpPr>
        <p:spPr>
          <a:xfrm>
            <a:off x="684275" y="1938620"/>
            <a:ext cx="642372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Em algumas situações, como</a:t>
            </a:r>
            <a:r>
              <a:rPr sz="1100" spc="21">
                <a:solidFill>
                  <a:srgbClr val="000000"/>
                </a:solidFill>
                <a:latin typeface="Calibri"/>
                <a:cs typeface="Calibri"/>
              </a:rPr>
              <a:t> </a:t>
            </a:r>
            <a:r>
              <a:rPr sz="1100">
                <a:solidFill>
                  <a:srgbClr val="000000"/>
                </a:solidFill>
                <a:latin typeface="Calibri"/>
                <a:cs typeface="Calibri"/>
              </a:rPr>
              <a:t>chuva, neve ou nevoeiro espesso, o</a:t>
            </a:r>
            <a:r>
              <a:rPr sz="1100" spc="10">
                <a:solidFill>
                  <a:srgbClr val="000000"/>
                </a:solidFill>
                <a:latin typeface="Calibri"/>
                <a:cs typeface="Calibri"/>
              </a:rPr>
              <a:t> </a:t>
            </a:r>
            <a:r>
              <a:rPr sz="1100">
                <a:solidFill>
                  <a:srgbClr val="000000"/>
                </a:solidFill>
                <a:latin typeface="Calibri"/>
                <a:cs typeface="Calibri"/>
              </a:rPr>
              <a:t>sistema de radar pode não estar operacional.</a:t>
            </a:r>
          </a:p>
        </p:txBody>
      </p:sp>
      <p:sp>
        <p:nvSpPr>
          <p:cNvPr id="9" name="object 9"/>
          <p:cNvSpPr txBox="1"/>
          <p:nvPr/>
        </p:nvSpPr>
        <p:spPr>
          <a:xfrm>
            <a:off x="3477768" y="238820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0" name="object 10"/>
          <p:cNvSpPr txBox="1"/>
          <p:nvPr/>
        </p:nvSpPr>
        <p:spPr>
          <a:xfrm>
            <a:off x="755904" y="2615773"/>
            <a:ext cx="6107423"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alterarem </a:t>
            </a:r>
            <a:r>
              <a:rPr sz="1100" spc="16">
                <a:solidFill>
                  <a:srgbClr val="000000"/>
                </a:solidFill>
                <a:latin typeface="Calibri"/>
                <a:cs typeface="Calibri"/>
              </a:rPr>
              <a:t>os</a:t>
            </a:r>
            <a:r>
              <a:rPr sz="1100" spc="-14">
                <a:solidFill>
                  <a:srgbClr val="000000"/>
                </a:solidFill>
                <a:latin typeface="Calibri"/>
                <a:cs typeface="Calibri"/>
              </a:rPr>
              <a:t> </a:t>
            </a:r>
            <a:r>
              <a:rPr sz="1100">
                <a:solidFill>
                  <a:srgbClr val="000000"/>
                </a:solidFill>
                <a:latin typeface="Calibri"/>
                <a:cs typeface="Calibri"/>
              </a:rPr>
              <a:t>componentes do radar, é necessário ajustá-lo de novo. Para realizar esta operação,</a:t>
            </a:r>
          </a:p>
          <a:p>
            <a:pPr marL="0" marR="0">
              <a:lnSpc>
                <a:spcPts val="1344"/>
              </a:lnSpc>
              <a:spcBef>
                <a:spcPts val="50"/>
              </a:spcBef>
              <a:spcAft>
                <a:spcPts val="0"/>
              </a:spcAft>
            </a:pPr>
            <a:r>
              <a:rPr sz="1100">
                <a:solidFill>
                  <a:srgbClr val="000000"/>
                </a:solidFill>
                <a:latin typeface="Calibri"/>
                <a:cs typeface="Calibri"/>
              </a:rPr>
              <a:t>coloque-se em contato</a:t>
            </a:r>
            <a:r>
              <a:rPr sz="1100" spc="-12">
                <a:solidFill>
                  <a:srgbClr val="000000"/>
                </a:solidFill>
                <a:latin typeface="Calibri"/>
                <a:cs typeface="Calibri"/>
              </a:rPr>
              <a:t> </a:t>
            </a:r>
            <a:r>
              <a:rPr sz="1100">
                <a:solidFill>
                  <a:srgbClr val="000000"/>
                </a:solidFill>
                <a:latin typeface="Calibri"/>
                <a:cs typeface="Calibri"/>
              </a:rPr>
              <a:t>com</a:t>
            </a:r>
            <a:r>
              <a:rPr sz="1100" spc="19">
                <a:solidFill>
                  <a:srgbClr val="000000"/>
                </a:solidFill>
                <a:latin typeface="Calibri"/>
                <a:cs typeface="Calibri"/>
              </a:rPr>
              <a:t> </a:t>
            </a:r>
            <a:r>
              <a:rPr sz="1100">
                <a:solidFill>
                  <a:srgbClr val="000000"/>
                </a:solidFill>
                <a:latin typeface="Calibri"/>
                <a:cs typeface="Calibri"/>
              </a:rPr>
              <a:t>uma Oficina Autorizada</a:t>
            </a:r>
            <a:r>
              <a:rPr sz="1100" spc="-26">
                <a:solidFill>
                  <a:srgbClr val="000000"/>
                </a:solidFill>
                <a:latin typeface="Calibri"/>
                <a:cs typeface="Calibri"/>
              </a:rPr>
              <a:t> </a:t>
            </a:r>
            <a:r>
              <a:rPr sz="1100">
                <a:solidFill>
                  <a:srgbClr val="000000"/>
                </a:solidFill>
                <a:latin typeface="Calibri"/>
                <a:cs typeface="Calibri"/>
              </a:rPr>
              <a:t>VOGE.</a:t>
            </a:r>
          </a:p>
        </p:txBody>
      </p:sp>
      <p:sp>
        <p:nvSpPr>
          <p:cNvPr id="11" name="object 11"/>
          <p:cNvSpPr txBox="1"/>
          <p:nvPr/>
        </p:nvSpPr>
        <p:spPr>
          <a:xfrm>
            <a:off x="684275" y="3237342"/>
            <a:ext cx="135317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Limpeza do</a:t>
            </a:r>
            <a:r>
              <a:rPr sz="1100" b="1" spc="-10">
                <a:solidFill>
                  <a:srgbClr val="4F81BD"/>
                </a:solidFill>
                <a:cs typeface="Cambria"/>
              </a:rPr>
              <a:t> </a:t>
            </a:r>
            <a:r>
              <a:rPr sz="1100" b="1">
                <a:solidFill>
                  <a:srgbClr val="4F81BD"/>
                </a:solidFill>
                <a:cs typeface="Cambria"/>
              </a:rPr>
              <a:t>sensor</a:t>
            </a:r>
          </a:p>
        </p:txBody>
      </p:sp>
      <p:sp>
        <p:nvSpPr>
          <p:cNvPr id="12" name="object 12"/>
          <p:cNvSpPr txBox="1"/>
          <p:nvPr/>
        </p:nvSpPr>
        <p:spPr>
          <a:xfrm>
            <a:off x="912875" y="344906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3" name="object 13"/>
          <p:cNvSpPr txBox="1"/>
          <p:nvPr/>
        </p:nvSpPr>
        <p:spPr>
          <a:xfrm>
            <a:off x="1141476" y="3456524"/>
            <a:ext cx="574079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Desobstrua o sensor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a parte frontal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radar estiver coberta por autocolantes</a:t>
            </a:r>
            <a:r>
              <a:rPr sz="1100" spc="-17">
                <a:solidFill>
                  <a:srgbClr val="000000"/>
                </a:solidFill>
                <a:latin typeface="Calibri"/>
                <a:cs typeface="Calibri"/>
              </a:rPr>
              <a:t> </a:t>
            </a:r>
            <a:r>
              <a:rPr sz="1100">
                <a:solidFill>
                  <a:srgbClr val="000000"/>
                </a:solidFill>
                <a:latin typeface="Calibri"/>
                <a:cs typeface="Calibri"/>
              </a:rPr>
              <a:t>pintura </a:t>
            </a:r>
            <a:r>
              <a:rPr sz="1100" spc="16">
                <a:solidFill>
                  <a:srgbClr val="000000"/>
                </a:solidFill>
                <a:latin typeface="Calibri"/>
                <a:cs typeface="Calibri"/>
              </a:rPr>
              <a:t>ou</a:t>
            </a:r>
            <a:r>
              <a:rPr sz="1100" spc="-37">
                <a:solidFill>
                  <a:srgbClr val="000000"/>
                </a:solidFill>
                <a:latin typeface="Calibri"/>
                <a:cs typeface="Calibri"/>
              </a:rPr>
              <a:t> </a:t>
            </a:r>
            <a:r>
              <a:rPr sz="1100">
                <a:solidFill>
                  <a:srgbClr val="000000"/>
                </a:solidFill>
                <a:latin typeface="Calibri"/>
                <a:cs typeface="Calibri"/>
              </a:rPr>
              <a:t>outros</a:t>
            </a:r>
          </a:p>
          <a:p>
            <a:pPr marL="0" marR="0">
              <a:lnSpc>
                <a:spcPts val="1343"/>
              </a:lnSpc>
              <a:spcBef>
                <a:spcPts val="50"/>
              </a:spcBef>
              <a:spcAft>
                <a:spcPts val="0"/>
              </a:spcAft>
            </a:pPr>
            <a:r>
              <a:rPr sz="1100">
                <a:solidFill>
                  <a:srgbClr val="000000"/>
                </a:solidFill>
                <a:latin typeface="Calibri"/>
                <a:cs typeface="Calibri"/>
              </a:rPr>
              <a:t>objetos, já que isto poderá</a:t>
            </a:r>
            <a:r>
              <a:rPr sz="1100" spc="-27">
                <a:solidFill>
                  <a:srgbClr val="000000"/>
                </a:solidFill>
                <a:latin typeface="Calibri"/>
                <a:cs typeface="Calibri"/>
              </a:rPr>
              <a:t> </a:t>
            </a:r>
            <a:r>
              <a:rPr sz="1100">
                <a:solidFill>
                  <a:srgbClr val="000000"/>
                </a:solidFill>
                <a:latin typeface="Calibri"/>
                <a:cs typeface="Calibri"/>
              </a:rPr>
              <a:t>afetar negativamente o seu rendimento.</a:t>
            </a:r>
          </a:p>
        </p:txBody>
      </p:sp>
      <p:sp>
        <p:nvSpPr>
          <p:cNvPr id="14" name="object 14"/>
          <p:cNvSpPr txBox="1"/>
          <p:nvPr/>
        </p:nvSpPr>
        <p:spPr>
          <a:xfrm>
            <a:off x="912875" y="379805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5" name="object 15"/>
          <p:cNvSpPr txBox="1"/>
          <p:nvPr/>
        </p:nvSpPr>
        <p:spPr>
          <a:xfrm>
            <a:off x="1141476" y="3805520"/>
            <a:ext cx="5948746"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reflexo de ondas eletromagnéticas de emissoras, inibidores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o ambiente</a:t>
            </a:r>
            <a:r>
              <a:rPr sz="1100" spc="-13">
                <a:solidFill>
                  <a:srgbClr val="000000"/>
                </a:solidFill>
                <a:latin typeface="Calibri"/>
                <a:cs typeface="Calibri"/>
              </a:rPr>
              <a:t> </a:t>
            </a:r>
            <a:r>
              <a:rPr sz="1100">
                <a:solidFill>
                  <a:srgbClr val="000000"/>
                </a:solidFill>
                <a:latin typeface="Calibri"/>
                <a:cs typeface="Calibri"/>
              </a:rPr>
              <a:t>circundante (como</a:t>
            </a:r>
          </a:p>
          <a:p>
            <a:pPr marL="0" marR="0">
              <a:lnSpc>
                <a:spcPts val="1344"/>
              </a:lnSpc>
              <a:spcBef>
                <a:spcPts val="50"/>
              </a:spcBef>
              <a:spcAft>
                <a:spcPts val="0"/>
              </a:spcAft>
            </a:pPr>
            <a:r>
              <a:rPr sz="1100">
                <a:solidFill>
                  <a:srgbClr val="000000"/>
                </a:solidFill>
                <a:latin typeface="Calibri"/>
                <a:cs typeface="Calibri"/>
              </a:rPr>
              <a:t>esquinas, vias</a:t>
            </a:r>
            <a:r>
              <a:rPr sz="1100" spc="-14">
                <a:solidFill>
                  <a:srgbClr val="000000"/>
                </a:solidFill>
                <a:latin typeface="Calibri"/>
                <a:cs typeface="Calibri"/>
              </a:rPr>
              <a:t> </a:t>
            </a:r>
            <a:r>
              <a:rPr sz="1100">
                <a:solidFill>
                  <a:srgbClr val="000000"/>
                </a:solidFill>
                <a:latin typeface="Calibri"/>
                <a:cs typeface="Calibri"/>
              </a:rPr>
              <a:t>estreitas, curvas de raio variável,</a:t>
            </a:r>
            <a:r>
              <a:rPr sz="1100" spc="-10">
                <a:solidFill>
                  <a:srgbClr val="000000"/>
                </a:solidFill>
                <a:latin typeface="Calibri"/>
                <a:cs typeface="Calibri"/>
              </a:rPr>
              <a:t> </a:t>
            </a:r>
            <a:r>
              <a:rPr sz="1100">
                <a:solidFill>
                  <a:srgbClr val="000000"/>
                </a:solidFill>
                <a:latin typeface="Calibri"/>
                <a:cs typeface="Calibri"/>
              </a:rPr>
              <a:t>túneis,</a:t>
            </a:r>
            <a:r>
              <a:rPr sz="1100" spc="-22">
                <a:solidFill>
                  <a:srgbClr val="000000"/>
                </a:solidFill>
                <a:latin typeface="Calibri"/>
                <a:cs typeface="Calibri"/>
              </a:rPr>
              <a:t> </a:t>
            </a:r>
            <a:r>
              <a:rPr sz="1100">
                <a:solidFill>
                  <a:srgbClr val="000000"/>
                </a:solidFill>
                <a:latin typeface="Calibri"/>
                <a:cs typeface="Calibri"/>
              </a:rPr>
              <a:t>obstáculos,</a:t>
            </a:r>
            <a:r>
              <a:rPr sz="1100" spc="-10">
                <a:solidFill>
                  <a:srgbClr val="000000"/>
                </a:solidFill>
                <a:latin typeface="Calibri"/>
                <a:cs typeface="Calibri"/>
              </a:rPr>
              <a:t> </a:t>
            </a:r>
            <a:r>
              <a:rPr sz="1100">
                <a:solidFill>
                  <a:srgbClr val="000000"/>
                </a:solidFill>
                <a:latin typeface="Calibri"/>
                <a:cs typeface="Calibri"/>
              </a:rPr>
              <a:t>desníveis em vias demasiado largas</a:t>
            </a:r>
          </a:p>
          <a:p>
            <a:pPr marL="0" marR="0">
              <a:lnSpc>
                <a:spcPts val="1344"/>
              </a:lnSpc>
              <a:spcBef>
                <a:spcPts val="0"/>
              </a:spcBef>
              <a:spcAft>
                <a:spcPts val="0"/>
              </a:spcAft>
            </a:pPr>
            <a:r>
              <a:rPr sz="1100">
                <a:solidFill>
                  <a:srgbClr val="000000"/>
                </a:solidFill>
                <a:latin typeface="Calibri"/>
                <a:cs typeface="Calibri"/>
              </a:rPr>
              <a:t>ou com superfícies rugosas)</a:t>
            </a:r>
            <a:r>
              <a:rPr sz="1100" spc="12">
                <a:solidFill>
                  <a:srgbClr val="000000"/>
                </a:solidFill>
                <a:latin typeface="Calibri"/>
                <a:cs typeface="Calibri"/>
              </a:rPr>
              <a:t> </a:t>
            </a:r>
            <a:r>
              <a:rPr sz="1100">
                <a:solidFill>
                  <a:srgbClr val="000000"/>
                </a:solidFill>
                <a:latin typeface="Calibri"/>
                <a:cs typeface="Calibri"/>
              </a:rPr>
              <a:t>podem</a:t>
            </a:r>
            <a:r>
              <a:rPr sz="1100" spc="11">
                <a:solidFill>
                  <a:srgbClr val="000000"/>
                </a:solidFill>
                <a:latin typeface="Calibri"/>
                <a:cs typeface="Calibri"/>
              </a:rPr>
              <a:t> </a:t>
            </a:r>
            <a:r>
              <a:rPr sz="1100">
                <a:solidFill>
                  <a:srgbClr val="000000"/>
                </a:solidFill>
                <a:latin typeface="Calibri"/>
                <a:cs typeface="Calibri"/>
              </a:rPr>
              <a:t>afetar o funcionamento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radar.</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921256"/>
            <a:ext cx="6301740" cy="23698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804672" y="7302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6" name="object 6"/>
          <p:cNvSpPr txBox="1"/>
          <p:nvPr/>
        </p:nvSpPr>
        <p:spPr>
          <a:xfrm>
            <a:off x="1033272" y="737708"/>
            <a:ext cx="5980089"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for ultrapassado por</a:t>
            </a:r>
            <a:r>
              <a:rPr sz="1100" spc="-27">
                <a:solidFill>
                  <a:srgbClr val="000000"/>
                </a:solidFill>
                <a:latin typeface="Calibri"/>
                <a:cs typeface="Calibri"/>
              </a:rPr>
              <a:t> </a:t>
            </a:r>
            <a:r>
              <a:rPr sz="1100">
                <a:solidFill>
                  <a:srgbClr val="000000"/>
                </a:solidFill>
                <a:latin typeface="Calibri"/>
                <a:cs typeface="Calibri"/>
              </a:rPr>
              <a:t>outros veículos</a:t>
            </a:r>
            <a:r>
              <a:rPr sz="1100" spc="12">
                <a:solidFill>
                  <a:srgbClr val="000000"/>
                </a:solidFill>
                <a:latin typeface="Calibri"/>
                <a:cs typeface="Calibri"/>
              </a:rPr>
              <a:t> </a:t>
            </a:r>
            <a:r>
              <a:rPr sz="1100">
                <a:solidFill>
                  <a:srgbClr val="000000"/>
                </a:solidFill>
                <a:latin typeface="Calibri"/>
                <a:cs typeface="Calibri"/>
              </a:rPr>
              <a:t>a uma</a:t>
            </a:r>
            <a:r>
              <a:rPr sz="1100" spc="-20">
                <a:solidFill>
                  <a:srgbClr val="000000"/>
                </a:solidFill>
                <a:latin typeface="Calibri"/>
                <a:cs typeface="Calibri"/>
              </a:rPr>
              <a:t> </a:t>
            </a:r>
            <a:r>
              <a:rPr sz="1100">
                <a:solidFill>
                  <a:srgbClr val="000000"/>
                </a:solidFill>
                <a:latin typeface="Calibri"/>
                <a:cs typeface="Calibri"/>
              </a:rPr>
              <a:t>velocidade muito superior à da sua moto,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ultrapassar</a:t>
            </a:r>
          </a:p>
          <a:p>
            <a:pPr marL="0" marR="0">
              <a:lnSpc>
                <a:spcPts val="1332"/>
              </a:lnSpc>
              <a:spcBef>
                <a:spcPts val="50"/>
              </a:spcBef>
              <a:spcAft>
                <a:spcPts val="0"/>
              </a:spcAft>
            </a:pPr>
            <a:r>
              <a:rPr sz="1100">
                <a:solidFill>
                  <a:srgbClr val="000000"/>
                </a:solidFill>
                <a:latin typeface="Calibri"/>
                <a:cs typeface="Calibri"/>
              </a:rPr>
              <a:t>outros veículos a uma velocidade muito</a:t>
            </a:r>
            <a:r>
              <a:rPr sz="1100" spc="-15">
                <a:solidFill>
                  <a:srgbClr val="000000"/>
                </a:solidFill>
                <a:latin typeface="Calibri"/>
                <a:cs typeface="Calibri"/>
              </a:rPr>
              <a:t> </a:t>
            </a:r>
            <a:r>
              <a:rPr sz="1100">
                <a:solidFill>
                  <a:srgbClr val="000000"/>
                </a:solidFill>
                <a:latin typeface="Calibri"/>
                <a:cs typeface="Calibri"/>
              </a:rPr>
              <a:t>superior</a:t>
            </a:r>
            <a:r>
              <a:rPr sz="1100" spc="-20">
                <a:solidFill>
                  <a:srgbClr val="000000"/>
                </a:solidFill>
                <a:latin typeface="Calibri"/>
                <a:cs typeface="Calibri"/>
              </a:rPr>
              <a:t> </a:t>
            </a:r>
            <a:r>
              <a:rPr sz="1100">
                <a:solidFill>
                  <a:srgbClr val="000000"/>
                </a:solidFill>
                <a:latin typeface="Calibri"/>
                <a:cs typeface="Calibri"/>
              </a:rPr>
              <a:t>à destes, é possível que o</a:t>
            </a:r>
            <a:r>
              <a:rPr sz="1100" spc="10">
                <a:solidFill>
                  <a:srgbClr val="000000"/>
                </a:solidFill>
                <a:latin typeface="Calibri"/>
                <a:cs typeface="Calibri"/>
              </a:rPr>
              <a:t> </a:t>
            </a:r>
            <a:r>
              <a:rPr sz="1100">
                <a:solidFill>
                  <a:srgbClr val="000000"/>
                </a:solidFill>
                <a:latin typeface="Calibri"/>
                <a:cs typeface="Calibri"/>
              </a:rPr>
              <a:t>sistema de radar não</a:t>
            </a:r>
            <a:r>
              <a:rPr sz="1100" spc="24">
                <a:solidFill>
                  <a:srgbClr val="000000"/>
                </a:solidFill>
                <a:latin typeface="Calibri"/>
                <a:cs typeface="Calibri"/>
              </a:rPr>
              <a:t> </a:t>
            </a:r>
            <a:r>
              <a:rPr sz="1100">
                <a:solidFill>
                  <a:srgbClr val="000000"/>
                </a:solidFill>
                <a:latin typeface="Calibri"/>
                <a:cs typeface="Calibri"/>
              </a:rPr>
              <a:t>lhe</a:t>
            </a:r>
          </a:p>
          <a:p>
            <a:pPr marL="0" marR="0">
              <a:lnSpc>
                <a:spcPts val="1344"/>
              </a:lnSpc>
              <a:spcBef>
                <a:spcPts val="0"/>
              </a:spcBef>
              <a:spcAft>
                <a:spcPts val="0"/>
              </a:spcAft>
            </a:pPr>
            <a:r>
              <a:rPr sz="1100">
                <a:solidFill>
                  <a:srgbClr val="000000"/>
                </a:solidFill>
                <a:latin typeface="Calibri"/>
                <a:cs typeface="Calibri"/>
              </a:rPr>
              <a:t>envie nenhuma informação ou aviso.</a:t>
            </a:r>
          </a:p>
        </p:txBody>
      </p:sp>
      <p:sp>
        <p:nvSpPr>
          <p:cNvPr id="7" name="object 7"/>
          <p:cNvSpPr txBox="1"/>
          <p:nvPr/>
        </p:nvSpPr>
        <p:spPr>
          <a:xfrm>
            <a:off x="804672" y="124840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8" name="object 8"/>
          <p:cNvSpPr txBox="1"/>
          <p:nvPr/>
        </p:nvSpPr>
        <p:spPr>
          <a:xfrm>
            <a:off x="1033272" y="1255868"/>
            <a:ext cx="582090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Pode apresentar problemas quando</a:t>
            </a:r>
            <a:r>
              <a:rPr sz="1100" spc="19">
                <a:solidFill>
                  <a:srgbClr val="000000"/>
                </a:solidFill>
                <a:latin typeface="Calibri"/>
                <a:cs typeface="Calibri"/>
              </a:rPr>
              <a:t> </a:t>
            </a:r>
            <a:r>
              <a:rPr sz="1100">
                <a:solidFill>
                  <a:srgbClr val="000000"/>
                </a:solidFill>
                <a:latin typeface="Calibri"/>
                <a:cs typeface="Calibri"/>
              </a:rPr>
              <a:t>existam anomalias no</a:t>
            </a:r>
            <a:r>
              <a:rPr sz="1100" spc="14">
                <a:solidFill>
                  <a:srgbClr val="000000"/>
                </a:solidFill>
                <a:latin typeface="Calibri"/>
                <a:cs typeface="Calibri"/>
              </a:rPr>
              <a:t> </a:t>
            </a:r>
            <a:r>
              <a:rPr sz="1100">
                <a:solidFill>
                  <a:srgbClr val="000000"/>
                </a:solidFill>
                <a:latin typeface="Calibri"/>
                <a:cs typeface="Calibri"/>
              </a:rPr>
              <a:t>sistema ABS</a:t>
            </a:r>
            <a:r>
              <a:rPr sz="1100" spc="-20">
                <a:solidFill>
                  <a:srgbClr val="000000"/>
                </a:solidFill>
                <a:latin typeface="Calibri"/>
                <a:cs typeface="Calibri"/>
              </a:rPr>
              <a:t> </a:t>
            </a:r>
            <a:r>
              <a:rPr sz="1100">
                <a:solidFill>
                  <a:srgbClr val="000000"/>
                </a:solidFill>
                <a:latin typeface="Calibri"/>
                <a:cs typeface="Calibri"/>
              </a:rPr>
              <a:t>ou no de control</a:t>
            </a:r>
            <a:r>
              <a:rPr lang="pt-BR" sz="1100">
                <a:solidFill>
                  <a:srgbClr val="000000"/>
                </a:solidFill>
                <a:latin typeface="Calibri"/>
                <a:cs typeface="Calibri"/>
              </a:rPr>
              <a:t>e</a:t>
            </a:r>
            <a:r>
              <a:rPr sz="1100">
                <a:solidFill>
                  <a:srgbClr val="000000"/>
                </a:solidFill>
                <a:latin typeface="Calibri"/>
                <a:cs typeface="Calibri"/>
              </a:rPr>
              <a:t> de tração.</a:t>
            </a:r>
          </a:p>
        </p:txBody>
      </p:sp>
      <p:sp>
        <p:nvSpPr>
          <p:cNvPr id="9" name="object 9"/>
          <p:cNvSpPr txBox="1"/>
          <p:nvPr/>
        </p:nvSpPr>
        <p:spPr>
          <a:xfrm>
            <a:off x="3369564" y="192642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0" name="object 10"/>
          <p:cNvSpPr txBox="1"/>
          <p:nvPr/>
        </p:nvSpPr>
        <p:spPr>
          <a:xfrm>
            <a:off x="647700" y="2154001"/>
            <a:ext cx="617218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É possível que o sistema não reconheça objetos que não se movem</a:t>
            </a:r>
            <a:r>
              <a:rPr sz="1100" spc="10">
                <a:solidFill>
                  <a:srgbClr val="000000"/>
                </a:solidFill>
                <a:latin typeface="Calibri"/>
                <a:cs typeface="Calibri"/>
              </a:rPr>
              <a:t> </a:t>
            </a:r>
            <a:r>
              <a:rPr sz="1100">
                <a:solidFill>
                  <a:srgbClr val="000000"/>
                </a:solidFill>
                <a:latin typeface="Calibri"/>
                <a:cs typeface="Calibri"/>
              </a:rPr>
              <a:t>(como postes</a:t>
            </a:r>
            <a:r>
              <a:rPr sz="1100" spc="-11">
                <a:solidFill>
                  <a:srgbClr val="000000"/>
                </a:solidFill>
                <a:latin typeface="Calibri"/>
                <a:cs typeface="Calibri"/>
              </a:rPr>
              <a:t> </a:t>
            </a:r>
            <a:r>
              <a:rPr sz="1100">
                <a:solidFill>
                  <a:srgbClr val="000000"/>
                </a:solidFill>
                <a:latin typeface="Calibri"/>
                <a:cs typeface="Calibri"/>
              </a:rPr>
              <a:t>de semáforo, cabinas </a:t>
            </a:r>
            <a:r>
              <a:rPr sz="1100" spc="-15">
                <a:solidFill>
                  <a:srgbClr val="000000"/>
                </a:solidFill>
                <a:latin typeface="Calibri"/>
                <a:cs typeface="Calibri"/>
              </a:rPr>
              <a:t>de</a:t>
            </a:r>
          </a:p>
          <a:p>
            <a:pPr marL="0" marR="0">
              <a:lnSpc>
                <a:spcPts val="1344"/>
              </a:lnSpc>
              <a:spcBef>
                <a:spcPts val="50"/>
              </a:spcBef>
              <a:spcAft>
                <a:spcPts val="0"/>
              </a:spcAft>
            </a:pPr>
            <a:r>
              <a:rPr sz="1100">
                <a:solidFill>
                  <a:srgbClr val="000000"/>
                </a:solidFill>
                <a:latin typeface="Calibri"/>
                <a:cs typeface="Calibri"/>
              </a:rPr>
              <a:t>portagem ou veículos estacionados).</a:t>
            </a:r>
          </a:p>
        </p:txBody>
      </p:sp>
      <p:sp>
        <p:nvSpPr>
          <p:cNvPr id="11" name="object 11"/>
          <p:cNvSpPr txBox="1"/>
          <p:nvPr/>
        </p:nvSpPr>
        <p:spPr>
          <a:xfrm>
            <a:off x="647700" y="2546696"/>
            <a:ext cx="620843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Além disto, é</a:t>
            </a:r>
            <a:r>
              <a:rPr sz="1100" spc="10">
                <a:solidFill>
                  <a:srgbClr val="000000"/>
                </a:solidFill>
                <a:latin typeface="Calibri"/>
                <a:cs typeface="Calibri"/>
              </a:rPr>
              <a:t> </a:t>
            </a:r>
            <a:r>
              <a:rPr sz="1100">
                <a:solidFill>
                  <a:srgbClr val="000000"/>
                </a:solidFill>
                <a:latin typeface="Calibri"/>
                <a:cs typeface="Calibri"/>
              </a:rPr>
              <a:t>possível que</a:t>
            </a:r>
            <a:r>
              <a:rPr sz="1100" spc="-11">
                <a:solidFill>
                  <a:srgbClr val="000000"/>
                </a:solidFill>
                <a:latin typeface="Calibri"/>
                <a:cs typeface="Calibri"/>
              </a:rPr>
              <a:t> </a:t>
            </a:r>
            <a:r>
              <a:rPr sz="1100">
                <a:solidFill>
                  <a:srgbClr val="000000"/>
                </a:solidFill>
                <a:latin typeface="Calibri"/>
                <a:cs typeface="Calibri"/>
              </a:rPr>
              <a:t>este sistema não reconheça alguns tipos de motos, bicicletas, veículos</a:t>
            </a:r>
            <a:r>
              <a:rPr sz="1100" spc="-10">
                <a:solidFill>
                  <a:srgbClr val="000000"/>
                </a:solidFill>
                <a:latin typeface="Calibri"/>
                <a:cs typeface="Calibri"/>
              </a:rPr>
              <a:t>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outros</a:t>
            </a:r>
          </a:p>
          <a:p>
            <a:pPr marL="0" marR="0">
              <a:lnSpc>
                <a:spcPts val="1344"/>
              </a:lnSpc>
              <a:spcBef>
                <a:spcPts val="50"/>
              </a:spcBef>
              <a:spcAft>
                <a:spcPts val="0"/>
              </a:spcAft>
            </a:pPr>
            <a:r>
              <a:rPr sz="1100">
                <a:solidFill>
                  <a:srgbClr val="000000"/>
                </a:solidFill>
                <a:latin typeface="Calibri"/>
                <a:cs typeface="Calibri"/>
              </a:rPr>
              <a:t>objetos com alturas demasiado</a:t>
            </a:r>
            <a:r>
              <a:rPr sz="1100" spc="12">
                <a:solidFill>
                  <a:srgbClr val="000000"/>
                </a:solidFill>
                <a:latin typeface="Calibri"/>
                <a:cs typeface="Calibri"/>
              </a:rPr>
              <a:t> </a:t>
            </a:r>
            <a:r>
              <a:rPr sz="1100">
                <a:solidFill>
                  <a:srgbClr val="000000"/>
                </a:solidFill>
                <a:latin typeface="Calibri"/>
                <a:cs typeface="Calibri"/>
              </a:rPr>
              <a:t>elevadas</a:t>
            </a:r>
            <a:r>
              <a:rPr sz="1100" spc="-1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baixas.</a:t>
            </a:r>
          </a:p>
        </p:txBody>
      </p:sp>
      <p:sp>
        <p:nvSpPr>
          <p:cNvPr id="12" name="object 12"/>
          <p:cNvSpPr txBox="1"/>
          <p:nvPr/>
        </p:nvSpPr>
        <p:spPr>
          <a:xfrm>
            <a:off x="647700" y="2938364"/>
            <a:ext cx="613283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sistema não pode reconhecer peões, pessoas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bicicleta</a:t>
            </a:r>
            <a:r>
              <a:rPr sz="1100" spc="-16">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empurrando-as, </a:t>
            </a:r>
            <a:r>
              <a:rPr lang="pt-BR" sz="1100">
                <a:solidFill>
                  <a:srgbClr val="000000"/>
                </a:solidFill>
                <a:latin typeface="Calibri"/>
                <a:cs typeface="Calibri"/>
              </a:rPr>
              <a:t>patinetes</a:t>
            </a:r>
            <a:r>
              <a:rPr sz="110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pessoas</a:t>
            </a:r>
            <a:r>
              <a:rPr sz="1100" spc="-10">
                <a:solidFill>
                  <a:srgbClr val="000000"/>
                </a:solidFill>
                <a:latin typeface="Calibri"/>
                <a:cs typeface="Calibri"/>
              </a:rPr>
              <a:t> </a:t>
            </a:r>
            <a:r>
              <a:rPr sz="1100">
                <a:solidFill>
                  <a:srgbClr val="000000"/>
                </a:solidFill>
                <a:latin typeface="Calibri"/>
                <a:cs typeface="Calibri"/>
              </a:rPr>
              <a:t>a</a:t>
            </a:r>
          </a:p>
          <a:p>
            <a:pPr marL="0" marR="0">
              <a:lnSpc>
                <a:spcPts val="1343"/>
              </a:lnSpc>
              <a:spcBef>
                <a:spcPts val="50"/>
              </a:spcBef>
              <a:spcAft>
                <a:spcPts val="0"/>
              </a:spcAft>
            </a:pPr>
            <a:r>
              <a:rPr sz="1100">
                <a:solidFill>
                  <a:srgbClr val="000000"/>
                </a:solidFill>
                <a:latin typeface="Calibri"/>
                <a:cs typeface="Calibri"/>
              </a:rPr>
              <a:t>caminhar.</a:t>
            </a:r>
          </a:p>
        </p:txBody>
      </p:sp>
      <p:sp>
        <p:nvSpPr>
          <p:cNvPr id="13" name="object 13"/>
          <p:cNvSpPr txBox="1"/>
          <p:nvPr/>
        </p:nvSpPr>
        <p:spPr>
          <a:xfrm>
            <a:off x="647700" y="3330032"/>
            <a:ext cx="622409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Uma limpeza incorreta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sensor, manutenção tardia, golpes ou</a:t>
            </a:r>
            <a:r>
              <a:rPr sz="1100" spc="-11">
                <a:solidFill>
                  <a:srgbClr val="000000"/>
                </a:solidFill>
                <a:latin typeface="Calibri"/>
                <a:cs typeface="Calibri"/>
              </a:rPr>
              <a:t> </a:t>
            </a:r>
            <a:r>
              <a:rPr sz="1100">
                <a:solidFill>
                  <a:srgbClr val="000000"/>
                </a:solidFill>
                <a:latin typeface="Calibri"/>
                <a:cs typeface="Calibri"/>
              </a:rPr>
              <a:t>movimentos bruscos, podem</a:t>
            </a:r>
            <a:r>
              <a:rPr sz="1100" spc="11">
                <a:solidFill>
                  <a:srgbClr val="000000"/>
                </a:solidFill>
                <a:latin typeface="Calibri"/>
                <a:cs typeface="Calibri"/>
              </a:rPr>
              <a:t> </a:t>
            </a:r>
            <a:r>
              <a:rPr sz="1100">
                <a:solidFill>
                  <a:srgbClr val="000000"/>
                </a:solidFill>
                <a:latin typeface="Calibri"/>
                <a:cs typeface="Calibri"/>
              </a:rPr>
              <a:t>provocar um</a:t>
            </a:r>
          </a:p>
          <a:p>
            <a:pPr marL="0" marR="0">
              <a:lnSpc>
                <a:spcPts val="1344"/>
              </a:lnSpc>
              <a:spcBef>
                <a:spcPts val="50"/>
              </a:spcBef>
              <a:spcAft>
                <a:spcPts val="0"/>
              </a:spcAft>
            </a:pPr>
            <a:r>
              <a:rPr sz="1100">
                <a:solidFill>
                  <a:srgbClr val="000000"/>
                </a:solidFill>
                <a:latin typeface="Calibri"/>
                <a:cs typeface="Calibri"/>
              </a:rPr>
              <a:t>desvio do radar em</a:t>
            </a:r>
            <a:r>
              <a:rPr sz="1100" spc="10">
                <a:solidFill>
                  <a:srgbClr val="000000"/>
                </a:solidFill>
                <a:latin typeface="Calibri"/>
                <a:cs typeface="Calibri"/>
              </a:rPr>
              <a:t> </a:t>
            </a:r>
            <a:r>
              <a:rPr sz="1100">
                <a:solidFill>
                  <a:srgbClr val="000000"/>
                </a:solidFill>
                <a:latin typeface="Calibri"/>
                <a:cs typeface="Calibri"/>
              </a:rPr>
              <a:t>relação à posição inicial original.</a:t>
            </a:r>
          </a:p>
        </p:txBody>
      </p:sp>
      <p:sp>
        <p:nvSpPr>
          <p:cNvPr id="14" name="object 14"/>
          <p:cNvSpPr txBox="1"/>
          <p:nvPr/>
        </p:nvSpPr>
        <p:spPr>
          <a:xfrm>
            <a:off x="647700" y="3721700"/>
            <a:ext cx="621288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acidente ou queda da moto, mudança </a:t>
            </a:r>
            <a:r>
              <a:rPr sz="1100" spc="16">
                <a:solidFill>
                  <a:srgbClr val="000000"/>
                </a:solidFill>
                <a:latin typeface="Calibri"/>
                <a:cs typeface="Calibri"/>
              </a:rPr>
              <a:t>ou</a:t>
            </a:r>
            <a:r>
              <a:rPr sz="1100" spc="-37">
                <a:solidFill>
                  <a:srgbClr val="000000"/>
                </a:solidFill>
                <a:latin typeface="Calibri"/>
                <a:cs typeface="Calibri"/>
              </a:rPr>
              <a:t> </a:t>
            </a:r>
            <a:r>
              <a:rPr sz="1100">
                <a:solidFill>
                  <a:srgbClr val="000000"/>
                </a:solidFill>
                <a:latin typeface="Calibri"/>
                <a:cs typeface="Calibri"/>
              </a:rPr>
              <a:t>desmontagem</a:t>
            </a:r>
            <a:r>
              <a:rPr sz="1100" spc="16">
                <a:solidFill>
                  <a:srgbClr val="000000"/>
                </a:solidFill>
                <a:latin typeface="Calibri"/>
                <a:cs typeface="Calibri"/>
              </a:rPr>
              <a:t> </a:t>
            </a:r>
            <a:r>
              <a:rPr sz="1100">
                <a:solidFill>
                  <a:srgbClr val="000000"/>
                </a:solidFill>
                <a:latin typeface="Calibri"/>
                <a:cs typeface="Calibri"/>
              </a:rPr>
              <a:t>dos</a:t>
            </a:r>
            <a:r>
              <a:rPr sz="1100" spc="12">
                <a:solidFill>
                  <a:srgbClr val="000000"/>
                </a:solidFill>
                <a:latin typeface="Calibri"/>
                <a:cs typeface="Calibri"/>
              </a:rPr>
              <a:t> </a:t>
            </a:r>
            <a:r>
              <a:rPr sz="1100">
                <a:solidFill>
                  <a:srgbClr val="000000"/>
                </a:solidFill>
                <a:latin typeface="Calibri"/>
                <a:cs typeface="Calibri"/>
              </a:rPr>
              <a:t>componentes</a:t>
            </a:r>
            <a:r>
              <a:rPr sz="1100" spc="-17">
                <a:solidFill>
                  <a:srgbClr val="000000"/>
                </a:solidFill>
                <a:latin typeface="Calibri"/>
                <a:cs typeface="Calibri"/>
              </a:rPr>
              <a:t> </a:t>
            </a: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radar, podem</a:t>
            </a:r>
            <a:r>
              <a:rPr sz="1100" spc="13">
                <a:solidFill>
                  <a:srgbClr val="000000"/>
                </a:solidFill>
                <a:latin typeface="Calibri"/>
                <a:cs typeface="Calibri"/>
              </a:rPr>
              <a:t> </a:t>
            </a:r>
            <a:r>
              <a:rPr sz="1100">
                <a:solidFill>
                  <a:srgbClr val="000000"/>
                </a:solidFill>
                <a:latin typeface="Calibri"/>
                <a:cs typeface="Calibri"/>
              </a:rPr>
              <a:t>causar</a:t>
            </a:r>
            <a:r>
              <a:rPr sz="1100" spc="-16">
                <a:solidFill>
                  <a:srgbClr val="000000"/>
                </a:solidFill>
                <a:latin typeface="Calibri"/>
                <a:cs typeface="Calibri"/>
              </a:rPr>
              <a:t> </a:t>
            </a:r>
            <a:r>
              <a:rPr sz="1100">
                <a:solidFill>
                  <a:srgbClr val="000000"/>
                </a:solidFill>
                <a:latin typeface="Calibri"/>
                <a:cs typeface="Calibri"/>
              </a:rPr>
              <a:t>um</a:t>
            </a:r>
          </a:p>
          <a:p>
            <a:pPr marL="0" marR="0">
              <a:lnSpc>
                <a:spcPts val="1343"/>
              </a:lnSpc>
              <a:spcBef>
                <a:spcPts val="50"/>
              </a:spcBef>
              <a:spcAft>
                <a:spcPts val="0"/>
              </a:spcAft>
            </a:pPr>
            <a:r>
              <a:rPr sz="1100">
                <a:solidFill>
                  <a:srgbClr val="000000"/>
                </a:solidFill>
                <a:latin typeface="Calibri"/>
                <a:cs typeface="Calibri"/>
              </a:rPr>
              <a:t>desvio relativamente à posição</a:t>
            </a:r>
            <a:r>
              <a:rPr sz="1100" spc="18">
                <a:solidFill>
                  <a:srgbClr val="000000"/>
                </a:solidFill>
                <a:latin typeface="Calibri"/>
                <a:cs typeface="Calibri"/>
              </a:rPr>
              <a:t> </a:t>
            </a:r>
            <a:r>
              <a:rPr sz="1100">
                <a:solidFill>
                  <a:srgbClr val="000000"/>
                </a:solidFill>
                <a:latin typeface="Calibri"/>
                <a:cs typeface="Calibri"/>
              </a:rPr>
              <a:t>inicial</a:t>
            </a:r>
            <a:r>
              <a:rPr sz="1100" spc="-15">
                <a:solidFill>
                  <a:srgbClr val="000000"/>
                </a:solidFill>
                <a:latin typeface="Calibri"/>
                <a:cs typeface="Calibri"/>
              </a:rPr>
              <a:t> </a:t>
            </a:r>
            <a:r>
              <a:rPr sz="1100">
                <a:solidFill>
                  <a:srgbClr val="000000"/>
                </a:solidFill>
                <a:latin typeface="Calibri"/>
                <a:cs typeface="Calibri"/>
              </a:rPr>
              <a:t>original. Uma</a:t>
            </a:r>
            <a:r>
              <a:rPr sz="1100" spc="-18">
                <a:solidFill>
                  <a:srgbClr val="000000"/>
                </a:solidFill>
                <a:latin typeface="Calibri"/>
                <a:cs typeface="Calibri"/>
              </a:rPr>
              <a:t> </a:t>
            </a:r>
            <a:r>
              <a:rPr sz="1100">
                <a:solidFill>
                  <a:srgbClr val="000000"/>
                </a:solidFill>
                <a:latin typeface="Calibri"/>
                <a:cs typeface="Calibri"/>
              </a:rPr>
              <a:t>vez que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verifique um grande desvio, coloque-se</a:t>
            </a:r>
          </a:p>
          <a:p>
            <a:pPr marL="0" marR="0">
              <a:lnSpc>
                <a:spcPts val="1344"/>
              </a:lnSpc>
              <a:spcBef>
                <a:spcPts val="0"/>
              </a:spcBef>
              <a:spcAft>
                <a:spcPts val="0"/>
              </a:spcAft>
            </a:pPr>
            <a:r>
              <a:rPr sz="1100">
                <a:solidFill>
                  <a:srgbClr val="000000"/>
                </a:solidFill>
                <a:latin typeface="Calibri"/>
                <a:cs typeface="Calibri"/>
              </a:rPr>
              <a:t>imediatamente em contato com uma Oficina Autorizada VOGE.</a:t>
            </a:r>
          </a:p>
        </p:txBody>
      </p:sp>
      <p:sp>
        <p:nvSpPr>
          <p:cNvPr id="15" name="object 15"/>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684275" y="1220216"/>
            <a:ext cx="2714244" cy="14935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280916" y="1232408"/>
            <a:ext cx="2695955" cy="148132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3939032"/>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684275" y="713969"/>
            <a:ext cx="184736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Seletor de mudanças</a:t>
            </a:r>
          </a:p>
        </p:txBody>
      </p:sp>
      <p:sp>
        <p:nvSpPr>
          <p:cNvPr id="8" name="object 8"/>
          <p:cNvSpPr txBox="1"/>
          <p:nvPr/>
        </p:nvSpPr>
        <p:spPr>
          <a:xfrm>
            <a:off x="684275" y="996788"/>
            <a:ext cx="5575241" cy="4927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está equipado com uma caixa de seis</a:t>
            </a:r>
            <a:r>
              <a:rPr sz="1100" spc="-11">
                <a:solidFill>
                  <a:srgbClr val="000000"/>
                </a:solidFill>
                <a:latin typeface="Calibri"/>
                <a:cs typeface="Calibri"/>
              </a:rPr>
              <a:t> </a:t>
            </a:r>
            <a:r>
              <a:rPr sz="1100">
                <a:solidFill>
                  <a:srgbClr val="000000"/>
                </a:solidFill>
                <a:latin typeface="Calibri"/>
                <a:cs typeface="Calibri"/>
              </a:rPr>
              <a:t>velocidades cujo manejo se mostra na figura.</a:t>
            </a:r>
          </a:p>
          <a:p>
            <a:pPr marL="3691127" marR="0">
              <a:lnSpc>
                <a:spcPts val="1347"/>
              </a:lnSpc>
              <a:spcBef>
                <a:spcPts val="934"/>
              </a:spcBef>
              <a:spcAft>
                <a:spcPts val="0"/>
              </a:spcAft>
            </a:pPr>
            <a:r>
              <a:rPr sz="1100">
                <a:solidFill>
                  <a:srgbClr val="000000"/>
                </a:solidFill>
                <a:latin typeface="Calibri"/>
                <a:cs typeface="Calibri"/>
              </a:rPr>
              <a:t>Redução</a:t>
            </a:r>
          </a:p>
        </p:txBody>
      </p:sp>
      <p:sp>
        <p:nvSpPr>
          <p:cNvPr id="9" name="object 9"/>
          <p:cNvSpPr txBox="1"/>
          <p:nvPr/>
        </p:nvSpPr>
        <p:spPr>
          <a:xfrm>
            <a:off x="6173724" y="1280252"/>
            <a:ext cx="68357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Aumento</a:t>
            </a:r>
          </a:p>
        </p:txBody>
      </p:sp>
      <p:sp>
        <p:nvSpPr>
          <p:cNvPr id="10" name="object 10"/>
          <p:cNvSpPr txBox="1"/>
          <p:nvPr/>
        </p:nvSpPr>
        <p:spPr>
          <a:xfrm>
            <a:off x="2703598" y="2231253"/>
            <a:ext cx="733840" cy="37992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Seletor de</a:t>
            </a:r>
          </a:p>
          <a:p>
            <a:pPr marL="0" marR="0">
              <a:lnSpc>
                <a:spcPts val="1343"/>
              </a:lnSpc>
              <a:spcBef>
                <a:spcPts val="50"/>
              </a:spcBef>
              <a:spcAft>
                <a:spcPts val="0"/>
              </a:spcAft>
            </a:pPr>
            <a:r>
              <a:rPr sz="1100">
                <a:solidFill>
                  <a:srgbClr val="000000"/>
                </a:solidFill>
                <a:latin typeface="Calibri"/>
                <a:cs typeface="Calibri"/>
              </a:rPr>
              <a:t>mudanças</a:t>
            </a:r>
          </a:p>
        </p:txBody>
      </p:sp>
      <p:sp>
        <p:nvSpPr>
          <p:cNvPr id="11" name="object 11"/>
          <p:cNvSpPr txBox="1"/>
          <p:nvPr/>
        </p:nvSpPr>
        <p:spPr>
          <a:xfrm>
            <a:off x="684275" y="2763104"/>
            <a:ext cx="473924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 mudança de velocidades permite que o motor</a:t>
            </a:r>
            <a:r>
              <a:rPr sz="1100" spc="-10">
                <a:solidFill>
                  <a:srgbClr val="000000"/>
                </a:solidFill>
                <a:latin typeface="Calibri"/>
                <a:cs typeface="Calibri"/>
              </a:rPr>
              <a:t> </a:t>
            </a:r>
            <a:r>
              <a:rPr sz="1100">
                <a:solidFill>
                  <a:srgbClr val="000000"/>
                </a:solidFill>
                <a:latin typeface="Calibri"/>
                <a:cs typeface="Calibri"/>
              </a:rPr>
              <a:t>funcione em regimes normais.</a:t>
            </a:r>
          </a:p>
        </p:txBody>
      </p:sp>
      <p:sp>
        <p:nvSpPr>
          <p:cNvPr id="12" name="object 12"/>
          <p:cNvSpPr txBox="1"/>
          <p:nvPr/>
        </p:nvSpPr>
        <p:spPr>
          <a:xfrm>
            <a:off x="684275" y="2984084"/>
            <a:ext cx="6110314"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As relações da caixa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velocidades</a:t>
            </a:r>
            <a:r>
              <a:rPr sz="1100" spc="-11">
                <a:solidFill>
                  <a:srgbClr val="000000"/>
                </a:solidFill>
                <a:latin typeface="Calibri"/>
                <a:cs typeface="Calibri"/>
              </a:rPr>
              <a:t> </a:t>
            </a:r>
            <a:r>
              <a:rPr sz="1100">
                <a:solidFill>
                  <a:srgbClr val="000000"/>
                </a:solidFill>
                <a:latin typeface="Calibri"/>
                <a:cs typeface="Calibri"/>
              </a:rPr>
              <a:t>foram projetadas cuidadosamente de acordo com o rendimento do</a:t>
            </a:r>
          </a:p>
          <a:p>
            <a:pPr marL="0" marR="0">
              <a:lnSpc>
                <a:spcPts val="1344"/>
              </a:lnSpc>
              <a:spcBef>
                <a:spcPts val="50"/>
              </a:spcBef>
              <a:spcAft>
                <a:spcPts val="0"/>
              </a:spcAft>
            </a:pPr>
            <a:r>
              <a:rPr sz="1100">
                <a:solidFill>
                  <a:srgbClr val="000000"/>
                </a:solidFill>
                <a:latin typeface="Calibri"/>
                <a:cs typeface="Calibri"/>
              </a:rPr>
              <a:t>motor.</a:t>
            </a:r>
            <a:r>
              <a:rPr sz="1100" spc="-15">
                <a:solidFill>
                  <a:srgbClr val="000000"/>
                </a:solidFill>
                <a:latin typeface="Calibri"/>
                <a:cs typeface="Calibri"/>
              </a:rPr>
              <a:t> </a:t>
            </a:r>
            <a:r>
              <a:rPr sz="1100">
                <a:solidFill>
                  <a:srgbClr val="000000"/>
                </a:solidFill>
                <a:latin typeface="Calibri"/>
                <a:cs typeface="Calibri"/>
              </a:rPr>
              <a:t>O utilizador deve selecionar a mudança mais adequada. Não</a:t>
            </a:r>
            <a:r>
              <a:rPr sz="1100" spc="11">
                <a:solidFill>
                  <a:srgbClr val="000000"/>
                </a:solidFill>
                <a:latin typeface="Calibri"/>
                <a:cs typeface="Calibri"/>
              </a:rPr>
              <a:t> </a:t>
            </a:r>
            <a:r>
              <a:rPr sz="1100">
                <a:solidFill>
                  <a:srgbClr val="000000"/>
                </a:solidFill>
                <a:latin typeface="Calibri"/>
                <a:cs typeface="Calibri"/>
              </a:rPr>
              <a:t>conduza a velocidades</a:t>
            </a:r>
            <a:r>
              <a:rPr sz="1100" spc="-11">
                <a:solidFill>
                  <a:srgbClr val="000000"/>
                </a:solidFill>
                <a:latin typeface="Calibri"/>
                <a:cs typeface="Calibri"/>
              </a:rPr>
              <a:t> </a:t>
            </a:r>
            <a:r>
              <a:rPr sz="1100">
                <a:solidFill>
                  <a:srgbClr val="000000"/>
                </a:solidFill>
                <a:latin typeface="Calibri"/>
                <a:cs typeface="Calibri"/>
              </a:rPr>
              <a:t>elevadas</a:t>
            </a:r>
            <a:r>
              <a:rPr sz="1100" spc="-11">
                <a:solidFill>
                  <a:srgbClr val="000000"/>
                </a:solidFill>
                <a:latin typeface="Calibri"/>
                <a:cs typeface="Calibri"/>
              </a:rPr>
              <a:t> </a:t>
            </a:r>
            <a:r>
              <a:rPr sz="1100">
                <a:solidFill>
                  <a:srgbClr val="000000"/>
                </a:solidFill>
                <a:latin typeface="Calibri"/>
                <a:cs typeface="Calibri"/>
              </a:rPr>
              <a:t>com</a:t>
            </a:r>
          </a:p>
          <a:p>
            <a:pPr marL="0" marR="0">
              <a:lnSpc>
                <a:spcPts val="1344"/>
              </a:lnSpc>
              <a:spcBef>
                <a:spcPts val="0"/>
              </a:spcBef>
              <a:spcAft>
                <a:spcPts val="0"/>
              </a:spcAft>
            </a:pPr>
            <a:r>
              <a:rPr lang="pt-BR" sz="1100">
                <a:solidFill>
                  <a:srgbClr val="000000"/>
                </a:solidFill>
                <a:latin typeface="Calibri"/>
                <a:cs typeface="Calibri"/>
              </a:rPr>
              <a:t>marchas</a:t>
            </a:r>
            <a:r>
              <a:rPr sz="1100">
                <a:solidFill>
                  <a:srgbClr val="000000"/>
                </a:solidFill>
                <a:latin typeface="Calibri"/>
                <a:cs typeface="Calibri"/>
              </a:rPr>
              <a:t> curtas.</a:t>
            </a:r>
          </a:p>
        </p:txBody>
      </p:sp>
      <p:sp>
        <p:nvSpPr>
          <p:cNvPr id="13" name="object 13"/>
          <p:cNvSpPr txBox="1"/>
          <p:nvPr/>
        </p:nvSpPr>
        <p:spPr>
          <a:xfrm>
            <a:off x="684275" y="3546440"/>
            <a:ext cx="632943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Para</a:t>
            </a:r>
            <a:r>
              <a:rPr sz="1100" spc="-10">
                <a:solidFill>
                  <a:srgbClr val="000000"/>
                </a:solidFill>
                <a:latin typeface="Calibri"/>
                <a:cs typeface="Calibri"/>
              </a:rPr>
              <a:t> </a:t>
            </a:r>
            <a:r>
              <a:rPr sz="1100">
                <a:solidFill>
                  <a:srgbClr val="000000"/>
                </a:solidFill>
                <a:latin typeface="Calibri"/>
                <a:cs typeface="Calibri"/>
              </a:rPr>
              <a:t>garantir uma passagem</a:t>
            </a:r>
            <a:r>
              <a:rPr sz="1100" spc="17">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marcha</a:t>
            </a:r>
            <a:r>
              <a:rPr sz="1100">
                <a:solidFill>
                  <a:srgbClr val="000000"/>
                </a:solidFill>
                <a:latin typeface="Calibri"/>
                <a:cs typeface="Calibri"/>
              </a:rPr>
              <a:t> suave e reduzir o</a:t>
            </a:r>
            <a:r>
              <a:rPr sz="1100" spc="17">
                <a:solidFill>
                  <a:srgbClr val="000000"/>
                </a:solidFill>
                <a:latin typeface="Calibri"/>
                <a:cs typeface="Calibri"/>
              </a:rPr>
              <a:t> </a:t>
            </a:r>
            <a:r>
              <a:rPr lang="pt-BR" sz="1100">
                <a:solidFill>
                  <a:srgbClr val="000000"/>
                </a:solidFill>
                <a:latin typeface="Calibri"/>
                <a:cs typeface="Calibri"/>
              </a:rPr>
              <a:t>torque</a:t>
            </a:r>
            <a:r>
              <a:rPr sz="1100">
                <a:solidFill>
                  <a:srgbClr val="000000"/>
                </a:solidFill>
                <a:latin typeface="Calibri"/>
                <a:cs typeface="Calibri"/>
              </a:rPr>
              <a:t> na roda traseira,</a:t>
            </a:r>
            <a:r>
              <a:rPr sz="1100" spc="-16">
                <a:solidFill>
                  <a:srgbClr val="000000"/>
                </a:solidFill>
                <a:latin typeface="Calibri"/>
                <a:cs typeface="Calibri"/>
              </a:rPr>
              <a:t> </a:t>
            </a:r>
            <a:r>
              <a:rPr sz="1100">
                <a:solidFill>
                  <a:srgbClr val="000000"/>
                </a:solidFill>
                <a:latin typeface="Calibri"/>
                <a:cs typeface="Calibri"/>
              </a:rPr>
              <a:t>utilize a embr</a:t>
            </a:r>
            <a:r>
              <a:rPr lang="pt-BR" sz="1100">
                <a:solidFill>
                  <a:srgbClr val="000000"/>
                </a:solidFill>
                <a:latin typeface="Calibri"/>
                <a:cs typeface="Calibri"/>
              </a:rPr>
              <a:t>e</a:t>
            </a:r>
            <a:r>
              <a:rPr sz="1100">
                <a:solidFill>
                  <a:srgbClr val="000000"/>
                </a:solidFill>
                <a:latin typeface="Calibri"/>
                <a:cs typeface="Calibri"/>
              </a:rPr>
              <a:t>agem numa</a:t>
            </a:r>
          </a:p>
          <a:p>
            <a:pPr marL="0" marR="0">
              <a:lnSpc>
                <a:spcPts val="1344"/>
              </a:lnSpc>
              <a:spcBef>
                <a:spcPts val="50"/>
              </a:spcBef>
              <a:spcAft>
                <a:spcPts val="0"/>
              </a:spcAft>
            </a:pPr>
            <a:r>
              <a:rPr sz="1100">
                <a:solidFill>
                  <a:srgbClr val="000000"/>
                </a:solidFill>
                <a:latin typeface="Calibri"/>
                <a:cs typeface="Calibri"/>
              </a:rPr>
              <a:t>redução de mudança, reduza a velocidade e aumente o</a:t>
            </a:r>
            <a:r>
              <a:rPr sz="1100" spc="18">
                <a:solidFill>
                  <a:srgbClr val="000000"/>
                </a:solidFill>
                <a:latin typeface="Calibri"/>
                <a:cs typeface="Calibri"/>
              </a:rPr>
              <a:t> </a:t>
            </a:r>
            <a:r>
              <a:rPr sz="1100">
                <a:solidFill>
                  <a:srgbClr val="000000"/>
                </a:solidFill>
                <a:latin typeface="Calibri"/>
                <a:cs typeface="Calibri"/>
              </a:rPr>
              <a:t>regime do motor.</a:t>
            </a:r>
          </a:p>
        </p:txBody>
      </p:sp>
      <p:sp>
        <p:nvSpPr>
          <p:cNvPr id="14" name="object 14"/>
          <p:cNvSpPr txBox="1"/>
          <p:nvPr/>
        </p:nvSpPr>
        <p:spPr>
          <a:xfrm>
            <a:off x="3427476" y="394420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5" name="object 15"/>
          <p:cNvSpPr txBox="1"/>
          <p:nvPr/>
        </p:nvSpPr>
        <p:spPr>
          <a:xfrm>
            <a:off x="755904" y="4173300"/>
            <a:ext cx="6220827"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Não controle</a:t>
            </a:r>
            <a:r>
              <a:rPr sz="1100" spc="18">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velocidade</a:t>
            </a:r>
            <a:r>
              <a:rPr sz="1100" spc="-13">
                <a:solidFill>
                  <a:srgbClr val="000000"/>
                </a:solidFill>
                <a:latin typeface="Calibri"/>
                <a:cs typeface="Calibri"/>
              </a:rPr>
              <a:t> </a:t>
            </a:r>
            <a:r>
              <a:rPr sz="1100">
                <a:solidFill>
                  <a:srgbClr val="000000"/>
                </a:solidFill>
                <a:latin typeface="Calibri"/>
                <a:cs typeface="Calibri"/>
              </a:rPr>
              <a:t>de condução</a:t>
            </a:r>
            <a:r>
              <a:rPr sz="1100" spc="11">
                <a:solidFill>
                  <a:srgbClr val="000000"/>
                </a:solidFill>
                <a:latin typeface="Calibri"/>
                <a:cs typeface="Calibri"/>
              </a:rPr>
              <a:t> </a:t>
            </a:r>
            <a:r>
              <a:rPr sz="1100">
                <a:solidFill>
                  <a:srgbClr val="000000"/>
                </a:solidFill>
                <a:latin typeface="Calibri"/>
                <a:cs typeface="Calibri"/>
              </a:rPr>
              <a:t>fazendo</a:t>
            </a:r>
            <a:r>
              <a:rPr sz="1100" spc="12">
                <a:solidFill>
                  <a:srgbClr val="000000"/>
                </a:solidFill>
                <a:latin typeface="Calibri"/>
                <a:cs typeface="Calibri"/>
              </a:rPr>
              <a:t> </a:t>
            </a:r>
            <a:r>
              <a:rPr sz="1100">
                <a:solidFill>
                  <a:srgbClr val="000000"/>
                </a:solidFill>
                <a:latin typeface="Calibri"/>
                <a:cs typeface="Calibri"/>
              </a:rPr>
              <a:t>patinar a embr</a:t>
            </a:r>
            <a:r>
              <a:rPr lang="pt-BR" sz="1100">
                <a:solidFill>
                  <a:srgbClr val="000000"/>
                </a:solidFill>
                <a:latin typeface="Calibri"/>
                <a:cs typeface="Calibri"/>
              </a:rPr>
              <a:t>e</a:t>
            </a:r>
            <a:r>
              <a:rPr sz="1100">
                <a:solidFill>
                  <a:srgbClr val="000000"/>
                </a:solidFill>
                <a:latin typeface="Calibri"/>
                <a:cs typeface="Calibri"/>
              </a:rPr>
              <a:t>agem. Não mantenha a embr</a:t>
            </a:r>
            <a:r>
              <a:rPr lang="pt-BR" sz="1100">
                <a:solidFill>
                  <a:srgbClr val="000000"/>
                </a:solidFill>
                <a:latin typeface="Calibri"/>
                <a:cs typeface="Calibri"/>
              </a:rPr>
              <a:t>e</a:t>
            </a:r>
            <a:r>
              <a:rPr sz="1100">
                <a:solidFill>
                  <a:srgbClr val="000000"/>
                </a:solidFill>
                <a:latin typeface="Calibri"/>
                <a:cs typeface="Calibri"/>
              </a:rPr>
              <a:t>agem semi</a:t>
            </a:r>
          </a:p>
          <a:p>
            <a:pPr marL="0" marR="0">
              <a:lnSpc>
                <a:spcPts val="1344"/>
              </a:lnSpc>
              <a:spcBef>
                <a:spcPts val="50"/>
              </a:spcBef>
              <a:spcAft>
                <a:spcPts val="0"/>
              </a:spcAft>
            </a:pPr>
            <a:r>
              <a:rPr sz="1100">
                <a:solidFill>
                  <a:srgbClr val="000000"/>
                </a:solidFill>
                <a:latin typeface="Calibri"/>
                <a:cs typeface="Calibri"/>
              </a:rPr>
              <a:t>acionada com</a:t>
            </a:r>
            <a:r>
              <a:rPr sz="1100" spc="25">
                <a:solidFill>
                  <a:srgbClr val="000000"/>
                </a:solidFill>
                <a:latin typeface="Calibri"/>
                <a:cs typeface="Calibri"/>
              </a:rPr>
              <a:t> </a:t>
            </a:r>
            <a:r>
              <a:rPr sz="1100">
                <a:solidFill>
                  <a:srgbClr val="000000"/>
                </a:solidFill>
                <a:latin typeface="Calibri"/>
                <a:cs typeface="Calibri"/>
              </a:rPr>
              <a:t>nenhuma mudança engrenada.</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99</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309872" y="810259"/>
            <a:ext cx="2458212" cy="20756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933192"/>
            <a:ext cx="6301740" cy="124510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733"/>
            <a:ext cx="304483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Descanso lateral</a:t>
            </a:r>
            <a:r>
              <a:rPr sz="1400" b="1" spc="16">
                <a:solidFill>
                  <a:schemeClr val="tx2"/>
                </a:solidFill>
                <a:cs typeface="Cambria"/>
              </a:rPr>
              <a:t> </a:t>
            </a:r>
            <a:r>
              <a:rPr sz="1400" b="1">
                <a:solidFill>
                  <a:schemeClr val="tx2"/>
                </a:solidFill>
                <a:cs typeface="Cambria"/>
              </a:rPr>
              <a:t>e</a:t>
            </a:r>
            <a:r>
              <a:rPr sz="1400" b="1" spc="-26">
                <a:solidFill>
                  <a:schemeClr val="tx2"/>
                </a:solidFill>
                <a:cs typeface="Cambria"/>
              </a:rPr>
              <a:t> </a:t>
            </a:r>
            <a:r>
              <a:rPr sz="1400" b="1">
                <a:solidFill>
                  <a:schemeClr val="tx2"/>
                </a:solidFill>
                <a:cs typeface="Cambria"/>
              </a:rPr>
              <a:t>descanso</a:t>
            </a:r>
            <a:r>
              <a:rPr sz="1400" b="1" spc="-11">
                <a:solidFill>
                  <a:schemeClr val="tx2"/>
                </a:solidFill>
                <a:cs typeface="Cambria"/>
              </a:rPr>
              <a:t> </a:t>
            </a:r>
            <a:r>
              <a:rPr sz="1400" b="1">
                <a:solidFill>
                  <a:schemeClr val="tx2"/>
                </a:solidFill>
                <a:cs typeface="Cambria"/>
              </a:rPr>
              <a:t>central</a:t>
            </a:r>
          </a:p>
        </p:txBody>
      </p:sp>
      <p:sp>
        <p:nvSpPr>
          <p:cNvPr id="7" name="object 7"/>
          <p:cNvSpPr txBox="1"/>
          <p:nvPr/>
        </p:nvSpPr>
        <p:spPr>
          <a:xfrm>
            <a:off x="576072" y="1015076"/>
            <a:ext cx="3557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conta com descanso</a:t>
            </a:r>
            <a:r>
              <a:rPr sz="1100" spc="18">
                <a:solidFill>
                  <a:srgbClr val="000000"/>
                </a:solidFill>
                <a:latin typeface="Calibri"/>
                <a:cs typeface="Calibri"/>
              </a:rPr>
              <a:t> </a:t>
            </a:r>
            <a:r>
              <a:rPr sz="1100">
                <a:solidFill>
                  <a:srgbClr val="000000"/>
                </a:solidFill>
                <a:latin typeface="Calibri"/>
                <a:cs typeface="Calibri"/>
              </a:rPr>
              <a:t>lateral e descanso central.</a:t>
            </a:r>
          </a:p>
        </p:txBody>
      </p:sp>
      <p:sp>
        <p:nvSpPr>
          <p:cNvPr id="8" name="object 8"/>
          <p:cNvSpPr txBox="1"/>
          <p:nvPr/>
        </p:nvSpPr>
        <p:spPr>
          <a:xfrm>
            <a:off x="576072" y="1236056"/>
            <a:ext cx="374206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interruptor corta-corrente do descanso lateral</a:t>
            </a:r>
            <a:r>
              <a:rPr sz="1100" spc="-17">
                <a:solidFill>
                  <a:srgbClr val="000000"/>
                </a:solidFill>
                <a:latin typeface="Calibri"/>
                <a:cs typeface="Calibri"/>
              </a:rPr>
              <a:t> </a:t>
            </a:r>
            <a:r>
              <a:rPr sz="1100">
                <a:solidFill>
                  <a:srgbClr val="000000"/>
                </a:solidFill>
                <a:latin typeface="Calibri"/>
                <a:cs typeface="Calibri"/>
              </a:rPr>
              <a:t>é uma medida</a:t>
            </a:r>
          </a:p>
          <a:p>
            <a:pPr marL="0" marR="0">
              <a:lnSpc>
                <a:spcPts val="1343"/>
              </a:lnSpc>
              <a:spcBef>
                <a:spcPts val="50"/>
              </a:spcBef>
              <a:spcAft>
                <a:spcPts val="0"/>
              </a:spcAft>
            </a:pPr>
            <a:r>
              <a:rPr sz="1100">
                <a:solidFill>
                  <a:srgbClr val="000000"/>
                </a:solidFill>
                <a:latin typeface="Calibri"/>
                <a:cs typeface="Calibri"/>
              </a:rPr>
              <a:t>de segurança que forma parte do sistema de ignição</a:t>
            </a:r>
            <a:r>
              <a:rPr sz="1100" spc="19">
                <a:solidFill>
                  <a:srgbClr val="000000"/>
                </a:solidFill>
                <a:latin typeface="Calibri"/>
                <a:cs typeface="Calibri"/>
              </a:rPr>
              <a:t> </a:t>
            </a:r>
            <a:r>
              <a:rPr sz="1100" spc="-15">
                <a:solidFill>
                  <a:srgbClr val="000000"/>
                </a:solidFill>
                <a:latin typeface="Calibri"/>
                <a:cs typeface="Calibri"/>
              </a:rPr>
              <a:t>do</a:t>
            </a:r>
            <a:r>
              <a:rPr sz="1100" spc="11">
                <a:solidFill>
                  <a:srgbClr val="000000"/>
                </a:solidFill>
                <a:latin typeface="Calibri"/>
                <a:cs typeface="Calibri"/>
              </a:rPr>
              <a:t> </a:t>
            </a:r>
            <a:r>
              <a:rPr sz="1100">
                <a:solidFill>
                  <a:srgbClr val="000000"/>
                </a:solidFill>
                <a:latin typeface="Calibri"/>
                <a:cs typeface="Calibri"/>
              </a:rPr>
              <a:t>motor.</a:t>
            </a:r>
          </a:p>
        </p:txBody>
      </p:sp>
      <p:sp>
        <p:nvSpPr>
          <p:cNvPr id="9" name="object 9"/>
          <p:cNvSpPr txBox="1"/>
          <p:nvPr/>
        </p:nvSpPr>
        <p:spPr>
          <a:xfrm>
            <a:off x="4881407" y="2267812"/>
            <a:ext cx="1539570" cy="63905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Corta-corrente</a:t>
            </a:r>
          </a:p>
          <a:p>
            <a:pPr marL="419067" marR="0">
              <a:lnSpc>
                <a:spcPts val="1347"/>
              </a:lnSpc>
              <a:spcBef>
                <a:spcPts val="358"/>
              </a:spcBef>
              <a:spcAft>
                <a:spcPts val="0"/>
              </a:spcAft>
            </a:pPr>
            <a:r>
              <a:rPr sz="1100">
                <a:solidFill>
                  <a:srgbClr val="000000"/>
                </a:solidFill>
                <a:latin typeface="Calibri"/>
                <a:cs typeface="Calibri"/>
              </a:rPr>
              <a:t>Descanso central</a:t>
            </a:r>
          </a:p>
          <a:p>
            <a:pPr marL="248385" marR="0">
              <a:lnSpc>
                <a:spcPts val="1347"/>
              </a:lnSpc>
              <a:spcBef>
                <a:spcPts val="380"/>
              </a:spcBef>
              <a:spcAft>
                <a:spcPts val="0"/>
              </a:spcAft>
            </a:pPr>
            <a:r>
              <a:rPr sz="1100">
                <a:solidFill>
                  <a:srgbClr val="000000"/>
                </a:solidFill>
                <a:latin typeface="Calibri"/>
                <a:cs typeface="Calibri"/>
              </a:rPr>
              <a:t>Descanso lateral</a:t>
            </a:r>
          </a:p>
        </p:txBody>
      </p:sp>
      <p:sp>
        <p:nvSpPr>
          <p:cNvPr id="10" name="object 10"/>
          <p:cNvSpPr txBox="1"/>
          <p:nvPr/>
        </p:nvSpPr>
        <p:spPr>
          <a:xfrm>
            <a:off x="3319272" y="293836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1" name="object 11"/>
          <p:cNvSpPr txBox="1"/>
          <p:nvPr/>
        </p:nvSpPr>
        <p:spPr>
          <a:xfrm>
            <a:off x="647700" y="3166964"/>
            <a:ext cx="514209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Estacione a moto em terreno</a:t>
            </a:r>
            <a:r>
              <a:rPr sz="1100" spc="11">
                <a:solidFill>
                  <a:srgbClr val="000000"/>
                </a:solidFill>
                <a:latin typeface="Calibri"/>
                <a:cs typeface="Calibri"/>
              </a:rPr>
              <a:t> </a:t>
            </a:r>
            <a:r>
              <a:rPr sz="1100">
                <a:solidFill>
                  <a:srgbClr val="000000"/>
                </a:solidFill>
                <a:latin typeface="Calibri"/>
                <a:cs typeface="Calibri"/>
              </a:rPr>
              <a:t>firme e</a:t>
            </a:r>
            <a:r>
              <a:rPr sz="1100" spc="10">
                <a:solidFill>
                  <a:srgbClr val="000000"/>
                </a:solidFill>
                <a:latin typeface="Calibri"/>
                <a:cs typeface="Calibri"/>
              </a:rPr>
              <a:t> </a:t>
            </a:r>
            <a:r>
              <a:rPr sz="1100">
                <a:solidFill>
                  <a:srgbClr val="000000"/>
                </a:solidFill>
                <a:latin typeface="Calibri"/>
                <a:cs typeface="Calibri"/>
              </a:rPr>
              <a:t>plano; caso contrário, a moto não ficará estável.</a:t>
            </a:r>
          </a:p>
        </p:txBody>
      </p:sp>
      <p:sp>
        <p:nvSpPr>
          <p:cNvPr id="12" name="object 12"/>
          <p:cNvSpPr txBox="1"/>
          <p:nvPr/>
        </p:nvSpPr>
        <p:spPr>
          <a:xfrm>
            <a:off x="647700" y="3387944"/>
            <a:ext cx="625104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No caso</a:t>
            </a:r>
            <a:r>
              <a:rPr sz="1100" spc="20">
                <a:solidFill>
                  <a:srgbClr val="000000"/>
                </a:solidFill>
                <a:latin typeface="Calibri"/>
                <a:cs typeface="Calibri"/>
              </a:rPr>
              <a:t> </a:t>
            </a:r>
            <a:r>
              <a:rPr sz="1100">
                <a:solidFill>
                  <a:srgbClr val="000000"/>
                </a:solidFill>
                <a:latin typeface="Calibri"/>
                <a:cs typeface="Calibri"/>
              </a:rPr>
              <a:t>de ser necessário estacionar a moto numa</a:t>
            </a:r>
            <a:r>
              <a:rPr sz="1100" spc="-27">
                <a:solidFill>
                  <a:srgbClr val="000000"/>
                </a:solidFill>
                <a:latin typeface="Calibri"/>
                <a:cs typeface="Calibri"/>
              </a:rPr>
              <a:t> </a:t>
            </a:r>
            <a:r>
              <a:rPr sz="1100">
                <a:solidFill>
                  <a:srgbClr val="000000"/>
                </a:solidFill>
                <a:latin typeface="Calibri"/>
                <a:cs typeface="Calibri"/>
              </a:rPr>
              <a:t>superfície inclinada, avance para a subida e engrene a</a:t>
            </a:r>
          </a:p>
          <a:p>
            <a:pPr marL="0" marR="0">
              <a:lnSpc>
                <a:spcPts val="1344"/>
              </a:lnSpc>
              <a:spcBef>
                <a:spcPts val="50"/>
              </a:spcBef>
              <a:spcAft>
                <a:spcPts val="0"/>
              </a:spcAft>
            </a:pPr>
            <a:r>
              <a:rPr sz="1100">
                <a:solidFill>
                  <a:srgbClr val="000000"/>
                </a:solidFill>
                <a:latin typeface="Calibri"/>
                <a:cs typeface="Calibri"/>
              </a:rPr>
              <a:t>1ª </a:t>
            </a:r>
            <a:r>
              <a:rPr lang="pt-BR" sz="1100">
                <a:solidFill>
                  <a:srgbClr val="000000"/>
                </a:solidFill>
                <a:latin typeface="Calibri"/>
                <a:cs typeface="Calibri"/>
              </a:rPr>
              <a:t>marcha</a:t>
            </a:r>
            <a:r>
              <a:rPr sz="1100">
                <a:solidFill>
                  <a:srgbClr val="000000"/>
                </a:solidFill>
                <a:latin typeface="Calibri"/>
                <a:cs typeface="Calibri"/>
              </a:rPr>
              <a:t> para evitar que</a:t>
            </a:r>
            <a:r>
              <a:rPr sz="1100" spc="12">
                <a:solidFill>
                  <a:srgbClr val="000000"/>
                </a:solidFill>
                <a:latin typeface="Calibri"/>
                <a:cs typeface="Calibri"/>
              </a:rPr>
              <a:t> </a:t>
            </a:r>
            <a:r>
              <a:rPr sz="1100">
                <a:solidFill>
                  <a:srgbClr val="000000"/>
                </a:solidFill>
                <a:latin typeface="Calibri"/>
                <a:cs typeface="Calibri"/>
              </a:rPr>
              <a:t>caia ao</a:t>
            </a:r>
            <a:r>
              <a:rPr sz="1100" spc="11">
                <a:solidFill>
                  <a:srgbClr val="000000"/>
                </a:solidFill>
                <a:latin typeface="Calibri"/>
                <a:cs typeface="Calibri"/>
              </a:rPr>
              <a:t> </a:t>
            </a:r>
            <a:r>
              <a:rPr sz="1100">
                <a:solidFill>
                  <a:srgbClr val="000000"/>
                </a:solidFill>
                <a:latin typeface="Calibri"/>
                <a:cs typeface="Calibri"/>
              </a:rPr>
              <a:t>recolher-se o</a:t>
            </a:r>
            <a:r>
              <a:rPr sz="1100" spc="10">
                <a:solidFill>
                  <a:srgbClr val="000000"/>
                </a:solidFill>
                <a:latin typeface="Calibri"/>
                <a:cs typeface="Calibri"/>
              </a:rPr>
              <a:t> </a:t>
            </a:r>
            <a:r>
              <a:rPr sz="1100">
                <a:solidFill>
                  <a:srgbClr val="000000"/>
                </a:solidFill>
                <a:latin typeface="Calibri"/>
                <a:cs typeface="Calibri"/>
              </a:rPr>
              <a:t>descanso lateral.</a:t>
            </a:r>
          </a:p>
        </p:txBody>
      </p:sp>
      <p:sp>
        <p:nvSpPr>
          <p:cNvPr id="13" name="object 13"/>
          <p:cNvSpPr txBox="1"/>
          <p:nvPr/>
        </p:nvSpPr>
        <p:spPr>
          <a:xfrm>
            <a:off x="647700" y="3779612"/>
            <a:ext cx="6298490"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O</a:t>
            </a:r>
            <a:r>
              <a:rPr sz="1100" spc="12">
                <a:solidFill>
                  <a:srgbClr val="000000"/>
                </a:solidFill>
                <a:latin typeface="Calibri"/>
                <a:cs typeface="Calibri"/>
              </a:rPr>
              <a:t> </a:t>
            </a:r>
            <a:r>
              <a:rPr sz="1100">
                <a:solidFill>
                  <a:srgbClr val="000000"/>
                </a:solidFill>
                <a:latin typeface="Calibri"/>
                <a:cs typeface="Calibri"/>
              </a:rPr>
              <a:t>desenho do descanso lateral tem</a:t>
            </a:r>
            <a:r>
              <a:rPr sz="1100" spc="25">
                <a:solidFill>
                  <a:srgbClr val="000000"/>
                </a:solidFill>
                <a:latin typeface="Calibri"/>
                <a:cs typeface="Calibri"/>
              </a:rPr>
              <a:t> </a:t>
            </a:r>
            <a:r>
              <a:rPr sz="1100">
                <a:solidFill>
                  <a:srgbClr val="000000"/>
                </a:solidFill>
                <a:latin typeface="Calibri"/>
                <a:cs typeface="Calibri"/>
              </a:rPr>
              <a:t>em conta</a:t>
            </a:r>
            <a:r>
              <a:rPr sz="1100" spc="-17">
                <a:solidFill>
                  <a:srgbClr val="000000"/>
                </a:solidFill>
                <a:latin typeface="Calibri"/>
                <a:cs typeface="Calibri"/>
              </a:rPr>
              <a:t> </a:t>
            </a:r>
            <a:r>
              <a:rPr sz="1100">
                <a:solidFill>
                  <a:srgbClr val="000000"/>
                </a:solidFill>
                <a:latin typeface="Calibri"/>
                <a:cs typeface="Calibri"/>
              </a:rPr>
              <a:t>o peso da moto. Não </a:t>
            </a:r>
            <a:r>
              <a:rPr sz="1100" spc="11">
                <a:solidFill>
                  <a:srgbClr val="000000"/>
                </a:solidFill>
                <a:latin typeface="Calibri"/>
                <a:cs typeface="Calibri"/>
              </a:rPr>
              <a:t>se</a:t>
            </a:r>
            <a:r>
              <a:rPr sz="1100">
                <a:solidFill>
                  <a:srgbClr val="000000"/>
                </a:solidFill>
                <a:latin typeface="Calibri"/>
                <a:cs typeface="Calibri"/>
              </a:rPr>
              <a:t> sente na moto apoiada no descanso</a:t>
            </a:r>
          </a:p>
          <a:p>
            <a:pPr marL="0" marR="0">
              <a:lnSpc>
                <a:spcPts val="1344"/>
              </a:lnSpc>
              <a:spcBef>
                <a:spcPts val="50"/>
              </a:spcBef>
              <a:spcAft>
                <a:spcPts val="0"/>
              </a:spcAft>
            </a:pPr>
            <a:r>
              <a:rPr sz="1100">
                <a:solidFill>
                  <a:srgbClr val="000000"/>
                </a:solidFill>
                <a:latin typeface="Calibri"/>
                <a:cs typeface="Calibri"/>
              </a:rPr>
              <a:t>lateral para evitar que este</a:t>
            </a:r>
            <a:r>
              <a:rPr sz="1100" spc="-18">
                <a:solidFill>
                  <a:srgbClr val="000000"/>
                </a:solidFill>
                <a:latin typeface="Calibri"/>
                <a:cs typeface="Calibri"/>
              </a:rPr>
              <a:t> </a:t>
            </a:r>
            <a:r>
              <a:rPr sz="1100" spc="11">
                <a:solidFill>
                  <a:srgbClr val="000000"/>
                </a:solidFill>
                <a:latin typeface="Calibri"/>
                <a:cs typeface="Calibri"/>
              </a:rPr>
              <a:t>se</a:t>
            </a:r>
            <a:r>
              <a:rPr sz="1100">
                <a:solidFill>
                  <a:srgbClr val="000000"/>
                </a:solidFill>
                <a:latin typeface="Calibri"/>
                <a:cs typeface="Calibri"/>
              </a:rPr>
              <a:t> deforme devido à sobrecarga.</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600960"/>
            <a:ext cx="2388108" cy="175107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712723"/>
            <a:ext cx="6301740" cy="119481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3477768" y="71942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7" name="object 7"/>
          <p:cNvSpPr txBox="1"/>
          <p:nvPr/>
        </p:nvSpPr>
        <p:spPr>
          <a:xfrm>
            <a:off x="755904" y="946993"/>
            <a:ext cx="6143307"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 Com o descanso lateral estendido, </a:t>
            </a:r>
            <a:r>
              <a:rPr sz="1100" spc="-11">
                <a:solidFill>
                  <a:srgbClr val="000000"/>
                </a:solidFill>
                <a:latin typeface="Calibri"/>
                <a:cs typeface="Calibri"/>
              </a:rPr>
              <a:t>só</a:t>
            </a:r>
            <a:r>
              <a:rPr sz="1100" spc="10">
                <a:solidFill>
                  <a:srgbClr val="000000"/>
                </a:solidFill>
                <a:latin typeface="Calibri"/>
                <a:cs typeface="Calibri"/>
              </a:rPr>
              <a:t> </a:t>
            </a:r>
            <a:r>
              <a:rPr sz="1100" spc="11">
                <a:solidFill>
                  <a:srgbClr val="000000"/>
                </a:solidFill>
                <a:latin typeface="Calibri"/>
                <a:cs typeface="Calibri"/>
              </a:rPr>
              <a:t>se</a:t>
            </a:r>
            <a:r>
              <a:rPr sz="1100">
                <a:solidFill>
                  <a:srgbClr val="000000"/>
                </a:solidFill>
                <a:latin typeface="Calibri"/>
                <a:cs typeface="Calibri"/>
              </a:rPr>
              <a:t> poderá ligar o</a:t>
            </a:r>
            <a:r>
              <a:rPr sz="1100" spc="10">
                <a:solidFill>
                  <a:srgbClr val="000000"/>
                </a:solidFill>
                <a:latin typeface="Calibri"/>
                <a:cs typeface="Calibri"/>
              </a:rPr>
              <a:t> </a:t>
            </a:r>
            <a:r>
              <a:rPr sz="1100">
                <a:solidFill>
                  <a:srgbClr val="000000"/>
                </a:solidFill>
                <a:latin typeface="Calibri"/>
                <a:cs typeface="Calibri"/>
              </a:rPr>
              <a:t>motor quando</a:t>
            </a:r>
            <a:r>
              <a:rPr sz="1100" spc="12">
                <a:solidFill>
                  <a:srgbClr val="000000"/>
                </a:solidFill>
                <a:latin typeface="Calibri"/>
                <a:cs typeface="Calibri"/>
              </a:rPr>
              <a:t> </a:t>
            </a:r>
            <a:r>
              <a:rPr sz="1100">
                <a:solidFill>
                  <a:srgbClr val="000000"/>
                </a:solidFill>
                <a:latin typeface="Calibri"/>
                <a:cs typeface="Calibri"/>
              </a:rPr>
              <a:t>a caixa</a:t>
            </a:r>
            <a:r>
              <a:rPr sz="1100" spc="-17">
                <a:solidFill>
                  <a:srgbClr val="000000"/>
                </a:solidFill>
                <a:latin typeface="Calibri"/>
                <a:cs typeface="Calibri"/>
              </a:rPr>
              <a:t> </a:t>
            </a:r>
            <a:r>
              <a:rPr sz="1100">
                <a:solidFill>
                  <a:srgbClr val="000000"/>
                </a:solidFill>
                <a:latin typeface="Calibri"/>
                <a:cs typeface="Calibri"/>
              </a:rPr>
              <a:t>de velocidades estiver em</a:t>
            </a:r>
          </a:p>
          <a:p>
            <a:pPr marL="0" marR="0">
              <a:lnSpc>
                <a:spcPts val="1344"/>
              </a:lnSpc>
              <a:spcBef>
                <a:spcPts val="50"/>
              </a:spcBef>
              <a:spcAft>
                <a:spcPts val="0"/>
              </a:spcAft>
            </a:pPr>
            <a:r>
              <a:rPr sz="1100">
                <a:solidFill>
                  <a:srgbClr val="000000"/>
                </a:solidFill>
                <a:latin typeface="Calibri"/>
                <a:cs typeface="Calibri"/>
              </a:rPr>
              <a:t>ponto morto. Não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poderá ligar o motor com</a:t>
            </a:r>
            <a:r>
              <a:rPr sz="1100" spc="25">
                <a:solidFill>
                  <a:srgbClr val="000000"/>
                </a:solidFill>
                <a:latin typeface="Calibri"/>
                <a:cs typeface="Calibri"/>
              </a:rPr>
              <a:t> </a:t>
            </a:r>
            <a:r>
              <a:rPr sz="1100">
                <a:solidFill>
                  <a:srgbClr val="000000"/>
                </a:solidFill>
                <a:latin typeface="Calibri"/>
                <a:cs typeface="Calibri"/>
              </a:rPr>
              <a:t>nenhuma</a:t>
            </a:r>
            <a:r>
              <a:rPr sz="1100" spc="-14">
                <a:solidFill>
                  <a:srgbClr val="000000"/>
                </a:solidFill>
                <a:latin typeface="Calibri"/>
                <a:cs typeface="Calibri"/>
              </a:rPr>
              <a:t> </a:t>
            </a:r>
            <a:r>
              <a:rPr lang="pt-BR" sz="1100">
                <a:solidFill>
                  <a:srgbClr val="000000"/>
                </a:solidFill>
                <a:latin typeface="Calibri"/>
                <a:cs typeface="Calibri"/>
              </a:rPr>
              <a:t>marcha</a:t>
            </a:r>
            <a:r>
              <a:rPr sz="1100">
                <a:solidFill>
                  <a:srgbClr val="000000"/>
                </a:solidFill>
                <a:latin typeface="Calibri"/>
                <a:cs typeface="Calibri"/>
              </a:rPr>
              <a:t> engrenada.</a:t>
            </a:r>
          </a:p>
        </p:txBody>
      </p:sp>
      <p:sp>
        <p:nvSpPr>
          <p:cNvPr id="8" name="object 8"/>
          <p:cNvSpPr txBox="1"/>
          <p:nvPr/>
        </p:nvSpPr>
        <p:spPr>
          <a:xfrm>
            <a:off x="755904" y="1338164"/>
            <a:ext cx="624103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Quando o</a:t>
            </a:r>
            <a:r>
              <a:rPr sz="1100" spc="17">
                <a:solidFill>
                  <a:srgbClr val="000000"/>
                </a:solidFill>
                <a:latin typeface="Calibri"/>
                <a:cs typeface="Calibri"/>
              </a:rPr>
              <a:t> </a:t>
            </a:r>
            <a:r>
              <a:rPr sz="1100">
                <a:solidFill>
                  <a:srgbClr val="000000"/>
                </a:solidFill>
                <a:latin typeface="Calibri"/>
                <a:cs typeface="Calibri"/>
              </a:rPr>
              <a:t>descanso lateral estiver completamente</a:t>
            </a:r>
            <a:r>
              <a:rPr sz="1100" spc="-13">
                <a:solidFill>
                  <a:srgbClr val="000000"/>
                </a:solidFill>
                <a:latin typeface="Calibri"/>
                <a:cs typeface="Calibri"/>
              </a:rPr>
              <a:t> </a:t>
            </a:r>
            <a:r>
              <a:rPr sz="1100">
                <a:solidFill>
                  <a:srgbClr val="000000"/>
                </a:solidFill>
                <a:latin typeface="Calibri"/>
                <a:cs typeface="Calibri"/>
              </a:rPr>
              <a:t>recolhido, acione a</a:t>
            </a:r>
            <a:r>
              <a:rPr sz="1100" spc="-14">
                <a:solidFill>
                  <a:srgbClr val="000000"/>
                </a:solidFill>
                <a:latin typeface="Calibri"/>
                <a:cs typeface="Calibri"/>
              </a:rPr>
              <a:t> </a:t>
            </a:r>
            <a:r>
              <a:rPr sz="1100">
                <a:solidFill>
                  <a:srgbClr val="000000"/>
                </a:solidFill>
                <a:latin typeface="Calibri"/>
                <a:cs typeface="Calibri"/>
              </a:rPr>
              <a:t>manete</a:t>
            </a:r>
            <a:r>
              <a:rPr sz="1100" spc="-14">
                <a:solidFill>
                  <a:srgbClr val="000000"/>
                </a:solidFill>
                <a:latin typeface="Calibri"/>
                <a:cs typeface="Calibri"/>
              </a:rPr>
              <a:t>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r>
              <a:rPr sz="1100" spc="17">
                <a:solidFill>
                  <a:srgbClr val="000000"/>
                </a:solidFill>
                <a:latin typeface="Calibri"/>
                <a:cs typeface="Calibri"/>
              </a:rPr>
              <a:t> </a:t>
            </a:r>
            <a:r>
              <a:rPr sz="1100">
                <a:solidFill>
                  <a:srgbClr val="000000"/>
                </a:solidFill>
                <a:latin typeface="Calibri"/>
                <a:cs typeface="Calibri"/>
              </a:rPr>
              <a:t>e o motor</a:t>
            </a:r>
          </a:p>
          <a:p>
            <a:pPr marL="0" marR="0">
              <a:lnSpc>
                <a:spcPts val="1344"/>
              </a:lnSpc>
              <a:spcBef>
                <a:spcPts val="50"/>
              </a:spcBef>
              <a:spcAft>
                <a:spcPts val="0"/>
              </a:spcAft>
            </a:pPr>
            <a:r>
              <a:rPr sz="1100">
                <a:solidFill>
                  <a:srgbClr val="000000"/>
                </a:solidFill>
                <a:latin typeface="Calibri"/>
                <a:cs typeface="Calibri"/>
              </a:rPr>
              <a:t>poderá arrancar em</a:t>
            </a:r>
            <a:r>
              <a:rPr sz="1100" spc="23">
                <a:solidFill>
                  <a:srgbClr val="000000"/>
                </a:solidFill>
                <a:latin typeface="Calibri"/>
                <a:cs typeface="Calibri"/>
              </a:rPr>
              <a:t> </a:t>
            </a:r>
            <a:r>
              <a:rPr sz="1100">
                <a:solidFill>
                  <a:srgbClr val="000000"/>
                </a:solidFill>
                <a:latin typeface="Calibri"/>
                <a:cs typeface="Calibri"/>
              </a:rPr>
              <a:t>qualquer </a:t>
            </a:r>
            <a:r>
              <a:rPr lang="pt-BR" sz="1100">
                <a:solidFill>
                  <a:srgbClr val="000000"/>
                </a:solidFill>
                <a:latin typeface="Calibri"/>
                <a:cs typeface="Calibri"/>
              </a:rPr>
              <a:t>marcha</a:t>
            </a:r>
            <a:r>
              <a:rPr sz="1100">
                <a:solidFill>
                  <a:srgbClr val="000000"/>
                </a:solidFill>
                <a:latin typeface="Calibri"/>
                <a:cs typeface="Calibri"/>
              </a:rPr>
              <a:t>.</a:t>
            </a:r>
            <a:r>
              <a:rPr sz="1100" spc="-14">
                <a:solidFill>
                  <a:srgbClr val="000000"/>
                </a:solidFill>
                <a:latin typeface="Calibri"/>
                <a:cs typeface="Calibri"/>
              </a:rPr>
              <a:t> </a:t>
            </a:r>
            <a:r>
              <a:rPr sz="1100">
                <a:solidFill>
                  <a:srgbClr val="000000"/>
                </a:solidFill>
                <a:latin typeface="Calibri"/>
                <a:cs typeface="Calibri"/>
              </a:rPr>
              <a:t>O motor irá para imediatamente quando o</a:t>
            </a:r>
            <a:r>
              <a:rPr sz="1100" spc="17">
                <a:solidFill>
                  <a:srgbClr val="000000"/>
                </a:solidFill>
                <a:latin typeface="Calibri"/>
                <a:cs typeface="Calibri"/>
              </a:rPr>
              <a:t> </a:t>
            </a:r>
            <a:r>
              <a:rPr sz="1100">
                <a:solidFill>
                  <a:srgbClr val="000000"/>
                </a:solidFill>
                <a:latin typeface="Calibri"/>
                <a:cs typeface="Calibri"/>
              </a:rPr>
              <a:t>descanso</a:t>
            </a:r>
            <a:r>
              <a:rPr sz="1100" spc="13">
                <a:solidFill>
                  <a:srgbClr val="000000"/>
                </a:solidFill>
                <a:latin typeface="Calibri"/>
                <a:cs typeface="Calibri"/>
              </a:rPr>
              <a:t> </a:t>
            </a:r>
            <a:r>
              <a:rPr sz="1100">
                <a:solidFill>
                  <a:srgbClr val="000000"/>
                </a:solidFill>
                <a:latin typeface="Calibri"/>
                <a:cs typeface="Calibri"/>
              </a:rPr>
              <a:t>lateral estiver</a:t>
            </a:r>
          </a:p>
          <a:p>
            <a:pPr marL="0" marR="0">
              <a:lnSpc>
                <a:spcPts val="1344"/>
              </a:lnSpc>
              <a:spcBef>
                <a:spcPts val="0"/>
              </a:spcBef>
              <a:spcAft>
                <a:spcPts val="0"/>
              </a:spcAft>
            </a:pPr>
            <a:r>
              <a:rPr sz="1100">
                <a:solidFill>
                  <a:srgbClr val="000000"/>
                </a:solidFill>
                <a:latin typeface="Calibri"/>
                <a:cs typeface="Calibri"/>
              </a:rPr>
              <a:t>estendido e tentar</a:t>
            </a:r>
            <a:r>
              <a:rPr sz="1100" spc="-18">
                <a:solidFill>
                  <a:srgbClr val="000000"/>
                </a:solidFill>
                <a:latin typeface="Calibri"/>
                <a:cs typeface="Calibri"/>
              </a:rPr>
              <a:t> </a:t>
            </a:r>
            <a:r>
              <a:rPr sz="1100">
                <a:solidFill>
                  <a:srgbClr val="000000"/>
                </a:solidFill>
                <a:latin typeface="Calibri"/>
                <a:cs typeface="Calibri"/>
              </a:rPr>
              <a:t>engrenar uma</a:t>
            </a:r>
            <a:r>
              <a:rPr sz="1100" spc="-21">
                <a:solidFill>
                  <a:srgbClr val="000000"/>
                </a:solidFill>
                <a:latin typeface="Calibri"/>
                <a:cs typeface="Calibri"/>
              </a:rPr>
              <a:t> </a:t>
            </a:r>
            <a:r>
              <a:rPr lang="pt-BR" sz="1100">
                <a:solidFill>
                  <a:srgbClr val="000000"/>
                </a:solidFill>
                <a:latin typeface="Calibri"/>
                <a:cs typeface="Calibri"/>
              </a:rPr>
              <a:t>marcha</a:t>
            </a:r>
            <a:r>
              <a:rPr sz="1100">
                <a:solidFill>
                  <a:srgbClr val="000000"/>
                </a:solidFill>
                <a:latin typeface="Calibri"/>
                <a:cs typeface="Calibri"/>
              </a:rPr>
              <a:t>.</a:t>
            </a:r>
          </a:p>
        </p:txBody>
      </p:sp>
      <p:sp>
        <p:nvSpPr>
          <p:cNvPr id="9" name="object 9"/>
          <p:cNvSpPr txBox="1"/>
          <p:nvPr/>
        </p:nvSpPr>
        <p:spPr>
          <a:xfrm>
            <a:off x="3189732" y="2591537"/>
            <a:ext cx="212543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rgbClr val="365F91"/>
                </a:solidFill>
                <a:cs typeface="Cambria"/>
              </a:rPr>
              <a:t>Pedal do</a:t>
            </a:r>
            <a:r>
              <a:rPr sz="1400" b="1" spc="10">
                <a:solidFill>
                  <a:srgbClr val="365F91"/>
                </a:solidFill>
                <a:cs typeface="Cambria"/>
              </a:rPr>
              <a:t> </a:t>
            </a:r>
            <a:r>
              <a:rPr lang="pt-BR" sz="1400" b="1">
                <a:solidFill>
                  <a:srgbClr val="365F91"/>
                </a:solidFill>
                <a:cs typeface="Cambria"/>
              </a:rPr>
              <a:t>freio</a:t>
            </a:r>
            <a:r>
              <a:rPr sz="1400" b="1">
                <a:solidFill>
                  <a:srgbClr val="365F91"/>
                </a:solidFill>
                <a:cs typeface="Cambria"/>
              </a:rPr>
              <a:t> traseiro</a:t>
            </a:r>
          </a:p>
        </p:txBody>
      </p:sp>
      <p:sp>
        <p:nvSpPr>
          <p:cNvPr id="10" name="object 10"/>
          <p:cNvSpPr txBox="1"/>
          <p:nvPr/>
        </p:nvSpPr>
        <p:spPr>
          <a:xfrm>
            <a:off x="3189732" y="2875880"/>
            <a:ext cx="377604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pisar o pedal do </a:t>
            </a:r>
            <a:r>
              <a:rPr lang="pt-BR" sz="1100">
                <a:solidFill>
                  <a:srgbClr val="000000"/>
                </a:solidFill>
                <a:latin typeface="Calibri"/>
                <a:cs typeface="Calibri"/>
              </a:rPr>
              <a:t>freio</a:t>
            </a:r>
            <a:r>
              <a:rPr sz="1100">
                <a:solidFill>
                  <a:srgbClr val="000000"/>
                </a:solidFill>
                <a:latin typeface="Calibri"/>
                <a:cs typeface="Calibri"/>
              </a:rPr>
              <a:t> traseiro ilumina-se a luz de</a:t>
            </a:r>
            <a:r>
              <a:rPr sz="1100" spc="-14">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n</a:t>
            </a:r>
            <a:r>
              <a:rPr lang="pt-BR" sz="1100">
                <a:solidFill>
                  <a:srgbClr val="000000"/>
                </a:solidFill>
                <a:latin typeface="Calibri"/>
                <a:cs typeface="Calibri"/>
              </a:rPr>
              <a:t>a</a:t>
            </a:r>
            <a:endParaRPr sz="1100">
              <a:solidFill>
                <a:srgbClr val="000000"/>
              </a:solidFill>
              <a:latin typeface="Calibri"/>
              <a:cs typeface="Calibri"/>
            </a:endParaRPr>
          </a:p>
          <a:p>
            <a:pPr marL="0" marR="0">
              <a:lnSpc>
                <a:spcPts val="1343"/>
              </a:lnSpc>
              <a:spcBef>
                <a:spcPts val="50"/>
              </a:spcBef>
              <a:spcAft>
                <a:spcPts val="0"/>
              </a:spcAft>
            </a:pPr>
            <a:r>
              <a:rPr lang="pt-BR" sz="1100">
                <a:solidFill>
                  <a:srgbClr val="000000"/>
                </a:solidFill>
                <a:latin typeface="Calibri"/>
                <a:cs typeface="Calibri"/>
              </a:rPr>
              <a:t>lanterna</a:t>
            </a:r>
            <a:r>
              <a:rPr sz="1100">
                <a:solidFill>
                  <a:srgbClr val="000000"/>
                </a:solidFill>
                <a:latin typeface="Calibri"/>
                <a:cs typeface="Calibri"/>
              </a:rPr>
              <a:t> traseir</a:t>
            </a:r>
            <a:r>
              <a:rPr lang="pt-BR" sz="1100">
                <a:solidFill>
                  <a:srgbClr val="000000"/>
                </a:solidFill>
                <a:latin typeface="Calibri"/>
                <a:cs typeface="Calibri"/>
              </a:rPr>
              <a:t>a</a:t>
            </a:r>
            <a:r>
              <a:rPr sz="1100">
                <a:solidFill>
                  <a:srgbClr val="000000"/>
                </a:solidFill>
                <a:latin typeface="Calibri"/>
                <a:cs typeface="Calibri"/>
              </a:rPr>
              <a:t>.</a:t>
            </a:r>
            <a:r>
              <a:rPr sz="1100" spc="-20">
                <a:solidFill>
                  <a:srgbClr val="000000"/>
                </a:solidFill>
                <a:latin typeface="Calibri"/>
                <a:cs typeface="Calibri"/>
              </a:rPr>
              <a:t> </a:t>
            </a:r>
            <a:r>
              <a:rPr sz="1100">
                <a:solidFill>
                  <a:srgbClr val="000000"/>
                </a:solidFill>
                <a:latin typeface="Calibri"/>
                <a:cs typeface="Calibri"/>
              </a:rPr>
              <a:t>Também se desativará o cruise control.</a:t>
            </a:r>
          </a:p>
        </p:txBody>
      </p:sp>
      <p:sp>
        <p:nvSpPr>
          <p:cNvPr id="11" name="object 11"/>
          <p:cNvSpPr txBox="1"/>
          <p:nvPr/>
        </p:nvSpPr>
        <p:spPr>
          <a:xfrm>
            <a:off x="2064993" y="3896981"/>
            <a:ext cx="104375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Pedal </a:t>
            </a:r>
            <a:r>
              <a:rPr sz="1100" spc="-15">
                <a:solidFill>
                  <a:srgbClr val="000000"/>
                </a:solidFill>
                <a:latin typeface="Calibri"/>
                <a:cs typeface="Calibri"/>
              </a:rPr>
              <a:t>do</a:t>
            </a:r>
            <a:r>
              <a:rPr sz="1100" spc="25">
                <a:solidFill>
                  <a:srgbClr val="000000"/>
                </a:solidFill>
                <a:latin typeface="Calibri"/>
                <a:cs typeface="Calibri"/>
              </a:rPr>
              <a:t> </a:t>
            </a:r>
            <a:r>
              <a:rPr lang="pt-BR" sz="1100">
                <a:solidFill>
                  <a:srgbClr val="000000"/>
                </a:solidFill>
                <a:latin typeface="Calibri"/>
                <a:cs typeface="Calibri"/>
              </a:rPr>
              <a:t>freio</a:t>
            </a:r>
            <a:endParaRPr sz="1100">
              <a:solidFill>
                <a:srgbClr val="000000"/>
              </a:solidFill>
              <a:latin typeface="Calibri"/>
              <a:cs typeface="Calibri"/>
            </a:endParaRPr>
          </a:p>
          <a:p>
            <a:pPr marL="0" marR="0">
              <a:lnSpc>
                <a:spcPts val="1343"/>
              </a:lnSpc>
              <a:spcBef>
                <a:spcPts val="50"/>
              </a:spcBef>
              <a:spcAft>
                <a:spcPts val="0"/>
              </a:spcAft>
            </a:pPr>
            <a:r>
              <a:rPr sz="1100">
                <a:solidFill>
                  <a:srgbClr val="000000"/>
                </a:solidFill>
                <a:latin typeface="Calibri"/>
                <a:cs typeface="Calibri"/>
              </a:rPr>
              <a:t>traseiro</a:t>
            </a:r>
          </a:p>
        </p:txBody>
      </p:sp>
      <p:sp>
        <p:nvSpPr>
          <p:cNvPr id="12" name="object 12"/>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443984" y="2047747"/>
            <a:ext cx="112776" cy="10058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677160"/>
            <a:ext cx="6301740" cy="155143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733"/>
            <a:ext cx="1733141"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chemeClr val="tx2"/>
                </a:solidFill>
                <a:cs typeface="Cambria"/>
              </a:rPr>
              <a:t>Partida</a:t>
            </a:r>
            <a:r>
              <a:rPr sz="1400" b="1">
                <a:solidFill>
                  <a:schemeClr val="tx2"/>
                </a:solidFill>
                <a:cs typeface="Cambria"/>
              </a:rPr>
              <a:t> do</a:t>
            </a:r>
            <a:r>
              <a:rPr sz="1400" b="1" spc="24">
                <a:solidFill>
                  <a:schemeClr val="tx2"/>
                </a:solidFill>
                <a:cs typeface="Cambria"/>
              </a:rPr>
              <a:t> </a:t>
            </a:r>
            <a:r>
              <a:rPr sz="1400" b="1">
                <a:solidFill>
                  <a:schemeClr val="tx2"/>
                </a:solidFill>
                <a:cs typeface="Cambria"/>
              </a:rPr>
              <a:t>motor</a:t>
            </a:r>
          </a:p>
        </p:txBody>
      </p:sp>
      <p:sp>
        <p:nvSpPr>
          <p:cNvPr id="7" name="object 7"/>
          <p:cNvSpPr txBox="1"/>
          <p:nvPr/>
        </p:nvSpPr>
        <p:spPr>
          <a:xfrm>
            <a:off x="576072" y="1065642"/>
            <a:ext cx="2240482"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Com o descanso lateral</a:t>
            </a:r>
            <a:r>
              <a:rPr sz="1100" b="1" spc="-21">
                <a:solidFill>
                  <a:srgbClr val="4F81BD"/>
                </a:solidFill>
                <a:cs typeface="Cambria"/>
              </a:rPr>
              <a:t> </a:t>
            </a:r>
            <a:r>
              <a:rPr sz="1100" b="1">
                <a:solidFill>
                  <a:srgbClr val="4F81BD"/>
                </a:solidFill>
                <a:cs typeface="Cambria"/>
              </a:rPr>
              <a:t>acionado</a:t>
            </a:r>
          </a:p>
          <a:p>
            <a:pPr marL="0" marR="0">
              <a:lnSpc>
                <a:spcPts val="1283"/>
              </a:lnSpc>
              <a:spcBef>
                <a:spcPts val="0"/>
              </a:spcBef>
              <a:spcAft>
                <a:spcPts val="0"/>
              </a:spcAft>
            </a:pPr>
            <a:r>
              <a:rPr lang="pt-BR" sz="1100">
                <a:solidFill>
                  <a:srgbClr val="000000"/>
                </a:solidFill>
                <a:latin typeface="Calibri"/>
                <a:cs typeface="Calibri"/>
              </a:rPr>
              <a:t>Aperte</a:t>
            </a:r>
            <a:r>
              <a:rPr sz="1100" spc="-23">
                <a:solidFill>
                  <a:srgbClr val="000000"/>
                </a:solidFill>
                <a:latin typeface="Calibri"/>
                <a:cs typeface="Calibri"/>
              </a:rPr>
              <a:t> </a:t>
            </a:r>
            <a:r>
              <a:rPr sz="1100">
                <a:solidFill>
                  <a:srgbClr val="000000"/>
                </a:solidFill>
                <a:latin typeface="Calibri"/>
                <a:cs typeface="Calibri"/>
              </a:rPr>
              <a:t>o botão de ignição.</a:t>
            </a:r>
          </a:p>
        </p:txBody>
      </p:sp>
      <p:sp>
        <p:nvSpPr>
          <p:cNvPr id="8" name="object 8"/>
          <p:cNvSpPr txBox="1"/>
          <p:nvPr/>
        </p:nvSpPr>
        <p:spPr>
          <a:xfrm>
            <a:off x="576072" y="1449416"/>
            <a:ext cx="636341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Comprove que o motor</a:t>
            </a:r>
            <a:r>
              <a:rPr sz="1100" spc="-17">
                <a:solidFill>
                  <a:srgbClr val="000000"/>
                </a:solidFill>
                <a:latin typeface="Calibri"/>
                <a:cs typeface="Calibri"/>
              </a:rPr>
              <a:t> </a:t>
            </a:r>
            <a:r>
              <a:rPr sz="1100">
                <a:solidFill>
                  <a:srgbClr val="000000"/>
                </a:solidFill>
                <a:latin typeface="Calibri"/>
                <a:cs typeface="Calibri"/>
              </a:rPr>
              <a:t>está em</a:t>
            </a:r>
            <a:r>
              <a:rPr sz="1100" spc="16">
                <a:solidFill>
                  <a:srgbClr val="000000"/>
                </a:solidFill>
                <a:latin typeface="Calibri"/>
                <a:cs typeface="Calibri"/>
              </a:rPr>
              <a:t> </a:t>
            </a:r>
            <a:r>
              <a:rPr sz="1100">
                <a:solidFill>
                  <a:srgbClr val="000000"/>
                </a:solidFill>
                <a:latin typeface="Calibri"/>
                <a:cs typeface="Calibri"/>
              </a:rPr>
              <a:t>ponto morto verificando</a:t>
            </a:r>
            <a:r>
              <a:rPr sz="1100" spc="11">
                <a:solidFill>
                  <a:srgbClr val="000000"/>
                </a:solidFill>
                <a:latin typeface="Calibri"/>
                <a:cs typeface="Calibri"/>
              </a:rPr>
              <a:t> </a:t>
            </a:r>
            <a:r>
              <a:rPr sz="1100">
                <a:solidFill>
                  <a:srgbClr val="000000"/>
                </a:solidFill>
                <a:latin typeface="Calibri"/>
                <a:cs typeface="Calibri"/>
              </a:rPr>
              <a:t>que se acende a luz de aviso "N" de ponto morto </a:t>
            </a:r>
            <a:r>
              <a:rPr sz="1100" spc="-15">
                <a:solidFill>
                  <a:srgbClr val="000000"/>
                </a:solidFill>
                <a:latin typeface="Calibri"/>
                <a:cs typeface="Calibri"/>
              </a:rPr>
              <a:t>n</a:t>
            </a:r>
            <a:r>
              <a:rPr lang="pt-BR" sz="1100" spc="-15">
                <a:solidFill>
                  <a:srgbClr val="000000"/>
                </a:solidFill>
                <a:latin typeface="Calibri"/>
                <a:cs typeface="Calibri"/>
              </a:rPr>
              <a:t>a tela</a:t>
            </a:r>
            <a:r>
              <a:rPr sz="1100">
                <a:solidFill>
                  <a:srgbClr val="000000"/>
                </a:solidFill>
                <a:latin typeface="Calibri"/>
                <a:cs typeface="Calibri"/>
              </a:rPr>
              <a:t> do painel de instrumentos.</a:t>
            </a:r>
          </a:p>
        </p:txBody>
      </p:sp>
      <p:sp>
        <p:nvSpPr>
          <p:cNvPr id="9" name="object 9"/>
          <p:cNvSpPr txBox="1"/>
          <p:nvPr/>
        </p:nvSpPr>
        <p:spPr>
          <a:xfrm>
            <a:off x="576072" y="1842608"/>
            <a:ext cx="641769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Uma vez que estejam cumpridas as condições anteriores, acione a</a:t>
            </a:r>
            <a:r>
              <a:rPr sz="1100" spc="-14">
                <a:solidFill>
                  <a:srgbClr val="000000"/>
                </a:solidFill>
                <a:latin typeface="Calibri"/>
                <a:cs typeface="Calibri"/>
              </a:rPr>
              <a:t> </a:t>
            </a:r>
            <a:r>
              <a:rPr sz="1100">
                <a:solidFill>
                  <a:srgbClr val="000000"/>
                </a:solidFill>
                <a:latin typeface="Calibri"/>
                <a:cs typeface="Calibri"/>
              </a:rPr>
              <a:t>manete de embr</a:t>
            </a:r>
            <a:r>
              <a:rPr lang="pt-BR" sz="1100">
                <a:solidFill>
                  <a:srgbClr val="000000"/>
                </a:solidFill>
                <a:latin typeface="Calibri"/>
                <a:cs typeface="Calibri"/>
              </a:rPr>
              <a:t>e</a:t>
            </a:r>
            <a:r>
              <a:rPr sz="1100">
                <a:solidFill>
                  <a:srgbClr val="000000"/>
                </a:solidFill>
                <a:latin typeface="Calibri"/>
                <a:cs typeface="Calibri"/>
              </a:rPr>
              <a:t>agem</a:t>
            </a:r>
            <a:r>
              <a:rPr sz="1100" spc="18">
                <a:solidFill>
                  <a:srgbClr val="000000"/>
                </a:solidFill>
                <a:latin typeface="Calibri"/>
                <a:cs typeface="Calibri"/>
              </a:rPr>
              <a:t> </a:t>
            </a:r>
            <a:r>
              <a:rPr sz="1100">
                <a:solidFill>
                  <a:srgbClr val="000000"/>
                </a:solidFill>
                <a:latin typeface="Calibri"/>
                <a:cs typeface="Calibri"/>
              </a:rPr>
              <a:t>com a mão</a:t>
            </a:r>
          </a:p>
          <a:p>
            <a:pPr>
              <a:lnSpc>
                <a:spcPts val="1344"/>
              </a:lnSpc>
              <a:spcBef>
                <a:spcPts val="50"/>
              </a:spcBef>
            </a:pPr>
            <a:r>
              <a:rPr sz="1100">
                <a:solidFill>
                  <a:srgbClr val="000000"/>
                </a:solidFill>
                <a:latin typeface="Calibri"/>
                <a:cs typeface="Calibri"/>
              </a:rPr>
              <a:t>esquerda </a:t>
            </a:r>
            <a:r>
              <a:rPr sz="1100" spc="16">
                <a:solidFill>
                  <a:srgbClr val="000000"/>
                </a:solidFill>
                <a:latin typeface="Calibri"/>
                <a:cs typeface="Calibri"/>
              </a:rPr>
              <a:t>e,</a:t>
            </a:r>
            <a:r>
              <a:rPr sz="1100" spc="-35">
                <a:solidFill>
                  <a:srgbClr val="000000"/>
                </a:solidFill>
                <a:latin typeface="Calibri"/>
                <a:cs typeface="Calibri"/>
              </a:rPr>
              <a:t> </a:t>
            </a:r>
            <a:r>
              <a:rPr sz="1100">
                <a:solidFill>
                  <a:srgbClr val="000000"/>
                </a:solidFill>
                <a:latin typeface="Calibri"/>
                <a:cs typeface="Calibri"/>
              </a:rPr>
              <a:t>com a mão direita, </a:t>
            </a:r>
            <a:r>
              <a:rPr lang="pt-BR" sz="1100">
                <a:solidFill>
                  <a:srgbClr val="000000"/>
                </a:solidFill>
                <a:cs typeface="Calibri"/>
              </a:rPr>
              <a:t>aperte</a:t>
            </a:r>
            <a:r>
              <a:rPr sz="1100">
                <a:solidFill>
                  <a:srgbClr val="000000"/>
                </a:solidFill>
                <a:latin typeface="Calibri"/>
                <a:cs typeface="Calibri"/>
              </a:rPr>
              <a:t> o</a:t>
            </a:r>
            <a:r>
              <a:rPr sz="1100" spc="18">
                <a:solidFill>
                  <a:srgbClr val="000000"/>
                </a:solidFill>
                <a:latin typeface="Calibri"/>
                <a:cs typeface="Calibri"/>
              </a:rPr>
              <a:t> </a:t>
            </a:r>
            <a:r>
              <a:rPr sz="1100">
                <a:solidFill>
                  <a:srgbClr val="000000"/>
                </a:solidFill>
                <a:latin typeface="Calibri"/>
                <a:cs typeface="Calibri"/>
              </a:rPr>
              <a:t>botão de</a:t>
            </a:r>
            <a:r>
              <a:rPr sz="1100" spc="22">
                <a:solidFill>
                  <a:srgbClr val="000000"/>
                </a:solidFill>
                <a:latin typeface="Calibri"/>
                <a:cs typeface="Calibri"/>
              </a:rPr>
              <a:t> </a:t>
            </a:r>
            <a:r>
              <a:rPr sz="1100">
                <a:solidFill>
                  <a:srgbClr val="000000"/>
                </a:solidFill>
                <a:latin typeface="Calibri"/>
                <a:cs typeface="Calibri"/>
              </a:rPr>
              <a:t>arranque elétrico "</a:t>
            </a:r>
            <a:r>
              <a:rPr sz="1100" spc="646">
                <a:solidFill>
                  <a:srgbClr val="000000"/>
                </a:solidFill>
                <a:latin typeface="Calibri"/>
                <a:cs typeface="Calibri"/>
              </a:rPr>
              <a:t> </a:t>
            </a:r>
            <a:r>
              <a:rPr sz="1100">
                <a:solidFill>
                  <a:srgbClr val="000000"/>
                </a:solidFill>
                <a:latin typeface="Calibri"/>
                <a:cs typeface="Calibri"/>
              </a:rPr>
              <a:t>". Neste caso, não é necessário acelerar.</a:t>
            </a:r>
          </a:p>
        </p:txBody>
      </p:sp>
      <p:sp>
        <p:nvSpPr>
          <p:cNvPr id="10" name="object 10"/>
          <p:cNvSpPr txBox="1"/>
          <p:nvPr/>
        </p:nvSpPr>
        <p:spPr>
          <a:xfrm>
            <a:off x="576072" y="2234276"/>
            <a:ext cx="4555692" cy="61555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o motor</a:t>
            </a:r>
            <a:r>
              <a:rPr sz="1100" spc="-19">
                <a:solidFill>
                  <a:srgbClr val="000000"/>
                </a:solidFill>
                <a:latin typeface="Calibri"/>
                <a:cs typeface="Calibri"/>
              </a:rPr>
              <a:t> </a:t>
            </a:r>
            <a:r>
              <a:rPr lang="pt-BR" sz="1100">
                <a:solidFill>
                  <a:srgbClr val="000000"/>
                </a:solidFill>
                <a:latin typeface="Calibri"/>
                <a:cs typeface="Calibri"/>
              </a:rPr>
              <a:t>funcionar</a:t>
            </a:r>
            <a:r>
              <a:rPr sz="1100">
                <a:solidFill>
                  <a:srgbClr val="000000"/>
                </a:solidFill>
                <a:latin typeface="Calibri"/>
                <a:cs typeface="Calibri"/>
              </a:rPr>
              <a:t>, solte imediatamente</a:t>
            </a:r>
            <a:r>
              <a:rPr sz="1100" spc="-12">
                <a:solidFill>
                  <a:srgbClr val="000000"/>
                </a:solidFill>
                <a:latin typeface="Calibri"/>
                <a:cs typeface="Calibri"/>
              </a:rPr>
              <a:t> </a:t>
            </a:r>
            <a:r>
              <a:rPr sz="1100">
                <a:solidFill>
                  <a:srgbClr val="000000"/>
                </a:solidFill>
                <a:latin typeface="Calibri"/>
                <a:cs typeface="Calibri"/>
              </a:rPr>
              <a:t>o botão</a:t>
            </a:r>
            <a:r>
              <a:rPr sz="1100" spc="13">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arranque elétrico.</a:t>
            </a:r>
          </a:p>
          <a:p>
            <a:pPr marL="0" marR="0">
              <a:lnSpc>
                <a:spcPts val="1347"/>
              </a:lnSpc>
              <a:spcBef>
                <a:spcPts val="442"/>
              </a:spcBef>
              <a:spcAft>
                <a:spcPts val="0"/>
              </a:spcAft>
            </a:pPr>
            <a:r>
              <a:rPr sz="1100">
                <a:solidFill>
                  <a:srgbClr val="000000"/>
                </a:solidFill>
                <a:latin typeface="Calibri"/>
                <a:cs typeface="Calibri"/>
              </a:rPr>
              <a:t>Deixe o motor</a:t>
            </a:r>
            <a:r>
              <a:rPr sz="1100" spc="-10">
                <a:solidFill>
                  <a:srgbClr val="000000"/>
                </a:solidFill>
                <a:latin typeface="Calibri"/>
                <a:cs typeface="Calibri"/>
              </a:rPr>
              <a:t> </a:t>
            </a:r>
            <a:r>
              <a:rPr sz="1100">
                <a:solidFill>
                  <a:srgbClr val="000000"/>
                </a:solidFill>
                <a:latin typeface="Calibri"/>
                <a:cs typeface="Calibri"/>
              </a:rPr>
              <a:t>em marcha</a:t>
            </a:r>
            <a:r>
              <a:rPr lang="pt-BR" sz="1100">
                <a:solidFill>
                  <a:srgbClr val="000000"/>
                </a:solidFill>
                <a:latin typeface="Calibri"/>
                <a:cs typeface="Calibri"/>
              </a:rPr>
              <a:t> lenta</a:t>
            </a:r>
            <a:r>
              <a:rPr sz="1100">
                <a:solidFill>
                  <a:srgbClr val="000000"/>
                </a:solidFill>
                <a:latin typeface="Calibri"/>
                <a:cs typeface="Calibri"/>
              </a:rPr>
              <a:t> para que pré-aqueça o suficiente.</a:t>
            </a:r>
          </a:p>
          <a:p>
            <a:pPr marL="2793492" marR="0">
              <a:lnSpc>
                <a:spcPts val="1347"/>
              </a:lnSpc>
              <a:spcBef>
                <a:spcPts val="490"/>
              </a:spcBef>
              <a:spcAft>
                <a:spcPts val="0"/>
              </a:spcAft>
            </a:pPr>
            <a:r>
              <a:rPr sz="1100" b="1">
                <a:solidFill>
                  <a:srgbClr val="000000"/>
                </a:solidFill>
                <a:latin typeface="Calibri"/>
                <a:cs typeface="Calibri"/>
              </a:rPr>
              <a:t>Δ Precaução</a:t>
            </a:r>
          </a:p>
        </p:txBody>
      </p:sp>
      <p:sp>
        <p:nvSpPr>
          <p:cNvPr id="11" name="object 11"/>
          <p:cNvSpPr txBox="1"/>
          <p:nvPr/>
        </p:nvSpPr>
        <p:spPr>
          <a:xfrm>
            <a:off x="647700" y="2911429"/>
            <a:ext cx="6193751"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Por</a:t>
            </a:r>
            <a:r>
              <a:rPr sz="1100" spc="-27">
                <a:solidFill>
                  <a:srgbClr val="000000"/>
                </a:solidFill>
                <a:latin typeface="Calibri"/>
                <a:cs typeface="Calibri"/>
              </a:rPr>
              <a:t> </a:t>
            </a:r>
            <a:r>
              <a:rPr sz="1100">
                <a:solidFill>
                  <a:srgbClr val="000000"/>
                </a:solidFill>
                <a:latin typeface="Calibri"/>
                <a:cs typeface="Calibri"/>
              </a:rPr>
              <a:t>segurança,</a:t>
            </a:r>
            <a:r>
              <a:rPr sz="1100" spc="-10">
                <a:solidFill>
                  <a:srgbClr val="000000"/>
                </a:solidFill>
                <a:latin typeface="Calibri"/>
                <a:cs typeface="Calibri"/>
              </a:rPr>
              <a:t> </a:t>
            </a:r>
            <a:r>
              <a:rPr sz="1100">
                <a:solidFill>
                  <a:srgbClr val="000000"/>
                </a:solidFill>
                <a:latin typeface="Calibri"/>
                <a:cs typeface="Calibri"/>
              </a:rPr>
              <a:t>este</a:t>
            </a:r>
            <a:r>
              <a:rPr sz="1100" spc="-13">
                <a:solidFill>
                  <a:srgbClr val="000000"/>
                </a:solidFill>
                <a:latin typeface="Calibri"/>
                <a:cs typeface="Calibri"/>
              </a:rPr>
              <a:t> </a:t>
            </a:r>
            <a:r>
              <a:rPr sz="1100">
                <a:solidFill>
                  <a:srgbClr val="000000"/>
                </a:solidFill>
                <a:latin typeface="Calibri"/>
                <a:cs typeface="Calibri"/>
              </a:rPr>
              <a:t>modelo</a:t>
            </a:r>
            <a:r>
              <a:rPr sz="1100" spc="19">
                <a:solidFill>
                  <a:srgbClr val="000000"/>
                </a:solidFill>
                <a:latin typeface="Calibri"/>
                <a:cs typeface="Calibri"/>
              </a:rPr>
              <a:t> </a:t>
            </a:r>
            <a:r>
              <a:rPr sz="1100">
                <a:solidFill>
                  <a:srgbClr val="000000"/>
                </a:solidFill>
                <a:latin typeface="Calibri"/>
                <a:cs typeface="Calibri"/>
              </a:rPr>
              <a:t>conta</a:t>
            </a:r>
            <a:r>
              <a:rPr sz="1100" spc="-14">
                <a:solidFill>
                  <a:srgbClr val="000000"/>
                </a:solidFill>
                <a:latin typeface="Calibri"/>
                <a:cs typeface="Calibri"/>
              </a:rPr>
              <a:t> </a:t>
            </a:r>
            <a:r>
              <a:rPr sz="1100">
                <a:solidFill>
                  <a:srgbClr val="000000"/>
                </a:solidFill>
                <a:latin typeface="Calibri"/>
                <a:cs typeface="Calibri"/>
              </a:rPr>
              <a:t>com interruptor corta-corrente no guiador para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circuitos de ignição e</a:t>
            </a:r>
          </a:p>
          <a:p>
            <a:pPr marL="0" marR="0">
              <a:lnSpc>
                <a:spcPts val="1343"/>
              </a:lnSpc>
              <a:spcBef>
                <a:spcPts val="50"/>
              </a:spcBef>
              <a:spcAft>
                <a:spcPts val="0"/>
              </a:spcAft>
            </a:pPr>
            <a:r>
              <a:rPr lang="pt-BR" sz="1100">
                <a:solidFill>
                  <a:srgbClr val="000000"/>
                </a:solidFill>
                <a:latin typeface="Calibri"/>
                <a:cs typeface="Calibri"/>
              </a:rPr>
              <a:t>partida</a:t>
            </a:r>
            <a:r>
              <a:rPr sz="1100">
                <a:solidFill>
                  <a:srgbClr val="000000"/>
                </a:solidFill>
                <a:latin typeface="Calibri"/>
                <a:cs typeface="Calibri"/>
              </a:rPr>
              <a:t>. Também conta com interruptor corta-corrente no descanso lateral. O</a:t>
            </a:r>
            <a:r>
              <a:rPr sz="1100" spc="-14">
                <a:solidFill>
                  <a:srgbClr val="000000"/>
                </a:solidFill>
                <a:latin typeface="Calibri"/>
                <a:cs typeface="Calibri"/>
              </a:rPr>
              <a:t> </a:t>
            </a:r>
            <a:r>
              <a:rPr sz="1100">
                <a:solidFill>
                  <a:srgbClr val="000000"/>
                </a:solidFill>
                <a:latin typeface="Calibri"/>
                <a:cs typeface="Calibri"/>
              </a:rPr>
              <a:t>motor</a:t>
            </a:r>
            <a:r>
              <a:rPr sz="1100" spc="-12">
                <a:solidFill>
                  <a:srgbClr val="000000"/>
                </a:solidFill>
                <a:latin typeface="Calibri"/>
                <a:cs typeface="Calibri"/>
              </a:rPr>
              <a:t> </a:t>
            </a:r>
            <a:r>
              <a:rPr sz="1100">
                <a:solidFill>
                  <a:srgbClr val="000000"/>
                </a:solidFill>
                <a:latin typeface="Calibri"/>
                <a:cs typeface="Calibri"/>
              </a:rPr>
              <a:t>pode ser</a:t>
            </a:r>
            <a:r>
              <a:rPr sz="1100" spc="-25">
                <a:solidFill>
                  <a:srgbClr val="000000"/>
                </a:solidFill>
                <a:latin typeface="Calibri"/>
                <a:cs typeface="Calibri"/>
              </a:rPr>
              <a:t> </a:t>
            </a:r>
            <a:r>
              <a:rPr sz="1100">
                <a:solidFill>
                  <a:srgbClr val="000000"/>
                </a:solidFill>
                <a:latin typeface="Calibri"/>
                <a:cs typeface="Calibri"/>
              </a:rPr>
              <a:t>ligado</a:t>
            </a:r>
          </a:p>
          <a:p>
            <a:pPr marL="0" marR="0">
              <a:lnSpc>
                <a:spcPts val="1344"/>
              </a:lnSpc>
              <a:spcBef>
                <a:spcPts val="0"/>
              </a:spcBef>
              <a:spcAft>
                <a:spcPts val="0"/>
              </a:spcAft>
            </a:pPr>
            <a:r>
              <a:rPr sz="1100">
                <a:solidFill>
                  <a:srgbClr val="000000"/>
                </a:solidFill>
                <a:latin typeface="Calibri"/>
                <a:cs typeface="Calibri"/>
              </a:rPr>
              <a:t>unicamente sob as seguintes condições:</a:t>
            </a:r>
          </a:p>
        </p:txBody>
      </p:sp>
      <p:sp>
        <p:nvSpPr>
          <p:cNvPr id="12" name="object 12"/>
          <p:cNvSpPr txBox="1"/>
          <p:nvPr/>
        </p:nvSpPr>
        <p:spPr>
          <a:xfrm>
            <a:off x="876300" y="34734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3" name="object 13"/>
          <p:cNvSpPr txBox="1"/>
          <p:nvPr/>
        </p:nvSpPr>
        <p:spPr>
          <a:xfrm>
            <a:off x="1104900" y="3480908"/>
            <a:ext cx="557179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motor está</a:t>
            </a:r>
            <a:r>
              <a:rPr sz="1100" spc="-17">
                <a:solidFill>
                  <a:srgbClr val="000000"/>
                </a:solidFill>
                <a:latin typeface="Calibri"/>
                <a:cs typeface="Calibri"/>
              </a:rPr>
              <a:t> </a:t>
            </a:r>
            <a:r>
              <a:rPr sz="1100">
                <a:solidFill>
                  <a:srgbClr val="000000"/>
                </a:solidFill>
                <a:latin typeface="Calibri"/>
                <a:cs typeface="Calibri"/>
              </a:rPr>
              <a:t>em</a:t>
            </a:r>
            <a:r>
              <a:rPr sz="1100" spc="10">
                <a:solidFill>
                  <a:srgbClr val="000000"/>
                </a:solidFill>
                <a:latin typeface="Calibri"/>
                <a:cs typeface="Calibri"/>
              </a:rPr>
              <a:t> </a:t>
            </a:r>
            <a:r>
              <a:rPr sz="1100">
                <a:solidFill>
                  <a:srgbClr val="000000"/>
                </a:solidFill>
                <a:latin typeface="Calibri"/>
                <a:cs typeface="Calibri"/>
              </a:rPr>
              <a:t>ponto morto "N"</a:t>
            </a:r>
            <a:r>
              <a:rPr sz="1100" spc="14">
                <a:solidFill>
                  <a:srgbClr val="000000"/>
                </a:solidFill>
                <a:latin typeface="Calibri"/>
                <a:cs typeface="Calibri"/>
              </a:rPr>
              <a:t> </a:t>
            </a:r>
            <a:r>
              <a:rPr sz="1100">
                <a:solidFill>
                  <a:srgbClr val="000000"/>
                </a:solidFill>
                <a:latin typeface="Calibri"/>
                <a:cs typeface="Calibri"/>
              </a:rPr>
              <a:t>e o interruptor corta-corrente e o botão de ignição estão em</a:t>
            </a:r>
          </a:p>
          <a:p>
            <a:pPr marL="0" marR="0">
              <a:lnSpc>
                <a:spcPts val="1344"/>
              </a:lnSpc>
              <a:spcBef>
                <a:spcPts val="50"/>
              </a:spcBef>
              <a:spcAft>
                <a:spcPts val="0"/>
              </a:spcAft>
            </a:pPr>
            <a:r>
              <a:rPr sz="1100">
                <a:solidFill>
                  <a:srgbClr val="000000"/>
                </a:solidFill>
                <a:latin typeface="Calibri"/>
                <a:cs typeface="Calibri"/>
              </a:rPr>
              <a:t>posição "</a:t>
            </a:r>
            <a:r>
              <a:rPr sz="1100" spc="646">
                <a:solidFill>
                  <a:srgbClr val="000000"/>
                </a:solidFill>
                <a:latin typeface="Calibri"/>
                <a:cs typeface="Calibri"/>
              </a:rPr>
              <a:t> </a:t>
            </a:r>
            <a:r>
              <a:rPr sz="1100">
                <a:solidFill>
                  <a:srgbClr val="000000"/>
                </a:solidFill>
                <a:latin typeface="Calibri"/>
                <a:cs typeface="Calibri"/>
              </a:rPr>
              <a:t>".</a:t>
            </a:r>
          </a:p>
        </p:txBody>
      </p:sp>
      <p:sp>
        <p:nvSpPr>
          <p:cNvPr id="14" name="object 14"/>
          <p:cNvSpPr txBox="1"/>
          <p:nvPr/>
        </p:nvSpPr>
        <p:spPr>
          <a:xfrm>
            <a:off x="876300" y="382244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5" name="object 15"/>
          <p:cNvSpPr txBox="1"/>
          <p:nvPr/>
        </p:nvSpPr>
        <p:spPr>
          <a:xfrm>
            <a:off x="1104900" y="3829904"/>
            <a:ext cx="558413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motor não está</a:t>
            </a:r>
            <a:r>
              <a:rPr sz="1100" spc="-19">
                <a:solidFill>
                  <a:srgbClr val="000000"/>
                </a:solidFill>
                <a:latin typeface="Calibri"/>
                <a:cs typeface="Calibri"/>
              </a:rPr>
              <a:t> </a:t>
            </a:r>
            <a:r>
              <a:rPr sz="1100">
                <a:solidFill>
                  <a:srgbClr val="000000"/>
                </a:solidFill>
                <a:latin typeface="Calibri"/>
                <a:cs typeface="Calibri"/>
              </a:rPr>
              <a:t>em ponto morto e o</a:t>
            </a:r>
            <a:r>
              <a:rPr sz="1100" spc="10">
                <a:solidFill>
                  <a:srgbClr val="000000"/>
                </a:solidFill>
                <a:latin typeface="Calibri"/>
                <a:cs typeface="Calibri"/>
              </a:rPr>
              <a:t> </a:t>
            </a:r>
            <a:r>
              <a:rPr sz="1100">
                <a:solidFill>
                  <a:srgbClr val="000000"/>
                </a:solidFill>
                <a:latin typeface="Calibri"/>
                <a:cs typeface="Calibri"/>
              </a:rPr>
              <a:t>interruptor corta-corrente e o botão de ignição estão</a:t>
            </a:r>
            <a:r>
              <a:rPr sz="1100" spc="13">
                <a:solidFill>
                  <a:srgbClr val="000000"/>
                </a:solidFill>
                <a:latin typeface="Calibri"/>
                <a:cs typeface="Calibri"/>
              </a:rPr>
              <a:t> </a:t>
            </a:r>
            <a:r>
              <a:rPr sz="1100">
                <a:solidFill>
                  <a:srgbClr val="000000"/>
                </a:solidFill>
                <a:latin typeface="Calibri"/>
                <a:cs typeface="Calibri"/>
              </a:rPr>
              <a:t>em</a:t>
            </a:r>
          </a:p>
          <a:p>
            <a:pPr marL="0" marR="0">
              <a:lnSpc>
                <a:spcPts val="1347"/>
              </a:lnSpc>
              <a:spcBef>
                <a:spcPts val="58"/>
              </a:spcBef>
              <a:spcAft>
                <a:spcPts val="0"/>
              </a:spcAft>
            </a:pPr>
            <a:r>
              <a:rPr sz="1100">
                <a:solidFill>
                  <a:srgbClr val="000000"/>
                </a:solidFill>
                <a:latin typeface="Calibri"/>
                <a:cs typeface="Calibri"/>
              </a:rPr>
              <a:t>posição "</a:t>
            </a:r>
            <a:r>
              <a:rPr sz="1100" spc="646">
                <a:solidFill>
                  <a:srgbClr val="000000"/>
                </a:solidFill>
                <a:latin typeface="Calibri"/>
                <a:cs typeface="Calibri"/>
              </a:rPr>
              <a:t> </a:t>
            </a:r>
            <a:r>
              <a:rPr sz="1100">
                <a:solidFill>
                  <a:srgbClr val="000000"/>
                </a:solidFill>
                <a:latin typeface="Calibri"/>
                <a:cs typeface="Calibri"/>
              </a:rPr>
              <a:t>", recolha o descanso lateral</a:t>
            </a:r>
            <a:r>
              <a:rPr sz="1100" spc="-10">
                <a:solidFill>
                  <a:srgbClr val="000000"/>
                </a:solidFill>
                <a:latin typeface="Calibri"/>
                <a:cs typeface="Calibri"/>
              </a:rPr>
              <a:t> </a:t>
            </a:r>
            <a:r>
              <a:rPr sz="1100">
                <a:solidFill>
                  <a:srgbClr val="000000"/>
                </a:solidFill>
                <a:latin typeface="Calibri"/>
                <a:cs typeface="Calibri"/>
              </a:rPr>
              <a:t>e acione a manete de embr</a:t>
            </a:r>
            <a:r>
              <a:rPr lang="pt-BR" sz="1100">
                <a:solidFill>
                  <a:srgbClr val="000000"/>
                </a:solidFill>
                <a:latin typeface="Calibri"/>
                <a:cs typeface="Calibri"/>
              </a:rPr>
              <a:t>e</a:t>
            </a:r>
            <a:r>
              <a:rPr sz="1100">
                <a:solidFill>
                  <a:srgbClr val="000000"/>
                </a:solidFill>
                <a:latin typeface="Calibri"/>
                <a:cs typeface="Calibri"/>
              </a:rPr>
              <a:t>agem.</a:t>
            </a:r>
          </a:p>
        </p:txBody>
      </p:sp>
      <p:sp>
        <p:nvSpPr>
          <p:cNvPr id="16" name="object 16"/>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863088"/>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712723"/>
            <a:ext cx="6301740" cy="19278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3427476" y="71942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7" name="object 7"/>
          <p:cNvSpPr txBox="1"/>
          <p:nvPr/>
        </p:nvSpPr>
        <p:spPr>
          <a:xfrm>
            <a:off x="755904" y="946993"/>
            <a:ext cx="6221679" cy="679673"/>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Um pré-aquecimento ideal antes de iniciar a marcha</a:t>
            </a:r>
            <a:r>
              <a:rPr sz="1100" spc="-14">
                <a:solidFill>
                  <a:srgbClr val="000000"/>
                </a:solidFill>
                <a:latin typeface="Calibri"/>
                <a:cs typeface="Calibri"/>
              </a:rPr>
              <a:t> </a:t>
            </a:r>
            <a:r>
              <a:rPr sz="1100">
                <a:solidFill>
                  <a:srgbClr val="000000"/>
                </a:solidFill>
                <a:latin typeface="Calibri"/>
                <a:cs typeface="Calibri"/>
              </a:rPr>
              <a:t>melhora a lubrificação e diminui o desgaste do</a:t>
            </a:r>
            <a:r>
              <a:rPr sz="1100" spc="-13">
                <a:solidFill>
                  <a:srgbClr val="000000"/>
                </a:solidFill>
                <a:latin typeface="Calibri"/>
                <a:cs typeface="Calibri"/>
              </a:rPr>
              <a:t> </a:t>
            </a:r>
            <a:r>
              <a:rPr sz="1100">
                <a:solidFill>
                  <a:srgbClr val="000000"/>
                </a:solidFill>
                <a:latin typeface="Calibri"/>
                <a:cs typeface="Calibri"/>
              </a:rPr>
              <a:t>motor.</a:t>
            </a:r>
          </a:p>
          <a:p>
            <a:pPr marL="0" marR="0">
              <a:lnSpc>
                <a:spcPts val="1344"/>
              </a:lnSpc>
              <a:spcBef>
                <a:spcPts val="50"/>
              </a:spcBef>
              <a:spcAft>
                <a:spcPts val="0"/>
              </a:spcAft>
            </a:pPr>
            <a:r>
              <a:rPr sz="1100">
                <a:solidFill>
                  <a:srgbClr val="000000"/>
                </a:solidFill>
                <a:latin typeface="Calibri"/>
                <a:cs typeface="Calibri"/>
              </a:rPr>
              <a:t>Quanto mais</a:t>
            </a:r>
            <a:r>
              <a:rPr sz="1100" spc="-22">
                <a:solidFill>
                  <a:srgbClr val="000000"/>
                </a:solidFill>
                <a:latin typeface="Calibri"/>
                <a:cs typeface="Calibri"/>
              </a:rPr>
              <a:t> </a:t>
            </a:r>
            <a:r>
              <a:rPr sz="1100">
                <a:solidFill>
                  <a:srgbClr val="000000"/>
                </a:solidFill>
                <a:latin typeface="Calibri"/>
                <a:cs typeface="Calibri"/>
              </a:rPr>
              <a:t>frio, mais</a:t>
            </a:r>
            <a:r>
              <a:rPr sz="1100" spc="-18">
                <a:solidFill>
                  <a:srgbClr val="000000"/>
                </a:solidFill>
                <a:latin typeface="Calibri"/>
                <a:cs typeface="Calibri"/>
              </a:rPr>
              <a:t> </a:t>
            </a:r>
            <a:r>
              <a:rPr sz="1100">
                <a:solidFill>
                  <a:srgbClr val="000000"/>
                </a:solidFill>
                <a:latin typeface="Calibri"/>
                <a:cs typeface="Calibri"/>
              </a:rPr>
              <a:t>minutos de pré-aquecimento são necessários. Não deixe o motor </a:t>
            </a:r>
            <a:r>
              <a:rPr lang="pt-BR" sz="1100">
                <a:solidFill>
                  <a:srgbClr val="000000"/>
                </a:solidFill>
                <a:latin typeface="Calibri"/>
                <a:cs typeface="Calibri"/>
              </a:rPr>
              <a:t>em ponto morto </a:t>
            </a:r>
            <a:r>
              <a:rPr sz="1100">
                <a:solidFill>
                  <a:srgbClr val="000000"/>
                </a:solidFill>
                <a:latin typeface="Calibri"/>
                <a:cs typeface="Calibri"/>
              </a:rPr>
              <a:t>durante</a:t>
            </a:r>
            <a:r>
              <a:rPr lang="pt-BR" sz="1100">
                <a:solidFill>
                  <a:srgbClr val="000000"/>
                </a:solidFill>
                <a:latin typeface="Calibri"/>
                <a:cs typeface="Calibri"/>
              </a:rPr>
              <a:t> </a:t>
            </a:r>
            <a:r>
              <a:rPr sz="1100">
                <a:solidFill>
                  <a:srgbClr val="000000"/>
                </a:solidFill>
                <a:latin typeface="Calibri"/>
                <a:cs typeface="Calibri"/>
              </a:rPr>
              <a:t>muito tempo, já que o</a:t>
            </a:r>
            <a:r>
              <a:rPr sz="1100" spc="10">
                <a:solidFill>
                  <a:srgbClr val="000000"/>
                </a:solidFill>
                <a:latin typeface="Calibri"/>
                <a:cs typeface="Calibri"/>
              </a:rPr>
              <a:t> </a:t>
            </a:r>
            <a:r>
              <a:rPr sz="1100">
                <a:solidFill>
                  <a:srgbClr val="000000"/>
                </a:solidFill>
                <a:latin typeface="Calibri"/>
                <a:cs typeface="Calibri"/>
              </a:rPr>
              <a:t>radiador, ao</a:t>
            </a:r>
            <a:r>
              <a:rPr sz="1100" spc="11">
                <a:solidFill>
                  <a:srgbClr val="000000"/>
                </a:solidFill>
                <a:latin typeface="Calibri"/>
                <a:cs typeface="Calibri"/>
              </a:rPr>
              <a:t> </a:t>
            </a:r>
            <a:r>
              <a:rPr sz="1100">
                <a:solidFill>
                  <a:srgbClr val="000000"/>
                </a:solidFill>
                <a:latin typeface="Calibri"/>
                <a:cs typeface="Calibri"/>
              </a:rPr>
              <a:t>não</a:t>
            </a:r>
            <a:r>
              <a:rPr sz="1100" spc="21">
                <a:solidFill>
                  <a:srgbClr val="000000"/>
                </a:solidFill>
                <a:latin typeface="Calibri"/>
                <a:cs typeface="Calibri"/>
              </a:rPr>
              <a:t> </a:t>
            </a:r>
            <a:r>
              <a:rPr sz="1100">
                <a:solidFill>
                  <a:srgbClr val="000000"/>
                </a:solidFill>
                <a:latin typeface="Calibri"/>
                <a:cs typeface="Calibri"/>
              </a:rPr>
              <a:t>receber refrigeração pelo</a:t>
            </a:r>
            <a:r>
              <a:rPr sz="1100" spc="22">
                <a:solidFill>
                  <a:srgbClr val="000000"/>
                </a:solidFill>
                <a:latin typeface="Calibri"/>
                <a:cs typeface="Calibri"/>
              </a:rPr>
              <a:t> </a:t>
            </a:r>
            <a:r>
              <a:rPr sz="1100">
                <a:solidFill>
                  <a:srgbClr val="000000"/>
                </a:solidFill>
                <a:latin typeface="Calibri"/>
                <a:cs typeface="Calibri"/>
              </a:rPr>
              <a:t>ar em andamento, fará com o que o</a:t>
            </a:r>
            <a:r>
              <a:rPr lang="pt-BR" sz="1100">
                <a:solidFill>
                  <a:srgbClr val="000000"/>
                </a:solidFill>
                <a:latin typeface="Calibri"/>
                <a:cs typeface="Calibri"/>
              </a:rPr>
              <a:t> mesmo</a:t>
            </a:r>
            <a:r>
              <a:rPr sz="1100" spc="-10">
                <a:solidFill>
                  <a:srgbClr val="000000"/>
                </a:solidFill>
                <a:latin typeface="Calibri"/>
                <a:cs typeface="Calibri"/>
              </a:rPr>
              <a:t> </a:t>
            </a:r>
            <a:r>
              <a:rPr sz="1100">
                <a:solidFill>
                  <a:srgbClr val="000000"/>
                </a:solidFill>
                <a:latin typeface="Calibri"/>
                <a:cs typeface="Calibri"/>
              </a:rPr>
              <a:t>sobreaqueça</a:t>
            </a:r>
            <a:r>
              <a:rPr sz="1100" spc="-15">
                <a:solidFill>
                  <a:srgbClr val="000000"/>
                </a:solidFill>
                <a:latin typeface="Calibri"/>
                <a:cs typeface="Calibri"/>
              </a:rPr>
              <a:t> </a:t>
            </a:r>
            <a:r>
              <a:rPr sz="1100">
                <a:solidFill>
                  <a:srgbClr val="000000"/>
                </a:solidFill>
                <a:latin typeface="Calibri"/>
                <a:cs typeface="Calibri"/>
              </a:rPr>
              <a:t>e danifique componentes</a:t>
            </a:r>
            <a:r>
              <a:rPr sz="1100" spc="-11">
                <a:solidFill>
                  <a:srgbClr val="000000"/>
                </a:solidFill>
                <a:latin typeface="Calibri"/>
                <a:cs typeface="Calibri"/>
              </a:rPr>
              <a:t> </a:t>
            </a:r>
            <a:r>
              <a:rPr sz="1100">
                <a:solidFill>
                  <a:srgbClr val="000000"/>
                </a:solidFill>
                <a:latin typeface="Calibri"/>
                <a:cs typeface="Calibri"/>
              </a:rPr>
              <a:t>internos.</a:t>
            </a:r>
          </a:p>
        </p:txBody>
      </p:sp>
      <p:sp>
        <p:nvSpPr>
          <p:cNvPr id="8" name="object 8"/>
          <p:cNvSpPr txBox="1"/>
          <p:nvPr/>
        </p:nvSpPr>
        <p:spPr>
          <a:xfrm>
            <a:off x="755904" y="1679540"/>
            <a:ext cx="5862402" cy="346249"/>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A frio,</a:t>
            </a:r>
            <a:r>
              <a:rPr sz="1100" spc="14">
                <a:solidFill>
                  <a:srgbClr val="000000"/>
                </a:solidFill>
                <a:latin typeface="Calibri"/>
                <a:cs typeface="Calibri"/>
              </a:rPr>
              <a:t> </a:t>
            </a:r>
            <a:r>
              <a:rPr sz="1100">
                <a:solidFill>
                  <a:srgbClr val="000000"/>
                </a:solidFill>
                <a:latin typeface="Calibri"/>
                <a:cs typeface="Calibri"/>
              </a:rPr>
              <a:t>rode ligeiramente o</a:t>
            </a:r>
            <a:r>
              <a:rPr sz="1100" spc="-12">
                <a:solidFill>
                  <a:srgbClr val="000000"/>
                </a:solidFill>
                <a:latin typeface="Calibri"/>
                <a:cs typeface="Calibri"/>
              </a:rPr>
              <a:t> </a:t>
            </a:r>
            <a:r>
              <a:rPr sz="1100">
                <a:solidFill>
                  <a:srgbClr val="000000"/>
                </a:solidFill>
                <a:latin typeface="Calibri"/>
                <a:cs typeface="Calibri"/>
              </a:rPr>
              <a:t>punho</a:t>
            </a:r>
            <a:r>
              <a:rPr sz="1100" spc="21">
                <a:solidFill>
                  <a:srgbClr val="000000"/>
                </a:solidFill>
                <a:latin typeface="Calibri"/>
                <a:cs typeface="Calibri"/>
              </a:rPr>
              <a:t> </a:t>
            </a:r>
            <a:r>
              <a:rPr sz="1100">
                <a:solidFill>
                  <a:srgbClr val="000000"/>
                </a:solidFill>
                <a:latin typeface="Calibri"/>
                <a:cs typeface="Calibri"/>
              </a:rPr>
              <a:t>do acelerador enquanto </a:t>
            </a:r>
            <a:r>
              <a:rPr lang="pt-BR" sz="1100">
                <a:solidFill>
                  <a:srgbClr val="000000"/>
                </a:solidFill>
                <a:cs typeface="Calibri"/>
              </a:rPr>
              <a:t>aperta</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botão de </a:t>
            </a:r>
            <a:r>
              <a:rPr lang="pt-BR" sz="1100">
                <a:solidFill>
                  <a:srgbClr val="000000"/>
                </a:solidFill>
                <a:latin typeface="Calibri"/>
                <a:cs typeface="Calibri"/>
              </a:rPr>
              <a:t>partida</a:t>
            </a:r>
            <a:r>
              <a:rPr sz="1100">
                <a:solidFill>
                  <a:srgbClr val="000000"/>
                </a:solidFill>
                <a:latin typeface="Calibri"/>
                <a:cs typeface="Calibri"/>
              </a:rPr>
              <a:t> para facilitar o</a:t>
            </a:r>
          </a:p>
          <a:p>
            <a:pPr marL="0" marR="0">
              <a:lnSpc>
                <a:spcPts val="1344"/>
              </a:lnSpc>
              <a:spcBef>
                <a:spcPts val="50"/>
              </a:spcBef>
              <a:spcAft>
                <a:spcPts val="0"/>
              </a:spcAft>
            </a:pPr>
            <a:r>
              <a:rPr sz="1100">
                <a:solidFill>
                  <a:srgbClr val="000000"/>
                </a:solidFill>
                <a:latin typeface="Calibri"/>
                <a:cs typeface="Calibri"/>
              </a:rPr>
              <a:t>arranque.</a:t>
            </a:r>
          </a:p>
        </p:txBody>
      </p:sp>
      <p:sp>
        <p:nvSpPr>
          <p:cNvPr id="9" name="object 9"/>
          <p:cNvSpPr txBox="1"/>
          <p:nvPr/>
        </p:nvSpPr>
        <p:spPr>
          <a:xfrm>
            <a:off x="755904" y="2071208"/>
            <a:ext cx="6077328"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lubrificação funciona apenas quando</a:t>
            </a:r>
            <a:r>
              <a:rPr sz="1100" spc="12">
                <a:solidFill>
                  <a:srgbClr val="000000"/>
                </a:solidFill>
                <a:latin typeface="Calibri"/>
                <a:cs typeface="Calibri"/>
              </a:rPr>
              <a:t> </a:t>
            </a:r>
            <a:r>
              <a:rPr sz="1100">
                <a:solidFill>
                  <a:srgbClr val="000000"/>
                </a:solidFill>
                <a:latin typeface="Calibri"/>
                <a:cs typeface="Calibri"/>
              </a:rPr>
              <a:t>o motor</a:t>
            </a:r>
            <a:r>
              <a:rPr sz="1100" spc="-17">
                <a:solidFill>
                  <a:srgbClr val="000000"/>
                </a:solidFill>
                <a:latin typeface="Calibri"/>
                <a:cs typeface="Calibri"/>
              </a:rPr>
              <a:t> </a:t>
            </a:r>
            <a:r>
              <a:rPr sz="1100">
                <a:solidFill>
                  <a:srgbClr val="000000"/>
                </a:solidFill>
                <a:latin typeface="Calibri"/>
                <a:cs typeface="Calibri"/>
              </a:rPr>
              <a:t>está</a:t>
            </a:r>
            <a:r>
              <a:rPr sz="1100" spc="-10">
                <a:solidFill>
                  <a:srgbClr val="000000"/>
                </a:solidFill>
                <a:latin typeface="Calibri"/>
                <a:cs typeface="Calibri"/>
              </a:rPr>
              <a:t> </a:t>
            </a:r>
            <a:r>
              <a:rPr sz="1100">
                <a:solidFill>
                  <a:srgbClr val="000000"/>
                </a:solidFill>
                <a:latin typeface="Calibri"/>
                <a:cs typeface="Calibri"/>
              </a:rPr>
              <a:t>em</a:t>
            </a:r>
            <a:r>
              <a:rPr sz="1100" spc="10">
                <a:solidFill>
                  <a:srgbClr val="000000"/>
                </a:solidFill>
                <a:latin typeface="Calibri"/>
                <a:cs typeface="Calibri"/>
              </a:rPr>
              <a:t> </a:t>
            </a:r>
            <a:r>
              <a:rPr sz="1100">
                <a:solidFill>
                  <a:srgbClr val="000000"/>
                </a:solidFill>
                <a:latin typeface="Calibri"/>
                <a:cs typeface="Calibri"/>
              </a:rPr>
              <a:t>funcionamento.</a:t>
            </a:r>
            <a:r>
              <a:rPr sz="1100" spc="-12">
                <a:solidFill>
                  <a:srgbClr val="000000"/>
                </a:solidFill>
                <a:latin typeface="Calibri"/>
                <a:cs typeface="Calibri"/>
              </a:rPr>
              <a:t> </a:t>
            </a:r>
            <a:r>
              <a:rPr sz="1100">
                <a:solidFill>
                  <a:srgbClr val="000000"/>
                </a:solidFill>
                <a:latin typeface="Calibri"/>
                <a:cs typeface="Calibri"/>
              </a:rPr>
              <a:t>Após</a:t>
            </a:r>
            <a:r>
              <a:rPr sz="1100" spc="11">
                <a:solidFill>
                  <a:srgbClr val="000000"/>
                </a:solidFill>
                <a:latin typeface="Calibri"/>
                <a:cs typeface="Calibri"/>
              </a:rPr>
              <a:t> </a:t>
            </a:r>
            <a:r>
              <a:rPr sz="1100">
                <a:solidFill>
                  <a:srgbClr val="000000"/>
                </a:solidFill>
                <a:latin typeface="Calibri"/>
                <a:cs typeface="Calibri"/>
              </a:rPr>
              <a:t>ligar o motor, verifique </a:t>
            </a:r>
            <a:r>
              <a:rPr sz="1100" spc="16">
                <a:solidFill>
                  <a:srgbClr val="000000"/>
                </a:solidFill>
                <a:latin typeface="Calibri"/>
                <a:cs typeface="Calibri"/>
              </a:rPr>
              <a:t>os</a:t>
            </a:r>
          </a:p>
          <a:p>
            <a:pPr marL="0" marR="0">
              <a:lnSpc>
                <a:spcPts val="1344"/>
              </a:lnSpc>
              <a:spcBef>
                <a:spcPts val="50"/>
              </a:spcBef>
              <a:spcAft>
                <a:spcPts val="0"/>
              </a:spcAft>
            </a:pPr>
            <a:r>
              <a:rPr sz="1100">
                <a:solidFill>
                  <a:srgbClr val="000000"/>
                </a:solidFill>
                <a:latin typeface="Calibri"/>
                <a:cs typeface="Calibri"/>
              </a:rPr>
              <a:t>avisos do painel de instrumentos. Se</a:t>
            </a:r>
            <a:r>
              <a:rPr sz="1100" spc="11">
                <a:solidFill>
                  <a:srgbClr val="000000"/>
                </a:solidFill>
                <a:latin typeface="Calibri"/>
                <a:cs typeface="Calibri"/>
              </a:rPr>
              <a:t> </a:t>
            </a:r>
            <a:r>
              <a:rPr sz="1100">
                <a:solidFill>
                  <a:srgbClr val="000000"/>
                </a:solidFill>
                <a:latin typeface="Calibri"/>
                <a:cs typeface="Calibri"/>
              </a:rPr>
              <a:t>uma luz de aviso indica uma anomalia, realize a verificação</a:t>
            </a:r>
          </a:p>
          <a:p>
            <a:pPr marL="0" marR="0">
              <a:lnSpc>
                <a:spcPts val="1344"/>
              </a:lnSpc>
              <a:spcBef>
                <a:spcPts val="0"/>
              </a:spcBef>
              <a:spcAft>
                <a:spcPts val="0"/>
              </a:spcAft>
            </a:pPr>
            <a:r>
              <a:rPr sz="1100">
                <a:solidFill>
                  <a:srgbClr val="000000"/>
                </a:solidFill>
                <a:latin typeface="Calibri"/>
                <a:cs typeface="Calibri"/>
              </a:rPr>
              <a:t>correspondente.</a:t>
            </a:r>
          </a:p>
        </p:txBody>
      </p:sp>
      <p:sp>
        <p:nvSpPr>
          <p:cNvPr id="10" name="object 10"/>
          <p:cNvSpPr txBox="1"/>
          <p:nvPr/>
        </p:nvSpPr>
        <p:spPr>
          <a:xfrm>
            <a:off x="3593592" y="2868260"/>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755904" y="3095336"/>
            <a:ext cx="539365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gases</a:t>
            </a:r>
            <a:r>
              <a:rPr sz="1100" spc="-11">
                <a:solidFill>
                  <a:srgbClr val="000000"/>
                </a:solidFill>
                <a:latin typeface="Calibri"/>
                <a:cs typeface="Calibri"/>
              </a:rPr>
              <a:t> </a:t>
            </a:r>
            <a:r>
              <a:rPr sz="1100">
                <a:solidFill>
                  <a:srgbClr val="000000"/>
                </a:solidFill>
                <a:latin typeface="Calibri"/>
                <a:cs typeface="Calibri"/>
              </a:rPr>
              <a:t>de escape contêm monóxido</a:t>
            </a:r>
            <a:r>
              <a:rPr sz="1100" spc="18">
                <a:solidFill>
                  <a:srgbClr val="000000"/>
                </a:solidFill>
                <a:latin typeface="Calibri"/>
                <a:cs typeface="Calibri"/>
              </a:rPr>
              <a:t> </a:t>
            </a:r>
            <a:r>
              <a:rPr sz="1100">
                <a:solidFill>
                  <a:srgbClr val="000000"/>
                </a:solidFill>
                <a:latin typeface="Calibri"/>
                <a:cs typeface="Calibri"/>
              </a:rPr>
              <a:t>de carbono, que</a:t>
            </a:r>
            <a:r>
              <a:rPr sz="1100" spc="12">
                <a:solidFill>
                  <a:srgbClr val="000000"/>
                </a:solidFill>
                <a:latin typeface="Calibri"/>
                <a:cs typeface="Calibri"/>
              </a:rPr>
              <a:t> </a:t>
            </a:r>
            <a:r>
              <a:rPr sz="1100">
                <a:solidFill>
                  <a:srgbClr val="000000"/>
                </a:solidFill>
                <a:latin typeface="Calibri"/>
                <a:cs typeface="Calibri"/>
              </a:rPr>
              <a:t>é</a:t>
            </a:r>
            <a:r>
              <a:rPr sz="1100" spc="17">
                <a:solidFill>
                  <a:srgbClr val="000000"/>
                </a:solidFill>
                <a:latin typeface="Calibri"/>
                <a:cs typeface="Calibri"/>
              </a:rPr>
              <a:t> </a:t>
            </a:r>
            <a:r>
              <a:rPr sz="1100">
                <a:solidFill>
                  <a:srgbClr val="000000"/>
                </a:solidFill>
                <a:latin typeface="Calibri"/>
                <a:cs typeface="Calibri"/>
              </a:rPr>
              <a:t>incolor e inodoro, mas é venenoso.</a:t>
            </a:r>
          </a:p>
        </p:txBody>
      </p:sp>
      <p:sp>
        <p:nvSpPr>
          <p:cNvPr id="12" name="object 12"/>
          <p:cNvSpPr txBox="1"/>
          <p:nvPr/>
        </p:nvSpPr>
        <p:spPr>
          <a:xfrm>
            <a:off x="755904" y="3316316"/>
            <a:ext cx="6178904"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ligue o motor</a:t>
            </a:r>
            <a:r>
              <a:rPr sz="1100" spc="-12">
                <a:solidFill>
                  <a:srgbClr val="000000"/>
                </a:solidFill>
                <a:latin typeface="Calibri"/>
                <a:cs typeface="Calibri"/>
              </a:rPr>
              <a:t> </a:t>
            </a:r>
            <a:r>
              <a:rPr sz="1100">
                <a:solidFill>
                  <a:srgbClr val="000000"/>
                </a:solidFill>
                <a:latin typeface="Calibri"/>
                <a:cs typeface="Calibri"/>
              </a:rPr>
              <a:t>deixando-o </a:t>
            </a:r>
            <a:r>
              <a:rPr lang="pt-BR" sz="1100">
                <a:solidFill>
                  <a:srgbClr val="000000"/>
                </a:solidFill>
                <a:latin typeface="Calibri"/>
                <a:cs typeface="Calibri"/>
              </a:rPr>
              <a:t>em ponto morto </a:t>
            </a:r>
            <a:r>
              <a:rPr sz="1100">
                <a:solidFill>
                  <a:srgbClr val="000000"/>
                </a:solidFill>
                <a:latin typeface="Calibri"/>
                <a:cs typeface="Calibri"/>
              </a:rPr>
              <a:t>demasiado tempo em locais</a:t>
            </a:r>
            <a:r>
              <a:rPr sz="1100" spc="-10">
                <a:solidFill>
                  <a:srgbClr val="000000"/>
                </a:solidFill>
                <a:latin typeface="Calibri"/>
                <a:cs typeface="Calibri"/>
              </a:rPr>
              <a:t> </a:t>
            </a:r>
            <a:r>
              <a:rPr sz="1100">
                <a:solidFill>
                  <a:srgbClr val="000000"/>
                </a:solidFill>
                <a:latin typeface="Calibri"/>
                <a:cs typeface="Calibri"/>
              </a:rPr>
              <a:t>sem boa ventilação</a:t>
            </a:r>
            <a:r>
              <a:rPr sz="1100" spc="19">
                <a:solidFill>
                  <a:srgbClr val="000000"/>
                </a:solidFill>
                <a:latin typeface="Calibri"/>
                <a:cs typeface="Calibri"/>
              </a:rPr>
              <a:t> </a:t>
            </a:r>
            <a:r>
              <a:rPr sz="1100">
                <a:solidFill>
                  <a:srgbClr val="000000"/>
                </a:solidFill>
                <a:latin typeface="Calibri"/>
                <a:cs typeface="Calibri"/>
              </a:rPr>
              <a:t>ou</a:t>
            </a:r>
            <a:r>
              <a:rPr sz="1100" spc="-11">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interiores,</a:t>
            </a:r>
            <a:r>
              <a:rPr lang="pt-BR" sz="1100">
                <a:solidFill>
                  <a:srgbClr val="000000"/>
                </a:solidFill>
                <a:latin typeface="Calibri"/>
                <a:cs typeface="Calibri"/>
              </a:rPr>
              <a:t> </a:t>
            </a:r>
            <a:r>
              <a:rPr sz="1100">
                <a:solidFill>
                  <a:srgbClr val="000000"/>
                </a:solidFill>
                <a:latin typeface="Calibri"/>
                <a:cs typeface="Calibri"/>
              </a:rPr>
              <a:t>para evitar intoxicações.</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103</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026152" y="2837180"/>
            <a:ext cx="1728216" cy="16977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704847"/>
            <a:ext cx="1731263" cy="18669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1008379"/>
            <a:ext cx="432816" cy="45415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576072" y="730733"/>
            <a:ext cx="284564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Reabastecimento de combustível</a:t>
            </a:r>
          </a:p>
        </p:txBody>
      </p:sp>
      <p:sp>
        <p:nvSpPr>
          <p:cNvPr id="8" name="object 8"/>
          <p:cNvSpPr txBox="1"/>
          <p:nvPr/>
        </p:nvSpPr>
        <p:spPr>
          <a:xfrm>
            <a:off x="1120140" y="1013552"/>
            <a:ext cx="535172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Aviso de reserva</a:t>
            </a:r>
            <a:r>
              <a:rPr sz="1100" b="1" spc="-13">
                <a:solidFill>
                  <a:srgbClr val="000000"/>
                </a:solidFill>
                <a:latin typeface="Calibri"/>
                <a:cs typeface="Calibri"/>
              </a:rPr>
              <a:t> </a:t>
            </a:r>
            <a:r>
              <a:rPr sz="1100" b="1">
                <a:solidFill>
                  <a:srgbClr val="000000"/>
                </a:solidFill>
                <a:latin typeface="Calibri"/>
                <a:cs typeface="Calibri"/>
              </a:rPr>
              <a:t>por baixo nível de combustível. Esta</a:t>
            </a:r>
            <a:r>
              <a:rPr sz="1100" b="1" spc="-10">
                <a:solidFill>
                  <a:srgbClr val="000000"/>
                </a:solidFill>
                <a:latin typeface="Calibri"/>
                <a:cs typeface="Calibri"/>
              </a:rPr>
              <a:t> </a:t>
            </a:r>
            <a:r>
              <a:rPr sz="1100" b="1">
                <a:solidFill>
                  <a:srgbClr val="000000"/>
                </a:solidFill>
                <a:latin typeface="Calibri"/>
                <a:cs typeface="Calibri"/>
              </a:rPr>
              <a:t>luz de aviso</a:t>
            </a:r>
            <a:r>
              <a:rPr lang="pt-BR" sz="1100" b="1">
                <a:solidFill>
                  <a:srgbClr val="000000"/>
                </a:solidFill>
                <a:latin typeface="Calibri"/>
                <a:cs typeface="Calibri"/>
              </a:rPr>
              <a:t> te</a:t>
            </a:r>
            <a:r>
              <a:rPr sz="1100" b="1">
                <a:solidFill>
                  <a:srgbClr val="000000"/>
                </a:solidFill>
                <a:latin typeface="Calibri"/>
                <a:cs typeface="Calibri"/>
              </a:rPr>
              <a:t> </a:t>
            </a:r>
            <a:r>
              <a:rPr lang="pt-BR" sz="1100" b="1">
                <a:solidFill>
                  <a:srgbClr val="000000"/>
                </a:solidFill>
                <a:latin typeface="Calibri"/>
                <a:cs typeface="Calibri"/>
              </a:rPr>
              <a:t>informa</a:t>
            </a:r>
            <a:r>
              <a:rPr sz="1100" b="1">
                <a:solidFill>
                  <a:srgbClr val="000000"/>
                </a:solidFill>
                <a:latin typeface="Calibri"/>
                <a:cs typeface="Calibri"/>
              </a:rPr>
              <a:t> que deve</a:t>
            </a:r>
          </a:p>
          <a:p>
            <a:pPr marL="0" marR="0">
              <a:lnSpc>
                <a:spcPts val="1344"/>
              </a:lnSpc>
              <a:spcBef>
                <a:spcPts val="50"/>
              </a:spcBef>
              <a:spcAft>
                <a:spcPts val="0"/>
              </a:spcAft>
            </a:pPr>
            <a:r>
              <a:rPr sz="1100" b="1">
                <a:solidFill>
                  <a:srgbClr val="000000"/>
                </a:solidFill>
                <a:latin typeface="Calibri"/>
                <a:cs typeface="Calibri"/>
              </a:rPr>
              <a:t>reabastecer o depósito de combustível.</a:t>
            </a:r>
          </a:p>
        </p:txBody>
      </p:sp>
      <p:sp>
        <p:nvSpPr>
          <p:cNvPr id="9" name="object 9"/>
          <p:cNvSpPr txBox="1"/>
          <p:nvPr/>
        </p:nvSpPr>
        <p:spPr>
          <a:xfrm>
            <a:off x="2423159" y="1627724"/>
            <a:ext cx="459955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Precaução</a:t>
            </a:r>
            <a:r>
              <a:rPr sz="1100">
                <a:solidFill>
                  <a:srgbClr val="000000"/>
                </a:solidFill>
                <a:latin typeface="Calibri"/>
                <a:cs typeface="Calibri"/>
              </a:rPr>
              <a:t>: No</a:t>
            </a:r>
            <a:r>
              <a:rPr sz="1100" spc="20">
                <a:solidFill>
                  <a:srgbClr val="000000"/>
                </a:solidFill>
                <a:latin typeface="Calibri"/>
                <a:cs typeface="Calibri"/>
              </a:rPr>
              <a:t> </a:t>
            </a:r>
            <a:r>
              <a:rPr sz="1100">
                <a:solidFill>
                  <a:srgbClr val="000000"/>
                </a:solidFill>
                <a:latin typeface="Calibri"/>
                <a:cs typeface="Calibri"/>
              </a:rPr>
              <a:t>caso de não existir</a:t>
            </a:r>
            <a:r>
              <a:rPr sz="1100" spc="-22">
                <a:solidFill>
                  <a:srgbClr val="000000"/>
                </a:solidFill>
                <a:latin typeface="Calibri"/>
                <a:cs typeface="Calibri"/>
              </a:rPr>
              <a:t> </a:t>
            </a:r>
            <a:r>
              <a:rPr sz="1100">
                <a:solidFill>
                  <a:srgbClr val="000000"/>
                </a:solidFill>
                <a:latin typeface="Calibri"/>
                <a:cs typeface="Calibri"/>
              </a:rPr>
              <a:t>combustível suficiente, produz-se uma</a:t>
            </a:r>
            <a:r>
              <a:rPr sz="1100" spc="-24">
                <a:solidFill>
                  <a:srgbClr val="000000"/>
                </a:solidFill>
                <a:latin typeface="Calibri"/>
                <a:cs typeface="Calibri"/>
              </a:rPr>
              <a:t> </a:t>
            </a:r>
            <a:r>
              <a:rPr sz="1100">
                <a:solidFill>
                  <a:srgbClr val="000000"/>
                </a:solidFill>
                <a:latin typeface="Calibri"/>
                <a:cs typeface="Calibri"/>
              </a:rPr>
              <a:t>falha</a:t>
            </a:r>
          </a:p>
          <a:p>
            <a:pPr marL="0" marR="0">
              <a:lnSpc>
                <a:spcPts val="1343"/>
              </a:lnSpc>
              <a:spcBef>
                <a:spcPts val="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arranque do motor</a:t>
            </a:r>
            <a:r>
              <a:rPr sz="1100" spc="-10">
                <a:solidFill>
                  <a:srgbClr val="000000"/>
                </a:solidFill>
                <a:latin typeface="Calibri"/>
                <a:cs typeface="Calibri"/>
              </a:rPr>
              <a:t> </a:t>
            </a:r>
            <a:r>
              <a:rPr sz="1100">
                <a:solidFill>
                  <a:srgbClr val="000000"/>
                </a:solidFill>
                <a:latin typeface="Calibri"/>
                <a:cs typeface="Calibri"/>
              </a:rPr>
              <a:t>ou uma entrega </a:t>
            </a:r>
            <a:r>
              <a:rPr lang="pt-BR" sz="1100">
                <a:solidFill>
                  <a:srgbClr val="000000"/>
                </a:solidFill>
                <a:latin typeface="Calibri"/>
                <a:cs typeface="Calibri"/>
              </a:rPr>
              <a:t>anô</a:t>
            </a:r>
            <a:r>
              <a:rPr sz="1100">
                <a:solidFill>
                  <a:srgbClr val="000000"/>
                </a:solidFill>
                <a:latin typeface="Calibri"/>
                <a:cs typeface="Calibri"/>
              </a:rPr>
              <a:t>mala de potência. Se continuar a</a:t>
            </a:r>
          </a:p>
          <a:p>
            <a:pPr marL="0" marR="0">
              <a:lnSpc>
                <a:spcPts val="1344"/>
              </a:lnSpc>
              <a:spcBef>
                <a:spcPts val="0"/>
              </a:spcBef>
              <a:spcAft>
                <a:spcPts val="0"/>
              </a:spcAft>
            </a:pPr>
            <a:r>
              <a:rPr sz="1100">
                <a:solidFill>
                  <a:srgbClr val="000000"/>
                </a:solidFill>
                <a:latin typeface="Calibri"/>
                <a:cs typeface="Calibri"/>
              </a:rPr>
              <a:t>conduzir danificará a bomba de gasolina.</a:t>
            </a:r>
          </a:p>
        </p:txBody>
      </p:sp>
      <p:sp>
        <p:nvSpPr>
          <p:cNvPr id="10" name="object 10"/>
          <p:cNvSpPr txBox="1"/>
          <p:nvPr/>
        </p:nvSpPr>
        <p:spPr>
          <a:xfrm>
            <a:off x="2423159" y="2190080"/>
            <a:ext cx="4557220"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fique sem combustível no depósito e abasteça antes que o aviso amarelo</a:t>
            </a:r>
          </a:p>
          <a:p>
            <a:pPr marL="0" marR="0">
              <a:lnSpc>
                <a:spcPts val="1344"/>
              </a:lnSpc>
              <a:spcBef>
                <a:spcPts val="50"/>
              </a:spcBef>
              <a:spcAft>
                <a:spcPts val="0"/>
              </a:spcAft>
            </a:pPr>
            <a:r>
              <a:rPr sz="1100">
                <a:solidFill>
                  <a:srgbClr val="000000"/>
                </a:solidFill>
                <a:latin typeface="Calibri"/>
                <a:cs typeface="Calibri"/>
              </a:rPr>
              <a:t>da reserva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acenda no </a:t>
            </a:r>
            <a:r>
              <a:rPr lang="pt-BR" sz="1100">
                <a:solidFill>
                  <a:srgbClr val="000000"/>
                </a:solidFill>
                <a:latin typeface="Calibri"/>
                <a:cs typeface="Calibri"/>
              </a:rPr>
              <a:t>painel</a:t>
            </a:r>
            <a:r>
              <a:rPr sz="1100">
                <a:solidFill>
                  <a:srgbClr val="000000"/>
                </a:solidFill>
                <a:latin typeface="Calibri"/>
                <a:cs typeface="Calibri"/>
              </a:rPr>
              <a:t>. Introduza completamente a chave</a:t>
            </a:r>
            <a:r>
              <a:rPr sz="1100" spc="-26">
                <a:solidFill>
                  <a:srgbClr val="000000"/>
                </a:solidFill>
                <a:latin typeface="Calibri"/>
                <a:cs typeface="Calibri"/>
              </a:rPr>
              <a:t> </a:t>
            </a:r>
            <a:r>
              <a:rPr sz="1100">
                <a:solidFill>
                  <a:srgbClr val="000000"/>
                </a:solidFill>
                <a:latin typeface="Calibri"/>
                <a:cs typeface="Calibri"/>
              </a:rPr>
              <a:t>mecânica</a:t>
            </a:r>
            <a:r>
              <a:rPr sz="1100" spc="-10">
                <a:solidFill>
                  <a:srgbClr val="000000"/>
                </a:solidFill>
                <a:latin typeface="Calibri"/>
                <a:cs typeface="Calibri"/>
              </a:rPr>
              <a:t> </a:t>
            </a:r>
            <a:r>
              <a:rPr sz="1100">
                <a:solidFill>
                  <a:srgbClr val="000000"/>
                </a:solidFill>
                <a:latin typeface="Calibri"/>
                <a:cs typeface="Calibri"/>
              </a:rPr>
              <a:t>na</a:t>
            </a:r>
          </a:p>
          <a:p>
            <a:pPr marL="0" marR="0">
              <a:lnSpc>
                <a:spcPts val="1344"/>
              </a:lnSpc>
              <a:spcBef>
                <a:spcPts val="0"/>
              </a:spcBef>
              <a:spcAft>
                <a:spcPts val="0"/>
              </a:spcAft>
            </a:pPr>
            <a:r>
              <a:rPr sz="1100">
                <a:solidFill>
                  <a:srgbClr val="000000"/>
                </a:solidFill>
                <a:latin typeface="Calibri"/>
                <a:cs typeface="Calibri"/>
              </a:rPr>
              <a:t>fechadura do tampão do depósito</a:t>
            </a:r>
            <a:r>
              <a:rPr sz="1100" spc="19">
                <a:solidFill>
                  <a:srgbClr val="000000"/>
                </a:solidFill>
                <a:latin typeface="Calibri"/>
                <a:cs typeface="Calibri"/>
              </a:rPr>
              <a:t> </a:t>
            </a:r>
            <a:r>
              <a:rPr sz="1100">
                <a:solidFill>
                  <a:srgbClr val="000000"/>
                </a:solidFill>
                <a:latin typeface="Calibri"/>
                <a:cs typeface="Calibri"/>
              </a:rPr>
              <a:t>de combustível, em</a:t>
            </a:r>
            <a:r>
              <a:rPr sz="1100" spc="23">
                <a:solidFill>
                  <a:srgbClr val="000000"/>
                </a:solidFill>
                <a:latin typeface="Calibri"/>
                <a:cs typeface="Calibri"/>
              </a:rPr>
              <a:t> </a:t>
            </a:r>
            <a:r>
              <a:rPr sz="1100">
                <a:solidFill>
                  <a:srgbClr val="000000"/>
                </a:solidFill>
                <a:latin typeface="Calibri"/>
                <a:cs typeface="Calibri"/>
              </a:rPr>
              <a:t>seguida rode</a:t>
            </a:r>
            <a:r>
              <a:rPr sz="1100" spc="-16">
                <a:solidFill>
                  <a:srgbClr val="000000"/>
                </a:solidFill>
                <a:latin typeface="Calibri"/>
                <a:cs typeface="Calibri"/>
              </a:rPr>
              <a:t> </a:t>
            </a:r>
            <a:r>
              <a:rPr sz="1100">
                <a:solidFill>
                  <a:srgbClr val="000000"/>
                </a:solidFill>
                <a:latin typeface="Calibri"/>
                <a:cs typeface="Calibri"/>
              </a:rPr>
              <a:t>a chave</a:t>
            </a:r>
          </a:p>
          <a:p>
            <a:pPr marL="0" marR="0">
              <a:lnSpc>
                <a:spcPts val="1343"/>
              </a:lnSpc>
              <a:spcBef>
                <a:spcPts val="50"/>
              </a:spcBef>
              <a:spcAft>
                <a:spcPts val="0"/>
              </a:spcAft>
            </a:pPr>
            <a:r>
              <a:rPr sz="1100">
                <a:solidFill>
                  <a:srgbClr val="000000"/>
                </a:solidFill>
                <a:latin typeface="Calibri"/>
                <a:cs typeface="Calibri"/>
              </a:rPr>
              <a:t>para a esquerda para levantar o tampão.</a:t>
            </a:r>
          </a:p>
        </p:txBody>
      </p:sp>
      <p:sp>
        <p:nvSpPr>
          <p:cNvPr id="11" name="object 11"/>
          <p:cNvSpPr txBox="1"/>
          <p:nvPr/>
        </p:nvSpPr>
        <p:spPr>
          <a:xfrm>
            <a:off x="2423159" y="2871308"/>
            <a:ext cx="2543671"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terminar de encher o </a:t>
            </a:r>
            <a:r>
              <a:rPr lang="pt-BR" sz="1100">
                <a:solidFill>
                  <a:srgbClr val="000000"/>
                </a:solidFill>
                <a:latin typeface="Calibri"/>
                <a:cs typeface="Calibri"/>
              </a:rPr>
              <a:t>tanque</a:t>
            </a:r>
            <a:r>
              <a:rPr sz="1100">
                <a:solidFill>
                  <a:srgbClr val="000000"/>
                </a:solidFill>
                <a:latin typeface="Calibri"/>
                <a:cs typeface="Calibri"/>
              </a:rPr>
              <a:t> de</a:t>
            </a:r>
          </a:p>
        </p:txBody>
      </p:sp>
      <p:sp>
        <p:nvSpPr>
          <p:cNvPr id="12" name="object 12"/>
          <p:cNvSpPr txBox="1"/>
          <p:nvPr/>
        </p:nvSpPr>
        <p:spPr>
          <a:xfrm>
            <a:off x="2423159" y="3041996"/>
            <a:ext cx="21182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combustível, coloque o</a:t>
            </a:r>
            <a:r>
              <a:rPr sz="1100" spc="18">
                <a:solidFill>
                  <a:srgbClr val="000000"/>
                </a:solidFill>
                <a:latin typeface="Calibri"/>
                <a:cs typeface="Calibri"/>
              </a:rPr>
              <a:t> </a:t>
            </a:r>
            <a:r>
              <a:rPr sz="1100">
                <a:solidFill>
                  <a:srgbClr val="000000"/>
                </a:solidFill>
                <a:latin typeface="Calibri"/>
                <a:cs typeface="Calibri"/>
              </a:rPr>
              <a:t>tampão do</a:t>
            </a:r>
          </a:p>
        </p:txBody>
      </p:sp>
      <p:sp>
        <p:nvSpPr>
          <p:cNvPr id="13" name="object 13"/>
          <p:cNvSpPr txBox="1"/>
          <p:nvPr/>
        </p:nvSpPr>
        <p:spPr>
          <a:xfrm>
            <a:off x="690362" y="3202032"/>
            <a:ext cx="1496655" cy="37992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Tampão</a:t>
            </a:r>
            <a:r>
              <a:rPr sz="1100" spc="10">
                <a:solidFill>
                  <a:srgbClr val="000000"/>
                </a:solidFill>
                <a:latin typeface="Calibri"/>
                <a:cs typeface="Calibri"/>
              </a:rPr>
              <a:t>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depósito</a:t>
            </a:r>
            <a:r>
              <a:rPr sz="1100" spc="23">
                <a:solidFill>
                  <a:srgbClr val="000000"/>
                </a:solidFill>
                <a:latin typeface="Calibri"/>
                <a:cs typeface="Calibri"/>
              </a:rPr>
              <a:t> </a:t>
            </a:r>
            <a:r>
              <a:rPr sz="1100">
                <a:solidFill>
                  <a:srgbClr val="000000"/>
                </a:solidFill>
                <a:latin typeface="Calibri"/>
                <a:cs typeface="Calibri"/>
              </a:rPr>
              <a:t>de</a:t>
            </a:r>
          </a:p>
          <a:p>
            <a:pPr marL="0" marR="0">
              <a:lnSpc>
                <a:spcPts val="1343"/>
              </a:lnSpc>
              <a:spcBef>
                <a:spcPts val="50"/>
              </a:spcBef>
              <a:spcAft>
                <a:spcPts val="0"/>
              </a:spcAft>
            </a:pPr>
            <a:r>
              <a:rPr sz="1100">
                <a:solidFill>
                  <a:srgbClr val="000000"/>
                </a:solidFill>
                <a:latin typeface="Calibri"/>
                <a:cs typeface="Calibri"/>
              </a:rPr>
              <a:t>combustível</a:t>
            </a:r>
          </a:p>
        </p:txBody>
      </p:sp>
      <p:sp>
        <p:nvSpPr>
          <p:cNvPr id="14" name="object 14"/>
          <p:cNvSpPr txBox="1"/>
          <p:nvPr/>
        </p:nvSpPr>
        <p:spPr>
          <a:xfrm>
            <a:off x="2423159" y="3212684"/>
            <a:ext cx="2607956" cy="512961"/>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tanque</a:t>
            </a:r>
            <a:r>
              <a:rPr sz="1100" spc="18">
                <a:solidFill>
                  <a:srgbClr val="000000"/>
                </a:solidFill>
                <a:latin typeface="Calibri"/>
                <a:cs typeface="Calibri"/>
              </a:rPr>
              <a:t> </a:t>
            </a:r>
            <a:r>
              <a:rPr sz="1100">
                <a:solidFill>
                  <a:srgbClr val="000000"/>
                </a:solidFill>
                <a:latin typeface="Calibri"/>
                <a:cs typeface="Calibri"/>
              </a:rPr>
              <a:t>de combustível na sua posição</a:t>
            </a:r>
          </a:p>
          <a:p>
            <a:pPr marL="0" marR="0">
              <a:lnSpc>
                <a:spcPts val="1344"/>
              </a:lnSpc>
              <a:spcBef>
                <a:spcPts val="50"/>
              </a:spcBef>
              <a:spcAft>
                <a:spcPts val="0"/>
              </a:spcAft>
            </a:pPr>
            <a:r>
              <a:rPr sz="1100">
                <a:solidFill>
                  <a:srgbClr val="000000"/>
                </a:solidFill>
                <a:latin typeface="Calibri"/>
                <a:cs typeface="Calibri"/>
              </a:rPr>
              <a:t>original e, em</a:t>
            </a:r>
            <a:r>
              <a:rPr sz="1100" spc="10">
                <a:solidFill>
                  <a:srgbClr val="000000"/>
                </a:solidFill>
                <a:latin typeface="Calibri"/>
                <a:cs typeface="Calibri"/>
              </a:rPr>
              <a:t> </a:t>
            </a:r>
            <a:r>
              <a:rPr sz="1100">
                <a:solidFill>
                  <a:srgbClr val="000000"/>
                </a:solidFill>
                <a:latin typeface="Calibri"/>
                <a:cs typeface="Calibri"/>
              </a:rPr>
              <a:t>seguida, pressione com força</a:t>
            </a:r>
          </a:p>
          <a:p>
            <a:pPr marL="0" marR="0">
              <a:lnSpc>
                <a:spcPts val="1344"/>
              </a:lnSpc>
              <a:spcBef>
                <a:spcPts val="0"/>
              </a:spcBef>
              <a:spcAft>
                <a:spcPts val="0"/>
              </a:spcAft>
            </a:pPr>
            <a:r>
              <a:rPr sz="1100">
                <a:solidFill>
                  <a:srgbClr val="000000"/>
                </a:solidFill>
                <a:latin typeface="Calibri"/>
                <a:cs typeface="Calibri"/>
              </a:rPr>
              <a:t>para baixo para</a:t>
            </a:r>
            <a:r>
              <a:rPr sz="1100" spc="-15">
                <a:solidFill>
                  <a:srgbClr val="000000"/>
                </a:solidFill>
                <a:latin typeface="Calibri"/>
                <a:cs typeface="Calibri"/>
              </a:rPr>
              <a:t> </a:t>
            </a:r>
            <a:r>
              <a:rPr sz="1100">
                <a:solidFill>
                  <a:srgbClr val="000000"/>
                </a:solidFill>
                <a:latin typeface="Calibri"/>
                <a:cs typeface="Calibri"/>
              </a:rPr>
              <a:t>o bloquear. Neste</a:t>
            </a:r>
          </a:p>
        </p:txBody>
      </p:sp>
      <p:sp>
        <p:nvSpPr>
          <p:cNvPr id="15" name="object 15"/>
          <p:cNvSpPr txBox="1"/>
          <p:nvPr/>
        </p:nvSpPr>
        <p:spPr>
          <a:xfrm>
            <a:off x="576072" y="3724748"/>
            <a:ext cx="207587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momento,</a:t>
            </a:r>
            <a:r>
              <a:rPr sz="1100" spc="-10">
                <a:solidFill>
                  <a:srgbClr val="000000"/>
                </a:solidFill>
                <a:latin typeface="Calibri"/>
                <a:cs typeface="Calibri"/>
              </a:rPr>
              <a:t> </a:t>
            </a:r>
            <a:r>
              <a:rPr sz="1100">
                <a:solidFill>
                  <a:srgbClr val="000000"/>
                </a:solidFill>
                <a:latin typeface="Calibri"/>
                <a:cs typeface="Calibri"/>
              </a:rPr>
              <a:t>poderá retirar a chave.</a:t>
            </a:r>
          </a:p>
        </p:txBody>
      </p:sp>
      <p:sp>
        <p:nvSpPr>
          <p:cNvPr id="16" name="object 16"/>
          <p:cNvSpPr txBox="1"/>
          <p:nvPr/>
        </p:nvSpPr>
        <p:spPr>
          <a:xfrm>
            <a:off x="576072" y="3945728"/>
            <a:ext cx="43769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lave o canhão da fechadura com um jato de água de alta pressão para</a:t>
            </a:r>
          </a:p>
          <a:p>
            <a:pPr marL="0" marR="0">
              <a:lnSpc>
                <a:spcPts val="1344"/>
              </a:lnSpc>
              <a:spcBef>
                <a:spcPts val="50"/>
              </a:spcBef>
              <a:spcAft>
                <a:spcPts val="0"/>
              </a:spcAft>
            </a:pPr>
            <a:r>
              <a:rPr sz="1100">
                <a:solidFill>
                  <a:srgbClr val="000000"/>
                </a:solidFill>
                <a:latin typeface="Calibri"/>
                <a:cs typeface="Calibri"/>
              </a:rPr>
              <a:t>evitar</a:t>
            </a:r>
            <a:r>
              <a:rPr sz="1100" spc="-17">
                <a:solidFill>
                  <a:srgbClr val="000000"/>
                </a:solidFill>
                <a:latin typeface="Calibri"/>
                <a:cs typeface="Calibri"/>
              </a:rPr>
              <a:t> </a:t>
            </a:r>
            <a:r>
              <a:rPr sz="1100">
                <a:solidFill>
                  <a:srgbClr val="000000"/>
                </a:solidFill>
                <a:latin typeface="Calibri"/>
                <a:cs typeface="Calibri"/>
              </a:rPr>
              <a:t>que entre água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depósito de combustível.</a:t>
            </a:r>
          </a:p>
        </p:txBody>
      </p:sp>
      <p:sp>
        <p:nvSpPr>
          <p:cNvPr id="17" name="object 17"/>
          <p:cNvSpPr txBox="1"/>
          <p:nvPr/>
        </p:nvSpPr>
        <p:spPr>
          <a:xfrm>
            <a:off x="5890260" y="4006470"/>
            <a:ext cx="789660" cy="289227"/>
          </a:xfrm>
          <a:prstGeom prst="rect">
            <a:avLst/>
          </a:prstGeom>
        </p:spPr>
        <p:txBody>
          <a:bodyPr vert="horz" wrap="square" lIns="0" tIns="0" rIns="0" bIns="0" rtlCol="0">
            <a:spAutoFit/>
          </a:bodyPr>
          <a:lstStyle/>
          <a:p>
            <a:pPr marL="68616" marR="0">
              <a:lnSpc>
                <a:spcPts val="981"/>
              </a:lnSpc>
              <a:spcBef>
                <a:spcPts val="0"/>
              </a:spcBef>
              <a:spcAft>
                <a:spcPts val="0"/>
              </a:spcAft>
            </a:pPr>
            <a:r>
              <a:rPr sz="800">
                <a:solidFill>
                  <a:srgbClr val="000000"/>
                </a:solidFill>
                <a:latin typeface="Calibri"/>
                <a:cs typeface="Calibri"/>
              </a:rPr>
              <a:t>Nível</a:t>
            </a:r>
            <a:r>
              <a:rPr sz="800" spc="-10">
                <a:solidFill>
                  <a:srgbClr val="000000"/>
                </a:solidFill>
                <a:latin typeface="Calibri"/>
                <a:cs typeface="Calibri"/>
              </a:rPr>
              <a:t> </a:t>
            </a:r>
            <a:r>
              <a:rPr sz="800">
                <a:solidFill>
                  <a:srgbClr val="000000"/>
                </a:solidFill>
                <a:latin typeface="Calibri"/>
                <a:cs typeface="Calibri"/>
              </a:rPr>
              <a:t>gasolina</a:t>
            </a:r>
          </a:p>
          <a:p>
            <a:pPr marL="0" marR="0">
              <a:lnSpc>
                <a:spcPts val="981"/>
              </a:lnSpc>
              <a:spcBef>
                <a:spcPts val="14"/>
              </a:spcBef>
              <a:spcAft>
                <a:spcPts val="0"/>
              </a:spcAft>
            </a:pPr>
            <a:r>
              <a:rPr sz="800">
                <a:solidFill>
                  <a:srgbClr val="000000"/>
                </a:solidFill>
                <a:latin typeface="Calibri"/>
                <a:cs typeface="Calibri"/>
              </a:rPr>
              <a:t>enchimento</a:t>
            </a:r>
          </a:p>
        </p:txBody>
      </p:sp>
      <p:sp>
        <p:nvSpPr>
          <p:cNvPr id="18" name="object 18"/>
          <p:cNvSpPr txBox="1"/>
          <p:nvPr/>
        </p:nvSpPr>
        <p:spPr>
          <a:xfrm>
            <a:off x="5243258" y="4000390"/>
            <a:ext cx="503404" cy="162744"/>
          </a:xfrm>
          <a:prstGeom prst="rect">
            <a:avLst/>
          </a:prstGeom>
        </p:spPr>
        <p:txBody>
          <a:bodyPr vert="horz" wrap="square" lIns="0" tIns="0" rIns="0" bIns="0" rtlCol="0">
            <a:spAutoFit/>
          </a:bodyPr>
          <a:lstStyle/>
          <a:p>
            <a:pPr marL="0" marR="0">
              <a:lnSpc>
                <a:spcPts val="981"/>
              </a:lnSpc>
              <a:spcBef>
                <a:spcPts val="0"/>
              </a:spcBef>
              <a:spcAft>
                <a:spcPts val="0"/>
              </a:spcAft>
            </a:pPr>
            <a:r>
              <a:rPr sz="800">
                <a:solidFill>
                  <a:srgbClr val="000000"/>
                </a:solidFill>
                <a:latin typeface="Calibri"/>
                <a:cs typeface="Calibri"/>
              </a:rPr>
              <a:t>Bocal de</a:t>
            </a:r>
          </a:p>
        </p:txBody>
      </p:sp>
      <p:sp>
        <p:nvSpPr>
          <p:cNvPr id="19" name="object 19"/>
          <p:cNvSpPr txBox="1"/>
          <p:nvPr/>
        </p:nvSpPr>
        <p:spPr>
          <a:xfrm>
            <a:off x="5077999" y="4336676"/>
            <a:ext cx="1601921" cy="136256"/>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Capacidade do</a:t>
            </a:r>
            <a:r>
              <a:rPr sz="900" spc="11">
                <a:solidFill>
                  <a:srgbClr val="000000"/>
                </a:solidFill>
                <a:latin typeface="Calibri"/>
                <a:cs typeface="Calibri"/>
              </a:rPr>
              <a:t> </a:t>
            </a:r>
            <a:r>
              <a:rPr sz="900">
                <a:solidFill>
                  <a:srgbClr val="000000"/>
                </a:solidFill>
                <a:latin typeface="Calibri"/>
                <a:cs typeface="Calibri"/>
              </a:rPr>
              <a:t>depósito: 17</a:t>
            </a:r>
            <a:r>
              <a:rPr lang="pt-BR" sz="900">
                <a:solidFill>
                  <a:srgbClr val="000000"/>
                </a:solidFill>
                <a:latin typeface="Calibri"/>
                <a:cs typeface="Calibri"/>
              </a:rPr>
              <a:t> </a:t>
            </a:r>
            <a:r>
              <a:rPr sz="900">
                <a:solidFill>
                  <a:srgbClr val="000000"/>
                </a:solidFill>
                <a:latin typeface="Calibri"/>
                <a:cs typeface="Calibri"/>
              </a:rPr>
              <a:t>litros</a:t>
            </a:r>
          </a:p>
        </p:txBody>
      </p:sp>
      <p:sp>
        <p:nvSpPr>
          <p:cNvPr id="20" name="object 20"/>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543048"/>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156208"/>
            <a:ext cx="6301740" cy="11658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684275" y="388712"/>
            <a:ext cx="6453632" cy="487313"/>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0" marR="0">
              <a:lnSpc>
                <a:spcPts val="1347"/>
              </a:lnSpc>
              <a:spcBef>
                <a:spcPts val="1246"/>
              </a:spcBef>
              <a:spcAft>
                <a:spcPts val="0"/>
              </a:spcAft>
            </a:pPr>
            <a:r>
              <a:rPr sz="1100">
                <a:solidFill>
                  <a:srgbClr val="000000"/>
                </a:solidFill>
                <a:latin typeface="Calibri"/>
                <a:cs typeface="Calibri"/>
              </a:rPr>
              <a:t>Utilize gasolina sem chumbo ou com baixo conteúdo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chumbo.</a:t>
            </a:r>
          </a:p>
        </p:txBody>
      </p:sp>
      <p:sp>
        <p:nvSpPr>
          <p:cNvPr id="6" name="object 6"/>
          <p:cNvSpPr txBox="1"/>
          <p:nvPr/>
        </p:nvSpPr>
        <p:spPr>
          <a:xfrm>
            <a:off x="3427476" y="116138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7" name="object 7"/>
          <p:cNvSpPr txBox="1"/>
          <p:nvPr/>
        </p:nvSpPr>
        <p:spPr>
          <a:xfrm>
            <a:off x="755904" y="1388613"/>
            <a:ext cx="216896" cy="907876"/>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8" name="object 8"/>
          <p:cNvSpPr txBox="1"/>
          <p:nvPr/>
        </p:nvSpPr>
        <p:spPr>
          <a:xfrm>
            <a:off x="984504" y="1396076"/>
            <a:ext cx="5984562"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combustível corrói as</a:t>
            </a:r>
            <a:r>
              <a:rPr sz="1100" spc="10">
                <a:solidFill>
                  <a:srgbClr val="000000"/>
                </a:solidFill>
                <a:latin typeface="Calibri"/>
                <a:cs typeface="Calibri"/>
              </a:rPr>
              <a:t> </a:t>
            </a:r>
            <a:r>
              <a:rPr sz="1100">
                <a:solidFill>
                  <a:srgbClr val="000000"/>
                </a:solidFill>
                <a:latin typeface="Calibri"/>
                <a:cs typeface="Calibri"/>
              </a:rPr>
              <a:t>superfícies pintadas</a:t>
            </a:r>
            <a:r>
              <a:rPr sz="1100" spc="-10">
                <a:solidFill>
                  <a:srgbClr val="000000"/>
                </a:solidFill>
                <a:latin typeface="Calibri"/>
                <a:cs typeface="Calibri"/>
              </a:rPr>
              <a:t> </a:t>
            </a:r>
            <a:r>
              <a:rPr sz="1100">
                <a:solidFill>
                  <a:srgbClr val="000000"/>
                </a:solidFill>
                <a:latin typeface="Calibri"/>
                <a:cs typeface="Calibri"/>
              </a:rPr>
              <a:t>e pode descolorá-las. </a:t>
            </a:r>
            <a:r>
              <a:rPr sz="1100" spc="-14">
                <a:solidFill>
                  <a:srgbClr val="000000"/>
                </a:solidFill>
                <a:latin typeface="Calibri"/>
                <a:cs typeface="Calibri"/>
              </a:rPr>
              <a:t>No</a:t>
            </a:r>
            <a:r>
              <a:rPr sz="1100" spc="33">
                <a:solidFill>
                  <a:srgbClr val="000000"/>
                </a:solidFill>
                <a:latin typeface="Calibri"/>
                <a:cs typeface="Calibri"/>
              </a:rPr>
              <a:t> </a:t>
            </a:r>
            <a:r>
              <a:rPr sz="1100">
                <a:solidFill>
                  <a:srgbClr val="000000"/>
                </a:solidFill>
                <a:latin typeface="Calibri"/>
                <a:cs typeface="Calibri"/>
              </a:rPr>
              <a:t>caso de derramar gasolina sobre</a:t>
            </a:r>
          </a:p>
          <a:p>
            <a:pPr marL="0" marR="0">
              <a:lnSpc>
                <a:spcPts val="1344"/>
              </a:lnSpc>
              <a:spcBef>
                <a:spcPts val="50"/>
              </a:spcBef>
              <a:spcAft>
                <a:spcPts val="0"/>
              </a:spcAft>
            </a:pPr>
            <a:r>
              <a:rPr sz="1100">
                <a:solidFill>
                  <a:srgbClr val="000000"/>
                </a:solidFill>
                <a:latin typeface="Calibri"/>
                <a:cs typeface="Calibri"/>
              </a:rPr>
              <a:t>superfícies pintadas, limpe-a.</a:t>
            </a:r>
          </a:p>
          <a:p>
            <a:pPr marL="0" marR="0">
              <a:lnSpc>
                <a:spcPts val="1347"/>
              </a:lnSpc>
              <a:spcBef>
                <a:spcPts val="56"/>
              </a:spcBef>
              <a:spcAft>
                <a:spcPts val="0"/>
              </a:spcAft>
            </a:pPr>
            <a:r>
              <a:rPr sz="1100">
                <a:solidFill>
                  <a:srgbClr val="000000"/>
                </a:solidFill>
                <a:latin typeface="Calibri"/>
                <a:cs typeface="Calibri"/>
              </a:rPr>
              <a:t>O combustível pode expandir-se com o</a:t>
            </a:r>
            <a:r>
              <a:rPr sz="1100" spc="10">
                <a:solidFill>
                  <a:srgbClr val="000000"/>
                </a:solidFill>
                <a:latin typeface="Calibri"/>
                <a:cs typeface="Calibri"/>
              </a:rPr>
              <a:t> </a:t>
            </a:r>
            <a:r>
              <a:rPr sz="1100">
                <a:solidFill>
                  <a:srgbClr val="000000"/>
                </a:solidFill>
                <a:latin typeface="Calibri"/>
                <a:cs typeface="Calibri"/>
              </a:rPr>
              <a:t>aumento da temperatura. Neste caso,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encher o depósito até</a:t>
            </a:r>
          </a:p>
          <a:p>
            <a:pPr marL="0" marR="0">
              <a:lnSpc>
                <a:spcPts val="1344"/>
              </a:lnSpc>
              <a:spcBef>
                <a:spcPts val="0"/>
              </a:spcBef>
              <a:spcAft>
                <a:spcPts val="0"/>
              </a:spcAft>
            </a:pPr>
            <a:r>
              <a:rPr lang="pt-BR" sz="1100">
                <a:solidFill>
                  <a:srgbClr val="000000"/>
                </a:solidFill>
                <a:latin typeface="Calibri"/>
                <a:cs typeface="Calibri"/>
              </a:rPr>
              <a:t>em </a:t>
            </a:r>
            <a:r>
              <a:rPr sz="1100">
                <a:solidFill>
                  <a:srgbClr val="000000"/>
                </a:solidFill>
                <a:latin typeface="Calibri"/>
                <a:cs typeface="Calibri"/>
              </a:rPr>
              <a:t>cima pode</a:t>
            </a:r>
            <a:r>
              <a:rPr sz="1100" spc="20">
                <a:solidFill>
                  <a:srgbClr val="000000"/>
                </a:solidFill>
                <a:latin typeface="Calibri"/>
                <a:cs typeface="Calibri"/>
              </a:rPr>
              <a:t> </a:t>
            </a:r>
            <a:r>
              <a:rPr sz="1100">
                <a:solidFill>
                  <a:srgbClr val="000000"/>
                </a:solidFill>
                <a:latin typeface="Calibri"/>
                <a:cs typeface="Calibri"/>
              </a:rPr>
              <a:t>deformá-lo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derramar a gasolina.</a:t>
            </a:r>
          </a:p>
        </p:txBody>
      </p:sp>
      <p:sp>
        <p:nvSpPr>
          <p:cNvPr id="9" name="object 9"/>
          <p:cNvSpPr txBox="1"/>
          <p:nvPr/>
        </p:nvSpPr>
        <p:spPr>
          <a:xfrm>
            <a:off x="984504" y="2094068"/>
            <a:ext cx="32694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encha o depósito acima da parte inferior do</a:t>
            </a:r>
            <a:r>
              <a:rPr sz="1100" spc="22">
                <a:solidFill>
                  <a:srgbClr val="000000"/>
                </a:solidFill>
                <a:latin typeface="Calibri"/>
                <a:cs typeface="Calibri"/>
              </a:rPr>
              <a:t> </a:t>
            </a:r>
            <a:r>
              <a:rPr sz="1100">
                <a:solidFill>
                  <a:srgbClr val="000000"/>
                </a:solidFill>
                <a:latin typeface="Calibri"/>
                <a:cs typeface="Calibri"/>
              </a:rPr>
              <a:t>bocal.</a:t>
            </a:r>
          </a:p>
        </p:txBody>
      </p:sp>
      <p:sp>
        <p:nvSpPr>
          <p:cNvPr id="10" name="object 10"/>
          <p:cNvSpPr txBox="1"/>
          <p:nvPr/>
        </p:nvSpPr>
        <p:spPr>
          <a:xfrm>
            <a:off x="3593592" y="2549744"/>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755904" y="2777317"/>
            <a:ext cx="6158785" cy="379460"/>
          </a:xfrm>
          <a:prstGeom prst="rect">
            <a:avLst/>
          </a:prstGeom>
        </p:spPr>
        <p:txBody>
          <a:bodyPr vert="horz" wrap="square" lIns="0" tIns="0" rIns="0" bIns="0" rtlCol="0">
            <a:spAutoFit/>
          </a:bodyPr>
          <a:lstStyle/>
          <a:p>
            <a:pPr marL="64007" marR="0">
              <a:lnSpc>
                <a:spcPts val="1342"/>
              </a:lnSpc>
              <a:spcBef>
                <a:spcPts val="0"/>
              </a:spcBef>
              <a:spcAft>
                <a:spcPts val="0"/>
              </a:spcAft>
            </a:pPr>
            <a:r>
              <a:rPr sz="1100">
                <a:solidFill>
                  <a:srgbClr val="000000"/>
                </a:solidFill>
                <a:latin typeface="Calibri"/>
                <a:cs typeface="Calibri"/>
              </a:rPr>
              <a:t>Desligue o motor</a:t>
            </a:r>
            <a:r>
              <a:rPr sz="1100" spc="-10">
                <a:solidFill>
                  <a:srgbClr val="000000"/>
                </a:solidFill>
                <a:latin typeface="Calibri"/>
                <a:cs typeface="Calibri"/>
              </a:rPr>
              <a:t> </a:t>
            </a:r>
            <a:r>
              <a:rPr sz="1100">
                <a:solidFill>
                  <a:srgbClr val="000000"/>
                </a:solidFill>
                <a:latin typeface="Calibri"/>
                <a:cs typeface="Calibri"/>
              </a:rPr>
              <a:t>quando abastecer combustível, não fume,</a:t>
            </a:r>
            <a:r>
              <a:rPr sz="1100" spc="-12">
                <a:solidFill>
                  <a:srgbClr val="000000"/>
                </a:solidFill>
                <a:latin typeface="Calibri"/>
                <a:cs typeface="Calibri"/>
              </a:rPr>
              <a:t> </a:t>
            </a:r>
            <a:r>
              <a:rPr sz="1100">
                <a:solidFill>
                  <a:srgbClr val="000000"/>
                </a:solidFill>
                <a:latin typeface="Calibri"/>
                <a:cs typeface="Calibri"/>
              </a:rPr>
              <a:t>não faça fogo nem</a:t>
            </a:r>
            <a:r>
              <a:rPr sz="1100" spc="15">
                <a:solidFill>
                  <a:srgbClr val="000000"/>
                </a:solidFill>
                <a:latin typeface="Calibri"/>
                <a:cs typeface="Calibri"/>
              </a:rPr>
              <a:t>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aproxime de fontes de</a:t>
            </a:r>
          </a:p>
          <a:p>
            <a:pPr marL="0" marR="0">
              <a:lnSpc>
                <a:spcPts val="1344"/>
              </a:lnSpc>
              <a:spcBef>
                <a:spcPts val="50"/>
              </a:spcBef>
              <a:spcAft>
                <a:spcPts val="0"/>
              </a:spcAft>
            </a:pPr>
            <a:r>
              <a:rPr sz="1100">
                <a:solidFill>
                  <a:srgbClr val="000000"/>
                </a:solidFill>
                <a:latin typeface="Calibri"/>
                <a:cs typeface="Calibri"/>
              </a:rPr>
              <a:t>calor.</a:t>
            </a:r>
          </a:p>
        </p:txBody>
      </p:sp>
      <p:sp>
        <p:nvSpPr>
          <p:cNvPr id="12" name="object 12"/>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82168" y="1236979"/>
            <a:ext cx="454152" cy="3870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2145883"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Resolução</a:t>
            </a:r>
            <a:r>
              <a:rPr sz="1400" b="1" spc="17">
                <a:solidFill>
                  <a:schemeClr val="tx2"/>
                </a:solidFill>
                <a:cs typeface="Cambria"/>
              </a:rPr>
              <a:t> </a:t>
            </a:r>
            <a:r>
              <a:rPr sz="1400" b="1">
                <a:solidFill>
                  <a:schemeClr val="tx2"/>
                </a:solidFill>
                <a:cs typeface="Cambria"/>
              </a:rPr>
              <a:t>de</a:t>
            </a:r>
            <a:r>
              <a:rPr sz="1400" b="1" spc="-15">
                <a:solidFill>
                  <a:schemeClr val="tx2"/>
                </a:solidFill>
                <a:cs typeface="Cambria"/>
              </a:rPr>
              <a:t> </a:t>
            </a:r>
            <a:r>
              <a:rPr sz="1400" b="1">
                <a:solidFill>
                  <a:schemeClr val="tx2"/>
                </a:solidFill>
                <a:cs typeface="Cambria"/>
              </a:rPr>
              <a:t>problemas</a:t>
            </a:r>
          </a:p>
        </p:txBody>
      </p:sp>
      <p:sp>
        <p:nvSpPr>
          <p:cNvPr id="6" name="object 6"/>
          <p:cNvSpPr txBox="1"/>
          <p:nvPr/>
        </p:nvSpPr>
        <p:spPr>
          <a:xfrm>
            <a:off x="576072" y="1065642"/>
            <a:ext cx="186124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Refrigerante muito quente</a:t>
            </a:r>
          </a:p>
        </p:txBody>
      </p:sp>
      <p:sp>
        <p:nvSpPr>
          <p:cNvPr id="7" name="object 7"/>
          <p:cNvSpPr txBox="1"/>
          <p:nvPr/>
        </p:nvSpPr>
        <p:spPr>
          <a:xfrm>
            <a:off x="1156716" y="1228436"/>
            <a:ext cx="493583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este aviso se acender,</a:t>
            </a:r>
            <a:r>
              <a:rPr sz="1100" spc="-10">
                <a:solidFill>
                  <a:srgbClr val="000000"/>
                </a:solidFill>
                <a:latin typeface="Calibri"/>
                <a:cs typeface="Calibri"/>
              </a:rPr>
              <a:t> </a:t>
            </a:r>
            <a:r>
              <a:rPr sz="1100">
                <a:solidFill>
                  <a:srgbClr val="000000"/>
                </a:solidFill>
                <a:latin typeface="Calibri"/>
                <a:cs typeface="Calibri"/>
              </a:rPr>
              <a:t>significa que o</a:t>
            </a:r>
            <a:r>
              <a:rPr sz="1100" spc="17">
                <a:solidFill>
                  <a:srgbClr val="000000"/>
                </a:solidFill>
                <a:latin typeface="Calibri"/>
                <a:cs typeface="Calibri"/>
              </a:rPr>
              <a:t> </a:t>
            </a:r>
            <a:r>
              <a:rPr sz="1100">
                <a:solidFill>
                  <a:srgbClr val="000000"/>
                </a:solidFill>
                <a:latin typeface="Calibri"/>
                <a:cs typeface="Calibri"/>
              </a:rPr>
              <a:t>líquido refrigerante está demasiado</a:t>
            </a:r>
            <a:r>
              <a:rPr sz="1100" spc="19">
                <a:solidFill>
                  <a:srgbClr val="000000"/>
                </a:solidFill>
                <a:latin typeface="Calibri"/>
                <a:cs typeface="Calibri"/>
              </a:rPr>
              <a:t> </a:t>
            </a:r>
            <a:r>
              <a:rPr sz="1100">
                <a:solidFill>
                  <a:srgbClr val="000000"/>
                </a:solidFill>
                <a:latin typeface="Calibri"/>
                <a:cs typeface="Calibri"/>
              </a:rPr>
              <a:t>quente.</a:t>
            </a:r>
          </a:p>
        </p:txBody>
      </p:sp>
      <p:sp>
        <p:nvSpPr>
          <p:cNvPr id="8" name="object 8"/>
          <p:cNvSpPr txBox="1"/>
          <p:nvPr/>
        </p:nvSpPr>
        <p:spPr>
          <a:xfrm>
            <a:off x="576072" y="1671920"/>
            <a:ext cx="585542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continuar a conduzir quando o motor sobreaquece, pode danificar o motor. Siga as regras</a:t>
            </a:r>
            <a:r>
              <a:rPr sz="1100" spc="-11">
                <a:solidFill>
                  <a:srgbClr val="000000"/>
                </a:solidFill>
                <a:latin typeface="Calibri"/>
                <a:cs typeface="Calibri"/>
              </a:rPr>
              <a:t> </a:t>
            </a:r>
            <a:r>
              <a:rPr sz="1100">
                <a:solidFill>
                  <a:srgbClr val="000000"/>
                </a:solidFill>
                <a:latin typeface="Calibri"/>
                <a:cs typeface="Calibri"/>
              </a:rPr>
              <a:t>abaixo:</a:t>
            </a:r>
          </a:p>
        </p:txBody>
      </p:sp>
      <p:sp>
        <p:nvSpPr>
          <p:cNvPr id="9" name="object 9"/>
          <p:cNvSpPr txBox="1"/>
          <p:nvPr/>
        </p:nvSpPr>
        <p:spPr>
          <a:xfrm>
            <a:off x="576072" y="189305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1900520"/>
            <a:ext cx="597649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Detenha-se e pare o motor</a:t>
            </a:r>
            <a:r>
              <a:rPr sz="1100" spc="-15">
                <a:solidFill>
                  <a:srgbClr val="000000"/>
                </a:solidFill>
                <a:latin typeface="Calibri"/>
                <a:cs typeface="Calibri"/>
              </a:rPr>
              <a:t> </a:t>
            </a:r>
            <a:r>
              <a:rPr sz="1100">
                <a:solidFill>
                  <a:srgbClr val="000000"/>
                </a:solidFill>
                <a:latin typeface="Calibri"/>
                <a:cs typeface="Calibri"/>
              </a:rPr>
              <a:t>imediatamente até</a:t>
            </a:r>
            <a:r>
              <a:rPr sz="1100" spc="-21">
                <a:solidFill>
                  <a:srgbClr val="000000"/>
                </a:solidFill>
                <a:latin typeface="Calibri"/>
                <a:cs typeface="Calibri"/>
              </a:rPr>
              <a:t> </a:t>
            </a:r>
            <a:r>
              <a:rPr sz="1100">
                <a:solidFill>
                  <a:srgbClr val="000000"/>
                </a:solidFill>
                <a:latin typeface="Calibri"/>
                <a:cs typeface="Calibri"/>
              </a:rPr>
              <a:t>que</a:t>
            </a:r>
            <a:r>
              <a:rPr sz="1100" spc="19">
                <a:solidFill>
                  <a:srgbClr val="000000"/>
                </a:solidFill>
                <a:latin typeface="Calibri"/>
                <a:cs typeface="Calibri"/>
              </a:rPr>
              <a:t> </a:t>
            </a:r>
            <a:r>
              <a:rPr sz="1100" spc="-11">
                <a:solidFill>
                  <a:srgbClr val="000000"/>
                </a:solidFill>
                <a:latin typeface="Calibri"/>
                <a:cs typeface="Calibri"/>
              </a:rPr>
              <a:t>se</a:t>
            </a:r>
            <a:r>
              <a:rPr sz="1100">
                <a:solidFill>
                  <a:srgbClr val="000000"/>
                </a:solidFill>
                <a:latin typeface="Calibri"/>
                <a:cs typeface="Calibri"/>
              </a:rPr>
              <a:t> apague o</a:t>
            </a:r>
            <a:r>
              <a:rPr sz="1100" spc="10">
                <a:solidFill>
                  <a:srgbClr val="000000"/>
                </a:solidFill>
                <a:latin typeface="Calibri"/>
                <a:cs typeface="Calibri"/>
              </a:rPr>
              <a:t> </a:t>
            </a:r>
            <a:r>
              <a:rPr sz="1100">
                <a:solidFill>
                  <a:srgbClr val="000000"/>
                </a:solidFill>
                <a:latin typeface="Calibri"/>
                <a:cs typeface="Calibri"/>
              </a:rPr>
              <a:t>aviso de sobreaquecimento. Quando a</a:t>
            </a:r>
          </a:p>
          <a:p>
            <a:pPr marL="0" marR="0">
              <a:lnSpc>
                <a:spcPts val="1343"/>
              </a:lnSpc>
              <a:spcBef>
                <a:spcPts val="50"/>
              </a:spcBef>
              <a:spcAft>
                <a:spcPts val="0"/>
              </a:spcAft>
            </a:pPr>
            <a:r>
              <a:rPr sz="1100">
                <a:solidFill>
                  <a:srgbClr val="000000"/>
                </a:solidFill>
                <a:latin typeface="Calibri"/>
                <a:cs typeface="Calibri"/>
              </a:rPr>
              <a:t>moto tiver arrefecido, verifique</a:t>
            </a:r>
            <a:r>
              <a:rPr sz="1100" spc="19">
                <a:solidFill>
                  <a:srgbClr val="000000"/>
                </a:solidFill>
                <a:latin typeface="Calibri"/>
                <a:cs typeface="Calibri"/>
              </a:rPr>
              <a:t> </a:t>
            </a:r>
            <a:r>
              <a:rPr sz="1100">
                <a:solidFill>
                  <a:srgbClr val="000000"/>
                </a:solidFill>
                <a:latin typeface="Calibri"/>
                <a:cs typeface="Calibri"/>
              </a:rPr>
              <a:t>o nível de refrigerante</a:t>
            </a:r>
            <a:r>
              <a:rPr sz="1100" spc="-12">
                <a:solidFill>
                  <a:srgbClr val="000000"/>
                </a:solidFill>
                <a:latin typeface="Calibri"/>
                <a:cs typeface="Calibri"/>
              </a:rPr>
              <a:t> </a:t>
            </a:r>
            <a:r>
              <a:rPr sz="1100">
                <a:solidFill>
                  <a:srgbClr val="000000"/>
                </a:solidFill>
                <a:latin typeface="Calibri"/>
                <a:cs typeface="Calibri"/>
              </a:rPr>
              <a:t>no vaso de expansão.</a:t>
            </a:r>
          </a:p>
        </p:txBody>
      </p:sp>
      <p:sp>
        <p:nvSpPr>
          <p:cNvPr id="11" name="object 11"/>
          <p:cNvSpPr txBox="1"/>
          <p:nvPr/>
        </p:nvSpPr>
        <p:spPr>
          <a:xfrm>
            <a:off x="576072" y="2242053"/>
            <a:ext cx="216896" cy="38666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12" name="object 12"/>
          <p:cNvSpPr txBox="1"/>
          <p:nvPr/>
        </p:nvSpPr>
        <p:spPr>
          <a:xfrm>
            <a:off x="804672" y="2249516"/>
            <a:ext cx="5923887"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nível</a:t>
            </a:r>
            <a:r>
              <a:rPr sz="1100" spc="-11">
                <a:solidFill>
                  <a:srgbClr val="000000"/>
                </a:solidFill>
                <a:latin typeface="Calibri"/>
                <a:cs typeface="Calibri"/>
              </a:rPr>
              <a:t> </a:t>
            </a:r>
            <a:r>
              <a:rPr sz="1100">
                <a:solidFill>
                  <a:srgbClr val="000000"/>
                </a:solidFill>
                <a:latin typeface="Calibri"/>
                <a:cs typeface="Calibri"/>
              </a:rPr>
              <a:t>de refrigerante ser demasiado baixo, encha-o com refrigerante.</a:t>
            </a:r>
          </a:p>
          <a:p>
            <a:pPr marL="0" marR="0">
              <a:lnSpc>
                <a:spcPts val="1347"/>
              </a:lnSpc>
              <a:spcBef>
                <a:spcPts val="94"/>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aviso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sobreaquecimento se acender e a ventoinha elétrica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radiador</a:t>
            </a:r>
            <a:r>
              <a:rPr sz="1100" spc="10">
                <a:solidFill>
                  <a:srgbClr val="000000"/>
                </a:solidFill>
                <a:latin typeface="Calibri"/>
                <a:cs typeface="Calibri"/>
              </a:rPr>
              <a:t> </a:t>
            </a:r>
            <a:r>
              <a:rPr sz="1100">
                <a:solidFill>
                  <a:srgbClr val="000000"/>
                </a:solidFill>
                <a:latin typeface="Calibri"/>
                <a:cs typeface="Calibri"/>
              </a:rPr>
              <a:t>não entrar</a:t>
            </a:r>
            <a:r>
              <a:rPr sz="1100" spc="-21">
                <a:solidFill>
                  <a:srgbClr val="000000"/>
                </a:solidFill>
                <a:latin typeface="Calibri"/>
                <a:cs typeface="Calibri"/>
              </a:rPr>
              <a:t> </a:t>
            </a:r>
            <a:r>
              <a:rPr sz="1100">
                <a:solidFill>
                  <a:srgbClr val="000000"/>
                </a:solidFill>
                <a:latin typeface="Calibri"/>
                <a:cs typeface="Calibri"/>
              </a:rPr>
              <a:t>em</a:t>
            </a:r>
          </a:p>
          <a:p>
            <a:pPr marL="0" marR="0">
              <a:lnSpc>
                <a:spcPts val="1343"/>
              </a:lnSpc>
              <a:spcBef>
                <a:spcPts val="50"/>
              </a:spcBef>
              <a:spcAft>
                <a:spcPts val="0"/>
              </a:spcAft>
            </a:pPr>
            <a:r>
              <a:rPr sz="1100">
                <a:solidFill>
                  <a:srgbClr val="000000"/>
                </a:solidFill>
                <a:latin typeface="Calibri"/>
                <a:cs typeface="Calibri"/>
              </a:rPr>
              <a:t>funcionamento, contate com a Oficina Autorizada VOGE mais próxima para solucionar o problema.</a:t>
            </a:r>
          </a:p>
        </p:txBody>
      </p:sp>
      <p:sp>
        <p:nvSpPr>
          <p:cNvPr id="13" name="object 13"/>
          <p:cNvSpPr txBox="1"/>
          <p:nvPr/>
        </p:nvSpPr>
        <p:spPr>
          <a:xfrm>
            <a:off x="576072" y="2895966"/>
            <a:ext cx="3898353"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Refrigeração insuficiente</a:t>
            </a:r>
          </a:p>
          <a:p>
            <a:pPr marL="0" marR="0">
              <a:lnSpc>
                <a:spcPts val="1283"/>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refrigeração não</a:t>
            </a:r>
            <a:r>
              <a:rPr sz="1100" spc="17">
                <a:solidFill>
                  <a:srgbClr val="000000"/>
                </a:solidFill>
                <a:latin typeface="Calibri"/>
                <a:cs typeface="Calibri"/>
              </a:rPr>
              <a:t> </a:t>
            </a:r>
            <a:r>
              <a:rPr sz="1100">
                <a:solidFill>
                  <a:srgbClr val="000000"/>
                </a:solidFill>
                <a:latin typeface="Calibri"/>
                <a:cs typeface="Calibri"/>
              </a:rPr>
              <a:t>ser</a:t>
            </a:r>
            <a:r>
              <a:rPr sz="1100" spc="13">
                <a:solidFill>
                  <a:srgbClr val="000000"/>
                </a:solidFill>
                <a:latin typeface="Calibri"/>
                <a:cs typeface="Calibri"/>
              </a:rPr>
              <a:t> </a:t>
            </a:r>
            <a:r>
              <a:rPr sz="1100">
                <a:solidFill>
                  <a:srgbClr val="000000"/>
                </a:solidFill>
                <a:latin typeface="Calibri"/>
                <a:cs typeface="Calibri"/>
              </a:rPr>
              <a:t>suficiente, siga</a:t>
            </a:r>
            <a:r>
              <a:rPr sz="1100" spc="-19">
                <a:solidFill>
                  <a:srgbClr val="000000"/>
                </a:solidFill>
                <a:latin typeface="Calibri"/>
                <a:cs typeface="Calibri"/>
              </a:rPr>
              <a:t> </a:t>
            </a:r>
            <a:r>
              <a:rPr sz="1100">
                <a:solidFill>
                  <a:srgbClr val="000000"/>
                </a:solidFill>
                <a:latin typeface="Calibri"/>
                <a:cs typeface="Calibri"/>
              </a:rPr>
              <a:t>estas</a:t>
            </a:r>
            <a:r>
              <a:rPr sz="1100" spc="-11">
                <a:solidFill>
                  <a:srgbClr val="000000"/>
                </a:solidFill>
                <a:latin typeface="Calibri"/>
                <a:cs typeface="Calibri"/>
              </a:rPr>
              <a:t> </a:t>
            </a:r>
            <a:r>
              <a:rPr sz="1100">
                <a:solidFill>
                  <a:srgbClr val="000000"/>
                </a:solidFill>
                <a:latin typeface="Calibri"/>
                <a:cs typeface="Calibri"/>
              </a:rPr>
              <a:t>instruções:</a:t>
            </a:r>
          </a:p>
        </p:txBody>
      </p:sp>
      <p:sp>
        <p:nvSpPr>
          <p:cNvPr id="14" name="object 14"/>
          <p:cNvSpPr txBox="1"/>
          <p:nvPr/>
        </p:nvSpPr>
        <p:spPr>
          <a:xfrm>
            <a:off x="576072" y="3279897"/>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5" name="object 15"/>
          <p:cNvSpPr txBox="1"/>
          <p:nvPr/>
        </p:nvSpPr>
        <p:spPr>
          <a:xfrm>
            <a:off x="804672" y="3287360"/>
            <a:ext cx="578825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Reduza a carga</a:t>
            </a:r>
            <a:r>
              <a:rPr sz="1100" spc="-17">
                <a:solidFill>
                  <a:srgbClr val="000000"/>
                </a:solidFill>
                <a:latin typeface="Calibri"/>
                <a:cs typeface="Calibri"/>
              </a:rPr>
              <a:t> </a:t>
            </a:r>
            <a:r>
              <a:rPr sz="1100">
                <a:solidFill>
                  <a:srgbClr val="000000"/>
                </a:solidFill>
                <a:latin typeface="Calibri"/>
                <a:cs typeface="Calibri"/>
              </a:rPr>
              <a:t>transportada sobre a moto para reduzir o</a:t>
            </a:r>
            <a:r>
              <a:rPr sz="1100" spc="17">
                <a:solidFill>
                  <a:srgbClr val="000000"/>
                </a:solidFill>
                <a:latin typeface="Calibri"/>
                <a:cs typeface="Calibri"/>
              </a:rPr>
              <a:t> </a:t>
            </a:r>
            <a:r>
              <a:rPr sz="1100">
                <a:solidFill>
                  <a:srgbClr val="000000"/>
                </a:solidFill>
                <a:latin typeface="Calibri"/>
                <a:cs typeface="Calibri"/>
              </a:rPr>
              <a:t>calor produzido pelo motor.</a:t>
            </a:r>
          </a:p>
          <a:p>
            <a:pPr marL="0" marR="0">
              <a:lnSpc>
                <a:spcPts val="1347"/>
              </a:lnSpc>
              <a:spcBef>
                <a:spcPts val="106"/>
              </a:spcBef>
              <a:spcAft>
                <a:spcPts val="0"/>
              </a:spcAft>
            </a:pPr>
            <a:r>
              <a:rPr sz="1100">
                <a:solidFill>
                  <a:srgbClr val="000000"/>
                </a:solidFill>
                <a:latin typeface="Calibri"/>
                <a:cs typeface="Calibri"/>
              </a:rPr>
              <a:t>Quando houver trânsito, tente manter o motor </a:t>
            </a:r>
            <a:r>
              <a:rPr lang="pt-BR" sz="1100">
                <a:solidFill>
                  <a:srgbClr val="000000"/>
                </a:solidFill>
                <a:latin typeface="Calibri"/>
                <a:cs typeface="Calibri"/>
              </a:rPr>
              <a:t>em baixa rotação</a:t>
            </a:r>
            <a:r>
              <a:rPr sz="1100">
                <a:solidFill>
                  <a:srgbClr val="000000"/>
                </a:solidFill>
                <a:latin typeface="Calibri"/>
                <a:cs typeface="Calibri"/>
              </a:rPr>
              <a:t>. Não</a:t>
            </a:r>
            <a:r>
              <a:rPr sz="1100" spc="11">
                <a:solidFill>
                  <a:srgbClr val="000000"/>
                </a:solidFill>
                <a:latin typeface="Calibri"/>
                <a:cs typeface="Calibri"/>
              </a:rPr>
              <a:t> </a:t>
            </a:r>
            <a:r>
              <a:rPr sz="1100">
                <a:solidFill>
                  <a:srgbClr val="000000"/>
                </a:solidFill>
                <a:latin typeface="Calibri"/>
                <a:cs typeface="Calibri"/>
              </a:rPr>
              <a:t>rode o</a:t>
            </a:r>
            <a:r>
              <a:rPr sz="1100" spc="10">
                <a:solidFill>
                  <a:srgbClr val="000000"/>
                </a:solidFill>
                <a:latin typeface="Calibri"/>
                <a:cs typeface="Calibri"/>
              </a:rPr>
              <a:t> </a:t>
            </a:r>
            <a:r>
              <a:rPr sz="1100">
                <a:solidFill>
                  <a:srgbClr val="000000"/>
                </a:solidFill>
                <a:latin typeface="Calibri"/>
                <a:cs typeface="Calibri"/>
              </a:rPr>
              <a:t>acelerador para evitar que se</a:t>
            </a:r>
            <a:r>
              <a:rPr lang="pt-BR" sz="1100">
                <a:solidFill>
                  <a:srgbClr val="000000"/>
                </a:solidFill>
                <a:latin typeface="Calibri"/>
                <a:cs typeface="Calibri"/>
              </a:rPr>
              <a:t> </a:t>
            </a:r>
            <a:r>
              <a:rPr sz="1100">
                <a:solidFill>
                  <a:srgbClr val="000000"/>
                </a:solidFill>
                <a:latin typeface="Calibri"/>
                <a:cs typeface="Calibri"/>
              </a:rPr>
              <a:t>produza mais</a:t>
            </a:r>
            <a:r>
              <a:rPr sz="1100" spc="-16">
                <a:solidFill>
                  <a:srgbClr val="000000"/>
                </a:solidFill>
                <a:latin typeface="Calibri"/>
                <a:cs typeface="Calibri"/>
              </a:rPr>
              <a:t> </a:t>
            </a:r>
            <a:r>
              <a:rPr sz="1100">
                <a:solidFill>
                  <a:srgbClr val="000000"/>
                </a:solidFill>
                <a:latin typeface="Calibri"/>
                <a:cs typeface="Calibri"/>
              </a:rPr>
              <a:t>calor.</a:t>
            </a:r>
          </a:p>
        </p:txBody>
      </p:sp>
      <p:sp>
        <p:nvSpPr>
          <p:cNvPr id="16" name="object 16"/>
          <p:cNvSpPr txBox="1"/>
          <p:nvPr/>
        </p:nvSpPr>
        <p:spPr>
          <a:xfrm>
            <a:off x="576072" y="380567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7" name="object 17"/>
          <p:cNvSpPr txBox="1"/>
          <p:nvPr/>
        </p:nvSpPr>
        <p:spPr>
          <a:xfrm>
            <a:off x="804672" y="3813140"/>
            <a:ext cx="572311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operação anterior não permitir que o motor arrefeça, desligue-o e contate a Oficina</a:t>
            </a:r>
          </a:p>
          <a:p>
            <a:pPr marL="0" marR="0">
              <a:lnSpc>
                <a:spcPts val="1344"/>
              </a:lnSpc>
              <a:spcBef>
                <a:spcPts val="50"/>
              </a:spcBef>
              <a:spcAft>
                <a:spcPts val="0"/>
              </a:spcAft>
            </a:pPr>
            <a:r>
              <a:rPr sz="1100">
                <a:solidFill>
                  <a:srgbClr val="000000"/>
                </a:solidFill>
                <a:latin typeface="Calibri"/>
                <a:cs typeface="Calibri"/>
              </a:rPr>
              <a:t>Autorizada VOGE mais próxima assim que possível para solucionar</a:t>
            </a:r>
            <a:r>
              <a:rPr sz="1100" spc="-15">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problema.</a:t>
            </a:r>
          </a:p>
        </p:txBody>
      </p:sp>
      <p:sp>
        <p:nvSpPr>
          <p:cNvPr id="18" name="object 18"/>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76656" y="1099820"/>
            <a:ext cx="1176528" cy="8199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074"/>
            <a:ext cx="139285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Anomalia </a:t>
            </a:r>
            <a:r>
              <a:rPr sz="1100" b="1" spc="10">
                <a:solidFill>
                  <a:srgbClr val="4F81BD"/>
                </a:solidFill>
                <a:cs typeface="Cambria"/>
              </a:rPr>
              <a:t>no</a:t>
            </a:r>
            <a:r>
              <a:rPr sz="1100" b="1" spc="-17">
                <a:solidFill>
                  <a:srgbClr val="4F81BD"/>
                </a:solidFill>
                <a:cs typeface="Cambria"/>
              </a:rPr>
              <a:t> </a:t>
            </a:r>
            <a:r>
              <a:rPr sz="1100" b="1">
                <a:solidFill>
                  <a:srgbClr val="4F81BD"/>
                </a:solidFill>
                <a:cs typeface="Cambria"/>
              </a:rPr>
              <a:t>motor</a:t>
            </a:r>
          </a:p>
        </p:txBody>
      </p:sp>
      <p:sp>
        <p:nvSpPr>
          <p:cNvPr id="6" name="object 6"/>
          <p:cNvSpPr txBox="1"/>
          <p:nvPr/>
        </p:nvSpPr>
        <p:spPr>
          <a:xfrm>
            <a:off x="1962912" y="1097372"/>
            <a:ext cx="5146639"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este aviso se acender,</a:t>
            </a:r>
            <a:r>
              <a:rPr sz="1100" spc="-10">
                <a:solidFill>
                  <a:srgbClr val="000000"/>
                </a:solidFill>
                <a:latin typeface="Calibri"/>
                <a:cs typeface="Calibri"/>
              </a:rPr>
              <a:t> </a:t>
            </a:r>
            <a:r>
              <a:rPr sz="1100">
                <a:solidFill>
                  <a:srgbClr val="000000"/>
                </a:solidFill>
                <a:latin typeface="Calibri"/>
                <a:cs typeface="Calibri"/>
              </a:rPr>
              <a:t>significa que existe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mau funcionamento no motor. Se</a:t>
            </a:r>
          </a:p>
          <a:p>
            <a:pPr marL="0" marR="0">
              <a:lnSpc>
                <a:spcPts val="1344"/>
              </a:lnSpc>
              <a:spcBef>
                <a:spcPts val="50"/>
              </a:spcBef>
              <a:spcAft>
                <a:spcPts val="0"/>
              </a:spcAft>
            </a:pPr>
            <a:r>
              <a:rPr sz="1100">
                <a:solidFill>
                  <a:srgbClr val="000000"/>
                </a:solidFill>
                <a:latin typeface="Calibri"/>
                <a:cs typeface="Calibri"/>
              </a:rPr>
              <a:t>continuar a conduzir pode provocar uma falha no motor ou a interrupção do</a:t>
            </a:r>
          </a:p>
          <a:p>
            <a:pPr marL="0" marR="0">
              <a:lnSpc>
                <a:spcPts val="1343"/>
              </a:lnSpc>
              <a:spcBef>
                <a:spcPts val="0"/>
              </a:spcBef>
              <a:spcAft>
                <a:spcPts val="0"/>
              </a:spcAft>
            </a:pPr>
            <a:r>
              <a:rPr sz="1100">
                <a:solidFill>
                  <a:srgbClr val="000000"/>
                </a:solidFill>
                <a:latin typeface="Calibri"/>
                <a:cs typeface="Calibri"/>
              </a:rPr>
              <a:t>fornecimento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combustível. Desligue o motor, desligue o</a:t>
            </a:r>
            <a:r>
              <a:rPr sz="1100" spc="18">
                <a:solidFill>
                  <a:srgbClr val="000000"/>
                </a:solidFill>
                <a:latin typeface="Calibri"/>
                <a:cs typeface="Calibri"/>
              </a:rPr>
              <a:t> </a:t>
            </a:r>
            <a:r>
              <a:rPr sz="1100">
                <a:solidFill>
                  <a:srgbClr val="000000"/>
                </a:solidFill>
                <a:latin typeface="Calibri"/>
                <a:cs typeface="Calibri"/>
              </a:rPr>
              <a:t>interruptor de ignição</a:t>
            </a:r>
            <a:r>
              <a:rPr sz="1100" spc="12">
                <a:solidFill>
                  <a:srgbClr val="000000"/>
                </a:solidFill>
                <a:latin typeface="Calibri"/>
                <a:cs typeface="Calibri"/>
              </a:rPr>
              <a:t> </a:t>
            </a:r>
            <a:r>
              <a:rPr sz="1100">
                <a:solidFill>
                  <a:srgbClr val="000000"/>
                </a:solidFill>
                <a:latin typeface="Calibri"/>
                <a:cs typeface="Calibri"/>
              </a:rPr>
              <a:t>e em</a:t>
            </a:r>
          </a:p>
          <a:p>
            <a:pPr marL="0" marR="0">
              <a:lnSpc>
                <a:spcPts val="1344"/>
              </a:lnSpc>
              <a:spcBef>
                <a:spcPts val="50"/>
              </a:spcBef>
              <a:spcAft>
                <a:spcPts val="0"/>
              </a:spcAft>
            </a:pPr>
            <a:r>
              <a:rPr sz="1100">
                <a:solidFill>
                  <a:srgbClr val="000000"/>
                </a:solidFill>
                <a:latin typeface="Calibri"/>
                <a:cs typeface="Calibri"/>
              </a:rPr>
              <a:t>seguida ligue novamente; no</a:t>
            </a:r>
            <a:r>
              <a:rPr sz="1100" spc="21">
                <a:solidFill>
                  <a:srgbClr val="000000"/>
                </a:solidFill>
                <a:latin typeface="Calibri"/>
                <a:cs typeface="Calibri"/>
              </a:rPr>
              <a:t> </a:t>
            </a:r>
            <a:r>
              <a:rPr sz="1100">
                <a:solidFill>
                  <a:srgbClr val="000000"/>
                </a:solidFill>
                <a:latin typeface="Calibri"/>
                <a:cs typeface="Calibri"/>
              </a:rPr>
              <a:t>caso de a luz de alerta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apagar, continue a conduzir;</a:t>
            </a:r>
            <a:r>
              <a:rPr sz="1100" spc="10">
                <a:solidFill>
                  <a:srgbClr val="000000"/>
                </a:solidFill>
                <a:latin typeface="Calibri"/>
                <a:cs typeface="Calibri"/>
              </a:rPr>
              <a:t> </a:t>
            </a:r>
            <a:r>
              <a:rPr sz="1100">
                <a:solidFill>
                  <a:srgbClr val="000000"/>
                </a:solidFill>
                <a:latin typeface="Calibri"/>
                <a:cs typeface="Calibri"/>
              </a:rPr>
              <a:t>no</a:t>
            </a:r>
          </a:p>
          <a:p>
            <a:pPr marL="0" marR="0">
              <a:lnSpc>
                <a:spcPts val="1344"/>
              </a:lnSpc>
              <a:spcBef>
                <a:spcPts val="0"/>
              </a:spcBef>
              <a:spcAft>
                <a:spcPts val="0"/>
              </a:spcAft>
            </a:pPr>
            <a:r>
              <a:rPr sz="1100">
                <a:solidFill>
                  <a:srgbClr val="000000"/>
                </a:solidFill>
                <a:latin typeface="Calibri"/>
                <a:cs typeface="Calibri"/>
              </a:rPr>
              <a:t>caso de se manter acesa, contate com o</a:t>
            </a:r>
            <a:r>
              <a:rPr sz="1100" spc="10">
                <a:solidFill>
                  <a:srgbClr val="000000"/>
                </a:solidFill>
                <a:latin typeface="Calibri"/>
                <a:cs typeface="Calibri"/>
              </a:rPr>
              <a:t> </a:t>
            </a:r>
            <a:r>
              <a:rPr sz="1100">
                <a:solidFill>
                  <a:srgbClr val="000000"/>
                </a:solidFill>
                <a:latin typeface="Calibri"/>
                <a:cs typeface="Calibri"/>
              </a:rPr>
              <a:t>Serviço Autorizado</a:t>
            </a:r>
            <a:r>
              <a:rPr sz="1100" spc="19">
                <a:solidFill>
                  <a:srgbClr val="000000"/>
                </a:solidFill>
                <a:latin typeface="Calibri"/>
                <a:cs typeface="Calibri"/>
              </a:rPr>
              <a:t> </a:t>
            </a:r>
            <a:r>
              <a:rPr sz="1100">
                <a:solidFill>
                  <a:srgbClr val="000000"/>
                </a:solidFill>
                <a:latin typeface="Calibri"/>
                <a:cs typeface="Calibri"/>
              </a:rPr>
              <a:t>Voge mais</a:t>
            </a:r>
            <a:r>
              <a:rPr sz="1100" spc="-12">
                <a:solidFill>
                  <a:srgbClr val="000000"/>
                </a:solidFill>
                <a:latin typeface="Calibri"/>
                <a:cs typeface="Calibri"/>
              </a:rPr>
              <a:t> </a:t>
            </a:r>
            <a:r>
              <a:rPr sz="1100">
                <a:solidFill>
                  <a:srgbClr val="000000"/>
                </a:solidFill>
                <a:latin typeface="Calibri"/>
                <a:cs typeface="Calibri"/>
              </a:rPr>
              <a:t>próximo.</a:t>
            </a:r>
          </a:p>
        </p:txBody>
      </p:sp>
      <p:sp>
        <p:nvSpPr>
          <p:cNvPr id="7" name="object 7"/>
          <p:cNvSpPr txBox="1"/>
          <p:nvPr/>
        </p:nvSpPr>
        <p:spPr>
          <a:xfrm>
            <a:off x="684275" y="2298558"/>
            <a:ext cx="5089233"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O motor de arranque falha</a:t>
            </a:r>
          </a:p>
          <a:p>
            <a:pPr marL="0" marR="0">
              <a:lnSpc>
                <a:spcPts val="1295"/>
              </a:lnSpc>
              <a:spcBef>
                <a:spcPts val="0"/>
              </a:spcBef>
              <a:spcAft>
                <a:spcPts val="0"/>
              </a:spcAft>
            </a:pPr>
            <a:r>
              <a:rPr sz="1100">
                <a:solidFill>
                  <a:srgbClr val="000000"/>
                </a:solidFill>
                <a:cs typeface="Calibri"/>
              </a:rPr>
              <a:t>Se o motor tiver uma</a:t>
            </a:r>
            <a:r>
              <a:rPr sz="1100" spc="-20">
                <a:solidFill>
                  <a:srgbClr val="000000"/>
                </a:solidFill>
                <a:cs typeface="Calibri"/>
              </a:rPr>
              <a:t> </a:t>
            </a:r>
            <a:r>
              <a:rPr sz="1100">
                <a:solidFill>
                  <a:srgbClr val="000000"/>
                </a:solidFill>
                <a:cs typeface="Calibri"/>
              </a:rPr>
              <a:t>mudança engrenada, acione a embr</a:t>
            </a:r>
            <a:r>
              <a:rPr lang="pt-BR" sz="1100">
                <a:solidFill>
                  <a:srgbClr val="000000"/>
                </a:solidFill>
                <a:cs typeface="Calibri"/>
              </a:rPr>
              <a:t>e</a:t>
            </a:r>
            <a:r>
              <a:rPr sz="1100">
                <a:solidFill>
                  <a:srgbClr val="000000"/>
                </a:solidFill>
                <a:cs typeface="Calibri"/>
              </a:rPr>
              <a:t>agem</a:t>
            </a:r>
            <a:r>
              <a:rPr sz="1100" spc="18">
                <a:solidFill>
                  <a:srgbClr val="000000"/>
                </a:solidFill>
                <a:cs typeface="Calibri"/>
              </a:rPr>
              <a:t> </a:t>
            </a:r>
            <a:r>
              <a:rPr sz="1100">
                <a:solidFill>
                  <a:srgbClr val="000000"/>
                </a:solidFill>
                <a:cs typeface="Calibri"/>
              </a:rPr>
              <a:t>e recolha o descanso.</a:t>
            </a:r>
          </a:p>
        </p:txBody>
      </p:sp>
      <p:sp>
        <p:nvSpPr>
          <p:cNvPr id="8" name="object 8"/>
          <p:cNvSpPr txBox="1"/>
          <p:nvPr/>
        </p:nvSpPr>
        <p:spPr>
          <a:xfrm>
            <a:off x="684275" y="2683856"/>
            <a:ext cx="2760578"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se existe combustível</a:t>
            </a:r>
            <a:r>
              <a:rPr sz="1100" spc="-16">
                <a:solidFill>
                  <a:srgbClr val="000000"/>
                </a:solidFill>
                <a:latin typeface="Calibri"/>
                <a:cs typeface="Calibri"/>
              </a:rPr>
              <a:t> </a:t>
            </a:r>
            <a:r>
              <a:rPr sz="1100">
                <a:solidFill>
                  <a:srgbClr val="000000"/>
                </a:solidFill>
                <a:latin typeface="Calibri"/>
                <a:cs typeface="Calibri"/>
              </a:rPr>
              <a:t>suficiente.</a:t>
            </a:r>
          </a:p>
          <a:p>
            <a:pPr marL="0" marR="0">
              <a:lnSpc>
                <a:spcPts val="1347"/>
              </a:lnSpc>
              <a:spcBef>
                <a:spcPts val="442"/>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se existe carga suficiente na bateria.</a:t>
            </a:r>
          </a:p>
        </p:txBody>
      </p:sp>
      <p:sp>
        <p:nvSpPr>
          <p:cNvPr id="9" name="object 9"/>
          <p:cNvSpPr txBox="1"/>
          <p:nvPr/>
        </p:nvSpPr>
        <p:spPr>
          <a:xfrm>
            <a:off x="684275" y="3202290"/>
            <a:ext cx="4052858"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Motor</a:t>
            </a:r>
            <a:r>
              <a:rPr sz="1100" b="1" spc="-12">
                <a:solidFill>
                  <a:srgbClr val="4F81BD"/>
                </a:solidFill>
                <a:cs typeface="Cambria"/>
              </a:rPr>
              <a:t> </a:t>
            </a:r>
            <a:r>
              <a:rPr sz="1100" b="1">
                <a:solidFill>
                  <a:srgbClr val="4F81BD"/>
                </a:solidFill>
                <a:cs typeface="Cambria"/>
              </a:rPr>
              <a:t>difícil de arrancar</a:t>
            </a:r>
          </a:p>
          <a:p>
            <a:pPr marL="0" marR="0">
              <a:lnSpc>
                <a:spcPts val="1295"/>
              </a:lnSpc>
              <a:spcBef>
                <a:spcPts val="0"/>
              </a:spcBef>
              <a:spcAft>
                <a:spcPts val="0"/>
              </a:spcAft>
            </a:pPr>
            <a:r>
              <a:rPr sz="1100">
                <a:solidFill>
                  <a:srgbClr val="000000"/>
                </a:solidFill>
                <a:cs typeface="Calibri"/>
              </a:rPr>
              <a:t>Se estiver frio,</a:t>
            </a:r>
            <a:r>
              <a:rPr sz="1100" spc="-10">
                <a:solidFill>
                  <a:srgbClr val="000000"/>
                </a:solidFill>
                <a:cs typeface="Calibri"/>
              </a:rPr>
              <a:t> </a:t>
            </a:r>
            <a:r>
              <a:rPr sz="1100">
                <a:solidFill>
                  <a:srgbClr val="000000"/>
                </a:solidFill>
                <a:cs typeface="Calibri"/>
              </a:rPr>
              <a:t>rode ligeiramente</a:t>
            </a:r>
            <a:r>
              <a:rPr sz="1100" spc="-12">
                <a:solidFill>
                  <a:srgbClr val="000000"/>
                </a:solidFill>
                <a:cs typeface="Calibri"/>
              </a:rPr>
              <a:t> </a:t>
            </a:r>
            <a:r>
              <a:rPr sz="1100">
                <a:solidFill>
                  <a:srgbClr val="000000"/>
                </a:solidFill>
                <a:cs typeface="Calibri"/>
              </a:rPr>
              <a:t>o punho</a:t>
            </a:r>
            <a:r>
              <a:rPr sz="1100" spc="19">
                <a:solidFill>
                  <a:srgbClr val="000000"/>
                </a:solidFill>
                <a:cs typeface="Calibri"/>
              </a:rPr>
              <a:t> </a:t>
            </a:r>
            <a:r>
              <a:rPr sz="1100" spc="-15">
                <a:solidFill>
                  <a:srgbClr val="000000"/>
                </a:solidFill>
                <a:cs typeface="Calibri"/>
              </a:rPr>
              <a:t>do</a:t>
            </a:r>
            <a:r>
              <a:rPr sz="1100" spc="17">
                <a:solidFill>
                  <a:srgbClr val="000000"/>
                </a:solidFill>
                <a:cs typeface="Calibri"/>
              </a:rPr>
              <a:t> </a:t>
            </a:r>
            <a:r>
              <a:rPr sz="1100">
                <a:solidFill>
                  <a:srgbClr val="000000"/>
                </a:solidFill>
                <a:cs typeface="Calibri"/>
              </a:rPr>
              <a:t>acelerador ao</a:t>
            </a:r>
            <a:r>
              <a:rPr sz="1100" spc="18">
                <a:solidFill>
                  <a:srgbClr val="000000"/>
                </a:solidFill>
                <a:cs typeface="Calibri"/>
              </a:rPr>
              <a:t> </a:t>
            </a:r>
            <a:r>
              <a:rPr sz="1100">
                <a:solidFill>
                  <a:srgbClr val="000000"/>
                </a:solidFill>
                <a:cs typeface="Calibri"/>
              </a:rPr>
              <a:t>arrancar.</a:t>
            </a:r>
          </a:p>
        </p:txBody>
      </p:sp>
      <p:sp>
        <p:nvSpPr>
          <p:cNvPr id="10" name="object 10"/>
          <p:cNvSpPr txBox="1"/>
          <p:nvPr/>
        </p:nvSpPr>
        <p:spPr>
          <a:xfrm>
            <a:off x="684275" y="3587588"/>
            <a:ext cx="270084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se a carga</a:t>
            </a:r>
            <a:r>
              <a:rPr sz="1100" spc="-10">
                <a:solidFill>
                  <a:srgbClr val="000000"/>
                </a:solidFill>
                <a:latin typeface="Calibri"/>
                <a:cs typeface="Calibri"/>
              </a:rPr>
              <a:t> </a:t>
            </a:r>
            <a:r>
              <a:rPr sz="1100">
                <a:solidFill>
                  <a:srgbClr val="000000"/>
                </a:solidFill>
                <a:latin typeface="Calibri"/>
                <a:cs typeface="Calibri"/>
              </a:rPr>
              <a:t>da bateria é insuficiente.</a:t>
            </a:r>
          </a:p>
        </p:txBody>
      </p:sp>
      <p:sp>
        <p:nvSpPr>
          <p:cNvPr id="11" name="object 11"/>
          <p:cNvSpPr txBox="1"/>
          <p:nvPr/>
        </p:nvSpPr>
        <p:spPr>
          <a:xfrm>
            <a:off x="684275" y="3808568"/>
            <a:ext cx="42582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se o óleo está</a:t>
            </a:r>
            <a:r>
              <a:rPr sz="1100" spc="-12">
                <a:solidFill>
                  <a:srgbClr val="000000"/>
                </a:solidFill>
                <a:latin typeface="Calibri"/>
                <a:cs typeface="Calibri"/>
              </a:rPr>
              <a:t> </a:t>
            </a:r>
            <a:r>
              <a:rPr sz="1100">
                <a:solidFill>
                  <a:srgbClr val="000000"/>
                </a:solidFill>
                <a:latin typeface="Calibri"/>
                <a:cs typeface="Calibri"/>
              </a:rPr>
              <a:t>espesso, confirme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é necessário mudar o óleo.</a:t>
            </a:r>
          </a:p>
        </p:txBody>
      </p:sp>
      <p:sp>
        <p:nvSpPr>
          <p:cNvPr id="12" name="object 12"/>
          <p:cNvSpPr txBox="1"/>
          <p:nvPr/>
        </p:nvSpPr>
        <p:spPr>
          <a:xfrm>
            <a:off x="684275" y="4107546"/>
            <a:ext cx="3468975" cy="333425"/>
          </a:xfrm>
          <a:prstGeom prst="rect">
            <a:avLst/>
          </a:prstGeom>
        </p:spPr>
        <p:txBody>
          <a:bodyPr vert="horz" wrap="square" lIns="0" tIns="0" rIns="0" bIns="0" rtlCol="0">
            <a:spAutoFit/>
          </a:bodyPr>
          <a:lstStyle/>
          <a:p>
            <a:pPr marL="0" marR="0">
              <a:lnSpc>
                <a:spcPts val="1294"/>
              </a:lnSpc>
              <a:spcBef>
                <a:spcPts val="0"/>
              </a:spcBef>
              <a:spcAft>
                <a:spcPts val="0"/>
              </a:spcAft>
            </a:pPr>
            <a:r>
              <a:rPr lang="pt-BR" sz="1100" b="1">
                <a:solidFill>
                  <a:srgbClr val="4F81BD"/>
                </a:solidFill>
                <a:cs typeface="Cambria"/>
              </a:rPr>
              <a:t>Falta de</a:t>
            </a:r>
            <a:r>
              <a:rPr sz="1100" b="1">
                <a:solidFill>
                  <a:srgbClr val="4F81BD"/>
                </a:solidFill>
                <a:cs typeface="Cambria"/>
              </a:rPr>
              <a:t> potência do</a:t>
            </a:r>
            <a:r>
              <a:rPr sz="1100" b="1" spc="-10">
                <a:solidFill>
                  <a:srgbClr val="4F81BD"/>
                </a:solidFill>
                <a:cs typeface="Cambria"/>
              </a:rPr>
              <a:t> </a:t>
            </a:r>
            <a:r>
              <a:rPr sz="1100" b="1">
                <a:solidFill>
                  <a:srgbClr val="4F81BD"/>
                </a:solidFill>
                <a:cs typeface="Cambria"/>
              </a:rPr>
              <a:t>motor</a:t>
            </a:r>
          </a:p>
          <a:p>
            <a:pPr marL="0" marR="0">
              <a:lnSpc>
                <a:spcPts val="1283"/>
              </a:lnSpc>
              <a:spcBef>
                <a:spcPts val="0"/>
              </a:spcBef>
              <a:spcAft>
                <a:spcPts val="0"/>
              </a:spcAft>
            </a:pPr>
            <a:r>
              <a:rPr sz="1100">
                <a:solidFill>
                  <a:srgbClr val="000000"/>
                </a:solidFill>
                <a:cs typeface="Calibri"/>
              </a:rPr>
              <a:t>Verifique</a:t>
            </a:r>
            <a:r>
              <a:rPr sz="1100" spc="19">
                <a:solidFill>
                  <a:srgbClr val="000000"/>
                </a:solidFill>
                <a:cs typeface="Calibri"/>
              </a:rPr>
              <a:t> </a:t>
            </a:r>
            <a:r>
              <a:rPr sz="1100">
                <a:solidFill>
                  <a:srgbClr val="000000"/>
                </a:solidFill>
                <a:cs typeface="Calibri"/>
              </a:rPr>
              <a:t>se o elemento filtrante do filtro de ar está limpo.</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088"/>
            <a:ext cx="363906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Tenha em</a:t>
            </a:r>
            <a:r>
              <a:rPr sz="1100" spc="23">
                <a:solidFill>
                  <a:srgbClr val="000000"/>
                </a:solidFill>
                <a:latin typeface="Calibri"/>
                <a:cs typeface="Calibri"/>
              </a:rPr>
              <a:t> </a:t>
            </a:r>
            <a:r>
              <a:rPr lang="pt-BR" sz="1100">
                <a:solidFill>
                  <a:srgbClr val="000000"/>
                </a:solidFill>
                <a:latin typeface="Calibri"/>
                <a:cs typeface="Calibri"/>
              </a:rPr>
              <a:t>mente</a:t>
            </a:r>
            <a:r>
              <a:rPr sz="1100" spc="14">
                <a:solidFill>
                  <a:srgbClr val="000000"/>
                </a:solidFill>
                <a:latin typeface="Calibri"/>
                <a:cs typeface="Calibri"/>
              </a:rPr>
              <a:t> </a:t>
            </a:r>
            <a:r>
              <a:rPr sz="1100">
                <a:solidFill>
                  <a:srgbClr val="000000"/>
                </a:solidFill>
                <a:latin typeface="Calibri"/>
                <a:cs typeface="Calibri"/>
              </a:rPr>
              <a:t>se não está a conduzir a grandes altitudes.</a:t>
            </a:r>
          </a:p>
        </p:txBody>
      </p:sp>
      <p:sp>
        <p:nvSpPr>
          <p:cNvPr id="5" name="object 5"/>
          <p:cNvSpPr txBox="1"/>
          <p:nvPr/>
        </p:nvSpPr>
        <p:spPr>
          <a:xfrm>
            <a:off x="576072" y="951068"/>
            <a:ext cx="584413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Uma verificação e ajustes</a:t>
            </a:r>
            <a:r>
              <a:rPr sz="1100" spc="-11">
                <a:solidFill>
                  <a:srgbClr val="000000"/>
                </a:solidFill>
                <a:latin typeface="Calibri"/>
                <a:cs typeface="Calibri"/>
              </a:rPr>
              <a:t> </a:t>
            </a:r>
            <a:r>
              <a:rPr sz="1100">
                <a:solidFill>
                  <a:srgbClr val="000000"/>
                </a:solidFill>
                <a:latin typeface="Calibri"/>
                <a:cs typeface="Calibri"/>
              </a:rPr>
              <a:t>incorretos</a:t>
            </a:r>
            <a:r>
              <a:rPr sz="1100" spc="-10">
                <a:solidFill>
                  <a:srgbClr val="000000"/>
                </a:solidFill>
                <a:latin typeface="Calibri"/>
                <a:cs typeface="Calibri"/>
              </a:rPr>
              <a:t> </a:t>
            </a:r>
            <a:r>
              <a:rPr sz="1100">
                <a:solidFill>
                  <a:srgbClr val="000000"/>
                </a:solidFill>
                <a:latin typeface="Calibri"/>
                <a:cs typeface="Calibri"/>
              </a:rPr>
              <a:t>podem danificar</a:t>
            </a:r>
            <a:r>
              <a:rPr sz="1100" spc="-26">
                <a:solidFill>
                  <a:srgbClr val="000000"/>
                </a:solidFill>
                <a:latin typeface="Calibri"/>
                <a:cs typeface="Calibri"/>
              </a:rPr>
              <a:t> </a:t>
            </a:r>
            <a:r>
              <a:rPr sz="1100">
                <a:solidFill>
                  <a:srgbClr val="000000"/>
                </a:solidFill>
                <a:latin typeface="Calibri"/>
                <a:cs typeface="Calibri"/>
              </a:rPr>
              <a:t>a sua moto e fazer com que</a:t>
            </a:r>
            <a:r>
              <a:rPr sz="1100" spc="22">
                <a:solidFill>
                  <a:srgbClr val="000000"/>
                </a:solidFill>
                <a:latin typeface="Calibri"/>
                <a:cs typeface="Calibri"/>
              </a:rPr>
              <a:t> </a:t>
            </a:r>
            <a:r>
              <a:rPr sz="1100">
                <a:solidFill>
                  <a:srgbClr val="000000"/>
                </a:solidFill>
                <a:latin typeface="Calibri"/>
                <a:cs typeface="Calibri"/>
              </a:rPr>
              <a:t>não se dete</a:t>
            </a:r>
            <a:r>
              <a:rPr lang="pt-BR" sz="1100">
                <a:solidFill>
                  <a:srgbClr val="000000"/>
                </a:solidFill>
                <a:latin typeface="Calibri"/>
                <a:cs typeface="Calibri"/>
              </a:rPr>
              <a:t>c</a:t>
            </a:r>
            <a:r>
              <a:rPr sz="1100">
                <a:solidFill>
                  <a:srgbClr val="000000"/>
                </a:solidFill>
                <a:latin typeface="Calibri"/>
                <a:cs typeface="Calibri"/>
              </a:rPr>
              <a:t>tem </a:t>
            </a:r>
            <a:r>
              <a:rPr sz="1100" spc="14">
                <a:solidFill>
                  <a:srgbClr val="000000"/>
                </a:solidFill>
                <a:latin typeface="Calibri"/>
                <a:cs typeface="Calibri"/>
              </a:rPr>
              <a:t>as</a:t>
            </a:r>
          </a:p>
          <a:p>
            <a:pPr marL="0" marR="0">
              <a:lnSpc>
                <a:spcPts val="1344"/>
              </a:lnSpc>
              <a:spcBef>
                <a:spcPts val="50"/>
              </a:spcBef>
              <a:spcAft>
                <a:spcPts val="0"/>
              </a:spcAft>
            </a:pPr>
            <a:r>
              <a:rPr sz="1100">
                <a:solidFill>
                  <a:srgbClr val="000000"/>
                </a:solidFill>
                <a:latin typeface="Calibri"/>
                <a:cs typeface="Calibri"/>
              </a:rPr>
              <a:t>anomalias, cujos danos estão</a:t>
            </a:r>
            <a:r>
              <a:rPr sz="1100" spc="21">
                <a:solidFill>
                  <a:srgbClr val="000000"/>
                </a:solidFill>
                <a:latin typeface="Calibri"/>
                <a:cs typeface="Calibri"/>
              </a:rPr>
              <a:t> </a:t>
            </a:r>
            <a:r>
              <a:rPr sz="1100">
                <a:solidFill>
                  <a:srgbClr val="000000"/>
                </a:solidFill>
                <a:latin typeface="Calibri"/>
                <a:cs typeface="Calibri"/>
              </a:rPr>
              <a:t>fora da política de garantia.</a:t>
            </a:r>
          </a:p>
        </p:txBody>
      </p:sp>
      <p:sp>
        <p:nvSpPr>
          <p:cNvPr id="6" name="object 6"/>
          <p:cNvSpPr txBox="1"/>
          <p:nvPr/>
        </p:nvSpPr>
        <p:spPr>
          <a:xfrm>
            <a:off x="576072" y="1342736"/>
            <a:ext cx="617897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não estar</a:t>
            </a:r>
            <a:r>
              <a:rPr sz="1100" spc="-18">
                <a:solidFill>
                  <a:srgbClr val="000000"/>
                </a:solidFill>
                <a:latin typeface="Calibri"/>
                <a:cs typeface="Calibri"/>
              </a:rPr>
              <a:t> </a:t>
            </a:r>
            <a:r>
              <a:rPr sz="1100">
                <a:solidFill>
                  <a:srgbClr val="000000"/>
                </a:solidFill>
                <a:latin typeface="Calibri"/>
                <a:cs typeface="Calibri"/>
              </a:rPr>
              <a:t>seguro</a:t>
            </a:r>
            <a:r>
              <a:rPr sz="1100" spc="12">
                <a:solidFill>
                  <a:srgbClr val="000000"/>
                </a:solidFill>
                <a:latin typeface="Calibri"/>
                <a:cs typeface="Calibri"/>
              </a:rPr>
              <a:t> </a:t>
            </a:r>
            <a:r>
              <a:rPr sz="1100">
                <a:solidFill>
                  <a:srgbClr val="000000"/>
                </a:solidFill>
                <a:latin typeface="Calibri"/>
                <a:cs typeface="Calibri"/>
              </a:rPr>
              <a:t>do seu funcionamento, coloque-se em contato com a sua Oficina Autorizada</a:t>
            </a:r>
          </a:p>
          <a:p>
            <a:pPr marL="0" marR="0">
              <a:lnSpc>
                <a:spcPts val="1344"/>
              </a:lnSpc>
              <a:spcBef>
                <a:spcPts val="50"/>
              </a:spcBef>
              <a:spcAft>
                <a:spcPts val="0"/>
              </a:spcAft>
            </a:pPr>
            <a:r>
              <a:rPr sz="1100">
                <a:solidFill>
                  <a:srgbClr val="000000"/>
                </a:solidFill>
                <a:latin typeface="Calibri"/>
                <a:cs typeface="Calibri"/>
              </a:rPr>
              <a:t>VOGE.</a:t>
            </a:r>
          </a:p>
        </p:txBody>
      </p:sp>
      <p:sp>
        <p:nvSpPr>
          <p:cNvPr id="7" name="object 7"/>
          <p:cNvSpPr txBox="1"/>
          <p:nvPr/>
        </p:nvSpPr>
        <p:spPr>
          <a:xfrm>
            <a:off x="576072" y="1810878"/>
            <a:ext cx="2353872"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Verificação e reparação de avarias</a:t>
            </a:r>
          </a:p>
        </p:txBody>
      </p:sp>
      <p:sp>
        <p:nvSpPr>
          <p:cNvPr id="8" name="object 8"/>
          <p:cNvSpPr txBox="1"/>
          <p:nvPr/>
        </p:nvSpPr>
        <p:spPr>
          <a:xfrm>
            <a:off x="576072" y="1975196"/>
            <a:ext cx="6446454"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conteúdo sobre verificações e reparações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falhas neste manual </a:t>
            </a:r>
            <a:r>
              <a:rPr sz="1100" spc="-11">
                <a:solidFill>
                  <a:srgbClr val="000000"/>
                </a:solidFill>
                <a:latin typeface="Calibri"/>
                <a:cs typeface="Calibri"/>
              </a:rPr>
              <a:t>só</a:t>
            </a:r>
            <a:r>
              <a:rPr sz="1100" spc="29">
                <a:solidFill>
                  <a:srgbClr val="000000"/>
                </a:solidFill>
                <a:latin typeface="Calibri"/>
                <a:cs typeface="Calibri"/>
              </a:rPr>
              <a:t> </a:t>
            </a:r>
            <a:r>
              <a:rPr sz="1100">
                <a:solidFill>
                  <a:srgbClr val="000000"/>
                </a:solidFill>
                <a:latin typeface="Calibri"/>
                <a:cs typeface="Calibri"/>
              </a:rPr>
              <a:t>pode ajudá-lo com problemas normais</a:t>
            </a:r>
          </a:p>
          <a:p>
            <a:pPr marL="0" marR="0">
              <a:lnSpc>
                <a:spcPts val="1344"/>
              </a:lnSpc>
              <a:spcBef>
                <a:spcPts val="50"/>
              </a:spcBef>
              <a:spcAft>
                <a:spcPts val="0"/>
              </a:spcAft>
            </a:pPr>
            <a:r>
              <a:rPr sz="1100">
                <a:solidFill>
                  <a:srgbClr val="000000"/>
                </a:solidFill>
                <a:latin typeface="Calibri"/>
                <a:cs typeface="Calibri"/>
              </a:rPr>
              <a:t>que, logicamente, são apenas problemas básicos. No caso</a:t>
            </a:r>
            <a:r>
              <a:rPr sz="1100" spc="20">
                <a:solidFill>
                  <a:srgbClr val="000000"/>
                </a:solidFill>
                <a:latin typeface="Calibri"/>
                <a:cs typeface="Calibri"/>
              </a:rPr>
              <a:t> </a:t>
            </a:r>
            <a:r>
              <a:rPr sz="1100">
                <a:solidFill>
                  <a:srgbClr val="000000"/>
                </a:solidFill>
                <a:latin typeface="Calibri"/>
                <a:cs typeface="Calibri"/>
              </a:rPr>
              <a:t>de continuarem a verificar-se problemas, coloque-se</a:t>
            </a:r>
          </a:p>
          <a:p>
            <a:pPr marL="0" marR="0">
              <a:lnSpc>
                <a:spcPts val="1344"/>
              </a:lnSpc>
              <a:spcBef>
                <a:spcPts val="0"/>
              </a:spcBef>
              <a:spcAft>
                <a:spcPts val="0"/>
              </a:spcAft>
            </a:pPr>
            <a:r>
              <a:rPr sz="1100">
                <a:solidFill>
                  <a:srgbClr val="000000"/>
                </a:solidFill>
                <a:latin typeface="Calibri"/>
                <a:cs typeface="Calibri"/>
              </a:rPr>
              <a:t>em contato</a:t>
            </a:r>
            <a:r>
              <a:rPr sz="1100" spc="11">
                <a:solidFill>
                  <a:srgbClr val="000000"/>
                </a:solidFill>
                <a:latin typeface="Calibri"/>
                <a:cs typeface="Calibri"/>
              </a:rPr>
              <a:t> </a:t>
            </a:r>
            <a:r>
              <a:rPr sz="1100">
                <a:solidFill>
                  <a:srgbClr val="000000"/>
                </a:solidFill>
                <a:latin typeface="Calibri"/>
                <a:cs typeface="Calibri"/>
              </a:rPr>
              <a:t>com a sua</a:t>
            </a:r>
            <a:r>
              <a:rPr sz="1100" spc="-18">
                <a:solidFill>
                  <a:srgbClr val="000000"/>
                </a:solidFill>
                <a:latin typeface="Calibri"/>
                <a:cs typeface="Calibri"/>
              </a:rPr>
              <a:t> </a:t>
            </a:r>
            <a:r>
              <a:rPr sz="1100">
                <a:solidFill>
                  <a:srgbClr val="000000"/>
                </a:solidFill>
                <a:latin typeface="Calibri"/>
                <a:cs typeface="Calibri"/>
              </a:rPr>
              <a:t>Oficina Autorizada VOGE.</a:t>
            </a:r>
          </a:p>
        </p:txBody>
      </p:sp>
      <p:sp>
        <p:nvSpPr>
          <p:cNvPr id="9" name="object 9"/>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969"/>
            <a:ext cx="2458338"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Rodagem de uma moto nova</a:t>
            </a:r>
          </a:p>
        </p:txBody>
      </p:sp>
      <p:sp>
        <p:nvSpPr>
          <p:cNvPr id="5" name="object 5"/>
          <p:cNvSpPr txBox="1"/>
          <p:nvPr/>
        </p:nvSpPr>
        <p:spPr>
          <a:xfrm>
            <a:off x="684275" y="996788"/>
            <a:ext cx="626682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período de rodagem influi em grande medida na vida útil e consumo de combustível da moto; neste caso,</a:t>
            </a:r>
          </a:p>
          <a:p>
            <a:pPr marL="0" marR="0">
              <a:lnSpc>
                <a:spcPts val="1344"/>
              </a:lnSpc>
              <a:spcBef>
                <a:spcPts val="50"/>
              </a:spcBef>
              <a:spcAft>
                <a:spcPts val="0"/>
              </a:spcAft>
            </a:pPr>
            <a:r>
              <a:rPr sz="1100">
                <a:solidFill>
                  <a:srgbClr val="000000"/>
                </a:solidFill>
                <a:latin typeface="Calibri"/>
                <a:cs typeface="Calibri"/>
              </a:rPr>
              <a:t>leia atentamente o manual</a:t>
            </a:r>
            <a:r>
              <a:rPr sz="1100" spc="-11">
                <a:solidFill>
                  <a:srgbClr val="000000"/>
                </a:solidFill>
                <a:latin typeface="Calibri"/>
                <a:cs typeface="Calibri"/>
              </a:rPr>
              <a:t> </a:t>
            </a:r>
            <a:r>
              <a:rPr sz="1100">
                <a:solidFill>
                  <a:srgbClr val="000000"/>
                </a:solidFill>
                <a:latin typeface="Calibri"/>
                <a:cs typeface="Calibri"/>
              </a:rPr>
              <a:t>de proprietário antes de a</a:t>
            </a:r>
            <a:r>
              <a:rPr sz="1100" spc="-15">
                <a:solidFill>
                  <a:srgbClr val="000000"/>
                </a:solidFill>
                <a:latin typeface="Calibri"/>
                <a:cs typeface="Calibri"/>
              </a:rPr>
              <a:t> </a:t>
            </a:r>
            <a:r>
              <a:rPr sz="1100">
                <a:solidFill>
                  <a:srgbClr val="000000"/>
                </a:solidFill>
                <a:latin typeface="Calibri"/>
                <a:cs typeface="Calibri"/>
              </a:rPr>
              <a:t>usar. Conduzir corretamente a moto ao</a:t>
            </a:r>
            <a:r>
              <a:rPr sz="1100" spc="18">
                <a:solidFill>
                  <a:srgbClr val="000000"/>
                </a:solidFill>
                <a:latin typeface="Calibri"/>
                <a:cs typeface="Calibri"/>
              </a:rPr>
              <a:t> </a:t>
            </a:r>
            <a:r>
              <a:rPr sz="1100">
                <a:solidFill>
                  <a:srgbClr val="000000"/>
                </a:solidFill>
                <a:latin typeface="Calibri"/>
                <a:cs typeface="Calibri"/>
              </a:rPr>
              <a:t>longo dos</a:t>
            </a:r>
          </a:p>
          <a:p>
            <a:pPr marL="0" marR="0">
              <a:lnSpc>
                <a:spcPts val="1344"/>
              </a:lnSpc>
              <a:spcBef>
                <a:spcPts val="0"/>
              </a:spcBef>
              <a:spcAft>
                <a:spcPts val="0"/>
              </a:spcAft>
            </a:pPr>
            <a:r>
              <a:rPr sz="1100">
                <a:solidFill>
                  <a:srgbClr val="000000"/>
                </a:solidFill>
                <a:latin typeface="Calibri"/>
                <a:cs typeface="Calibri"/>
              </a:rPr>
              <a:t>primeiros 1</a:t>
            </a:r>
            <a:r>
              <a:rPr lang="pt-BR" sz="1100">
                <a:solidFill>
                  <a:srgbClr val="000000"/>
                </a:solidFill>
                <a:latin typeface="Calibri"/>
                <a:cs typeface="Calibri"/>
              </a:rPr>
              <a:t>.</a:t>
            </a:r>
            <a:r>
              <a:rPr sz="1100">
                <a:solidFill>
                  <a:srgbClr val="000000"/>
                </a:solidFill>
                <a:latin typeface="Calibri"/>
                <a:cs typeface="Calibri"/>
              </a:rPr>
              <a:t>000</a:t>
            </a:r>
            <a:r>
              <a:rPr sz="1100" spc="-10">
                <a:solidFill>
                  <a:srgbClr val="000000"/>
                </a:solidFill>
                <a:latin typeface="Calibri"/>
                <a:cs typeface="Calibri"/>
              </a:rPr>
              <a:t> </a:t>
            </a:r>
            <a:r>
              <a:rPr sz="1100" spc="-14">
                <a:solidFill>
                  <a:srgbClr val="000000"/>
                </a:solidFill>
                <a:latin typeface="Calibri"/>
                <a:cs typeface="Calibri"/>
              </a:rPr>
              <a:t>km</a:t>
            </a:r>
            <a:r>
              <a:rPr sz="1100" spc="31">
                <a:solidFill>
                  <a:srgbClr val="000000"/>
                </a:solidFill>
                <a:latin typeface="Calibri"/>
                <a:cs typeface="Calibri"/>
              </a:rPr>
              <a:t> </a:t>
            </a:r>
            <a:r>
              <a:rPr sz="1100">
                <a:solidFill>
                  <a:srgbClr val="000000"/>
                </a:solidFill>
                <a:latin typeface="Calibri"/>
                <a:cs typeface="Calibri"/>
              </a:rPr>
              <a:t>garante o</a:t>
            </a:r>
            <a:r>
              <a:rPr sz="1100" spc="10">
                <a:solidFill>
                  <a:srgbClr val="000000"/>
                </a:solidFill>
                <a:latin typeface="Calibri"/>
                <a:cs typeface="Calibri"/>
              </a:rPr>
              <a:t> </a:t>
            </a:r>
            <a:r>
              <a:rPr sz="1100">
                <a:solidFill>
                  <a:srgbClr val="000000"/>
                </a:solidFill>
                <a:latin typeface="Calibri"/>
                <a:cs typeface="Calibri"/>
              </a:rPr>
              <a:t>rendimento da moto e o prazer da sua condução.</a:t>
            </a:r>
          </a:p>
        </p:txBody>
      </p:sp>
      <p:sp>
        <p:nvSpPr>
          <p:cNvPr id="6" name="object 6"/>
          <p:cNvSpPr txBox="1"/>
          <p:nvPr/>
        </p:nvSpPr>
        <p:spPr>
          <a:xfrm>
            <a:off x="684275" y="1635618"/>
            <a:ext cx="137771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Rodagem do</a:t>
            </a:r>
            <a:r>
              <a:rPr sz="1100" b="1" spc="-11">
                <a:solidFill>
                  <a:srgbClr val="4F81BD"/>
                </a:solidFill>
                <a:cs typeface="Cambria"/>
              </a:rPr>
              <a:t> </a:t>
            </a:r>
            <a:r>
              <a:rPr sz="1100" b="1">
                <a:solidFill>
                  <a:srgbClr val="4F81BD"/>
                </a:solidFill>
                <a:cs typeface="Cambria"/>
              </a:rPr>
              <a:t>motor</a:t>
            </a:r>
          </a:p>
        </p:txBody>
      </p:sp>
      <p:sp>
        <p:nvSpPr>
          <p:cNvPr id="7" name="object 7"/>
          <p:cNvSpPr txBox="1"/>
          <p:nvPr/>
        </p:nvSpPr>
        <p:spPr>
          <a:xfrm>
            <a:off x="684275" y="1800093"/>
            <a:ext cx="216896" cy="230081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a:p>
            <a:pPr marL="0" marR="0">
              <a:lnSpc>
                <a:spcPts val="1352"/>
              </a:lnSpc>
              <a:spcBef>
                <a:spcPts val="1395"/>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a:p>
            <a:pPr marL="0" marR="0">
              <a:lnSpc>
                <a:spcPts val="1352"/>
              </a:lnSpc>
              <a:spcBef>
                <a:spcPts val="1395"/>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8" name="object 8"/>
          <p:cNvSpPr txBox="1"/>
          <p:nvPr/>
        </p:nvSpPr>
        <p:spPr>
          <a:xfrm>
            <a:off x="912875" y="1807556"/>
            <a:ext cx="6179971" cy="173124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importa se o motor está frio ou quente, rode o motor suficientemente </a:t>
            </a:r>
            <a:r>
              <a:rPr lang="pt-BR" sz="1100">
                <a:solidFill>
                  <a:srgbClr val="000000"/>
                </a:solidFill>
                <a:latin typeface="Calibri"/>
                <a:cs typeface="Calibri"/>
              </a:rPr>
              <a:t>em ponto morto p</a:t>
            </a:r>
            <a:r>
              <a:rPr sz="1100">
                <a:solidFill>
                  <a:srgbClr val="000000"/>
                </a:solidFill>
                <a:latin typeface="Calibri"/>
                <a:cs typeface="Calibri"/>
              </a:rPr>
              <a:t>ara permitir</a:t>
            </a:r>
            <a:r>
              <a:rPr sz="1100" spc="-19">
                <a:solidFill>
                  <a:srgbClr val="000000"/>
                </a:solidFill>
                <a:latin typeface="Calibri"/>
                <a:cs typeface="Calibri"/>
              </a:rPr>
              <a:t> </a:t>
            </a:r>
            <a:r>
              <a:rPr sz="1100">
                <a:solidFill>
                  <a:srgbClr val="000000"/>
                </a:solidFill>
                <a:latin typeface="Calibri"/>
                <a:cs typeface="Calibri"/>
              </a:rPr>
              <a:t>que o</a:t>
            </a:r>
            <a:r>
              <a:rPr lang="pt-BR" sz="1100">
                <a:solidFill>
                  <a:srgbClr val="000000"/>
                </a:solidFill>
                <a:latin typeface="Calibri"/>
                <a:cs typeface="Calibri"/>
              </a:rPr>
              <a:t> </a:t>
            </a:r>
            <a:r>
              <a:rPr sz="1100">
                <a:solidFill>
                  <a:srgbClr val="000000"/>
                </a:solidFill>
                <a:latin typeface="Calibri"/>
                <a:cs typeface="Calibri"/>
              </a:rPr>
              <a:t>óleo</a:t>
            </a:r>
            <a:r>
              <a:rPr sz="1100" spc="12">
                <a:solidFill>
                  <a:srgbClr val="000000"/>
                </a:solidFill>
                <a:latin typeface="Calibri"/>
                <a:cs typeface="Calibri"/>
              </a:rPr>
              <a:t>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distribua de modo</a:t>
            </a:r>
            <a:r>
              <a:rPr sz="1100" spc="-14">
                <a:solidFill>
                  <a:srgbClr val="000000"/>
                </a:solidFill>
                <a:latin typeface="Calibri"/>
                <a:cs typeface="Calibri"/>
              </a:rPr>
              <a:t> </a:t>
            </a:r>
            <a:r>
              <a:rPr sz="1100">
                <a:solidFill>
                  <a:srgbClr val="000000"/>
                </a:solidFill>
                <a:latin typeface="Calibri"/>
                <a:cs typeface="Calibri"/>
              </a:rPr>
              <a:t>uniforme por todo o</a:t>
            </a:r>
            <a:r>
              <a:rPr sz="1100" spc="10">
                <a:solidFill>
                  <a:srgbClr val="000000"/>
                </a:solidFill>
                <a:latin typeface="Calibri"/>
                <a:cs typeface="Calibri"/>
              </a:rPr>
              <a:t> </a:t>
            </a:r>
            <a:r>
              <a:rPr sz="1100">
                <a:solidFill>
                  <a:srgbClr val="000000"/>
                </a:solidFill>
                <a:latin typeface="Calibri"/>
                <a:cs typeface="Calibri"/>
              </a:rPr>
              <a:t>circuito</a:t>
            </a:r>
            <a:r>
              <a:rPr sz="1100" spc="20">
                <a:solidFill>
                  <a:srgbClr val="000000"/>
                </a:solidFill>
                <a:latin typeface="Calibri"/>
                <a:cs typeface="Calibri"/>
              </a:rPr>
              <a:t> </a:t>
            </a:r>
            <a:r>
              <a:rPr sz="1100">
                <a:solidFill>
                  <a:srgbClr val="000000"/>
                </a:solidFill>
                <a:latin typeface="Calibri"/>
                <a:cs typeface="Calibri"/>
              </a:rPr>
              <a:t>de lubrificação.</a:t>
            </a:r>
          </a:p>
          <a:p>
            <a:pPr marL="0" marR="0">
              <a:lnSpc>
                <a:spcPts val="1347"/>
              </a:lnSpc>
              <a:spcBef>
                <a:spcPts val="56"/>
              </a:spcBef>
              <a:spcAft>
                <a:spcPts val="0"/>
              </a:spcAft>
            </a:pPr>
            <a:r>
              <a:rPr sz="1100">
                <a:solidFill>
                  <a:srgbClr val="000000"/>
                </a:solidFill>
                <a:latin typeface="Calibri"/>
                <a:cs typeface="Calibri"/>
              </a:rPr>
              <a:t>No período de rodagem, o regime</a:t>
            </a:r>
            <a:r>
              <a:rPr sz="1100" spc="-16">
                <a:solidFill>
                  <a:srgbClr val="000000"/>
                </a:solidFill>
                <a:latin typeface="Calibri"/>
                <a:cs typeface="Calibri"/>
              </a:rPr>
              <a:t> </a:t>
            </a:r>
            <a:r>
              <a:rPr sz="1100">
                <a:solidFill>
                  <a:srgbClr val="000000"/>
                </a:solidFill>
                <a:latin typeface="Calibri"/>
                <a:cs typeface="Calibri"/>
              </a:rPr>
              <a:t>do motor não deve ser superior às 5</a:t>
            </a:r>
            <a:r>
              <a:rPr lang="pt-BR" sz="1100">
                <a:solidFill>
                  <a:srgbClr val="000000"/>
                </a:solidFill>
                <a:latin typeface="Calibri"/>
                <a:cs typeface="Calibri"/>
              </a:rPr>
              <a:t>.</a:t>
            </a:r>
            <a:r>
              <a:rPr sz="1100">
                <a:solidFill>
                  <a:srgbClr val="000000"/>
                </a:solidFill>
                <a:latin typeface="Calibri"/>
                <a:cs typeface="Calibri"/>
              </a:rPr>
              <a:t>000 rpm durante os</a:t>
            </a:r>
            <a:r>
              <a:rPr sz="1100" spc="12">
                <a:solidFill>
                  <a:srgbClr val="000000"/>
                </a:solidFill>
                <a:latin typeface="Calibri"/>
                <a:cs typeface="Calibri"/>
              </a:rPr>
              <a:t> </a:t>
            </a:r>
            <a:r>
              <a:rPr sz="1100">
                <a:solidFill>
                  <a:srgbClr val="000000"/>
                </a:solidFill>
                <a:latin typeface="Calibri"/>
                <a:cs typeface="Calibri"/>
              </a:rPr>
              <a:t>primeiros 500</a:t>
            </a:r>
          </a:p>
          <a:p>
            <a:pPr marL="0" marR="0">
              <a:lnSpc>
                <a:spcPts val="1344"/>
              </a:lnSpc>
              <a:spcBef>
                <a:spcPts val="0"/>
              </a:spcBef>
              <a:spcAft>
                <a:spcPts val="0"/>
              </a:spcAft>
            </a:pPr>
            <a:r>
              <a:rPr sz="1100">
                <a:solidFill>
                  <a:srgbClr val="000000"/>
                </a:solidFill>
                <a:latin typeface="Calibri"/>
                <a:cs typeface="Calibri"/>
              </a:rPr>
              <a:t>km</a:t>
            </a:r>
            <a:r>
              <a:rPr sz="1100" spc="-11">
                <a:solidFill>
                  <a:srgbClr val="000000"/>
                </a:solidFill>
                <a:latin typeface="Calibri"/>
                <a:cs typeface="Calibri"/>
              </a:rPr>
              <a:t> </a:t>
            </a:r>
            <a:r>
              <a:rPr sz="1100">
                <a:solidFill>
                  <a:srgbClr val="000000"/>
                </a:solidFill>
                <a:latin typeface="Calibri"/>
                <a:cs typeface="Calibri"/>
              </a:rPr>
              <a:t>e não mais de 7</a:t>
            </a:r>
            <a:r>
              <a:rPr lang="pt-BR" sz="1100">
                <a:solidFill>
                  <a:srgbClr val="000000"/>
                </a:solidFill>
                <a:latin typeface="Calibri"/>
                <a:cs typeface="Calibri"/>
              </a:rPr>
              <a:t>.</a:t>
            </a:r>
            <a:r>
              <a:rPr sz="1100">
                <a:solidFill>
                  <a:srgbClr val="000000"/>
                </a:solidFill>
                <a:latin typeface="Calibri"/>
                <a:cs typeface="Calibri"/>
              </a:rPr>
              <a:t>000</a:t>
            </a:r>
            <a:r>
              <a:rPr sz="1100" spc="14">
                <a:solidFill>
                  <a:srgbClr val="000000"/>
                </a:solidFill>
                <a:latin typeface="Calibri"/>
                <a:cs typeface="Calibri"/>
              </a:rPr>
              <a:t> </a:t>
            </a:r>
            <a:r>
              <a:rPr sz="1100">
                <a:solidFill>
                  <a:srgbClr val="000000"/>
                </a:solidFill>
                <a:latin typeface="Calibri"/>
                <a:cs typeface="Calibri"/>
              </a:rPr>
              <a:t>rpm</a:t>
            </a:r>
            <a:r>
              <a:rPr sz="1100" spc="24">
                <a:solidFill>
                  <a:srgbClr val="000000"/>
                </a:solidFill>
                <a:latin typeface="Calibri"/>
                <a:cs typeface="Calibri"/>
              </a:rPr>
              <a:t> </a:t>
            </a:r>
            <a:r>
              <a:rPr sz="1100">
                <a:solidFill>
                  <a:srgbClr val="000000"/>
                </a:solidFill>
                <a:latin typeface="Calibri"/>
                <a:cs typeface="Calibri"/>
              </a:rPr>
              <a:t>passados os 500 km</a:t>
            </a:r>
            <a:r>
              <a:rPr sz="1100" spc="-13">
                <a:solidFill>
                  <a:srgbClr val="000000"/>
                </a:solidFill>
                <a:latin typeface="Calibri"/>
                <a:cs typeface="Calibri"/>
              </a:rPr>
              <a:t> </a:t>
            </a:r>
            <a:r>
              <a:rPr sz="1100">
                <a:solidFill>
                  <a:srgbClr val="000000"/>
                </a:solidFill>
                <a:latin typeface="Calibri"/>
                <a:cs typeface="Calibri"/>
              </a:rPr>
              <a:t>e</a:t>
            </a:r>
            <a:r>
              <a:rPr sz="1100" spc="10">
                <a:solidFill>
                  <a:srgbClr val="000000"/>
                </a:solidFill>
                <a:latin typeface="Calibri"/>
                <a:cs typeface="Calibri"/>
              </a:rPr>
              <a:t> </a:t>
            </a:r>
            <a:r>
              <a:rPr sz="1100">
                <a:solidFill>
                  <a:srgbClr val="000000"/>
                </a:solidFill>
                <a:latin typeface="Calibri"/>
                <a:cs typeface="Calibri"/>
              </a:rPr>
              <a:t>até aos 1</a:t>
            </a:r>
            <a:r>
              <a:rPr lang="pt-BR" sz="1100">
                <a:solidFill>
                  <a:srgbClr val="000000"/>
                </a:solidFill>
                <a:latin typeface="Calibri"/>
                <a:cs typeface="Calibri"/>
              </a:rPr>
              <a:t>.</a:t>
            </a:r>
            <a:r>
              <a:rPr sz="1100">
                <a:solidFill>
                  <a:srgbClr val="000000"/>
                </a:solidFill>
                <a:latin typeface="Calibri"/>
                <a:cs typeface="Calibri"/>
              </a:rPr>
              <a:t>000 km.</a:t>
            </a:r>
          </a:p>
          <a:p>
            <a:pPr marL="0" marR="0">
              <a:lnSpc>
                <a:spcPts val="1347"/>
              </a:lnSpc>
              <a:spcBef>
                <a:spcPts val="56"/>
              </a:spcBef>
              <a:spcAft>
                <a:spcPts val="0"/>
              </a:spcAft>
            </a:pPr>
            <a:r>
              <a:rPr sz="1100">
                <a:solidFill>
                  <a:srgbClr val="000000"/>
                </a:solidFill>
                <a:latin typeface="Calibri"/>
                <a:cs typeface="Calibri"/>
              </a:rPr>
              <a:t>Dentro do período de rodagem, passe frequentemente de </a:t>
            </a:r>
            <a:r>
              <a:rPr lang="pt-BR" sz="1100">
                <a:solidFill>
                  <a:srgbClr val="000000"/>
                </a:solidFill>
                <a:latin typeface="Calibri"/>
                <a:cs typeface="Calibri"/>
              </a:rPr>
              <a:t>marcha</a:t>
            </a:r>
            <a:r>
              <a:rPr sz="1100">
                <a:solidFill>
                  <a:srgbClr val="000000"/>
                </a:solidFill>
                <a:latin typeface="Calibri"/>
                <a:cs typeface="Calibri"/>
              </a:rPr>
              <a:t> e não mantenha a </a:t>
            </a:r>
            <a:r>
              <a:rPr lang="pt-BR" sz="1100">
                <a:solidFill>
                  <a:srgbClr val="000000"/>
                </a:solidFill>
                <a:latin typeface="Calibri"/>
                <a:cs typeface="Calibri"/>
              </a:rPr>
              <a:t>marcha</a:t>
            </a:r>
            <a:r>
              <a:rPr sz="1100">
                <a:solidFill>
                  <a:srgbClr val="000000"/>
                </a:solidFill>
                <a:latin typeface="Calibri"/>
                <a:cs typeface="Calibri"/>
              </a:rPr>
              <a:t> numa posição</a:t>
            </a:r>
            <a:r>
              <a:rPr sz="1100" spc="12">
                <a:solidFill>
                  <a:srgbClr val="000000"/>
                </a:solidFill>
                <a:latin typeface="Calibri"/>
                <a:cs typeface="Calibri"/>
              </a:rPr>
              <a:t> </a:t>
            </a:r>
            <a:r>
              <a:rPr sz="1100">
                <a:solidFill>
                  <a:srgbClr val="000000"/>
                </a:solidFill>
                <a:latin typeface="Calibri"/>
                <a:cs typeface="Calibri"/>
              </a:rPr>
              <a:t>de</a:t>
            </a:r>
            <a:r>
              <a:rPr lang="pt-BR" sz="1100">
                <a:solidFill>
                  <a:srgbClr val="000000"/>
                </a:solidFill>
                <a:latin typeface="Calibri"/>
                <a:cs typeface="Calibri"/>
              </a:rPr>
              <a:t> </a:t>
            </a:r>
            <a:r>
              <a:rPr sz="1100">
                <a:solidFill>
                  <a:srgbClr val="000000"/>
                </a:solidFill>
                <a:latin typeface="Calibri"/>
                <a:cs typeface="Calibri"/>
              </a:rPr>
              <a:t>mudança fixa.</a:t>
            </a:r>
          </a:p>
          <a:p>
            <a:pPr marL="0" marR="0">
              <a:lnSpc>
                <a:spcPts val="1347"/>
              </a:lnSpc>
              <a:spcBef>
                <a:spcPts val="56"/>
              </a:spcBef>
              <a:spcAft>
                <a:spcPts val="0"/>
              </a:spcAft>
            </a:pPr>
            <a:r>
              <a:rPr sz="1100">
                <a:solidFill>
                  <a:srgbClr val="000000"/>
                </a:solidFill>
                <a:latin typeface="Calibri"/>
                <a:cs typeface="Calibri"/>
              </a:rPr>
              <a:t>Dentro do período de rodagem,</a:t>
            </a:r>
            <a:r>
              <a:rPr sz="1100" spc="-16">
                <a:solidFill>
                  <a:srgbClr val="000000"/>
                </a:solidFill>
                <a:latin typeface="Calibri"/>
                <a:cs typeface="Calibri"/>
              </a:rPr>
              <a:t> </a:t>
            </a:r>
            <a:r>
              <a:rPr sz="1100">
                <a:solidFill>
                  <a:srgbClr val="000000"/>
                </a:solidFill>
                <a:latin typeface="Calibri"/>
                <a:cs typeface="Calibri"/>
              </a:rPr>
              <a:t>evite que o motor funcione a baixos regimes com carga durante muito</a:t>
            </a:r>
          </a:p>
          <a:p>
            <a:pPr marL="0" marR="0">
              <a:lnSpc>
                <a:spcPts val="1332"/>
              </a:lnSpc>
              <a:spcBef>
                <a:spcPts val="0"/>
              </a:spcBef>
              <a:spcAft>
                <a:spcPts val="0"/>
              </a:spcAft>
            </a:pPr>
            <a:r>
              <a:rPr sz="1100">
                <a:solidFill>
                  <a:srgbClr val="000000"/>
                </a:solidFill>
                <a:latin typeface="Calibri"/>
                <a:cs typeface="Calibri"/>
              </a:rPr>
              <a:t>tempo, já que pode aumentar o desgaste</a:t>
            </a:r>
            <a:r>
              <a:rPr sz="1100" spc="19">
                <a:solidFill>
                  <a:srgbClr val="000000"/>
                </a:solidFill>
                <a:latin typeface="Calibri"/>
                <a:cs typeface="Calibri"/>
              </a:rPr>
              <a:t> </a:t>
            </a:r>
            <a:r>
              <a:rPr sz="1100">
                <a:solidFill>
                  <a:srgbClr val="000000"/>
                </a:solidFill>
                <a:latin typeface="Calibri"/>
                <a:cs typeface="Calibri"/>
              </a:rPr>
              <a:t>e</a:t>
            </a:r>
            <a:r>
              <a:rPr sz="1100" spc="-16">
                <a:solidFill>
                  <a:srgbClr val="000000"/>
                </a:solidFill>
                <a:latin typeface="Calibri"/>
                <a:cs typeface="Calibri"/>
              </a:rPr>
              <a:t> </a:t>
            </a:r>
            <a:r>
              <a:rPr sz="1100">
                <a:solidFill>
                  <a:srgbClr val="000000"/>
                </a:solidFill>
                <a:latin typeface="Calibri"/>
                <a:cs typeface="Calibri"/>
              </a:rPr>
              <a:t>provocar uma má adaptação dos componentes.</a:t>
            </a:r>
          </a:p>
          <a:p>
            <a:pPr marL="0" marR="0">
              <a:lnSpc>
                <a:spcPts val="1347"/>
              </a:lnSpc>
              <a:spcBef>
                <a:spcPts val="56"/>
              </a:spcBef>
              <a:spcAft>
                <a:spcPts val="0"/>
              </a:spcAft>
            </a:pPr>
            <a:r>
              <a:rPr sz="1100">
                <a:solidFill>
                  <a:srgbClr val="000000"/>
                </a:solidFill>
                <a:latin typeface="Calibri"/>
                <a:cs typeface="Calibri"/>
              </a:rPr>
              <a:t>Dentro do período de rodagem,</a:t>
            </a:r>
            <a:r>
              <a:rPr sz="1100" spc="-16">
                <a:solidFill>
                  <a:srgbClr val="000000"/>
                </a:solidFill>
                <a:latin typeface="Calibri"/>
                <a:cs typeface="Calibri"/>
              </a:rPr>
              <a:t> </a:t>
            </a:r>
            <a:r>
              <a:rPr sz="1100">
                <a:solidFill>
                  <a:srgbClr val="000000"/>
                </a:solidFill>
                <a:latin typeface="Calibri"/>
                <a:cs typeface="Calibri"/>
              </a:rPr>
              <a:t>exceto em caso de emergência, devem evitar-se </a:t>
            </a:r>
            <a:r>
              <a:rPr lang="pt-BR" sz="1100">
                <a:solidFill>
                  <a:srgbClr val="000000"/>
                </a:solidFill>
                <a:latin typeface="Calibri"/>
                <a:cs typeface="Calibri"/>
              </a:rPr>
              <a:t>frenagens</a:t>
            </a:r>
            <a:r>
              <a:rPr sz="1100">
                <a:solidFill>
                  <a:srgbClr val="000000"/>
                </a:solidFill>
                <a:latin typeface="Calibri"/>
                <a:cs typeface="Calibri"/>
              </a:rPr>
              <a:t> ou acelerações</a:t>
            </a:r>
          </a:p>
          <a:p>
            <a:pPr marL="0" marR="0">
              <a:lnSpc>
                <a:spcPts val="1344"/>
              </a:lnSpc>
              <a:spcBef>
                <a:spcPts val="50"/>
              </a:spcBef>
              <a:spcAft>
                <a:spcPts val="0"/>
              </a:spcAft>
            </a:pPr>
            <a:r>
              <a:rPr sz="1100">
                <a:solidFill>
                  <a:srgbClr val="000000"/>
                </a:solidFill>
                <a:latin typeface="Calibri"/>
                <a:cs typeface="Calibri"/>
              </a:rPr>
              <a:t>bruscas.</a:t>
            </a:r>
          </a:p>
        </p:txBody>
      </p:sp>
      <p:sp>
        <p:nvSpPr>
          <p:cNvPr id="9" name="object 9"/>
          <p:cNvSpPr txBox="1"/>
          <p:nvPr/>
        </p:nvSpPr>
        <p:spPr>
          <a:xfrm>
            <a:off x="912875" y="3549488"/>
            <a:ext cx="6204492"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conduza puxando</a:t>
            </a:r>
            <a:r>
              <a:rPr sz="1100" spc="19">
                <a:solidFill>
                  <a:srgbClr val="000000"/>
                </a:solidFill>
                <a:latin typeface="Calibri"/>
                <a:cs typeface="Calibri"/>
              </a:rPr>
              <a:t> </a:t>
            </a:r>
            <a:r>
              <a:rPr sz="1100" spc="-15">
                <a:solidFill>
                  <a:srgbClr val="000000"/>
                </a:solidFill>
                <a:latin typeface="Calibri"/>
                <a:cs typeface="Calibri"/>
              </a:rPr>
              <a:t>um</a:t>
            </a:r>
            <a:r>
              <a:rPr sz="1100" spc="11">
                <a:solidFill>
                  <a:srgbClr val="000000"/>
                </a:solidFill>
                <a:latin typeface="Calibri"/>
                <a:cs typeface="Calibri"/>
              </a:rPr>
              <a:t> </a:t>
            </a:r>
            <a:r>
              <a:rPr sz="1100">
                <a:solidFill>
                  <a:srgbClr val="000000"/>
                </a:solidFill>
                <a:latin typeface="Calibri"/>
                <a:cs typeface="Calibri"/>
              </a:rPr>
              <a:t>reboque. Reduza uma</a:t>
            </a:r>
            <a:r>
              <a:rPr sz="1100" spc="-27">
                <a:solidFill>
                  <a:srgbClr val="000000"/>
                </a:solidFill>
                <a:latin typeface="Calibri"/>
                <a:cs typeface="Calibri"/>
              </a:rPr>
              <a:t> </a:t>
            </a:r>
            <a:r>
              <a:rPr sz="1100">
                <a:solidFill>
                  <a:srgbClr val="000000"/>
                </a:solidFill>
                <a:latin typeface="Calibri"/>
                <a:cs typeface="Calibri"/>
              </a:rPr>
              <a:t>mudança ante</a:t>
            </a:r>
            <a:r>
              <a:rPr lang="pt-BR" sz="1100">
                <a:solidFill>
                  <a:srgbClr val="000000"/>
                </a:solidFill>
                <a:latin typeface="Calibri"/>
                <a:cs typeface="Calibri"/>
              </a:rPr>
              <a:t>s</a:t>
            </a:r>
            <a:r>
              <a:rPr sz="1100">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desacelerar,</a:t>
            </a:r>
            <a:r>
              <a:rPr sz="1100" spc="-17">
                <a:solidFill>
                  <a:srgbClr val="000000"/>
                </a:solidFill>
                <a:latin typeface="Calibri"/>
                <a:cs typeface="Calibri"/>
              </a:rPr>
              <a:t> </a:t>
            </a:r>
            <a:r>
              <a:rPr sz="1100">
                <a:solidFill>
                  <a:srgbClr val="000000"/>
                </a:solidFill>
                <a:latin typeface="Calibri"/>
                <a:cs typeface="Calibri"/>
              </a:rPr>
              <a:t>o que permite não</a:t>
            </a:r>
            <a:r>
              <a:rPr sz="1100" spc="11">
                <a:solidFill>
                  <a:srgbClr val="000000"/>
                </a:solidFill>
                <a:latin typeface="Calibri"/>
                <a:cs typeface="Calibri"/>
              </a:rPr>
              <a:t> </a:t>
            </a:r>
            <a:r>
              <a:rPr sz="1100">
                <a:solidFill>
                  <a:srgbClr val="000000"/>
                </a:solidFill>
                <a:latin typeface="Calibri"/>
                <a:cs typeface="Calibri"/>
              </a:rPr>
              <a:t>forçar a</a:t>
            </a:r>
          </a:p>
          <a:p>
            <a:pPr marL="0" marR="0">
              <a:lnSpc>
                <a:spcPts val="1344"/>
              </a:lnSpc>
              <a:spcBef>
                <a:spcPts val="50"/>
              </a:spcBef>
              <a:spcAft>
                <a:spcPts val="0"/>
              </a:spcAft>
            </a:pPr>
            <a:r>
              <a:rPr sz="1100">
                <a:solidFill>
                  <a:srgbClr val="000000"/>
                </a:solidFill>
                <a:latin typeface="Calibri"/>
                <a:cs typeface="Calibri"/>
              </a:rPr>
              <a:t>mecânica.</a:t>
            </a:r>
          </a:p>
          <a:p>
            <a:pPr marL="0" marR="0">
              <a:lnSpc>
                <a:spcPts val="1347"/>
              </a:lnSpc>
              <a:spcBef>
                <a:spcPts val="56"/>
              </a:spcBef>
              <a:spcAft>
                <a:spcPts val="0"/>
              </a:spcAft>
            </a:pPr>
            <a:r>
              <a:rPr sz="1100">
                <a:solidFill>
                  <a:srgbClr val="000000"/>
                </a:solidFill>
                <a:latin typeface="Calibri"/>
                <a:cs typeface="Calibri"/>
              </a:rPr>
              <a:t>Não faça</a:t>
            </a:r>
            <a:r>
              <a:rPr sz="1100" spc="-23">
                <a:solidFill>
                  <a:srgbClr val="000000"/>
                </a:solidFill>
                <a:latin typeface="Calibri"/>
                <a:cs typeface="Calibri"/>
              </a:rPr>
              <a:t> </a:t>
            </a:r>
            <a:r>
              <a:rPr sz="1100">
                <a:solidFill>
                  <a:srgbClr val="000000"/>
                </a:solidFill>
                <a:latin typeface="Calibri"/>
                <a:cs typeface="Calibri"/>
              </a:rPr>
              <a:t>uma</a:t>
            </a:r>
            <a:r>
              <a:rPr sz="1100" spc="-27">
                <a:solidFill>
                  <a:srgbClr val="000000"/>
                </a:solidFill>
                <a:latin typeface="Calibri"/>
                <a:cs typeface="Calibri"/>
              </a:rPr>
              <a:t> </a:t>
            </a:r>
            <a:r>
              <a:rPr sz="1100">
                <a:solidFill>
                  <a:srgbClr val="000000"/>
                </a:solidFill>
                <a:latin typeface="Calibri"/>
                <a:cs typeface="Calibri"/>
              </a:rPr>
              <a:t>viagem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longo curso durante o período</a:t>
            </a:r>
            <a:r>
              <a:rPr sz="1100" spc="20">
                <a:solidFill>
                  <a:srgbClr val="000000"/>
                </a:solidFill>
                <a:latin typeface="Calibri"/>
                <a:cs typeface="Calibri"/>
              </a:rPr>
              <a:t> </a:t>
            </a:r>
            <a:r>
              <a:rPr sz="1100">
                <a:solidFill>
                  <a:srgbClr val="000000"/>
                </a:solidFill>
                <a:latin typeface="Calibri"/>
                <a:cs typeface="Calibri"/>
              </a:rPr>
              <a:t>de rodagem, para que o motor</a:t>
            </a:r>
            <a:r>
              <a:rPr sz="1100" spc="-12">
                <a:solidFill>
                  <a:srgbClr val="000000"/>
                </a:solidFill>
                <a:latin typeface="Calibri"/>
                <a:cs typeface="Calibri"/>
              </a:rPr>
              <a:t> </a:t>
            </a:r>
            <a:r>
              <a:rPr sz="1100">
                <a:solidFill>
                  <a:srgbClr val="000000"/>
                </a:solidFill>
                <a:latin typeface="Calibri"/>
                <a:cs typeface="Calibri"/>
              </a:rPr>
              <a:t>não </a:t>
            </a:r>
            <a:r>
              <a:rPr sz="1100" spc="11">
                <a:solidFill>
                  <a:srgbClr val="000000"/>
                </a:solidFill>
                <a:latin typeface="Calibri"/>
                <a:cs typeface="Calibri"/>
              </a:rPr>
              <a:t>se</a:t>
            </a:r>
            <a:r>
              <a:rPr lang="pt-BR" sz="1100" spc="11">
                <a:solidFill>
                  <a:srgbClr val="000000"/>
                </a:solidFill>
                <a:latin typeface="Calibri"/>
                <a:cs typeface="Calibri"/>
              </a:rPr>
              <a:t> </a:t>
            </a:r>
            <a:r>
              <a:rPr sz="1100">
                <a:solidFill>
                  <a:srgbClr val="000000"/>
                </a:solidFill>
                <a:latin typeface="Calibri"/>
                <a:cs typeface="Calibri"/>
              </a:rPr>
              <a:t>sobrecarregue.</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109</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065780"/>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1432198"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Rodagem dos</a:t>
            </a:r>
            <a:r>
              <a:rPr sz="1100" b="1" spc="-12">
                <a:solidFill>
                  <a:srgbClr val="4F81BD"/>
                </a:solidFill>
                <a:cs typeface="Cambria"/>
              </a:rPr>
              <a:t> </a:t>
            </a:r>
            <a:r>
              <a:rPr sz="1100" b="1">
                <a:solidFill>
                  <a:srgbClr val="4F81BD"/>
                </a:solidFill>
                <a:cs typeface="Cambria"/>
              </a:rPr>
              <a:t>pneus</a:t>
            </a:r>
          </a:p>
        </p:txBody>
      </p:sp>
      <p:sp>
        <p:nvSpPr>
          <p:cNvPr id="6" name="object 6"/>
          <p:cNvSpPr txBox="1"/>
          <p:nvPr/>
        </p:nvSpPr>
        <p:spPr>
          <a:xfrm>
            <a:off x="576072" y="943605"/>
            <a:ext cx="216896" cy="907876"/>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7" name="object 7"/>
          <p:cNvSpPr txBox="1"/>
          <p:nvPr/>
        </p:nvSpPr>
        <p:spPr>
          <a:xfrm>
            <a:off x="804672" y="951068"/>
            <a:ext cx="6109283" cy="103874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pneu novo tem uma superfície lisa,</a:t>
            </a:r>
            <a:r>
              <a:rPr sz="1100" spc="-10">
                <a:solidFill>
                  <a:srgbClr val="000000"/>
                </a:solidFill>
                <a:latin typeface="Calibri"/>
                <a:cs typeface="Calibri"/>
              </a:rPr>
              <a:t> </a:t>
            </a:r>
            <a:r>
              <a:rPr sz="1100">
                <a:solidFill>
                  <a:srgbClr val="000000"/>
                </a:solidFill>
                <a:latin typeface="Calibri"/>
                <a:cs typeface="Calibri"/>
              </a:rPr>
              <a:t>o que pode ser perigoso</a:t>
            </a:r>
            <a:r>
              <a:rPr sz="1100" spc="11">
                <a:solidFill>
                  <a:srgbClr val="000000"/>
                </a:solidFill>
                <a:latin typeface="Calibri"/>
                <a:cs typeface="Calibri"/>
              </a:rPr>
              <a:t> </a:t>
            </a:r>
            <a:r>
              <a:rPr sz="1100">
                <a:solidFill>
                  <a:srgbClr val="000000"/>
                </a:solidFill>
                <a:latin typeface="Calibri"/>
                <a:cs typeface="Calibri"/>
              </a:rPr>
              <a:t>ao</a:t>
            </a:r>
            <a:r>
              <a:rPr sz="1100" spc="11">
                <a:solidFill>
                  <a:srgbClr val="000000"/>
                </a:solidFill>
                <a:latin typeface="Calibri"/>
                <a:cs typeface="Calibri"/>
              </a:rPr>
              <a:t> </a:t>
            </a:r>
            <a:r>
              <a:rPr sz="1100">
                <a:solidFill>
                  <a:srgbClr val="000000"/>
                </a:solidFill>
                <a:latin typeface="Calibri"/>
                <a:cs typeface="Calibri"/>
              </a:rPr>
              <a:t>rodar a alta velocidade ou numa</a:t>
            </a:r>
          </a:p>
          <a:p>
            <a:pPr marL="0" marR="0">
              <a:lnSpc>
                <a:spcPts val="1344"/>
              </a:lnSpc>
              <a:spcBef>
                <a:spcPts val="50"/>
              </a:spcBef>
              <a:spcAft>
                <a:spcPts val="0"/>
              </a:spcAft>
            </a:pPr>
            <a:r>
              <a:rPr sz="1100">
                <a:solidFill>
                  <a:srgbClr val="000000"/>
                </a:solidFill>
                <a:latin typeface="Calibri"/>
                <a:cs typeface="Calibri"/>
              </a:rPr>
              <a:t>estrada com curvas. Para alcançar a máxima aderência</a:t>
            </a:r>
            <a:r>
              <a:rPr sz="1100" spc="-18">
                <a:solidFill>
                  <a:srgbClr val="000000"/>
                </a:solidFill>
                <a:latin typeface="Calibri"/>
                <a:cs typeface="Calibri"/>
              </a:rPr>
              <a:t> </a:t>
            </a:r>
            <a:r>
              <a:rPr sz="1100">
                <a:solidFill>
                  <a:srgbClr val="000000"/>
                </a:solidFill>
                <a:latin typeface="Calibri"/>
                <a:cs typeface="Calibri"/>
              </a:rPr>
              <a:t>no asfalto é necessário rodar o</a:t>
            </a:r>
            <a:r>
              <a:rPr sz="1100" spc="17">
                <a:solidFill>
                  <a:srgbClr val="000000"/>
                </a:solidFill>
                <a:latin typeface="Calibri"/>
                <a:cs typeface="Calibri"/>
              </a:rPr>
              <a:t> </a:t>
            </a:r>
            <a:r>
              <a:rPr sz="1100">
                <a:solidFill>
                  <a:srgbClr val="000000"/>
                </a:solidFill>
                <a:latin typeface="Calibri"/>
                <a:cs typeface="Calibri"/>
              </a:rPr>
              <a:t>pneu.</a:t>
            </a:r>
          </a:p>
          <a:p>
            <a:pPr marL="0" marR="0">
              <a:lnSpc>
                <a:spcPts val="1347"/>
              </a:lnSpc>
              <a:spcBef>
                <a:spcPts val="56"/>
              </a:spcBef>
              <a:spcAft>
                <a:spcPts val="0"/>
              </a:spcAft>
            </a:pPr>
            <a:r>
              <a:rPr sz="1100">
                <a:solidFill>
                  <a:srgbClr val="000000"/>
                </a:solidFill>
                <a:latin typeface="Calibri"/>
                <a:cs typeface="Calibri"/>
              </a:rPr>
              <a:t>Nos</a:t>
            </a:r>
            <a:r>
              <a:rPr sz="1100" spc="13">
                <a:solidFill>
                  <a:srgbClr val="000000"/>
                </a:solidFill>
                <a:latin typeface="Calibri"/>
                <a:cs typeface="Calibri"/>
              </a:rPr>
              <a:t> </a:t>
            </a:r>
            <a:r>
              <a:rPr sz="1100">
                <a:solidFill>
                  <a:srgbClr val="000000"/>
                </a:solidFill>
                <a:latin typeface="Calibri"/>
                <a:cs typeface="Calibri"/>
              </a:rPr>
              <a:t>primeiros 200 km, conduza a baixa</a:t>
            </a:r>
            <a:r>
              <a:rPr sz="1100" spc="-10">
                <a:solidFill>
                  <a:srgbClr val="000000"/>
                </a:solidFill>
                <a:latin typeface="Calibri"/>
                <a:cs typeface="Calibri"/>
              </a:rPr>
              <a:t> </a:t>
            </a:r>
            <a:r>
              <a:rPr sz="1100">
                <a:solidFill>
                  <a:srgbClr val="000000"/>
                </a:solidFill>
                <a:latin typeface="Calibri"/>
                <a:cs typeface="Calibri"/>
              </a:rPr>
              <a:t>velocidade em estradas</a:t>
            </a:r>
            <a:r>
              <a:rPr sz="1100" spc="-12">
                <a:solidFill>
                  <a:srgbClr val="000000"/>
                </a:solidFill>
                <a:latin typeface="Calibri"/>
                <a:cs typeface="Calibri"/>
              </a:rPr>
              <a:t> </a:t>
            </a:r>
            <a:r>
              <a:rPr sz="1100">
                <a:solidFill>
                  <a:srgbClr val="000000"/>
                </a:solidFill>
                <a:latin typeface="Calibri"/>
                <a:cs typeface="Calibri"/>
              </a:rPr>
              <a:t>com curvas, para conseguir que a</a:t>
            </a:r>
          </a:p>
          <a:p>
            <a:pPr marL="0" marR="0">
              <a:lnSpc>
                <a:spcPts val="1344"/>
              </a:lnSpc>
              <a:spcBef>
                <a:spcPts val="0"/>
              </a:spcBef>
              <a:spcAft>
                <a:spcPts val="0"/>
              </a:spcAft>
            </a:pPr>
            <a:r>
              <a:rPr sz="1100">
                <a:solidFill>
                  <a:srgbClr val="000000"/>
                </a:solidFill>
                <a:latin typeface="Calibri"/>
                <a:cs typeface="Calibri"/>
              </a:rPr>
              <a:t>superfície da banda de rodagem</a:t>
            </a:r>
            <a:r>
              <a:rPr sz="1100" spc="11">
                <a:solidFill>
                  <a:srgbClr val="000000"/>
                </a:solidFill>
                <a:latin typeface="Calibri"/>
                <a:cs typeface="Calibri"/>
              </a:rPr>
              <a:t> </a:t>
            </a:r>
            <a:r>
              <a:rPr sz="1100">
                <a:solidFill>
                  <a:srgbClr val="000000"/>
                </a:solidFill>
                <a:latin typeface="Calibri"/>
                <a:cs typeface="Calibri"/>
              </a:rPr>
              <a:t>e os flancos tenham mais</a:t>
            </a:r>
            <a:r>
              <a:rPr sz="1100" spc="-10">
                <a:solidFill>
                  <a:srgbClr val="000000"/>
                </a:solidFill>
                <a:latin typeface="Calibri"/>
                <a:cs typeface="Calibri"/>
              </a:rPr>
              <a:t> </a:t>
            </a:r>
            <a:r>
              <a:rPr sz="1100">
                <a:solidFill>
                  <a:srgbClr val="000000"/>
                </a:solidFill>
                <a:latin typeface="Calibri"/>
                <a:cs typeface="Calibri"/>
              </a:rPr>
              <a:t>aderência.</a:t>
            </a:r>
          </a:p>
          <a:p>
            <a:pPr marL="0" marR="0">
              <a:lnSpc>
                <a:spcPts val="1347"/>
              </a:lnSpc>
              <a:spcBef>
                <a:spcPts val="56"/>
              </a:spcBef>
              <a:spcAft>
                <a:spcPts val="0"/>
              </a:spcAft>
            </a:pPr>
            <a:r>
              <a:rPr sz="1100">
                <a:solidFill>
                  <a:srgbClr val="000000"/>
                </a:solidFill>
                <a:latin typeface="Calibri"/>
                <a:cs typeface="Calibri"/>
              </a:rPr>
              <a:t>A</a:t>
            </a:r>
            <a:r>
              <a:rPr lang="pt-BR" sz="1100">
                <a:solidFill>
                  <a:srgbClr val="000000"/>
                </a:solidFill>
                <a:latin typeface="Calibri"/>
                <a:cs typeface="Calibri"/>
              </a:rPr>
              <a:t> falta de</a:t>
            </a:r>
            <a:r>
              <a:rPr sz="1100">
                <a:solidFill>
                  <a:srgbClr val="000000"/>
                </a:solidFill>
                <a:latin typeface="Calibri"/>
                <a:cs typeface="Calibri"/>
              </a:rPr>
              <a:t> asperezas</a:t>
            </a:r>
            <a:r>
              <a:rPr sz="1100" spc="-10">
                <a:solidFill>
                  <a:srgbClr val="000000"/>
                </a:solidFill>
                <a:latin typeface="Calibri"/>
                <a:cs typeface="Calibri"/>
              </a:rPr>
              <a:t> </a:t>
            </a:r>
            <a:r>
              <a:rPr sz="1100">
                <a:solidFill>
                  <a:srgbClr val="000000"/>
                </a:solidFill>
                <a:latin typeface="Calibri"/>
                <a:cs typeface="Calibri"/>
              </a:rPr>
              <a:t>na banda de rodagem</a:t>
            </a:r>
            <a:r>
              <a:rPr sz="1100" spc="18">
                <a:solidFill>
                  <a:srgbClr val="000000"/>
                </a:solidFill>
                <a:latin typeface="Calibri"/>
                <a:cs typeface="Calibri"/>
              </a:rPr>
              <a:t> </a:t>
            </a:r>
            <a:r>
              <a:rPr sz="1100">
                <a:solidFill>
                  <a:srgbClr val="000000"/>
                </a:solidFill>
                <a:latin typeface="Calibri"/>
                <a:cs typeface="Calibri"/>
              </a:rPr>
              <a:t>do pneu são</a:t>
            </a:r>
            <a:r>
              <a:rPr sz="1100" spc="14">
                <a:solidFill>
                  <a:srgbClr val="000000"/>
                </a:solidFill>
                <a:latin typeface="Calibri"/>
                <a:cs typeface="Calibri"/>
              </a:rPr>
              <a:t> </a:t>
            </a:r>
            <a:r>
              <a:rPr sz="1100">
                <a:solidFill>
                  <a:srgbClr val="000000"/>
                </a:solidFill>
                <a:latin typeface="Calibri"/>
                <a:cs typeface="Calibri"/>
              </a:rPr>
              <a:t>perigosas e podem provocar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acidente; a única forma</a:t>
            </a:r>
            <a:r>
              <a:rPr lang="pt-BR" sz="1100">
                <a:solidFill>
                  <a:srgbClr val="000000"/>
                </a:solidFill>
                <a:latin typeface="Calibri"/>
                <a:cs typeface="Calibri"/>
              </a:rPr>
              <a:t> </a:t>
            </a:r>
            <a:r>
              <a:rPr sz="1100">
                <a:solidFill>
                  <a:srgbClr val="000000"/>
                </a:solidFill>
                <a:latin typeface="Calibri"/>
                <a:cs typeface="Calibri"/>
              </a:rPr>
              <a:t>de as</a:t>
            </a:r>
            <a:r>
              <a:rPr sz="1100" spc="10">
                <a:solidFill>
                  <a:srgbClr val="000000"/>
                </a:solidFill>
                <a:latin typeface="Calibri"/>
                <a:cs typeface="Calibri"/>
              </a:rPr>
              <a:t> </a:t>
            </a:r>
            <a:r>
              <a:rPr sz="1100">
                <a:solidFill>
                  <a:srgbClr val="000000"/>
                </a:solidFill>
                <a:latin typeface="Calibri"/>
                <a:cs typeface="Calibri"/>
              </a:rPr>
              <a:t>evitar</a:t>
            </a:r>
            <a:r>
              <a:rPr sz="1100" spc="-19">
                <a:solidFill>
                  <a:srgbClr val="000000"/>
                </a:solidFill>
                <a:latin typeface="Calibri"/>
                <a:cs typeface="Calibri"/>
              </a:rPr>
              <a:t> </a:t>
            </a:r>
            <a:r>
              <a:rPr sz="1100">
                <a:solidFill>
                  <a:srgbClr val="000000"/>
                </a:solidFill>
                <a:latin typeface="Calibri"/>
                <a:cs typeface="Calibri"/>
              </a:rPr>
              <a:t>é</a:t>
            </a:r>
            <a:r>
              <a:rPr sz="1100" spc="17">
                <a:solidFill>
                  <a:srgbClr val="000000"/>
                </a:solidFill>
                <a:latin typeface="Calibri"/>
                <a:cs typeface="Calibri"/>
              </a:rPr>
              <a:t> </a:t>
            </a:r>
            <a:r>
              <a:rPr sz="1100">
                <a:solidFill>
                  <a:srgbClr val="000000"/>
                </a:solidFill>
                <a:latin typeface="Calibri"/>
                <a:cs typeface="Calibri"/>
              </a:rPr>
              <a:t>fazer a rodagem do pneu.</a:t>
            </a:r>
          </a:p>
        </p:txBody>
      </p:sp>
      <p:sp>
        <p:nvSpPr>
          <p:cNvPr id="8" name="object 8"/>
          <p:cNvSpPr txBox="1"/>
          <p:nvPr/>
        </p:nvSpPr>
        <p:spPr>
          <a:xfrm>
            <a:off x="576072" y="2117202"/>
            <a:ext cx="217607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Rodagem do sistema de </a:t>
            </a:r>
            <a:r>
              <a:rPr lang="pt-BR" sz="1100" b="1">
                <a:solidFill>
                  <a:srgbClr val="4F81BD"/>
                </a:solidFill>
                <a:cs typeface="Cambria"/>
              </a:rPr>
              <a:t>freios</a:t>
            </a:r>
            <a:endParaRPr sz="1100" b="1">
              <a:solidFill>
                <a:srgbClr val="4F81BD"/>
              </a:solidFill>
              <a:cs typeface="Cambria"/>
            </a:endParaRPr>
          </a:p>
        </p:txBody>
      </p:sp>
      <p:sp>
        <p:nvSpPr>
          <p:cNvPr id="9" name="object 9"/>
          <p:cNvSpPr txBox="1"/>
          <p:nvPr/>
        </p:nvSpPr>
        <p:spPr>
          <a:xfrm>
            <a:off x="576072" y="2279996"/>
            <a:ext cx="624039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Nos</a:t>
            </a:r>
            <a:r>
              <a:rPr sz="1100" spc="13">
                <a:solidFill>
                  <a:srgbClr val="000000"/>
                </a:solidFill>
                <a:latin typeface="Calibri"/>
                <a:cs typeface="Calibri"/>
              </a:rPr>
              <a:t> </a:t>
            </a:r>
            <a:r>
              <a:rPr sz="1100">
                <a:solidFill>
                  <a:srgbClr val="000000"/>
                </a:solidFill>
                <a:latin typeface="Calibri"/>
                <a:cs typeface="Calibri"/>
              </a:rPr>
              <a:t>primeiros 500 km, as</a:t>
            </a:r>
            <a:r>
              <a:rPr sz="1100" spc="10">
                <a:solidFill>
                  <a:srgbClr val="000000"/>
                </a:solidFill>
                <a:latin typeface="Calibri"/>
                <a:cs typeface="Calibri"/>
              </a:rPr>
              <a:t> </a:t>
            </a:r>
            <a:r>
              <a:rPr sz="1100">
                <a:solidFill>
                  <a:srgbClr val="000000"/>
                </a:solidFill>
                <a:latin typeface="Calibri"/>
                <a:cs typeface="Calibri"/>
              </a:rPr>
              <a:t>pastilhas de </a:t>
            </a:r>
            <a:r>
              <a:rPr lang="pt-BR" sz="1100">
                <a:solidFill>
                  <a:srgbClr val="000000"/>
                </a:solidFill>
                <a:latin typeface="Calibri"/>
                <a:cs typeface="Calibri"/>
              </a:rPr>
              <a:t>freios</a:t>
            </a:r>
            <a:r>
              <a:rPr sz="1100" spc="10">
                <a:solidFill>
                  <a:srgbClr val="000000"/>
                </a:solidFill>
                <a:latin typeface="Calibri"/>
                <a:cs typeface="Calibri"/>
              </a:rPr>
              <a:t> </a:t>
            </a:r>
            <a:r>
              <a:rPr sz="1100">
                <a:solidFill>
                  <a:srgbClr val="000000"/>
                </a:solidFill>
                <a:latin typeface="Calibri"/>
                <a:cs typeface="Calibri"/>
              </a:rPr>
              <a:t>novas encontram-se no seu estado</a:t>
            </a:r>
            <a:r>
              <a:rPr sz="1100" spc="-12">
                <a:solidFill>
                  <a:srgbClr val="000000"/>
                </a:solidFill>
                <a:latin typeface="Calibri"/>
                <a:cs typeface="Calibri"/>
              </a:rPr>
              <a:t> </a:t>
            </a:r>
            <a:r>
              <a:rPr sz="1100">
                <a:solidFill>
                  <a:srgbClr val="000000"/>
                </a:solidFill>
                <a:latin typeface="Calibri"/>
                <a:cs typeface="Calibri"/>
              </a:rPr>
              <a:t>original, sem alcançarem a</a:t>
            </a:r>
          </a:p>
          <a:p>
            <a:pPr marL="0" marR="0">
              <a:lnSpc>
                <a:spcPts val="1344"/>
              </a:lnSpc>
              <a:spcBef>
                <a:spcPts val="50"/>
              </a:spcBef>
              <a:spcAft>
                <a:spcPts val="0"/>
              </a:spcAft>
            </a:pPr>
            <a:r>
              <a:rPr sz="1100">
                <a:solidFill>
                  <a:srgbClr val="000000"/>
                </a:solidFill>
                <a:latin typeface="Calibri"/>
                <a:cs typeface="Calibri"/>
              </a:rPr>
              <a:t>fricção ideal. Não acione com a força</a:t>
            </a:r>
            <a:r>
              <a:rPr sz="1100" spc="-20">
                <a:solidFill>
                  <a:srgbClr val="000000"/>
                </a:solidFill>
                <a:latin typeface="Calibri"/>
                <a:cs typeface="Calibri"/>
              </a:rPr>
              <a:t> </a:t>
            </a:r>
            <a:r>
              <a:rPr sz="1100">
                <a:solidFill>
                  <a:srgbClr val="000000"/>
                </a:solidFill>
                <a:latin typeface="Calibri"/>
                <a:cs typeface="Calibri"/>
              </a:rPr>
              <a:t>a manete</a:t>
            </a:r>
            <a:r>
              <a:rPr sz="1100" spc="-14">
                <a:solidFill>
                  <a:srgbClr val="000000"/>
                </a:solidFill>
                <a:latin typeface="Calibri"/>
                <a:cs typeface="Calibri"/>
              </a:rPr>
              <a:t> </a:t>
            </a:r>
            <a:r>
              <a:rPr sz="1100">
                <a:solidFill>
                  <a:srgbClr val="000000"/>
                </a:solidFill>
                <a:latin typeface="Calibri"/>
                <a:cs typeface="Calibri"/>
              </a:rPr>
              <a:t>ou o pedal de </a:t>
            </a:r>
            <a:r>
              <a:rPr lang="pt-BR" sz="1100">
                <a:solidFill>
                  <a:srgbClr val="000000"/>
                </a:solidFill>
                <a:latin typeface="Calibri"/>
                <a:cs typeface="Calibri"/>
              </a:rPr>
              <a:t>freio</a:t>
            </a:r>
            <a:r>
              <a:rPr sz="1100">
                <a:solidFill>
                  <a:srgbClr val="000000"/>
                </a:solidFill>
                <a:latin typeface="Calibri"/>
                <a:cs typeface="Calibri"/>
              </a:rPr>
              <a:t> para compensar a eficiência do </a:t>
            </a:r>
            <a:r>
              <a:rPr lang="pt-BR" sz="1100">
                <a:solidFill>
                  <a:srgbClr val="000000"/>
                </a:solidFill>
                <a:latin typeface="Calibri"/>
                <a:cs typeface="Calibri"/>
              </a:rPr>
              <a:t>mesmo</a:t>
            </a:r>
            <a:r>
              <a:rPr sz="1100">
                <a:solidFill>
                  <a:srgbClr val="000000"/>
                </a:solidFill>
                <a:latin typeface="Calibri"/>
                <a:cs typeface="Calibri"/>
              </a:rPr>
              <a:t>,</a:t>
            </a:r>
          </a:p>
          <a:p>
            <a:pPr marL="0" marR="0">
              <a:lnSpc>
                <a:spcPts val="1344"/>
              </a:lnSpc>
              <a:spcBef>
                <a:spcPts val="0"/>
              </a:spcBef>
              <a:spcAft>
                <a:spcPts val="0"/>
              </a:spcAft>
            </a:pPr>
            <a:r>
              <a:rPr sz="1100">
                <a:solidFill>
                  <a:srgbClr val="000000"/>
                </a:solidFill>
                <a:latin typeface="Calibri"/>
                <a:cs typeface="Calibri"/>
              </a:rPr>
              <a:t>pois pode aquecer</a:t>
            </a:r>
            <a:r>
              <a:rPr sz="1100" spc="-16">
                <a:solidFill>
                  <a:srgbClr val="000000"/>
                </a:solidFill>
                <a:latin typeface="Calibri"/>
                <a:cs typeface="Calibri"/>
              </a:rPr>
              <a:t> </a:t>
            </a:r>
            <a:r>
              <a:rPr lang="pt-BR" sz="1100" spc="-16">
                <a:solidFill>
                  <a:srgbClr val="000000"/>
                </a:solidFill>
                <a:latin typeface="Calibri"/>
                <a:cs typeface="Calibri"/>
              </a:rPr>
              <a:t>demais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sistema de </a:t>
            </a:r>
            <a:r>
              <a:rPr lang="pt-BR" sz="1100">
                <a:solidFill>
                  <a:srgbClr val="000000"/>
                </a:solidFill>
                <a:latin typeface="Calibri"/>
                <a:cs typeface="Calibri"/>
              </a:rPr>
              <a:t>frenagem</a:t>
            </a:r>
            <a:r>
              <a:rPr sz="1100">
                <a:solidFill>
                  <a:srgbClr val="000000"/>
                </a:solidFill>
                <a:latin typeface="Calibri"/>
                <a:cs typeface="Calibri"/>
              </a:rPr>
              <a:t>.</a:t>
            </a:r>
          </a:p>
        </p:txBody>
      </p:sp>
      <p:sp>
        <p:nvSpPr>
          <p:cNvPr id="10" name="object 10"/>
          <p:cNvSpPr txBox="1"/>
          <p:nvPr/>
        </p:nvSpPr>
        <p:spPr>
          <a:xfrm>
            <a:off x="3485388" y="307095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647700" y="3298525"/>
            <a:ext cx="6005719"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 melhor rodagem dentro dos 200 km iniciais,</a:t>
            </a:r>
            <a:r>
              <a:rPr sz="1100" spc="-16">
                <a:solidFill>
                  <a:srgbClr val="000000"/>
                </a:solidFill>
                <a:latin typeface="Calibri"/>
                <a:cs typeface="Calibri"/>
              </a:rPr>
              <a:t> </a:t>
            </a:r>
            <a:r>
              <a:rPr sz="1100">
                <a:solidFill>
                  <a:srgbClr val="000000"/>
                </a:solidFill>
                <a:latin typeface="Calibri"/>
                <a:cs typeface="Calibri"/>
              </a:rPr>
              <a:t>evite acelerações, curvas</a:t>
            </a:r>
            <a:r>
              <a:rPr lang="pt-BR" sz="1100">
                <a:solidFill>
                  <a:srgbClr val="000000"/>
                </a:solidFill>
                <a:latin typeface="Calibri"/>
                <a:cs typeface="Calibri"/>
              </a:rPr>
              <a:t> fechadas</a:t>
            </a:r>
            <a:r>
              <a:rPr sz="1100">
                <a:solidFill>
                  <a:srgbClr val="000000"/>
                </a:solidFill>
                <a:latin typeface="Calibri"/>
                <a:cs typeface="Calibri"/>
              </a:rPr>
              <a:t> e </a:t>
            </a:r>
            <a:r>
              <a:rPr lang="pt-BR" sz="1100">
                <a:solidFill>
                  <a:srgbClr val="000000"/>
                </a:solidFill>
                <a:latin typeface="Calibri"/>
                <a:cs typeface="Calibri"/>
              </a:rPr>
              <a:t>frenagens</a:t>
            </a:r>
            <a:r>
              <a:rPr sz="1100">
                <a:solidFill>
                  <a:srgbClr val="000000"/>
                </a:solidFill>
                <a:latin typeface="Calibri"/>
                <a:cs typeface="Calibri"/>
              </a:rPr>
              <a:t> bruscas.</a:t>
            </a:r>
          </a:p>
        </p:txBody>
      </p:sp>
      <p:sp>
        <p:nvSpPr>
          <p:cNvPr id="12" name="object 1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3885692"/>
            <a:ext cx="6301740" cy="46177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79704" y="1218691"/>
            <a:ext cx="6306312" cy="244602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3969"/>
            <a:ext cx="752502"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Ajustes</a:t>
            </a:r>
          </a:p>
        </p:txBody>
      </p:sp>
      <p:sp>
        <p:nvSpPr>
          <p:cNvPr id="7" name="object 7"/>
          <p:cNvSpPr txBox="1"/>
          <p:nvPr/>
        </p:nvSpPr>
        <p:spPr>
          <a:xfrm>
            <a:off x="684275" y="1048878"/>
            <a:ext cx="164561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Ajuste dos retrovisores</a:t>
            </a:r>
          </a:p>
        </p:txBody>
      </p:sp>
      <p:sp>
        <p:nvSpPr>
          <p:cNvPr id="8" name="object 8"/>
          <p:cNvSpPr txBox="1"/>
          <p:nvPr/>
        </p:nvSpPr>
        <p:spPr>
          <a:xfrm>
            <a:off x="3140964" y="1211672"/>
            <a:ext cx="392295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o gui</a:t>
            </a:r>
            <a:r>
              <a:rPr lang="pt-BR" sz="1100">
                <a:solidFill>
                  <a:srgbClr val="000000"/>
                </a:solidFill>
                <a:latin typeface="Calibri"/>
                <a:cs typeface="Calibri"/>
              </a:rPr>
              <a:t>dão</a:t>
            </a:r>
            <a:r>
              <a:rPr sz="1100">
                <a:solidFill>
                  <a:srgbClr val="000000"/>
                </a:solidFill>
                <a:latin typeface="Calibri"/>
                <a:cs typeface="Calibri"/>
              </a:rPr>
              <a:t> para a posição mais c</a:t>
            </a:r>
            <a:r>
              <a:rPr lang="pt-BR" sz="1100">
                <a:solidFill>
                  <a:srgbClr val="000000"/>
                </a:solidFill>
                <a:latin typeface="Calibri"/>
                <a:cs typeface="Calibri"/>
              </a:rPr>
              <a:t>ô</a:t>
            </a:r>
            <a:r>
              <a:rPr sz="1100">
                <a:solidFill>
                  <a:srgbClr val="000000"/>
                </a:solidFill>
                <a:latin typeface="Calibri"/>
                <a:cs typeface="Calibri"/>
              </a:rPr>
              <a:t>moda de acordo com a sua</a:t>
            </a:r>
          </a:p>
          <a:p>
            <a:pPr marL="0" marR="0">
              <a:lnSpc>
                <a:spcPts val="1344"/>
              </a:lnSpc>
              <a:spcBef>
                <a:spcPts val="50"/>
              </a:spcBef>
              <a:spcAft>
                <a:spcPts val="0"/>
              </a:spcAft>
            </a:pPr>
            <a:r>
              <a:rPr sz="1100">
                <a:solidFill>
                  <a:srgbClr val="000000"/>
                </a:solidFill>
                <a:latin typeface="Calibri"/>
                <a:cs typeface="Calibri"/>
              </a:rPr>
              <a:t>estatura</a:t>
            </a:r>
            <a:r>
              <a:rPr sz="1100" spc="-16">
                <a:solidFill>
                  <a:srgbClr val="000000"/>
                </a:solidFill>
                <a:latin typeface="Calibri"/>
                <a:cs typeface="Calibri"/>
              </a:rPr>
              <a:t> </a:t>
            </a:r>
            <a:r>
              <a:rPr sz="1100">
                <a:solidFill>
                  <a:srgbClr val="000000"/>
                </a:solidFill>
                <a:latin typeface="Calibri"/>
                <a:cs typeface="Calibri"/>
              </a:rPr>
              <a:t>e hábitos de condução.</a:t>
            </a:r>
          </a:p>
        </p:txBody>
      </p:sp>
      <p:sp>
        <p:nvSpPr>
          <p:cNvPr id="9" name="object 9"/>
          <p:cNvSpPr txBox="1"/>
          <p:nvPr/>
        </p:nvSpPr>
        <p:spPr>
          <a:xfrm>
            <a:off x="3140964" y="1603340"/>
            <a:ext cx="397883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haste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retrovisor (1)</a:t>
            </a:r>
            <a:r>
              <a:rPr sz="1100" spc="-17">
                <a:solidFill>
                  <a:srgbClr val="000000"/>
                </a:solidFill>
                <a:latin typeface="Calibri"/>
                <a:cs typeface="Calibri"/>
              </a:rPr>
              <a:t> </a:t>
            </a:r>
            <a:r>
              <a:rPr sz="1100">
                <a:solidFill>
                  <a:srgbClr val="000000"/>
                </a:solidFill>
                <a:latin typeface="Calibri"/>
                <a:cs typeface="Calibri"/>
              </a:rPr>
              <a:t>e o</a:t>
            </a:r>
            <a:r>
              <a:rPr sz="1100" spc="10">
                <a:solidFill>
                  <a:srgbClr val="000000"/>
                </a:solidFill>
                <a:latin typeface="Calibri"/>
                <a:cs typeface="Calibri"/>
              </a:rPr>
              <a:t> </a:t>
            </a:r>
            <a:r>
              <a:rPr sz="1100">
                <a:solidFill>
                  <a:srgbClr val="000000"/>
                </a:solidFill>
                <a:latin typeface="Calibri"/>
                <a:cs typeface="Calibri"/>
              </a:rPr>
              <a:t>espelho</a:t>
            </a:r>
            <a:r>
              <a:rPr sz="1100" spc="19">
                <a:solidFill>
                  <a:srgbClr val="000000"/>
                </a:solidFill>
                <a:latin typeface="Calibri"/>
                <a:cs typeface="Calibri"/>
              </a:rPr>
              <a:t> </a:t>
            </a:r>
            <a:r>
              <a:rPr sz="1100">
                <a:solidFill>
                  <a:srgbClr val="000000"/>
                </a:solidFill>
                <a:latin typeface="Calibri"/>
                <a:cs typeface="Calibri"/>
              </a:rPr>
              <a:t>podem</a:t>
            </a:r>
            <a:r>
              <a:rPr sz="1100" spc="16">
                <a:solidFill>
                  <a:srgbClr val="000000"/>
                </a:solidFill>
                <a:latin typeface="Calibri"/>
                <a:cs typeface="Calibri"/>
              </a:rPr>
              <a:t> </a:t>
            </a:r>
            <a:r>
              <a:rPr sz="1100">
                <a:solidFill>
                  <a:srgbClr val="000000"/>
                </a:solidFill>
                <a:latin typeface="Calibri"/>
                <a:cs typeface="Calibri"/>
              </a:rPr>
              <a:t>ajustar-se diretamente</a:t>
            </a:r>
          </a:p>
          <a:p>
            <a:pPr marL="0" marR="0">
              <a:lnSpc>
                <a:spcPts val="1344"/>
              </a:lnSpc>
              <a:spcBef>
                <a:spcPts val="50"/>
              </a:spcBef>
              <a:spcAft>
                <a:spcPts val="0"/>
              </a:spcAft>
            </a:pPr>
            <a:r>
              <a:rPr sz="1100">
                <a:solidFill>
                  <a:srgbClr val="000000"/>
                </a:solidFill>
                <a:latin typeface="Calibri"/>
                <a:cs typeface="Calibri"/>
              </a:rPr>
              <a:t>à mão.</a:t>
            </a:r>
          </a:p>
        </p:txBody>
      </p:sp>
      <p:sp>
        <p:nvSpPr>
          <p:cNvPr id="10" name="object 10"/>
          <p:cNvSpPr txBox="1"/>
          <p:nvPr/>
        </p:nvSpPr>
        <p:spPr>
          <a:xfrm>
            <a:off x="3427476" y="303742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1" name="object 11"/>
          <p:cNvSpPr txBox="1"/>
          <p:nvPr/>
        </p:nvSpPr>
        <p:spPr>
          <a:xfrm>
            <a:off x="755904" y="3266521"/>
            <a:ext cx="6092538"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Sente-se na moto e mantenha-a em</a:t>
            </a:r>
            <a:r>
              <a:rPr sz="1100" spc="15">
                <a:solidFill>
                  <a:srgbClr val="000000"/>
                </a:solidFill>
                <a:latin typeface="Calibri"/>
                <a:cs typeface="Calibri"/>
              </a:rPr>
              <a:t> </a:t>
            </a:r>
            <a:r>
              <a:rPr sz="1100">
                <a:solidFill>
                  <a:srgbClr val="000000"/>
                </a:solidFill>
                <a:latin typeface="Calibri"/>
                <a:cs typeface="Calibri"/>
              </a:rPr>
              <a:t>posição vertical. Certifique-se que </a:t>
            </a:r>
            <a:r>
              <a:rPr sz="1100" spc="11">
                <a:solidFill>
                  <a:srgbClr val="000000"/>
                </a:solidFill>
                <a:latin typeface="Calibri"/>
                <a:cs typeface="Calibri"/>
              </a:rPr>
              <a:t>vê</a:t>
            </a:r>
            <a:r>
              <a:rPr sz="1100">
                <a:solidFill>
                  <a:srgbClr val="000000"/>
                </a:solidFill>
                <a:latin typeface="Calibri"/>
                <a:cs typeface="Calibri"/>
              </a:rPr>
              <a:t> claramente o objeto dentro do</a:t>
            </a:r>
          </a:p>
          <a:p>
            <a:pPr marL="0" marR="0">
              <a:lnSpc>
                <a:spcPts val="1343"/>
              </a:lnSpc>
              <a:spcBef>
                <a:spcPts val="50"/>
              </a:spcBef>
              <a:spcAft>
                <a:spcPts val="0"/>
              </a:spcAft>
            </a:pPr>
            <a:r>
              <a:rPr sz="1100">
                <a:solidFill>
                  <a:srgbClr val="000000"/>
                </a:solidFill>
                <a:latin typeface="Calibri"/>
                <a:cs typeface="Calibri"/>
              </a:rPr>
              <a:t>alcance da parte traseira</a:t>
            </a:r>
            <a:r>
              <a:rPr sz="1100" spc="-15">
                <a:solidFill>
                  <a:srgbClr val="000000"/>
                </a:solidFill>
                <a:latin typeface="Calibri"/>
                <a:cs typeface="Calibri"/>
              </a:rPr>
              <a:t> </a:t>
            </a:r>
            <a:r>
              <a:rPr sz="1100">
                <a:solidFill>
                  <a:srgbClr val="000000"/>
                </a:solidFill>
                <a:latin typeface="Calibri"/>
                <a:cs typeface="Calibri"/>
              </a:rPr>
              <a:t>da moto a 10 metros, com uma largura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4 metros.</a:t>
            </a:r>
          </a:p>
        </p:txBody>
      </p:sp>
      <p:sp>
        <p:nvSpPr>
          <p:cNvPr id="12" name="object 12"/>
          <p:cNvSpPr txBox="1"/>
          <p:nvPr/>
        </p:nvSpPr>
        <p:spPr>
          <a:xfrm>
            <a:off x="3593592" y="389238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3" name="object 13"/>
          <p:cNvSpPr txBox="1"/>
          <p:nvPr/>
        </p:nvSpPr>
        <p:spPr>
          <a:xfrm>
            <a:off x="755904" y="4119464"/>
            <a:ext cx="511057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ajuste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retrovisores</a:t>
            </a:r>
            <a:r>
              <a:rPr sz="1100" spc="-17">
                <a:solidFill>
                  <a:srgbClr val="000000"/>
                </a:solidFill>
                <a:latin typeface="Calibri"/>
                <a:cs typeface="Calibri"/>
              </a:rPr>
              <a:t> </a:t>
            </a:r>
            <a:r>
              <a:rPr sz="1100">
                <a:solidFill>
                  <a:srgbClr val="000000"/>
                </a:solidFill>
                <a:latin typeface="Calibri"/>
                <a:cs typeface="Calibri"/>
              </a:rPr>
              <a:t>em </a:t>
            </a:r>
            <a:r>
              <a:rPr lang="pt-BR" sz="1100">
                <a:solidFill>
                  <a:srgbClr val="000000"/>
                </a:solidFill>
                <a:latin typeface="Calibri"/>
                <a:cs typeface="Calibri"/>
              </a:rPr>
              <a:t>movimento</a:t>
            </a:r>
            <a:r>
              <a:rPr sz="1100">
                <a:solidFill>
                  <a:srgbClr val="000000"/>
                </a:solidFill>
                <a:latin typeface="Calibri"/>
                <a:cs typeface="Calibri"/>
              </a:rPr>
              <a:t>, ou poderá diminuir o seu</a:t>
            </a:r>
            <a:r>
              <a:rPr sz="1100" spc="-16">
                <a:solidFill>
                  <a:srgbClr val="000000"/>
                </a:solidFill>
                <a:latin typeface="Calibri"/>
                <a:cs typeface="Calibri"/>
              </a:rPr>
              <a:t> </a:t>
            </a:r>
            <a:r>
              <a:rPr sz="1100">
                <a:solidFill>
                  <a:srgbClr val="000000"/>
                </a:solidFill>
                <a:latin typeface="Calibri"/>
                <a:cs typeface="Calibri"/>
              </a:rPr>
              <a:t>controlo</a:t>
            </a:r>
            <a:r>
              <a:rPr sz="1100" spc="19">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sz="1100">
                <a:solidFill>
                  <a:srgbClr val="000000"/>
                </a:solidFill>
                <a:latin typeface="Calibri"/>
                <a:cs typeface="Calibri"/>
              </a:rPr>
              <a:t>moto.</a:t>
            </a:r>
          </a:p>
        </p:txBody>
      </p:sp>
      <p:sp>
        <p:nvSpPr>
          <p:cNvPr id="14" name="object 14"/>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3024" y="941323"/>
            <a:ext cx="2252472" cy="11856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003296"/>
            <a:ext cx="6301740" cy="63245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362"/>
            <a:ext cx="228925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Ajuste da manete de emb</a:t>
            </a:r>
            <a:r>
              <a:rPr lang="pt-BR" sz="1100" b="1">
                <a:solidFill>
                  <a:srgbClr val="4F81BD"/>
                </a:solidFill>
                <a:cs typeface="Cambria"/>
              </a:rPr>
              <a:t>re</a:t>
            </a:r>
            <a:r>
              <a:rPr sz="1100" b="1">
                <a:solidFill>
                  <a:srgbClr val="4F81BD"/>
                </a:solidFill>
                <a:cs typeface="Cambria"/>
              </a:rPr>
              <a:t>agem</a:t>
            </a:r>
          </a:p>
        </p:txBody>
      </p:sp>
      <p:sp>
        <p:nvSpPr>
          <p:cNvPr id="7" name="object 7"/>
          <p:cNvSpPr txBox="1"/>
          <p:nvPr/>
        </p:nvSpPr>
        <p:spPr>
          <a:xfrm>
            <a:off x="2938272" y="943448"/>
            <a:ext cx="403225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Acione a manete de embr</a:t>
            </a:r>
            <a:r>
              <a:rPr lang="pt-BR" sz="1100">
                <a:solidFill>
                  <a:srgbClr val="000000"/>
                </a:solidFill>
                <a:latin typeface="Calibri"/>
                <a:cs typeface="Calibri"/>
              </a:rPr>
              <a:t>e</a:t>
            </a:r>
            <a:r>
              <a:rPr sz="1100">
                <a:solidFill>
                  <a:srgbClr val="000000"/>
                </a:solidFill>
                <a:latin typeface="Calibri"/>
                <a:cs typeface="Calibri"/>
              </a:rPr>
              <a:t>agem</a:t>
            </a:r>
            <a:r>
              <a:rPr sz="1100" spc="10">
                <a:solidFill>
                  <a:srgbClr val="000000"/>
                </a:solidFill>
                <a:latin typeface="Calibri"/>
                <a:cs typeface="Calibri"/>
              </a:rPr>
              <a:t> </a:t>
            </a:r>
            <a:r>
              <a:rPr sz="1100">
                <a:solidFill>
                  <a:srgbClr val="000000"/>
                </a:solidFill>
                <a:latin typeface="Calibri"/>
                <a:cs typeface="Calibri"/>
              </a:rPr>
              <a:t>quando ligar</a:t>
            </a:r>
            <a:r>
              <a:rPr sz="1100" spc="-17">
                <a:solidFill>
                  <a:srgbClr val="000000"/>
                </a:solidFill>
                <a:latin typeface="Calibri"/>
                <a:cs typeface="Calibri"/>
              </a:rPr>
              <a:t> </a:t>
            </a:r>
            <a:r>
              <a:rPr sz="1100">
                <a:solidFill>
                  <a:srgbClr val="000000"/>
                </a:solidFill>
                <a:latin typeface="Calibri"/>
                <a:cs typeface="Calibri"/>
              </a:rPr>
              <a:t>o motor, travando </a:t>
            </a:r>
            <a:r>
              <a:rPr sz="1100" spc="16">
                <a:solidFill>
                  <a:srgbClr val="000000"/>
                </a:solidFill>
                <a:latin typeface="Calibri"/>
                <a:cs typeface="Calibri"/>
              </a:rPr>
              <a:t>ou</a:t>
            </a:r>
          </a:p>
          <a:p>
            <a:pPr marL="0" marR="0">
              <a:lnSpc>
                <a:spcPts val="1343"/>
              </a:lnSpc>
              <a:spcBef>
                <a:spcPts val="50"/>
              </a:spcBef>
              <a:spcAft>
                <a:spcPts val="0"/>
              </a:spcAft>
            </a:pPr>
            <a:r>
              <a:rPr sz="1100">
                <a:solidFill>
                  <a:srgbClr val="000000"/>
                </a:solidFill>
                <a:latin typeface="Calibri"/>
                <a:cs typeface="Calibri"/>
              </a:rPr>
              <a:t>trocando a mudança</a:t>
            </a:r>
            <a:r>
              <a:rPr sz="1100" spc="-10">
                <a:solidFill>
                  <a:srgbClr val="000000"/>
                </a:solidFill>
                <a:latin typeface="Calibri"/>
                <a:cs typeface="Calibri"/>
              </a:rPr>
              <a:t> </a:t>
            </a:r>
            <a:r>
              <a:rPr sz="1100">
                <a:solidFill>
                  <a:srgbClr val="000000"/>
                </a:solidFill>
                <a:latin typeface="Calibri"/>
                <a:cs typeface="Calibri"/>
              </a:rPr>
              <a:t>para</a:t>
            </a:r>
            <a:r>
              <a:rPr sz="1100" spc="-15">
                <a:solidFill>
                  <a:srgbClr val="000000"/>
                </a:solidFill>
                <a:latin typeface="Calibri"/>
                <a:cs typeface="Calibri"/>
              </a:rPr>
              <a:t> </a:t>
            </a:r>
            <a:r>
              <a:rPr sz="1100">
                <a:solidFill>
                  <a:srgbClr val="000000"/>
                </a:solidFill>
                <a:latin typeface="Calibri"/>
                <a:cs typeface="Calibri"/>
              </a:rPr>
              <a:t>que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discos da embr</a:t>
            </a:r>
            <a:r>
              <a:rPr lang="pt-BR" sz="1100">
                <a:solidFill>
                  <a:srgbClr val="000000"/>
                </a:solidFill>
                <a:latin typeface="Calibri"/>
                <a:cs typeface="Calibri"/>
              </a:rPr>
              <a:t>e</a:t>
            </a:r>
            <a:r>
              <a:rPr sz="1100">
                <a:solidFill>
                  <a:srgbClr val="000000"/>
                </a:solidFill>
                <a:latin typeface="Calibri"/>
                <a:cs typeface="Calibri"/>
              </a:rPr>
              <a:t>agem se separem,</a:t>
            </a:r>
          </a:p>
          <a:p>
            <a:pPr marL="0" marR="0">
              <a:lnSpc>
                <a:spcPts val="1344"/>
              </a:lnSpc>
              <a:spcBef>
                <a:spcPts val="0"/>
              </a:spcBef>
              <a:spcAft>
                <a:spcPts val="0"/>
              </a:spcAft>
            </a:pPr>
            <a:r>
              <a:rPr sz="1100">
                <a:solidFill>
                  <a:srgbClr val="000000"/>
                </a:solidFill>
                <a:latin typeface="Calibri"/>
                <a:cs typeface="Calibri"/>
              </a:rPr>
              <a:t>desconectando a transmissão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motor.</a:t>
            </a:r>
          </a:p>
        </p:txBody>
      </p:sp>
      <p:sp>
        <p:nvSpPr>
          <p:cNvPr id="8" name="object 8"/>
          <p:cNvSpPr txBox="1"/>
          <p:nvPr/>
        </p:nvSpPr>
        <p:spPr>
          <a:xfrm>
            <a:off x="2938272" y="1507328"/>
            <a:ext cx="4017897" cy="512961"/>
          </a:xfrm>
          <a:prstGeom prst="rect">
            <a:avLst/>
          </a:prstGeom>
        </p:spPr>
        <p:txBody>
          <a:bodyPr vert="horz" wrap="square" lIns="0" tIns="0" rIns="0" bIns="0" rtlCol="0">
            <a:spAutoFit/>
          </a:bodyPr>
          <a:lstStyle/>
          <a:p>
            <a:pPr marL="31689" marR="0">
              <a:lnSpc>
                <a:spcPts val="1347"/>
              </a:lnSpc>
              <a:spcBef>
                <a:spcPts val="0"/>
              </a:spcBef>
              <a:spcAft>
                <a:spcPts val="0"/>
              </a:spcAft>
            </a:pPr>
            <a:r>
              <a:rPr sz="1100">
                <a:solidFill>
                  <a:srgbClr val="000000"/>
                </a:solidFill>
                <a:latin typeface="Calibri"/>
                <a:cs typeface="Calibri"/>
              </a:rPr>
              <a:t>A folga </a:t>
            </a:r>
            <a:r>
              <a:rPr sz="1100" spc="-15">
                <a:solidFill>
                  <a:srgbClr val="000000"/>
                </a:solidFill>
                <a:latin typeface="Calibri"/>
                <a:cs typeface="Calibri"/>
              </a:rPr>
              <a:t>no</a:t>
            </a:r>
            <a:r>
              <a:rPr sz="1100" spc="14">
                <a:solidFill>
                  <a:srgbClr val="000000"/>
                </a:solidFill>
                <a:latin typeface="Calibri"/>
                <a:cs typeface="Calibri"/>
              </a:rPr>
              <a:t> </a:t>
            </a:r>
            <a:r>
              <a:rPr sz="1100">
                <a:solidFill>
                  <a:srgbClr val="000000"/>
                </a:solidFill>
                <a:latin typeface="Calibri"/>
                <a:cs typeface="Calibri"/>
              </a:rPr>
              <a:t>extremo</a:t>
            </a:r>
            <a:r>
              <a:rPr sz="1100" spc="18">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sz="1100">
                <a:solidFill>
                  <a:srgbClr val="000000"/>
                </a:solidFill>
                <a:latin typeface="Calibri"/>
                <a:cs typeface="Calibri"/>
              </a:rPr>
              <a:t>manete de embr</a:t>
            </a:r>
            <a:r>
              <a:rPr lang="pt-BR" sz="1100">
                <a:solidFill>
                  <a:srgbClr val="000000"/>
                </a:solidFill>
                <a:latin typeface="Calibri"/>
                <a:cs typeface="Calibri"/>
              </a:rPr>
              <a:t>e</a:t>
            </a:r>
            <a:r>
              <a:rPr sz="1100">
                <a:solidFill>
                  <a:srgbClr val="000000"/>
                </a:solidFill>
                <a:latin typeface="Calibri"/>
                <a:cs typeface="Calibri"/>
              </a:rPr>
              <a:t>agem deve</a:t>
            </a:r>
            <a:r>
              <a:rPr sz="1100" spc="-14">
                <a:solidFill>
                  <a:srgbClr val="000000"/>
                </a:solidFill>
                <a:latin typeface="Calibri"/>
                <a:cs typeface="Calibri"/>
              </a:rPr>
              <a:t> </a:t>
            </a:r>
            <a:r>
              <a:rPr sz="1100">
                <a:solidFill>
                  <a:srgbClr val="000000"/>
                </a:solidFill>
                <a:latin typeface="Calibri"/>
                <a:cs typeface="Calibri"/>
              </a:rPr>
              <a:t>estar no</a:t>
            </a:r>
          </a:p>
          <a:p>
            <a:pPr marL="0" marR="0">
              <a:lnSpc>
                <a:spcPts val="1332"/>
              </a:lnSpc>
              <a:spcBef>
                <a:spcPts val="50"/>
              </a:spcBef>
              <a:spcAft>
                <a:spcPts val="0"/>
              </a:spcAft>
            </a:pPr>
            <a:r>
              <a:rPr sz="1100">
                <a:solidFill>
                  <a:srgbClr val="000000"/>
                </a:solidFill>
                <a:latin typeface="Calibri"/>
                <a:cs typeface="Calibri"/>
              </a:rPr>
              <a:t>intervalo de 5~8mm. No caso de ser necessário um</a:t>
            </a:r>
            <a:r>
              <a:rPr sz="1100" spc="14">
                <a:solidFill>
                  <a:srgbClr val="000000"/>
                </a:solidFill>
                <a:latin typeface="Calibri"/>
                <a:cs typeface="Calibri"/>
              </a:rPr>
              <a:t> </a:t>
            </a:r>
            <a:r>
              <a:rPr sz="1100">
                <a:solidFill>
                  <a:srgbClr val="000000"/>
                </a:solidFill>
                <a:latin typeface="Calibri"/>
                <a:cs typeface="Calibri"/>
              </a:rPr>
              <a:t>ajuste, efetue os</a:t>
            </a:r>
          </a:p>
          <a:p>
            <a:pPr marL="0" marR="0">
              <a:lnSpc>
                <a:spcPts val="1344"/>
              </a:lnSpc>
              <a:spcBef>
                <a:spcPts val="0"/>
              </a:spcBef>
              <a:spcAft>
                <a:spcPts val="0"/>
              </a:spcAft>
            </a:pPr>
            <a:r>
              <a:rPr sz="1100">
                <a:solidFill>
                  <a:srgbClr val="000000"/>
                </a:solidFill>
                <a:latin typeface="Calibri"/>
                <a:cs typeface="Calibri"/>
              </a:rPr>
              <a:t>seguintes passos:</a:t>
            </a:r>
          </a:p>
        </p:txBody>
      </p:sp>
      <p:sp>
        <p:nvSpPr>
          <p:cNvPr id="9" name="object 9"/>
          <p:cNvSpPr txBox="1"/>
          <p:nvPr/>
        </p:nvSpPr>
        <p:spPr>
          <a:xfrm>
            <a:off x="669460" y="1849649"/>
            <a:ext cx="1704799" cy="317847"/>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A folga no</a:t>
            </a:r>
            <a:r>
              <a:rPr sz="900" spc="11">
                <a:solidFill>
                  <a:srgbClr val="000000"/>
                </a:solidFill>
                <a:latin typeface="Calibri"/>
                <a:cs typeface="Calibri"/>
              </a:rPr>
              <a:t> </a:t>
            </a:r>
            <a:r>
              <a:rPr sz="900">
                <a:solidFill>
                  <a:srgbClr val="000000"/>
                </a:solidFill>
                <a:latin typeface="Calibri"/>
                <a:cs typeface="Calibri"/>
              </a:rPr>
              <a:t>extremo da manete de</a:t>
            </a:r>
          </a:p>
          <a:p>
            <a:pPr marL="0" marR="0">
              <a:lnSpc>
                <a:spcPts val="1098"/>
              </a:lnSpc>
              <a:spcBef>
                <a:spcPts val="5"/>
              </a:spcBef>
              <a:spcAft>
                <a:spcPts val="0"/>
              </a:spcAft>
            </a:pPr>
            <a:r>
              <a:rPr sz="900">
                <a:solidFill>
                  <a:srgbClr val="000000"/>
                </a:solidFill>
                <a:latin typeface="Calibri"/>
                <a:cs typeface="Calibri"/>
              </a:rPr>
              <a:t>embraiagem</a:t>
            </a:r>
            <a:r>
              <a:rPr sz="900" spc="14">
                <a:solidFill>
                  <a:srgbClr val="000000"/>
                </a:solidFill>
                <a:latin typeface="Calibri"/>
                <a:cs typeface="Calibri"/>
              </a:rPr>
              <a:t> </a:t>
            </a:r>
            <a:r>
              <a:rPr sz="900">
                <a:solidFill>
                  <a:srgbClr val="000000"/>
                </a:solidFill>
                <a:latin typeface="Calibri"/>
                <a:cs typeface="Calibri"/>
              </a:rPr>
              <a:t>deve ser de 5-8 </a:t>
            </a:r>
            <a:r>
              <a:rPr sz="900" spc="10">
                <a:solidFill>
                  <a:srgbClr val="000000"/>
                </a:solidFill>
                <a:latin typeface="Calibri"/>
                <a:cs typeface="Calibri"/>
              </a:rPr>
              <a:t>mm</a:t>
            </a:r>
          </a:p>
        </p:txBody>
      </p:sp>
      <p:sp>
        <p:nvSpPr>
          <p:cNvPr id="10" name="object 10"/>
          <p:cNvSpPr txBox="1"/>
          <p:nvPr/>
        </p:nvSpPr>
        <p:spPr>
          <a:xfrm>
            <a:off x="576072" y="2290821"/>
            <a:ext cx="216896" cy="7432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51"/>
              </a:spcBef>
              <a:spcAft>
                <a:spcPts val="0"/>
              </a:spcAft>
            </a:pPr>
            <a:endParaRPr sz="1100">
              <a:solidFill>
                <a:srgbClr val="000000"/>
              </a:solidFill>
              <a:latin typeface="ECDRCR+Symbol"/>
              <a:cs typeface="ECDRCR+Symbol"/>
            </a:endParaRPr>
          </a:p>
        </p:txBody>
      </p:sp>
      <p:sp>
        <p:nvSpPr>
          <p:cNvPr id="11" name="object 11"/>
          <p:cNvSpPr txBox="1"/>
          <p:nvPr/>
        </p:nvSpPr>
        <p:spPr>
          <a:xfrm>
            <a:off x="804672" y="2298284"/>
            <a:ext cx="5993942" cy="56436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Retire a capa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borracha.</a:t>
            </a:r>
          </a:p>
          <a:p>
            <a:pPr marL="0" marR="0">
              <a:lnSpc>
                <a:spcPts val="1347"/>
              </a:lnSpc>
              <a:spcBef>
                <a:spcPts val="94"/>
              </a:spcBef>
              <a:spcAft>
                <a:spcPts val="0"/>
              </a:spcAft>
            </a:pPr>
            <a:r>
              <a:rPr sz="1100">
                <a:solidFill>
                  <a:srgbClr val="000000"/>
                </a:solidFill>
                <a:latin typeface="Calibri"/>
                <a:cs typeface="Calibri"/>
              </a:rPr>
              <a:t>Afrouxe a contraporca (1) e</a:t>
            </a:r>
            <a:r>
              <a:rPr sz="1100" spc="-16">
                <a:solidFill>
                  <a:srgbClr val="000000"/>
                </a:solidFill>
                <a:latin typeface="Calibri"/>
                <a:cs typeface="Calibri"/>
              </a:rPr>
              <a:t> </a:t>
            </a:r>
            <a:r>
              <a:rPr sz="1100">
                <a:solidFill>
                  <a:srgbClr val="000000"/>
                </a:solidFill>
                <a:latin typeface="Calibri"/>
                <a:cs typeface="Calibri"/>
              </a:rPr>
              <a:t>rode o tensor (2) para</a:t>
            </a:r>
            <a:r>
              <a:rPr sz="1100" spc="-15">
                <a:solidFill>
                  <a:srgbClr val="000000"/>
                </a:solidFill>
                <a:latin typeface="Calibri"/>
                <a:cs typeface="Calibri"/>
              </a:rPr>
              <a:t> </a:t>
            </a:r>
            <a:r>
              <a:rPr sz="1100">
                <a:solidFill>
                  <a:srgbClr val="000000"/>
                </a:solidFill>
                <a:latin typeface="Calibri"/>
                <a:cs typeface="Calibri"/>
              </a:rPr>
              <a:t>conseguir que a folga esteja</a:t>
            </a:r>
            <a:r>
              <a:rPr sz="1100" spc="-15">
                <a:solidFill>
                  <a:srgbClr val="000000"/>
                </a:solidFill>
                <a:latin typeface="Calibri"/>
                <a:cs typeface="Calibri"/>
              </a:rPr>
              <a:t> </a:t>
            </a:r>
            <a:r>
              <a:rPr sz="1100">
                <a:solidFill>
                  <a:srgbClr val="000000"/>
                </a:solidFill>
                <a:latin typeface="Calibri"/>
                <a:cs typeface="Calibri"/>
              </a:rPr>
              <a:t>no intervalo de 5-8 mm.</a:t>
            </a:r>
          </a:p>
          <a:p>
            <a:pPr marL="0" marR="0">
              <a:lnSpc>
                <a:spcPts val="1347"/>
              </a:lnSpc>
              <a:spcBef>
                <a:spcPts val="56"/>
              </a:spcBef>
              <a:spcAft>
                <a:spcPts val="0"/>
              </a:spcAft>
            </a:pPr>
            <a:r>
              <a:rPr sz="1100">
                <a:solidFill>
                  <a:srgbClr val="000000"/>
                </a:solidFill>
                <a:latin typeface="Calibri"/>
                <a:cs typeface="Calibri"/>
              </a:rPr>
              <a:t>Bloqueie a contraporca (1) e volte</a:t>
            </a:r>
            <a:r>
              <a:rPr sz="1100" spc="21">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montar a capa de borracha.</a:t>
            </a:r>
          </a:p>
        </p:txBody>
      </p:sp>
      <p:sp>
        <p:nvSpPr>
          <p:cNvPr id="12" name="object 12"/>
          <p:cNvSpPr txBox="1"/>
          <p:nvPr/>
        </p:nvSpPr>
        <p:spPr>
          <a:xfrm>
            <a:off x="3319272" y="300846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3" name="object 13"/>
          <p:cNvSpPr txBox="1"/>
          <p:nvPr/>
        </p:nvSpPr>
        <p:spPr>
          <a:xfrm>
            <a:off x="647700" y="3236040"/>
            <a:ext cx="600509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Uma folga demasiado</a:t>
            </a:r>
            <a:r>
              <a:rPr sz="1100" spc="19">
                <a:solidFill>
                  <a:srgbClr val="000000"/>
                </a:solidFill>
                <a:latin typeface="Calibri"/>
                <a:cs typeface="Calibri"/>
              </a:rPr>
              <a:t> </a:t>
            </a:r>
            <a:r>
              <a:rPr sz="1100">
                <a:solidFill>
                  <a:srgbClr val="000000"/>
                </a:solidFill>
                <a:latin typeface="Calibri"/>
                <a:cs typeface="Calibri"/>
              </a:rPr>
              <a:t>grande na manete</a:t>
            </a:r>
            <a:r>
              <a:rPr sz="1100" spc="-14">
                <a:solidFill>
                  <a:srgbClr val="000000"/>
                </a:solidFill>
                <a:latin typeface="Calibri"/>
                <a:cs typeface="Calibri"/>
              </a:rPr>
              <a:t>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r>
              <a:rPr sz="1100" spc="16">
                <a:solidFill>
                  <a:srgbClr val="000000"/>
                </a:solidFill>
                <a:latin typeface="Calibri"/>
                <a:cs typeface="Calibri"/>
              </a:rPr>
              <a:t> </a:t>
            </a:r>
            <a:r>
              <a:rPr sz="1100">
                <a:solidFill>
                  <a:srgbClr val="000000"/>
                </a:solidFill>
                <a:latin typeface="Calibri"/>
                <a:cs typeface="Calibri"/>
              </a:rPr>
              <a:t>pode levar ao</a:t>
            </a:r>
            <a:r>
              <a:rPr sz="1100" spc="11">
                <a:solidFill>
                  <a:srgbClr val="000000"/>
                </a:solidFill>
                <a:latin typeface="Calibri"/>
                <a:cs typeface="Calibri"/>
              </a:rPr>
              <a:t> </a:t>
            </a:r>
            <a:r>
              <a:rPr sz="1100">
                <a:solidFill>
                  <a:srgbClr val="000000"/>
                </a:solidFill>
                <a:latin typeface="Calibri"/>
                <a:cs typeface="Calibri"/>
              </a:rPr>
              <a:t>desgaste ou a uma anomalia da</a:t>
            </a:r>
          </a:p>
          <a:p>
            <a:pPr marL="0" marR="0">
              <a:lnSpc>
                <a:spcPts val="1344"/>
              </a:lnSpc>
              <a:spcBef>
                <a:spcPts val="50"/>
              </a:spcBef>
              <a:spcAft>
                <a:spcPts val="0"/>
              </a:spcAft>
            </a:pP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 e da caixa de </a:t>
            </a:r>
            <a:r>
              <a:rPr lang="pt-BR" sz="1100">
                <a:solidFill>
                  <a:srgbClr val="000000"/>
                </a:solidFill>
                <a:latin typeface="Calibri"/>
                <a:cs typeface="Calibri"/>
              </a:rPr>
              <a:t>marchas</a:t>
            </a:r>
            <a:r>
              <a:rPr sz="1100">
                <a:solidFill>
                  <a:srgbClr val="000000"/>
                </a:solidFill>
                <a:latin typeface="Calibri"/>
                <a:cs typeface="Calibri"/>
              </a:rPr>
              <a:t>.</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112</a:t>
            </a:r>
          </a:p>
        </p:txBody>
      </p:sp>
      <p:grpSp>
        <p:nvGrpSpPr>
          <p:cNvPr id="22" name="Agrupar 21">
            <a:extLst>
              <a:ext uri="{FF2B5EF4-FFF2-40B4-BE49-F238E27FC236}">
                <a16:creationId xmlns:a16="http://schemas.microsoft.com/office/drawing/2014/main" id="{6C025255-5D16-2F9E-4940-E23046F80F68}"/>
              </a:ext>
            </a:extLst>
          </p:cNvPr>
          <p:cNvGrpSpPr/>
          <p:nvPr/>
        </p:nvGrpSpPr>
        <p:grpSpPr>
          <a:xfrm>
            <a:off x="564915" y="941323"/>
            <a:ext cx="367620" cy="423183"/>
            <a:chOff x="564915" y="941323"/>
            <a:chExt cx="367620" cy="423183"/>
          </a:xfrm>
        </p:grpSpPr>
        <p:cxnSp>
          <p:nvCxnSpPr>
            <p:cNvPr id="16" name="Conector reto 15">
              <a:extLst>
                <a:ext uri="{FF2B5EF4-FFF2-40B4-BE49-F238E27FC236}">
                  <a16:creationId xmlns:a16="http://schemas.microsoft.com/office/drawing/2014/main" id="{97ACF4AC-3356-D015-D0DD-BE94B72C12ED}"/>
                </a:ext>
              </a:extLst>
            </p:cNvPr>
            <p:cNvCxnSpPr/>
            <p:nvPr/>
          </p:nvCxnSpPr>
          <p:spPr>
            <a:xfrm flipH="1">
              <a:off x="564915" y="1110979"/>
              <a:ext cx="359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CA03AF1E-20A5-FE83-EDF8-E3F8D0BF49C4}"/>
                </a:ext>
              </a:extLst>
            </p:cNvPr>
            <p:cNvCxnSpPr/>
            <p:nvPr/>
          </p:nvCxnSpPr>
          <p:spPr>
            <a:xfrm flipH="1">
              <a:off x="573024" y="1220490"/>
              <a:ext cx="359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de Seta Reta 18">
              <a:extLst>
                <a:ext uri="{FF2B5EF4-FFF2-40B4-BE49-F238E27FC236}">
                  <a16:creationId xmlns:a16="http://schemas.microsoft.com/office/drawing/2014/main" id="{39A22968-ADCA-DA17-87B3-2BEB88894EBD}"/>
                </a:ext>
              </a:extLst>
            </p:cNvPr>
            <p:cNvCxnSpPr/>
            <p:nvPr/>
          </p:nvCxnSpPr>
          <p:spPr>
            <a:xfrm flipV="1">
              <a:off x="744670" y="1220490"/>
              <a:ext cx="8109"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de Seta Reta 20">
              <a:extLst>
                <a:ext uri="{FF2B5EF4-FFF2-40B4-BE49-F238E27FC236}">
                  <a16:creationId xmlns:a16="http://schemas.microsoft.com/office/drawing/2014/main" id="{323CD543-0103-5EA2-6759-07912AD6A487}"/>
                </a:ext>
              </a:extLst>
            </p:cNvPr>
            <p:cNvCxnSpPr/>
            <p:nvPr/>
          </p:nvCxnSpPr>
          <p:spPr>
            <a:xfrm>
              <a:off x="752779" y="941323"/>
              <a:ext cx="0" cy="169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79704" y="953516"/>
            <a:ext cx="2825496" cy="238658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2106662"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Ajuste do</a:t>
            </a:r>
            <a:r>
              <a:rPr sz="1100" b="1" spc="-10">
                <a:solidFill>
                  <a:srgbClr val="4F81BD"/>
                </a:solidFill>
                <a:cs typeface="Cambria"/>
              </a:rPr>
              <a:t> </a:t>
            </a:r>
            <a:r>
              <a:rPr lang="pt-BR" sz="1100" b="1" spc="-10">
                <a:solidFill>
                  <a:srgbClr val="4F81BD"/>
                </a:solidFill>
                <a:cs typeface="Cambria"/>
              </a:rPr>
              <a:t>pedal</a:t>
            </a:r>
            <a:r>
              <a:rPr sz="1100" b="1" spc="-10">
                <a:solidFill>
                  <a:srgbClr val="4F81BD"/>
                </a:solidFill>
                <a:cs typeface="Cambria"/>
              </a:rPr>
              <a:t> </a:t>
            </a:r>
            <a:r>
              <a:rPr sz="1100" b="1">
                <a:solidFill>
                  <a:srgbClr val="4F81BD"/>
                </a:solidFill>
                <a:cs typeface="Cambria"/>
              </a:rPr>
              <a:t>de mudanças</a:t>
            </a:r>
          </a:p>
        </p:txBody>
      </p:sp>
      <p:sp>
        <p:nvSpPr>
          <p:cNvPr id="6" name="object 6"/>
          <p:cNvSpPr txBox="1"/>
          <p:nvPr/>
        </p:nvSpPr>
        <p:spPr>
          <a:xfrm>
            <a:off x="3617976" y="876392"/>
            <a:ext cx="3431424" cy="892020"/>
          </a:xfrm>
          <a:prstGeom prst="rect">
            <a:avLst/>
          </a:prstGeom>
        </p:spPr>
        <p:txBody>
          <a:bodyPr vert="horz" wrap="square" lIns="0" tIns="0" rIns="0" bIns="0" rtlCol="0">
            <a:spAutoFit/>
          </a:bodyPr>
          <a:lstStyle/>
          <a:p>
            <a:pPr marL="31689" marR="0">
              <a:lnSpc>
                <a:spcPts val="1347"/>
              </a:lnSpc>
              <a:spcBef>
                <a:spcPts val="0"/>
              </a:spcBef>
              <a:spcAft>
                <a:spcPts val="0"/>
              </a:spcAft>
            </a:pPr>
            <a:r>
              <a:rPr sz="1100">
                <a:solidFill>
                  <a:srgbClr val="000000"/>
                </a:solidFill>
                <a:latin typeface="Calibri"/>
                <a:cs typeface="Calibri"/>
              </a:rPr>
              <a:t>O estado da estrada muda durante a condução. O seletor</a:t>
            </a:r>
          </a:p>
          <a:p>
            <a:pPr marL="0" marR="0">
              <a:lnSpc>
                <a:spcPts val="1344"/>
              </a:lnSpc>
              <a:spcBef>
                <a:spcPts val="50"/>
              </a:spcBef>
              <a:spcAft>
                <a:spcPts val="0"/>
              </a:spcAft>
            </a:pPr>
            <a:r>
              <a:rPr sz="1100">
                <a:solidFill>
                  <a:srgbClr val="000000"/>
                </a:solidFill>
                <a:latin typeface="Calibri"/>
                <a:cs typeface="Calibri"/>
              </a:rPr>
              <a:t>da caixa de velocidades pode afetar</a:t>
            </a:r>
            <a:r>
              <a:rPr sz="1100" spc="-18">
                <a:solidFill>
                  <a:srgbClr val="000000"/>
                </a:solidFill>
                <a:latin typeface="Calibri"/>
                <a:cs typeface="Calibri"/>
              </a:rPr>
              <a:t> </a:t>
            </a:r>
            <a:r>
              <a:rPr sz="1100">
                <a:solidFill>
                  <a:srgbClr val="000000"/>
                </a:solidFill>
                <a:latin typeface="Calibri"/>
                <a:cs typeface="Calibri"/>
              </a:rPr>
              <a:t>a velocidade de</a:t>
            </a:r>
          </a:p>
          <a:p>
            <a:pPr marL="0" marR="0">
              <a:lnSpc>
                <a:spcPts val="1344"/>
              </a:lnSpc>
              <a:spcBef>
                <a:spcPts val="0"/>
              </a:spcBef>
              <a:spcAft>
                <a:spcPts val="0"/>
              </a:spcAft>
            </a:pPr>
            <a:r>
              <a:rPr sz="1100">
                <a:solidFill>
                  <a:srgbClr val="000000"/>
                </a:solidFill>
                <a:latin typeface="Calibri"/>
                <a:cs typeface="Calibri"/>
              </a:rPr>
              <a:t>condução e</a:t>
            </a:r>
            <a:r>
              <a:rPr sz="1100" spc="18">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força de tração. A vareta de reenvio do</a:t>
            </a:r>
          </a:p>
          <a:p>
            <a:pPr marL="0" marR="0">
              <a:lnSpc>
                <a:spcPts val="1344"/>
              </a:lnSpc>
              <a:spcBef>
                <a:spcPts val="50"/>
              </a:spcBef>
              <a:spcAft>
                <a:spcPts val="0"/>
              </a:spcAft>
            </a:pPr>
            <a:r>
              <a:rPr sz="1100">
                <a:solidFill>
                  <a:srgbClr val="000000"/>
                </a:solidFill>
                <a:latin typeface="Calibri"/>
                <a:cs typeface="Calibri"/>
              </a:rPr>
              <a:t>seletor de mudanças</a:t>
            </a:r>
            <a:r>
              <a:rPr sz="1100" spc="-19">
                <a:solidFill>
                  <a:srgbClr val="000000"/>
                </a:solidFill>
                <a:latin typeface="Calibri"/>
                <a:cs typeface="Calibri"/>
              </a:rPr>
              <a:t> </a:t>
            </a:r>
            <a:r>
              <a:rPr sz="1100">
                <a:solidFill>
                  <a:srgbClr val="000000"/>
                </a:solidFill>
                <a:latin typeface="Calibri"/>
                <a:cs typeface="Calibri"/>
              </a:rPr>
              <a:t>ajusta-se para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adaptar</a:t>
            </a:r>
            <a:r>
              <a:rPr sz="1100" spc="-14">
                <a:solidFill>
                  <a:srgbClr val="000000"/>
                </a:solidFill>
                <a:latin typeface="Calibri"/>
                <a:cs typeface="Calibri"/>
              </a:rPr>
              <a:t> </a:t>
            </a:r>
            <a:r>
              <a:rPr sz="1100">
                <a:solidFill>
                  <a:srgbClr val="000000"/>
                </a:solidFill>
                <a:latin typeface="Calibri"/>
                <a:cs typeface="Calibri"/>
              </a:rPr>
              <a:t>aos seus</a:t>
            </a:r>
          </a:p>
          <a:p>
            <a:pPr marL="0" marR="0">
              <a:lnSpc>
                <a:spcPts val="1343"/>
              </a:lnSpc>
              <a:spcBef>
                <a:spcPts val="0"/>
              </a:spcBef>
              <a:spcAft>
                <a:spcPts val="0"/>
              </a:spcAft>
            </a:pPr>
            <a:r>
              <a:rPr sz="1100">
                <a:solidFill>
                  <a:srgbClr val="000000"/>
                </a:solidFill>
                <a:latin typeface="Calibri"/>
                <a:cs typeface="Calibri"/>
              </a:rPr>
              <a:t>hábitos de condução.</a:t>
            </a:r>
          </a:p>
        </p:txBody>
      </p:sp>
      <p:sp>
        <p:nvSpPr>
          <p:cNvPr id="7" name="object 7"/>
          <p:cNvSpPr txBox="1"/>
          <p:nvPr/>
        </p:nvSpPr>
        <p:spPr>
          <a:xfrm>
            <a:off x="3617976" y="2222084"/>
            <a:ext cx="339773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Afrouxe as duas</a:t>
            </a:r>
            <a:r>
              <a:rPr sz="1100" spc="-10">
                <a:solidFill>
                  <a:srgbClr val="000000"/>
                </a:solidFill>
                <a:latin typeface="Calibri"/>
                <a:cs typeface="Calibri"/>
              </a:rPr>
              <a:t> </a:t>
            </a:r>
            <a:r>
              <a:rPr sz="1100">
                <a:solidFill>
                  <a:srgbClr val="000000"/>
                </a:solidFill>
                <a:latin typeface="Calibri"/>
                <a:cs typeface="Calibri"/>
              </a:rPr>
              <a:t>contraporcas</a:t>
            </a:r>
            <a:r>
              <a:rPr sz="1100" spc="-16">
                <a:solidFill>
                  <a:srgbClr val="000000"/>
                </a:solidFill>
                <a:latin typeface="Calibri"/>
                <a:cs typeface="Calibri"/>
              </a:rPr>
              <a:t> </a:t>
            </a:r>
            <a:r>
              <a:rPr sz="1100">
                <a:solidFill>
                  <a:srgbClr val="000000"/>
                </a:solidFill>
                <a:latin typeface="Calibri"/>
                <a:cs typeface="Calibri"/>
              </a:rPr>
              <a:t>(1)</a:t>
            </a:r>
            <a:r>
              <a:rPr sz="1100" spc="-10">
                <a:solidFill>
                  <a:srgbClr val="000000"/>
                </a:solidFill>
                <a:latin typeface="Calibri"/>
                <a:cs typeface="Calibri"/>
              </a:rPr>
              <a:t> </a:t>
            </a:r>
            <a:r>
              <a:rPr sz="1100">
                <a:solidFill>
                  <a:srgbClr val="000000"/>
                </a:solidFill>
                <a:latin typeface="Calibri"/>
                <a:cs typeface="Calibri"/>
              </a:rPr>
              <a:t>da vareta</a:t>
            </a:r>
            <a:r>
              <a:rPr sz="1100" spc="-21">
                <a:solidFill>
                  <a:srgbClr val="000000"/>
                </a:solidFill>
                <a:latin typeface="Calibri"/>
                <a:cs typeface="Calibri"/>
              </a:rPr>
              <a:t> </a:t>
            </a:r>
            <a:r>
              <a:rPr sz="1100">
                <a:solidFill>
                  <a:srgbClr val="000000"/>
                </a:solidFill>
                <a:latin typeface="Calibri"/>
                <a:cs typeface="Calibri"/>
              </a:rPr>
              <a:t>de reenvio</a:t>
            </a:r>
          </a:p>
          <a:p>
            <a:pPr marL="0" marR="0">
              <a:lnSpc>
                <a:spcPts val="1344"/>
              </a:lnSpc>
              <a:spcBef>
                <a:spcPts val="50"/>
              </a:spcBef>
              <a:spcAft>
                <a:spcPts val="0"/>
              </a:spcAft>
            </a:pPr>
            <a:r>
              <a:rPr sz="1100">
                <a:solidFill>
                  <a:srgbClr val="000000"/>
                </a:solidFill>
                <a:latin typeface="Calibri"/>
                <a:cs typeface="Calibri"/>
              </a:rPr>
              <a:t>com o</a:t>
            </a:r>
            <a:r>
              <a:rPr sz="1100" spc="17">
                <a:solidFill>
                  <a:srgbClr val="000000"/>
                </a:solidFill>
                <a:latin typeface="Calibri"/>
                <a:cs typeface="Calibri"/>
              </a:rPr>
              <a:t> </a:t>
            </a:r>
            <a:r>
              <a:rPr sz="1100">
                <a:solidFill>
                  <a:srgbClr val="000000"/>
                </a:solidFill>
                <a:latin typeface="Calibri"/>
                <a:cs typeface="Calibri"/>
              </a:rPr>
              <a:t>seletor de mudanças.</a:t>
            </a:r>
          </a:p>
        </p:txBody>
      </p:sp>
      <p:sp>
        <p:nvSpPr>
          <p:cNvPr id="8" name="object 8"/>
          <p:cNvSpPr txBox="1"/>
          <p:nvPr/>
        </p:nvSpPr>
        <p:spPr>
          <a:xfrm>
            <a:off x="3617976" y="2613752"/>
            <a:ext cx="33203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a vareta</a:t>
            </a:r>
            <a:r>
              <a:rPr sz="1100" spc="-10">
                <a:solidFill>
                  <a:srgbClr val="000000"/>
                </a:solidFill>
                <a:latin typeface="Calibri"/>
                <a:cs typeface="Calibri"/>
              </a:rPr>
              <a:t> </a:t>
            </a:r>
            <a:r>
              <a:rPr sz="1100">
                <a:solidFill>
                  <a:srgbClr val="000000"/>
                </a:solidFill>
                <a:latin typeface="Calibri"/>
                <a:cs typeface="Calibri"/>
              </a:rPr>
              <a:t>de reenvio (2) para um sentido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outro</a:t>
            </a:r>
          </a:p>
          <a:p>
            <a:pPr marL="0" marR="0">
              <a:lnSpc>
                <a:spcPts val="1344"/>
              </a:lnSpc>
              <a:spcBef>
                <a:spcPts val="50"/>
              </a:spcBef>
              <a:spcAft>
                <a:spcPts val="0"/>
              </a:spcAft>
            </a:pPr>
            <a:r>
              <a:rPr sz="1100">
                <a:solidFill>
                  <a:srgbClr val="000000"/>
                </a:solidFill>
                <a:latin typeface="Calibri"/>
                <a:cs typeface="Calibri"/>
              </a:rPr>
              <a:t>até conseguir a</a:t>
            </a:r>
            <a:r>
              <a:rPr sz="1100" spc="-14">
                <a:solidFill>
                  <a:srgbClr val="000000"/>
                </a:solidFill>
                <a:latin typeface="Calibri"/>
                <a:cs typeface="Calibri"/>
              </a:rPr>
              <a:t> </a:t>
            </a:r>
            <a:r>
              <a:rPr sz="1100">
                <a:solidFill>
                  <a:srgbClr val="000000"/>
                </a:solidFill>
                <a:latin typeface="Calibri"/>
                <a:cs typeface="Calibri"/>
              </a:rPr>
              <a:t>altura correta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pedal.</a:t>
            </a:r>
          </a:p>
        </p:txBody>
      </p:sp>
      <p:sp>
        <p:nvSpPr>
          <p:cNvPr id="9" name="object 9"/>
          <p:cNvSpPr txBox="1"/>
          <p:nvPr/>
        </p:nvSpPr>
        <p:spPr>
          <a:xfrm>
            <a:off x="3617976" y="3006944"/>
            <a:ext cx="275931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Finalmente, aperte as</a:t>
            </a:r>
            <a:r>
              <a:rPr sz="1100" spc="10">
                <a:solidFill>
                  <a:srgbClr val="000000"/>
                </a:solidFill>
                <a:latin typeface="Calibri"/>
                <a:cs typeface="Calibri"/>
              </a:rPr>
              <a:t> </a:t>
            </a:r>
            <a:r>
              <a:rPr sz="1100">
                <a:solidFill>
                  <a:srgbClr val="000000"/>
                </a:solidFill>
                <a:latin typeface="Calibri"/>
                <a:cs typeface="Calibri"/>
              </a:rPr>
              <a:t>duas contraporcas (1).</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113</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1020571"/>
            <a:ext cx="2010156" cy="15057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416300"/>
            <a:ext cx="6301740" cy="9525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362"/>
            <a:ext cx="177999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Ajuste do</a:t>
            </a:r>
            <a:r>
              <a:rPr sz="1100" b="1" spc="-10">
                <a:solidFill>
                  <a:srgbClr val="4F81BD"/>
                </a:solidFill>
                <a:cs typeface="Cambria"/>
              </a:rPr>
              <a:t> </a:t>
            </a:r>
            <a:r>
              <a:rPr sz="1100" b="1">
                <a:solidFill>
                  <a:srgbClr val="4F81BD"/>
                </a:solidFill>
                <a:cs typeface="Cambria"/>
              </a:rPr>
              <a:t>pedal de </a:t>
            </a:r>
            <a:r>
              <a:rPr lang="pt-BR" sz="1100" b="1">
                <a:solidFill>
                  <a:srgbClr val="4F81BD"/>
                </a:solidFill>
                <a:cs typeface="Cambria"/>
              </a:rPr>
              <a:t>freio</a:t>
            </a:r>
            <a:endParaRPr sz="1100" b="1">
              <a:solidFill>
                <a:srgbClr val="4F81BD"/>
              </a:solidFill>
              <a:cs typeface="Cambria"/>
            </a:endParaRPr>
          </a:p>
        </p:txBody>
      </p:sp>
      <p:sp>
        <p:nvSpPr>
          <p:cNvPr id="8" name="object 8"/>
          <p:cNvSpPr txBox="1"/>
          <p:nvPr/>
        </p:nvSpPr>
        <p:spPr>
          <a:xfrm>
            <a:off x="2759729" y="1069164"/>
            <a:ext cx="4253709" cy="1205458"/>
          </a:xfrm>
          <a:prstGeom prst="rect">
            <a:avLst/>
          </a:prstGeom>
        </p:spPr>
        <p:txBody>
          <a:bodyPr vert="horz" wrap="square" lIns="0" tIns="0" rIns="0" bIns="0" rtlCol="0">
            <a:spAutoFit/>
          </a:bodyPr>
          <a:lstStyle/>
          <a:p>
            <a:pPr>
              <a:lnSpc>
                <a:spcPts val="1347"/>
              </a:lnSpc>
            </a:pPr>
            <a:r>
              <a:rPr lang="pt-BR" sz="1100">
                <a:solidFill>
                  <a:srgbClr val="000000"/>
                </a:solidFill>
                <a:cs typeface="Calibri"/>
              </a:rPr>
              <a:t>Mantenha a altura </a:t>
            </a:r>
            <a:r>
              <a:rPr lang="pt-BR" sz="1100" spc="-15">
                <a:solidFill>
                  <a:srgbClr val="000000"/>
                </a:solidFill>
                <a:cs typeface="Calibri"/>
              </a:rPr>
              <a:t>do</a:t>
            </a:r>
            <a:r>
              <a:rPr lang="pt-BR" sz="1100" spc="17">
                <a:solidFill>
                  <a:srgbClr val="000000"/>
                </a:solidFill>
                <a:cs typeface="Calibri"/>
              </a:rPr>
              <a:t> </a:t>
            </a:r>
            <a:r>
              <a:rPr lang="pt-BR" sz="1100">
                <a:solidFill>
                  <a:srgbClr val="000000"/>
                </a:solidFill>
                <a:cs typeface="Calibri"/>
              </a:rPr>
              <a:t>pedal de freio numa</a:t>
            </a:r>
            <a:r>
              <a:rPr lang="pt-BR" sz="1100" spc="-16">
                <a:solidFill>
                  <a:srgbClr val="000000"/>
                </a:solidFill>
                <a:cs typeface="Calibri"/>
              </a:rPr>
              <a:t> </a:t>
            </a:r>
            <a:r>
              <a:rPr lang="pt-BR" sz="1100">
                <a:solidFill>
                  <a:srgbClr val="000000"/>
                </a:solidFill>
                <a:cs typeface="Calibri"/>
              </a:rPr>
              <a:t>posição adequada. No</a:t>
            </a:r>
            <a:r>
              <a:rPr lang="pt-BR" sz="1100" spc="20">
                <a:solidFill>
                  <a:srgbClr val="000000"/>
                </a:solidFill>
                <a:cs typeface="Calibri"/>
              </a:rPr>
              <a:t> </a:t>
            </a:r>
            <a:r>
              <a:rPr lang="pt-BR" sz="1100">
                <a:solidFill>
                  <a:srgbClr val="000000"/>
                </a:solidFill>
                <a:cs typeface="Calibri"/>
              </a:rPr>
              <a:t>caso</a:t>
            </a:r>
          </a:p>
          <a:p>
            <a:pPr marL="0" marR="0">
              <a:lnSpc>
                <a:spcPts val="1347"/>
              </a:lnSpc>
              <a:spcBef>
                <a:spcPts val="0"/>
              </a:spcBef>
              <a:spcAft>
                <a:spcPts val="0"/>
              </a:spcAft>
            </a:pPr>
            <a:r>
              <a:rPr sz="1100">
                <a:solidFill>
                  <a:srgbClr val="000000"/>
                </a:solidFill>
                <a:latin typeface="Calibri"/>
                <a:cs typeface="Calibri"/>
              </a:rPr>
              <a:t>deste </a:t>
            </a:r>
            <a:r>
              <a:rPr sz="1100" spc="-11">
                <a:solidFill>
                  <a:srgbClr val="000000"/>
                </a:solidFill>
                <a:latin typeface="Calibri"/>
                <a:cs typeface="Calibri"/>
              </a:rPr>
              <a:t>se</a:t>
            </a:r>
            <a:r>
              <a:rPr sz="1100">
                <a:solidFill>
                  <a:srgbClr val="000000"/>
                </a:solidFill>
                <a:latin typeface="Calibri"/>
                <a:cs typeface="Calibri"/>
              </a:rPr>
              <a:t> encontrar demasiado</a:t>
            </a:r>
            <a:r>
              <a:rPr sz="1100" spc="18">
                <a:solidFill>
                  <a:srgbClr val="000000"/>
                </a:solidFill>
                <a:latin typeface="Calibri"/>
                <a:cs typeface="Calibri"/>
              </a:rPr>
              <a:t> </a:t>
            </a:r>
            <a:r>
              <a:rPr sz="1100">
                <a:solidFill>
                  <a:srgbClr val="000000"/>
                </a:solidFill>
                <a:latin typeface="Calibri"/>
                <a:cs typeface="Calibri"/>
              </a:rPr>
              <a:t>alto,</a:t>
            </a:r>
            <a:r>
              <a:rPr sz="1100" spc="-17">
                <a:solidFill>
                  <a:srgbClr val="000000"/>
                </a:solidFill>
                <a:latin typeface="Calibri"/>
                <a:cs typeface="Calibri"/>
              </a:rPr>
              <a:t> </a:t>
            </a:r>
            <a:r>
              <a:rPr sz="1100">
                <a:solidFill>
                  <a:srgbClr val="000000"/>
                </a:solidFill>
                <a:latin typeface="Calibri"/>
                <a:cs typeface="Calibri"/>
              </a:rPr>
              <a:t>é fácil</a:t>
            </a:r>
            <a:r>
              <a:rPr sz="1100" spc="-13">
                <a:solidFill>
                  <a:srgbClr val="000000"/>
                </a:solidFill>
                <a:latin typeface="Calibri"/>
                <a:cs typeface="Calibri"/>
              </a:rPr>
              <a:t> </a:t>
            </a:r>
            <a:r>
              <a:rPr sz="1100">
                <a:solidFill>
                  <a:srgbClr val="000000"/>
                </a:solidFill>
                <a:latin typeface="Calibri"/>
                <a:cs typeface="Calibri"/>
              </a:rPr>
              <a:t>que o pise durante a</a:t>
            </a:r>
          </a:p>
          <a:p>
            <a:pPr marL="0" marR="0">
              <a:lnSpc>
                <a:spcPts val="1344"/>
              </a:lnSpc>
              <a:spcBef>
                <a:spcPts val="50"/>
              </a:spcBef>
              <a:spcAft>
                <a:spcPts val="0"/>
              </a:spcAft>
            </a:pPr>
            <a:r>
              <a:rPr sz="1100">
                <a:solidFill>
                  <a:srgbClr val="000000"/>
                </a:solidFill>
                <a:latin typeface="Calibri"/>
                <a:cs typeface="Calibri"/>
              </a:rPr>
              <a:t>condução, o que provoca que as pastilhas</a:t>
            </a:r>
            <a:r>
              <a:rPr sz="1100" spc="-11">
                <a:solidFill>
                  <a:srgbClr val="000000"/>
                </a:solidFill>
                <a:latin typeface="Calibri"/>
                <a:cs typeface="Calibri"/>
              </a:rPr>
              <a:t> </a:t>
            </a:r>
            <a:r>
              <a:rPr sz="1100">
                <a:solidFill>
                  <a:srgbClr val="000000"/>
                </a:solidFill>
                <a:latin typeface="Calibri"/>
                <a:cs typeface="Calibri"/>
              </a:rPr>
              <a:t>e o disco</a:t>
            </a:r>
            <a:r>
              <a:rPr sz="1100" spc="19">
                <a:solidFill>
                  <a:srgbClr val="000000"/>
                </a:solidFill>
                <a:latin typeface="Calibri"/>
                <a:cs typeface="Calibri"/>
              </a:rPr>
              <a:t> </a:t>
            </a:r>
            <a:r>
              <a:rPr sz="1100" spc="-15">
                <a:solidFill>
                  <a:srgbClr val="000000"/>
                </a:solidFill>
                <a:latin typeface="Calibri"/>
                <a:cs typeface="Calibri"/>
              </a:rPr>
              <a:t>de</a:t>
            </a:r>
            <a:r>
              <a:rPr sz="1100">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se toquem</a:t>
            </a:r>
          </a:p>
          <a:p>
            <a:pPr marL="0" marR="0">
              <a:lnSpc>
                <a:spcPts val="1343"/>
              </a:lnSpc>
              <a:spcBef>
                <a:spcPts val="0"/>
              </a:spcBef>
              <a:spcAft>
                <a:spcPts val="0"/>
              </a:spcAft>
            </a:pPr>
            <a:r>
              <a:rPr sz="1100">
                <a:solidFill>
                  <a:srgbClr val="000000"/>
                </a:solidFill>
                <a:latin typeface="Calibri"/>
                <a:cs typeface="Calibri"/>
              </a:rPr>
              <a:t>e causem danos</a:t>
            </a:r>
            <a:r>
              <a:rPr sz="1100" spc="-17">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desgaste devido à fricção.</a:t>
            </a:r>
          </a:p>
          <a:p>
            <a:pPr marL="0" marR="0">
              <a:lnSpc>
                <a:spcPts val="1344"/>
              </a:lnSpc>
              <a:spcBef>
                <a:spcPts val="50"/>
              </a:spcBef>
              <a:spcAft>
                <a:spcPts val="0"/>
              </a:spcAft>
            </a:pPr>
            <a:r>
              <a:rPr sz="1100">
                <a:solidFill>
                  <a:srgbClr val="000000"/>
                </a:solidFill>
                <a:latin typeface="Calibri"/>
                <a:cs typeface="Calibri"/>
              </a:rPr>
              <a:t>Para garantir</a:t>
            </a:r>
            <a:r>
              <a:rPr sz="1100" spc="-20">
                <a:solidFill>
                  <a:srgbClr val="000000"/>
                </a:solidFill>
                <a:latin typeface="Calibri"/>
                <a:cs typeface="Calibri"/>
              </a:rPr>
              <a:t> </a:t>
            </a:r>
            <a:r>
              <a:rPr sz="1100">
                <a:solidFill>
                  <a:srgbClr val="000000"/>
                </a:solidFill>
                <a:latin typeface="Calibri"/>
                <a:cs typeface="Calibri"/>
              </a:rPr>
              <a:t>uma</a:t>
            </a:r>
            <a:r>
              <a:rPr sz="1100" spc="-27">
                <a:solidFill>
                  <a:srgbClr val="000000"/>
                </a:solidFill>
                <a:latin typeface="Calibri"/>
                <a:cs typeface="Calibri"/>
              </a:rPr>
              <a:t> </a:t>
            </a:r>
            <a:r>
              <a:rPr lang="pt-BR" sz="1100">
                <a:solidFill>
                  <a:srgbClr val="000000"/>
                </a:solidFill>
                <a:latin typeface="Calibri"/>
                <a:cs typeface="Calibri"/>
              </a:rPr>
              <a:t>frenagem</a:t>
            </a:r>
            <a:r>
              <a:rPr sz="1100">
                <a:solidFill>
                  <a:srgbClr val="000000"/>
                </a:solidFill>
                <a:latin typeface="Calibri"/>
                <a:cs typeface="Calibri"/>
              </a:rPr>
              <a:t> </a:t>
            </a:r>
            <a:r>
              <a:rPr lang="pt-BR" sz="1100">
                <a:solidFill>
                  <a:srgbClr val="000000"/>
                </a:solidFill>
                <a:latin typeface="Calibri"/>
                <a:cs typeface="Calibri"/>
              </a:rPr>
              <a:t>con</a:t>
            </a:r>
            <a:r>
              <a:rPr sz="1100">
                <a:solidFill>
                  <a:srgbClr val="000000"/>
                </a:solidFill>
                <a:latin typeface="Calibri"/>
                <a:cs typeface="Calibri"/>
              </a:rPr>
              <a:t>fiável, a folga do</a:t>
            </a:r>
            <a:r>
              <a:rPr sz="1100" spc="14">
                <a:solidFill>
                  <a:srgbClr val="000000"/>
                </a:solidFill>
                <a:latin typeface="Calibri"/>
                <a:cs typeface="Calibri"/>
              </a:rPr>
              <a:t> </a:t>
            </a:r>
            <a:r>
              <a:rPr sz="1100">
                <a:solidFill>
                  <a:srgbClr val="000000"/>
                </a:solidFill>
                <a:latin typeface="Calibri"/>
                <a:cs typeface="Calibri"/>
              </a:rPr>
              <a:t>pedal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traseiro</a:t>
            </a:r>
          </a:p>
          <a:p>
            <a:pPr marL="0" marR="0">
              <a:lnSpc>
                <a:spcPts val="1344"/>
              </a:lnSpc>
              <a:spcBef>
                <a:spcPts val="0"/>
              </a:spcBef>
              <a:spcAft>
                <a:spcPts val="0"/>
              </a:spcAft>
            </a:pPr>
            <a:r>
              <a:rPr sz="1100">
                <a:solidFill>
                  <a:srgbClr val="000000"/>
                </a:solidFill>
                <a:latin typeface="Calibri"/>
                <a:cs typeface="Calibri"/>
              </a:rPr>
              <a:t>deve estar</a:t>
            </a:r>
            <a:r>
              <a:rPr sz="1100" spc="-17">
                <a:solidFill>
                  <a:srgbClr val="000000"/>
                </a:solidFill>
                <a:latin typeface="Calibri"/>
                <a:cs typeface="Calibri"/>
              </a:rPr>
              <a:t> </a:t>
            </a:r>
            <a:r>
              <a:rPr sz="1100">
                <a:solidFill>
                  <a:srgbClr val="000000"/>
                </a:solidFill>
                <a:latin typeface="Calibri"/>
                <a:cs typeface="Calibri"/>
              </a:rPr>
              <a:t>entre 15 e 25 mm. Se a folga for incorreta,</a:t>
            </a:r>
            <a:r>
              <a:rPr sz="1100" spc="-16">
                <a:solidFill>
                  <a:srgbClr val="000000"/>
                </a:solidFill>
                <a:latin typeface="Calibri"/>
                <a:cs typeface="Calibri"/>
              </a:rPr>
              <a:t> </a:t>
            </a:r>
            <a:r>
              <a:rPr sz="1100">
                <a:solidFill>
                  <a:srgbClr val="000000"/>
                </a:solidFill>
                <a:latin typeface="Calibri"/>
                <a:cs typeface="Calibri"/>
              </a:rPr>
              <a:t>ajuste-a como se</a:t>
            </a:r>
          </a:p>
          <a:p>
            <a:pPr marL="0" marR="0">
              <a:lnSpc>
                <a:spcPts val="1344"/>
              </a:lnSpc>
              <a:spcBef>
                <a:spcPts val="50"/>
              </a:spcBef>
              <a:spcAft>
                <a:spcPts val="0"/>
              </a:spcAft>
            </a:pPr>
            <a:r>
              <a:rPr sz="1100">
                <a:solidFill>
                  <a:srgbClr val="000000"/>
                </a:solidFill>
                <a:latin typeface="Calibri"/>
                <a:cs typeface="Calibri"/>
              </a:rPr>
              <a:t>indica em seguida:</a:t>
            </a:r>
          </a:p>
        </p:txBody>
      </p:sp>
      <p:sp>
        <p:nvSpPr>
          <p:cNvPr id="9" name="object 9"/>
          <p:cNvSpPr txBox="1"/>
          <p:nvPr/>
        </p:nvSpPr>
        <p:spPr>
          <a:xfrm>
            <a:off x="625552" y="2381602"/>
            <a:ext cx="5719671" cy="820738"/>
          </a:xfrm>
          <a:prstGeom prst="rect">
            <a:avLst/>
          </a:prstGeom>
        </p:spPr>
        <p:txBody>
          <a:bodyPr vert="horz" wrap="square" lIns="0" tIns="0" rIns="0" bIns="0" rtlCol="0">
            <a:spAutoFit/>
          </a:bodyPr>
          <a:lstStyle/>
          <a:p>
            <a:pPr marL="2133600" marR="0">
              <a:lnSpc>
                <a:spcPts val="1347"/>
              </a:lnSpc>
              <a:spcBef>
                <a:spcPts val="0"/>
              </a:spcBef>
              <a:spcAft>
                <a:spcPts val="0"/>
              </a:spcAft>
            </a:pPr>
            <a:r>
              <a:rPr sz="1100">
                <a:solidFill>
                  <a:srgbClr val="000000"/>
                </a:solidFill>
                <a:latin typeface="Calibri"/>
                <a:cs typeface="Calibri"/>
              </a:rPr>
              <a:t>- Afrouxe a contraporca</a:t>
            </a:r>
            <a:r>
              <a:rPr sz="1100" spc="-15">
                <a:solidFill>
                  <a:srgbClr val="000000"/>
                </a:solidFill>
                <a:latin typeface="Calibri"/>
                <a:cs typeface="Calibri"/>
              </a:rPr>
              <a:t> </a:t>
            </a:r>
            <a:r>
              <a:rPr sz="1100">
                <a:solidFill>
                  <a:srgbClr val="000000"/>
                </a:solidFill>
                <a:latin typeface="Calibri"/>
                <a:cs typeface="Calibri"/>
              </a:rPr>
              <a:t>3</a:t>
            </a:r>
            <a:r>
              <a:rPr sz="1100" spc="11">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lang="pt-BR" sz="1100">
                <a:solidFill>
                  <a:srgbClr val="000000"/>
                </a:solidFill>
                <a:latin typeface="Calibri"/>
                <a:cs typeface="Calibri"/>
              </a:rPr>
              <a:t>braço</a:t>
            </a:r>
            <a:r>
              <a:rPr sz="1100" spc="14">
                <a:solidFill>
                  <a:srgbClr val="000000"/>
                </a:solidFill>
                <a:latin typeface="Calibri"/>
                <a:cs typeface="Calibri"/>
              </a:rPr>
              <a:t> </a:t>
            </a:r>
            <a:r>
              <a:rPr sz="1100">
                <a:solidFill>
                  <a:srgbClr val="000000"/>
                </a:solidFill>
                <a:latin typeface="Calibri"/>
                <a:cs typeface="Calibri"/>
              </a:rPr>
              <a:t>de ajuste.</a:t>
            </a:r>
          </a:p>
          <a:p>
            <a:pPr marL="0" marR="0">
              <a:lnSpc>
                <a:spcPts val="1347"/>
              </a:lnSpc>
              <a:spcBef>
                <a:spcPts val="442"/>
              </a:spcBef>
              <a:spcAft>
                <a:spcPts val="0"/>
              </a:spcAft>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a peça</a:t>
            </a:r>
            <a:r>
              <a:rPr sz="1100" spc="-22">
                <a:solidFill>
                  <a:srgbClr val="000000"/>
                </a:solidFill>
                <a:latin typeface="Calibri"/>
                <a:cs typeface="Calibri"/>
              </a:rPr>
              <a:t> </a:t>
            </a:r>
            <a:r>
              <a:rPr sz="1100">
                <a:solidFill>
                  <a:srgbClr val="000000"/>
                </a:solidFill>
                <a:latin typeface="Calibri"/>
                <a:cs typeface="Calibri"/>
              </a:rPr>
              <a:t>de ligação 4 do</a:t>
            </a:r>
            <a:r>
              <a:rPr sz="1100" spc="14">
                <a:solidFill>
                  <a:srgbClr val="000000"/>
                </a:solidFill>
                <a:latin typeface="Calibri"/>
                <a:cs typeface="Calibri"/>
              </a:rPr>
              <a:t> </a:t>
            </a:r>
            <a:r>
              <a:rPr lang="pt-BR" sz="1100">
                <a:solidFill>
                  <a:srgbClr val="000000"/>
                </a:solidFill>
                <a:latin typeface="Calibri"/>
                <a:cs typeface="Calibri"/>
              </a:rPr>
              <a:t>braço</a:t>
            </a:r>
            <a:r>
              <a:rPr sz="1100" spc="13">
                <a:solidFill>
                  <a:srgbClr val="000000"/>
                </a:solidFill>
                <a:latin typeface="Calibri"/>
                <a:cs typeface="Calibri"/>
              </a:rPr>
              <a:t> </a:t>
            </a:r>
            <a:r>
              <a:rPr sz="1100">
                <a:solidFill>
                  <a:srgbClr val="000000"/>
                </a:solidFill>
                <a:latin typeface="Calibri"/>
                <a:cs typeface="Calibri"/>
              </a:rPr>
              <a:t>de ajuste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sentido dos</a:t>
            </a:r>
            <a:r>
              <a:rPr sz="1100" spc="-25">
                <a:solidFill>
                  <a:srgbClr val="000000"/>
                </a:solidFill>
                <a:latin typeface="Calibri"/>
                <a:cs typeface="Calibri"/>
              </a:rPr>
              <a:t> </a:t>
            </a:r>
            <a:r>
              <a:rPr sz="1100">
                <a:solidFill>
                  <a:srgbClr val="000000"/>
                </a:solidFill>
                <a:latin typeface="Calibri"/>
                <a:cs typeface="Calibri"/>
              </a:rPr>
              <a:t>ponteiros do relógio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no contrário.</a:t>
            </a:r>
          </a:p>
          <a:p>
            <a:pPr marL="0" marR="0">
              <a:lnSpc>
                <a:spcPts val="1347"/>
              </a:lnSpc>
              <a:spcBef>
                <a:spcPts val="392"/>
              </a:spcBef>
              <a:spcAft>
                <a:spcPts val="0"/>
              </a:spcAft>
            </a:pPr>
            <a:r>
              <a:rPr sz="1100">
                <a:solidFill>
                  <a:srgbClr val="000000"/>
                </a:solidFill>
                <a:latin typeface="Calibri"/>
                <a:cs typeface="Calibri"/>
              </a:rPr>
              <a:t>- Se rodar</a:t>
            </a:r>
            <a:r>
              <a:rPr sz="1100" spc="-11">
                <a:solidFill>
                  <a:srgbClr val="000000"/>
                </a:solidFill>
                <a:latin typeface="Calibri"/>
                <a:cs typeface="Calibri"/>
              </a:rPr>
              <a:t> </a:t>
            </a:r>
            <a:r>
              <a:rPr sz="1100">
                <a:solidFill>
                  <a:srgbClr val="000000"/>
                </a:solidFill>
                <a:latin typeface="Calibri"/>
                <a:cs typeface="Calibri"/>
              </a:rPr>
              <a:t>no sentido dos ponteiros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relógio o pedal sobe,</a:t>
            </a:r>
            <a:r>
              <a:rPr sz="1100" spc="-10">
                <a:solidFill>
                  <a:srgbClr val="000000"/>
                </a:solidFill>
                <a:latin typeface="Calibri"/>
                <a:cs typeface="Calibri"/>
              </a:rPr>
              <a:t> </a:t>
            </a:r>
            <a:r>
              <a:rPr sz="1100">
                <a:solidFill>
                  <a:srgbClr val="000000"/>
                </a:solidFill>
                <a:latin typeface="Calibri"/>
                <a:cs typeface="Calibri"/>
              </a:rPr>
              <a:t>no sentido contrário baixa.</a:t>
            </a:r>
          </a:p>
          <a:p>
            <a:pPr marL="0" marR="0">
              <a:lnSpc>
                <a:spcPts val="1347"/>
              </a:lnSpc>
              <a:spcBef>
                <a:spcPts val="442"/>
              </a:spcBef>
              <a:spcAft>
                <a:spcPts val="0"/>
              </a:spcAft>
            </a:pPr>
            <a:r>
              <a:rPr sz="1100">
                <a:solidFill>
                  <a:srgbClr val="000000"/>
                </a:solidFill>
                <a:latin typeface="Calibri"/>
                <a:cs typeface="Calibri"/>
              </a:rPr>
              <a:t>- Quando</a:t>
            </a:r>
            <a:r>
              <a:rPr sz="1100" spc="17">
                <a:solidFill>
                  <a:srgbClr val="000000"/>
                </a:solidFill>
                <a:latin typeface="Calibri"/>
                <a:cs typeface="Calibri"/>
              </a:rPr>
              <a:t> </a:t>
            </a:r>
            <a:r>
              <a:rPr sz="1100" spc="-33">
                <a:solidFill>
                  <a:srgbClr val="000000"/>
                </a:solidFill>
                <a:latin typeface="Calibri"/>
                <a:cs typeface="Calibri"/>
              </a:rPr>
              <a:t>tiver</a:t>
            </a:r>
            <a:r>
              <a:rPr sz="1100" spc="-36">
                <a:solidFill>
                  <a:srgbClr val="000000"/>
                </a:solidFill>
                <a:latin typeface="Calibri"/>
                <a:cs typeface="Calibri"/>
              </a:rPr>
              <a:t> </a:t>
            </a:r>
            <a:r>
              <a:rPr sz="1100" spc="-31">
                <a:solidFill>
                  <a:srgbClr val="000000"/>
                </a:solidFill>
                <a:latin typeface="Calibri"/>
                <a:cs typeface="Calibri"/>
              </a:rPr>
              <a:t>conseguido</a:t>
            </a:r>
            <a:r>
              <a:rPr sz="1100" spc="-14">
                <a:solidFill>
                  <a:srgbClr val="000000"/>
                </a:solidFill>
                <a:latin typeface="Calibri"/>
                <a:cs typeface="Calibri"/>
              </a:rPr>
              <a:t> </a:t>
            </a:r>
            <a:r>
              <a:rPr sz="1100">
                <a:solidFill>
                  <a:srgbClr val="000000"/>
                </a:solidFill>
                <a:latin typeface="Calibri"/>
                <a:cs typeface="Calibri"/>
              </a:rPr>
              <a:t>a</a:t>
            </a:r>
            <a:r>
              <a:rPr sz="1100" spc="-58">
                <a:solidFill>
                  <a:srgbClr val="000000"/>
                </a:solidFill>
                <a:latin typeface="Calibri"/>
                <a:cs typeface="Calibri"/>
              </a:rPr>
              <a:t> </a:t>
            </a:r>
            <a:r>
              <a:rPr sz="1100" spc="-31">
                <a:solidFill>
                  <a:srgbClr val="000000"/>
                </a:solidFill>
                <a:latin typeface="Calibri"/>
                <a:cs typeface="Calibri"/>
              </a:rPr>
              <a:t>altura</a:t>
            </a:r>
            <a:r>
              <a:rPr sz="1100" spc="-38">
                <a:solidFill>
                  <a:srgbClr val="000000"/>
                </a:solidFill>
                <a:latin typeface="Calibri"/>
                <a:cs typeface="Calibri"/>
              </a:rPr>
              <a:t> </a:t>
            </a:r>
            <a:r>
              <a:rPr sz="1100" spc="-31">
                <a:solidFill>
                  <a:srgbClr val="000000"/>
                </a:solidFill>
                <a:latin typeface="Calibri"/>
                <a:cs typeface="Calibri"/>
              </a:rPr>
              <a:t>adequada,</a:t>
            </a:r>
            <a:r>
              <a:rPr sz="1100" spc="-18">
                <a:solidFill>
                  <a:srgbClr val="000000"/>
                </a:solidFill>
                <a:latin typeface="Calibri"/>
                <a:cs typeface="Calibri"/>
              </a:rPr>
              <a:t> </a:t>
            </a:r>
            <a:r>
              <a:rPr sz="1100" spc="-30">
                <a:solidFill>
                  <a:srgbClr val="000000"/>
                </a:solidFill>
                <a:latin typeface="Calibri"/>
                <a:cs typeface="Calibri"/>
              </a:rPr>
              <a:t>bloqueie</a:t>
            </a:r>
            <a:r>
              <a:rPr sz="1100" spc="-38">
                <a:solidFill>
                  <a:srgbClr val="000000"/>
                </a:solidFill>
                <a:latin typeface="Calibri"/>
                <a:cs typeface="Calibri"/>
              </a:rPr>
              <a:t> </a:t>
            </a:r>
            <a:r>
              <a:rPr sz="1100">
                <a:solidFill>
                  <a:srgbClr val="000000"/>
                </a:solidFill>
                <a:latin typeface="Calibri"/>
                <a:cs typeface="Calibri"/>
              </a:rPr>
              <a:t>a</a:t>
            </a:r>
            <a:r>
              <a:rPr sz="1100" spc="-47">
                <a:solidFill>
                  <a:srgbClr val="000000"/>
                </a:solidFill>
                <a:latin typeface="Calibri"/>
                <a:cs typeface="Calibri"/>
              </a:rPr>
              <a:t> </a:t>
            </a:r>
            <a:r>
              <a:rPr sz="1100" spc="-30">
                <a:solidFill>
                  <a:srgbClr val="000000"/>
                </a:solidFill>
                <a:latin typeface="Calibri"/>
                <a:cs typeface="Calibri"/>
              </a:rPr>
              <a:t>contraporca</a:t>
            </a:r>
            <a:r>
              <a:rPr sz="1100" spc="-27">
                <a:solidFill>
                  <a:srgbClr val="000000"/>
                </a:solidFill>
                <a:latin typeface="Calibri"/>
                <a:cs typeface="Calibri"/>
              </a:rPr>
              <a:t> </a:t>
            </a:r>
            <a:r>
              <a:rPr sz="1100">
                <a:solidFill>
                  <a:srgbClr val="000000"/>
                </a:solidFill>
                <a:latin typeface="Calibri"/>
                <a:cs typeface="Calibri"/>
              </a:rPr>
              <a:t>a</a:t>
            </a:r>
            <a:r>
              <a:rPr sz="1100" spc="-69">
                <a:solidFill>
                  <a:srgbClr val="000000"/>
                </a:solidFill>
                <a:latin typeface="Calibri"/>
                <a:cs typeface="Calibri"/>
              </a:rPr>
              <a:t> </a:t>
            </a:r>
            <a:r>
              <a:rPr sz="1100" spc="-28">
                <a:solidFill>
                  <a:srgbClr val="000000"/>
                </a:solidFill>
                <a:latin typeface="Calibri"/>
                <a:cs typeface="Calibri"/>
              </a:rPr>
              <a:t>18 </a:t>
            </a:r>
            <a:r>
              <a:rPr sz="1100" spc="-27">
                <a:solidFill>
                  <a:srgbClr val="000000"/>
                </a:solidFill>
                <a:latin typeface="Calibri"/>
                <a:cs typeface="Calibri"/>
              </a:rPr>
              <a:t>Nm.</a:t>
            </a:r>
          </a:p>
        </p:txBody>
      </p:sp>
      <p:sp>
        <p:nvSpPr>
          <p:cNvPr id="10" name="object 10"/>
          <p:cNvSpPr txBox="1"/>
          <p:nvPr/>
        </p:nvSpPr>
        <p:spPr>
          <a:xfrm>
            <a:off x="3485388" y="3421472"/>
            <a:ext cx="6362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1" name="object 11"/>
          <p:cNvSpPr txBox="1"/>
          <p:nvPr/>
        </p:nvSpPr>
        <p:spPr>
          <a:xfrm>
            <a:off x="647700" y="3648705"/>
            <a:ext cx="216896" cy="744809"/>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876300" y="3656168"/>
            <a:ext cx="293417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Troque o contrapino</a:t>
            </a:r>
            <a:r>
              <a:rPr sz="1100" spc="18">
                <a:solidFill>
                  <a:srgbClr val="000000"/>
                </a:solidFill>
                <a:latin typeface="Calibri"/>
                <a:cs typeface="Calibri"/>
              </a:rPr>
              <a:t> </a:t>
            </a:r>
            <a:r>
              <a:rPr sz="1100">
                <a:solidFill>
                  <a:srgbClr val="000000"/>
                </a:solidFill>
                <a:latin typeface="Calibri"/>
                <a:cs typeface="Calibri"/>
              </a:rPr>
              <a:t>por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novo na montagem.</a:t>
            </a:r>
          </a:p>
        </p:txBody>
      </p:sp>
      <p:sp>
        <p:nvSpPr>
          <p:cNvPr id="13" name="object 13"/>
          <p:cNvSpPr txBox="1"/>
          <p:nvPr/>
        </p:nvSpPr>
        <p:spPr>
          <a:xfrm>
            <a:off x="876300" y="3834476"/>
            <a:ext cx="5099190"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Pise</a:t>
            </a:r>
            <a:r>
              <a:rPr sz="1100" spc="-20">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solte o pedal de </a:t>
            </a:r>
            <a:r>
              <a:rPr lang="pt-BR" sz="1100">
                <a:solidFill>
                  <a:srgbClr val="000000"/>
                </a:solidFill>
                <a:latin typeface="Calibri"/>
                <a:cs typeface="Calibri"/>
              </a:rPr>
              <a:t>freio</a:t>
            </a:r>
            <a:r>
              <a:rPr sz="1100">
                <a:solidFill>
                  <a:srgbClr val="000000"/>
                </a:solidFill>
                <a:latin typeface="Calibri"/>
                <a:cs typeface="Calibri"/>
              </a:rPr>
              <a:t> várias vezes para sentir</a:t>
            </a:r>
            <a:r>
              <a:rPr sz="1100" spc="-14">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ponto de pressão.</a:t>
            </a:r>
          </a:p>
          <a:p>
            <a:pPr marL="0" marR="0">
              <a:lnSpc>
                <a:spcPts val="1347"/>
              </a:lnSpc>
              <a:spcBef>
                <a:spcPts val="10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não sentir o ponto de pressão, contate com uma</a:t>
            </a:r>
            <a:r>
              <a:rPr sz="1100" spc="-24">
                <a:solidFill>
                  <a:srgbClr val="000000"/>
                </a:solidFill>
                <a:latin typeface="Calibri"/>
                <a:cs typeface="Calibri"/>
              </a:rPr>
              <a:t> </a:t>
            </a:r>
            <a:r>
              <a:rPr sz="1100">
                <a:solidFill>
                  <a:srgbClr val="000000"/>
                </a:solidFill>
                <a:latin typeface="Calibri"/>
                <a:cs typeface="Calibri"/>
              </a:rPr>
              <a:t>Oficina Autorizada VOGE.</a:t>
            </a:r>
          </a:p>
          <a:p>
            <a:pPr marL="0" marR="0">
              <a:lnSpc>
                <a:spcPts val="1347"/>
              </a:lnSpc>
              <a:spcBef>
                <a:spcPts val="56"/>
              </a:spcBef>
              <a:spcAft>
                <a:spcPts val="0"/>
              </a:spcAft>
            </a:pPr>
            <a:r>
              <a:rPr sz="1100">
                <a:solidFill>
                  <a:srgbClr val="000000"/>
                </a:solidFill>
                <a:latin typeface="Calibri"/>
                <a:cs typeface="Calibri"/>
              </a:rPr>
              <a:t>Um ajuste incorreto faz com</a:t>
            </a:r>
            <a:r>
              <a:rPr sz="1100" spc="26">
                <a:solidFill>
                  <a:srgbClr val="000000"/>
                </a:solidFill>
                <a:latin typeface="Calibri"/>
                <a:cs typeface="Calibri"/>
              </a:rPr>
              <a:t> </a:t>
            </a:r>
            <a:r>
              <a:rPr sz="1100">
                <a:solidFill>
                  <a:srgbClr val="000000"/>
                </a:solidFill>
                <a:latin typeface="Calibri"/>
                <a:cs typeface="Calibri"/>
              </a:rPr>
              <a:t>que as pastilhas</a:t>
            </a:r>
            <a:r>
              <a:rPr sz="1100" spc="-10">
                <a:solidFill>
                  <a:srgbClr val="000000"/>
                </a:solidFill>
                <a:latin typeface="Calibri"/>
                <a:cs typeface="Calibri"/>
              </a:rPr>
              <a:t> </a:t>
            </a:r>
            <a:r>
              <a:rPr sz="1100">
                <a:solidFill>
                  <a:srgbClr val="000000"/>
                </a:solidFill>
                <a:latin typeface="Calibri"/>
                <a:cs typeface="Calibri"/>
              </a:rPr>
              <a:t>pressionem o</a:t>
            </a:r>
            <a:r>
              <a:rPr sz="1100" spc="10">
                <a:solidFill>
                  <a:srgbClr val="000000"/>
                </a:solidFill>
                <a:latin typeface="Calibri"/>
                <a:cs typeface="Calibri"/>
              </a:rPr>
              <a:t> </a:t>
            </a:r>
            <a:r>
              <a:rPr sz="1100">
                <a:solidFill>
                  <a:srgbClr val="000000"/>
                </a:solidFill>
                <a:latin typeface="Calibri"/>
                <a:cs typeface="Calibri"/>
              </a:rPr>
              <a:t>disco, provocando</a:t>
            </a:r>
            <a:r>
              <a:rPr sz="1100" spc="11">
                <a:solidFill>
                  <a:srgbClr val="000000"/>
                </a:solidFill>
                <a:latin typeface="Calibri"/>
                <a:cs typeface="Calibri"/>
              </a:rPr>
              <a:t> </a:t>
            </a:r>
            <a:r>
              <a:rPr sz="1100">
                <a:solidFill>
                  <a:srgbClr val="000000"/>
                </a:solidFill>
                <a:latin typeface="Calibri"/>
                <a:cs typeface="Calibri"/>
              </a:rPr>
              <a:t>danos.</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880364"/>
            <a:ext cx="2505456" cy="206959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137837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Ajuste da </a:t>
            </a:r>
            <a:r>
              <a:rPr lang="pt-BR" sz="1100" b="1">
                <a:solidFill>
                  <a:srgbClr val="4F81BD"/>
                </a:solidFill>
                <a:cs typeface="Cambria"/>
              </a:rPr>
              <a:t>supensão</a:t>
            </a:r>
            <a:endParaRPr sz="1100" b="1">
              <a:solidFill>
                <a:srgbClr val="4F81BD"/>
              </a:solidFill>
              <a:cs typeface="Cambria"/>
            </a:endParaRPr>
          </a:p>
        </p:txBody>
      </p:sp>
      <p:sp>
        <p:nvSpPr>
          <p:cNvPr id="6" name="object 6"/>
          <p:cNvSpPr txBox="1"/>
          <p:nvPr/>
        </p:nvSpPr>
        <p:spPr>
          <a:xfrm>
            <a:off x="3313176" y="876392"/>
            <a:ext cx="340249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a pré-carga e amortecimento da </a:t>
            </a:r>
            <a:r>
              <a:rPr lang="pt-BR" sz="1100">
                <a:solidFill>
                  <a:srgbClr val="000000"/>
                </a:solidFill>
                <a:latin typeface="Calibri"/>
                <a:cs typeface="Calibri"/>
              </a:rPr>
              <a:t>suspensão</a:t>
            </a:r>
            <a:r>
              <a:rPr sz="1100">
                <a:solidFill>
                  <a:srgbClr val="000000"/>
                </a:solidFill>
                <a:latin typeface="Calibri"/>
                <a:cs typeface="Calibri"/>
              </a:rPr>
              <a:t> para se</a:t>
            </a:r>
          </a:p>
          <a:p>
            <a:pPr marL="0" marR="0">
              <a:lnSpc>
                <a:spcPts val="1344"/>
              </a:lnSpc>
              <a:spcBef>
                <a:spcPts val="50"/>
              </a:spcBef>
              <a:spcAft>
                <a:spcPts val="0"/>
              </a:spcAft>
            </a:pPr>
            <a:r>
              <a:rPr sz="1100">
                <a:solidFill>
                  <a:srgbClr val="000000"/>
                </a:solidFill>
                <a:latin typeface="Calibri"/>
                <a:cs typeface="Calibri"/>
              </a:rPr>
              <a:t>adaptar a diferentes estilos</a:t>
            </a:r>
            <a:r>
              <a:rPr sz="1100" spc="-10">
                <a:solidFill>
                  <a:srgbClr val="000000"/>
                </a:solidFill>
                <a:latin typeface="Calibri"/>
                <a:cs typeface="Calibri"/>
              </a:rPr>
              <a:t> </a:t>
            </a:r>
            <a:r>
              <a:rPr sz="1100">
                <a:solidFill>
                  <a:srgbClr val="000000"/>
                </a:solidFill>
                <a:latin typeface="Calibri"/>
                <a:cs typeface="Calibri"/>
              </a:rPr>
              <a:t>de condução, cargas, peso</a:t>
            </a:r>
            <a:r>
              <a:rPr sz="1100" spc="-11">
                <a:solidFill>
                  <a:srgbClr val="000000"/>
                </a:solidFill>
                <a:latin typeface="Calibri"/>
                <a:cs typeface="Calibri"/>
              </a:rPr>
              <a:t> </a:t>
            </a:r>
            <a:r>
              <a:rPr sz="1100">
                <a:solidFill>
                  <a:srgbClr val="000000"/>
                </a:solidFill>
                <a:latin typeface="Calibri"/>
                <a:cs typeface="Calibri"/>
              </a:rPr>
              <a:t>do</a:t>
            </a:r>
          </a:p>
          <a:p>
            <a:pPr marL="0" marR="0">
              <a:lnSpc>
                <a:spcPts val="1344"/>
              </a:lnSpc>
              <a:spcBef>
                <a:spcPts val="0"/>
              </a:spcBef>
              <a:spcAft>
                <a:spcPts val="0"/>
              </a:spcAft>
            </a:pPr>
            <a:r>
              <a:rPr sz="1100">
                <a:solidFill>
                  <a:srgbClr val="000000"/>
                </a:solidFill>
                <a:latin typeface="Calibri"/>
                <a:cs typeface="Calibri"/>
              </a:rPr>
              <a:t>condutor e condições</a:t>
            </a:r>
            <a:r>
              <a:rPr sz="1100" spc="-11">
                <a:solidFill>
                  <a:srgbClr val="000000"/>
                </a:solidFill>
                <a:latin typeface="Calibri"/>
                <a:cs typeface="Calibri"/>
              </a:rPr>
              <a:t> </a:t>
            </a:r>
            <a:r>
              <a:rPr sz="1100">
                <a:solidFill>
                  <a:srgbClr val="000000"/>
                </a:solidFill>
                <a:latin typeface="Calibri"/>
                <a:cs typeface="Calibri"/>
              </a:rPr>
              <a:t>da estrada.</a:t>
            </a:r>
          </a:p>
        </p:txBody>
      </p:sp>
      <p:sp>
        <p:nvSpPr>
          <p:cNvPr id="7" name="object 7"/>
          <p:cNvSpPr txBox="1"/>
          <p:nvPr/>
        </p:nvSpPr>
        <p:spPr>
          <a:xfrm>
            <a:off x="3313176" y="1438748"/>
            <a:ext cx="330880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ajustar a pressão inicial da mola (pré-carga) siga as</a:t>
            </a:r>
          </a:p>
          <a:p>
            <a:pPr marL="0" marR="0">
              <a:lnSpc>
                <a:spcPts val="1344"/>
              </a:lnSpc>
              <a:spcBef>
                <a:spcPts val="50"/>
              </a:spcBef>
              <a:spcAft>
                <a:spcPts val="0"/>
              </a:spcAft>
            </a:pPr>
            <a:r>
              <a:rPr sz="1100">
                <a:solidFill>
                  <a:srgbClr val="000000"/>
                </a:solidFill>
                <a:latin typeface="Calibri"/>
                <a:cs typeface="Calibri"/>
              </a:rPr>
              <a:t>seguintes instruções:</a:t>
            </a:r>
          </a:p>
        </p:txBody>
      </p:sp>
      <p:sp>
        <p:nvSpPr>
          <p:cNvPr id="8" name="object 8"/>
          <p:cNvSpPr txBox="1"/>
          <p:nvPr/>
        </p:nvSpPr>
        <p:spPr>
          <a:xfrm>
            <a:off x="3313176" y="1830416"/>
            <a:ext cx="357828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1</a:t>
            </a:r>
            <a:r>
              <a:rPr sz="1100" spc="-11">
                <a:solidFill>
                  <a:srgbClr val="000000"/>
                </a:solidFill>
                <a:latin typeface="Calibri"/>
                <a:cs typeface="Calibri"/>
              </a:rPr>
              <a:t> </a:t>
            </a:r>
            <a:r>
              <a:rPr sz="1100">
                <a:solidFill>
                  <a:srgbClr val="000000"/>
                </a:solidFill>
                <a:latin typeface="Calibri"/>
                <a:cs typeface="Calibri"/>
              </a:rPr>
              <a:t>no sentido anti-horário e</a:t>
            </a:r>
            <a:r>
              <a:rPr sz="1100" spc="10">
                <a:solidFill>
                  <a:srgbClr val="000000"/>
                </a:solidFill>
                <a:latin typeface="Calibri"/>
                <a:cs typeface="Calibri"/>
              </a:rPr>
              <a:t> </a:t>
            </a:r>
            <a:r>
              <a:rPr sz="1100">
                <a:solidFill>
                  <a:srgbClr val="000000"/>
                </a:solidFill>
                <a:latin typeface="Calibri"/>
                <a:cs typeface="Calibri"/>
              </a:rPr>
              <a:t>a pré-carga da</a:t>
            </a:r>
          </a:p>
          <a:p>
            <a:pPr marL="0" marR="0">
              <a:lnSpc>
                <a:spcPts val="1344"/>
              </a:lnSpc>
              <a:spcBef>
                <a:spcPts val="50"/>
              </a:spcBef>
              <a:spcAft>
                <a:spcPts val="0"/>
              </a:spcAft>
            </a:pPr>
            <a:r>
              <a:rPr sz="1100">
                <a:solidFill>
                  <a:srgbClr val="000000"/>
                </a:solidFill>
                <a:latin typeface="Calibri"/>
                <a:cs typeface="Calibri"/>
              </a:rPr>
              <a:t>mola</a:t>
            </a:r>
            <a:r>
              <a:rPr sz="1100" spc="-24">
                <a:solidFill>
                  <a:srgbClr val="000000"/>
                </a:solidFill>
                <a:latin typeface="Calibri"/>
                <a:cs typeface="Calibri"/>
              </a:rPr>
              <a:t> </a:t>
            </a:r>
            <a:r>
              <a:rPr sz="1100">
                <a:solidFill>
                  <a:srgbClr val="000000"/>
                </a:solidFill>
                <a:latin typeface="Calibri"/>
                <a:cs typeface="Calibri"/>
              </a:rPr>
              <a:t>será</a:t>
            </a:r>
            <a:r>
              <a:rPr sz="1100" spc="-18">
                <a:solidFill>
                  <a:srgbClr val="000000"/>
                </a:solidFill>
                <a:latin typeface="Calibri"/>
                <a:cs typeface="Calibri"/>
              </a:rPr>
              <a:t> </a:t>
            </a:r>
            <a:r>
              <a:rPr sz="1100">
                <a:solidFill>
                  <a:srgbClr val="000000"/>
                </a:solidFill>
                <a:latin typeface="Calibri"/>
                <a:cs typeface="Calibri"/>
              </a:rPr>
              <a:t>mais </a:t>
            </a:r>
            <a:r>
              <a:rPr lang="pt-BR" sz="1100">
                <a:solidFill>
                  <a:srgbClr val="000000"/>
                </a:solidFill>
                <a:latin typeface="Calibri"/>
                <a:cs typeface="Calibri"/>
              </a:rPr>
              <a:t>macia</a:t>
            </a:r>
            <a:r>
              <a:rPr sz="1100">
                <a:solidFill>
                  <a:srgbClr val="000000"/>
                </a:solidFill>
                <a:latin typeface="Calibri"/>
                <a:cs typeface="Calibri"/>
              </a:rPr>
              <a:t>.</a:t>
            </a:r>
          </a:p>
        </p:txBody>
      </p:sp>
      <p:sp>
        <p:nvSpPr>
          <p:cNvPr id="9" name="object 9"/>
          <p:cNvSpPr txBox="1"/>
          <p:nvPr/>
        </p:nvSpPr>
        <p:spPr>
          <a:xfrm>
            <a:off x="3313176" y="2222084"/>
            <a:ext cx="38051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1</a:t>
            </a:r>
            <a:r>
              <a:rPr sz="1100" spc="-11">
                <a:solidFill>
                  <a:srgbClr val="000000"/>
                </a:solidFill>
                <a:latin typeface="Calibri"/>
                <a:cs typeface="Calibri"/>
              </a:rPr>
              <a:t> </a:t>
            </a:r>
            <a:r>
              <a:rPr sz="1100">
                <a:solidFill>
                  <a:srgbClr val="000000"/>
                </a:solidFill>
                <a:latin typeface="Calibri"/>
                <a:cs typeface="Calibri"/>
              </a:rPr>
              <a:t>no sentido dos ponteiros do relógio</a:t>
            </a:r>
            <a:r>
              <a:rPr sz="1100" spc="21">
                <a:solidFill>
                  <a:srgbClr val="000000"/>
                </a:solidFill>
                <a:latin typeface="Calibri"/>
                <a:cs typeface="Calibri"/>
              </a:rPr>
              <a:t> </a:t>
            </a:r>
            <a:r>
              <a:rPr sz="1100">
                <a:solidFill>
                  <a:srgbClr val="000000"/>
                </a:solidFill>
                <a:latin typeface="Calibri"/>
                <a:cs typeface="Calibri"/>
              </a:rPr>
              <a:t>e</a:t>
            </a:r>
            <a:r>
              <a:rPr sz="1100" spc="-12">
                <a:solidFill>
                  <a:srgbClr val="000000"/>
                </a:solidFill>
                <a:latin typeface="Calibri"/>
                <a:cs typeface="Calibri"/>
              </a:rPr>
              <a:t> </a:t>
            </a:r>
            <a:r>
              <a:rPr sz="1100">
                <a:solidFill>
                  <a:srgbClr val="000000"/>
                </a:solidFill>
                <a:latin typeface="Calibri"/>
                <a:cs typeface="Calibri"/>
              </a:rPr>
              <a:t>a pré-</a:t>
            </a:r>
          </a:p>
          <a:p>
            <a:pPr marL="0" marR="0">
              <a:lnSpc>
                <a:spcPts val="1344"/>
              </a:lnSpc>
              <a:spcBef>
                <a:spcPts val="50"/>
              </a:spcBef>
              <a:spcAft>
                <a:spcPts val="0"/>
              </a:spcAft>
            </a:pPr>
            <a:r>
              <a:rPr sz="1100">
                <a:solidFill>
                  <a:srgbClr val="000000"/>
                </a:solidFill>
                <a:latin typeface="Calibri"/>
                <a:cs typeface="Calibri"/>
              </a:rPr>
              <a:t>carga da mola</a:t>
            </a:r>
            <a:r>
              <a:rPr sz="1100" spc="-24">
                <a:solidFill>
                  <a:srgbClr val="000000"/>
                </a:solidFill>
                <a:latin typeface="Calibri"/>
                <a:cs typeface="Calibri"/>
              </a:rPr>
              <a:t> </a:t>
            </a:r>
            <a:r>
              <a:rPr sz="1100">
                <a:solidFill>
                  <a:srgbClr val="000000"/>
                </a:solidFill>
                <a:latin typeface="Calibri"/>
                <a:cs typeface="Calibri"/>
              </a:rPr>
              <a:t>será mais</a:t>
            </a:r>
            <a:r>
              <a:rPr sz="1100" spc="-11">
                <a:solidFill>
                  <a:srgbClr val="000000"/>
                </a:solidFill>
                <a:latin typeface="Calibri"/>
                <a:cs typeface="Calibri"/>
              </a:rPr>
              <a:t> </a:t>
            </a:r>
            <a:r>
              <a:rPr sz="1100">
                <a:solidFill>
                  <a:srgbClr val="000000"/>
                </a:solidFill>
                <a:latin typeface="Calibri"/>
                <a:cs typeface="Calibri"/>
              </a:rPr>
              <a:t>dura.</a:t>
            </a:r>
          </a:p>
        </p:txBody>
      </p:sp>
      <p:sp>
        <p:nvSpPr>
          <p:cNvPr id="10" name="object 10"/>
          <p:cNvSpPr txBox="1"/>
          <p:nvPr/>
        </p:nvSpPr>
        <p:spPr>
          <a:xfrm>
            <a:off x="3313176" y="2613752"/>
            <a:ext cx="342197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amortecimento da recuperação da </a:t>
            </a:r>
            <a:r>
              <a:rPr lang="pt-BR" sz="1100">
                <a:solidFill>
                  <a:srgbClr val="000000"/>
                </a:solidFill>
                <a:latin typeface="Calibri"/>
                <a:cs typeface="Calibri"/>
              </a:rPr>
              <a:t>suspensão</a:t>
            </a:r>
            <a:r>
              <a:rPr sz="1100">
                <a:solidFill>
                  <a:srgbClr val="000000"/>
                </a:solidFill>
                <a:latin typeface="Calibri"/>
                <a:cs typeface="Calibri"/>
              </a:rPr>
              <a:t> (extensão)</a:t>
            </a:r>
          </a:p>
          <a:p>
            <a:pPr marL="0" marR="0">
              <a:lnSpc>
                <a:spcPts val="1344"/>
              </a:lnSpc>
              <a:spcBef>
                <a:spcPts val="50"/>
              </a:spcBef>
              <a:spcAft>
                <a:spcPts val="0"/>
              </a:spcAft>
            </a:pPr>
            <a:r>
              <a:rPr sz="1100">
                <a:solidFill>
                  <a:srgbClr val="000000"/>
                </a:solidFill>
                <a:latin typeface="Calibri"/>
                <a:cs typeface="Calibri"/>
              </a:rPr>
              <a:t>ajusta-se da seguinte forma:</a:t>
            </a:r>
          </a:p>
        </p:txBody>
      </p:sp>
      <p:sp>
        <p:nvSpPr>
          <p:cNvPr id="11" name="object 11"/>
          <p:cNvSpPr txBox="1"/>
          <p:nvPr/>
        </p:nvSpPr>
        <p:spPr>
          <a:xfrm>
            <a:off x="684275" y="3005420"/>
            <a:ext cx="642886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2</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bengala</a:t>
            </a:r>
            <a:r>
              <a:rPr sz="1100">
                <a:solidFill>
                  <a:srgbClr val="000000"/>
                </a:solidFill>
                <a:latin typeface="Calibri"/>
                <a:cs typeface="Calibri"/>
              </a:rPr>
              <a:t> esquerda da </a:t>
            </a:r>
            <a:r>
              <a:rPr lang="pt-BR" sz="1100">
                <a:solidFill>
                  <a:srgbClr val="000000"/>
                </a:solidFill>
                <a:latin typeface="Calibri"/>
                <a:cs typeface="Calibri"/>
              </a:rPr>
              <a:t>suspensão</a:t>
            </a:r>
            <a:r>
              <a:rPr sz="1100">
                <a:solidFill>
                  <a:srgbClr val="000000"/>
                </a:solidFill>
                <a:latin typeface="Calibri"/>
                <a:cs typeface="Calibri"/>
              </a:rPr>
              <a:t> no sentido anti-horário para que a recuperação</a:t>
            </a:r>
            <a:r>
              <a:rPr sz="1100" spc="11">
                <a:solidFill>
                  <a:srgbClr val="000000"/>
                </a:solidFill>
                <a:latin typeface="Calibri"/>
                <a:cs typeface="Calibri"/>
              </a:rPr>
              <a:t> </a:t>
            </a:r>
            <a:r>
              <a:rPr sz="1100">
                <a:solidFill>
                  <a:srgbClr val="000000"/>
                </a:solidFill>
                <a:latin typeface="Calibri"/>
                <a:cs typeface="Calibri"/>
              </a:rPr>
              <a:t>seja mais</a:t>
            </a:r>
          </a:p>
          <a:p>
            <a:pPr marL="0" marR="0">
              <a:lnSpc>
                <a:spcPts val="1344"/>
              </a:lnSpc>
              <a:spcBef>
                <a:spcPts val="50"/>
              </a:spcBef>
              <a:spcAft>
                <a:spcPts val="0"/>
              </a:spcAft>
            </a:pPr>
            <a:r>
              <a:rPr sz="1100">
                <a:solidFill>
                  <a:srgbClr val="000000"/>
                </a:solidFill>
                <a:latin typeface="Calibri"/>
                <a:cs typeface="Calibri"/>
              </a:rPr>
              <a:t>rápida.</a:t>
            </a:r>
          </a:p>
        </p:txBody>
      </p:sp>
      <p:sp>
        <p:nvSpPr>
          <p:cNvPr id="12" name="object 12"/>
          <p:cNvSpPr txBox="1"/>
          <p:nvPr/>
        </p:nvSpPr>
        <p:spPr>
          <a:xfrm>
            <a:off x="684275" y="3398612"/>
            <a:ext cx="5843562" cy="346249"/>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2</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cs typeface="Calibri"/>
              </a:rPr>
              <a:t>bengala</a:t>
            </a:r>
            <a:r>
              <a:rPr sz="1100">
                <a:solidFill>
                  <a:srgbClr val="000000"/>
                </a:solidFill>
                <a:latin typeface="Calibri"/>
                <a:cs typeface="Calibri"/>
              </a:rPr>
              <a:t> esquerda da </a:t>
            </a:r>
            <a:r>
              <a:rPr lang="pt-BR" sz="1100">
                <a:solidFill>
                  <a:srgbClr val="000000"/>
                </a:solidFill>
                <a:cs typeface="Calibri"/>
              </a:rPr>
              <a:t>suspensão</a:t>
            </a:r>
            <a:r>
              <a:rPr sz="1100">
                <a:solidFill>
                  <a:srgbClr val="000000"/>
                </a:solidFill>
                <a:latin typeface="Calibri"/>
                <a:cs typeface="Calibri"/>
              </a:rPr>
              <a:t> no sentido dos ponteiros do relógio para que a</a:t>
            </a:r>
          </a:p>
          <a:p>
            <a:pPr marL="0" marR="0">
              <a:lnSpc>
                <a:spcPts val="1344"/>
              </a:lnSpc>
              <a:spcBef>
                <a:spcPts val="50"/>
              </a:spcBef>
              <a:spcAft>
                <a:spcPts val="0"/>
              </a:spcAft>
            </a:pPr>
            <a:r>
              <a:rPr sz="1100">
                <a:solidFill>
                  <a:srgbClr val="000000"/>
                </a:solidFill>
                <a:latin typeface="Calibri"/>
                <a:cs typeface="Calibri"/>
              </a:rPr>
              <a:t>recuperação seja mais lenta.</a:t>
            </a:r>
          </a:p>
        </p:txBody>
      </p:sp>
      <p:sp>
        <p:nvSpPr>
          <p:cNvPr id="13" name="object 13"/>
          <p:cNvSpPr txBox="1"/>
          <p:nvPr/>
        </p:nvSpPr>
        <p:spPr>
          <a:xfrm>
            <a:off x="684275" y="3790280"/>
            <a:ext cx="4575903" cy="166712"/>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O amortecimento da </a:t>
            </a:r>
            <a:r>
              <a:rPr lang="pt-BR" sz="1100">
                <a:solidFill>
                  <a:srgbClr val="000000"/>
                </a:solidFill>
                <a:cs typeface="Calibri"/>
              </a:rPr>
              <a:t>suspensão</a:t>
            </a:r>
            <a:r>
              <a:rPr sz="1100">
                <a:solidFill>
                  <a:srgbClr val="000000"/>
                </a:solidFill>
                <a:latin typeface="Calibri"/>
                <a:cs typeface="Calibri"/>
              </a:rPr>
              <a:t> em compressão ajusta-se da seguinte maneira:</a:t>
            </a:r>
          </a:p>
        </p:txBody>
      </p:sp>
      <p:sp>
        <p:nvSpPr>
          <p:cNvPr id="14" name="object 14"/>
          <p:cNvSpPr txBox="1"/>
          <p:nvPr/>
        </p:nvSpPr>
        <p:spPr>
          <a:xfrm>
            <a:off x="684275" y="4011260"/>
            <a:ext cx="6343781" cy="346249"/>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3</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cs typeface="Calibri"/>
              </a:rPr>
              <a:t>bengala</a:t>
            </a:r>
            <a:r>
              <a:rPr sz="1100">
                <a:solidFill>
                  <a:srgbClr val="000000"/>
                </a:solidFill>
                <a:latin typeface="Calibri"/>
                <a:cs typeface="Calibri"/>
              </a:rPr>
              <a:t> direita da </a:t>
            </a:r>
            <a:r>
              <a:rPr lang="pt-BR" sz="1100">
                <a:solidFill>
                  <a:srgbClr val="000000"/>
                </a:solidFill>
                <a:cs typeface="Calibri"/>
              </a:rPr>
              <a:t>suspensão</a:t>
            </a:r>
            <a:r>
              <a:rPr sz="1100">
                <a:solidFill>
                  <a:srgbClr val="000000"/>
                </a:solidFill>
                <a:latin typeface="Calibri"/>
                <a:cs typeface="Calibri"/>
              </a:rPr>
              <a:t> no sentido anti-horário para conseguir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amortecimento</a:t>
            </a:r>
          </a:p>
          <a:p>
            <a:pPr marL="0" marR="0">
              <a:lnSpc>
                <a:spcPts val="1344"/>
              </a:lnSpc>
              <a:spcBef>
                <a:spcPts val="50"/>
              </a:spcBef>
              <a:spcAft>
                <a:spcPts val="0"/>
              </a:spcAft>
            </a:pPr>
            <a:r>
              <a:rPr sz="1100">
                <a:solidFill>
                  <a:srgbClr val="000000"/>
                </a:solidFill>
                <a:latin typeface="Calibri"/>
                <a:cs typeface="Calibri"/>
              </a:rPr>
              <a:t>em compressão mais suave.</a:t>
            </a:r>
          </a:p>
        </p:txBody>
      </p:sp>
      <p:sp>
        <p:nvSpPr>
          <p:cNvPr id="15" name="object 1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115</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343659"/>
            <a:ext cx="6301740" cy="10927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135200" cy="346249"/>
          </a:xfrm>
          <a:prstGeom prst="rect">
            <a:avLst/>
          </a:prstGeom>
        </p:spPr>
        <p:txBody>
          <a:bodyPr vert="horz" wrap="square" lIns="0" tIns="0" rIns="0" bIns="0" rtlCol="0">
            <a:spAutoFit/>
          </a:bodyPr>
          <a:lstStyle/>
          <a:p>
            <a:pPr>
              <a:lnSpc>
                <a:spcPts val="1347"/>
              </a:lnSpc>
            </a:pPr>
            <a:r>
              <a:rPr sz="1100">
                <a:solidFill>
                  <a:srgbClr val="000000"/>
                </a:solidFill>
                <a:latin typeface="Calibri"/>
                <a:cs typeface="Calibri"/>
              </a:rPr>
              <a:t>- Rode</a:t>
            </a:r>
            <a:r>
              <a:rPr sz="1100" spc="-10">
                <a:solidFill>
                  <a:srgbClr val="000000"/>
                </a:solidFill>
                <a:latin typeface="Calibri"/>
                <a:cs typeface="Calibri"/>
              </a:rPr>
              <a:t> </a:t>
            </a:r>
            <a:r>
              <a:rPr sz="1100">
                <a:solidFill>
                  <a:srgbClr val="000000"/>
                </a:solidFill>
                <a:latin typeface="Calibri"/>
                <a:cs typeface="Calibri"/>
              </a:rPr>
              <a:t>o comando</a:t>
            </a:r>
            <a:r>
              <a:rPr sz="1100" spc="18">
                <a:solidFill>
                  <a:srgbClr val="000000"/>
                </a:solidFill>
                <a:latin typeface="Calibri"/>
                <a:cs typeface="Calibri"/>
              </a:rPr>
              <a:t> </a:t>
            </a:r>
            <a:r>
              <a:rPr sz="1100">
                <a:solidFill>
                  <a:srgbClr val="000000"/>
                </a:solidFill>
                <a:latin typeface="Calibri"/>
                <a:cs typeface="Calibri"/>
              </a:rPr>
              <a:t>3</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cs typeface="Calibri"/>
              </a:rPr>
              <a:t>bengala</a:t>
            </a:r>
            <a:r>
              <a:rPr sz="1100">
                <a:solidFill>
                  <a:srgbClr val="000000"/>
                </a:solidFill>
                <a:latin typeface="Calibri"/>
                <a:cs typeface="Calibri"/>
              </a:rPr>
              <a:t> direita da </a:t>
            </a:r>
            <a:r>
              <a:rPr lang="pt-BR" sz="1100">
                <a:solidFill>
                  <a:srgbClr val="000000"/>
                </a:solidFill>
                <a:cs typeface="Calibri"/>
              </a:rPr>
              <a:t>suspensão</a:t>
            </a:r>
            <a:r>
              <a:rPr sz="1100">
                <a:solidFill>
                  <a:srgbClr val="000000"/>
                </a:solidFill>
                <a:latin typeface="Calibri"/>
                <a:cs typeface="Calibri"/>
              </a:rPr>
              <a:t> no sentido dos ponteiros do relógio para conseguir </a:t>
            </a:r>
            <a:r>
              <a:rPr sz="1100" spc="-15">
                <a:solidFill>
                  <a:srgbClr val="000000"/>
                </a:solidFill>
                <a:latin typeface="Calibri"/>
                <a:cs typeface="Calibri"/>
              </a:rPr>
              <a:t>um</a:t>
            </a:r>
          </a:p>
          <a:p>
            <a:pPr marL="0" marR="0">
              <a:lnSpc>
                <a:spcPts val="1344"/>
              </a:lnSpc>
              <a:spcBef>
                <a:spcPts val="50"/>
              </a:spcBef>
              <a:spcAft>
                <a:spcPts val="0"/>
              </a:spcAft>
            </a:pPr>
            <a:r>
              <a:rPr sz="1100">
                <a:solidFill>
                  <a:srgbClr val="000000"/>
                </a:solidFill>
                <a:latin typeface="Calibri"/>
                <a:cs typeface="Calibri"/>
              </a:rPr>
              <a:t>amortecimento em</a:t>
            </a:r>
            <a:r>
              <a:rPr sz="1100" spc="16">
                <a:solidFill>
                  <a:srgbClr val="000000"/>
                </a:solidFill>
                <a:latin typeface="Calibri"/>
                <a:cs typeface="Calibri"/>
              </a:rPr>
              <a:t> </a:t>
            </a:r>
            <a:r>
              <a:rPr sz="1100">
                <a:solidFill>
                  <a:srgbClr val="000000"/>
                </a:solidFill>
                <a:latin typeface="Calibri"/>
                <a:cs typeface="Calibri"/>
              </a:rPr>
              <a:t>compressão mais forte.</a:t>
            </a:r>
          </a:p>
        </p:txBody>
      </p:sp>
      <p:sp>
        <p:nvSpPr>
          <p:cNvPr id="6" name="object 6"/>
          <p:cNvSpPr txBox="1"/>
          <p:nvPr/>
        </p:nvSpPr>
        <p:spPr>
          <a:xfrm>
            <a:off x="3485388" y="1348832"/>
            <a:ext cx="6362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7" name="object 7"/>
          <p:cNvSpPr txBox="1"/>
          <p:nvPr/>
        </p:nvSpPr>
        <p:spPr>
          <a:xfrm>
            <a:off x="647700" y="1577432"/>
            <a:ext cx="6028936"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rode todos os</a:t>
            </a:r>
            <a:r>
              <a:rPr sz="1100" spc="10">
                <a:solidFill>
                  <a:srgbClr val="000000"/>
                </a:solidFill>
                <a:latin typeface="Calibri"/>
                <a:cs typeface="Calibri"/>
              </a:rPr>
              <a:t> </a:t>
            </a:r>
            <a:r>
              <a:rPr sz="1100">
                <a:solidFill>
                  <a:srgbClr val="000000"/>
                </a:solidFill>
                <a:latin typeface="Calibri"/>
                <a:cs typeface="Calibri"/>
              </a:rPr>
              <a:t>comandos</a:t>
            </a:r>
            <a:r>
              <a:rPr sz="1100" spc="13">
                <a:solidFill>
                  <a:srgbClr val="000000"/>
                </a:solidFill>
                <a:latin typeface="Calibri"/>
                <a:cs typeface="Calibri"/>
              </a:rPr>
              <a:t> </a:t>
            </a:r>
            <a:r>
              <a:rPr sz="1100">
                <a:solidFill>
                  <a:srgbClr val="000000"/>
                </a:solidFill>
                <a:latin typeface="Calibri"/>
                <a:cs typeface="Calibri"/>
              </a:rPr>
              <a:t>ao</a:t>
            </a:r>
            <a:r>
              <a:rPr sz="1100" spc="11">
                <a:solidFill>
                  <a:srgbClr val="000000"/>
                </a:solidFill>
                <a:latin typeface="Calibri"/>
                <a:cs typeface="Calibri"/>
              </a:rPr>
              <a:t> </a:t>
            </a:r>
            <a:r>
              <a:rPr sz="1100">
                <a:solidFill>
                  <a:srgbClr val="000000"/>
                </a:solidFill>
                <a:latin typeface="Calibri"/>
                <a:cs typeface="Calibri"/>
              </a:rPr>
              <a:t>limite pois</a:t>
            </a:r>
            <a:r>
              <a:rPr sz="1100" spc="-11">
                <a:solidFill>
                  <a:srgbClr val="000000"/>
                </a:solidFill>
                <a:latin typeface="Calibri"/>
                <a:cs typeface="Calibri"/>
              </a:rPr>
              <a:t> </a:t>
            </a:r>
            <a:r>
              <a:rPr sz="1100">
                <a:solidFill>
                  <a:srgbClr val="000000"/>
                </a:solidFill>
                <a:latin typeface="Calibri"/>
                <a:cs typeface="Calibri"/>
              </a:rPr>
              <a:t>poderiam danificar-se.</a:t>
            </a:r>
          </a:p>
          <a:p>
            <a:pPr marL="0" marR="0">
              <a:lnSpc>
                <a:spcPts val="1344"/>
              </a:lnSpc>
              <a:spcBef>
                <a:spcPts val="50"/>
              </a:spcBef>
              <a:spcAft>
                <a:spcPts val="0"/>
              </a:spcAft>
            </a:pPr>
            <a:r>
              <a:rPr sz="1100">
                <a:solidFill>
                  <a:srgbClr val="000000"/>
                </a:solidFill>
                <a:latin typeface="Calibri"/>
                <a:cs typeface="Calibri"/>
              </a:rPr>
              <a:t>Quando rodar todos</a:t>
            </a:r>
            <a:r>
              <a:rPr sz="1100" spc="-11">
                <a:solidFill>
                  <a:srgbClr val="000000"/>
                </a:solidFill>
                <a:latin typeface="Calibri"/>
                <a:cs typeface="Calibri"/>
              </a:rPr>
              <a:t> </a:t>
            </a:r>
            <a:r>
              <a:rPr sz="1100">
                <a:solidFill>
                  <a:srgbClr val="000000"/>
                </a:solidFill>
                <a:latin typeface="Calibri"/>
                <a:cs typeface="Calibri"/>
              </a:rPr>
              <a:t>os comandos até</a:t>
            </a:r>
            <a:r>
              <a:rPr sz="1100" spc="-10">
                <a:solidFill>
                  <a:srgbClr val="000000"/>
                </a:solidFill>
                <a:latin typeface="Calibri"/>
                <a:cs typeface="Calibri"/>
              </a:rPr>
              <a:t> </a:t>
            </a:r>
            <a:r>
              <a:rPr sz="1100">
                <a:solidFill>
                  <a:srgbClr val="000000"/>
                </a:solidFill>
                <a:latin typeface="Calibri"/>
                <a:cs typeface="Calibri"/>
              </a:rPr>
              <a:t>ao seu limite, volte</a:t>
            </a:r>
            <a:r>
              <a:rPr sz="1100" spc="-15">
                <a:solidFill>
                  <a:srgbClr val="000000"/>
                </a:solidFill>
                <a:latin typeface="Calibri"/>
                <a:cs typeface="Calibri"/>
              </a:rPr>
              <a:t> </a:t>
            </a:r>
            <a:r>
              <a:rPr sz="1100">
                <a:solidFill>
                  <a:srgbClr val="000000"/>
                </a:solidFill>
                <a:latin typeface="Calibri"/>
                <a:cs typeface="Calibri"/>
              </a:rPr>
              <a:t>logo</a:t>
            </a:r>
            <a:r>
              <a:rPr sz="1100" spc="20">
                <a:solidFill>
                  <a:srgbClr val="000000"/>
                </a:solidFill>
                <a:latin typeface="Calibri"/>
                <a:cs typeface="Calibri"/>
              </a:rPr>
              <a:t> </a:t>
            </a:r>
            <a:r>
              <a:rPr sz="1100">
                <a:solidFill>
                  <a:srgbClr val="000000"/>
                </a:solidFill>
                <a:latin typeface="Calibri"/>
                <a:cs typeface="Calibri"/>
              </a:rPr>
              <a:t>à posição adequada para não danificar o</a:t>
            </a:r>
          </a:p>
          <a:p>
            <a:pPr marL="0" marR="0">
              <a:lnSpc>
                <a:spcPts val="1331"/>
              </a:lnSpc>
              <a:spcBef>
                <a:spcPts val="0"/>
              </a:spcBef>
              <a:spcAft>
                <a:spcPts val="0"/>
              </a:spcAft>
            </a:pPr>
            <a:r>
              <a:rPr sz="1100">
                <a:solidFill>
                  <a:srgbClr val="000000"/>
                </a:solidFill>
                <a:latin typeface="Calibri"/>
                <a:cs typeface="Calibri"/>
              </a:rPr>
              <a:t>comando.</a:t>
            </a:r>
          </a:p>
          <a:p>
            <a:pPr marL="0" marR="0">
              <a:lnSpc>
                <a:spcPts val="1344"/>
              </a:lnSpc>
              <a:spcBef>
                <a:spcPts val="50"/>
              </a:spcBef>
              <a:spcAft>
                <a:spcPts val="0"/>
              </a:spcAft>
            </a:pPr>
            <a:r>
              <a:rPr sz="1100">
                <a:solidFill>
                  <a:srgbClr val="000000"/>
                </a:solidFill>
                <a:latin typeface="Calibri"/>
                <a:cs typeface="Calibri"/>
              </a:rPr>
              <a:t>Se conduzir com temperaturas baixas, verifique antes</a:t>
            </a:r>
            <a:r>
              <a:rPr sz="1100" spc="-13">
                <a:solidFill>
                  <a:srgbClr val="000000"/>
                </a:solidFill>
                <a:latin typeface="Calibri"/>
                <a:cs typeface="Calibri"/>
              </a:rPr>
              <a:t> </a:t>
            </a:r>
            <a:r>
              <a:rPr sz="1100">
                <a:solidFill>
                  <a:srgbClr val="000000"/>
                </a:solidFill>
                <a:latin typeface="Calibri"/>
                <a:cs typeface="Calibri"/>
              </a:rPr>
              <a:t>de iniciar a marcha se superfície da forquilha está</a:t>
            </a:r>
          </a:p>
          <a:p>
            <a:pPr marL="0" marR="0">
              <a:lnSpc>
                <a:spcPts val="1344"/>
              </a:lnSpc>
              <a:spcBef>
                <a:spcPts val="0"/>
              </a:spcBef>
              <a:spcAft>
                <a:spcPts val="0"/>
              </a:spcAft>
            </a:pPr>
            <a:r>
              <a:rPr sz="1100">
                <a:solidFill>
                  <a:srgbClr val="000000"/>
                </a:solidFill>
                <a:latin typeface="Calibri"/>
                <a:cs typeface="Calibri"/>
              </a:rPr>
              <a:t>congelada. Se</a:t>
            </a:r>
            <a:r>
              <a:rPr sz="1100" spc="-13">
                <a:solidFill>
                  <a:srgbClr val="000000"/>
                </a:solidFill>
                <a:latin typeface="Calibri"/>
                <a:cs typeface="Calibri"/>
              </a:rPr>
              <a:t> </a:t>
            </a:r>
            <a:r>
              <a:rPr sz="1100">
                <a:solidFill>
                  <a:srgbClr val="000000"/>
                </a:solidFill>
                <a:latin typeface="Calibri"/>
                <a:cs typeface="Calibri"/>
              </a:rPr>
              <a:t>assim</a:t>
            </a:r>
            <a:r>
              <a:rPr sz="1100" spc="18">
                <a:solidFill>
                  <a:srgbClr val="000000"/>
                </a:solidFill>
                <a:latin typeface="Calibri"/>
                <a:cs typeface="Calibri"/>
              </a:rPr>
              <a:t> </a:t>
            </a:r>
            <a:r>
              <a:rPr sz="1100">
                <a:solidFill>
                  <a:srgbClr val="000000"/>
                </a:solidFill>
                <a:latin typeface="Calibri"/>
                <a:cs typeface="Calibri"/>
              </a:rPr>
              <a:t>for, limpe-a com um pano</a:t>
            </a:r>
            <a:r>
              <a:rPr sz="1100" spc="23">
                <a:solidFill>
                  <a:srgbClr val="000000"/>
                </a:solidFill>
                <a:latin typeface="Calibri"/>
                <a:cs typeface="Calibri"/>
              </a:rPr>
              <a:t> </a:t>
            </a:r>
            <a:r>
              <a:rPr sz="1100">
                <a:solidFill>
                  <a:srgbClr val="000000"/>
                </a:solidFill>
                <a:latin typeface="Calibri"/>
                <a:cs typeface="Calibri"/>
              </a:rPr>
              <a:t>novo e fresco sem</a:t>
            </a:r>
            <a:r>
              <a:rPr sz="1100" spc="12">
                <a:solidFill>
                  <a:srgbClr val="000000"/>
                </a:solidFill>
                <a:latin typeface="Calibri"/>
                <a:cs typeface="Calibri"/>
              </a:rPr>
              <a:t> </a:t>
            </a:r>
            <a:r>
              <a:rPr sz="1100">
                <a:solidFill>
                  <a:srgbClr val="000000"/>
                </a:solidFill>
                <a:latin typeface="Calibri"/>
                <a:cs typeface="Calibri"/>
              </a:rPr>
              <a:t>pó nem sujidade.</a:t>
            </a:r>
          </a:p>
        </p:txBody>
      </p:sp>
      <p:sp>
        <p:nvSpPr>
          <p:cNvPr id="8" name="object 8"/>
          <p:cNvSpPr txBox="1"/>
          <p:nvPr/>
        </p:nvSpPr>
        <p:spPr>
          <a:xfrm>
            <a:off x="576072" y="2758532"/>
            <a:ext cx="5002378" cy="48731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de fábrica</a:t>
            </a:r>
            <a:r>
              <a:rPr lang="pt-BR" sz="1100">
                <a:solidFill>
                  <a:srgbClr val="000000"/>
                </a:solidFill>
                <a:latin typeface="Calibri"/>
                <a:cs typeface="Calibri"/>
              </a:rPr>
              <a:t> padrão</a:t>
            </a:r>
            <a:r>
              <a:rPr sz="1100">
                <a:solidFill>
                  <a:srgbClr val="000000"/>
                </a:solidFill>
                <a:latin typeface="Calibri"/>
                <a:cs typeface="Calibri"/>
              </a:rPr>
              <a:t>: Posição 13</a:t>
            </a:r>
            <a:r>
              <a:rPr lang="pt-BR" sz="1100">
                <a:solidFill>
                  <a:srgbClr val="000000"/>
                </a:solidFill>
                <a:latin typeface="Calibri"/>
                <a:cs typeface="Calibri"/>
              </a:rPr>
              <a:t> (a partir da referência rodando tudo anti-horário)</a:t>
            </a:r>
            <a:endParaRPr sz="1100">
              <a:solidFill>
                <a:srgbClr val="000000"/>
              </a:solidFill>
              <a:latin typeface="Calibri"/>
              <a:cs typeface="Calibri"/>
            </a:endParaRPr>
          </a:p>
          <a:p>
            <a:pPr marL="0" marR="0">
              <a:lnSpc>
                <a:spcPts val="1347"/>
              </a:lnSpc>
              <a:spcBef>
                <a:spcPts val="1246"/>
              </a:spcBef>
              <a:spcAft>
                <a:spcPts val="0"/>
              </a:spcAft>
            </a:pPr>
            <a:r>
              <a:rPr sz="1100">
                <a:solidFill>
                  <a:srgbClr val="000000"/>
                </a:solidFill>
                <a:latin typeface="Calibri"/>
                <a:cs typeface="Calibri"/>
              </a:rPr>
              <a:t>(</a:t>
            </a:r>
            <a:r>
              <a:rPr lang="pt-BR" sz="1100">
                <a:solidFill>
                  <a:srgbClr val="000000"/>
                </a:solidFill>
                <a:latin typeface="Calibri"/>
                <a:cs typeface="Calibri"/>
              </a:rPr>
              <a:t>Range de ajuste: </a:t>
            </a:r>
            <a:r>
              <a:rPr sz="1100">
                <a:solidFill>
                  <a:srgbClr val="000000"/>
                </a:solidFill>
                <a:latin typeface="Calibri"/>
                <a:cs typeface="Calibri"/>
              </a:rPr>
              <a:t>Máx:</a:t>
            </a:r>
            <a:r>
              <a:rPr sz="1100" spc="17">
                <a:solidFill>
                  <a:srgbClr val="000000"/>
                </a:solidFill>
                <a:latin typeface="Calibri"/>
                <a:cs typeface="Calibri"/>
              </a:rPr>
              <a:t> </a:t>
            </a:r>
            <a:r>
              <a:rPr sz="1100">
                <a:solidFill>
                  <a:srgbClr val="000000"/>
                </a:solidFill>
                <a:latin typeface="Calibri"/>
                <a:cs typeface="Calibri"/>
              </a:rPr>
              <a:t>19, Mín: 4)</a:t>
            </a:r>
          </a:p>
        </p:txBody>
      </p:sp>
      <p:sp>
        <p:nvSpPr>
          <p:cNvPr id="9" name="object 9"/>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003808"/>
            <a:ext cx="2007108" cy="16855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2164482"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365F91"/>
                </a:solidFill>
                <a:latin typeface="Cambria"/>
                <a:cs typeface="Cambria"/>
              </a:rPr>
              <a:t>Ajuste do</a:t>
            </a:r>
            <a:r>
              <a:rPr sz="1100" b="1" spc="-10">
                <a:solidFill>
                  <a:srgbClr val="365F91"/>
                </a:solidFill>
                <a:latin typeface="Cambria"/>
                <a:cs typeface="Cambria"/>
              </a:rPr>
              <a:t> </a:t>
            </a:r>
            <a:r>
              <a:rPr sz="1100" b="1">
                <a:solidFill>
                  <a:srgbClr val="365F91"/>
                </a:solidFill>
                <a:latin typeface="Cambria"/>
                <a:cs typeface="Cambria"/>
              </a:rPr>
              <a:t>amortecedor traseiro</a:t>
            </a:r>
          </a:p>
        </p:txBody>
      </p:sp>
      <p:sp>
        <p:nvSpPr>
          <p:cNvPr id="6" name="object 6"/>
          <p:cNvSpPr txBox="1"/>
          <p:nvPr/>
        </p:nvSpPr>
        <p:spPr>
          <a:xfrm>
            <a:off x="2805684" y="952592"/>
            <a:ext cx="23711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pré-carga da mola</a:t>
            </a:r>
            <a:r>
              <a:rPr sz="1100" spc="-10">
                <a:solidFill>
                  <a:srgbClr val="000000"/>
                </a:solidFill>
                <a:latin typeface="Calibri"/>
                <a:cs typeface="Calibri"/>
              </a:rPr>
              <a:t> </a:t>
            </a:r>
            <a:r>
              <a:rPr sz="1100">
                <a:solidFill>
                  <a:srgbClr val="000000"/>
                </a:solidFill>
                <a:latin typeface="Calibri"/>
                <a:cs typeface="Calibri"/>
              </a:rPr>
              <a:t>pode ser ajustada.</a:t>
            </a:r>
          </a:p>
        </p:txBody>
      </p:sp>
      <p:sp>
        <p:nvSpPr>
          <p:cNvPr id="7" name="object 7"/>
          <p:cNvSpPr txBox="1"/>
          <p:nvPr/>
        </p:nvSpPr>
        <p:spPr>
          <a:xfrm>
            <a:off x="2805684" y="1173572"/>
            <a:ext cx="420874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Do lado direito da moto,</a:t>
            </a:r>
            <a:r>
              <a:rPr sz="1100" spc="-12">
                <a:solidFill>
                  <a:srgbClr val="000000"/>
                </a:solidFill>
                <a:latin typeface="Calibri"/>
                <a:cs typeface="Calibri"/>
              </a:rPr>
              <a:t> </a:t>
            </a:r>
            <a:r>
              <a:rPr sz="1100">
                <a:solidFill>
                  <a:srgbClr val="000000"/>
                </a:solidFill>
                <a:latin typeface="Calibri"/>
                <a:cs typeface="Calibri"/>
              </a:rPr>
              <a:t>rode o</a:t>
            </a:r>
            <a:r>
              <a:rPr sz="1100" spc="10">
                <a:solidFill>
                  <a:srgbClr val="000000"/>
                </a:solidFill>
                <a:latin typeface="Calibri"/>
                <a:cs typeface="Calibri"/>
              </a:rPr>
              <a:t> </a:t>
            </a:r>
            <a:r>
              <a:rPr sz="1100">
                <a:solidFill>
                  <a:srgbClr val="000000"/>
                </a:solidFill>
                <a:latin typeface="Calibri"/>
                <a:cs typeface="Calibri"/>
              </a:rPr>
              <a:t>comando 1 para a esquerda para a pré-</a:t>
            </a:r>
          </a:p>
          <a:p>
            <a:pPr marL="0" marR="0">
              <a:lnSpc>
                <a:spcPts val="1344"/>
              </a:lnSpc>
              <a:spcBef>
                <a:spcPts val="50"/>
              </a:spcBef>
              <a:spcAft>
                <a:spcPts val="0"/>
              </a:spcAft>
            </a:pPr>
            <a:r>
              <a:rPr sz="1100">
                <a:solidFill>
                  <a:srgbClr val="000000"/>
                </a:solidFill>
                <a:latin typeface="Calibri"/>
                <a:cs typeface="Calibri"/>
              </a:rPr>
              <a:t>carga da mola</a:t>
            </a:r>
            <a:r>
              <a:rPr sz="1100" spc="-24">
                <a:solidFill>
                  <a:srgbClr val="000000"/>
                </a:solidFill>
                <a:latin typeface="Calibri"/>
                <a:cs typeface="Calibri"/>
              </a:rPr>
              <a:t> </a:t>
            </a:r>
            <a:r>
              <a:rPr sz="1100">
                <a:solidFill>
                  <a:srgbClr val="000000"/>
                </a:solidFill>
                <a:latin typeface="Calibri"/>
                <a:cs typeface="Calibri"/>
              </a:rPr>
              <a:t>ser</a:t>
            </a:r>
            <a:r>
              <a:rPr sz="1100" spc="-11">
                <a:solidFill>
                  <a:srgbClr val="000000"/>
                </a:solidFill>
                <a:latin typeface="Calibri"/>
                <a:cs typeface="Calibri"/>
              </a:rPr>
              <a:t> </a:t>
            </a:r>
            <a:r>
              <a:rPr sz="1100">
                <a:solidFill>
                  <a:srgbClr val="000000"/>
                </a:solidFill>
                <a:latin typeface="Calibri"/>
                <a:cs typeface="Calibri"/>
              </a:rPr>
              <a:t>mais</a:t>
            </a:r>
            <a:r>
              <a:rPr sz="1100" spc="-11">
                <a:solidFill>
                  <a:srgbClr val="000000"/>
                </a:solidFill>
                <a:latin typeface="Calibri"/>
                <a:cs typeface="Calibri"/>
              </a:rPr>
              <a:t> </a:t>
            </a:r>
            <a:r>
              <a:rPr lang="pt-BR" sz="1100">
                <a:solidFill>
                  <a:srgbClr val="000000"/>
                </a:solidFill>
                <a:latin typeface="Calibri"/>
                <a:cs typeface="Calibri"/>
              </a:rPr>
              <a:t>macia</a:t>
            </a:r>
            <a:r>
              <a:rPr sz="1100">
                <a:solidFill>
                  <a:srgbClr val="000000"/>
                </a:solidFill>
                <a:latin typeface="Calibri"/>
                <a:cs typeface="Calibri"/>
              </a:rPr>
              <a:t>.</a:t>
            </a:r>
          </a:p>
        </p:txBody>
      </p:sp>
      <p:sp>
        <p:nvSpPr>
          <p:cNvPr id="8" name="object 8"/>
          <p:cNvSpPr txBox="1"/>
          <p:nvPr/>
        </p:nvSpPr>
        <p:spPr>
          <a:xfrm>
            <a:off x="2805684" y="1565240"/>
            <a:ext cx="430065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Do lado direito da moto,</a:t>
            </a:r>
            <a:r>
              <a:rPr sz="1100" spc="-12">
                <a:solidFill>
                  <a:srgbClr val="000000"/>
                </a:solidFill>
                <a:latin typeface="Calibri"/>
                <a:cs typeface="Calibri"/>
              </a:rPr>
              <a:t> </a:t>
            </a:r>
            <a:r>
              <a:rPr sz="1100">
                <a:solidFill>
                  <a:srgbClr val="000000"/>
                </a:solidFill>
                <a:latin typeface="Calibri"/>
                <a:cs typeface="Calibri"/>
              </a:rPr>
              <a:t>rode o</a:t>
            </a:r>
            <a:r>
              <a:rPr sz="1100" spc="10">
                <a:solidFill>
                  <a:srgbClr val="000000"/>
                </a:solidFill>
                <a:latin typeface="Calibri"/>
                <a:cs typeface="Calibri"/>
              </a:rPr>
              <a:t> </a:t>
            </a:r>
            <a:r>
              <a:rPr sz="1100">
                <a:solidFill>
                  <a:srgbClr val="000000"/>
                </a:solidFill>
                <a:latin typeface="Calibri"/>
                <a:cs typeface="Calibri"/>
              </a:rPr>
              <a:t>comando 1 para a direita para endurecer</a:t>
            </a:r>
          </a:p>
          <a:p>
            <a:pPr marL="0" marR="0">
              <a:lnSpc>
                <a:spcPts val="1344"/>
              </a:lnSpc>
              <a:spcBef>
                <a:spcPts val="50"/>
              </a:spcBef>
              <a:spcAft>
                <a:spcPts val="0"/>
              </a:spcAft>
            </a:pPr>
            <a:r>
              <a:rPr sz="1100">
                <a:solidFill>
                  <a:srgbClr val="000000"/>
                </a:solidFill>
                <a:latin typeface="Calibri"/>
                <a:cs typeface="Calibri"/>
              </a:rPr>
              <a:t>a pré-carga da mola.</a:t>
            </a:r>
          </a:p>
        </p:txBody>
      </p:sp>
      <p:sp>
        <p:nvSpPr>
          <p:cNvPr id="9" name="object 9"/>
          <p:cNvSpPr txBox="1"/>
          <p:nvPr/>
        </p:nvSpPr>
        <p:spPr>
          <a:xfrm>
            <a:off x="2805684" y="1956908"/>
            <a:ext cx="427939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Modo</a:t>
            </a:r>
            <a:r>
              <a:rPr sz="1100" spc="18">
                <a:solidFill>
                  <a:srgbClr val="000000"/>
                </a:solidFill>
                <a:latin typeface="Calibri"/>
                <a:cs typeface="Calibri"/>
              </a:rPr>
              <a:t> </a:t>
            </a:r>
            <a:r>
              <a:rPr sz="1100">
                <a:solidFill>
                  <a:srgbClr val="000000"/>
                </a:solidFill>
                <a:latin typeface="Calibri"/>
                <a:cs typeface="Calibri"/>
              </a:rPr>
              <a:t>de condução</a:t>
            </a:r>
            <a:r>
              <a:rPr sz="1100" spc="11">
                <a:solidFill>
                  <a:srgbClr val="000000"/>
                </a:solidFill>
                <a:latin typeface="Calibri"/>
                <a:cs typeface="Calibri"/>
              </a:rPr>
              <a:t> </a:t>
            </a:r>
            <a:r>
              <a:rPr sz="1100">
                <a:solidFill>
                  <a:srgbClr val="000000"/>
                </a:solidFill>
                <a:latin typeface="Calibri"/>
                <a:cs typeface="Calibri"/>
              </a:rPr>
              <a:t>com condutor e</a:t>
            </a:r>
            <a:r>
              <a:rPr sz="1100" spc="10">
                <a:solidFill>
                  <a:srgbClr val="000000"/>
                </a:solidFill>
                <a:latin typeface="Calibri"/>
                <a:cs typeface="Calibri"/>
              </a:rPr>
              <a:t> </a:t>
            </a:r>
            <a:r>
              <a:rPr sz="1100">
                <a:solidFill>
                  <a:srgbClr val="000000"/>
                </a:solidFill>
                <a:latin typeface="Calibri"/>
                <a:cs typeface="Calibri"/>
              </a:rPr>
              <a:t>sem</a:t>
            </a:r>
            <a:r>
              <a:rPr sz="1100" spc="24">
                <a:solidFill>
                  <a:srgbClr val="000000"/>
                </a:solidFill>
                <a:latin typeface="Calibri"/>
                <a:cs typeface="Calibri"/>
              </a:rPr>
              <a:t> </a:t>
            </a:r>
            <a:r>
              <a:rPr sz="1100">
                <a:solidFill>
                  <a:srgbClr val="000000"/>
                </a:solidFill>
                <a:latin typeface="Calibri"/>
                <a:cs typeface="Calibri"/>
              </a:rPr>
              <a:t>carga: rode o comando 1 para a</a:t>
            </a:r>
          </a:p>
          <a:p>
            <a:pPr marL="0" marR="0">
              <a:lnSpc>
                <a:spcPts val="1344"/>
              </a:lnSpc>
              <a:spcBef>
                <a:spcPts val="50"/>
              </a:spcBef>
              <a:spcAft>
                <a:spcPts val="0"/>
              </a:spcAft>
            </a:pPr>
            <a:r>
              <a:rPr sz="1100">
                <a:solidFill>
                  <a:srgbClr val="000000"/>
                </a:solidFill>
                <a:latin typeface="Calibri"/>
                <a:cs typeface="Calibri"/>
              </a:rPr>
              <a:t>esquerda até ao</a:t>
            </a:r>
            <a:r>
              <a:rPr sz="1100" spc="11">
                <a:solidFill>
                  <a:srgbClr val="000000"/>
                </a:solidFill>
                <a:latin typeface="Calibri"/>
                <a:cs typeface="Calibri"/>
              </a:rPr>
              <a:t> </a:t>
            </a:r>
            <a:r>
              <a:rPr sz="1100">
                <a:solidFill>
                  <a:srgbClr val="000000"/>
                </a:solidFill>
                <a:latin typeface="Calibri"/>
                <a:cs typeface="Calibri"/>
              </a:rPr>
              <a:t>limite,</a:t>
            </a:r>
            <a:r>
              <a:rPr sz="1100" spc="-10">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seguida rode-o para a direita 6 cliques</a:t>
            </a:r>
          </a:p>
          <a:p>
            <a:pPr marL="0" marR="0">
              <a:lnSpc>
                <a:spcPts val="1344"/>
              </a:lnSpc>
              <a:spcBef>
                <a:spcPts val="0"/>
              </a:spcBef>
              <a:spcAft>
                <a:spcPts val="0"/>
              </a:spcAft>
            </a:pPr>
            <a:r>
              <a:rPr sz="1100">
                <a:solidFill>
                  <a:srgbClr val="000000"/>
                </a:solidFill>
                <a:latin typeface="Calibri"/>
                <a:cs typeface="Calibri"/>
              </a:rPr>
              <a:t>(posição de série).</a:t>
            </a:r>
          </a:p>
        </p:txBody>
      </p:sp>
      <p:sp>
        <p:nvSpPr>
          <p:cNvPr id="10" name="object 10"/>
          <p:cNvSpPr txBox="1"/>
          <p:nvPr/>
        </p:nvSpPr>
        <p:spPr>
          <a:xfrm>
            <a:off x="2805684" y="2519264"/>
            <a:ext cx="428463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Condutor </a:t>
            </a:r>
            <a:r>
              <a:rPr lang="pt-BR" sz="1100">
                <a:solidFill>
                  <a:srgbClr val="000000"/>
                </a:solidFill>
                <a:latin typeface="Calibri"/>
                <a:cs typeface="Calibri"/>
              </a:rPr>
              <a:t>co</a:t>
            </a:r>
            <a:r>
              <a:rPr sz="1100">
                <a:solidFill>
                  <a:srgbClr val="000000"/>
                </a:solidFill>
                <a:latin typeface="Calibri"/>
                <a:cs typeface="Calibri"/>
              </a:rPr>
              <a:t>m carga (3</a:t>
            </a:r>
            <a:r>
              <a:rPr sz="1100" spc="-20">
                <a:solidFill>
                  <a:srgbClr val="000000"/>
                </a:solidFill>
                <a:latin typeface="Calibri"/>
                <a:cs typeface="Calibri"/>
              </a:rPr>
              <a:t> </a:t>
            </a:r>
            <a:r>
              <a:rPr sz="1100">
                <a:solidFill>
                  <a:srgbClr val="000000"/>
                </a:solidFill>
                <a:latin typeface="Calibri"/>
                <a:cs typeface="Calibri"/>
              </a:rPr>
              <a:t>malas): rode o comando 1</a:t>
            </a:r>
            <a:r>
              <a:rPr sz="1100" spc="17">
                <a:solidFill>
                  <a:srgbClr val="000000"/>
                </a:solidFill>
                <a:latin typeface="Calibri"/>
                <a:cs typeface="Calibri"/>
              </a:rPr>
              <a:t> </a:t>
            </a:r>
            <a:r>
              <a:rPr sz="1100">
                <a:solidFill>
                  <a:srgbClr val="000000"/>
                </a:solidFill>
                <a:latin typeface="Calibri"/>
                <a:cs typeface="Calibri"/>
              </a:rPr>
              <a:t>para</a:t>
            </a:r>
            <a:r>
              <a:rPr sz="1100" spc="-15">
                <a:solidFill>
                  <a:srgbClr val="000000"/>
                </a:solidFill>
                <a:latin typeface="Calibri"/>
                <a:cs typeface="Calibri"/>
              </a:rPr>
              <a:t> </a:t>
            </a:r>
            <a:r>
              <a:rPr sz="1100">
                <a:solidFill>
                  <a:srgbClr val="000000"/>
                </a:solidFill>
                <a:latin typeface="Calibri"/>
                <a:cs typeface="Calibri"/>
              </a:rPr>
              <a:t>a esquerda até</a:t>
            </a:r>
            <a:r>
              <a:rPr sz="1100" spc="-17">
                <a:solidFill>
                  <a:srgbClr val="000000"/>
                </a:solidFill>
                <a:latin typeface="Calibri"/>
                <a:cs typeface="Calibri"/>
              </a:rPr>
              <a:t> </a:t>
            </a:r>
            <a:r>
              <a:rPr sz="1100">
                <a:solidFill>
                  <a:srgbClr val="000000"/>
                </a:solidFill>
                <a:latin typeface="Calibri"/>
                <a:cs typeface="Calibri"/>
              </a:rPr>
              <a:t>ao</a:t>
            </a:r>
          </a:p>
          <a:p>
            <a:pPr marL="0" marR="0">
              <a:lnSpc>
                <a:spcPts val="1343"/>
              </a:lnSpc>
              <a:spcBef>
                <a:spcPts val="50"/>
              </a:spcBef>
              <a:spcAft>
                <a:spcPts val="0"/>
              </a:spcAft>
            </a:pPr>
            <a:r>
              <a:rPr sz="1100">
                <a:solidFill>
                  <a:srgbClr val="000000"/>
                </a:solidFill>
                <a:latin typeface="Calibri"/>
                <a:cs typeface="Calibri"/>
              </a:rPr>
              <a:t>limite,</a:t>
            </a:r>
            <a:r>
              <a:rPr sz="1100" spc="-11">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seguida rode-o para a direita</a:t>
            </a:r>
            <a:r>
              <a:rPr sz="1100" spc="-16">
                <a:solidFill>
                  <a:srgbClr val="000000"/>
                </a:solidFill>
                <a:latin typeface="Calibri"/>
                <a:cs typeface="Calibri"/>
              </a:rPr>
              <a:t> </a:t>
            </a:r>
            <a:r>
              <a:rPr sz="1100">
                <a:solidFill>
                  <a:srgbClr val="000000"/>
                </a:solidFill>
                <a:latin typeface="Calibri"/>
                <a:cs typeface="Calibri"/>
              </a:rPr>
              <a:t>16±1</a:t>
            </a:r>
            <a:r>
              <a:rPr sz="1100" spc="13">
                <a:solidFill>
                  <a:srgbClr val="000000"/>
                </a:solidFill>
                <a:latin typeface="Calibri"/>
                <a:cs typeface="Calibri"/>
              </a:rPr>
              <a:t> </a:t>
            </a:r>
            <a:r>
              <a:rPr sz="1100">
                <a:solidFill>
                  <a:srgbClr val="000000"/>
                </a:solidFill>
                <a:latin typeface="Calibri"/>
                <a:cs typeface="Calibri"/>
              </a:rPr>
              <a:t>cliques;</a:t>
            </a:r>
          </a:p>
        </p:txBody>
      </p:sp>
      <p:sp>
        <p:nvSpPr>
          <p:cNvPr id="11" name="object 11"/>
          <p:cNvSpPr txBox="1"/>
          <p:nvPr/>
        </p:nvSpPr>
        <p:spPr>
          <a:xfrm>
            <a:off x="684275" y="2912456"/>
            <a:ext cx="64428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Condutor e</a:t>
            </a:r>
            <a:r>
              <a:rPr sz="1100" spc="10">
                <a:solidFill>
                  <a:srgbClr val="000000"/>
                </a:solidFill>
                <a:latin typeface="Calibri"/>
                <a:cs typeface="Calibri"/>
              </a:rPr>
              <a:t> </a:t>
            </a:r>
            <a:r>
              <a:rPr sz="1100">
                <a:solidFill>
                  <a:srgbClr val="000000"/>
                </a:solidFill>
                <a:latin typeface="Calibri"/>
                <a:cs typeface="Calibri"/>
              </a:rPr>
              <a:t>passageiro com carga </a:t>
            </a:r>
            <a:r>
              <a:rPr sz="1100" spc="-13">
                <a:solidFill>
                  <a:srgbClr val="000000"/>
                </a:solidFill>
                <a:latin typeface="Calibri"/>
                <a:cs typeface="Calibri"/>
              </a:rPr>
              <a:t>(3</a:t>
            </a:r>
            <a:r>
              <a:rPr sz="1100" spc="13">
                <a:solidFill>
                  <a:srgbClr val="000000"/>
                </a:solidFill>
                <a:latin typeface="Calibri"/>
                <a:cs typeface="Calibri"/>
              </a:rPr>
              <a:t> </a:t>
            </a:r>
            <a:r>
              <a:rPr sz="1100">
                <a:solidFill>
                  <a:srgbClr val="000000"/>
                </a:solidFill>
                <a:latin typeface="Calibri"/>
                <a:cs typeface="Calibri"/>
              </a:rPr>
              <a:t>malas): rode o</a:t>
            </a:r>
            <a:r>
              <a:rPr sz="1100" spc="10">
                <a:solidFill>
                  <a:srgbClr val="000000"/>
                </a:solidFill>
                <a:latin typeface="Calibri"/>
                <a:cs typeface="Calibri"/>
              </a:rPr>
              <a:t> </a:t>
            </a:r>
            <a:r>
              <a:rPr sz="1100">
                <a:solidFill>
                  <a:srgbClr val="000000"/>
                </a:solidFill>
                <a:latin typeface="Calibri"/>
                <a:cs typeface="Calibri"/>
              </a:rPr>
              <a:t>comando 1</a:t>
            </a:r>
            <a:r>
              <a:rPr sz="1100" spc="11">
                <a:solidFill>
                  <a:srgbClr val="000000"/>
                </a:solidFill>
                <a:latin typeface="Calibri"/>
                <a:cs typeface="Calibri"/>
              </a:rPr>
              <a:t> </a:t>
            </a:r>
            <a:r>
              <a:rPr sz="1100">
                <a:solidFill>
                  <a:srgbClr val="000000"/>
                </a:solidFill>
                <a:latin typeface="Calibri"/>
                <a:cs typeface="Calibri"/>
              </a:rPr>
              <a:t>para</a:t>
            </a:r>
            <a:r>
              <a:rPr sz="1100" spc="-15">
                <a:solidFill>
                  <a:srgbClr val="000000"/>
                </a:solidFill>
                <a:latin typeface="Calibri"/>
                <a:cs typeface="Calibri"/>
              </a:rPr>
              <a:t> </a:t>
            </a:r>
            <a:r>
              <a:rPr sz="1100">
                <a:solidFill>
                  <a:srgbClr val="000000"/>
                </a:solidFill>
                <a:latin typeface="Calibri"/>
                <a:cs typeface="Calibri"/>
              </a:rPr>
              <a:t>a esquerda até ao</a:t>
            </a:r>
            <a:r>
              <a:rPr sz="1100" spc="11">
                <a:solidFill>
                  <a:srgbClr val="000000"/>
                </a:solidFill>
                <a:latin typeface="Calibri"/>
                <a:cs typeface="Calibri"/>
              </a:rPr>
              <a:t> </a:t>
            </a:r>
            <a:r>
              <a:rPr sz="1100">
                <a:solidFill>
                  <a:srgbClr val="000000"/>
                </a:solidFill>
                <a:latin typeface="Calibri"/>
                <a:cs typeface="Calibri"/>
              </a:rPr>
              <a:t>limite,</a:t>
            </a:r>
            <a:r>
              <a:rPr sz="1100" spc="-10">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seguida rode-</a:t>
            </a:r>
          </a:p>
          <a:p>
            <a:pPr marL="0" marR="0">
              <a:lnSpc>
                <a:spcPts val="1343"/>
              </a:lnSpc>
              <a:spcBef>
                <a:spcPts val="50"/>
              </a:spcBef>
              <a:spcAft>
                <a:spcPts val="0"/>
              </a:spcAft>
            </a:pPr>
            <a:r>
              <a:rPr sz="1100">
                <a:solidFill>
                  <a:srgbClr val="000000"/>
                </a:solidFill>
                <a:latin typeface="Calibri"/>
                <a:cs typeface="Calibri"/>
              </a:rPr>
              <a:t>o para a direita 21±1 cliques.</a:t>
            </a:r>
          </a:p>
        </p:txBody>
      </p:sp>
      <p:sp>
        <p:nvSpPr>
          <p:cNvPr id="12" name="object 12"/>
          <p:cNvSpPr txBox="1"/>
          <p:nvPr/>
        </p:nvSpPr>
        <p:spPr>
          <a:xfrm>
            <a:off x="684275" y="3304124"/>
            <a:ext cx="634156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Sugerimos-lhe que</a:t>
            </a:r>
            <a:r>
              <a:rPr sz="1100" spc="19">
                <a:solidFill>
                  <a:srgbClr val="000000"/>
                </a:solidFill>
                <a:latin typeface="Calibri"/>
                <a:cs typeface="Calibri"/>
              </a:rPr>
              <a:t> </a:t>
            </a:r>
            <a:r>
              <a:rPr sz="1100">
                <a:solidFill>
                  <a:srgbClr val="000000"/>
                </a:solidFill>
                <a:latin typeface="Calibri"/>
                <a:cs typeface="Calibri"/>
              </a:rPr>
              <a:t>faça</a:t>
            </a:r>
            <a:r>
              <a:rPr sz="1100" spc="-11">
                <a:solidFill>
                  <a:srgbClr val="000000"/>
                </a:solidFill>
                <a:latin typeface="Calibri"/>
                <a:cs typeface="Calibri"/>
              </a:rPr>
              <a:t>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ajustes necessários</a:t>
            </a:r>
            <a:r>
              <a:rPr sz="1100" spc="-10">
                <a:solidFill>
                  <a:srgbClr val="000000"/>
                </a:solidFill>
                <a:latin typeface="Calibri"/>
                <a:cs typeface="Calibri"/>
              </a:rPr>
              <a:t> </a:t>
            </a:r>
            <a:r>
              <a:rPr sz="1100">
                <a:solidFill>
                  <a:srgbClr val="000000"/>
                </a:solidFill>
                <a:latin typeface="Calibri"/>
                <a:cs typeface="Calibri"/>
              </a:rPr>
              <a:t>para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adaptar às diferentes condições da estrada e estilos</a:t>
            </a:r>
            <a:r>
              <a:rPr sz="1100" spc="12">
                <a:solidFill>
                  <a:srgbClr val="000000"/>
                </a:solidFill>
                <a:latin typeface="Calibri"/>
                <a:cs typeface="Calibri"/>
              </a:rPr>
              <a:t> </a:t>
            </a:r>
            <a:r>
              <a:rPr sz="1100" spc="-15">
                <a:solidFill>
                  <a:srgbClr val="000000"/>
                </a:solidFill>
                <a:latin typeface="Calibri"/>
                <a:cs typeface="Calibri"/>
              </a:rPr>
              <a:t>de</a:t>
            </a:r>
          </a:p>
          <a:p>
            <a:pPr marL="0" marR="0">
              <a:lnSpc>
                <a:spcPts val="1343"/>
              </a:lnSpc>
              <a:spcBef>
                <a:spcPts val="50"/>
              </a:spcBef>
              <a:spcAft>
                <a:spcPts val="0"/>
              </a:spcAft>
            </a:pPr>
            <a:r>
              <a:rPr sz="1100">
                <a:solidFill>
                  <a:srgbClr val="000000"/>
                </a:solidFill>
                <a:latin typeface="Calibri"/>
                <a:cs typeface="Calibri"/>
              </a:rPr>
              <a:t>condução.</a:t>
            </a:r>
          </a:p>
        </p:txBody>
      </p:sp>
      <p:sp>
        <p:nvSpPr>
          <p:cNvPr id="13" name="object 13"/>
          <p:cNvSpPr txBox="1"/>
          <p:nvPr/>
        </p:nvSpPr>
        <p:spPr>
          <a:xfrm>
            <a:off x="684275" y="3695792"/>
            <a:ext cx="630865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inicial: coloque-se em frente e à direita do ajustador, rode o ajustador para a esquerda até</a:t>
            </a:r>
            <a:r>
              <a:rPr sz="1100" spc="-10">
                <a:solidFill>
                  <a:srgbClr val="000000"/>
                </a:solidFill>
                <a:latin typeface="Calibri"/>
                <a:cs typeface="Calibri"/>
              </a:rPr>
              <a:t> </a:t>
            </a:r>
            <a:r>
              <a:rPr sz="1100">
                <a:solidFill>
                  <a:srgbClr val="000000"/>
                </a:solidFill>
                <a:latin typeface="Calibri"/>
                <a:cs typeface="Calibri"/>
              </a:rPr>
              <a:t>ao fim,</a:t>
            </a:r>
            <a:r>
              <a:rPr sz="1100" spc="-21">
                <a:solidFill>
                  <a:srgbClr val="000000"/>
                </a:solidFill>
                <a:latin typeface="Calibri"/>
                <a:cs typeface="Calibri"/>
              </a:rPr>
              <a:t> </a:t>
            </a:r>
            <a:r>
              <a:rPr sz="1100">
                <a:solidFill>
                  <a:srgbClr val="000000"/>
                </a:solidFill>
                <a:latin typeface="Calibri"/>
                <a:cs typeface="Calibri"/>
              </a:rPr>
              <a:t>em</a:t>
            </a:r>
          </a:p>
          <a:p>
            <a:pPr marL="0" marR="0">
              <a:lnSpc>
                <a:spcPts val="1344"/>
              </a:lnSpc>
              <a:spcBef>
                <a:spcPts val="50"/>
              </a:spcBef>
              <a:spcAft>
                <a:spcPts val="0"/>
              </a:spcAft>
            </a:pPr>
            <a:r>
              <a:rPr sz="1100">
                <a:solidFill>
                  <a:srgbClr val="000000"/>
                </a:solidFill>
                <a:latin typeface="Calibri"/>
                <a:cs typeface="Calibri"/>
              </a:rPr>
              <a:t>seguida rode-o para a direita até</a:t>
            </a:r>
            <a:r>
              <a:rPr sz="1100" spc="-10">
                <a:solidFill>
                  <a:srgbClr val="000000"/>
                </a:solidFill>
                <a:latin typeface="Calibri"/>
                <a:cs typeface="Calibri"/>
              </a:rPr>
              <a:t> </a:t>
            </a:r>
            <a:r>
              <a:rPr sz="1100">
                <a:solidFill>
                  <a:srgbClr val="000000"/>
                </a:solidFill>
                <a:latin typeface="Calibri"/>
                <a:cs typeface="Calibri"/>
              </a:rPr>
              <a:t>que sinta</a:t>
            </a:r>
            <a:r>
              <a:rPr sz="1100" spc="-22">
                <a:solidFill>
                  <a:srgbClr val="000000"/>
                </a:solidFill>
                <a:latin typeface="Calibri"/>
                <a:cs typeface="Calibri"/>
              </a:rPr>
              <a:t> </a:t>
            </a:r>
            <a:r>
              <a:rPr sz="1100">
                <a:solidFill>
                  <a:srgbClr val="000000"/>
                </a:solidFill>
                <a:latin typeface="Calibri"/>
                <a:cs typeface="Calibri"/>
              </a:rPr>
              <a:t>o primeiro clique.</a:t>
            </a:r>
          </a:p>
        </p:txBody>
      </p:sp>
      <p:sp>
        <p:nvSpPr>
          <p:cNvPr id="14" name="object 14"/>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851407"/>
            <a:ext cx="2039112" cy="19476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622257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2151887" marR="0">
              <a:lnSpc>
                <a:spcPts val="1347"/>
              </a:lnSpc>
              <a:spcBef>
                <a:spcPts val="1390"/>
              </a:spcBef>
              <a:spcAft>
                <a:spcPts val="0"/>
              </a:spcAft>
            </a:pPr>
            <a:r>
              <a:rPr sz="1100">
                <a:solidFill>
                  <a:srgbClr val="000000"/>
                </a:solidFill>
                <a:latin typeface="Calibri"/>
                <a:cs typeface="Calibri"/>
              </a:rPr>
              <a:t>Para ajustar</a:t>
            </a:r>
            <a:r>
              <a:rPr sz="1100" spc="-14">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amortecimento em extensão do amortecedor traseiro:</a:t>
            </a:r>
          </a:p>
        </p:txBody>
      </p:sp>
      <p:sp>
        <p:nvSpPr>
          <p:cNvPr id="5" name="object 5"/>
          <p:cNvSpPr txBox="1"/>
          <p:nvPr/>
        </p:nvSpPr>
        <p:spPr>
          <a:xfrm>
            <a:off x="2727959" y="951068"/>
            <a:ext cx="4251430"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Do lado esquerdo da moto,</a:t>
            </a:r>
            <a:r>
              <a:rPr sz="1100" spc="-12">
                <a:solidFill>
                  <a:srgbClr val="000000"/>
                </a:solidFill>
                <a:latin typeface="Calibri"/>
                <a:cs typeface="Calibri"/>
              </a:rPr>
              <a:t> </a:t>
            </a:r>
            <a:r>
              <a:rPr sz="1100">
                <a:solidFill>
                  <a:srgbClr val="000000"/>
                </a:solidFill>
                <a:latin typeface="Calibri"/>
                <a:cs typeface="Calibri"/>
              </a:rPr>
              <a:t>rode o comando 2 para a esquerda para que</a:t>
            </a:r>
          </a:p>
          <a:p>
            <a:pPr marL="0" marR="0">
              <a:lnSpc>
                <a:spcPts val="1347"/>
              </a:lnSpc>
              <a:spcBef>
                <a:spcPts val="250"/>
              </a:spcBef>
              <a:spcAft>
                <a:spcPts val="0"/>
              </a:spcAft>
            </a:pPr>
            <a:r>
              <a:rPr sz="1100">
                <a:solidFill>
                  <a:srgbClr val="000000"/>
                </a:solidFill>
                <a:latin typeface="Calibri"/>
                <a:cs typeface="Calibri"/>
              </a:rPr>
              <a:t>a recuperação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extensão seja mais rápida.</a:t>
            </a:r>
          </a:p>
        </p:txBody>
      </p:sp>
      <p:sp>
        <p:nvSpPr>
          <p:cNvPr id="6" name="object 6"/>
          <p:cNvSpPr txBox="1"/>
          <p:nvPr/>
        </p:nvSpPr>
        <p:spPr>
          <a:xfrm>
            <a:off x="2727959" y="1470752"/>
            <a:ext cx="419063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Do lado esquerdo da moto,</a:t>
            </a:r>
            <a:r>
              <a:rPr sz="1100" spc="-12">
                <a:solidFill>
                  <a:srgbClr val="000000"/>
                </a:solidFill>
                <a:latin typeface="Calibri"/>
                <a:cs typeface="Calibri"/>
              </a:rPr>
              <a:t> </a:t>
            </a:r>
            <a:r>
              <a:rPr sz="1100">
                <a:solidFill>
                  <a:srgbClr val="000000"/>
                </a:solidFill>
                <a:latin typeface="Calibri"/>
                <a:cs typeface="Calibri"/>
              </a:rPr>
              <a:t>rode o comando 2 para a direita para que a</a:t>
            </a:r>
          </a:p>
          <a:p>
            <a:pPr marL="0" marR="0">
              <a:lnSpc>
                <a:spcPts val="1344"/>
              </a:lnSpc>
              <a:spcBef>
                <a:spcPts val="50"/>
              </a:spcBef>
              <a:spcAft>
                <a:spcPts val="0"/>
              </a:spcAft>
            </a:pPr>
            <a:r>
              <a:rPr sz="1100">
                <a:solidFill>
                  <a:srgbClr val="000000"/>
                </a:solidFill>
                <a:latin typeface="Calibri"/>
                <a:cs typeface="Calibri"/>
              </a:rPr>
              <a:t>recuperação ou extensão seja</a:t>
            </a:r>
            <a:r>
              <a:rPr sz="1100" spc="-15">
                <a:solidFill>
                  <a:srgbClr val="000000"/>
                </a:solidFill>
                <a:latin typeface="Calibri"/>
                <a:cs typeface="Calibri"/>
              </a:rPr>
              <a:t> </a:t>
            </a:r>
            <a:r>
              <a:rPr sz="1100">
                <a:solidFill>
                  <a:srgbClr val="000000"/>
                </a:solidFill>
                <a:latin typeface="Calibri"/>
                <a:cs typeface="Calibri"/>
              </a:rPr>
              <a:t>mais lenta.</a:t>
            </a:r>
          </a:p>
        </p:txBody>
      </p:sp>
      <p:sp>
        <p:nvSpPr>
          <p:cNvPr id="7" name="object 7"/>
          <p:cNvSpPr txBox="1"/>
          <p:nvPr/>
        </p:nvSpPr>
        <p:spPr>
          <a:xfrm>
            <a:off x="2727959" y="1862420"/>
            <a:ext cx="417799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Condutor sem carga: rode o</a:t>
            </a:r>
            <a:r>
              <a:rPr sz="1100" spc="10">
                <a:solidFill>
                  <a:srgbClr val="000000"/>
                </a:solidFill>
                <a:latin typeface="Calibri"/>
                <a:cs typeface="Calibri"/>
              </a:rPr>
              <a:t> </a:t>
            </a:r>
            <a:r>
              <a:rPr sz="1100">
                <a:solidFill>
                  <a:srgbClr val="000000"/>
                </a:solidFill>
                <a:latin typeface="Calibri"/>
                <a:cs typeface="Calibri"/>
              </a:rPr>
              <a:t>comando 2</a:t>
            </a:r>
            <a:r>
              <a:rPr sz="1100" spc="11">
                <a:solidFill>
                  <a:srgbClr val="000000"/>
                </a:solidFill>
                <a:latin typeface="Calibri"/>
                <a:cs typeface="Calibri"/>
              </a:rPr>
              <a:t> </a:t>
            </a:r>
            <a:r>
              <a:rPr sz="1100">
                <a:solidFill>
                  <a:srgbClr val="000000"/>
                </a:solidFill>
                <a:latin typeface="Calibri"/>
                <a:cs typeface="Calibri"/>
              </a:rPr>
              <a:t>para a direita</a:t>
            </a:r>
            <a:r>
              <a:rPr sz="1100" spc="-26">
                <a:solidFill>
                  <a:srgbClr val="000000"/>
                </a:solidFill>
                <a:latin typeface="Calibri"/>
                <a:cs typeface="Calibri"/>
              </a:rPr>
              <a:t> </a:t>
            </a:r>
            <a:r>
              <a:rPr sz="1100">
                <a:solidFill>
                  <a:srgbClr val="000000"/>
                </a:solidFill>
                <a:latin typeface="Calibri"/>
                <a:cs typeface="Calibri"/>
              </a:rPr>
              <a:t>até ao</a:t>
            </a:r>
            <a:r>
              <a:rPr sz="1100" spc="26">
                <a:solidFill>
                  <a:srgbClr val="000000"/>
                </a:solidFill>
                <a:latin typeface="Calibri"/>
                <a:cs typeface="Calibri"/>
              </a:rPr>
              <a:t> </a:t>
            </a:r>
            <a:r>
              <a:rPr sz="1100">
                <a:solidFill>
                  <a:srgbClr val="000000"/>
                </a:solidFill>
                <a:latin typeface="Calibri"/>
                <a:cs typeface="Calibri"/>
              </a:rPr>
              <a:t>limite, em</a:t>
            </a:r>
          </a:p>
          <a:p>
            <a:pPr marL="0" marR="0">
              <a:lnSpc>
                <a:spcPts val="1343"/>
              </a:lnSpc>
              <a:spcBef>
                <a:spcPts val="50"/>
              </a:spcBef>
              <a:spcAft>
                <a:spcPts val="0"/>
              </a:spcAft>
            </a:pPr>
            <a:r>
              <a:rPr sz="1100">
                <a:solidFill>
                  <a:srgbClr val="000000"/>
                </a:solidFill>
                <a:latin typeface="Calibri"/>
                <a:cs typeface="Calibri"/>
              </a:rPr>
              <a:t>seguida rode-o para a esquerda 18 cliques</a:t>
            </a:r>
            <a:r>
              <a:rPr sz="1100" spc="-11">
                <a:solidFill>
                  <a:srgbClr val="000000"/>
                </a:solidFill>
                <a:latin typeface="Calibri"/>
                <a:cs typeface="Calibri"/>
              </a:rPr>
              <a:t> </a:t>
            </a:r>
            <a:r>
              <a:rPr sz="1100">
                <a:solidFill>
                  <a:srgbClr val="000000"/>
                </a:solidFill>
                <a:latin typeface="Calibri"/>
                <a:cs typeface="Calibri"/>
              </a:rPr>
              <a:t>(posição de série).</a:t>
            </a:r>
          </a:p>
        </p:txBody>
      </p:sp>
      <p:sp>
        <p:nvSpPr>
          <p:cNvPr id="8" name="object 8"/>
          <p:cNvSpPr txBox="1"/>
          <p:nvPr/>
        </p:nvSpPr>
        <p:spPr>
          <a:xfrm>
            <a:off x="2727959" y="2254088"/>
            <a:ext cx="408481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Conduto</a:t>
            </a:r>
            <a:r>
              <a:rPr lang="pt-BR" sz="1100">
                <a:solidFill>
                  <a:srgbClr val="000000"/>
                </a:solidFill>
                <a:latin typeface="Calibri"/>
                <a:cs typeface="Calibri"/>
              </a:rPr>
              <a:t>r</a:t>
            </a:r>
            <a:r>
              <a:rPr sz="1100">
                <a:solidFill>
                  <a:srgbClr val="000000"/>
                </a:solidFill>
                <a:latin typeface="Calibri"/>
                <a:cs typeface="Calibri"/>
              </a:rPr>
              <a:t> com carga (3</a:t>
            </a:r>
            <a:r>
              <a:rPr sz="1100" spc="-12">
                <a:solidFill>
                  <a:srgbClr val="000000"/>
                </a:solidFill>
                <a:latin typeface="Calibri"/>
                <a:cs typeface="Calibri"/>
              </a:rPr>
              <a:t> </a:t>
            </a:r>
            <a:r>
              <a:rPr sz="1100">
                <a:solidFill>
                  <a:srgbClr val="000000"/>
                </a:solidFill>
                <a:latin typeface="Calibri"/>
                <a:cs typeface="Calibri"/>
              </a:rPr>
              <a:t>malas): rode o comando 2</a:t>
            </a:r>
            <a:r>
              <a:rPr sz="1100" spc="17">
                <a:solidFill>
                  <a:srgbClr val="000000"/>
                </a:solidFill>
                <a:latin typeface="Calibri"/>
                <a:cs typeface="Calibri"/>
              </a:rPr>
              <a:t> </a:t>
            </a:r>
            <a:r>
              <a:rPr sz="1100">
                <a:solidFill>
                  <a:srgbClr val="000000"/>
                </a:solidFill>
                <a:latin typeface="Calibri"/>
                <a:cs typeface="Calibri"/>
              </a:rPr>
              <a:t>para</a:t>
            </a:r>
            <a:r>
              <a:rPr sz="1100" spc="-24">
                <a:solidFill>
                  <a:srgbClr val="000000"/>
                </a:solidFill>
                <a:latin typeface="Calibri"/>
                <a:cs typeface="Calibri"/>
              </a:rPr>
              <a:t> </a:t>
            </a:r>
            <a:r>
              <a:rPr sz="1100">
                <a:solidFill>
                  <a:srgbClr val="000000"/>
                </a:solidFill>
                <a:latin typeface="Calibri"/>
                <a:cs typeface="Calibri"/>
              </a:rPr>
              <a:t>a direita até ao</a:t>
            </a:r>
          </a:p>
          <a:p>
            <a:pPr marL="0" marR="0">
              <a:lnSpc>
                <a:spcPts val="1343"/>
              </a:lnSpc>
              <a:spcBef>
                <a:spcPts val="50"/>
              </a:spcBef>
              <a:spcAft>
                <a:spcPts val="0"/>
              </a:spcAft>
            </a:pPr>
            <a:r>
              <a:rPr sz="1100">
                <a:solidFill>
                  <a:srgbClr val="000000"/>
                </a:solidFill>
                <a:latin typeface="Calibri"/>
                <a:cs typeface="Calibri"/>
              </a:rPr>
              <a:t>limite,</a:t>
            </a:r>
            <a:r>
              <a:rPr sz="1100" spc="-11">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seguida rode-o para a esquerda 16±1 cliques.</a:t>
            </a:r>
          </a:p>
        </p:txBody>
      </p:sp>
      <p:sp>
        <p:nvSpPr>
          <p:cNvPr id="9" name="object 9"/>
          <p:cNvSpPr txBox="1"/>
          <p:nvPr/>
        </p:nvSpPr>
        <p:spPr>
          <a:xfrm>
            <a:off x="576072" y="2645756"/>
            <a:ext cx="6237497" cy="379956"/>
          </a:xfrm>
          <a:prstGeom prst="rect">
            <a:avLst/>
          </a:prstGeom>
        </p:spPr>
        <p:txBody>
          <a:bodyPr vert="horz" wrap="square" lIns="0" tIns="0" rIns="0" bIns="0" rtlCol="0">
            <a:spAutoFit/>
          </a:bodyPr>
          <a:lstStyle/>
          <a:p>
            <a:pPr marL="2151887" marR="0">
              <a:lnSpc>
                <a:spcPts val="1347"/>
              </a:lnSpc>
              <a:spcBef>
                <a:spcPts val="0"/>
              </a:spcBef>
              <a:spcAft>
                <a:spcPts val="0"/>
              </a:spcAft>
            </a:pPr>
            <a:r>
              <a:rPr sz="1100">
                <a:solidFill>
                  <a:srgbClr val="000000"/>
                </a:solidFill>
                <a:latin typeface="Calibri"/>
                <a:cs typeface="Calibri"/>
              </a:rPr>
              <a:t>Condutor e</a:t>
            </a:r>
            <a:r>
              <a:rPr sz="1100" spc="10">
                <a:solidFill>
                  <a:srgbClr val="000000"/>
                </a:solidFill>
                <a:latin typeface="Calibri"/>
                <a:cs typeface="Calibri"/>
              </a:rPr>
              <a:t> </a:t>
            </a:r>
            <a:r>
              <a:rPr sz="1100">
                <a:solidFill>
                  <a:srgbClr val="000000"/>
                </a:solidFill>
                <a:latin typeface="Calibri"/>
                <a:cs typeface="Calibri"/>
              </a:rPr>
              <a:t>passageiro com carga </a:t>
            </a:r>
            <a:r>
              <a:rPr sz="1100" spc="-13">
                <a:solidFill>
                  <a:srgbClr val="000000"/>
                </a:solidFill>
                <a:latin typeface="Calibri"/>
                <a:cs typeface="Calibri"/>
              </a:rPr>
              <a:t>(3</a:t>
            </a:r>
            <a:r>
              <a:rPr sz="1100" spc="13">
                <a:solidFill>
                  <a:srgbClr val="000000"/>
                </a:solidFill>
                <a:latin typeface="Calibri"/>
                <a:cs typeface="Calibri"/>
              </a:rPr>
              <a:t> </a:t>
            </a:r>
            <a:r>
              <a:rPr sz="1100">
                <a:solidFill>
                  <a:srgbClr val="000000"/>
                </a:solidFill>
                <a:latin typeface="Calibri"/>
                <a:cs typeface="Calibri"/>
              </a:rPr>
              <a:t>malas): rode o</a:t>
            </a:r>
            <a:r>
              <a:rPr sz="1100" spc="10">
                <a:solidFill>
                  <a:srgbClr val="000000"/>
                </a:solidFill>
                <a:latin typeface="Calibri"/>
                <a:cs typeface="Calibri"/>
              </a:rPr>
              <a:t> </a:t>
            </a:r>
            <a:r>
              <a:rPr sz="1100">
                <a:solidFill>
                  <a:srgbClr val="000000"/>
                </a:solidFill>
                <a:latin typeface="Calibri"/>
                <a:cs typeface="Calibri"/>
              </a:rPr>
              <a:t>comando 2</a:t>
            </a:r>
            <a:r>
              <a:rPr sz="1100" spc="11">
                <a:solidFill>
                  <a:srgbClr val="000000"/>
                </a:solidFill>
                <a:latin typeface="Calibri"/>
                <a:cs typeface="Calibri"/>
              </a:rPr>
              <a:t> </a:t>
            </a:r>
            <a:r>
              <a:rPr sz="1100">
                <a:solidFill>
                  <a:srgbClr val="000000"/>
                </a:solidFill>
                <a:latin typeface="Calibri"/>
                <a:cs typeface="Calibri"/>
              </a:rPr>
              <a:t>para</a:t>
            </a:r>
            <a:r>
              <a:rPr sz="1100" spc="-15">
                <a:solidFill>
                  <a:srgbClr val="000000"/>
                </a:solidFill>
                <a:latin typeface="Calibri"/>
                <a:cs typeface="Calibri"/>
              </a:rPr>
              <a:t> </a:t>
            </a:r>
            <a:r>
              <a:rPr sz="1100">
                <a:solidFill>
                  <a:srgbClr val="000000"/>
                </a:solidFill>
                <a:latin typeface="Calibri"/>
                <a:cs typeface="Calibri"/>
              </a:rPr>
              <a:t>a</a:t>
            </a:r>
          </a:p>
          <a:p>
            <a:pPr marL="0" marR="0">
              <a:lnSpc>
                <a:spcPts val="1343"/>
              </a:lnSpc>
              <a:spcBef>
                <a:spcPts val="50"/>
              </a:spcBef>
              <a:spcAft>
                <a:spcPts val="0"/>
              </a:spcAft>
            </a:pPr>
            <a:r>
              <a:rPr sz="1100">
                <a:solidFill>
                  <a:srgbClr val="000000"/>
                </a:solidFill>
                <a:latin typeface="Calibri"/>
                <a:cs typeface="Calibri"/>
              </a:rPr>
              <a:t>direita até</a:t>
            </a:r>
            <a:r>
              <a:rPr sz="1100" spc="24">
                <a:solidFill>
                  <a:srgbClr val="000000"/>
                </a:solidFill>
                <a:latin typeface="Calibri"/>
                <a:cs typeface="Calibri"/>
              </a:rPr>
              <a:t> </a:t>
            </a:r>
            <a:r>
              <a:rPr sz="1100" spc="-19">
                <a:solidFill>
                  <a:srgbClr val="000000"/>
                </a:solidFill>
                <a:latin typeface="Calibri"/>
                <a:cs typeface="Calibri"/>
              </a:rPr>
              <a:t>ao</a:t>
            </a:r>
            <a:r>
              <a:rPr sz="1100" spc="29">
                <a:solidFill>
                  <a:srgbClr val="000000"/>
                </a:solidFill>
                <a:latin typeface="Calibri"/>
                <a:cs typeface="Calibri"/>
              </a:rPr>
              <a:t> </a:t>
            </a:r>
            <a:r>
              <a:rPr sz="1100">
                <a:solidFill>
                  <a:srgbClr val="000000"/>
                </a:solidFill>
                <a:latin typeface="Calibri"/>
                <a:cs typeface="Calibri"/>
              </a:rPr>
              <a:t>limite, em</a:t>
            </a:r>
            <a:r>
              <a:rPr sz="1100" spc="23">
                <a:solidFill>
                  <a:srgbClr val="000000"/>
                </a:solidFill>
                <a:latin typeface="Calibri"/>
                <a:cs typeface="Calibri"/>
              </a:rPr>
              <a:t> </a:t>
            </a:r>
            <a:r>
              <a:rPr sz="1100">
                <a:solidFill>
                  <a:srgbClr val="000000"/>
                </a:solidFill>
                <a:latin typeface="Calibri"/>
                <a:cs typeface="Calibri"/>
              </a:rPr>
              <a:t>seguida rode-o para a esquerda 14±1 cliques.</a:t>
            </a:r>
          </a:p>
        </p:txBody>
      </p:sp>
      <p:sp>
        <p:nvSpPr>
          <p:cNvPr id="10" name="object 10"/>
          <p:cNvSpPr txBox="1"/>
          <p:nvPr/>
        </p:nvSpPr>
        <p:spPr>
          <a:xfrm>
            <a:off x="576072" y="3037424"/>
            <a:ext cx="634156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Sugerimos-lhe que</a:t>
            </a:r>
            <a:r>
              <a:rPr sz="1100" spc="19">
                <a:solidFill>
                  <a:srgbClr val="000000"/>
                </a:solidFill>
                <a:latin typeface="Calibri"/>
                <a:cs typeface="Calibri"/>
              </a:rPr>
              <a:t> </a:t>
            </a:r>
            <a:r>
              <a:rPr sz="1100">
                <a:solidFill>
                  <a:srgbClr val="000000"/>
                </a:solidFill>
                <a:latin typeface="Calibri"/>
                <a:cs typeface="Calibri"/>
              </a:rPr>
              <a:t>faça</a:t>
            </a:r>
            <a:r>
              <a:rPr sz="1100" spc="-11">
                <a:solidFill>
                  <a:srgbClr val="000000"/>
                </a:solidFill>
                <a:latin typeface="Calibri"/>
                <a:cs typeface="Calibri"/>
              </a:rPr>
              <a:t>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ajustes necessários</a:t>
            </a:r>
            <a:r>
              <a:rPr sz="1100" spc="-10">
                <a:solidFill>
                  <a:srgbClr val="000000"/>
                </a:solidFill>
                <a:latin typeface="Calibri"/>
                <a:cs typeface="Calibri"/>
              </a:rPr>
              <a:t> </a:t>
            </a:r>
            <a:r>
              <a:rPr sz="1100">
                <a:solidFill>
                  <a:srgbClr val="000000"/>
                </a:solidFill>
                <a:latin typeface="Calibri"/>
                <a:cs typeface="Calibri"/>
              </a:rPr>
              <a:t>para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adaptar às diferentes condições da estrada e estilos</a:t>
            </a:r>
            <a:r>
              <a:rPr sz="1100" spc="12">
                <a:solidFill>
                  <a:srgbClr val="000000"/>
                </a:solidFill>
                <a:latin typeface="Calibri"/>
                <a:cs typeface="Calibri"/>
              </a:rPr>
              <a:t> </a:t>
            </a:r>
            <a:r>
              <a:rPr sz="1100" spc="-15">
                <a:solidFill>
                  <a:srgbClr val="000000"/>
                </a:solidFill>
                <a:latin typeface="Calibri"/>
                <a:cs typeface="Calibri"/>
              </a:rPr>
              <a:t>de</a:t>
            </a:r>
          </a:p>
          <a:p>
            <a:pPr marL="0" marR="0">
              <a:lnSpc>
                <a:spcPts val="1343"/>
              </a:lnSpc>
              <a:spcBef>
                <a:spcPts val="50"/>
              </a:spcBef>
              <a:spcAft>
                <a:spcPts val="0"/>
              </a:spcAft>
            </a:pPr>
            <a:r>
              <a:rPr sz="1100">
                <a:solidFill>
                  <a:srgbClr val="000000"/>
                </a:solidFill>
                <a:latin typeface="Calibri"/>
                <a:cs typeface="Calibri"/>
              </a:rPr>
              <a:t>condução.</a:t>
            </a:r>
          </a:p>
        </p:txBody>
      </p:sp>
      <p:sp>
        <p:nvSpPr>
          <p:cNvPr id="11" name="object 11"/>
          <p:cNvSpPr txBox="1"/>
          <p:nvPr/>
        </p:nvSpPr>
        <p:spPr>
          <a:xfrm>
            <a:off x="576072" y="3429092"/>
            <a:ext cx="627906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Ajuste inicial: coloque-se à frente e à direita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ajustador, rode o</a:t>
            </a:r>
            <a:r>
              <a:rPr sz="1100" spc="10">
                <a:solidFill>
                  <a:srgbClr val="000000"/>
                </a:solidFill>
                <a:latin typeface="Calibri"/>
                <a:cs typeface="Calibri"/>
              </a:rPr>
              <a:t> </a:t>
            </a:r>
            <a:r>
              <a:rPr sz="1100">
                <a:solidFill>
                  <a:srgbClr val="000000"/>
                </a:solidFill>
                <a:latin typeface="Calibri"/>
                <a:cs typeface="Calibri"/>
              </a:rPr>
              <a:t>ajustador para</a:t>
            </a:r>
            <a:r>
              <a:rPr sz="1100" spc="-26">
                <a:solidFill>
                  <a:srgbClr val="000000"/>
                </a:solidFill>
                <a:latin typeface="Calibri"/>
                <a:cs typeface="Calibri"/>
              </a:rPr>
              <a:t> </a:t>
            </a:r>
            <a:r>
              <a:rPr sz="1100">
                <a:solidFill>
                  <a:srgbClr val="000000"/>
                </a:solidFill>
                <a:latin typeface="Calibri"/>
                <a:cs typeface="Calibri"/>
              </a:rPr>
              <a:t>a direita até ao</a:t>
            </a:r>
            <a:r>
              <a:rPr sz="1100" spc="11">
                <a:solidFill>
                  <a:srgbClr val="000000"/>
                </a:solidFill>
                <a:latin typeface="Calibri"/>
                <a:cs typeface="Calibri"/>
              </a:rPr>
              <a:t> </a:t>
            </a:r>
            <a:r>
              <a:rPr sz="1100">
                <a:solidFill>
                  <a:srgbClr val="000000"/>
                </a:solidFill>
                <a:latin typeface="Calibri"/>
                <a:cs typeface="Calibri"/>
              </a:rPr>
              <a:t>fim com</a:t>
            </a:r>
            <a:r>
              <a:rPr sz="1100" spc="12">
                <a:solidFill>
                  <a:srgbClr val="000000"/>
                </a:solidFill>
                <a:latin typeface="Calibri"/>
                <a:cs typeface="Calibri"/>
              </a:rPr>
              <a:t> </a:t>
            </a:r>
            <a:r>
              <a:rPr sz="1100" spc="-15">
                <a:solidFill>
                  <a:srgbClr val="000000"/>
                </a:solidFill>
                <a:latin typeface="Calibri"/>
                <a:cs typeface="Calibri"/>
              </a:rPr>
              <a:t>um</a:t>
            </a:r>
          </a:p>
          <a:p>
            <a:pPr marL="0" marR="0">
              <a:lnSpc>
                <a:spcPts val="1344"/>
              </a:lnSpc>
              <a:spcBef>
                <a:spcPts val="50"/>
              </a:spcBef>
              <a:spcAft>
                <a:spcPts val="0"/>
              </a:spcAft>
            </a:pPr>
            <a:r>
              <a:rPr lang="pt-BR" sz="1100">
                <a:solidFill>
                  <a:srgbClr val="000000"/>
                </a:solidFill>
                <a:latin typeface="Calibri"/>
                <a:cs typeface="Calibri"/>
              </a:rPr>
              <a:t>torque</a:t>
            </a:r>
            <a:r>
              <a:rPr sz="1100">
                <a:solidFill>
                  <a:srgbClr val="000000"/>
                </a:solidFill>
                <a:latin typeface="Calibri"/>
                <a:cs typeface="Calibri"/>
              </a:rPr>
              <a:t> de aperto inferior a 0,5</a:t>
            </a:r>
            <a:r>
              <a:rPr sz="1100" spc="-20">
                <a:solidFill>
                  <a:srgbClr val="000000"/>
                </a:solidFill>
                <a:latin typeface="Calibri"/>
                <a:cs typeface="Calibri"/>
              </a:rPr>
              <a:t> </a:t>
            </a:r>
            <a:r>
              <a:rPr sz="1100">
                <a:solidFill>
                  <a:srgbClr val="000000"/>
                </a:solidFill>
                <a:latin typeface="Calibri"/>
                <a:cs typeface="Calibri"/>
              </a:rPr>
              <a:t>Nm,</a:t>
            </a:r>
            <a:r>
              <a:rPr sz="1100" spc="-11">
                <a:solidFill>
                  <a:srgbClr val="000000"/>
                </a:solidFill>
                <a:latin typeface="Calibri"/>
                <a:cs typeface="Calibri"/>
              </a:rPr>
              <a:t> </a:t>
            </a:r>
            <a:r>
              <a:rPr sz="1100">
                <a:solidFill>
                  <a:srgbClr val="000000"/>
                </a:solidFill>
                <a:latin typeface="Calibri"/>
                <a:cs typeface="Calibri"/>
              </a:rPr>
              <a:t>em seguida rode-o para a esquerda até sentir o</a:t>
            </a:r>
            <a:r>
              <a:rPr sz="1100" spc="17">
                <a:solidFill>
                  <a:srgbClr val="000000"/>
                </a:solidFill>
                <a:latin typeface="Calibri"/>
                <a:cs typeface="Calibri"/>
              </a:rPr>
              <a:t> </a:t>
            </a:r>
            <a:r>
              <a:rPr sz="1100">
                <a:solidFill>
                  <a:srgbClr val="000000"/>
                </a:solidFill>
                <a:latin typeface="Calibri"/>
                <a:cs typeface="Calibri"/>
              </a:rPr>
              <a:t>primeiro</a:t>
            </a:r>
            <a:r>
              <a:rPr sz="1100" spc="20">
                <a:solidFill>
                  <a:srgbClr val="000000"/>
                </a:solidFill>
                <a:latin typeface="Calibri"/>
                <a:cs typeface="Calibri"/>
              </a:rPr>
              <a:t> </a:t>
            </a:r>
            <a:r>
              <a:rPr sz="1100">
                <a:solidFill>
                  <a:srgbClr val="000000"/>
                </a:solidFill>
                <a:latin typeface="Calibri"/>
                <a:cs typeface="Calibri"/>
              </a:rPr>
              <a:t>clique.</a:t>
            </a:r>
          </a:p>
        </p:txBody>
      </p:sp>
      <p:sp>
        <p:nvSpPr>
          <p:cNvPr id="12" name="object 12"/>
          <p:cNvSpPr txBox="1"/>
          <p:nvPr/>
        </p:nvSpPr>
        <p:spPr>
          <a:xfrm>
            <a:off x="576072" y="3820760"/>
            <a:ext cx="644777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ajustar</a:t>
            </a:r>
            <a:r>
              <a:rPr sz="1100" spc="-21">
                <a:solidFill>
                  <a:srgbClr val="000000"/>
                </a:solidFill>
                <a:latin typeface="Calibri"/>
                <a:cs typeface="Calibri"/>
              </a:rPr>
              <a:t> </a:t>
            </a:r>
            <a:r>
              <a:rPr sz="1100">
                <a:solidFill>
                  <a:srgbClr val="000000"/>
                </a:solidFill>
                <a:latin typeface="Calibri"/>
                <a:cs typeface="Calibri"/>
              </a:rPr>
              <a:t>a pré-carga do amortecedor traseiro, eleve</a:t>
            </a:r>
            <a:r>
              <a:rPr sz="1100" spc="-14">
                <a:solidFill>
                  <a:srgbClr val="000000"/>
                </a:solidFill>
                <a:latin typeface="Calibri"/>
                <a:cs typeface="Calibri"/>
              </a:rPr>
              <a:t> </a:t>
            </a:r>
            <a:r>
              <a:rPr sz="1100">
                <a:solidFill>
                  <a:srgbClr val="000000"/>
                </a:solidFill>
                <a:latin typeface="Calibri"/>
                <a:cs typeface="Calibri"/>
              </a:rPr>
              <a:t>a moto sobre o seu descanso central</a:t>
            </a:r>
            <a:r>
              <a:rPr sz="1100" spc="-18">
                <a:solidFill>
                  <a:srgbClr val="000000"/>
                </a:solidFill>
                <a:latin typeface="Calibri"/>
                <a:cs typeface="Calibri"/>
              </a:rPr>
              <a:t> </a:t>
            </a:r>
            <a:r>
              <a:rPr sz="1100">
                <a:solidFill>
                  <a:srgbClr val="000000"/>
                </a:solidFill>
                <a:latin typeface="Calibri"/>
                <a:cs typeface="Calibri"/>
              </a:rPr>
              <a:t>e ajuste a pré-carga</a:t>
            </a:r>
          </a:p>
          <a:p>
            <a:pPr marL="0" marR="0">
              <a:lnSpc>
                <a:spcPts val="1344"/>
              </a:lnSpc>
              <a:spcBef>
                <a:spcPts val="50"/>
              </a:spcBef>
              <a:spcAft>
                <a:spcPts val="0"/>
              </a:spcAft>
            </a:pP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amortecedor traseiro sem</a:t>
            </a:r>
            <a:r>
              <a:rPr sz="1100" spc="25">
                <a:solidFill>
                  <a:srgbClr val="000000"/>
                </a:solidFill>
                <a:latin typeface="Calibri"/>
                <a:cs typeface="Calibri"/>
              </a:rPr>
              <a:t> </a:t>
            </a:r>
            <a:r>
              <a:rPr sz="1100">
                <a:solidFill>
                  <a:srgbClr val="000000"/>
                </a:solidFill>
                <a:latin typeface="Calibri"/>
                <a:cs typeface="Calibri"/>
              </a:rPr>
              <a:t>pressão, para facilitar</a:t>
            </a:r>
            <a:r>
              <a:rPr sz="1100" spc="-14">
                <a:solidFill>
                  <a:srgbClr val="000000"/>
                </a:solidFill>
                <a:latin typeface="Calibri"/>
                <a:cs typeface="Calibri"/>
              </a:rPr>
              <a:t> </a:t>
            </a:r>
            <a:r>
              <a:rPr sz="1100">
                <a:solidFill>
                  <a:srgbClr val="000000"/>
                </a:solidFill>
                <a:latin typeface="Calibri"/>
                <a:cs typeface="Calibri"/>
              </a:rPr>
              <a:t>o ajuste.</a:t>
            </a:r>
          </a:p>
        </p:txBody>
      </p:sp>
      <p:sp>
        <p:nvSpPr>
          <p:cNvPr id="13" name="object 13"/>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1736852"/>
            <a:ext cx="6301740" cy="58216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35228"/>
            <a:ext cx="6301740" cy="5806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3477768" y="940400"/>
            <a:ext cx="8645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7" name="object 7"/>
          <p:cNvSpPr txBox="1"/>
          <p:nvPr/>
        </p:nvSpPr>
        <p:spPr>
          <a:xfrm>
            <a:off x="755904" y="1167972"/>
            <a:ext cx="604759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 ajustar a pré-carga do amortecedor</a:t>
            </a:r>
            <a:r>
              <a:rPr sz="1100" spc="-20">
                <a:solidFill>
                  <a:srgbClr val="000000"/>
                </a:solidFill>
                <a:latin typeface="Calibri"/>
                <a:cs typeface="Calibri"/>
              </a:rPr>
              <a:t> </a:t>
            </a:r>
            <a:r>
              <a:rPr sz="1100">
                <a:solidFill>
                  <a:srgbClr val="000000"/>
                </a:solidFill>
                <a:latin typeface="Calibri"/>
                <a:cs typeface="Calibri"/>
              </a:rPr>
              <a:t>necessita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ferramentas</a:t>
            </a:r>
            <a:r>
              <a:rPr sz="1100" spc="-16">
                <a:solidFill>
                  <a:srgbClr val="000000"/>
                </a:solidFill>
                <a:latin typeface="Calibri"/>
                <a:cs typeface="Calibri"/>
              </a:rPr>
              <a:t> </a:t>
            </a:r>
            <a:r>
              <a:rPr sz="1100">
                <a:solidFill>
                  <a:srgbClr val="000000"/>
                </a:solidFill>
                <a:latin typeface="Calibri"/>
                <a:cs typeface="Calibri"/>
              </a:rPr>
              <a:t>especiais;</a:t>
            </a:r>
            <a:r>
              <a:rPr sz="1100" spc="17">
                <a:solidFill>
                  <a:srgbClr val="000000"/>
                </a:solidFill>
                <a:latin typeface="Calibri"/>
                <a:cs typeface="Calibri"/>
              </a:rPr>
              <a:t> </a:t>
            </a:r>
            <a:r>
              <a:rPr sz="1100">
                <a:solidFill>
                  <a:srgbClr val="000000"/>
                </a:solidFill>
                <a:latin typeface="Calibri"/>
                <a:cs typeface="Calibri"/>
              </a:rPr>
              <a:t>confie este trabalho</a:t>
            </a:r>
            <a:r>
              <a:rPr sz="1100" spc="19">
                <a:solidFill>
                  <a:srgbClr val="000000"/>
                </a:solidFill>
                <a:latin typeface="Calibri"/>
                <a:cs typeface="Calibri"/>
              </a:rPr>
              <a:t> </a:t>
            </a:r>
            <a:r>
              <a:rPr sz="1100">
                <a:solidFill>
                  <a:srgbClr val="000000"/>
                </a:solidFill>
                <a:latin typeface="Calibri"/>
                <a:cs typeface="Calibri"/>
              </a:rPr>
              <a:t>a</a:t>
            </a:r>
            <a:r>
              <a:rPr sz="1100" spc="-18">
                <a:solidFill>
                  <a:srgbClr val="000000"/>
                </a:solidFill>
                <a:latin typeface="Calibri"/>
                <a:cs typeface="Calibri"/>
              </a:rPr>
              <a:t> </a:t>
            </a:r>
            <a:r>
              <a:rPr sz="1100">
                <a:solidFill>
                  <a:srgbClr val="000000"/>
                </a:solidFill>
                <a:latin typeface="Calibri"/>
                <a:cs typeface="Calibri"/>
              </a:rPr>
              <a:t>uma</a:t>
            </a:r>
          </a:p>
          <a:p>
            <a:pPr marL="0" marR="0">
              <a:lnSpc>
                <a:spcPts val="1344"/>
              </a:lnSpc>
              <a:spcBef>
                <a:spcPts val="50"/>
              </a:spcBef>
              <a:spcAft>
                <a:spcPts val="0"/>
              </a:spcAft>
            </a:pPr>
            <a:r>
              <a:rPr sz="1100">
                <a:solidFill>
                  <a:srgbClr val="000000"/>
                </a:solidFill>
                <a:latin typeface="Calibri"/>
                <a:cs typeface="Calibri"/>
              </a:rPr>
              <a:t>Oficina Autorizada VOGE.</a:t>
            </a:r>
          </a:p>
        </p:txBody>
      </p:sp>
      <p:sp>
        <p:nvSpPr>
          <p:cNvPr id="8" name="object 8"/>
          <p:cNvSpPr txBox="1"/>
          <p:nvPr/>
        </p:nvSpPr>
        <p:spPr>
          <a:xfrm>
            <a:off x="3593592" y="1743548"/>
            <a:ext cx="6362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9" name="object 9"/>
          <p:cNvSpPr txBox="1"/>
          <p:nvPr/>
        </p:nvSpPr>
        <p:spPr>
          <a:xfrm>
            <a:off x="755904" y="1971121"/>
            <a:ext cx="627633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Não ajuste a</a:t>
            </a:r>
            <a:r>
              <a:rPr sz="1100" spc="15">
                <a:solidFill>
                  <a:srgbClr val="000000"/>
                </a:solidFill>
                <a:latin typeface="Calibri"/>
                <a:cs typeface="Calibri"/>
              </a:rPr>
              <a:t> </a:t>
            </a:r>
            <a:r>
              <a:rPr sz="1100">
                <a:solidFill>
                  <a:srgbClr val="000000"/>
                </a:solidFill>
                <a:latin typeface="Calibri"/>
                <a:cs typeface="Calibri"/>
              </a:rPr>
              <a:t>pré-carga do amortecedor sem</a:t>
            </a:r>
            <a:r>
              <a:rPr sz="1100" spc="19">
                <a:solidFill>
                  <a:srgbClr val="000000"/>
                </a:solidFill>
                <a:latin typeface="Calibri"/>
                <a:cs typeface="Calibri"/>
              </a:rPr>
              <a:t> </a:t>
            </a:r>
            <a:r>
              <a:rPr sz="1100">
                <a:solidFill>
                  <a:srgbClr val="000000"/>
                </a:solidFill>
                <a:latin typeface="Calibri"/>
                <a:cs typeface="Calibri"/>
              </a:rPr>
              <a:t>critério,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ajuste</a:t>
            </a:r>
            <a:r>
              <a:rPr sz="1100" spc="23">
                <a:solidFill>
                  <a:srgbClr val="000000"/>
                </a:solidFill>
                <a:latin typeface="Calibri"/>
                <a:cs typeface="Calibri"/>
              </a:rPr>
              <a:t> </a:t>
            </a:r>
            <a:r>
              <a:rPr sz="1100">
                <a:solidFill>
                  <a:srgbClr val="000000"/>
                </a:solidFill>
                <a:latin typeface="Calibri"/>
                <a:cs typeface="Calibri"/>
              </a:rPr>
              <a:t>inadequado pode</a:t>
            </a:r>
            <a:r>
              <a:rPr sz="1100" spc="-28">
                <a:solidFill>
                  <a:srgbClr val="000000"/>
                </a:solidFill>
                <a:latin typeface="Calibri"/>
                <a:cs typeface="Calibri"/>
              </a:rPr>
              <a:t> </a:t>
            </a:r>
            <a:r>
              <a:rPr sz="1100">
                <a:solidFill>
                  <a:srgbClr val="000000"/>
                </a:solidFill>
                <a:latin typeface="Calibri"/>
                <a:cs typeface="Calibri"/>
              </a:rPr>
              <a:t>diminuir o seu control</a:t>
            </a:r>
            <a:r>
              <a:rPr lang="pt-BR" sz="1100">
                <a:solidFill>
                  <a:srgbClr val="000000"/>
                </a:solidFill>
                <a:latin typeface="Calibri"/>
                <a:cs typeface="Calibri"/>
              </a:rPr>
              <a:t>e</a:t>
            </a:r>
            <a:r>
              <a:rPr sz="1100">
                <a:solidFill>
                  <a:srgbClr val="000000"/>
                </a:solidFill>
                <a:latin typeface="Calibri"/>
                <a:cs typeface="Calibri"/>
              </a:rPr>
              <a:t> da</a:t>
            </a:r>
          </a:p>
          <a:p>
            <a:pPr marL="0" marR="0">
              <a:lnSpc>
                <a:spcPts val="1343"/>
              </a:lnSpc>
              <a:spcBef>
                <a:spcPts val="50"/>
              </a:spcBef>
              <a:spcAft>
                <a:spcPts val="0"/>
              </a:spcAft>
            </a:pPr>
            <a:r>
              <a:rPr sz="1100">
                <a:solidFill>
                  <a:srgbClr val="000000"/>
                </a:solidFill>
                <a:latin typeface="Calibri"/>
                <a:cs typeface="Calibri"/>
              </a:rPr>
              <a:t>moto.</a:t>
            </a:r>
            <a:r>
              <a:rPr sz="1100" spc="-15">
                <a:solidFill>
                  <a:srgbClr val="000000"/>
                </a:solidFill>
                <a:latin typeface="Calibri"/>
                <a:cs typeface="Calibri"/>
              </a:rPr>
              <a:t> </a:t>
            </a:r>
            <a:r>
              <a:rPr sz="1100">
                <a:solidFill>
                  <a:srgbClr val="000000"/>
                </a:solidFill>
                <a:latin typeface="Calibri"/>
                <a:cs typeface="Calibri"/>
              </a:rPr>
              <a:t>No</a:t>
            </a:r>
            <a:r>
              <a:rPr sz="1100" spc="20">
                <a:solidFill>
                  <a:srgbClr val="000000"/>
                </a:solidFill>
                <a:latin typeface="Calibri"/>
                <a:cs typeface="Calibri"/>
              </a:rPr>
              <a:t> </a:t>
            </a:r>
            <a:r>
              <a:rPr sz="1100">
                <a:solidFill>
                  <a:srgbClr val="000000"/>
                </a:solidFill>
                <a:latin typeface="Calibri"/>
                <a:cs typeface="Calibri"/>
              </a:rPr>
              <a:t>caso de ser necessário</a:t>
            </a:r>
            <a:r>
              <a:rPr sz="1100" spc="20">
                <a:solidFill>
                  <a:srgbClr val="000000"/>
                </a:solidFill>
                <a:latin typeface="Calibri"/>
                <a:cs typeface="Calibri"/>
              </a:rPr>
              <a:t> </a:t>
            </a:r>
            <a:r>
              <a:rPr sz="1100" spc="-15">
                <a:solidFill>
                  <a:srgbClr val="000000"/>
                </a:solidFill>
                <a:latin typeface="Calibri"/>
                <a:cs typeface="Calibri"/>
              </a:rPr>
              <a:t>um</a:t>
            </a:r>
            <a:r>
              <a:rPr sz="1100" spc="18">
                <a:solidFill>
                  <a:srgbClr val="000000"/>
                </a:solidFill>
                <a:latin typeface="Calibri"/>
                <a:cs typeface="Calibri"/>
              </a:rPr>
              <a:t> </a:t>
            </a:r>
            <a:r>
              <a:rPr sz="1100">
                <a:solidFill>
                  <a:srgbClr val="000000"/>
                </a:solidFill>
                <a:latin typeface="Calibri"/>
                <a:cs typeface="Calibri"/>
              </a:rPr>
              <a:t>ajuste, coloque-se</a:t>
            </a:r>
            <a:r>
              <a:rPr sz="1100" spc="-17">
                <a:solidFill>
                  <a:srgbClr val="000000"/>
                </a:solidFill>
                <a:latin typeface="Calibri"/>
                <a:cs typeface="Calibri"/>
              </a:rPr>
              <a:t> </a:t>
            </a:r>
            <a:r>
              <a:rPr sz="1100" spc="16">
                <a:solidFill>
                  <a:srgbClr val="000000"/>
                </a:solidFill>
                <a:latin typeface="Calibri"/>
                <a:cs typeface="Calibri"/>
              </a:rPr>
              <a:t>em</a:t>
            </a:r>
            <a:r>
              <a:rPr sz="1100" spc="-21">
                <a:solidFill>
                  <a:srgbClr val="000000"/>
                </a:solidFill>
                <a:latin typeface="Calibri"/>
                <a:cs typeface="Calibri"/>
              </a:rPr>
              <a:t> </a:t>
            </a:r>
            <a:r>
              <a:rPr sz="1100">
                <a:solidFill>
                  <a:srgbClr val="000000"/>
                </a:solidFill>
                <a:latin typeface="Calibri"/>
                <a:cs typeface="Calibri"/>
              </a:rPr>
              <a:t>contato com a sua Oficina Autorizada VOGE.</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119</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1250696"/>
            <a:ext cx="3858768" cy="202844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4051808"/>
            <a:ext cx="6301740" cy="40995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733"/>
            <a:ext cx="134629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Ajuste do</a:t>
            </a:r>
            <a:r>
              <a:rPr sz="1400" b="1" spc="14">
                <a:solidFill>
                  <a:schemeClr val="tx2"/>
                </a:solidFill>
                <a:cs typeface="Cambria"/>
              </a:rPr>
              <a:t> </a:t>
            </a:r>
            <a:r>
              <a:rPr sz="1400" b="1">
                <a:solidFill>
                  <a:schemeClr val="tx2"/>
                </a:solidFill>
                <a:cs typeface="Cambria"/>
              </a:rPr>
              <a:t>farol</a:t>
            </a:r>
          </a:p>
        </p:txBody>
      </p:sp>
      <p:sp>
        <p:nvSpPr>
          <p:cNvPr id="7" name="object 7"/>
          <p:cNvSpPr txBox="1"/>
          <p:nvPr/>
        </p:nvSpPr>
        <p:spPr>
          <a:xfrm>
            <a:off x="4556760" y="1095848"/>
            <a:ext cx="231342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altura do farol</a:t>
            </a:r>
            <a:r>
              <a:rPr sz="1100" spc="-23">
                <a:solidFill>
                  <a:srgbClr val="000000"/>
                </a:solidFill>
                <a:latin typeface="Calibri"/>
                <a:cs typeface="Calibri"/>
              </a:rPr>
              <a:t> </a:t>
            </a:r>
            <a:r>
              <a:rPr sz="1100">
                <a:solidFill>
                  <a:srgbClr val="000000"/>
                </a:solidFill>
                <a:latin typeface="Calibri"/>
                <a:cs typeface="Calibri"/>
              </a:rPr>
              <a:t>deve ser a adequada,</a:t>
            </a:r>
          </a:p>
          <a:p>
            <a:pPr marL="0" marR="0">
              <a:lnSpc>
                <a:spcPts val="1344"/>
              </a:lnSpc>
              <a:spcBef>
                <a:spcPts val="50"/>
              </a:spcBef>
              <a:spcAft>
                <a:spcPts val="0"/>
              </a:spcAft>
            </a:pPr>
            <a:r>
              <a:rPr sz="1100">
                <a:solidFill>
                  <a:srgbClr val="000000"/>
                </a:solidFill>
                <a:latin typeface="Calibri"/>
                <a:cs typeface="Calibri"/>
              </a:rPr>
              <a:t>independentemente</a:t>
            </a:r>
            <a:r>
              <a:rPr sz="1100" spc="-13">
                <a:solidFill>
                  <a:srgbClr val="000000"/>
                </a:solidFill>
                <a:latin typeface="Calibri"/>
                <a:cs typeface="Calibri"/>
              </a:rPr>
              <a:t> </a:t>
            </a:r>
            <a:r>
              <a:rPr sz="1100">
                <a:solidFill>
                  <a:srgbClr val="000000"/>
                </a:solidFill>
                <a:latin typeface="Calibri"/>
                <a:cs typeface="Calibri"/>
              </a:rPr>
              <a:t>da carga.</a:t>
            </a:r>
          </a:p>
        </p:txBody>
      </p:sp>
      <p:sp>
        <p:nvSpPr>
          <p:cNvPr id="8" name="object 8"/>
          <p:cNvSpPr txBox="1"/>
          <p:nvPr/>
        </p:nvSpPr>
        <p:spPr>
          <a:xfrm>
            <a:off x="4556760" y="1487516"/>
            <a:ext cx="223110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manter uma condução noturna</a:t>
            </a:r>
          </a:p>
          <a:p>
            <a:pPr marL="0" marR="0">
              <a:lnSpc>
                <a:spcPts val="1344"/>
              </a:lnSpc>
              <a:spcBef>
                <a:spcPts val="50"/>
              </a:spcBef>
              <a:spcAft>
                <a:spcPts val="0"/>
              </a:spcAft>
            </a:pPr>
            <a:r>
              <a:rPr sz="1100">
                <a:solidFill>
                  <a:srgbClr val="000000"/>
                </a:solidFill>
                <a:latin typeface="Calibri"/>
                <a:cs typeface="Calibri"/>
              </a:rPr>
              <a:t>segura, ajuste o feixe de luz do farol.</a:t>
            </a:r>
          </a:p>
        </p:txBody>
      </p:sp>
      <p:sp>
        <p:nvSpPr>
          <p:cNvPr id="9" name="object 9"/>
          <p:cNvSpPr txBox="1"/>
          <p:nvPr/>
        </p:nvSpPr>
        <p:spPr>
          <a:xfrm>
            <a:off x="4556760" y="1879341"/>
            <a:ext cx="2436094" cy="141916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r>
              <a:rPr sz="1100">
                <a:solidFill>
                  <a:srgbClr val="000000"/>
                </a:solidFill>
                <a:latin typeface="Calibri"/>
                <a:cs typeface="Calibri"/>
              </a:rPr>
              <a:t>O parafuso de ajuste da luz</a:t>
            </a:r>
            <a:r>
              <a:rPr sz="1100" spc="-12">
                <a:solidFill>
                  <a:srgbClr val="000000"/>
                </a:solidFill>
                <a:latin typeface="Calibri"/>
                <a:cs typeface="Calibri"/>
              </a:rPr>
              <a:t> </a:t>
            </a:r>
            <a:r>
              <a:rPr sz="1100">
                <a:solidFill>
                  <a:srgbClr val="000000"/>
                </a:solidFill>
                <a:latin typeface="Calibri"/>
                <a:cs typeface="Calibri"/>
              </a:rPr>
              <a:t>de médios</a:t>
            </a:r>
          </a:p>
          <a:p>
            <a:pPr marL="0" marR="0">
              <a:lnSpc>
                <a:spcPts val="1344"/>
              </a:lnSpc>
              <a:spcBef>
                <a:spcPts val="0"/>
              </a:spcBef>
              <a:spcAft>
                <a:spcPts val="0"/>
              </a:spcAft>
            </a:pPr>
            <a:r>
              <a:rPr sz="1100">
                <a:solidFill>
                  <a:srgbClr val="000000"/>
                </a:solidFill>
                <a:latin typeface="Calibri"/>
                <a:cs typeface="Calibri"/>
              </a:rPr>
              <a:t>encontra-se na parte inferior traseira </a:t>
            </a:r>
            <a:r>
              <a:rPr sz="1100" spc="-15">
                <a:solidFill>
                  <a:srgbClr val="000000"/>
                </a:solidFill>
                <a:latin typeface="Calibri"/>
                <a:cs typeface="Calibri"/>
              </a:rPr>
              <a:t>do</a:t>
            </a:r>
          </a:p>
          <a:p>
            <a:pPr marL="0" marR="0">
              <a:lnSpc>
                <a:spcPts val="1343"/>
              </a:lnSpc>
              <a:spcBef>
                <a:spcPts val="0"/>
              </a:spcBef>
              <a:spcAft>
                <a:spcPts val="0"/>
              </a:spcAft>
            </a:pPr>
            <a:r>
              <a:rPr sz="1100">
                <a:solidFill>
                  <a:srgbClr val="000000"/>
                </a:solidFill>
                <a:latin typeface="Calibri"/>
                <a:cs typeface="Calibri"/>
              </a:rPr>
              <a:t>farol. Regule o parafuso de ajuste da</a:t>
            </a:r>
          </a:p>
          <a:p>
            <a:pPr marL="0" marR="0">
              <a:lnSpc>
                <a:spcPts val="1344"/>
              </a:lnSpc>
              <a:spcBef>
                <a:spcPts val="50"/>
              </a:spcBef>
              <a:spcAft>
                <a:spcPts val="0"/>
              </a:spcAft>
            </a:pPr>
            <a:r>
              <a:rPr sz="1100">
                <a:solidFill>
                  <a:srgbClr val="000000"/>
                </a:solidFill>
                <a:latin typeface="Calibri"/>
                <a:cs typeface="Calibri"/>
              </a:rPr>
              <a:t>figura com uma chave de estrela.</a:t>
            </a:r>
          </a:p>
          <a:p>
            <a:pPr marL="0" marR="0">
              <a:lnSpc>
                <a:spcPts val="1352"/>
              </a:lnSpc>
              <a:spcBef>
                <a:spcPts val="0"/>
              </a:spcBef>
              <a:spcAft>
                <a:spcPts val="0"/>
              </a:spcAft>
            </a:pPr>
            <a:r>
              <a:rPr sz="1100">
                <a:solidFill>
                  <a:srgbClr val="000000"/>
                </a:solidFill>
                <a:latin typeface="ECDRCR+Symbol"/>
                <a:cs typeface="ECDRCR+Symbol"/>
              </a:rPr>
              <a:t></a:t>
            </a:r>
            <a:r>
              <a:rPr sz="1100" spc="-27">
                <a:solidFill>
                  <a:srgbClr val="000000"/>
                </a:solidFill>
                <a:latin typeface="Times New Roman"/>
                <a:cs typeface="Times New Roman"/>
              </a:rPr>
              <a:t> </a:t>
            </a:r>
            <a:r>
              <a:rPr sz="1100">
                <a:solidFill>
                  <a:srgbClr val="000000"/>
                </a:solidFill>
                <a:latin typeface="Calibri"/>
                <a:cs typeface="Calibri"/>
              </a:rPr>
              <a:t>Apertando o</a:t>
            </a:r>
            <a:r>
              <a:rPr sz="1100" spc="10">
                <a:solidFill>
                  <a:srgbClr val="000000"/>
                </a:solidFill>
                <a:latin typeface="Calibri"/>
                <a:cs typeface="Calibri"/>
              </a:rPr>
              <a:t> </a:t>
            </a:r>
            <a:r>
              <a:rPr sz="1100">
                <a:solidFill>
                  <a:srgbClr val="000000"/>
                </a:solidFill>
                <a:latin typeface="Calibri"/>
                <a:cs typeface="Calibri"/>
              </a:rPr>
              <a:t>parafuso</a:t>
            </a:r>
            <a:r>
              <a:rPr sz="1100" spc="12">
                <a:solidFill>
                  <a:srgbClr val="000000"/>
                </a:solidFill>
                <a:latin typeface="Calibri"/>
                <a:cs typeface="Calibri"/>
              </a:rPr>
              <a:t> </a:t>
            </a:r>
            <a:r>
              <a:rPr sz="1100">
                <a:solidFill>
                  <a:srgbClr val="000000"/>
                </a:solidFill>
                <a:latin typeface="Calibri"/>
                <a:cs typeface="Calibri"/>
              </a:rPr>
              <a:t>de ajuste da luz</a:t>
            </a:r>
          </a:p>
          <a:p>
            <a:pPr marL="0" marR="0">
              <a:lnSpc>
                <a:spcPts val="1344"/>
              </a:lnSpc>
              <a:spcBef>
                <a:spcPts val="50"/>
              </a:spcBef>
              <a:spcAft>
                <a:spcPts val="0"/>
              </a:spcAft>
            </a:pPr>
            <a:r>
              <a:rPr sz="1100">
                <a:solidFill>
                  <a:srgbClr val="000000"/>
                </a:solidFill>
                <a:latin typeface="Calibri"/>
                <a:cs typeface="Calibri"/>
              </a:rPr>
              <a:t>de médios,</a:t>
            </a:r>
            <a:r>
              <a:rPr sz="1100" spc="-23">
                <a:solidFill>
                  <a:srgbClr val="000000"/>
                </a:solidFill>
                <a:latin typeface="Calibri"/>
                <a:cs typeface="Calibri"/>
              </a:rPr>
              <a:t> </a:t>
            </a:r>
            <a:r>
              <a:rPr sz="1100">
                <a:solidFill>
                  <a:srgbClr val="000000"/>
                </a:solidFill>
                <a:latin typeface="Calibri"/>
                <a:cs typeface="Calibri"/>
              </a:rPr>
              <a:t>baixa</a:t>
            </a:r>
            <a:r>
              <a:rPr sz="1100" spc="-17">
                <a:solidFill>
                  <a:srgbClr val="000000"/>
                </a:solidFill>
                <a:latin typeface="Calibri"/>
                <a:cs typeface="Calibri"/>
              </a:rPr>
              <a:t> </a:t>
            </a:r>
            <a:r>
              <a:rPr sz="1100">
                <a:solidFill>
                  <a:srgbClr val="000000"/>
                </a:solidFill>
                <a:latin typeface="Calibri"/>
                <a:cs typeface="Calibri"/>
              </a:rPr>
              <a:t>o feixe da luz de</a:t>
            </a:r>
          </a:p>
          <a:p>
            <a:pPr marL="0" marR="0">
              <a:lnSpc>
                <a:spcPts val="1343"/>
              </a:lnSpc>
              <a:spcBef>
                <a:spcPts val="0"/>
              </a:spcBef>
              <a:spcAft>
                <a:spcPts val="0"/>
              </a:spcAft>
            </a:pPr>
            <a:r>
              <a:rPr sz="1100">
                <a:solidFill>
                  <a:srgbClr val="000000"/>
                </a:solidFill>
                <a:latin typeface="Calibri"/>
                <a:cs typeface="Calibri"/>
              </a:rPr>
              <a:t>médios. Afrouxando o</a:t>
            </a:r>
            <a:r>
              <a:rPr sz="1100" spc="10">
                <a:solidFill>
                  <a:srgbClr val="000000"/>
                </a:solidFill>
                <a:latin typeface="Calibri"/>
                <a:cs typeface="Calibri"/>
              </a:rPr>
              <a:t> </a:t>
            </a:r>
            <a:r>
              <a:rPr sz="1100">
                <a:solidFill>
                  <a:srgbClr val="000000"/>
                </a:solidFill>
                <a:latin typeface="Calibri"/>
                <a:cs typeface="Calibri"/>
              </a:rPr>
              <a:t>parafuso, sobe o</a:t>
            </a:r>
          </a:p>
          <a:p>
            <a:pPr marL="0" marR="0">
              <a:lnSpc>
                <a:spcPts val="1344"/>
              </a:lnSpc>
              <a:spcBef>
                <a:spcPts val="50"/>
              </a:spcBef>
              <a:spcAft>
                <a:spcPts val="0"/>
              </a:spcAft>
            </a:pPr>
            <a:r>
              <a:rPr sz="1100">
                <a:solidFill>
                  <a:srgbClr val="000000"/>
                </a:solidFill>
                <a:latin typeface="Calibri"/>
                <a:cs typeface="Calibri"/>
              </a:rPr>
              <a:t>feixe da luz de médios.</a:t>
            </a:r>
          </a:p>
        </p:txBody>
      </p:sp>
      <p:sp>
        <p:nvSpPr>
          <p:cNvPr id="10" name="object 10"/>
          <p:cNvSpPr txBox="1"/>
          <p:nvPr/>
        </p:nvSpPr>
        <p:spPr>
          <a:xfrm>
            <a:off x="3464052" y="2165983"/>
            <a:ext cx="1012230" cy="317847"/>
          </a:xfrm>
          <a:prstGeom prst="rect">
            <a:avLst/>
          </a:prstGeom>
        </p:spPr>
        <p:txBody>
          <a:bodyPr vert="horz" wrap="square" lIns="0" tIns="0" rIns="0" bIns="0" rtlCol="0">
            <a:spAutoFit/>
          </a:bodyPr>
          <a:lstStyle/>
          <a:p>
            <a:pPr marL="1523" marR="0">
              <a:lnSpc>
                <a:spcPts val="1098"/>
              </a:lnSpc>
              <a:spcBef>
                <a:spcPts val="0"/>
              </a:spcBef>
              <a:spcAft>
                <a:spcPts val="0"/>
              </a:spcAft>
            </a:pPr>
            <a:r>
              <a:rPr sz="900">
                <a:solidFill>
                  <a:srgbClr val="000000"/>
                </a:solidFill>
                <a:latin typeface="Calibri"/>
                <a:cs typeface="Calibri"/>
              </a:rPr>
              <a:t>Parafuso de ajuste</a:t>
            </a:r>
          </a:p>
          <a:p>
            <a:pPr marL="0" marR="0">
              <a:lnSpc>
                <a:spcPts val="1098"/>
              </a:lnSpc>
              <a:spcBef>
                <a:spcPts val="5"/>
              </a:spcBef>
              <a:spcAft>
                <a:spcPts val="0"/>
              </a:spcAft>
            </a:pPr>
            <a:r>
              <a:rPr sz="900">
                <a:solidFill>
                  <a:srgbClr val="000000"/>
                </a:solidFill>
                <a:latin typeface="Calibri"/>
                <a:cs typeface="Calibri"/>
              </a:rPr>
              <a:t>da luz de máximos</a:t>
            </a:r>
          </a:p>
        </p:txBody>
      </p:sp>
      <p:sp>
        <p:nvSpPr>
          <p:cNvPr id="11" name="object 11"/>
          <p:cNvSpPr txBox="1"/>
          <p:nvPr/>
        </p:nvSpPr>
        <p:spPr>
          <a:xfrm>
            <a:off x="2892552" y="2534791"/>
            <a:ext cx="965300" cy="277320"/>
          </a:xfrm>
          <a:prstGeom prst="rect">
            <a:avLst/>
          </a:prstGeom>
        </p:spPr>
        <p:txBody>
          <a:bodyPr vert="horz" wrap="square" lIns="0" tIns="0" rIns="0" bIns="0" rtlCol="0">
            <a:spAutoFit/>
          </a:bodyPr>
          <a:lstStyle/>
          <a:p>
            <a:pPr marL="0" marR="0">
              <a:lnSpc>
                <a:spcPts val="1098"/>
              </a:lnSpc>
              <a:spcBef>
                <a:spcPts val="0"/>
              </a:spcBef>
              <a:spcAft>
                <a:spcPts val="0"/>
              </a:spcAft>
            </a:pPr>
            <a:r>
              <a:rPr lang="pt-BR" sz="900">
                <a:solidFill>
                  <a:srgbClr val="000000"/>
                </a:solidFill>
                <a:latin typeface="Calibri"/>
                <a:cs typeface="Calibri"/>
              </a:rPr>
              <a:t>Para</a:t>
            </a:r>
            <a:r>
              <a:rPr sz="900">
                <a:solidFill>
                  <a:srgbClr val="000000"/>
                </a:solidFill>
                <a:latin typeface="Calibri"/>
                <a:cs typeface="Calibri"/>
              </a:rPr>
              <a:t>lamas</a:t>
            </a:r>
          </a:p>
          <a:p>
            <a:pPr marL="0" marR="0">
              <a:lnSpc>
                <a:spcPts val="1098"/>
              </a:lnSpc>
              <a:spcBef>
                <a:spcPts val="5"/>
              </a:spcBef>
              <a:spcAft>
                <a:spcPts val="0"/>
              </a:spcAft>
            </a:pPr>
            <a:r>
              <a:rPr sz="900">
                <a:solidFill>
                  <a:srgbClr val="000000"/>
                </a:solidFill>
                <a:latin typeface="Calibri"/>
                <a:cs typeface="Calibri"/>
              </a:rPr>
              <a:t>dianteiro elevado</a:t>
            </a:r>
          </a:p>
        </p:txBody>
      </p:sp>
      <p:sp>
        <p:nvSpPr>
          <p:cNvPr id="12" name="object 12"/>
          <p:cNvSpPr txBox="1"/>
          <p:nvPr/>
        </p:nvSpPr>
        <p:spPr>
          <a:xfrm>
            <a:off x="688848" y="2998087"/>
            <a:ext cx="1674685"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Parafuso de ajuste luz de médios</a:t>
            </a:r>
          </a:p>
        </p:txBody>
      </p:sp>
      <p:sp>
        <p:nvSpPr>
          <p:cNvPr id="13" name="object 13"/>
          <p:cNvSpPr txBox="1"/>
          <p:nvPr/>
        </p:nvSpPr>
        <p:spPr>
          <a:xfrm>
            <a:off x="804672" y="3258562"/>
            <a:ext cx="6127770" cy="558107"/>
          </a:xfrm>
          <a:prstGeom prst="rect">
            <a:avLst/>
          </a:prstGeom>
        </p:spPr>
        <p:txBody>
          <a:bodyPr vert="horz" wrap="square" lIns="0" tIns="0" rIns="0" bIns="0" rtlCol="0">
            <a:spAutoFit/>
          </a:bodyPr>
          <a:lstStyle/>
          <a:p>
            <a:pPr marL="3752088" marR="0">
              <a:lnSpc>
                <a:spcPts val="1352"/>
              </a:lnSpc>
              <a:spcBef>
                <a:spcPts val="0"/>
              </a:spcBef>
              <a:spcAft>
                <a:spcPts val="0"/>
              </a:spcAft>
            </a:pPr>
            <a:r>
              <a:rPr sz="1100">
                <a:solidFill>
                  <a:srgbClr val="000000"/>
                </a:solidFill>
                <a:latin typeface="ECDRCR+Symbol"/>
                <a:cs typeface="ECDRCR+Symbol"/>
              </a:rPr>
              <a:t></a:t>
            </a:r>
            <a:r>
              <a:rPr sz="1100">
                <a:solidFill>
                  <a:srgbClr val="000000"/>
                </a:solidFill>
                <a:latin typeface="Calibri"/>
                <a:cs typeface="Calibri"/>
              </a:rPr>
              <a:t>Apertando o</a:t>
            </a:r>
            <a:r>
              <a:rPr sz="1100" spc="10">
                <a:solidFill>
                  <a:srgbClr val="000000"/>
                </a:solidFill>
                <a:latin typeface="Calibri"/>
                <a:cs typeface="Calibri"/>
              </a:rPr>
              <a:t> </a:t>
            </a:r>
            <a:r>
              <a:rPr sz="1100">
                <a:solidFill>
                  <a:srgbClr val="000000"/>
                </a:solidFill>
                <a:latin typeface="Calibri"/>
                <a:cs typeface="Calibri"/>
              </a:rPr>
              <a:t>parafuso</a:t>
            </a:r>
            <a:r>
              <a:rPr sz="1100" spc="19">
                <a:solidFill>
                  <a:srgbClr val="000000"/>
                </a:solidFill>
                <a:latin typeface="Calibri"/>
                <a:cs typeface="Calibri"/>
              </a:rPr>
              <a:t> </a:t>
            </a:r>
            <a:r>
              <a:rPr sz="1100">
                <a:solidFill>
                  <a:srgbClr val="000000"/>
                </a:solidFill>
                <a:latin typeface="Calibri"/>
                <a:cs typeface="Calibri"/>
              </a:rPr>
              <a:t>de ajuste da luz</a:t>
            </a:r>
          </a:p>
          <a:p>
            <a:pPr marL="0" marR="0">
              <a:lnSpc>
                <a:spcPts val="1343"/>
              </a:lnSpc>
              <a:spcBef>
                <a:spcPts val="0"/>
              </a:spcBef>
              <a:spcAft>
                <a:spcPts val="0"/>
              </a:spcAft>
            </a:pPr>
            <a:r>
              <a:rPr sz="1100">
                <a:solidFill>
                  <a:srgbClr val="000000"/>
                </a:solidFill>
                <a:latin typeface="Calibri"/>
                <a:cs typeface="Calibri"/>
              </a:rPr>
              <a:t>de máximos,</a:t>
            </a:r>
            <a:r>
              <a:rPr sz="1100" spc="-11">
                <a:solidFill>
                  <a:srgbClr val="000000"/>
                </a:solidFill>
                <a:latin typeface="Calibri"/>
                <a:cs typeface="Calibri"/>
              </a:rPr>
              <a:t> </a:t>
            </a:r>
            <a:r>
              <a:rPr sz="1100">
                <a:solidFill>
                  <a:srgbClr val="000000"/>
                </a:solidFill>
                <a:latin typeface="Calibri"/>
                <a:cs typeface="Calibri"/>
              </a:rPr>
              <a:t>sobe o feixe da luz de máximos.</a:t>
            </a:r>
            <a:r>
              <a:rPr sz="1100" spc="-21">
                <a:solidFill>
                  <a:srgbClr val="000000"/>
                </a:solidFill>
                <a:latin typeface="Calibri"/>
                <a:cs typeface="Calibri"/>
              </a:rPr>
              <a:t> </a:t>
            </a:r>
            <a:r>
              <a:rPr sz="1100">
                <a:solidFill>
                  <a:srgbClr val="000000"/>
                </a:solidFill>
                <a:latin typeface="Calibri"/>
                <a:cs typeface="Calibri"/>
              </a:rPr>
              <a:t>Afrouxando</a:t>
            </a:r>
            <a:r>
              <a:rPr sz="1100" spc="19">
                <a:solidFill>
                  <a:srgbClr val="000000"/>
                </a:solidFill>
                <a:latin typeface="Calibri"/>
                <a:cs typeface="Calibri"/>
              </a:rPr>
              <a:t> </a:t>
            </a:r>
            <a:r>
              <a:rPr sz="1100">
                <a:solidFill>
                  <a:srgbClr val="000000"/>
                </a:solidFill>
                <a:latin typeface="Calibri"/>
                <a:cs typeface="Calibri"/>
              </a:rPr>
              <a:t>o parafuso de ajuste, baixa o feixe da luz de</a:t>
            </a:r>
          </a:p>
          <a:p>
            <a:pPr marL="0" marR="0">
              <a:lnSpc>
                <a:spcPts val="1344"/>
              </a:lnSpc>
              <a:spcBef>
                <a:spcPts val="0"/>
              </a:spcBef>
              <a:spcAft>
                <a:spcPts val="0"/>
              </a:spcAft>
            </a:pPr>
            <a:r>
              <a:rPr sz="1100">
                <a:solidFill>
                  <a:srgbClr val="000000"/>
                </a:solidFill>
                <a:latin typeface="Calibri"/>
                <a:cs typeface="Calibri"/>
              </a:rPr>
              <a:t>máximos.</a:t>
            </a:r>
          </a:p>
        </p:txBody>
      </p:sp>
      <p:sp>
        <p:nvSpPr>
          <p:cNvPr id="14" name="object 14"/>
          <p:cNvSpPr txBox="1"/>
          <p:nvPr/>
        </p:nvSpPr>
        <p:spPr>
          <a:xfrm>
            <a:off x="3485388" y="4056980"/>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5" name="object 15"/>
          <p:cNvSpPr txBox="1"/>
          <p:nvPr/>
        </p:nvSpPr>
        <p:spPr>
          <a:xfrm>
            <a:off x="647700" y="4284553"/>
            <a:ext cx="5565705"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Se não souber</a:t>
            </a:r>
            <a:r>
              <a:rPr sz="1100" spc="-10">
                <a:solidFill>
                  <a:srgbClr val="000000"/>
                </a:solidFill>
                <a:latin typeface="Calibri"/>
                <a:cs typeface="Calibri"/>
              </a:rPr>
              <a:t> </a:t>
            </a:r>
            <a:r>
              <a:rPr sz="1100">
                <a:solidFill>
                  <a:srgbClr val="000000"/>
                </a:solidFill>
                <a:latin typeface="Calibri"/>
                <a:cs typeface="Calibri"/>
              </a:rPr>
              <a:t>ajustar</a:t>
            </a:r>
            <a:r>
              <a:rPr sz="1100" spc="-18">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feixe de luz do farol, confie a operação a uma</a:t>
            </a:r>
            <a:r>
              <a:rPr sz="1100" spc="-27">
                <a:solidFill>
                  <a:srgbClr val="000000"/>
                </a:solidFill>
                <a:latin typeface="Calibri"/>
                <a:cs typeface="Calibri"/>
              </a:rPr>
              <a:t> </a:t>
            </a:r>
            <a:r>
              <a:rPr sz="1100">
                <a:solidFill>
                  <a:srgbClr val="000000"/>
                </a:solidFill>
                <a:latin typeface="Calibri"/>
                <a:cs typeface="Calibri"/>
              </a:rPr>
              <a:t>Oficina Autorizada VOGE.</a:t>
            </a:r>
          </a:p>
        </p:txBody>
      </p:sp>
      <p:sp>
        <p:nvSpPr>
          <p:cNvPr id="16" name="object 16"/>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120</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598"/>
            <a:ext cx="172264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Focos de luz de nevoeiro</a:t>
            </a:r>
          </a:p>
        </p:txBody>
      </p:sp>
      <p:sp>
        <p:nvSpPr>
          <p:cNvPr id="5" name="object 5"/>
          <p:cNvSpPr txBox="1"/>
          <p:nvPr/>
        </p:nvSpPr>
        <p:spPr>
          <a:xfrm>
            <a:off x="684275" y="876392"/>
            <a:ext cx="627434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focos</a:t>
            </a:r>
            <a:r>
              <a:rPr sz="1100" spc="-11">
                <a:solidFill>
                  <a:srgbClr val="000000"/>
                </a:solidFill>
                <a:latin typeface="Calibri"/>
                <a:cs typeface="Calibri"/>
              </a:rPr>
              <a:t> </a:t>
            </a:r>
            <a:r>
              <a:rPr sz="1100">
                <a:solidFill>
                  <a:srgbClr val="000000"/>
                </a:solidFill>
                <a:latin typeface="Calibri"/>
                <a:cs typeface="Calibri"/>
              </a:rPr>
              <a:t>de luzes</a:t>
            </a:r>
            <a:r>
              <a:rPr sz="1100" spc="-11">
                <a:solidFill>
                  <a:srgbClr val="000000"/>
                </a:solidFill>
                <a:latin typeface="Calibri"/>
                <a:cs typeface="Calibri"/>
              </a:rPr>
              <a:t> </a:t>
            </a:r>
            <a:r>
              <a:rPr sz="1100">
                <a:solidFill>
                  <a:srgbClr val="000000"/>
                </a:solidFill>
                <a:latin typeface="Calibri"/>
                <a:cs typeface="Calibri"/>
              </a:rPr>
              <a:t>de nevoeiro ampliam o ângulo de iluminação em condução</a:t>
            </a:r>
            <a:r>
              <a:rPr sz="1100" spc="11">
                <a:solidFill>
                  <a:srgbClr val="000000"/>
                </a:solidFill>
                <a:latin typeface="Calibri"/>
                <a:cs typeface="Calibri"/>
              </a:rPr>
              <a:t> </a:t>
            </a:r>
            <a:r>
              <a:rPr sz="1100">
                <a:solidFill>
                  <a:srgbClr val="000000"/>
                </a:solidFill>
                <a:latin typeface="Calibri"/>
                <a:cs typeface="Calibri"/>
              </a:rPr>
              <a:t>noturna, proporcionando mais</a:t>
            </a:r>
          </a:p>
          <a:p>
            <a:pPr marL="0" marR="0">
              <a:lnSpc>
                <a:spcPts val="1344"/>
              </a:lnSpc>
              <a:spcBef>
                <a:spcPts val="50"/>
              </a:spcBef>
              <a:spcAft>
                <a:spcPts val="0"/>
              </a:spcAft>
            </a:pPr>
            <a:r>
              <a:rPr sz="1100">
                <a:solidFill>
                  <a:srgbClr val="000000"/>
                </a:solidFill>
                <a:latin typeface="Calibri"/>
                <a:cs typeface="Calibri"/>
              </a:rPr>
              <a:t>segurança ao</a:t>
            </a:r>
            <a:r>
              <a:rPr sz="1100" spc="18">
                <a:solidFill>
                  <a:srgbClr val="000000"/>
                </a:solidFill>
                <a:latin typeface="Calibri"/>
                <a:cs typeface="Calibri"/>
              </a:rPr>
              <a:t> </a:t>
            </a:r>
            <a:r>
              <a:rPr sz="1100">
                <a:solidFill>
                  <a:srgbClr val="000000"/>
                </a:solidFill>
                <a:latin typeface="Calibri"/>
                <a:cs typeface="Calibri"/>
              </a:rPr>
              <a:t>conduzir de noite. Os focos de luzes de nevoeiro só funcionam 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emprega a luz de</a:t>
            </a:r>
          </a:p>
          <a:p>
            <a:pPr marL="0" marR="0">
              <a:lnSpc>
                <a:spcPts val="1344"/>
              </a:lnSpc>
              <a:spcBef>
                <a:spcPts val="0"/>
              </a:spcBef>
              <a:spcAft>
                <a:spcPts val="0"/>
              </a:spcAft>
            </a:pPr>
            <a:r>
              <a:rPr sz="1100">
                <a:solidFill>
                  <a:srgbClr val="000000"/>
                </a:solidFill>
                <a:latin typeface="Calibri"/>
                <a:cs typeface="Calibri"/>
              </a:rPr>
              <a:t>médios. Ao selecionar a luz</a:t>
            </a:r>
            <a:r>
              <a:rPr sz="1100" spc="-15">
                <a:solidFill>
                  <a:srgbClr val="000000"/>
                </a:solidFill>
                <a:latin typeface="Calibri"/>
                <a:cs typeface="Calibri"/>
              </a:rPr>
              <a:t> </a:t>
            </a:r>
            <a:r>
              <a:rPr sz="1100">
                <a:solidFill>
                  <a:srgbClr val="000000"/>
                </a:solidFill>
                <a:latin typeface="Calibri"/>
                <a:cs typeface="Calibri"/>
              </a:rPr>
              <a:t>de médios, ative</a:t>
            </a:r>
            <a:r>
              <a:rPr sz="1100" spc="-15">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interruptor dos focos das luzes</a:t>
            </a:r>
            <a:r>
              <a:rPr sz="1100" spc="-11">
                <a:solidFill>
                  <a:srgbClr val="000000"/>
                </a:solidFill>
                <a:latin typeface="Calibri"/>
                <a:cs typeface="Calibri"/>
              </a:rPr>
              <a:t> </a:t>
            </a:r>
            <a:r>
              <a:rPr sz="1100">
                <a:solidFill>
                  <a:srgbClr val="000000"/>
                </a:solidFill>
                <a:latin typeface="Calibri"/>
                <a:cs typeface="Calibri"/>
              </a:rPr>
              <a:t>de nevoeiro.</a:t>
            </a:r>
          </a:p>
        </p:txBody>
      </p:sp>
      <p:sp>
        <p:nvSpPr>
          <p:cNvPr id="6" name="object 6"/>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121</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700016" y="1971547"/>
            <a:ext cx="1979676" cy="15621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15112" y="2175764"/>
            <a:ext cx="3980688" cy="168249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733"/>
            <a:ext cx="3765487"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Ajuste da tensão</a:t>
            </a:r>
            <a:r>
              <a:rPr sz="1400" b="1" spc="-11">
                <a:solidFill>
                  <a:schemeClr val="tx2"/>
                </a:solidFill>
                <a:cs typeface="Cambria"/>
              </a:rPr>
              <a:t> </a:t>
            </a:r>
            <a:r>
              <a:rPr sz="1400" b="1">
                <a:solidFill>
                  <a:schemeClr val="tx2"/>
                </a:solidFill>
                <a:cs typeface="Cambria"/>
              </a:rPr>
              <a:t>da</a:t>
            </a:r>
            <a:r>
              <a:rPr sz="1400" b="1" spc="24">
                <a:solidFill>
                  <a:schemeClr val="tx2"/>
                </a:solidFill>
                <a:cs typeface="Cambria"/>
              </a:rPr>
              <a:t> </a:t>
            </a:r>
            <a:r>
              <a:rPr sz="1400" b="1">
                <a:solidFill>
                  <a:schemeClr val="tx2"/>
                </a:solidFill>
                <a:cs typeface="Cambria"/>
              </a:rPr>
              <a:t>corrente de transmissão</a:t>
            </a:r>
          </a:p>
        </p:txBody>
      </p:sp>
      <p:sp>
        <p:nvSpPr>
          <p:cNvPr id="7" name="object 7"/>
          <p:cNvSpPr txBox="1"/>
          <p:nvPr/>
        </p:nvSpPr>
        <p:spPr>
          <a:xfrm>
            <a:off x="576072" y="1013709"/>
            <a:ext cx="216896" cy="56650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8" name="object 8"/>
          <p:cNvSpPr txBox="1"/>
          <p:nvPr/>
        </p:nvSpPr>
        <p:spPr>
          <a:xfrm>
            <a:off x="804672" y="1021172"/>
            <a:ext cx="6010489"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deixe a corrente demasiado tensa ou demasiado frouxa.</a:t>
            </a:r>
          </a:p>
          <a:p>
            <a:pPr marL="0" marR="0">
              <a:lnSpc>
                <a:spcPts val="1347"/>
              </a:lnSpc>
              <a:spcBef>
                <a:spcPts val="106"/>
              </a:spcBef>
              <a:spcAft>
                <a:spcPts val="0"/>
              </a:spcAft>
            </a:pPr>
            <a:r>
              <a:rPr sz="1100">
                <a:solidFill>
                  <a:srgbClr val="000000"/>
                </a:solidFill>
                <a:latin typeface="Calibri"/>
                <a:cs typeface="Calibri"/>
              </a:rPr>
              <a:t>Uma corrente demasiado frouxa pode fazer com que esta</a:t>
            </a:r>
            <a:r>
              <a:rPr sz="1100" spc="-14">
                <a:solidFill>
                  <a:srgbClr val="000000"/>
                </a:solidFill>
                <a:latin typeface="Calibri"/>
                <a:cs typeface="Calibri"/>
              </a:rPr>
              <a:t> </a:t>
            </a:r>
            <a:r>
              <a:rPr sz="1100">
                <a:solidFill>
                  <a:srgbClr val="000000"/>
                </a:solidFill>
                <a:latin typeface="Calibri"/>
                <a:cs typeface="Calibri"/>
              </a:rPr>
              <a:t>saia da </a:t>
            </a:r>
            <a:r>
              <a:rPr lang="pt-BR" sz="1100">
                <a:solidFill>
                  <a:srgbClr val="000000"/>
                </a:solidFill>
                <a:latin typeface="Calibri"/>
                <a:cs typeface="Calibri"/>
              </a:rPr>
              <a:t>coroa</a:t>
            </a:r>
            <a:r>
              <a:rPr sz="1100">
                <a:solidFill>
                  <a:srgbClr val="000000"/>
                </a:solidFill>
                <a:latin typeface="Calibri"/>
                <a:cs typeface="Calibri"/>
              </a:rPr>
              <a:t> e</a:t>
            </a:r>
            <a:r>
              <a:rPr sz="1100" spc="-12">
                <a:solidFill>
                  <a:srgbClr val="000000"/>
                </a:solidFill>
                <a:latin typeface="Calibri"/>
                <a:cs typeface="Calibri"/>
              </a:rPr>
              <a:t> </a:t>
            </a:r>
            <a:r>
              <a:rPr sz="1100">
                <a:solidFill>
                  <a:srgbClr val="000000"/>
                </a:solidFill>
                <a:latin typeface="Calibri"/>
                <a:cs typeface="Calibri"/>
              </a:rPr>
              <a:t>provoque um acidente.</a:t>
            </a:r>
          </a:p>
          <a:p>
            <a:pPr marL="0" marR="0">
              <a:lnSpc>
                <a:spcPts val="1347"/>
              </a:lnSpc>
              <a:spcBef>
                <a:spcPts val="56"/>
              </a:spcBef>
              <a:spcAft>
                <a:spcPts val="0"/>
              </a:spcAft>
            </a:pPr>
            <a:r>
              <a:rPr sz="1100">
                <a:solidFill>
                  <a:srgbClr val="000000"/>
                </a:solidFill>
                <a:latin typeface="Calibri"/>
                <a:cs typeface="Calibri"/>
              </a:rPr>
              <a:t>Uma corrente demasiado tensa pode reduzir a sua</a:t>
            </a:r>
            <a:r>
              <a:rPr sz="1100" spc="-11">
                <a:solidFill>
                  <a:srgbClr val="000000"/>
                </a:solidFill>
                <a:latin typeface="Calibri"/>
                <a:cs typeface="Calibri"/>
              </a:rPr>
              <a:t> </a:t>
            </a:r>
            <a:r>
              <a:rPr sz="1100">
                <a:solidFill>
                  <a:srgbClr val="000000"/>
                </a:solidFill>
                <a:latin typeface="Calibri"/>
                <a:cs typeface="Calibri"/>
              </a:rPr>
              <a:t>vida útil, uma vez que aumenta a resistência da</a:t>
            </a:r>
          </a:p>
          <a:p>
            <a:pPr marL="0" marR="0">
              <a:lnSpc>
                <a:spcPts val="1344"/>
              </a:lnSpc>
              <a:spcBef>
                <a:spcPts val="0"/>
              </a:spcBef>
              <a:spcAft>
                <a:spcPts val="0"/>
              </a:spcAft>
            </a:pPr>
            <a:r>
              <a:rPr sz="1100">
                <a:solidFill>
                  <a:srgbClr val="000000"/>
                </a:solidFill>
                <a:latin typeface="Calibri"/>
                <a:cs typeface="Calibri"/>
              </a:rPr>
              <a:t>transmissão.</a:t>
            </a:r>
          </a:p>
        </p:txBody>
      </p:sp>
      <p:sp>
        <p:nvSpPr>
          <p:cNvPr id="9" name="object 9"/>
          <p:cNvSpPr txBox="1"/>
          <p:nvPr/>
        </p:nvSpPr>
        <p:spPr>
          <a:xfrm>
            <a:off x="576072" y="171932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1726784"/>
            <a:ext cx="233865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tensão correta é mostrada na figura.</a:t>
            </a:r>
          </a:p>
        </p:txBody>
      </p:sp>
      <p:sp>
        <p:nvSpPr>
          <p:cNvPr id="11" name="object 11"/>
          <p:cNvSpPr txBox="1"/>
          <p:nvPr/>
        </p:nvSpPr>
        <p:spPr>
          <a:xfrm>
            <a:off x="4767072" y="3497959"/>
            <a:ext cx="1541151" cy="559449"/>
          </a:xfrm>
          <a:prstGeom prst="rect">
            <a:avLst/>
          </a:prstGeom>
        </p:spPr>
        <p:txBody>
          <a:bodyPr vert="horz" wrap="square" lIns="0" tIns="0" rIns="0" bIns="0" rtlCol="0">
            <a:spAutoFit/>
          </a:bodyPr>
          <a:lstStyle/>
          <a:p>
            <a:pPr marL="77723" marR="0">
              <a:lnSpc>
                <a:spcPts val="1098"/>
              </a:lnSpc>
              <a:spcBef>
                <a:spcPts val="0"/>
              </a:spcBef>
              <a:spcAft>
                <a:spcPts val="0"/>
              </a:spcAft>
            </a:pPr>
            <a:r>
              <a:rPr lang="pt-BR" sz="900">
                <a:solidFill>
                  <a:srgbClr val="000000"/>
                </a:solidFill>
                <a:latin typeface="Calibri"/>
                <a:cs typeface="Calibri"/>
              </a:rPr>
              <a:t>Torque</a:t>
            </a:r>
            <a:r>
              <a:rPr sz="900">
                <a:solidFill>
                  <a:srgbClr val="000000"/>
                </a:solidFill>
                <a:latin typeface="Calibri"/>
                <a:cs typeface="Calibri"/>
              </a:rPr>
              <a:t> de aperto do</a:t>
            </a:r>
            <a:r>
              <a:rPr sz="900" spc="11">
                <a:solidFill>
                  <a:srgbClr val="000000"/>
                </a:solidFill>
                <a:latin typeface="Calibri"/>
                <a:cs typeface="Calibri"/>
              </a:rPr>
              <a:t> </a:t>
            </a:r>
            <a:r>
              <a:rPr sz="900">
                <a:solidFill>
                  <a:srgbClr val="000000"/>
                </a:solidFill>
                <a:latin typeface="Calibri"/>
                <a:cs typeface="Calibri"/>
              </a:rPr>
              <a:t>eixo</a:t>
            </a:r>
            <a:r>
              <a:rPr sz="900" spc="10">
                <a:solidFill>
                  <a:srgbClr val="000000"/>
                </a:solidFill>
                <a:latin typeface="Calibri"/>
                <a:cs typeface="Calibri"/>
              </a:rPr>
              <a:t> </a:t>
            </a:r>
            <a:r>
              <a:rPr sz="900">
                <a:solidFill>
                  <a:srgbClr val="000000"/>
                </a:solidFill>
                <a:latin typeface="Calibri"/>
                <a:cs typeface="Calibri"/>
              </a:rPr>
              <a:t>da</a:t>
            </a:r>
          </a:p>
          <a:p>
            <a:pPr marL="257555" marR="0">
              <a:lnSpc>
                <a:spcPts val="1098"/>
              </a:lnSpc>
              <a:spcBef>
                <a:spcPts val="5"/>
              </a:spcBef>
              <a:spcAft>
                <a:spcPts val="0"/>
              </a:spcAft>
            </a:pPr>
            <a:r>
              <a:rPr sz="900">
                <a:solidFill>
                  <a:srgbClr val="000000"/>
                </a:solidFill>
                <a:latin typeface="Calibri"/>
                <a:cs typeface="Calibri"/>
              </a:rPr>
              <a:t>roda traseira: 100±7 Nm</a:t>
            </a:r>
          </a:p>
          <a:p>
            <a:pPr marL="0" marR="0">
              <a:lnSpc>
                <a:spcPts val="1092"/>
              </a:lnSpc>
              <a:spcBef>
                <a:spcPts val="0"/>
              </a:spcBef>
              <a:spcAft>
                <a:spcPts val="0"/>
              </a:spcAft>
            </a:pPr>
            <a:r>
              <a:rPr lang="pt-BR" sz="900">
                <a:solidFill>
                  <a:srgbClr val="000000"/>
                </a:solidFill>
                <a:latin typeface="Calibri"/>
                <a:cs typeface="Calibri"/>
              </a:rPr>
              <a:t>Torque</a:t>
            </a:r>
            <a:r>
              <a:rPr sz="900">
                <a:solidFill>
                  <a:srgbClr val="000000"/>
                </a:solidFill>
                <a:latin typeface="Calibri"/>
                <a:cs typeface="Calibri"/>
              </a:rPr>
              <a:t> de aperto do</a:t>
            </a:r>
            <a:r>
              <a:rPr sz="900" spc="11">
                <a:solidFill>
                  <a:srgbClr val="000000"/>
                </a:solidFill>
                <a:latin typeface="Calibri"/>
                <a:cs typeface="Calibri"/>
              </a:rPr>
              <a:t> </a:t>
            </a:r>
            <a:r>
              <a:rPr sz="900">
                <a:solidFill>
                  <a:srgbClr val="000000"/>
                </a:solidFill>
                <a:latin typeface="Calibri"/>
                <a:cs typeface="Calibri"/>
              </a:rPr>
              <a:t>parafuso</a:t>
            </a:r>
          </a:p>
          <a:p>
            <a:pPr marL="489203" marR="0">
              <a:lnSpc>
                <a:spcPts val="1098"/>
              </a:lnSpc>
              <a:spcBef>
                <a:spcPts val="5"/>
              </a:spcBef>
              <a:spcAft>
                <a:spcPts val="0"/>
              </a:spcAft>
            </a:pPr>
            <a:r>
              <a:rPr sz="900">
                <a:solidFill>
                  <a:srgbClr val="000000"/>
                </a:solidFill>
                <a:latin typeface="Calibri"/>
                <a:cs typeface="Calibri"/>
              </a:rPr>
              <a:t>de ajuste 9±1,8 Nm</a:t>
            </a:r>
          </a:p>
        </p:txBody>
      </p:sp>
      <p:sp>
        <p:nvSpPr>
          <p:cNvPr id="12" name="object 1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122</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934304"/>
            <a:ext cx="605487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sua corrente</a:t>
            </a:r>
            <a:r>
              <a:rPr sz="1100" spc="-12">
                <a:solidFill>
                  <a:srgbClr val="000000"/>
                </a:solidFill>
                <a:latin typeface="Calibri"/>
                <a:cs typeface="Calibri"/>
              </a:rPr>
              <a:t> </a:t>
            </a:r>
            <a:r>
              <a:rPr sz="1100">
                <a:solidFill>
                  <a:srgbClr val="000000"/>
                </a:solidFill>
                <a:latin typeface="Calibri"/>
                <a:cs typeface="Calibri"/>
              </a:rPr>
              <a:t>não cumprir com</a:t>
            </a:r>
            <a:r>
              <a:rPr sz="1100" spc="26">
                <a:solidFill>
                  <a:srgbClr val="000000"/>
                </a:solidFill>
                <a:latin typeface="Calibri"/>
                <a:cs typeface="Calibri"/>
              </a:rPr>
              <a:t> </a:t>
            </a:r>
            <a:r>
              <a:rPr sz="1100">
                <a:solidFill>
                  <a:srgbClr val="000000"/>
                </a:solidFill>
                <a:latin typeface="Calibri"/>
                <a:cs typeface="Calibri"/>
              </a:rPr>
              <a:t>os requisito anteriores, é necessário um ajuste na tensão da</a:t>
            </a:r>
          </a:p>
          <a:p>
            <a:pPr marL="0" marR="0">
              <a:lnSpc>
                <a:spcPts val="1344"/>
              </a:lnSpc>
              <a:spcBef>
                <a:spcPts val="50"/>
              </a:spcBef>
              <a:spcAft>
                <a:spcPts val="0"/>
              </a:spcAft>
            </a:pPr>
            <a:r>
              <a:rPr sz="1100">
                <a:solidFill>
                  <a:srgbClr val="000000"/>
                </a:solidFill>
                <a:latin typeface="Calibri"/>
                <a:cs typeface="Calibri"/>
              </a:rPr>
              <a:t>corrente, como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mostra em seguida:</a:t>
            </a:r>
          </a:p>
        </p:txBody>
      </p:sp>
      <p:sp>
        <p:nvSpPr>
          <p:cNvPr id="5" name="object 5"/>
          <p:cNvSpPr txBox="1"/>
          <p:nvPr/>
        </p:nvSpPr>
        <p:spPr>
          <a:xfrm>
            <a:off x="684275" y="1547109"/>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6" name="object 6"/>
          <p:cNvSpPr txBox="1"/>
          <p:nvPr/>
        </p:nvSpPr>
        <p:spPr>
          <a:xfrm>
            <a:off x="912875" y="1554572"/>
            <a:ext cx="5969390"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Apoie da moto</a:t>
            </a:r>
            <a:r>
              <a:rPr sz="1100" spc="12">
                <a:solidFill>
                  <a:srgbClr val="000000"/>
                </a:solidFill>
                <a:latin typeface="Calibri"/>
                <a:cs typeface="Calibri"/>
              </a:rPr>
              <a:t> </a:t>
            </a:r>
            <a:r>
              <a:rPr sz="1100">
                <a:solidFill>
                  <a:srgbClr val="000000"/>
                </a:solidFill>
                <a:latin typeface="Calibri"/>
                <a:cs typeface="Calibri"/>
              </a:rPr>
              <a:t>sobre o seu descanso central</a:t>
            </a:r>
            <a:r>
              <a:rPr sz="1100" spc="-18">
                <a:solidFill>
                  <a:srgbClr val="000000"/>
                </a:solidFill>
                <a:latin typeface="Calibri"/>
                <a:cs typeface="Calibri"/>
              </a:rPr>
              <a:t> </a:t>
            </a:r>
            <a:r>
              <a:rPr sz="1100">
                <a:solidFill>
                  <a:srgbClr val="000000"/>
                </a:solidFill>
                <a:latin typeface="Calibri"/>
                <a:cs typeface="Calibri"/>
              </a:rPr>
              <a:t>e mantenha-se em posição vertical.</a:t>
            </a:r>
          </a:p>
          <a:p>
            <a:pPr marL="0" marR="0">
              <a:lnSpc>
                <a:spcPts val="1347"/>
              </a:lnSpc>
              <a:spcBef>
                <a:spcPts val="106"/>
              </a:spcBef>
              <a:spcAft>
                <a:spcPts val="0"/>
              </a:spcAft>
            </a:pPr>
            <a:r>
              <a:rPr sz="1100">
                <a:solidFill>
                  <a:srgbClr val="000000"/>
                </a:solidFill>
                <a:latin typeface="Calibri"/>
                <a:cs typeface="Calibri"/>
              </a:rPr>
              <a:t>Afrouxe a porca (1)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eixo da roda traseira</a:t>
            </a:r>
            <a:r>
              <a:rPr sz="1100" spc="-19">
                <a:solidFill>
                  <a:srgbClr val="000000"/>
                </a:solidFill>
                <a:latin typeface="Calibri"/>
                <a:cs typeface="Calibri"/>
              </a:rPr>
              <a:t> </a:t>
            </a:r>
            <a:r>
              <a:rPr sz="1100">
                <a:solidFill>
                  <a:srgbClr val="000000"/>
                </a:solidFill>
                <a:latin typeface="Calibri"/>
                <a:cs typeface="Calibri"/>
              </a:rPr>
              <a:t>e</a:t>
            </a:r>
            <a:r>
              <a:rPr sz="1100" spc="10">
                <a:solidFill>
                  <a:srgbClr val="000000"/>
                </a:solidFill>
                <a:latin typeface="Calibri"/>
                <a:cs typeface="Calibri"/>
              </a:rPr>
              <a:t> </a:t>
            </a:r>
            <a:r>
              <a:rPr sz="1100">
                <a:solidFill>
                  <a:srgbClr val="000000"/>
                </a:solidFill>
                <a:latin typeface="Calibri"/>
                <a:cs typeface="Calibri"/>
              </a:rPr>
              <a:t>afrouxe</a:t>
            </a:r>
            <a:r>
              <a:rPr sz="1100" spc="-12">
                <a:solidFill>
                  <a:srgbClr val="000000"/>
                </a:solidFill>
                <a:latin typeface="Calibri"/>
                <a:cs typeface="Calibri"/>
              </a:rPr>
              <a:t> </a:t>
            </a:r>
            <a:r>
              <a:rPr sz="1100">
                <a:solidFill>
                  <a:srgbClr val="000000"/>
                </a:solidFill>
                <a:latin typeface="Calibri"/>
                <a:cs typeface="Calibri"/>
              </a:rPr>
              <a:t>a contraporca</a:t>
            </a:r>
            <a:r>
              <a:rPr sz="1100" spc="-20">
                <a:solidFill>
                  <a:srgbClr val="000000"/>
                </a:solidFill>
                <a:latin typeface="Calibri"/>
                <a:cs typeface="Calibri"/>
              </a:rPr>
              <a:t> </a:t>
            </a:r>
            <a:r>
              <a:rPr sz="1100">
                <a:solidFill>
                  <a:srgbClr val="000000"/>
                </a:solidFill>
                <a:latin typeface="Calibri"/>
                <a:cs typeface="Calibri"/>
              </a:rPr>
              <a:t>do tensor (2);</a:t>
            </a:r>
            <a:r>
              <a:rPr sz="1100" spc="13">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sz="1100">
                <a:solidFill>
                  <a:srgbClr val="000000"/>
                </a:solidFill>
                <a:latin typeface="Calibri"/>
                <a:cs typeface="Calibri"/>
              </a:rPr>
              <a:t>seguida ajuste o</a:t>
            </a:r>
          </a:p>
          <a:p>
            <a:pPr marL="0" marR="0">
              <a:lnSpc>
                <a:spcPts val="1344"/>
              </a:lnSpc>
              <a:spcBef>
                <a:spcPts val="0"/>
              </a:spcBef>
              <a:spcAft>
                <a:spcPts val="0"/>
              </a:spcAft>
            </a:pPr>
            <a:r>
              <a:rPr sz="1100">
                <a:solidFill>
                  <a:srgbClr val="000000"/>
                </a:solidFill>
                <a:latin typeface="Calibri"/>
                <a:cs typeface="Calibri"/>
              </a:rPr>
              <a:t>parafuso tensor</a:t>
            </a:r>
            <a:r>
              <a:rPr sz="1100" spc="-21">
                <a:solidFill>
                  <a:srgbClr val="000000"/>
                </a:solidFill>
                <a:latin typeface="Calibri"/>
                <a:cs typeface="Calibri"/>
              </a:rPr>
              <a:t> </a:t>
            </a:r>
            <a:r>
              <a:rPr sz="1100">
                <a:solidFill>
                  <a:srgbClr val="000000"/>
                </a:solidFill>
                <a:latin typeface="Calibri"/>
                <a:cs typeface="Calibri"/>
              </a:rPr>
              <a:t>segundo for necessário.</a:t>
            </a:r>
          </a:p>
        </p:txBody>
      </p:sp>
      <p:sp>
        <p:nvSpPr>
          <p:cNvPr id="7" name="object 7"/>
          <p:cNvSpPr txBox="1"/>
          <p:nvPr/>
        </p:nvSpPr>
        <p:spPr>
          <a:xfrm>
            <a:off x="684275" y="2072889"/>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8" name="object 8"/>
          <p:cNvSpPr txBox="1"/>
          <p:nvPr/>
        </p:nvSpPr>
        <p:spPr>
          <a:xfrm>
            <a:off x="912875" y="2080352"/>
            <a:ext cx="6099468"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corrente estar demasiado frouxa,</a:t>
            </a:r>
            <a:r>
              <a:rPr sz="1100" spc="-10">
                <a:solidFill>
                  <a:srgbClr val="000000"/>
                </a:solidFill>
                <a:latin typeface="Calibri"/>
                <a:cs typeface="Calibri"/>
              </a:rPr>
              <a:t> </a:t>
            </a:r>
            <a:r>
              <a:rPr sz="1100">
                <a:solidFill>
                  <a:srgbClr val="000000"/>
                </a:solidFill>
                <a:latin typeface="Calibri"/>
                <a:cs typeface="Calibri"/>
              </a:rPr>
              <a:t>aperte</a:t>
            </a:r>
            <a:r>
              <a:rPr sz="1100" spc="-17">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parafuso tensor</a:t>
            </a:r>
          </a:p>
          <a:p>
            <a:pPr marL="0" marR="0">
              <a:lnSpc>
                <a:spcPts val="1347"/>
              </a:lnSpc>
              <a:spcBef>
                <a:spcPts val="10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estar demasiado</a:t>
            </a:r>
            <a:r>
              <a:rPr sz="1100" spc="18">
                <a:solidFill>
                  <a:srgbClr val="000000"/>
                </a:solidFill>
                <a:latin typeface="Calibri"/>
                <a:cs typeface="Calibri"/>
              </a:rPr>
              <a:t> </a:t>
            </a:r>
            <a:r>
              <a:rPr sz="1100">
                <a:solidFill>
                  <a:srgbClr val="000000"/>
                </a:solidFill>
                <a:latin typeface="Calibri"/>
                <a:cs typeface="Calibri"/>
              </a:rPr>
              <a:t>tensa, afrouxe</a:t>
            </a:r>
            <a:r>
              <a:rPr sz="1100" spc="-13">
                <a:solidFill>
                  <a:srgbClr val="000000"/>
                </a:solidFill>
                <a:latin typeface="Calibri"/>
                <a:cs typeface="Calibri"/>
              </a:rPr>
              <a:t> </a:t>
            </a:r>
            <a:r>
              <a:rPr sz="1100">
                <a:solidFill>
                  <a:srgbClr val="000000"/>
                </a:solidFill>
                <a:latin typeface="Calibri"/>
                <a:cs typeface="Calibri"/>
              </a:rPr>
              <a:t>o parafuso tensor e empurre com força a roda</a:t>
            </a:r>
            <a:r>
              <a:rPr sz="1100" spc="-11">
                <a:solidFill>
                  <a:srgbClr val="000000"/>
                </a:solidFill>
                <a:latin typeface="Calibri"/>
                <a:cs typeface="Calibri"/>
              </a:rPr>
              <a:t> </a:t>
            </a:r>
            <a:r>
              <a:rPr sz="1100">
                <a:solidFill>
                  <a:srgbClr val="000000"/>
                </a:solidFill>
                <a:latin typeface="Calibri"/>
                <a:cs typeface="Calibri"/>
              </a:rPr>
              <a:t>traseira para a</a:t>
            </a:r>
          </a:p>
          <a:p>
            <a:pPr marL="0" marR="0">
              <a:lnSpc>
                <a:spcPts val="1344"/>
              </a:lnSpc>
              <a:spcBef>
                <a:spcPts val="0"/>
              </a:spcBef>
              <a:spcAft>
                <a:spcPts val="0"/>
              </a:spcAft>
            </a:pPr>
            <a:r>
              <a:rPr sz="1100">
                <a:solidFill>
                  <a:srgbClr val="000000"/>
                </a:solidFill>
                <a:latin typeface="Calibri"/>
                <a:cs typeface="Calibri"/>
              </a:rPr>
              <a:t>frente para</a:t>
            </a:r>
            <a:r>
              <a:rPr sz="1100" spc="-15">
                <a:solidFill>
                  <a:srgbClr val="000000"/>
                </a:solidFill>
                <a:latin typeface="Calibri"/>
                <a:cs typeface="Calibri"/>
              </a:rPr>
              <a:t> </a:t>
            </a:r>
            <a:r>
              <a:rPr sz="1100">
                <a:solidFill>
                  <a:srgbClr val="000000"/>
                </a:solidFill>
                <a:latin typeface="Calibri"/>
                <a:cs typeface="Calibri"/>
              </a:rPr>
              <a:t>a afrouxar.</a:t>
            </a:r>
          </a:p>
        </p:txBody>
      </p:sp>
      <p:sp>
        <p:nvSpPr>
          <p:cNvPr id="9" name="object 9"/>
          <p:cNvSpPr txBox="1"/>
          <p:nvPr/>
        </p:nvSpPr>
        <p:spPr>
          <a:xfrm>
            <a:off x="684275" y="2600193"/>
            <a:ext cx="216896" cy="55888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0" name="object 10"/>
          <p:cNvSpPr txBox="1"/>
          <p:nvPr/>
        </p:nvSpPr>
        <p:spPr>
          <a:xfrm>
            <a:off x="912875" y="2607656"/>
            <a:ext cx="6177166"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 tensão for a adequada, ajuste o parafuso em ambos os lados para </a:t>
            </a:r>
            <a:r>
              <a:rPr sz="1100" spc="-15">
                <a:solidFill>
                  <a:srgbClr val="000000"/>
                </a:solidFill>
                <a:latin typeface="Calibri"/>
                <a:cs typeface="Calibri"/>
              </a:rPr>
              <a:t>um</a:t>
            </a:r>
            <a:r>
              <a:rPr sz="1100" spc="14">
                <a:solidFill>
                  <a:srgbClr val="000000"/>
                </a:solidFill>
                <a:latin typeface="Calibri"/>
                <a:cs typeface="Calibri"/>
              </a:rPr>
              <a:t> </a:t>
            </a:r>
            <a:r>
              <a:rPr sz="1100">
                <a:solidFill>
                  <a:srgbClr val="000000"/>
                </a:solidFill>
                <a:latin typeface="Calibri"/>
                <a:cs typeface="Calibri"/>
              </a:rPr>
              <a:t>ajuste correto, e alinhe</a:t>
            </a:r>
            <a:r>
              <a:rPr sz="1100" spc="19">
                <a:solidFill>
                  <a:srgbClr val="000000"/>
                </a:solidFill>
                <a:latin typeface="Calibri"/>
                <a:cs typeface="Calibri"/>
              </a:rPr>
              <a:t> </a:t>
            </a:r>
            <a:r>
              <a:rPr sz="1100">
                <a:solidFill>
                  <a:srgbClr val="000000"/>
                </a:solidFill>
                <a:latin typeface="Calibri"/>
                <a:cs typeface="Calibri"/>
              </a:rPr>
              <a:t>as</a:t>
            </a:r>
          </a:p>
          <a:p>
            <a:pPr marL="0" marR="0">
              <a:lnSpc>
                <a:spcPts val="1343"/>
              </a:lnSpc>
              <a:spcBef>
                <a:spcPts val="50"/>
              </a:spcBef>
              <a:spcAft>
                <a:spcPts val="0"/>
              </a:spcAft>
            </a:pPr>
            <a:r>
              <a:rPr sz="1100">
                <a:solidFill>
                  <a:srgbClr val="000000"/>
                </a:solidFill>
                <a:latin typeface="Calibri"/>
                <a:cs typeface="Calibri"/>
              </a:rPr>
              <a:t>marcas</a:t>
            </a:r>
            <a:r>
              <a:rPr sz="1100" spc="-13">
                <a:solidFill>
                  <a:srgbClr val="000000"/>
                </a:solidFill>
                <a:latin typeface="Calibri"/>
                <a:cs typeface="Calibri"/>
              </a:rPr>
              <a:t> </a:t>
            </a:r>
            <a:r>
              <a:rPr sz="1100">
                <a:solidFill>
                  <a:srgbClr val="000000"/>
                </a:solidFill>
                <a:latin typeface="Calibri"/>
                <a:cs typeface="Calibri"/>
              </a:rPr>
              <a:t>de escala</a:t>
            </a:r>
            <a:r>
              <a:rPr sz="1100" spc="-10">
                <a:solidFill>
                  <a:srgbClr val="000000"/>
                </a:solidFill>
                <a:latin typeface="Calibri"/>
                <a:cs typeface="Calibri"/>
              </a:rPr>
              <a:t> </a:t>
            </a:r>
            <a:r>
              <a:rPr sz="1100">
                <a:solidFill>
                  <a:srgbClr val="000000"/>
                </a:solidFill>
                <a:latin typeface="Calibri"/>
                <a:cs typeface="Calibri"/>
              </a:rPr>
              <a:t>na peça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tensor e</a:t>
            </a:r>
            <a:r>
              <a:rPr sz="1100" spc="10">
                <a:solidFill>
                  <a:srgbClr val="000000"/>
                </a:solidFill>
                <a:latin typeface="Calibri"/>
                <a:cs typeface="Calibri"/>
              </a:rPr>
              <a:t> </a:t>
            </a:r>
            <a:r>
              <a:rPr sz="1100" spc="-15">
                <a:solidFill>
                  <a:srgbClr val="000000"/>
                </a:solidFill>
                <a:latin typeface="Calibri"/>
                <a:cs typeface="Calibri"/>
              </a:rPr>
              <a:t>no</a:t>
            </a:r>
            <a:r>
              <a:rPr sz="1100" spc="32">
                <a:solidFill>
                  <a:srgbClr val="000000"/>
                </a:solidFill>
                <a:latin typeface="Calibri"/>
                <a:cs typeface="Calibri"/>
              </a:rPr>
              <a:t> </a:t>
            </a:r>
            <a:r>
              <a:rPr sz="1100">
                <a:solidFill>
                  <a:srgbClr val="000000"/>
                </a:solidFill>
                <a:latin typeface="Calibri"/>
                <a:cs typeface="Calibri"/>
              </a:rPr>
              <a:t>braço oscilante</a:t>
            </a:r>
            <a:r>
              <a:rPr lang="pt-BR" sz="1100">
                <a:solidFill>
                  <a:srgbClr val="000000"/>
                </a:solidFill>
                <a:latin typeface="Calibri"/>
                <a:cs typeface="Calibri"/>
              </a:rPr>
              <a:t> em ambos lados iguais</a:t>
            </a:r>
            <a:r>
              <a:rPr sz="1100">
                <a:solidFill>
                  <a:srgbClr val="000000"/>
                </a:solidFill>
                <a:latin typeface="Calibri"/>
                <a:cs typeface="Calibri"/>
              </a:rPr>
              <a:t>.</a:t>
            </a:r>
          </a:p>
          <a:p>
            <a:pPr marL="0" marR="0">
              <a:lnSpc>
                <a:spcPts val="1347"/>
              </a:lnSpc>
              <a:spcBef>
                <a:spcPts val="56"/>
              </a:spcBef>
              <a:spcAft>
                <a:spcPts val="0"/>
              </a:spcAft>
            </a:pPr>
            <a:r>
              <a:rPr sz="1100">
                <a:solidFill>
                  <a:srgbClr val="000000"/>
                </a:solidFill>
                <a:latin typeface="Calibri"/>
                <a:cs typeface="Calibri"/>
              </a:rPr>
              <a:t>Aperte a porca</a:t>
            </a:r>
            <a:r>
              <a:rPr sz="1100" spc="-17">
                <a:solidFill>
                  <a:srgbClr val="000000"/>
                </a:solidFill>
                <a:latin typeface="Calibri"/>
                <a:cs typeface="Calibri"/>
              </a:rPr>
              <a:t> </a:t>
            </a:r>
            <a:r>
              <a:rPr sz="1100">
                <a:solidFill>
                  <a:srgbClr val="000000"/>
                </a:solidFill>
                <a:latin typeface="Calibri"/>
                <a:cs typeface="Calibri"/>
              </a:rPr>
              <a:t>(1) do eixo da roda traseira</a:t>
            </a:r>
            <a:r>
              <a:rPr sz="1100" spc="-16">
                <a:solidFill>
                  <a:srgbClr val="000000"/>
                </a:solidFill>
                <a:latin typeface="Calibri"/>
                <a:cs typeface="Calibri"/>
              </a:rPr>
              <a:t> </a:t>
            </a:r>
            <a:r>
              <a:rPr sz="1100">
                <a:solidFill>
                  <a:srgbClr val="000000"/>
                </a:solidFill>
                <a:latin typeface="Calibri"/>
                <a:cs typeface="Calibri"/>
              </a:rPr>
              <a:t>e a contraporca do tensor (2)</a:t>
            </a:r>
            <a:r>
              <a:rPr sz="1100" spc="-10">
                <a:solidFill>
                  <a:srgbClr val="000000"/>
                </a:solidFill>
                <a:latin typeface="Calibri"/>
                <a:cs typeface="Calibri"/>
              </a:rPr>
              <a:t> </a:t>
            </a:r>
            <a:r>
              <a:rPr sz="1100">
                <a:solidFill>
                  <a:srgbClr val="000000"/>
                </a:solidFill>
                <a:latin typeface="Calibri"/>
                <a:cs typeface="Calibri"/>
              </a:rPr>
              <a:t>em</a:t>
            </a:r>
            <a:r>
              <a:rPr sz="1100" spc="10">
                <a:solidFill>
                  <a:srgbClr val="000000"/>
                </a:solidFill>
                <a:latin typeface="Calibri"/>
                <a:cs typeface="Calibri"/>
              </a:rPr>
              <a:t> </a:t>
            </a:r>
            <a:r>
              <a:rPr sz="1100">
                <a:solidFill>
                  <a:srgbClr val="000000"/>
                </a:solidFill>
                <a:latin typeface="Calibri"/>
                <a:cs typeface="Calibri"/>
              </a:rPr>
              <a:t>ambos os lados.</a:t>
            </a:r>
          </a:p>
        </p:txBody>
      </p:sp>
      <p:sp>
        <p:nvSpPr>
          <p:cNvPr id="11" name="object 11"/>
          <p:cNvSpPr txBox="1"/>
          <p:nvPr/>
        </p:nvSpPr>
        <p:spPr>
          <a:xfrm>
            <a:off x="684275" y="3398612"/>
            <a:ext cx="2600465" cy="6512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Características da corrente</a:t>
            </a:r>
            <a:r>
              <a:rPr sz="1100" spc="-13">
                <a:solidFill>
                  <a:srgbClr val="000000"/>
                </a:solidFill>
                <a:latin typeface="Calibri"/>
                <a:cs typeface="Calibri"/>
              </a:rPr>
              <a:t> </a:t>
            </a:r>
            <a:r>
              <a:rPr sz="1100">
                <a:solidFill>
                  <a:srgbClr val="000000"/>
                </a:solidFill>
                <a:latin typeface="Calibri"/>
                <a:cs typeface="Calibri"/>
              </a:rPr>
              <a:t>de transmissão:</a:t>
            </a:r>
          </a:p>
          <a:p>
            <a:pPr marL="457200" marR="0">
              <a:lnSpc>
                <a:spcPts val="1347"/>
              </a:lnSpc>
              <a:spcBef>
                <a:spcPts val="442"/>
              </a:spcBef>
              <a:spcAft>
                <a:spcPts val="0"/>
              </a:spcAft>
            </a:pPr>
            <a:r>
              <a:rPr sz="1100">
                <a:solidFill>
                  <a:srgbClr val="000000"/>
                </a:solidFill>
                <a:latin typeface="Calibri"/>
                <a:cs typeface="Calibri"/>
              </a:rPr>
              <a:t>Tipo 525UXI Elos: 122.</a:t>
            </a:r>
          </a:p>
          <a:p>
            <a:pPr marL="0" marR="0">
              <a:lnSpc>
                <a:spcPts val="1347"/>
              </a:lnSpc>
              <a:spcBef>
                <a:spcPts val="392"/>
              </a:spcBef>
              <a:spcAft>
                <a:spcPts val="0"/>
              </a:spcAft>
            </a:pPr>
            <a:r>
              <a:rPr sz="1100">
                <a:solidFill>
                  <a:srgbClr val="000000"/>
                </a:solidFill>
                <a:latin typeface="Calibri"/>
                <a:cs typeface="Calibri"/>
              </a:rPr>
              <a:t>Corrente de O-rings fechada.</a:t>
            </a:r>
          </a:p>
        </p:txBody>
      </p:sp>
      <p:sp>
        <p:nvSpPr>
          <p:cNvPr id="12" name="object 12"/>
          <p:cNvSpPr txBox="1"/>
          <p:nvPr/>
        </p:nvSpPr>
        <p:spPr>
          <a:xfrm>
            <a:off x="912875" y="3619592"/>
            <a:ext cx="19532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123</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951992"/>
            <a:ext cx="6301740" cy="102412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3485388" y="957164"/>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6" name="object 6"/>
          <p:cNvSpPr txBox="1"/>
          <p:nvPr/>
        </p:nvSpPr>
        <p:spPr>
          <a:xfrm>
            <a:off x="647700" y="1184737"/>
            <a:ext cx="606757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Esta corrente utiliza um elo de fecho rebitado, não use uma</a:t>
            </a:r>
            <a:r>
              <a:rPr sz="1100" spc="-10">
                <a:solidFill>
                  <a:srgbClr val="000000"/>
                </a:solidFill>
                <a:latin typeface="Calibri"/>
                <a:cs typeface="Calibri"/>
              </a:rPr>
              <a:t> </a:t>
            </a:r>
            <a:r>
              <a:rPr sz="1100">
                <a:solidFill>
                  <a:srgbClr val="000000"/>
                </a:solidFill>
                <a:latin typeface="Calibri"/>
                <a:cs typeface="Calibri"/>
              </a:rPr>
              <a:t>com elo de união aberta ou a corrente pode</a:t>
            </a:r>
          </a:p>
          <a:p>
            <a:pPr marL="0" marR="0">
              <a:lnSpc>
                <a:spcPts val="1344"/>
              </a:lnSpc>
              <a:spcBef>
                <a:spcPts val="50"/>
              </a:spcBef>
              <a:spcAft>
                <a:spcPts val="0"/>
              </a:spcAft>
            </a:pPr>
            <a:r>
              <a:rPr sz="1100">
                <a:solidFill>
                  <a:srgbClr val="000000"/>
                </a:solidFill>
                <a:latin typeface="Calibri"/>
                <a:cs typeface="Calibri"/>
              </a:rPr>
              <a:t>soltar-se</a:t>
            </a:r>
            <a:r>
              <a:rPr sz="1100" spc="18">
                <a:solidFill>
                  <a:srgbClr val="000000"/>
                </a:solidFill>
                <a:latin typeface="Calibri"/>
                <a:cs typeface="Calibri"/>
              </a:rPr>
              <a:t> </a:t>
            </a:r>
            <a:r>
              <a:rPr sz="1100">
                <a:solidFill>
                  <a:srgbClr val="000000"/>
                </a:solidFill>
                <a:latin typeface="Calibri"/>
                <a:cs typeface="Calibri"/>
              </a:rPr>
              <a:t>e</a:t>
            </a:r>
            <a:r>
              <a:rPr sz="1100" spc="-16">
                <a:solidFill>
                  <a:srgbClr val="000000"/>
                </a:solidFill>
                <a:latin typeface="Calibri"/>
                <a:cs typeface="Calibri"/>
              </a:rPr>
              <a:t> </a:t>
            </a:r>
            <a:r>
              <a:rPr sz="1100">
                <a:solidFill>
                  <a:srgbClr val="000000"/>
                </a:solidFill>
                <a:latin typeface="Calibri"/>
                <a:cs typeface="Calibri"/>
              </a:rPr>
              <a:t>provocar um acidente.</a:t>
            </a:r>
          </a:p>
        </p:txBody>
      </p:sp>
      <p:sp>
        <p:nvSpPr>
          <p:cNvPr id="7" name="object 7"/>
          <p:cNvSpPr txBox="1"/>
          <p:nvPr/>
        </p:nvSpPr>
        <p:spPr>
          <a:xfrm>
            <a:off x="647700" y="1577432"/>
            <a:ext cx="626890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substituir este tipo de</a:t>
            </a:r>
            <a:r>
              <a:rPr sz="1100" spc="-14">
                <a:solidFill>
                  <a:srgbClr val="000000"/>
                </a:solidFill>
                <a:latin typeface="Calibri"/>
                <a:cs typeface="Calibri"/>
              </a:rPr>
              <a:t> </a:t>
            </a:r>
            <a:r>
              <a:rPr sz="1100">
                <a:solidFill>
                  <a:srgbClr val="000000"/>
                </a:solidFill>
                <a:latin typeface="Calibri"/>
                <a:cs typeface="Calibri"/>
              </a:rPr>
              <a:t>corrente</a:t>
            </a:r>
            <a:r>
              <a:rPr sz="1100" spc="-13">
                <a:solidFill>
                  <a:srgbClr val="000000"/>
                </a:solidFill>
                <a:latin typeface="Calibri"/>
                <a:cs typeface="Calibri"/>
              </a:rPr>
              <a:t> </a:t>
            </a:r>
            <a:r>
              <a:rPr sz="1100">
                <a:solidFill>
                  <a:srgbClr val="000000"/>
                </a:solidFill>
                <a:latin typeface="Calibri"/>
                <a:cs typeface="Calibri"/>
              </a:rPr>
              <a:t>é precisa uma ferramenta</a:t>
            </a:r>
            <a:r>
              <a:rPr sz="1100" spc="-20">
                <a:solidFill>
                  <a:srgbClr val="000000"/>
                </a:solidFill>
                <a:latin typeface="Calibri"/>
                <a:cs typeface="Calibri"/>
              </a:rPr>
              <a:t> </a:t>
            </a:r>
            <a:r>
              <a:rPr sz="1100">
                <a:solidFill>
                  <a:srgbClr val="000000"/>
                </a:solidFill>
                <a:latin typeface="Calibri"/>
                <a:cs typeface="Calibri"/>
              </a:rPr>
              <a:t>especial. </a:t>
            </a:r>
            <a:r>
              <a:rPr sz="1100" spc="-10">
                <a:solidFill>
                  <a:srgbClr val="000000"/>
                </a:solidFill>
                <a:latin typeface="Calibri"/>
                <a:cs typeface="Calibri"/>
              </a:rPr>
              <a:t>Um</a:t>
            </a:r>
            <a:r>
              <a:rPr sz="1100" spc="27">
                <a:solidFill>
                  <a:srgbClr val="000000"/>
                </a:solidFill>
                <a:latin typeface="Calibri"/>
                <a:cs typeface="Calibri"/>
              </a:rPr>
              <a:t> </a:t>
            </a:r>
            <a:r>
              <a:rPr sz="1100">
                <a:solidFill>
                  <a:srgbClr val="000000"/>
                </a:solidFill>
                <a:latin typeface="Calibri"/>
                <a:cs typeface="Calibri"/>
              </a:rPr>
              <a:t>fecho incorreto do elo de fecho</a:t>
            </a:r>
          </a:p>
          <a:p>
            <a:pPr marL="0" marR="0">
              <a:lnSpc>
                <a:spcPts val="1344"/>
              </a:lnSpc>
              <a:spcBef>
                <a:spcPts val="50"/>
              </a:spcBef>
              <a:spcAft>
                <a:spcPts val="0"/>
              </a:spcAft>
            </a:pPr>
            <a:r>
              <a:rPr sz="1100">
                <a:solidFill>
                  <a:srgbClr val="000000"/>
                </a:solidFill>
                <a:latin typeface="Calibri"/>
                <a:cs typeface="Calibri"/>
              </a:rPr>
              <a:t>pode soltar-se e provocar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acidente.</a:t>
            </a:r>
          </a:p>
        </p:txBody>
      </p:sp>
      <p:sp>
        <p:nvSpPr>
          <p:cNvPr id="8" name="object 8"/>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124</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969"/>
            <a:ext cx="3330554"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Verificações, reparações e manutenção</a:t>
            </a:r>
          </a:p>
        </p:txBody>
      </p:sp>
      <p:sp>
        <p:nvSpPr>
          <p:cNvPr id="5" name="object 5"/>
          <p:cNvSpPr txBox="1"/>
          <p:nvPr/>
        </p:nvSpPr>
        <p:spPr>
          <a:xfrm>
            <a:off x="684275" y="1048878"/>
            <a:ext cx="95579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Combustível</a:t>
            </a:r>
          </a:p>
        </p:txBody>
      </p:sp>
      <p:sp>
        <p:nvSpPr>
          <p:cNvPr id="6" name="object 6"/>
          <p:cNvSpPr txBox="1"/>
          <p:nvPr/>
        </p:nvSpPr>
        <p:spPr>
          <a:xfrm>
            <a:off x="684275" y="1211672"/>
            <a:ext cx="6433490"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consumo de combustível declarado para esta</a:t>
            </a:r>
            <a:r>
              <a:rPr sz="1100" spc="-16">
                <a:solidFill>
                  <a:srgbClr val="000000"/>
                </a:solidFill>
                <a:latin typeface="Calibri"/>
                <a:cs typeface="Calibri"/>
              </a:rPr>
              <a:t> </a:t>
            </a:r>
            <a:r>
              <a:rPr sz="1100">
                <a:solidFill>
                  <a:srgbClr val="000000"/>
                </a:solidFill>
                <a:latin typeface="Calibri"/>
                <a:cs typeface="Calibri"/>
              </a:rPr>
              <a:t>moto é o menor consumo</a:t>
            </a:r>
            <a:r>
              <a:rPr sz="1100" spc="18">
                <a:solidFill>
                  <a:srgbClr val="000000"/>
                </a:solidFill>
                <a:latin typeface="Calibri"/>
                <a:cs typeface="Calibri"/>
              </a:rPr>
              <a:t> </a:t>
            </a:r>
            <a:r>
              <a:rPr sz="1100">
                <a:solidFill>
                  <a:srgbClr val="000000"/>
                </a:solidFill>
                <a:latin typeface="Calibri"/>
                <a:cs typeface="Calibri"/>
              </a:rPr>
              <a:t>a uma</a:t>
            </a:r>
            <a:r>
              <a:rPr sz="1100" spc="-14">
                <a:solidFill>
                  <a:srgbClr val="000000"/>
                </a:solidFill>
                <a:latin typeface="Calibri"/>
                <a:cs typeface="Calibri"/>
              </a:rPr>
              <a:t> </a:t>
            </a:r>
            <a:r>
              <a:rPr sz="1100">
                <a:solidFill>
                  <a:srgbClr val="000000"/>
                </a:solidFill>
                <a:latin typeface="Calibri"/>
                <a:cs typeface="Calibri"/>
              </a:rPr>
              <a:t>velocidade constante, o qual</a:t>
            </a:r>
          </a:p>
          <a:p>
            <a:pPr marL="0" marR="0">
              <a:lnSpc>
                <a:spcPts val="1344"/>
              </a:lnSpc>
              <a:spcBef>
                <a:spcPts val="50"/>
              </a:spcBef>
              <a:spcAft>
                <a:spcPts val="0"/>
              </a:spcAft>
            </a:pPr>
            <a:r>
              <a:rPr sz="1100">
                <a:solidFill>
                  <a:srgbClr val="000000"/>
                </a:solidFill>
                <a:latin typeface="Calibri"/>
                <a:cs typeface="Calibri"/>
              </a:rPr>
              <a:t>é muito diferente da condução real. Neste caso, pode</a:t>
            </a:r>
            <a:r>
              <a:rPr sz="1100" spc="-14">
                <a:solidFill>
                  <a:srgbClr val="000000"/>
                </a:solidFill>
                <a:latin typeface="Calibri"/>
                <a:cs typeface="Calibri"/>
              </a:rPr>
              <a:t> </a:t>
            </a:r>
            <a:r>
              <a:rPr sz="1100">
                <a:solidFill>
                  <a:srgbClr val="000000"/>
                </a:solidFill>
                <a:latin typeface="Calibri"/>
                <a:cs typeface="Calibri"/>
              </a:rPr>
              <a:t>constatar que o</a:t>
            </a:r>
            <a:r>
              <a:rPr sz="1100" spc="10">
                <a:solidFill>
                  <a:srgbClr val="000000"/>
                </a:solidFill>
                <a:latin typeface="Calibri"/>
                <a:cs typeface="Calibri"/>
              </a:rPr>
              <a:t> </a:t>
            </a:r>
            <a:r>
              <a:rPr sz="1100">
                <a:solidFill>
                  <a:srgbClr val="000000"/>
                </a:solidFill>
                <a:latin typeface="Calibri"/>
                <a:cs typeface="Calibri"/>
              </a:rPr>
              <a:t>seu consumo de combustível real é</a:t>
            </a:r>
            <a:r>
              <a:rPr sz="1100" spc="-12">
                <a:solidFill>
                  <a:srgbClr val="000000"/>
                </a:solidFill>
                <a:latin typeface="Calibri"/>
                <a:cs typeface="Calibri"/>
              </a:rPr>
              <a:t> </a:t>
            </a:r>
            <a:r>
              <a:rPr sz="1100">
                <a:solidFill>
                  <a:srgbClr val="000000"/>
                </a:solidFill>
                <a:latin typeface="Calibri"/>
                <a:cs typeface="Calibri"/>
              </a:rPr>
              <a:t>mais</a:t>
            </a:r>
          </a:p>
          <a:p>
            <a:pPr marL="0" marR="0">
              <a:lnSpc>
                <a:spcPts val="1343"/>
              </a:lnSpc>
              <a:spcBef>
                <a:spcPts val="0"/>
              </a:spcBef>
              <a:spcAft>
                <a:spcPts val="0"/>
              </a:spcAft>
            </a:pPr>
            <a:r>
              <a:rPr sz="1100">
                <a:solidFill>
                  <a:srgbClr val="000000"/>
                </a:solidFill>
                <a:latin typeface="Calibri"/>
                <a:cs typeface="Calibri"/>
              </a:rPr>
              <a:t>elevado do que o teórico.</a:t>
            </a:r>
          </a:p>
        </p:txBody>
      </p:sp>
      <p:sp>
        <p:nvSpPr>
          <p:cNvPr id="7" name="object 7"/>
          <p:cNvSpPr txBox="1"/>
          <p:nvPr/>
        </p:nvSpPr>
        <p:spPr>
          <a:xfrm>
            <a:off x="684275" y="1774028"/>
            <a:ext cx="563176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Siga estes</a:t>
            </a:r>
            <a:r>
              <a:rPr sz="1100" spc="-15">
                <a:solidFill>
                  <a:srgbClr val="000000"/>
                </a:solidFill>
                <a:latin typeface="Calibri"/>
                <a:cs typeface="Calibri"/>
              </a:rPr>
              <a:t> </a:t>
            </a:r>
            <a:r>
              <a:rPr sz="1100">
                <a:solidFill>
                  <a:srgbClr val="000000"/>
                </a:solidFill>
                <a:latin typeface="Calibri"/>
                <a:cs typeface="Calibri"/>
              </a:rPr>
              <a:t>conselhos para diminuir o consumo de combustível conduzindo</a:t>
            </a:r>
            <a:r>
              <a:rPr sz="1100" spc="11">
                <a:solidFill>
                  <a:srgbClr val="000000"/>
                </a:solidFill>
                <a:latin typeface="Calibri"/>
                <a:cs typeface="Calibri"/>
              </a:rPr>
              <a:t> </a:t>
            </a:r>
            <a:r>
              <a:rPr sz="1100">
                <a:solidFill>
                  <a:srgbClr val="000000"/>
                </a:solidFill>
                <a:latin typeface="Calibri"/>
                <a:cs typeface="Calibri"/>
              </a:rPr>
              <a:t>a moto</a:t>
            </a:r>
            <a:r>
              <a:rPr sz="1100" spc="20">
                <a:solidFill>
                  <a:srgbClr val="000000"/>
                </a:solidFill>
                <a:latin typeface="Calibri"/>
                <a:cs typeface="Calibri"/>
              </a:rPr>
              <a:t> </a:t>
            </a:r>
            <a:r>
              <a:rPr sz="1100">
                <a:solidFill>
                  <a:srgbClr val="000000"/>
                </a:solidFill>
                <a:latin typeface="Calibri"/>
                <a:cs typeface="Calibri"/>
              </a:rPr>
              <a:t>corretamente:</a:t>
            </a:r>
          </a:p>
        </p:txBody>
      </p:sp>
      <p:sp>
        <p:nvSpPr>
          <p:cNvPr id="8" name="object 8"/>
          <p:cNvSpPr txBox="1"/>
          <p:nvPr/>
        </p:nvSpPr>
        <p:spPr>
          <a:xfrm>
            <a:off x="684275" y="1995165"/>
            <a:ext cx="216896" cy="1255349"/>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a:p>
            <a:pPr marL="0" marR="0">
              <a:lnSpc>
                <a:spcPts val="1352"/>
              </a:lnSpc>
              <a:spcBef>
                <a:spcPts val="1395"/>
              </a:spcBef>
              <a:spcAft>
                <a:spcPts val="0"/>
              </a:spcAft>
            </a:pPr>
            <a:r>
              <a:rPr sz="1100">
                <a:solidFill>
                  <a:srgbClr val="000000"/>
                </a:solidFill>
                <a:latin typeface="ECDRCR+Symbol"/>
                <a:cs typeface="ECDRCR+Symbol"/>
              </a:rPr>
              <a:t></a:t>
            </a:r>
          </a:p>
        </p:txBody>
      </p:sp>
      <p:sp>
        <p:nvSpPr>
          <p:cNvPr id="9" name="object 9"/>
          <p:cNvSpPr txBox="1"/>
          <p:nvPr/>
        </p:nvSpPr>
        <p:spPr>
          <a:xfrm>
            <a:off x="912875" y="2002628"/>
            <a:ext cx="6204822" cy="159610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condução deve ser suave e constante,</a:t>
            </a:r>
            <a:r>
              <a:rPr sz="1100" spc="14">
                <a:solidFill>
                  <a:srgbClr val="000000"/>
                </a:solidFill>
                <a:latin typeface="Calibri"/>
                <a:cs typeface="Calibri"/>
              </a:rPr>
              <a:t> </a:t>
            </a:r>
            <a:r>
              <a:rPr sz="1100">
                <a:solidFill>
                  <a:srgbClr val="000000"/>
                </a:solidFill>
                <a:latin typeface="Calibri"/>
                <a:cs typeface="Calibri"/>
              </a:rPr>
              <a:t>evitando</a:t>
            </a:r>
            <a:r>
              <a:rPr sz="1100" spc="20">
                <a:solidFill>
                  <a:srgbClr val="000000"/>
                </a:solidFill>
                <a:latin typeface="Calibri"/>
                <a:cs typeface="Calibri"/>
              </a:rPr>
              <a:t> </a:t>
            </a:r>
            <a:r>
              <a:rPr lang="pt-BR" sz="1100">
                <a:solidFill>
                  <a:srgbClr val="000000"/>
                </a:solidFill>
                <a:latin typeface="Calibri"/>
                <a:cs typeface="Calibri"/>
              </a:rPr>
              <a:t>frenagens</a:t>
            </a:r>
            <a:r>
              <a:rPr sz="1100">
                <a:solidFill>
                  <a:srgbClr val="000000"/>
                </a:solidFill>
                <a:latin typeface="Calibri"/>
                <a:cs typeface="Calibri"/>
              </a:rPr>
              <a:t> frequentes e bruscas.</a:t>
            </a:r>
            <a:r>
              <a:rPr sz="1100" spc="-12">
                <a:solidFill>
                  <a:srgbClr val="000000"/>
                </a:solidFill>
                <a:latin typeface="Calibri"/>
                <a:cs typeface="Calibri"/>
              </a:rPr>
              <a:t> </a:t>
            </a:r>
            <a:r>
              <a:rPr sz="1100" spc="11">
                <a:solidFill>
                  <a:srgbClr val="000000"/>
                </a:solidFill>
                <a:latin typeface="Calibri"/>
                <a:cs typeface="Calibri"/>
              </a:rPr>
              <a:t>Os</a:t>
            </a:r>
            <a:r>
              <a:rPr sz="1100">
                <a:solidFill>
                  <a:srgbClr val="000000"/>
                </a:solidFill>
                <a:latin typeface="Calibri"/>
                <a:cs typeface="Calibri"/>
              </a:rPr>
              <a:t> arranques e</a:t>
            </a:r>
          </a:p>
          <a:p>
            <a:pPr marL="0" marR="0">
              <a:lnSpc>
                <a:spcPts val="1344"/>
              </a:lnSpc>
              <a:spcBef>
                <a:spcPts val="50"/>
              </a:spcBef>
              <a:spcAft>
                <a:spcPts val="0"/>
              </a:spcAft>
            </a:pPr>
            <a:r>
              <a:rPr sz="1100">
                <a:solidFill>
                  <a:srgbClr val="000000"/>
                </a:solidFill>
                <a:latin typeface="Calibri"/>
                <a:cs typeface="Calibri"/>
              </a:rPr>
              <a:t>acelerações podem aumentar o consumo de combustível.</a:t>
            </a:r>
          </a:p>
          <a:p>
            <a:pPr marL="0" marR="0">
              <a:lnSpc>
                <a:spcPts val="1347"/>
              </a:lnSpc>
              <a:spcBef>
                <a:spcPts val="56"/>
              </a:spcBef>
              <a:spcAft>
                <a:spcPts val="0"/>
              </a:spcAft>
            </a:pPr>
            <a:r>
              <a:rPr sz="1100">
                <a:solidFill>
                  <a:srgbClr val="000000"/>
                </a:solidFill>
                <a:latin typeface="Calibri"/>
                <a:cs typeface="Calibri"/>
              </a:rPr>
              <a:t>A condução urbana é prejudicial para a poupança</a:t>
            </a:r>
            <a:r>
              <a:rPr sz="1100" spc="-20">
                <a:solidFill>
                  <a:srgbClr val="000000"/>
                </a:solidFill>
                <a:latin typeface="Calibri"/>
                <a:cs typeface="Calibri"/>
              </a:rPr>
              <a:t> </a:t>
            </a:r>
            <a:r>
              <a:rPr sz="1100">
                <a:solidFill>
                  <a:srgbClr val="000000"/>
                </a:solidFill>
                <a:latin typeface="Calibri"/>
                <a:cs typeface="Calibri"/>
              </a:rPr>
              <a:t>de combustível.</a:t>
            </a:r>
            <a:r>
              <a:rPr sz="1100" spc="-13">
                <a:solidFill>
                  <a:srgbClr val="000000"/>
                </a:solidFill>
                <a:latin typeface="Calibri"/>
                <a:cs typeface="Calibri"/>
              </a:rPr>
              <a:t> </a:t>
            </a:r>
            <a:r>
              <a:rPr sz="1100">
                <a:solidFill>
                  <a:srgbClr val="000000"/>
                </a:solidFill>
                <a:latin typeface="Calibri"/>
                <a:cs typeface="Calibri"/>
              </a:rPr>
              <a:t>As para</a:t>
            </a:r>
            <a:r>
              <a:rPr lang="pt-BR" sz="1100">
                <a:solidFill>
                  <a:srgbClr val="000000"/>
                </a:solidFill>
                <a:latin typeface="Calibri"/>
                <a:cs typeface="Calibri"/>
              </a:rPr>
              <a:t>das</a:t>
            </a:r>
            <a:r>
              <a:rPr sz="1100">
                <a:solidFill>
                  <a:srgbClr val="000000"/>
                </a:solidFill>
                <a:latin typeface="Calibri"/>
                <a:cs typeface="Calibri"/>
              </a:rPr>
              <a:t>s e arranques frequentes</a:t>
            </a:r>
          </a:p>
          <a:p>
            <a:pPr marL="0" marR="0">
              <a:lnSpc>
                <a:spcPts val="1343"/>
              </a:lnSpc>
              <a:spcBef>
                <a:spcPts val="0"/>
              </a:spcBef>
              <a:spcAft>
                <a:spcPts val="0"/>
              </a:spcAft>
            </a:pPr>
            <a:r>
              <a:rPr sz="1100">
                <a:solidFill>
                  <a:srgbClr val="000000"/>
                </a:solidFill>
                <a:latin typeface="Calibri"/>
                <a:cs typeface="Calibri"/>
              </a:rPr>
              <a:t>aumentam</a:t>
            </a:r>
            <a:r>
              <a:rPr sz="1100" spc="10">
                <a:solidFill>
                  <a:srgbClr val="000000"/>
                </a:solidFill>
                <a:latin typeface="Calibri"/>
                <a:cs typeface="Calibri"/>
              </a:rPr>
              <a:t> </a:t>
            </a:r>
            <a:r>
              <a:rPr sz="1100">
                <a:solidFill>
                  <a:srgbClr val="000000"/>
                </a:solidFill>
                <a:latin typeface="Calibri"/>
                <a:cs typeface="Calibri"/>
              </a:rPr>
              <a:t>o consumo.</a:t>
            </a:r>
          </a:p>
          <a:p>
            <a:pPr marL="0" marR="0">
              <a:lnSpc>
                <a:spcPts val="1347"/>
              </a:lnSpc>
              <a:spcBef>
                <a:spcPts val="94"/>
              </a:spcBef>
              <a:spcAft>
                <a:spcPts val="0"/>
              </a:spcAft>
            </a:pPr>
            <a:r>
              <a:rPr sz="1100">
                <a:solidFill>
                  <a:srgbClr val="000000"/>
                </a:solidFill>
                <a:latin typeface="Calibri"/>
                <a:cs typeface="Calibri"/>
              </a:rPr>
              <a:t>A velocidade econ</a:t>
            </a:r>
            <a:r>
              <a:rPr lang="pt-BR" sz="1100">
                <a:solidFill>
                  <a:srgbClr val="000000"/>
                </a:solidFill>
                <a:latin typeface="Calibri"/>
                <a:cs typeface="Calibri"/>
              </a:rPr>
              <a:t>ô</a:t>
            </a:r>
            <a:r>
              <a:rPr sz="1100">
                <a:solidFill>
                  <a:srgbClr val="000000"/>
                </a:solidFill>
                <a:latin typeface="Calibri"/>
                <a:cs typeface="Calibri"/>
              </a:rPr>
              <a:t>mica</a:t>
            </a:r>
            <a:r>
              <a:rPr sz="1100" spc="-15">
                <a:solidFill>
                  <a:srgbClr val="000000"/>
                </a:solidFill>
                <a:latin typeface="Calibri"/>
                <a:cs typeface="Calibri"/>
              </a:rPr>
              <a:t> </a:t>
            </a:r>
            <a:r>
              <a:rPr sz="1100">
                <a:solidFill>
                  <a:srgbClr val="000000"/>
                </a:solidFill>
                <a:latin typeface="Calibri"/>
                <a:cs typeface="Calibri"/>
              </a:rPr>
              <a:t>da moto</a:t>
            </a:r>
            <a:r>
              <a:rPr sz="1100" spc="12">
                <a:solidFill>
                  <a:srgbClr val="000000"/>
                </a:solidFill>
                <a:latin typeface="Calibri"/>
                <a:cs typeface="Calibri"/>
              </a:rPr>
              <a:t> </a:t>
            </a:r>
            <a:r>
              <a:rPr sz="1100">
                <a:solidFill>
                  <a:srgbClr val="000000"/>
                </a:solidFill>
                <a:latin typeface="Calibri"/>
                <a:cs typeface="Calibri"/>
              </a:rPr>
              <a:t>deve ser de 80</a:t>
            </a:r>
            <a:r>
              <a:rPr sz="1100" spc="23">
                <a:solidFill>
                  <a:srgbClr val="000000"/>
                </a:solidFill>
                <a:latin typeface="Calibri"/>
                <a:cs typeface="Calibri"/>
              </a:rPr>
              <a:t> </a:t>
            </a:r>
            <a:r>
              <a:rPr sz="1100">
                <a:solidFill>
                  <a:srgbClr val="000000"/>
                </a:solidFill>
                <a:latin typeface="Calibri"/>
                <a:cs typeface="Calibri"/>
              </a:rPr>
              <a:t>km/h. Quando aumentar</a:t>
            </a:r>
            <a:r>
              <a:rPr sz="1100" spc="-20">
                <a:solidFill>
                  <a:srgbClr val="000000"/>
                </a:solidFill>
                <a:latin typeface="Calibri"/>
                <a:cs typeface="Calibri"/>
              </a:rPr>
              <a:t> </a:t>
            </a:r>
            <a:r>
              <a:rPr sz="1100">
                <a:solidFill>
                  <a:srgbClr val="000000"/>
                </a:solidFill>
                <a:latin typeface="Calibri"/>
                <a:cs typeface="Calibri"/>
              </a:rPr>
              <a:t>a velocidade também</a:t>
            </a:r>
          </a:p>
          <a:p>
            <a:pPr marL="0" marR="0">
              <a:lnSpc>
                <a:spcPts val="1344"/>
              </a:lnSpc>
              <a:spcBef>
                <a:spcPts val="50"/>
              </a:spcBef>
              <a:spcAft>
                <a:spcPts val="0"/>
              </a:spcAft>
            </a:pPr>
            <a:r>
              <a:rPr sz="1100">
                <a:solidFill>
                  <a:srgbClr val="000000"/>
                </a:solidFill>
                <a:latin typeface="Calibri"/>
                <a:cs typeface="Calibri"/>
              </a:rPr>
              <a:t>aumentará o consumo.</a:t>
            </a:r>
          </a:p>
          <a:p>
            <a:pPr marL="0" marR="0">
              <a:lnSpc>
                <a:spcPts val="1347"/>
              </a:lnSpc>
              <a:spcBef>
                <a:spcPts val="56"/>
              </a:spcBef>
              <a:spcAft>
                <a:spcPts val="0"/>
              </a:spcAft>
            </a:pPr>
            <a:r>
              <a:rPr sz="1100">
                <a:solidFill>
                  <a:srgbClr val="000000"/>
                </a:solidFill>
                <a:latin typeface="Calibri"/>
                <a:cs typeface="Calibri"/>
              </a:rPr>
              <a:t>Deve evitar conduzir a moto em</a:t>
            </a:r>
            <a:r>
              <a:rPr sz="1100" spc="16">
                <a:solidFill>
                  <a:srgbClr val="000000"/>
                </a:solidFill>
                <a:latin typeface="Calibri"/>
                <a:cs typeface="Calibri"/>
              </a:rPr>
              <a:t> </a:t>
            </a:r>
            <a:r>
              <a:rPr sz="1100">
                <a:solidFill>
                  <a:srgbClr val="000000"/>
                </a:solidFill>
                <a:latin typeface="Calibri"/>
                <a:cs typeface="Calibri"/>
              </a:rPr>
              <a:t>trajetos</a:t>
            </a:r>
            <a:r>
              <a:rPr sz="1100" spc="-10">
                <a:solidFill>
                  <a:srgbClr val="000000"/>
                </a:solidFill>
                <a:latin typeface="Calibri"/>
                <a:cs typeface="Calibri"/>
              </a:rPr>
              <a:t> </a:t>
            </a:r>
            <a:r>
              <a:rPr sz="1100">
                <a:solidFill>
                  <a:srgbClr val="000000"/>
                </a:solidFill>
                <a:latin typeface="Calibri"/>
                <a:cs typeface="Calibri"/>
              </a:rPr>
              <a:t>curtos. O</a:t>
            </a:r>
            <a:r>
              <a:rPr sz="1100" spc="-10">
                <a:solidFill>
                  <a:srgbClr val="000000"/>
                </a:solidFill>
                <a:latin typeface="Calibri"/>
                <a:cs typeface="Calibri"/>
              </a:rPr>
              <a:t> </a:t>
            </a:r>
            <a:r>
              <a:rPr sz="1100">
                <a:solidFill>
                  <a:srgbClr val="000000"/>
                </a:solidFill>
                <a:latin typeface="Calibri"/>
                <a:cs typeface="Calibri"/>
              </a:rPr>
              <a:t>consumo de combustível no primeiro quil</a:t>
            </a:r>
            <a:r>
              <a:rPr lang="pt-BR" sz="1100">
                <a:solidFill>
                  <a:srgbClr val="000000"/>
                </a:solidFill>
                <a:latin typeface="Calibri"/>
                <a:cs typeface="Calibri"/>
              </a:rPr>
              <a:t>o</a:t>
            </a:r>
            <a:r>
              <a:rPr sz="1100">
                <a:solidFill>
                  <a:srgbClr val="000000"/>
                </a:solidFill>
                <a:latin typeface="Calibri"/>
                <a:cs typeface="Calibri"/>
              </a:rPr>
              <a:t>metro após</a:t>
            </a:r>
            <a:r>
              <a:rPr sz="1100" spc="-15">
                <a:solidFill>
                  <a:srgbClr val="000000"/>
                </a:solidFill>
                <a:latin typeface="Calibri"/>
                <a:cs typeface="Calibri"/>
              </a:rPr>
              <a:t> </a:t>
            </a:r>
            <a:r>
              <a:rPr sz="1100">
                <a:solidFill>
                  <a:srgbClr val="000000"/>
                </a:solidFill>
                <a:latin typeface="Calibri"/>
                <a:cs typeface="Calibri"/>
              </a:rPr>
              <a:t>o</a:t>
            </a:r>
          </a:p>
          <a:p>
            <a:pPr marL="0" marR="0">
              <a:lnSpc>
                <a:spcPts val="1344"/>
              </a:lnSpc>
              <a:spcBef>
                <a:spcPts val="0"/>
              </a:spcBef>
              <a:spcAft>
                <a:spcPts val="0"/>
              </a:spcAft>
            </a:pPr>
            <a:r>
              <a:rPr sz="1100">
                <a:solidFill>
                  <a:srgbClr val="000000"/>
                </a:solidFill>
                <a:latin typeface="Calibri"/>
                <a:cs typeface="Calibri"/>
              </a:rPr>
              <a:t>arranque da moto é o dobro do que se verifica numa situação normal, devido ao</a:t>
            </a:r>
            <a:r>
              <a:rPr sz="1100" spc="-14">
                <a:solidFill>
                  <a:srgbClr val="000000"/>
                </a:solidFill>
                <a:latin typeface="Calibri"/>
                <a:cs typeface="Calibri"/>
              </a:rPr>
              <a:t> </a:t>
            </a:r>
            <a:r>
              <a:rPr sz="1100">
                <a:solidFill>
                  <a:srgbClr val="000000"/>
                </a:solidFill>
                <a:latin typeface="Calibri"/>
                <a:cs typeface="Calibri"/>
              </a:rPr>
              <a:t>motor</a:t>
            </a:r>
            <a:r>
              <a:rPr sz="1100" spc="-10">
                <a:solidFill>
                  <a:srgbClr val="000000"/>
                </a:solidFill>
                <a:latin typeface="Calibri"/>
                <a:cs typeface="Calibri"/>
              </a:rPr>
              <a:t> </a:t>
            </a:r>
            <a:r>
              <a:rPr sz="1100">
                <a:solidFill>
                  <a:srgbClr val="000000"/>
                </a:solidFill>
                <a:latin typeface="Calibri"/>
                <a:cs typeface="Calibri"/>
              </a:rPr>
              <a:t>não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encontrar</a:t>
            </a:r>
          </a:p>
          <a:p>
            <a:pPr marL="0" marR="0">
              <a:lnSpc>
                <a:spcPts val="1343"/>
              </a:lnSpc>
              <a:spcBef>
                <a:spcPts val="50"/>
              </a:spcBef>
              <a:spcAft>
                <a:spcPts val="0"/>
              </a:spcAft>
            </a:pPr>
            <a:r>
              <a:rPr sz="1100">
                <a:solidFill>
                  <a:srgbClr val="000000"/>
                </a:solidFill>
                <a:latin typeface="Calibri"/>
                <a:cs typeface="Calibri"/>
              </a:rPr>
              <a:t>ainda no</a:t>
            </a:r>
            <a:r>
              <a:rPr sz="1100" spc="21">
                <a:solidFill>
                  <a:srgbClr val="000000"/>
                </a:solidFill>
                <a:latin typeface="Calibri"/>
                <a:cs typeface="Calibri"/>
              </a:rPr>
              <a:t> </a:t>
            </a:r>
            <a:r>
              <a:rPr sz="1100">
                <a:solidFill>
                  <a:srgbClr val="000000"/>
                </a:solidFill>
                <a:latin typeface="Calibri"/>
                <a:cs typeface="Calibri"/>
              </a:rPr>
              <a:t>seu</a:t>
            </a:r>
            <a:r>
              <a:rPr sz="1100" spc="-11">
                <a:solidFill>
                  <a:srgbClr val="000000"/>
                </a:solidFill>
                <a:latin typeface="Calibri"/>
                <a:cs typeface="Calibri"/>
              </a:rPr>
              <a:t> </a:t>
            </a:r>
            <a:r>
              <a:rPr sz="1100">
                <a:solidFill>
                  <a:srgbClr val="000000"/>
                </a:solidFill>
                <a:latin typeface="Calibri"/>
                <a:cs typeface="Calibri"/>
              </a:rPr>
              <a:t>estado ideal.</a:t>
            </a:r>
          </a:p>
        </p:txBody>
      </p:sp>
      <p:sp>
        <p:nvSpPr>
          <p:cNvPr id="10" name="object 10"/>
          <p:cNvSpPr txBox="1"/>
          <p:nvPr/>
        </p:nvSpPr>
        <p:spPr>
          <a:xfrm>
            <a:off x="684275" y="3560313"/>
            <a:ext cx="216896" cy="55735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p:txBody>
      </p:sp>
      <p:sp>
        <p:nvSpPr>
          <p:cNvPr id="11" name="object 11"/>
          <p:cNvSpPr txBox="1"/>
          <p:nvPr/>
        </p:nvSpPr>
        <p:spPr>
          <a:xfrm>
            <a:off x="912875" y="3567776"/>
            <a:ext cx="6219265" cy="55674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Uma insuficiente pressão</a:t>
            </a:r>
            <a:r>
              <a:rPr sz="1100" spc="13">
                <a:solidFill>
                  <a:srgbClr val="000000"/>
                </a:solidFill>
                <a:latin typeface="Calibri"/>
                <a:cs typeface="Calibri"/>
              </a:rPr>
              <a:t> </a:t>
            </a:r>
            <a:r>
              <a:rPr sz="1100">
                <a:solidFill>
                  <a:srgbClr val="000000"/>
                </a:solidFill>
                <a:latin typeface="Calibri"/>
                <a:cs typeface="Calibri"/>
              </a:rPr>
              <a:t>dos pneus pode aumentar a sua resistência à rodagem, o que leva a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aumento</a:t>
            </a:r>
          </a:p>
          <a:p>
            <a:pPr marL="0" marR="0">
              <a:lnSpc>
                <a:spcPts val="1344"/>
              </a:lnSpc>
              <a:spcBef>
                <a:spcPts val="50"/>
              </a:spcBef>
              <a:spcAft>
                <a:spcPts val="0"/>
              </a:spcAft>
            </a:pP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consumo de combustível.</a:t>
            </a:r>
          </a:p>
          <a:p>
            <a:pPr marL="0" marR="0">
              <a:lnSpc>
                <a:spcPts val="1347"/>
              </a:lnSpc>
              <a:spcBef>
                <a:spcPts val="94"/>
              </a:spcBef>
              <a:spcAft>
                <a:spcPts val="0"/>
              </a:spcAft>
            </a:pPr>
            <a:r>
              <a:rPr sz="1100">
                <a:solidFill>
                  <a:srgbClr val="000000"/>
                </a:solidFill>
                <a:latin typeface="Calibri"/>
                <a:cs typeface="Calibri"/>
              </a:rPr>
              <a:t>As verificações</a:t>
            </a:r>
            <a:r>
              <a:rPr sz="1100" spc="-16">
                <a:solidFill>
                  <a:srgbClr val="000000"/>
                </a:solidFill>
                <a:latin typeface="Calibri"/>
                <a:cs typeface="Calibri"/>
              </a:rPr>
              <a:t> </a:t>
            </a:r>
            <a:r>
              <a:rPr sz="1100">
                <a:solidFill>
                  <a:srgbClr val="000000"/>
                </a:solidFill>
                <a:latin typeface="Calibri"/>
                <a:cs typeface="Calibri"/>
              </a:rPr>
              <a:t>e manutenção periódica</a:t>
            </a:r>
            <a:r>
              <a:rPr sz="1100" spc="-16">
                <a:solidFill>
                  <a:srgbClr val="000000"/>
                </a:solidFill>
                <a:latin typeface="Calibri"/>
                <a:cs typeface="Calibri"/>
              </a:rPr>
              <a:t> </a:t>
            </a:r>
            <a:r>
              <a:rPr sz="1100">
                <a:solidFill>
                  <a:srgbClr val="000000"/>
                </a:solidFill>
                <a:latin typeface="Calibri"/>
                <a:cs typeface="Calibri"/>
              </a:rPr>
              <a:t>também são</a:t>
            </a:r>
            <a:r>
              <a:rPr sz="1100" spc="14">
                <a:solidFill>
                  <a:srgbClr val="000000"/>
                </a:solidFill>
                <a:latin typeface="Calibri"/>
                <a:cs typeface="Calibri"/>
              </a:rPr>
              <a:t> </a:t>
            </a:r>
            <a:r>
              <a:rPr sz="1100">
                <a:solidFill>
                  <a:srgbClr val="000000"/>
                </a:solidFill>
                <a:latin typeface="Calibri"/>
                <a:cs typeface="Calibri"/>
              </a:rPr>
              <a:t>uma forma importante de poupar combustível.</a:t>
            </a:r>
          </a:p>
        </p:txBody>
      </p:sp>
      <p:sp>
        <p:nvSpPr>
          <p:cNvPr id="12" name="object 12"/>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125</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2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5" name="object 5"/>
          <p:cNvSpPr txBox="1"/>
          <p:nvPr/>
        </p:nvSpPr>
        <p:spPr>
          <a:xfrm>
            <a:off x="804672" y="737708"/>
            <a:ext cx="621773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Exceto pelas razões anteriores, a sua</a:t>
            </a:r>
            <a:r>
              <a:rPr sz="1100" spc="-22">
                <a:solidFill>
                  <a:srgbClr val="000000"/>
                </a:solidFill>
                <a:latin typeface="Calibri"/>
                <a:cs typeface="Calibri"/>
              </a:rPr>
              <a:t> </a:t>
            </a:r>
            <a:r>
              <a:rPr sz="1100">
                <a:solidFill>
                  <a:srgbClr val="000000"/>
                </a:solidFill>
                <a:latin typeface="Calibri"/>
                <a:cs typeface="Calibri"/>
              </a:rPr>
              <a:t>técnica de condução pode aumentar com os</a:t>
            </a:r>
            <a:r>
              <a:rPr sz="1100" spc="-12">
                <a:solidFill>
                  <a:srgbClr val="000000"/>
                </a:solidFill>
                <a:latin typeface="Calibri"/>
                <a:cs typeface="Calibri"/>
              </a:rPr>
              <a:t> </a:t>
            </a: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 percorridos.</a:t>
            </a:r>
          </a:p>
          <a:p>
            <a:pPr marL="0" marR="0">
              <a:lnSpc>
                <a:spcPts val="1332"/>
              </a:lnSpc>
              <a:spcBef>
                <a:spcPts val="50"/>
              </a:spcBef>
              <a:spcAft>
                <a:spcPts val="0"/>
              </a:spcAft>
            </a:pPr>
            <a:r>
              <a:rPr sz="1100">
                <a:solidFill>
                  <a:srgbClr val="000000"/>
                </a:solidFill>
                <a:latin typeface="Calibri"/>
                <a:cs typeface="Calibri"/>
              </a:rPr>
              <a:t>Se quer divertir-se a conduzir, </a:t>
            </a:r>
            <a:r>
              <a:rPr sz="1100" spc="14">
                <a:solidFill>
                  <a:srgbClr val="000000"/>
                </a:solidFill>
                <a:latin typeface="Calibri"/>
                <a:cs typeface="Calibri"/>
              </a:rPr>
              <a:t>as</a:t>
            </a:r>
            <a:r>
              <a:rPr sz="1100" spc="-18">
                <a:solidFill>
                  <a:srgbClr val="000000"/>
                </a:solidFill>
                <a:latin typeface="Calibri"/>
                <a:cs typeface="Calibri"/>
              </a:rPr>
              <a:t> </a:t>
            </a:r>
            <a:r>
              <a:rPr sz="1100">
                <a:solidFill>
                  <a:srgbClr val="000000"/>
                </a:solidFill>
                <a:latin typeface="Calibri"/>
                <a:cs typeface="Calibri"/>
              </a:rPr>
              <a:t>acelerações</a:t>
            </a:r>
            <a:r>
              <a:rPr sz="1100" spc="-18">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desacelerações bruscas implicam que o consumo de</a:t>
            </a:r>
          </a:p>
          <a:p>
            <a:pPr marL="0" marR="0">
              <a:lnSpc>
                <a:spcPts val="1344"/>
              </a:lnSpc>
              <a:spcBef>
                <a:spcPts val="0"/>
              </a:spcBef>
              <a:spcAft>
                <a:spcPts val="0"/>
              </a:spcAft>
            </a:pPr>
            <a:r>
              <a:rPr sz="1100">
                <a:solidFill>
                  <a:srgbClr val="000000"/>
                </a:solidFill>
                <a:latin typeface="Calibri"/>
                <a:cs typeface="Calibri"/>
              </a:rPr>
              <a:t>combustível pode ser superior do que conduzindo suavemente a uma velocidade constante.</a:t>
            </a:r>
          </a:p>
        </p:txBody>
      </p:sp>
      <p:sp>
        <p:nvSpPr>
          <p:cNvPr id="6" name="object 6"/>
          <p:cNvSpPr txBox="1"/>
          <p:nvPr/>
        </p:nvSpPr>
        <p:spPr>
          <a:xfrm>
            <a:off x="576072" y="1376421"/>
            <a:ext cx="216896" cy="346249"/>
          </a:xfrm>
          <a:prstGeom prst="rect">
            <a:avLst/>
          </a:prstGeom>
        </p:spPr>
        <p:txBody>
          <a:bodyPr vert="horz" wrap="square" lIns="0" tIns="0" rIns="0" bIns="0" rtlCol="0">
            <a:spAutoFit/>
          </a:bodyPr>
          <a:lstStyle/>
          <a:p>
            <a:pPr marL="0" marR="0">
              <a:lnSpc>
                <a:spcPts val="1352"/>
              </a:lnSpc>
              <a:spcBef>
                <a:spcPts val="0"/>
              </a:spcBef>
              <a:spcAft>
                <a:spcPts val="0"/>
              </a:spcAft>
            </a:pPr>
            <a:endParaRPr sz="1100">
              <a:solidFill>
                <a:srgbClr val="4F81BD"/>
              </a:solidFill>
              <a:latin typeface="ECDRCR+Symbol"/>
              <a:cs typeface="ECDRCR+Symbol"/>
            </a:endParaRPr>
          </a:p>
          <a:p>
            <a:pPr marL="0" marR="0">
              <a:lnSpc>
                <a:spcPts val="1344"/>
              </a:lnSpc>
              <a:spcBef>
                <a:spcPts val="0"/>
              </a:spcBef>
              <a:spcAft>
                <a:spcPts val="0"/>
              </a:spcAft>
            </a:pPr>
            <a:r>
              <a:rPr sz="1100">
                <a:solidFill>
                  <a:srgbClr val="000000"/>
                </a:solidFill>
                <a:latin typeface="ECDRCR+Symbol"/>
                <a:cs typeface="ECDRCR+Symbol"/>
              </a:rPr>
              <a:t></a:t>
            </a:r>
          </a:p>
        </p:txBody>
      </p:sp>
      <p:sp>
        <p:nvSpPr>
          <p:cNvPr id="7" name="object 7"/>
          <p:cNvSpPr txBox="1"/>
          <p:nvPr/>
        </p:nvSpPr>
        <p:spPr>
          <a:xfrm>
            <a:off x="804672" y="1384158"/>
            <a:ext cx="320138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Sistema </a:t>
            </a:r>
            <a:r>
              <a:rPr sz="1100" b="1" spc="-17">
                <a:solidFill>
                  <a:srgbClr val="4F81BD"/>
                </a:solidFill>
                <a:cs typeface="Cambria"/>
              </a:rPr>
              <a:t>de</a:t>
            </a:r>
            <a:r>
              <a:rPr sz="1100" b="1" spc="19">
                <a:solidFill>
                  <a:srgbClr val="4F81BD"/>
                </a:solidFill>
                <a:cs typeface="Cambria"/>
              </a:rPr>
              <a:t> </a:t>
            </a:r>
            <a:r>
              <a:rPr sz="1100" b="1">
                <a:solidFill>
                  <a:srgbClr val="4F81BD"/>
                </a:solidFill>
                <a:cs typeface="Cambria"/>
              </a:rPr>
              <a:t>evaporação de gases</a:t>
            </a:r>
            <a:r>
              <a:rPr sz="1100" b="1" spc="-11">
                <a:solidFill>
                  <a:srgbClr val="4F81BD"/>
                </a:solidFill>
                <a:cs typeface="Cambria"/>
              </a:rPr>
              <a:t> </a:t>
            </a:r>
            <a:r>
              <a:rPr sz="1100" b="1">
                <a:solidFill>
                  <a:srgbClr val="4F81BD"/>
                </a:solidFill>
                <a:cs typeface="Cambria"/>
              </a:rPr>
              <a:t>do</a:t>
            </a:r>
            <a:r>
              <a:rPr sz="1100" b="1" spc="-11">
                <a:solidFill>
                  <a:srgbClr val="4F81BD"/>
                </a:solidFill>
                <a:cs typeface="Cambria"/>
              </a:rPr>
              <a:t> </a:t>
            </a:r>
            <a:r>
              <a:rPr sz="1100" b="1">
                <a:solidFill>
                  <a:srgbClr val="4F81BD"/>
                </a:solidFill>
                <a:cs typeface="Cambria"/>
              </a:rPr>
              <a:t>combustível</a:t>
            </a:r>
          </a:p>
        </p:txBody>
      </p:sp>
      <p:sp>
        <p:nvSpPr>
          <p:cNvPr id="8" name="object 8"/>
          <p:cNvSpPr txBox="1"/>
          <p:nvPr/>
        </p:nvSpPr>
        <p:spPr>
          <a:xfrm>
            <a:off x="804672" y="1554572"/>
            <a:ext cx="6217302" cy="140256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existir um mau funcionamento no sistema</a:t>
            </a:r>
            <a:r>
              <a:rPr sz="1100" spc="-15">
                <a:solidFill>
                  <a:srgbClr val="000000"/>
                </a:solidFill>
                <a:latin typeface="Calibri"/>
                <a:cs typeface="Calibri"/>
              </a:rPr>
              <a:t> </a:t>
            </a:r>
            <a:r>
              <a:rPr sz="1100">
                <a:solidFill>
                  <a:srgbClr val="000000"/>
                </a:solidFill>
                <a:latin typeface="Calibri"/>
                <a:cs typeface="Calibri"/>
              </a:rPr>
              <a:t>de evaporação</a:t>
            </a:r>
            <a:r>
              <a:rPr sz="1100" spc="18">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gases de combustível, contate</a:t>
            </a:r>
          </a:p>
          <a:p>
            <a:pPr marL="0" marR="0">
              <a:lnSpc>
                <a:spcPts val="1344"/>
              </a:lnSpc>
              <a:spcBef>
                <a:spcPts val="50"/>
              </a:spcBef>
              <a:spcAft>
                <a:spcPts val="0"/>
              </a:spcAft>
            </a:pPr>
            <a:r>
              <a:rPr sz="1100">
                <a:solidFill>
                  <a:srgbClr val="000000"/>
                </a:solidFill>
                <a:latin typeface="Calibri"/>
                <a:cs typeface="Calibri"/>
              </a:rPr>
              <a:t>com</a:t>
            </a:r>
            <a:r>
              <a:rPr sz="1100" spc="19">
                <a:solidFill>
                  <a:srgbClr val="000000"/>
                </a:solidFill>
                <a:latin typeface="Calibri"/>
                <a:cs typeface="Calibri"/>
              </a:rPr>
              <a:t> </a:t>
            </a:r>
            <a:r>
              <a:rPr sz="1100">
                <a:solidFill>
                  <a:srgbClr val="000000"/>
                </a:solidFill>
                <a:latin typeface="Calibri"/>
                <a:cs typeface="Calibri"/>
              </a:rPr>
              <a:t>uma Oficina</a:t>
            </a:r>
            <a:r>
              <a:rPr sz="1100" spc="-20">
                <a:solidFill>
                  <a:srgbClr val="000000"/>
                </a:solidFill>
                <a:latin typeface="Calibri"/>
                <a:cs typeface="Calibri"/>
              </a:rPr>
              <a:t> </a:t>
            </a:r>
            <a:r>
              <a:rPr sz="1100">
                <a:solidFill>
                  <a:srgbClr val="000000"/>
                </a:solidFill>
                <a:latin typeface="Calibri"/>
                <a:cs typeface="Calibri"/>
              </a:rPr>
              <a:t>Autorizada VOGE</a:t>
            </a:r>
            <a:r>
              <a:rPr sz="1100" spc="-11">
                <a:solidFill>
                  <a:srgbClr val="000000"/>
                </a:solidFill>
                <a:latin typeface="Calibri"/>
                <a:cs typeface="Calibri"/>
              </a:rPr>
              <a:t> </a:t>
            </a:r>
            <a:r>
              <a:rPr sz="1100">
                <a:solidFill>
                  <a:srgbClr val="000000"/>
                </a:solidFill>
                <a:latin typeface="Calibri"/>
                <a:cs typeface="Calibri"/>
              </a:rPr>
              <a:t>para a sua reparação. Não modifique o sistema de evaporação</a:t>
            </a:r>
            <a:r>
              <a:rPr sz="1100" spc="12">
                <a:solidFill>
                  <a:srgbClr val="000000"/>
                </a:solidFill>
                <a:latin typeface="Calibri"/>
                <a:cs typeface="Calibri"/>
              </a:rPr>
              <a:t> </a:t>
            </a:r>
            <a:r>
              <a:rPr sz="1100">
                <a:solidFill>
                  <a:srgbClr val="000000"/>
                </a:solidFill>
                <a:latin typeface="Calibri"/>
                <a:cs typeface="Calibri"/>
              </a:rPr>
              <a:t>de gases</a:t>
            </a:r>
          </a:p>
          <a:p>
            <a:pPr marL="0" marR="0">
              <a:lnSpc>
                <a:spcPts val="1343"/>
              </a:lnSpc>
              <a:spcBef>
                <a:spcPts val="0"/>
              </a:spcBef>
              <a:spcAft>
                <a:spcPts val="0"/>
              </a:spcAft>
            </a:pPr>
            <a:r>
              <a:rPr sz="1100">
                <a:solidFill>
                  <a:srgbClr val="000000"/>
                </a:solidFill>
                <a:latin typeface="Calibri"/>
                <a:cs typeface="Calibri"/>
              </a:rPr>
              <a:t>de combustível,</a:t>
            </a:r>
            <a:r>
              <a:rPr sz="1100" spc="-10">
                <a:solidFill>
                  <a:srgbClr val="000000"/>
                </a:solidFill>
                <a:latin typeface="Calibri"/>
                <a:cs typeface="Calibri"/>
              </a:rPr>
              <a:t> </a:t>
            </a:r>
            <a:r>
              <a:rPr sz="1100">
                <a:solidFill>
                  <a:srgbClr val="000000"/>
                </a:solidFill>
                <a:latin typeface="Calibri"/>
                <a:cs typeface="Calibri"/>
              </a:rPr>
              <a:t>já que pode violar as leis ou diretivas de emissões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gases de combustível. Após reparar o</a:t>
            </a:r>
          </a:p>
          <a:p>
            <a:pPr marL="0" marR="0">
              <a:lnSpc>
                <a:spcPts val="1344"/>
              </a:lnSpc>
              <a:spcBef>
                <a:spcPts val="50"/>
              </a:spcBef>
              <a:spcAft>
                <a:spcPts val="0"/>
              </a:spcAft>
            </a:pPr>
            <a:r>
              <a:rPr sz="1100">
                <a:solidFill>
                  <a:srgbClr val="000000"/>
                </a:solidFill>
                <a:latin typeface="Calibri"/>
                <a:cs typeface="Calibri"/>
              </a:rPr>
              <a:t>sistema, verifique as uniões dos tubos, sem fugas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gases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estrangulamentos.</a:t>
            </a:r>
            <a:r>
              <a:rPr sz="1100" spc="-18">
                <a:solidFill>
                  <a:srgbClr val="000000"/>
                </a:solidFill>
                <a:latin typeface="Calibri"/>
                <a:cs typeface="Calibri"/>
              </a:rPr>
              <a:t> </a:t>
            </a:r>
            <a:r>
              <a:rPr sz="1100">
                <a:solidFill>
                  <a:srgbClr val="000000"/>
                </a:solidFill>
                <a:latin typeface="Calibri"/>
                <a:cs typeface="Calibri"/>
              </a:rPr>
              <a:t>Os tubos</a:t>
            </a:r>
            <a:r>
              <a:rPr sz="1100" spc="-20">
                <a:solidFill>
                  <a:srgbClr val="000000"/>
                </a:solidFill>
                <a:latin typeface="Calibri"/>
                <a:cs typeface="Calibri"/>
              </a:rPr>
              <a:t> </a:t>
            </a:r>
            <a:r>
              <a:rPr sz="1100">
                <a:solidFill>
                  <a:srgbClr val="000000"/>
                </a:solidFill>
                <a:latin typeface="Calibri"/>
                <a:cs typeface="Calibri"/>
              </a:rPr>
              <a:t>não devem ter</a:t>
            </a:r>
          </a:p>
          <a:p>
            <a:pPr marL="0" marR="0">
              <a:lnSpc>
                <a:spcPts val="1344"/>
              </a:lnSpc>
              <a:spcBef>
                <a:spcPts val="0"/>
              </a:spcBef>
              <a:spcAft>
                <a:spcPts val="0"/>
              </a:spcAft>
            </a:pPr>
            <a:r>
              <a:rPr sz="1100">
                <a:solidFill>
                  <a:srgbClr val="000000"/>
                </a:solidFill>
                <a:latin typeface="Calibri"/>
                <a:cs typeface="Calibri"/>
              </a:rPr>
              <a:t>apertos,</a:t>
            </a:r>
            <a:r>
              <a:rPr sz="1100" spc="-10">
                <a:solidFill>
                  <a:srgbClr val="000000"/>
                </a:solidFill>
                <a:latin typeface="Calibri"/>
                <a:cs typeface="Calibri"/>
              </a:rPr>
              <a:t> </a:t>
            </a:r>
            <a:r>
              <a:rPr lang="pt-BR" sz="1100">
                <a:solidFill>
                  <a:srgbClr val="000000"/>
                </a:solidFill>
                <a:latin typeface="Calibri"/>
                <a:cs typeface="Calibri"/>
              </a:rPr>
              <a:t>rachaduras</a:t>
            </a:r>
            <a:r>
              <a:rPr sz="110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danos.</a:t>
            </a:r>
            <a:r>
              <a:rPr sz="1100" spc="-18">
                <a:solidFill>
                  <a:srgbClr val="000000"/>
                </a:solidFill>
                <a:latin typeface="Calibri"/>
                <a:cs typeface="Calibri"/>
              </a:rPr>
              <a:t> </a:t>
            </a:r>
            <a:r>
              <a:rPr sz="1100" spc="11">
                <a:solidFill>
                  <a:srgbClr val="000000"/>
                </a:solidFill>
                <a:latin typeface="Calibri"/>
                <a:cs typeface="Calibri"/>
              </a:rPr>
              <a:t>Os</a:t>
            </a:r>
            <a:r>
              <a:rPr sz="1100" spc="-16">
                <a:solidFill>
                  <a:srgbClr val="000000"/>
                </a:solidFill>
                <a:latin typeface="Calibri"/>
                <a:cs typeface="Calibri"/>
              </a:rPr>
              <a:t> </a:t>
            </a:r>
            <a:r>
              <a:rPr sz="1100">
                <a:solidFill>
                  <a:srgbClr val="000000"/>
                </a:solidFill>
                <a:latin typeface="Calibri"/>
                <a:cs typeface="Calibri"/>
              </a:rPr>
              <a:t>vapores</a:t>
            </a:r>
            <a:r>
              <a:rPr sz="1100" spc="-19">
                <a:solidFill>
                  <a:srgbClr val="000000"/>
                </a:solidFill>
                <a:latin typeface="Calibri"/>
                <a:cs typeface="Calibri"/>
              </a:rPr>
              <a:t> </a:t>
            </a:r>
            <a:r>
              <a:rPr sz="1100">
                <a:solidFill>
                  <a:srgbClr val="000000"/>
                </a:solidFill>
                <a:latin typeface="Calibri"/>
                <a:cs typeface="Calibri"/>
              </a:rPr>
              <a:t>de combustível são recolhidos num</a:t>
            </a:r>
            <a:r>
              <a:rPr sz="1100" spc="16">
                <a:solidFill>
                  <a:srgbClr val="000000"/>
                </a:solidFill>
                <a:latin typeface="Calibri"/>
                <a:cs typeface="Calibri"/>
              </a:rPr>
              <a:t> </a:t>
            </a:r>
            <a:r>
              <a:rPr sz="1100">
                <a:solidFill>
                  <a:srgbClr val="000000"/>
                </a:solidFill>
                <a:latin typeface="Calibri"/>
                <a:cs typeface="Calibri"/>
              </a:rPr>
              <a:t>canister (recipiente de carvão</a:t>
            </a:r>
          </a:p>
          <a:p>
            <a:pPr marL="0" marR="0">
              <a:lnSpc>
                <a:spcPts val="1331"/>
              </a:lnSpc>
              <a:spcBef>
                <a:spcPts val="50"/>
              </a:spcBef>
              <a:spcAft>
                <a:spcPts val="0"/>
              </a:spcAft>
            </a:pPr>
            <a:r>
              <a:rPr sz="1100">
                <a:solidFill>
                  <a:srgbClr val="000000"/>
                </a:solidFill>
                <a:latin typeface="Calibri"/>
                <a:cs typeface="Calibri"/>
              </a:rPr>
              <a:t>ativo) e, quando</a:t>
            </a:r>
            <a:r>
              <a:rPr sz="1100" spc="12">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para o motor, os vapores de combustível são absorvidos pelo carvão ativo do canister.</a:t>
            </a:r>
          </a:p>
          <a:p>
            <a:pPr marL="0" marR="0">
              <a:lnSpc>
                <a:spcPts val="1344"/>
              </a:lnSpc>
              <a:spcBef>
                <a:spcPts val="0"/>
              </a:spcBef>
              <a:spcAft>
                <a:spcPts val="0"/>
              </a:spcAft>
            </a:pPr>
            <a:r>
              <a:rPr sz="1100">
                <a:solidFill>
                  <a:srgbClr val="000000"/>
                </a:solidFill>
                <a:latin typeface="Calibri"/>
                <a:cs typeface="Calibri"/>
              </a:rPr>
              <a:t>Quando o motor</a:t>
            </a:r>
            <a:r>
              <a:rPr sz="1100" spc="-19">
                <a:solidFill>
                  <a:srgbClr val="000000"/>
                </a:solidFill>
                <a:latin typeface="Calibri"/>
                <a:cs typeface="Calibri"/>
              </a:rPr>
              <a:t> </a:t>
            </a:r>
            <a:r>
              <a:rPr sz="1100">
                <a:solidFill>
                  <a:srgbClr val="000000"/>
                </a:solidFill>
                <a:latin typeface="Calibri"/>
                <a:cs typeface="Calibri"/>
              </a:rPr>
              <a:t>está</a:t>
            </a:r>
            <a:r>
              <a:rPr sz="1100" spc="-10">
                <a:solidFill>
                  <a:srgbClr val="000000"/>
                </a:solidFill>
                <a:latin typeface="Calibri"/>
                <a:cs typeface="Calibri"/>
              </a:rPr>
              <a:t> </a:t>
            </a:r>
            <a:r>
              <a:rPr sz="1100">
                <a:solidFill>
                  <a:srgbClr val="000000"/>
                </a:solidFill>
                <a:latin typeface="Calibri"/>
                <a:cs typeface="Calibri"/>
              </a:rPr>
              <a:t>em marcha, os</a:t>
            </a:r>
            <a:r>
              <a:rPr sz="1100" spc="-12">
                <a:solidFill>
                  <a:srgbClr val="000000"/>
                </a:solidFill>
                <a:latin typeface="Calibri"/>
                <a:cs typeface="Calibri"/>
              </a:rPr>
              <a:t> </a:t>
            </a:r>
            <a:r>
              <a:rPr sz="1100">
                <a:solidFill>
                  <a:srgbClr val="000000"/>
                </a:solidFill>
                <a:latin typeface="Calibri"/>
                <a:cs typeface="Calibri"/>
              </a:rPr>
              <a:t>vapores</a:t>
            </a:r>
            <a:r>
              <a:rPr sz="1100" spc="-19">
                <a:solidFill>
                  <a:srgbClr val="000000"/>
                </a:solidFill>
                <a:latin typeface="Calibri"/>
                <a:cs typeface="Calibri"/>
              </a:rPr>
              <a:t> </a:t>
            </a:r>
            <a:r>
              <a:rPr sz="1100">
                <a:solidFill>
                  <a:srgbClr val="000000"/>
                </a:solidFill>
                <a:latin typeface="Calibri"/>
                <a:cs typeface="Calibri"/>
              </a:rPr>
              <a:t>do canister libertam-se na câmara de combustão</a:t>
            </a:r>
            <a:r>
              <a:rPr sz="1100" spc="17">
                <a:solidFill>
                  <a:srgbClr val="000000"/>
                </a:solidFill>
                <a:latin typeface="Calibri"/>
                <a:cs typeface="Calibri"/>
              </a:rPr>
              <a:t> </a:t>
            </a:r>
            <a:r>
              <a:rPr sz="1100">
                <a:solidFill>
                  <a:srgbClr val="000000"/>
                </a:solidFill>
                <a:latin typeface="Calibri"/>
                <a:cs typeface="Calibri"/>
              </a:rPr>
              <a:t>para serem</a:t>
            </a:r>
          </a:p>
          <a:p>
            <a:pPr marL="0" marR="0">
              <a:lnSpc>
                <a:spcPts val="1344"/>
              </a:lnSpc>
              <a:spcBef>
                <a:spcPts val="0"/>
              </a:spcBef>
              <a:spcAft>
                <a:spcPts val="0"/>
              </a:spcAft>
            </a:pPr>
            <a:r>
              <a:rPr sz="1100">
                <a:solidFill>
                  <a:srgbClr val="000000"/>
                </a:solidFill>
                <a:latin typeface="Calibri"/>
                <a:cs typeface="Calibri"/>
              </a:rPr>
              <a:t>queimados, evitando que entrem na atmosfera e a contaminem.</a:t>
            </a:r>
          </a:p>
        </p:txBody>
      </p:sp>
      <p:sp>
        <p:nvSpPr>
          <p:cNvPr id="9" name="object 9"/>
          <p:cNvSpPr txBox="1"/>
          <p:nvPr/>
        </p:nvSpPr>
        <p:spPr>
          <a:xfrm>
            <a:off x="576072" y="291870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2926172"/>
            <a:ext cx="602276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válvula de descarga tem a função</a:t>
            </a:r>
            <a:r>
              <a:rPr sz="1100" spc="10">
                <a:solidFill>
                  <a:srgbClr val="000000"/>
                </a:solidFill>
                <a:latin typeface="Calibri"/>
                <a:cs typeface="Calibri"/>
              </a:rPr>
              <a:t>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equilibrar a pressão de ar no depósito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combustível. Quando a</a:t>
            </a:r>
          </a:p>
        </p:txBody>
      </p:sp>
      <p:sp>
        <p:nvSpPr>
          <p:cNvPr id="11" name="object 11"/>
          <p:cNvSpPr txBox="1"/>
          <p:nvPr/>
        </p:nvSpPr>
        <p:spPr>
          <a:xfrm>
            <a:off x="804672" y="3122768"/>
            <a:ext cx="6188524" cy="9941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pressão do ar no depósito</a:t>
            </a:r>
            <a:r>
              <a:rPr sz="1100" spc="-12">
                <a:solidFill>
                  <a:srgbClr val="000000"/>
                </a:solidFill>
                <a:latin typeface="Calibri"/>
                <a:cs typeface="Calibri"/>
              </a:rPr>
              <a:t> </a:t>
            </a:r>
            <a:r>
              <a:rPr sz="1100">
                <a:solidFill>
                  <a:srgbClr val="000000"/>
                </a:solidFill>
                <a:latin typeface="Calibri"/>
                <a:cs typeface="Calibri"/>
              </a:rPr>
              <a:t>de combustível é mais baixa do que a exterior, equilibra-se essa pressão através</a:t>
            </a:r>
          </a:p>
          <a:p>
            <a:pPr marL="0" marR="0">
              <a:lnSpc>
                <a:spcPts val="1347"/>
              </a:lnSpc>
              <a:spcBef>
                <a:spcPts val="250"/>
              </a:spcBef>
              <a:spcAft>
                <a:spcPts val="0"/>
              </a:spcAft>
            </a:pPr>
            <a:r>
              <a:rPr sz="1100">
                <a:solidFill>
                  <a:srgbClr val="000000"/>
                </a:solidFill>
                <a:latin typeface="Calibri"/>
                <a:cs typeface="Calibri"/>
              </a:rPr>
              <a:t>do</a:t>
            </a:r>
            <a:r>
              <a:rPr sz="1100" spc="22">
                <a:solidFill>
                  <a:srgbClr val="000000"/>
                </a:solidFill>
                <a:latin typeface="Calibri"/>
                <a:cs typeface="Calibri"/>
              </a:rPr>
              <a:t> </a:t>
            </a:r>
            <a:r>
              <a:rPr sz="1100">
                <a:solidFill>
                  <a:srgbClr val="000000"/>
                </a:solidFill>
                <a:latin typeface="Calibri"/>
                <a:cs typeface="Calibri"/>
              </a:rPr>
              <a:t>tubo do canister.</a:t>
            </a:r>
            <a:r>
              <a:rPr sz="1100" spc="-13">
                <a:solidFill>
                  <a:srgbClr val="000000"/>
                </a:solidFill>
                <a:latin typeface="Calibri"/>
                <a:cs typeface="Calibri"/>
              </a:rPr>
              <a:t> </a:t>
            </a:r>
            <a:r>
              <a:rPr sz="1100">
                <a:solidFill>
                  <a:srgbClr val="000000"/>
                </a:solidFill>
                <a:latin typeface="Calibri"/>
                <a:cs typeface="Calibri"/>
              </a:rPr>
              <a:t>Certifique-se que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tubos de ligação não estão obstruídos,</a:t>
            </a:r>
            <a:r>
              <a:rPr sz="1100" spc="-28">
                <a:solidFill>
                  <a:srgbClr val="000000"/>
                </a:solidFill>
                <a:latin typeface="Calibri"/>
                <a:cs typeface="Calibri"/>
              </a:rPr>
              <a:t> </a:t>
            </a:r>
            <a:r>
              <a:rPr sz="1100">
                <a:solidFill>
                  <a:srgbClr val="000000"/>
                </a:solidFill>
                <a:latin typeface="Calibri"/>
                <a:cs typeface="Calibri"/>
              </a:rPr>
              <a:t>beliscados nem</a:t>
            </a:r>
          </a:p>
          <a:p>
            <a:pPr marL="0" marR="0">
              <a:lnSpc>
                <a:spcPts val="1347"/>
              </a:lnSpc>
              <a:spcBef>
                <a:spcPts val="188"/>
              </a:spcBef>
              <a:spcAft>
                <a:spcPts val="0"/>
              </a:spcAft>
            </a:pPr>
            <a:r>
              <a:rPr sz="1100">
                <a:solidFill>
                  <a:srgbClr val="000000"/>
                </a:solidFill>
                <a:latin typeface="Calibri"/>
                <a:cs typeface="Calibri"/>
              </a:rPr>
              <a:t>bloqueados,</a:t>
            </a:r>
            <a:r>
              <a:rPr sz="1100" spc="-10">
                <a:solidFill>
                  <a:srgbClr val="000000"/>
                </a:solidFill>
                <a:latin typeface="Calibri"/>
                <a:cs typeface="Calibri"/>
              </a:rPr>
              <a:t> </a:t>
            </a:r>
            <a:r>
              <a:rPr sz="1100">
                <a:solidFill>
                  <a:srgbClr val="000000"/>
                </a:solidFill>
                <a:latin typeface="Calibri"/>
                <a:cs typeface="Calibri"/>
              </a:rPr>
              <a:t>e certifique-se</a:t>
            </a:r>
            <a:r>
              <a:rPr sz="1100" spc="-17">
                <a:solidFill>
                  <a:srgbClr val="000000"/>
                </a:solidFill>
                <a:latin typeface="Calibri"/>
                <a:cs typeface="Calibri"/>
              </a:rPr>
              <a:t> </a:t>
            </a:r>
            <a:r>
              <a:rPr sz="1100">
                <a:solidFill>
                  <a:srgbClr val="000000"/>
                </a:solidFill>
                <a:latin typeface="Calibri"/>
                <a:cs typeface="Calibri"/>
              </a:rPr>
              <a:t>que a instalação da válvula de descarga ou da bomba de gasolina não possa</a:t>
            </a:r>
          </a:p>
          <a:p>
            <a:pPr marL="0" marR="0">
              <a:lnSpc>
                <a:spcPts val="1347"/>
              </a:lnSpc>
              <a:spcBef>
                <a:spcPts val="250"/>
              </a:spcBef>
              <a:spcAft>
                <a:spcPts val="0"/>
              </a:spcAft>
            </a:pPr>
            <a:r>
              <a:rPr sz="1100">
                <a:solidFill>
                  <a:srgbClr val="000000"/>
                </a:solidFill>
                <a:latin typeface="Calibri"/>
                <a:cs typeface="Calibri"/>
              </a:rPr>
              <a:t>danificar-se </a:t>
            </a:r>
            <a:r>
              <a:rPr sz="1100" spc="16">
                <a:solidFill>
                  <a:srgbClr val="000000"/>
                </a:solidFill>
                <a:latin typeface="Calibri"/>
                <a:cs typeface="Calibri"/>
              </a:rPr>
              <a:t>e,</a:t>
            </a:r>
            <a:r>
              <a:rPr sz="1100" spc="-24">
                <a:solidFill>
                  <a:srgbClr val="000000"/>
                </a:solidFill>
                <a:latin typeface="Calibri"/>
                <a:cs typeface="Calibri"/>
              </a:rPr>
              <a:t> </a:t>
            </a:r>
            <a:r>
              <a:rPr sz="1100">
                <a:solidFill>
                  <a:srgbClr val="000000"/>
                </a:solidFill>
                <a:latin typeface="Calibri"/>
                <a:cs typeface="Calibri"/>
              </a:rPr>
              <a:t>como consequência, o depósito de combustível possa deformar-se ou</a:t>
            </a:r>
            <a:r>
              <a:rPr sz="1100" spc="-11">
                <a:solidFill>
                  <a:srgbClr val="000000"/>
                </a:solidFill>
                <a:latin typeface="Calibri"/>
                <a:cs typeface="Calibri"/>
              </a:rPr>
              <a:t> </a:t>
            </a:r>
            <a:r>
              <a:rPr sz="1100">
                <a:solidFill>
                  <a:srgbClr val="000000"/>
                </a:solidFill>
                <a:latin typeface="Calibri"/>
                <a:cs typeface="Calibri"/>
              </a:rPr>
              <a:t>ter</a:t>
            </a:r>
            <a:r>
              <a:rPr sz="1100" spc="-11">
                <a:solidFill>
                  <a:srgbClr val="000000"/>
                </a:solidFill>
                <a:latin typeface="Calibri"/>
                <a:cs typeface="Calibri"/>
              </a:rPr>
              <a:t> </a:t>
            </a:r>
            <a:r>
              <a:rPr sz="1100">
                <a:solidFill>
                  <a:srgbClr val="000000"/>
                </a:solidFill>
                <a:latin typeface="Calibri"/>
                <a:cs typeface="Calibri"/>
              </a:rPr>
              <a:t>rachas</a:t>
            </a:r>
            <a:r>
              <a:rPr sz="1100" spc="-17">
                <a:solidFill>
                  <a:srgbClr val="000000"/>
                </a:solidFill>
                <a:latin typeface="Calibri"/>
                <a:cs typeface="Calibri"/>
              </a:rPr>
              <a:t> </a:t>
            </a:r>
            <a:r>
              <a:rPr sz="1100">
                <a:solidFill>
                  <a:srgbClr val="000000"/>
                </a:solidFill>
                <a:latin typeface="Calibri"/>
                <a:cs typeface="Calibri"/>
              </a:rPr>
              <a:t>e danificar</a:t>
            </a:r>
          </a:p>
          <a:p>
            <a:pPr marL="0" marR="0">
              <a:lnSpc>
                <a:spcPts val="1347"/>
              </a:lnSpc>
              <a:spcBef>
                <a:spcPts val="200"/>
              </a:spcBef>
              <a:spcAft>
                <a:spcPts val="0"/>
              </a:spcAft>
            </a:pPr>
            <a:r>
              <a:rPr sz="1100">
                <a:solidFill>
                  <a:srgbClr val="000000"/>
                </a:solidFill>
                <a:latin typeface="Calibri"/>
                <a:cs typeface="Calibri"/>
              </a:rPr>
              <a:t>outros componentes.</a:t>
            </a:r>
          </a:p>
        </p:txBody>
      </p:sp>
      <p:sp>
        <p:nvSpPr>
          <p:cNvPr id="12" name="object 1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126</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79704" y="709675"/>
            <a:ext cx="3458586" cy="225672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4204791" y="733726"/>
            <a:ext cx="2933117" cy="307777"/>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O diagrama mostra as ligações</a:t>
            </a:r>
            <a:r>
              <a:rPr sz="1000" spc="-15">
                <a:solidFill>
                  <a:srgbClr val="000000"/>
                </a:solidFill>
                <a:latin typeface="Calibri"/>
                <a:cs typeface="Calibri"/>
              </a:rPr>
              <a:t> </a:t>
            </a:r>
            <a:r>
              <a:rPr sz="1000" spc="13">
                <a:solidFill>
                  <a:srgbClr val="000000"/>
                </a:solidFill>
                <a:latin typeface="Calibri"/>
                <a:cs typeface="Calibri"/>
              </a:rPr>
              <a:t>do</a:t>
            </a:r>
            <a:r>
              <a:rPr sz="1000" spc="-16">
                <a:solidFill>
                  <a:srgbClr val="000000"/>
                </a:solidFill>
                <a:latin typeface="Calibri"/>
                <a:cs typeface="Calibri"/>
              </a:rPr>
              <a:t> </a:t>
            </a:r>
            <a:r>
              <a:rPr sz="1000">
                <a:solidFill>
                  <a:srgbClr val="000000"/>
                </a:solidFill>
                <a:latin typeface="Calibri"/>
                <a:cs typeface="Calibri"/>
              </a:rPr>
              <a:t>sistema de control</a:t>
            </a:r>
            <a:r>
              <a:rPr lang="pt-BR" sz="1000">
                <a:solidFill>
                  <a:srgbClr val="000000"/>
                </a:solidFill>
                <a:latin typeface="Calibri"/>
                <a:cs typeface="Calibri"/>
              </a:rPr>
              <a:t>e</a:t>
            </a:r>
            <a:endParaRPr sz="1000">
              <a:solidFill>
                <a:srgbClr val="000000"/>
              </a:solidFill>
              <a:latin typeface="Calibri"/>
              <a:cs typeface="Calibri"/>
            </a:endParaRPr>
          </a:p>
          <a:p>
            <a:pPr marL="0" marR="0">
              <a:lnSpc>
                <a:spcPts val="1215"/>
              </a:lnSpc>
              <a:spcBef>
                <a:spcPts val="8"/>
              </a:spcBef>
              <a:spcAft>
                <a:spcPts val="0"/>
              </a:spcAft>
            </a:pPr>
            <a:r>
              <a:rPr sz="1000">
                <a:solidFill>
                  <a:srgbClr val="000000"/>
                </a:solidFill>
                <a:latin typeface="Calibri"/>
                <a:cs typeface="Calibri"/>
              </a:rPr>
              <a:t>de evaporação </a:t>
            </a:r>
            <a:r>
              <a:rPr sz="1000" spc="13">
                <a:solidFill>
                  <a:srgbClr val="000000"/>
                </a:solidFill>
                <a:latin typeface="Calibri"/>
                <a:cs typeface="Calibri"/>
              </a:rPr>
              <a:t>do</a:t>
            </a:r>
            <a:r>
              <a:rPr sz="1000" spc="-16">
                <a:solidFill>
                  <a:srgbClr val="000000"/>
                </a:solidFill>
                <a:latin typeface="Calibri"/>
                <a:cs typeface="Calibri"/>
              </a:rPr>
              <a:t> </a:t>
            </a:r>
            <a:r>
              <a:rPr sz="1000">
                <a:solidFill>
                  <a:srgbClr val="000000"/>
                </a:solidFill>
                <a:latin typeface="Calibri"/>
                <a:cs typeface="Calibri"/>
              </a:rPr>
              <a:t>combustível</a:t>
            </a:r>
          </a:p>
        </p:txBody>
      </p:sp>
      <p:sp>
        <p:nvSpPr>
          <p:cNvPr id="6" name="object 6"/>
          <p:cNvSpPr txBox="1"/>
          <p:nvPr/>
        </p:nvSpPr>
        <p:spPr>
          <a:xfrm>
            <a:off x="684275" y="3193922"/>
            <a:ext cx="5861311"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sistema</a:t>
            </a:r>
            <a:r>
              <a:rPr sz="1100" spc="-20">
                <a:solidFill>
                  <a:srgbClr val="000000"/>
                </a:solidFill>
                <a:latin typeface="Calibri"/>
                <a:cs typeface="Calibri"/>
              </a:rPr>
              <a:t> </a:t>
            </a:r>
            <a:r>
              <a:rPr sz="1100">
                <a:solidFill>
                  <a:srgbClr val="000000"/>
                </a:solidFill>
                <a:latin typeface="Calibri"/>
                <a:cs typeface="Calibri"/>
              </a:rPr>
              <a:t>de control</a:t>
            </a:r>
            <a:r>
              <a:rPr lang="pt-BR" sz="1100">
                <a:solidFill>
                  <a:srgbClr val="000000"/>
                </a:solidFill>
                <a:latin typeface="Calibri"/>
                <a:cs typeface="Calibri"/>
              </a:rPr>
              <a:t>e</a:t>
            </a:r>
            <a:r>
              <a:rPr sz="1100">
                <a:solidFill>
                  <a:srgbClr val="000000"/>
                </a:solidFill>
                <a:latin typeface="Calibri"/>
                <a:cs typeface="Calibri"/>
              </a:rPr>
              <a:t> de evaporação de gases de combustível funciona como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mostra em</a:t>
            </a:r>
            <a:r>
              <a:rPr sz="1100" spc="16">
                <a:solidFill>
                  <a:srgbClr val="000000"/>
                </a:solidFill>
                <a:latin typeface="Calibri"/>
                <a:cs typeface="Calibri"/>
              </a:rPr>
              <a:t> </a:t>
            </a:r>
            <a:r>
              <a:rPr sz="1100">
                <a:solidFill>
                  <a:srgbClr val="000000"/>
                </a:solidFill>
                <a:latin typeface="Calibri"/>
                <a:cs typeface="Calibri"/>
              </a:rPr>
              <a:t>seguida:</a:t>
            </a:r>
          </a:p>
        </p:txBody>
      </p:sp>
      <p:sp>
        <p:nvSpPr>
          <p:cNvPr id="7" name="object 7"/>
          <p:cNvSpPr txBox="1"/>
          <p:nvPr/>
        </p:nvSpPr>
        <p:spPr>
          <a:xfrm>
            <a:off x="684275" y="3414902"/>
            <a:ext cx="632025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 Quando o</a:t>
            </a:r>
            <a:r>
              <a:rPr sz="1100" spc="17">
                <a:solidFill>
                  <a:srgbClr val="000000"/>
                </a:solidFill>
                <a:latin typeface="Calibri"/>
                <a:cs typeface="Calibri"/>
              </a:rPr>
              <a:t> </a:t>
            </a:r>
            <a:r>
              <a:rPr sz="1100">
                <a:solidFill>
                  <a:srgbClr val="000000"/>
                </a:solidFill>
                <a:latin typeface="Calibri"/>
                <a:cs typeface="Calibri"/>
              </a:rPr>
              <a:t>combustível aquece, os</a:t>
            </a:r>
            <a:r>
              <a:rPr sz="1100" spc="10">
                <a:solidFill>
                  <a:srgbClr val="000000"/>
                </a:solidFill>
                <a:latin typeface="Calibri"/>
                <a:cs typeface="Calibri"/>
              </a:rPr>
              <a:t> </a:t>
            </a:r>
            <a:r>
              <a:rPr sz="1100">
                <a:solidFill>
                  <a:srgbClr val="000000"/>
                </a:solidFill>
                <a:latin typeface="Calibri"/>
                <a:cs typeface="Calibri"/>
              </a:rPr>
              <a:t>gases evaporam-se e são absorvidos através da válvula de descarga até</a:t>
            </a:r>
          </a:p>
          <a:p>
            <a:pPr marL="0" marR="0">
              <a:lnSpc>
                <a:spcPts val="1343"/>
              </a:lnSpc>
              <a:spcBef>
                <a:spcPts val="50"/>
              </a:spcBef>
              <a:spcAft>
                <a:spcPts val="0"/>
              </a:spcAft>
            </a:pPr>
            <a:r>
              <a:rPr sz="1100">
                <a:solidFill>
                  <a:srgbClr val="000000"/>
                </a:solidFill>
                <a:latin typeface="Calibri"/>
                <a:cs typeface="Calibri"/>
              </a:rPr>
              <a:t>ao depósito do canister.</a:t>
            </a:r>
          </a:p>
        </p:txBody>
      </p:sp>
      <p:sp>
        <p:nvSpPr>
          <p:cNvPr id="8" name="object 8"/>
          <p:cNvSpPr txBox="1"/>
          <p:nvPr/>
        </p:nvSpPr>
        <p:spPr>
          <a:xfrm>
            <a:off x="684275" y="3806570"/>
            <a:ext cx="632059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(2) Quando</a:t>
            </a:r>
            <a:r>
              <a:rPr sz="1100" spc="20">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inclina mais de 60º,</a:t>
            </a:r>
            <a:r>
              <a:rPr sz="1100" spc="-11">
                <a:solidFill>
                  <a:srgbClr val="000000"/>
                </a:solidFill>
                <a:latin typeface="Calibri"/>
                <a:cs typeface="Calibri"/>
              </a:rPr>
              <a:t> </a:t>
            </a:r>
            <a:r>
              <a:rPr sz="1100">
                <a:solidFill>
                  <a:srgbClr val="000000"/>
                </a:solidFill>
                <a:latin typeface="Calibri"/>
                <a:cs typeface="Calibri"/>
              </a:rPr>
              <a:t>a válvula de descarga fecha o fluxo</a:t>
            </a:r>
            <a:r>
              <a:rPr sz="1100" spc="19">
                <a:solidFill>
                  <a:srgbClr val="000000"/>
                </a:solidFill>
                <a:latin typeface="Calibri"/>
                <a:cs typeface="Calibri"/>
              </a:rPr>
              <a:t> </a:t>
            </a:r>
            <a:r>
              <a:rPr sz="1100" spc="-15">
                <a:solidFill>
                  <a:srgbClr val="000000"/>
                </a:solidFill>
                <a:latin typeface="Calibri"/>
                <a:cs typeface="Calibri"/>
              </a:rPr>
              <a:t>de</a:t>
            </a:r>
            <a:r>
              <a:rPr sz="1100">
                <a:solidFill>
                  <a:srgbClr val="000000"/>
                </a:solidFill>
                <a:latin typeface="Calibri"/>
                <a:cs typeface="Calibri"/>
              </a:rPr>
              <a:t> vapores de gasolina desde</a:t>
            </a:r>
            <a:r>
              <a:rPr sz="1100" spc="-12">
                <a:solidFill>
                  <a:srgbClr val="000000"/>
                </a:solidFill>
                <a:latin typeface="Calibri"/>
                <a:cs typeface="Calibri"/>
              </a:rPr>
              <a:t> </a:t>
            </a:r>
            <a:r>
              <a:rPr sz="1100">
                <a:solidFill>
                  <a:srgbClr val="000000"/>
                </a:solidFill>
                <a:latin typeface="Calibri"/>
                <a:cs typeface="Calibri"/>
              </a:rPr>
              <a:t>a</a:t>
            </a:r>
          </a:p>
          <a:p>
            <a:pPr marL="0" marR="0">
              <a:lnSpc>
                <a:spcPts val="1343"/>
              </a:lnSpc>
              <a:spcBef>
                <a:spcPts val="50"/>
              </a:spcBef>
              <a:spcAft>
                <a:spcPts val="0"/>
              </a:spcAft>
            </a:pPr>
            <a:r>
              <a:rPr sz="1100">
                <a:solidFill>
                  <a:srgbClr val="000000"/>
                </a:solidFill>
                <a:latin typeface="Calibri"/>
                <a:cs typeface="Calibri"/>
              </a:rPr>
              <a:t>válvula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descarga ao</a:t>
            </a:r>
            <a:r>
              <a:rPr sz="1100" spc="18">
                <a:solidFill>
                  <a:srgbClr val="000000"/>
                </a:solidFill>
                <a:latin typeface="Calibri"/>
                <a:cs typeface="Calibri"/>
              </a:rPr>
              <a:t> </a:t>
            </a:r>
            <a:r>
              <a:rPr sz="1100">
                <a:solidFill>
                  <a:srgbClr val="000000"/>
                </a:solidFill>
                <a:latin typeface="Calibri"/>
                <a:cs typeface="Calibri"/>
              </a:rPr>
              <a:t>canister.</a:t>
            </a:r>
          </a:p>
        </p:txBody>
      </p:sp>
      <p:sp>
        <p:nvSpPr>
          <p:cNvPr id="9" name="object 9"/>
          <p:cNvSpPr txBox="1"/>
          <p:nvPr/>
        </p:nvSpPr>
        <p:spPr>
          <a:xfrm>
            <a:off x="684275" y="4199762"/>
            <a:ext cx="6396472"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(3) O ar fresco flui desde o extremo de ligação à atmosfera até à válvula de purga</a:t>
            </a:r>
            <a:r>
              <a:rPr sz="1100" spc="-20">
                <a:solidFill>
                  <a:srgbClr val="000000"/>
                </a:solidFill>
                <a:latin typeface="Calibri"/>
                <a:cs typeface="Calibri"/>
              </a:rPr>
              <a:t> </a:t>
            </a:r>
            <a:r>
              <a:rPr sz="1100">
                <a:solidFill>
                  <a:srgbClr val="000000"/>
                </a:solidFill>
                <a:latin typeface="Calibri"/>
                <a:cs typeface="Calibri"/>
              </a:rPr>
              <a:t>do</a:t>
            </a:r>
            <a:r>
              <a:rPr sz="1100" spc="16">
                <a:solidFill>
                  <a:srgbClr val="000000"/>
                </a:solidFill>
                <a:latin typeface="Calibri"/>
                <a:cs typeface="Calibri"/>
              </a:rPr>
              <a:t> </a:t>
            </a:r>
            <a:r>
              <a:rPr sz="1100">
                <a:solidFill>
                  <a:srgbClr val="000000"/>
                </a:solidFill>
                <a:latin typeface="Calibri"/>
                <a:cs typeface="Calibri"/>
              </a:rPr>
              <a:t>canister, o que conduz os</a:t>
            </a:r>
          </a:p>
          <a:p>
            <a:pPr marL="0" marR="0">
              <a:lnSpc>
                <a:spcPts val="1332"/>
              </a:lnSpc>
              <a:spcBef>
                <a:spcPts val="50"/>
              </a:spcBef>
              <a:spcAft>
                <a:spcPts val="0"/>
              </a:spcAft>
            </a:pPr>
            <a:r>
              <a:rPr sz="1100">
                <a:solidFill>
                  <a:srgbClr val="000000"/>
                </a:solidFill>
                <a:latin typeface="Calibri"/>
                <a:cs typeface="Calibri"/>
              </a:rPr>
              <a:t>vapores</a:t>
            </a:r>
            <a:r>
              <a:rPr sz="1100" spc="12">
                <a:solidFill>
                  <a:srgbClr val="000000"/>
                </a:solidFill>
                <a:latin typeface="Calibri"/>
                <a:cs typeface="Calibri"/>
              </a:rPr>
              <a:t> </a:t>
            </a:r>
            <a:r>
              <a:rPr sz="1100">
                <a:solidFill>
                  <a:srgbClr val="000000"/>
                </a:solidFill>
                <a:latin typeface="Calibri"/>
                <a:cs typeface="Calibri"/>
              </a:rPr>
              <a:t>de gasolina ao corpo</a:t>
            </a:r>
            <a:r>
              <a:rPr sz="1100" spc="18">
                <a:solidFill>
                  <a:srgbClr val="000000"/>
                </a:solidFill>
                <a:latin typeface="Calibri"/>
                <a:cs typeface="Calibri"/>
              </a:rPr>
              <a:t> </a:t>
            </a:r>
            <a:r>
              <a:rPr sz="1100">
                <a:solidFill>
                  <a:srgbClr val="000000"/>
                </a:solidFill>
                <a:latin typeface="Calibri"/>
                <a:cs typeface="Calibri"/>
              </a:rPr>
              <a:t>de injeção e deste</a:t>
            </a:r>
            <a:r>
              <a:rPr sz="1100" spc="-14">
                <a:solidFill>
                  <a:srgbClr val="000000"/>
                </a:solidFill>
                <a:latin typeface="Calibri"/>
                <a:cs typeface="Calibri"/>
              </a:rPr>
              <a:t> </a:t>
            </a:r>
            <a:r>
              <a:rPr sz="1100">
                <a:solidFill>
                  <a:srgbClr val="000000"/>
                </a:solidFill>
                <a:latin typeface="Calibri"/>
                <a:cs typeface="Calibri"/>
              </a:rPr>
              <a:t>ao tubo de</a:t>
            </a:r>
            <a:r>
              <a:rPr sz="1100" spc="16">
                <a:solidFill>
                  <a:srgbClr val="000000"/>
                </a:solidFill>
                <a:latin typeface="Calibri"/>
                <a:cs typeface="Calibri"/>
              </a:rPr>
              <a:t> </a:t>
            </a:r>
            <a:r>
              <a:rPr sz="1100">
                <a:solidFill>
                  <a:srgbClr val="000000"/>
                </a:solidFill>
                <a:latin typeface="Calibri"/>
                <a:cs typeface="Calibri"/>
              </a:rPr>
              <a:t>admissão para entrar a câmara de combustão do</a:t>
            </a:r>
          </a:p>
          <a:p>
            <a:pPr marL="0" marR="0">
              <a:lnSpc>
                <a:spcPts val="1343"/>
              </a:lnSpc>
              <a:spcBef>
                <a:spcPts val="0"/>
              </a:spcBef>
              <a:spcAft>
                <a:spcPts val="0"/>
              </a:spcAft>
            </a:pPr>
            <a:r>
              <a:rPr sz="1100">
                <a:solidFill>
                  <a:srgbClr val="000000"/>
                </a:solidFill>
                <a:latin typeface="Calibri"/>
                <a:cs typeface="Calibri"/>
              </a:rPr>
              <a:t>motor, onde serão queimados.</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127</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472688"/>
            <a:ext cx="6301740"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135858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Kit de ferramentas</a:t>
            </a:r>
          </a:p>
        </p:txBody>
      </p:sp>
      <p:sp>
        <p:nvSpPr>
          <p:cNvPr id="6" name="object 6"/>
          <p:cNvSpPr txBox="1"/>
          <p:nvPr/>
        </p:nvSpPr>
        <p:spPr>
          <a:xfrm>
            <a:off x="576072" y="893156"/>
            <a:ext cx="643866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kit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ferramentas encontra-se numa bolsa sob o assento do condutor. Retire o</a:t>
            </a:r>
            <a:r>
              <a:rPr sz="1100" spc="10">
                <a:solidFill>
                  <a:srgbClr val="000000"/>
                </a:solidFill>
                <a:latin typeface="Calibri"/>
                <a:cs typeface="Calibri"/>
              </a:rPr>
              <a:t> </a:t>
            </a:r>
            <a:r>
              <a:rPr sz="1100">
                <a:solidFill>
                  <a:srgbClr val="000000"/>
                </a:solidFill>
                <a:latin typeface="Calibri"/>
                <a:cs typeface="Calibri"/>
              </a:rPr>
              <a:t>assento do condutor e, na</a:t>
            </a:r>
          </a:p>
          <a:p>
            <a:pPr marL="0" marR="0">
              <a:lnSpc>
                <a:spcPts val="1344"/>
              </a:lnSpc>
              <a:spcBef>
                <a:spcPts val="50"/>
              </a:spcBef>
              <a:spcAft>
                <a:spcPts val="0"/>
              </a:spcAft>
            </a:pPr>
            <a:r>
              <a:rPr sz="1100">
                <a:solidFill>
                  <a:srgbClr val="000000"/>
                </a:solidFill>
                <a:latin typeface="Calibri"/>
                <a:cs typeface="Calibri"/>
              </a:rPr>
              <a:t>sua parte inferior, pode ver</a:t>
            </a:r>
            <a:r>
              <a:rPr sz="1100" spc="-15">
                <a:solidFill>
                  <a:srgbClr val="000000"/>
                </a:solidFill>
                <a:latin typeface="Calibri"/>
                <a:cs typeface="Calibri"/>
              </a:rPr>
              <a:t> </a:t>
            </a:r>
            <a:r>
              <a:rPr sz="1100">
                <a:solidFill>
                  <a:srgbClr val="000000"/>
                </a:solidFill>
                <a:latin typeface="Calibri"/>
                <a:cs typeface="Calibri"/>
              </a:rPr>
              <a:t>a bolsa</a:t>
            </a:r>
            <a:r>
              <a:rPr sz="1100" spc="-10">
                <a:solidFill>
                  <a:srgbClr val="000000"/>
                </a:solidFill>
                <a:latin typeface="Calibri"/>
                <a:cs typeface="Calibri"/>
              </a:rPr>
              <a:t> </a:t>
            </a:r>
            <a:r>
              <a:rPr sz="1100">
                <a:solidFill>
                  <a:srgbClr val="000000"/>
                </a:solidFill>
                <a:latin typeface="Calibri"/>
                <a:cs typeface="Calibri"/>
              </a:rPr>
              <a:t>do kit de ferramentas (que inclui</a:t>
            </a:r>
            <a:r>
              <a:rPr sz="1100" spc="-17">
                <a:solidFill>
                  <a:srgbClr val="000000"/>
                </a:solidFill>
                <a:latin typeface="Calibri"/>
                <a:cs typeface="Calibri"/>
              </a:rPr>
              <a:t> </a:t>
            </a:r>
            <a:r>
              <a:rPr sz="1100">
                <a:solidFill>
                  <a:srgbClr val="000000"/>
                </a:solidFill>
                <a:latin typeface="Calibri"/>
                <a:cs typeface="Calibri"/>
              </a:rPr>
              <a:t>chave de </a:t>
            </a:r>
            <a:r>
              <a:rPr lang="pt-BR" sz="1100">
                <a:solidFill>
                  <a:srgbClr val="000000"/>
                </a:solidFill>
                <a:latin typeface="Calibri"/>
                <a:cs typeface="Calibri"/>
              </a:rPr>
              <a:t>fenda</a:t>
            </a:r>
            <a:r>
              <a:rPr sz="1100">
                <a:solidFill>
                  <a:srgbClr val="000000"/>
                </a:solidFill>
                <a:latin typeface="Calibri"/>
                <a:cs typeface="Calibri"/>
              </a:rPr>
              <a:t>/estrela, cabo da</a:t>
            </a:r>
          </a:p>
          <a:p>
            <a:pPr marL="0" marR="0">
              <a:lnSpc>
                <a:spcPts val="1344"/>
              </a:lnSpc>
              <a:spcBef>
                <a:spcPts val="0"/>
              </a:spcBef>
              <a:spcAft>
                <a:spcPts val="0"/>
              </a:spcAft>
            </a:pPr>
            <a:r>
              <a:rPr sz="1100">
                <a:solidFill>
                  <a:srgbClr val="000000"/>
                </a:solidFill>
                <a:latin typeface="Calibri"/>
                <a:cs typeface="Calibri"/>
              </a:rPr>
              <a:t>chave,</a:t>
            </a:r>
            <a:r>
              <a:rPr sz="1100" spc="-11">
                <a:solidFill>
                  <a:srgbClr val="000000"/>
                </a:solidFill>
                <a:latin typeface="Calibri"/>
                <a:cs typeface="Calibri"/>
              </a:rPr>
              <a:t> </a:t>
            </a:r>
            <a:r>
              <a:rPr sz="1100">
                <a:solidFill>
                  <a:srgbClr val="000000"/>
                </a:solidFill>
                <a:latin typeface="Calibri"/>
                <a:cs typeface="Calibri"/>
              </a:rPr>
              <a:t>chave fixa</a:t>
            </a:r>
            <a:r>
              <a:rPr sz="1100" spc="-11">
                <a:solidFill>
                  <a:srgbClr val="000000"/>
                </a:solidFill>
                <a:latin typeface="Calibri"/>
                <a:cs typeface="Calibri"/>
              </a:rPr>
              <a:t> </a:t>
            </a:r>
            <a:r>
              <a:rPr sz="1100">
                <a:solidFill>
                  <a:srgbClr val="000000"/>
                </a:solidFill>
                <a:latin typeface="Calibri"/>
                <a:cs typeface="Calibri"/>
              </a:rPr>
              <a:t>de 14-17, chave</a:t>
            </a:r>
            <a:r>
              <a:rPr sz="1100" spc="-15">
                <a:solidFill>
                  <a:srgbClr val="000000"/>
                </a:solidFill>
                <a:latin typeface="Calibri"/>
                <a:cs typeface="Calibri"/>
              </a:rPr>
              <a:t> </a:t>
            </a:r>
            <a:r>
              <a:rPr sz="1100">
                <a:solidFill>
                  <a:srgbClr val="000000"/>
                </a:solidFill>
                <a:latin typeface="Calibri"/>
                <a:cs typeface="Calibri"/>
              </a:rPr>
              <a:t>fixa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8-10, chave Torx</a:t>
            </a:r>
            <a:r>
              <a:rPr sz="1100" spc="11">
                <a:solidFill>
                  <a:srgbClr val="000000"/>
                </a:solidFill>
                <a:latin typeface="Calibri"/>
                <a:cs typeface="Calibri"/>
              </a:rPr>
              <a:t> </a:t>
            </a:r>
            <a:r>
              <a:rPr sz="1100">
                <a:solidFill>
                  <a:srgbClr val="000000"/>
                </a:solidFill>
                <a:latin typeface="Calibri"/>
                <a:cs typeface="Calibri"/>
              </a:rPr>
              <a:t>de T25,</a:t>
            </a:r>
            <a:r>
              <a:rPr sz="1100" spc="-13">
                <a:solidFill>
                  <a:srgbClr val="000000"/>
                </a:solidFill>
                <a:latin typeface="Calibri"/>
                <a:cs typeface="Calibri"/>
              </a:rPr>
              <a:t> </a:t>
            </a:r>
            <a:r>
              <a:rPr sz="1100">
                <a:solidFill>
                  <a:srgbClr val="000000"/>
                </a:solidFill>
                <a:latin typeface="Calibri"/>
                <a:cs typeface="Calibri"/>
              </a:rPr>
              <a:t>chave Torx de T30).</a:t>
            </a:r>
          </a:p>
        </p:txBody>
      </p:sp>
      <p:sp>
        <p:nvSpPr>
          <p:cNvPr id="7" name="object 7"/>
          <p:cNvSpPr txBox="1"/>
          <p:nvPr/>
        </p:nvSpPr>
        <p:spPr>
          <a:xfrm>
            <a:off x="576072" y="1455512"/>
            <a:ext cx="441434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Após conduzir sob</a:t>
            </a:r>
            <a:r>
              <a:rPr sz="1100" spc="-16">
                <a:solidFill>
                  <a:srgbClr val="000000"/>
                </a:solidFill>
                <a:latin typeface="Calibri"/>
                <a:cs typeface="Calibri"/>
              </a:rPr>
              <a:t> </a:t>
            </a:r>
            <a:r>
              <a:rPr sz="1100">
                <a:solidFill>
                  <a:srgbClr val="000000"/>
                </a:solidFill>
                <a:latin typeface="Calibri"/>
                <a:cs typeface="Calibri"/>
              </a:rPr>
              <a:t>más</a:t>
            </a:r>
            <a:r>
              <a:rPr sz="1100" spc="-14">
                <a:solidFill>
                  <a:srgbClr val="000000"/>
                </a:solidFill>
                <a:latin typeface="Calibri"/>
                <a:cs typeface="Calibri"/>
              </a:rPr>
              <a:t> </a:t>
            </a:r>
            <a:r>
              <a:rPr sz="1100">
                <a:solidFill>
                  <a:srgbClr val="000000"/>
                </a:solidFill>
                <a:latin typeface="Calibri"/>
                <a:cs typeface="Calibri"/>
              </a:rPr>
              <a:t>condições meteorológicas, lave e lubrifique a moto.</a:t>
            </a:r>
          </a:p>
        </p:txBody>
      </p:sp>
      <p:sp>
        <p:nvSpPr>
          <p:cNvPr id="8" name="object 8"/>
          <p:cNvSpPr txBox="1"/>
          <p:nvPr/>
        </p:nvSpPr>
        <p:spPr>
          <a:xfrm>
            <a:off x="576072" y="1754490"/>
            <a:ext cx="6194959"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Partes móveis e a sua manutenção</a:t>
            </a:r>
          </a:p>
          <a:p>
            <a:pPr marL="0" marR="0">
              <a:lnSpc>
                <a:spcPts val="1283"/>
              </a:lnSpc>
              <a:spcBef>
                <a:spcPts val="0"/>
              </a:spcBef>
              <a:spcAft>
                <a:spcPts val="0"/>
              </a:spcAft>
            </a:pPr>
            <a:r>
              <a:rPr sz="1100">
                <a:solidFill>
                  <a:srgbClr val="000000"/>
                </a:solidFill>
                <a:cs typeface="Calibri"/>
              </a:rPr>
              <a:t>Para uma condução segura, manter uma boa</a:t>
            </a:r>
            <a:r>
              <a:rPr sz="1100" spc="15">
                <a:solidFill>
                  <a:srgbClr val="000000"/>
                </a:solidFill>
                <a:cs typeface="Calibri"/>
              </a:rPr>
              <a:t> </a:t>
            </a:r>
            <a:r>
              <a:rPr sz="1100">
                <a:solidFill>
                  <a:srgbClr val="000000"/>
                </a:solidFill>
                <a:cs typeface="Calibri"/>
              </a:rPr>
              <a:t>lubrificação das</a:t>
            </a:r>
            <a:r>
              <a:rPr sz="1100" spc="-12">
                <a:solidFill>
                  <a:srgbClr val="000000"/>
                </a:solidFill>
                <a:cs typeface="Calibri"/>
              </a:rPr>
              <a:t> </a:t>
            </a:r>
            <a:r>
              <a:rPr sz="1100">
                <a:solidFill>
                  <a:srgbClr val="000000"/>
                </a:solidFill>
                <a:cs typeface="Calibri"/>
              </a:rPr>
              <a:t>partes</a:t>
            </a:r>
            <a:r>
              <a:rPr sz="1100" spc="-12">
                <a:solidFill>
                  <a:srgbClr val="000000"/>
                </a:solidFill>
                <a:cs typeface="Calibri"/>
              </a:rPr>
              <a:t> </a:t>
            </a:r>
            <a:r>
              <a:rPr sz="1100">
                <a:solidFill>
                  <a:srgbClr val="000000"/>
                </a:solidFill>
                <a:cs typeface="Calibri"/>
              </a:rPr>
              <a:t>móveis</a:t>
            </a:r>
            <a:r>
              <a:rPr sz="1100" spc="-17">
                <a:solidFill>
                  <a:srgbClr val="000000"/>
                </a:solidFill>
                <a:cs typeface="Calibri"/>
              </a:rPr>
              <a:t> </a:t>
            </a:r>
            <a:r>
              <a:rPr sz="1100">
                <a:solidFill>
                  <a:srgbClr val="000000"/>
                </a:solidFill>
                <a:cs typeface="Calibri"/>
              </a:rPr>
              <a:t>é um trabalho</a:t>
            </a:r>
            <a:r>
              <a:rPr sz="1100" spc="11">
                <a:solidFill>
                  <a:srgbClr val="000000"/>
                </a:solidFill>
                <a:cs typeface="Calibri"/>
              </a:rPr>
              <a:t> </a:t>
            </a:r>
            <a:r>
              <a:rPr sz="1100">
                <a:solidFill>
                  <a:srgbClr val="000000"/>
                </a:solidFill>
                <a:cs typeface="Calibri"/>
              </a:rPr>
              <a:t>necessário para</a:t>
            </a:r>
          </a:p>
          <a:p>
            <a:pPr marL="0" marR="0">
              <a:lnSpc>
                <a:spcPts val="1344"/>
              </a:lnSpc>
              <a:spcBef>
                <a:spcPts val="0"/>
              </a:spcBef>
              <a:spcAft>
                <a:spcPts val="0"/>
              </a:spcAft>
            </a:pPr>
            <a:r>
              <a:rPr sz="1100">
                <a:solidFill>
                  <a:srgbClr val="000000"/>
                </a:solidFill>
                <a:cs typeface="Calibri"/>
              </a:rPr>
              <a:t>prolongar a vida útil da sua moto.</a:t>
            </a:r>
          </a:p>
        </p:txBody>
      </p:sp>
      <p:sp>
        <p:nvSpPr>
          <p:cNvPr id="9" name="object 9"/>
          <p:cNvSpPr txBox="1"/>
          <p:nvPr/>
        </p:nvSpPr>
        <p:spPr>
          <a:xfrm>
            <a:off x="576072" y="2309109"/>
            <a:ext cx="216896" cy="921593"/>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5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0" name="object 10"/>
          <p:cNvSpPr txBox="1"/>
          <p:nvPr/>
        </p:nvSpPr>
        <p:spPr>
          <a:xfrm>
            <a:off x="804672" y="2316572"/>
            <a:ext cx="3756711" cy="87203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Eixo da manete de embr</a:t>
            </a:r>
            <a:r>
              <a:rPr lang="pt-BR" sz="1100">
                <a:solidFill>
                  <a:srgbClr val="000000"/>
                </a:solidFill>
                <a:latin typeface="Calibri"/>
                <a:cs typeface="Calibri"/>
              </a:rPr>
              <a:t>e</a:t>
            </a:r>
            <a:r>
              <a:rPr sz="1100">
                <a:solidFill>
                  <a:srgbClr val="000000"/>
                </a:solidFill>
                <a:latin typeface="Calibri"/>
                <a:cs typeface="Calibri"/>
              </a:rPr>
              <a:t>agem</a:t>
            </a:r>
          </a:p>
          <a:p>
            <a:pPr marL="0" marR="0">
              <a:lnSpc>
                <a:spcPts val="1347"/>
              </a:lnSpc>
              <a:spcBef>
                <a:spcPts val="106"/>
              </a:spcBef>
              <a:spcAft>
                <a:spcPts val="0"/>
              </a:spcAft>
            </a:pPr>
            <a:r>
              <a:rPr sz="1100">
                <a:solidFill>
                  <a:srgbClr val="000000"/>
                </a:solidFill>
                <a:latin typeface="Calibri"/>
                <a:cs typeface="Calibri"/>
              </a:rPr>
              <a:t>Eixo da manete de </a:t>
            </a:r>
            <a:r>
              <a:rPr lang="pt-BR" sz="1100">
                <a:solidFill>
                  <a:srgbClr val="000000"/>
                </a:solidFill>
                <a:latin typeface="Calibri"/>
                <a:cs typeface="Calibri"/>
              </a:rPr>
              <a:t>freio</a:t>
            </a:r>
            <a:endParaRPr sz="1100">
              <a:solidFill>
                <a:srgbClr val="000000"/>
              </a:solidFill>
              <a:latin typeface="Calibri"/>
              <a:cs typeface="Calibri"/>
            </a:endParaRPr>
          </a:p>
          <a:p>
            <a:pPr marL="0" marR="0">
              <a:lnSpc>
                <a:spcPts val="1347"/>
              </a:lnSpc>
              <a:spcBef>
                <a:spcPts val="44"/>
              </a:spcBef>
              <a:spcAft>
                <a:spcPts val="0"/>
              </a:spcAft>
            </a:pPr>
            <a:r>
              <a:rPr sz="1100">
                <a:solidFill>
                  <a:srgbClr val="000000"/>
                </a:solidFill>
                <a:latin typeface="Calibri"/>
                <a:cs typeface="Calibri"/>
              </a:rPr>
              <a:t>Rolamento do pedal de </a:t>
            </a:r>
            <a:r>
              <a:rPr lang="pt-BR" sz="1100">
                <a:solidFill>
                  <a:srgbClr val="000000"/>
                </a:solidFill>
                <a:latin typeface="Calibri"/>
                <a:cs typeface="Calibri"/>
              </a:rPr>
              <a:t>freio</a:t>
            </a:r>
            <a:endParaRPr sz="1100">
              <a:solidFill>
                <a:srgbClr val="000000"/>
              </a:solidFill>
              <a:latin typeface="Calibri"/>
              <a:cs typeface="Calibri"/>
            </a:endParaRPr>
          </a:p>
          <a:p>
            <a:pPr marL="0" marR="0">
              <a:lnSpc>
                <a:spcPts val="1347"/>
              </a:lnSpc>
              <a:spcBef>
                <a:spcPts val="56"/>
              </a:spcBef>
              <a:spcAft>
                <a:spcPts val="0"/>
              </a:spcAft>
            </a:pPr>
            <a:r>
              <a:rPr sz="1100">
                <a:solidFill>
                  <a:srgbClr val="000000"/>
                </a:solidFill>
                <a:latin typeface="Calibri"/>
                <a:cs typeface="Calibri"/>
              </a:rPr>
              <a:t>Eixo do descanso lateral e</a:t>
            </a:r>
            <a:r>
              <a:rPr sz="1100" spc="-12">
                <a:solidFill>
                  <a:srgbClr val="000000"/>
                </a:solidFill>
                <a:latin typeface="Calibri"/>
                <a:cs typeface="Calibri"/>
              </a:rPr>
              <a:t> </a:t>
            </a:r>
            <a:r>
              <a:rPr sz="1100">
                <a:solidFill>
                  <a:srgbClr val="000000"/>
                </a:solidFill>
                <a:latin typeface="Calibri"/>
                <a:cs typeface="Calibri"/>
              </a:rPr>
              <a:t>gancho da mola</a:t>
            </a:r>
            <a:r>
              <a:rPr sz="1100" spc="-13">
                <a:solidFill>
                  <a:srgbClr val="000000"/>
                </a:solidFill>
                <a:latin typeface="Calibri"/>
                <a:cs typeface="Calibri"/>
              </a:rPr>
              <a:t> </a:t>
            </a:r>
            <a:r>
              <a:rPr sz="1100">
                <a:solidFill>
                  <a:srgbClr val="000000"/>
                </a:solidFill>
                <a:latin typeface="Calibri"/>
                <a:cs typeface="Calibri"/>
              </a:rPr>
              <a:t>do descanso lateral.</a:t>
            </a:r>
          </a:p>
          <a:p>
            <a:pPr marL="0" marR="0">
              <a:lnSpc>
                <a:spcPts val="1347"/>
              </a:lnSpc>
              <a:spcBef>
                <a:spcPts val="106"/>
              </a:spcBef>
              <a:spcAft>
                <a:spcPts val="0"/>
              </a:spcAft>
            </a:pPr>
            <a:r>
              <a:rPr sz="1100">
                <a:solidFill>
                  <a:srgbClr val="000000"/>
                </a:solidFill>
                <a:latin typeface="Calibri"/>
                <a:cs typeface="Calibri"/>
              </a:rPr>
              <a:t>Eixo d</a:t>
            </a:r>
            <a:r>
              <a:rPr lang="pt-BR" sz="1100">
                <a:solidFill>
                  <a:srgbClr val="000000"/>
                </a:solidFill>
                <a:latin typeface="Calibri"/>
                <a:cs typeface="Calibri"/>
              </a:rPr>
              <a:t>as pedaleiras </a:t>
            </a:r>
            <a:r>
              <a:rPr sz="1100">
                <a:solidFill>
                  <a:srgbClr val="000000"/>
                </a:solidFill>
                <a:latin typeface="Calibri"/>
                <a:cs typeface="Calibri"/>
              </a:rPr>
              <a:t>do condutor e passageiro e mola</a:t>
            </a:r>
            <a:r>
              <a:rPr sz="1100" spc="-24">
                <a:solidFill>
                  <a:srgbClr val="000000"/>
                </a:solidFill>
                <a:latin typeface="Calibri"/>
                <a:cs typeface="Calibri"/>
              </a:rPr>
              <a:t> </a:t>
            </a:r>
            <a:r>
              <a:rPr sz="1100">
                <a:solidFill>
                  <a:srgbClr val="000000"/>
                </a:solidFill>
                <a:latin typeface="Calibri"/>
                <a:cs typeface="Calibri"/>
              </a:rPr>
              <a:t>de retorno.</a:t>
            </a:r>
          </a:p>
        </p:txBody>
      </p:sp>
      <p:sp>
        <p:nvSpPr>
          <p:cNvPr id="11" name="object 11"/>
          <p:cNvSpPr txBox="1"/>
          <p:nvPr/>
        </p:nvSpPr>
        <p:spPr>
          <a:xfrm>
            <a:off x="3369564" y="347786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2" name="object 12"/>
          <p:cNvSpPr txBox="1"/>
          <p:nvPr/>
        </p:nvSpPr>
        <p:spPr>
          <a:xfrm>
            <a:off x="647700" y="3705433"/>
            <a:ext cx="607886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Exceto a corrente, que necessita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uma</a:t>
            </a:r>
            <a:r>
              <a:rPr sz="1100" spc="-27">
                <a:solidFill>
                  <a:srgbClr val="000000"/>
                </a:solidFill>
                <a:latin typeface="Calibri"/>
                <a:cs typeface="Calibri"/>
              </a:rPr>
              <a:t> </a:t>
            </a:r>
            <a:r>
              <a:rPr sz="1100">
                <a:solidFill>
                  <a:srgbClr val="000000"/>
                </a:solidFill>
                <a:latin typeface="Calibri"/>
                <a:cs typeface="Calibri"/>
              </a:rPr>
              <a:t>lubrificação especial, recomendamos </a:t>
            </a:r>
            <a:r>
              <a:rPr lang="pt-BR" sz="1100">
                <a:solidFill>
                  <a:srgbClr val="000000"/>
                </a:solidFill>
                <a:latin typeface="Calibri"/>
                <a:cs typeface="Calibri"/>
              </a:rPr>
              <a:t>graxa</a:t>
            </a:r>
            <a:r>
              <a:rPr sz="1100">
                <a:solidFill>
                  <a:srgbClr val="000000"/>
                </a:solidFill>
                <a:latin typeface="Calibri"/>
                <a:cs typeface="Calibri"/>
              </a:rPr>
              <a:t> de lítio para outros</a:t>
            </a:r>
          </a:p>
          <a:p>
            <a:pPr marL="0" marR="0">
              <a:lnSpc>
                <a:spcPts val="1344"/>
              </a:lnSpc>
              <a:spcBef>
                <a:spcPts val="50"/>
              </a:spcBef>
              <a:spcAft>
                <a:spcPts val="0"/>
              </a:spcAft>
            </a:pPr>
            <a:r>
              <a:rPr sz="1100">
                <a:solidFill>
                  <a:srgbClr val="000000"/>
                </a:solidFill>
                <a:latin typeface="Calibri"/>
                <a:cs typeface="Calibri"/>
              </a:rPr>
              <a:t>pontos de</a:t>
            </a:r>
            <a:r>
              <a:rPr sz="1100" spc="22">
                <a:solidFill>
                  <a:srgbClr val="000000"/>
                </a:solidFill>
                <a:latin typeface="Calibri"/>
                <a:cs typeface="Calibri"/>
              </a:rPr>
              <a:t> </a:t>
            </a:r>
            <a:r>
              <a:rPr sz="1100">
                <a:solidFill>
                  <a:srgbClr val="000000"/>
                </a:solidFill>
                <a:latin typeface="Calibri"/>
                <a:cs typeface="Calibri"/>
              </a:rPr>
              <a:t>lubrificação.</a:t>
            </a:r>
          </a:p>
        </p:txBody>
      </p:sp>
      <p:sp>
        <p:nvSpPr>
          <p:cNvPr id="13" name="object 13"/>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463800"/>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268984"/>
            <a:ext cx="6301740" cy="97383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2074"/>
            <a:ext cx="162951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Manutenção da bateria</a:t>
            </a:r>
          </a:p>
        </p:txBody>
      </p:sp>
      <p:sp>
        <p:nvSpPr>
          <p:cNvPr id="7" name="object 7"/>
          <p:cNvSpPr txBox="1"/>
          <p:nvPr/>
        </p:nvSpPr>
        <p:spPr>
          <a:xfrm>
            <a:off x="684275" y="876392"/>
            <a:ext cx="635906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bateria deste</a:t>
            </a:r>
            <a:r>
              <a:rPr sz="1100" spc="-12">
                <a:solidFill>
                  <a:srgbClr val="000000"/>
                </a:solidFill>
                <a:latin typeface="Calibri"/>
                <a:cs typeface="Calibri"/>
              </a:rPr>
              <a:t> </a:t>
            </a:r>
            <a:r>
              <a:rPr sz="1100">
                <a:solidFill>
                  <a:srgbClr val="000000"/>
                </a:solidFill>
                <a:latin typeface="Calibri"/>
                <a:cs typeface="Calibri"/>
              </a:rPr>
              <a:t>modelo é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tipo sem manutenção, pelo que</a:t>
            </a:r>
            <a:r>
              <a:rPr sz="1100" spc="19">
                <a:solidFill>
                  <a:srgbClr val="000000"/>
                </a:solidFill>
                <a:latin typeface="Calibri"/>
                <a:cs typeface="Calibri"/>
              </a:rPr>
              <a:t> </a:t>
            </a:r>
            <a:r>
              <a:rPr sz="1100" spc="-11">
                <a:solidFill>
                  <a:srgbClr val="000000"/>
                </a:solidFill>
                <a:latin typeface="Calibri"/>
                <a:cs typeface="Calibri"/>
              </a:rPr>
              <a:t>não</a:t>
            </a:r>
            <a:r>
              <a:rPr sz="1100" spc="28">
                <a:solidFill>
                  <a:srgbClr val="000000"/>
                </a:solidFill>
                <a:latin typeface="Calibri"/>
                <a:cs typeface="Calibri"/>
              </a:rPr>
              <a:t> </a:t>
            </a:r>
            <a:r>
              <a:rPr sz="1100">
                <a:solidFill>
                  <a:srgbClr val="000000"/>
                </a:solidFill>
                <a:latin typeface="Calibri"/>
                <a:cs typeface="Calibri"/>
              </a:rPr>
              <a:t>necessita de comprovar o nível de eletrólito</a:t>
            </a:r>
          </a:p>
          <a:p>
            <a:pPr marL="0" marR="0">
              <a:lnSpc>
                <a:spcPts val="1344"/>
              </a:lnSpc>
              <a:spcBef>
                <a:spcPts val="50"/>
              </a:spcBef>
              <a:spcAft>
                <a:spcPts val="0"/>
              </a:spcAft>
            </a:pPr>
            <a:r>
              <a:rPr sz="1100">
                <a:solidFill>
                  <a:srgbClr val="000000"/>
                </a:solidFill>
                <a:latin typeface="Calibri"/>
                <a:cs typeface="Calibri"/>
              </a:rPr>
              <a:t>e sua densidade, mas requer a recarga periódica</a:t>
            </a:r>
          </a:p>
        </p:txBody>
      </p:sp>
      <p:sp>
        <p:nvSpPr>
          <p:cNvPr id="8" name="object 8"/>
          <p:cNvSpPr txBox="1"/>
          <p:nvPr/>
        </p:nvSpPr>
        <p:spPr>
          <a:xfrm>
            <a:off x="3427476" y="127415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9" name="object 9"/>
          <p:cNvSpPr txBox="1"/>
          <p:nvPr/>
        </p:nvSpPr>
        <p:spPr>
          <a:xfrm>
            <a:off x="755904" y="1503253"/>
            <a:ext cx="6257996" cy="71931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 manter a vida útil da bateria, não ligue</a:t>
            </a:r>
            <a:r>
              <a:rPr sz="1100" spc="18">
                <a:solidFill>
                  <a:srgbClr val="000000"/>
                </a:solidFill>
                <a:latin typeface="Calibri"/>
                <a:cs typeface="Calibri"/>
              </a:rPr>
              <a:t> </a:t>
            </a:r>
            <a:r>
              <a:rPr sz="1100">
                <a:solidFill>
                  <a:srgbClr val="000000"/>
                </a:solidFill>
                <a:latin typeface="Calibri"/>
                <a:cs typeface="Calibri"/>
              </a:rPr>
              <a:t>dispositivos</a:t>
            </a:r>
            <a:r>
              <a:rPr sz="1100" spc="15">
                <a:solidFill>
                  <a:srgbClr val="000000"/>
                </a:solidFill>
                <a:latin typeface="Calibri"/>
                <a:cs typeface="Calibri"/>
              </a:rPr>
              <a:t> </a:t>
            </a:r>
            <a:r>
              <a:rPr sz="1100">
                <a:solidFill>
                  <a:srgbClr val="000000"/>
                </a:solidFill>
                <a:latin typeface="Calibri"/>
                <a:cs typeface="Calibri"/>
              </a:rPr>
              <a:t>elétricos adicionais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grande potência. No caso de</a:t>
            </a:r>
          </a:p>
          <a:p>
            <a:pPr marL="0" marR="0">
              <a:lnSpc>
                <a:spcPts val="1332"/>
              </a:lnSpc>
              <a:spcBef>
                <a:spcPts val="50"/>
              </a:spcBef>
              <a:spcAft>
                <a:spcPts val="0"/>
              </a:spcAft>
            </a:pPr>
            <a:r>
              <a:rPr sz="1100">
                <a:solidFill>
                  <a:srgbClr val="000000"/>
                </a:solidFill>
                <a:latin typeface="Calibri"/>
                <a:cs typeface="Calibri"/>
              </a:rPr>
              <a:t>montar um dispositivo elétrico de pouca</a:t>
            </a:r>
            <a:r>
              <a:rPr sz="1100" spc="-22">
                <a:solidFill>
                  <a:srgbClr val="000000"/>
                </a:solidFill>
                <a:latin typeface="Calibri"/>
                <a:cs typeface="Calibri"/>
              </a:rPr>
              <a:t> </a:t>
            </a:r>
            <a:r>
              <a:rPr sz="1100">
                <a:solidFill>
                  <a:srgbClr val="000000"/>
                </a:solidFill>
                <a:latin typeface="Calibri"/>
                <a:cs typeface="Calibri"/>
              </a:rPr>
              <a:t>potência, entre em</a:t>
            </a:r>
            <a:r>
              <a:rPr sz="1100" spc="23">
                <a:solidFill>
                  <a:srgbClr val="000000"/>
                </a:solidFill>
                <a:latin typeface="Calibri"/>
                <a:cs typeface="Calibri"/>
              </a:rPr>
              <a:t> </a:t>
            </a:r>
            <a:r>
              <a:rPr sz="1100">
                <a:solidFill>
                  <a:srgbClr val="000000"/>
                </a:solidFill>
                <a:latin typeface="Calibri"/>
                <a:cs typeface="Calibri"/>
              </a:rPr>
              <a:t>contato com a sua</a:t>
            </a:r>
            <a:r>
              <a:rPr sz="1100" spc="-19">
                <a:solidFill>
                  <a:srgbClr val="000000"/>
                </a:solidFill>
                <a:latin typeface="Calibri"/>
                <a:cs typeface="Calibri"/>
              </a:rPr>
              <a:t> </a:t>
            </a:r>
            <a:r>
              <a:rPr sz="1100">
                <a:solidFill>
                  <a:srgbClr val="000000"/>
                </a:solidFill>
                <a:latin typeface="Calibri"/>
                <a:cs typeface="Calibri"/>
              </a:rPr>
              <a:t>Oficina Autorizada VOGE.</a:t>
            </a:r>
          </a:p>
          <a:p>
            <a:pPr marL="0" marR="0">
              <a:lnSpc>
                <a:spcPts val="1343"/>
              </a:lnSpc>
              <a:spcBef>
                <a:spcPts val="0"/>
              </a:spcBef>
              <a:spcAft>
                <a:spcPts val="0"/>
              </a:spcAft>
            </a:pPr>
            <a:r>
              <a:rPr sz="1100">
                <a:solidFill>
                  <a:srgbClr val="000000"/>
                </a:solidFill>
                <a:latin typeface="Calibri"/>
                <a:cs typeface="Calibri"/>
              </a:rPr>
              <a:t>Certifique-se</a:t>
            </a:r>
            <a:r>
              <a:rPr sz="1100" spc="-18">
                <a:solidFill>
                  <a:srgbClr val="000000"/>
                </a:solidFill>
                <a:latin typeface="Calibri"/>
                <a:cs typeface="Calibri"/>
              </a:rPr>
              <a:t> </a:t>
            </a:r>
            <a:r>
              <a:rPr sz="1100">
                <a:solidFill>
                  <a:srgbClr val="000000"/>
                </a:solidFill>
                <a:latin typeface="Calibri"/>
                <a:cs typeface="Calibri"/>
              </a:rPr>
              <a:t>de que o dispositivo elétrico</a:t>
            </a:r>
            <a:r>
              <a:rPr sz="1100" spc="-12">
                <a:solidFill>
                  <a:srgbClr val="000000"/>
                </a:solidFill>
                <a:latin typeface="Calibri"/>
                <a:cs typeface="Calibri"/>
              </a:rPr>
              <a:t> </a:t>
            </a:r>
            <a:r>
              <a:rPr sz="1100">
                <a:solidFill>
                  <a:srgbClr val="000000"/>
                </a:solidFill>
                <a:latin typeface="Calibri"/>
                <a:cs typeface="Calibri"/>
              </a:rPr>
              <a:t>montado usa um ponto de ligação reservado especificamente na</a:t>
            </a:r>
          </a:p>
          <a:p>
            <a:pPr marL="0" marR="0">
              <a:lnSpc>
                <a:spcPts val="1344"/>
              </a:lnSpc>
              <a:spcBef>
                <a:spcPts val="50"/>
              </a:spcBef>
              <a:spcAft>
                <a:spcPts val="0"/>
              </a:spcAft>
            </a:pPr>
            <a:r>
              <a:rPr sz="1100">
                <a:solidFill>
                  <a:srgbClr val="000000"/>
                </a:solidFill>
                <a:latin typeface="Calibri"/>
                <a:cs typeface="Calibri"/>
              </a:rPr>
              <a:t>moto.</a:t>
            </a:r>
          </a:p>
        </p:txBody>
      </p:sp>
      <p:sp>
        <p:nvSpPr>
          <p:cNvPr id="10" name="object 10"/>
          <p:cNvSpPr txBox="1"/>
          <p:nvPr/>
        </p:nvSpPr>
        <p:spPr>
          <a:xfrm>
            <a:off x="3477768" y="246897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755904" y="2696545"/>
            <a:ext cx="614602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Antes de usar uma</a:t>
            </a:r>
            <a:r>
              <a:rPr sz="1100" spc="-20">
                <a:solidFill>
                  <a:srgbClr val="000000"/>
                </a:solidFill>
                <a:latin typeface="Calibri"/>
                <a:cs typeface="Calibri"/>
              </a:rPr>
              <a:t> </a:t>
            </a:r>
            <a:r>
              <a:rPr sz="1100">
                <a:solidFill>
                  <a:srgbClr val="000000"/>
                </a:solidFill>
                <a:latin typeface="Calibri"/>
                <a:cs typeface="Calibri"/>
              </a:rPr>
              <a:t>bateria</a:t>
            </a:r>
            <a:r>
              <a:rPr sz="1100" spc="-27">
                <a:solidFill>
                  <a:srgbClr val="000000"/>
                </a:solidFill>
                <a:latin typeface="Calibri"/>
                <a:cs typeface="Calibri"/>
              </a:rPr>
              <a:t> </a:t>
            </a:r>
            <a:r>
              <a:rPr sz="1100">
                <a:solidFill>
                  <a:srgbClr val="000000"/>
                </a:solidFill>
                <a:latin typeface="Calibri"/>
                <a:cs typeface="Calibri"/>
              </a:rPr>
              <a:t>nova,</a:t>
            </a:r>
            <a:r>
              <a:rPr sz="1100" spc="-12">
                <a:solidFill>
                  <a:srgbClr val="000000"/>
                </a:solidFill>
                <a:latin typeface="Calibri"/>
                <a:cs typeface="Calibri"/>
              </a:rPr>
              <a:t> </a:t>
            </a:r>
            <a:r>
              <a:rPr sz="1100">
                <a:solidFill>
                  <a:srgbClr val="000000"/>
                </a:solidFill>
                <a:latin typeface="Calibri"/>
                <a:cs typeface="Calibri"/>
              </a:rPr>
              <a:t>carregue a bateria durante 30 minutos da primeira vez.</a:t>
            </a:r>
            <a:r>
              <a:rPr sz="1100" spc="-10">
                <a:solidFill>
                  <a:srgbClr val="000000"/>
                </a:solidFill>
                <a:latin typeface="Calibri"/>
                <a:cs typeface="Calibri"/>
              </a:rPr>
              <a:t> </a:t>
            </a:r>
            <a:r>
              <a:rPr sz="1100">
                <a:solidFill>
                  <a:srgbClr val="000000"/>
                </a:solidFill>
                <a:latin typeface="Calibri"/>
                <a:cs typeface="Calibri"/>
              </a:rPr>
              <a:t>Isto prolongará a</a:t>
            </a:r>
          </a:p>
          <a:p>
            <a:pPr marL="0" marR="0">
              <a:lnSpc>
                <a:spcPts val="1343"/>
              </a:lnSpc>
              <a:spcBef>
                <a:spcPts val="50"/>
              </a:spcBef>
              <a:spcAft>
                <a:spcPts val="0"/>
              </a:spcAft>
            </a:pPr>
            <a:r>
              <a:rPr sz="1100">
                <a:solidFill>
                  <a:srgbClr val="000000"/>
                </a:solidFill>
                <a:latin typeface="Calibri"/>
                <a:cs typeface="Calibri"/>
              </a:rPr>
              <a:t>sua vida útil.</a:t>
            </a:r>
          </a:p>
        </p:txBody>
      </p:sp>
      <p:sp>
        <p:nvSpPr>
          <p:cNvPr id="12" name="object 12"/>
          <p:cNvSpPr txBox="1"/>
          <p:nvPr/>
        </p:nvSpPr>
        <p:spPr>
          <a:xfrm>
            <a:off x="684275" y="3223626"/>
            <a:ext cx="120632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Carga da bateria</a:t>
            </a:r>
          </a:p>
        </p:txBody>
      </p:sp>
      <p:sp>
        <p:nvSpPr>
          <p:cNvPr id="13" name="object 13"/>
          <p:cNvSpPr txBox="1"/>
          <p:nvPr/>
        </p:nvSpPr>
        <p:spPr>
          <a:xfrm>
            <a:off x="684275" y="3386420"/>
            <a:ext cx="626240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Com</a:t>
            </a:r>
            <a:r>
              <a:rPr sz="1100" spc="12">
                <a:solidFill>
                  <a:srgbClr val="000000"/>
                </a:solidFill>
                <a:latin typeface="Calibri"/>
                <a:cs typeface="Calibri"/>
              </a:rPr>
              <a:t> </a:t>
            </a:r>
            <a:r>
              <a:rPr sz="1100">
                <a:solidFill>
                  <a:srgbClr val="000000"/>
                </a:solidFill>
                <a:latin typeface="Calibri"/>
                <a:cs typeface="Calibri"/>
              </a:rPr>
              <a:t>o botão de ignição desligado,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a tensão da bateria for inferior a 12,6 V,</a:t>
            </a:r>
            <a:r>
              <a:rPr sz="1100" spc="-11">
                <a:solidFill>
                  <a:srgbClr val="000000"/>
                </a:solidFill>
                <a:latin typeface="Calibri"/>
                <a:cs typeface="Calibri"/>
              </a:rPr>
              <a:t> </a:t>
            </a:r>
            <a:r>
              <a:rPr sz="1100">
                <a:solidFill>
                  <a:srgbClr val="000000"/>
                </a:solidFill>
                <a:latin typeface="Calibri"/>
                <a:cs typeface="Calibri"/>
              </a:rPr>
              <a:t>sugerimos-lhe que carregue a</a:t>
            </a:r>
          </a:p>
          <a:p>
            <a:pPr marL="0" marR="0">
              <a:lnSpc>
                <a:spcPts val="1344"/>
              </a:lnSpc>
              <a:spcBef>
                <a:spcPts val="50"/>
              </a:spcBef>
              <a:spcAft>
                <a:spcPts val="0"/>
              </a:spcAft>
            </a:pPr>
            <a:r>
              <a:rPr sz="1100">
                <a:solidFill>
                  <a:srgbClr val="000000"/>
                </a:solidFill>
                <a:latin typeface="Calibri"/>
                <a:cs typeface="Calibri"/>
              </a:rPr>
              <a:t>bateria.</a:t>
            </a:r>
          </a:p>
        </p:txBody>
      </p:sp>
      <p:sp>
        <p:nvSpPr>
          <p:cNvPr id="14" name="object 14"/>
          <p:cNvSpPr txBox="1"/>
          <p:nvPr/>
        </p:nvSpPr>
        <p:spPr>
          <a:xfrm>
            <a:off x="684275" y="3778245"/>
            <a:ext cx="216896" cy="7432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51"/>
              </a:spcBef>
              <a:spcAft>
                <a:spcPts val="0"/>
              </a:spcAft>
            </a:pPr>
            <a:r>
              <a:rPr sz="1100">
                <a:solidFill>
                  <a:srgbClr val="000000"/>
                </a:solidFill>
                <a:latin typeface="ECDRCR+Symbol"/>
                <a:cs typeface="ECDRCR+Symbol"/>
              </a:rPr>
              <a:t></a:t>
            </a:r>
          </a:p>
        </p:txBody>
      </p:sp>
      <p:sp>
        <p:nvSpPr>
          <p:cNvPr id="15" name="object 15"/>
          <p:cNvSpPr txBox="1"/>
          <p:nvPr/>
        </p:nvSpPr>
        <p:spPr>
          <a:xfrm>
            <a:off x="912875" y="3785708"/>
            <a:ext cx="5806608" cy="7426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Carregue a bateria utilizando</a:t>
            </a:r>
            <a:r>
              <a:rPr sz="1100" spc="13">
                <a:solidFill>
                  <a:srgbClr val="000000"/>
                </a:solidFill>
                <a:latin typeface="Calibri"/>
                <a:cs typeface="Calibri"/>
              </a:rPr>
              <a:t> </a:t>
            </a:r>
            <a:r>
              <a:rPr sz="1100">
                <a:solidFill>
                  <a:srgbClr val="000000"/>
                </a:solidFill>
                <a:latin typeface="Calibri"/>
                <a:cs typeface="Calibri"/>
              </a:rPr>
              <a:t>o carregador adequado e</a:t>
            </a:r>
            <a:r>
              <a:rPr sz="1100" spc="18">
                <a:solidFill>
                  <a:srgbClr val="000000"/>
                </a:solidFill>
                <a:latin typeface="Calibri"/>
                <a:cs typeface="Calibri"/>
              </a:rPr>
              <a:t> </a:t>
            </a:r>
            <a:r>
              <a:rPr sz="1100">
                <a:solidFill>
                  <a:srgbClr val="000000"/>
                </a:solidFill>
                <a:latin typeface="Calibri"/>
                <a:cs typeface="Calibri"/>
              </a:rPr>
              <a:t>siga estritamente as</a:t>
            </a:r>
            <a:r>
              <a:rPr sz="1100" spc="-12">
                <a:solidFill>
                  <a:srgbClr val="000000"/>
                </a:solidFill>
                <a:latin typeface="Calibri"/>
                <a:cs typeface="Calibri"/>
              </a:rPr>
              <a:t> </a:t>
            </a:r>
            <a:r>
              <a:rPr sz="1100">
                <a:solidFill>
                  <a:srgbClr val="000000"/>
                </a:solidFill>
                <a:latin typeface="Calibri"/>
                <a:cs typeface="Calibri"/>
              </a:rPr>
              <a:t>suas</a:t>
            </a:r>
            <a:r>
              <a:rPr sz="1100" spc="-19">
                <a:solidFill>
                  <a:srgbClr val="000000"/>
                </a:solidFill>
                <a:latin typeface="Calibri"/>
                <a:cs typeface="Calibri"/>
              </a:rPr>
              <a:t> </a:t>
            </a:r>
            <a:r>
              <a:rPr sz="1100">
                <a:solidFill>
                  <a:srgbClr val="000000"/>
                </a:solidFill>
                <a:latin typeface="Calibri"/>
                <a:cs typeface="Calibri"/>
              </a:rPr>
              <a:t>instruções.</a:t>
            </a:r>
          </a:p>
          <a:p>
            <a:pPr marL="0" marR="0">
              <a:lnSpc>
                <a:spcPts val="1347"/>
              </a:lnSpc>
              <a:spcBef>
                <a:spcPts val="94"/>
              </a:spcBef>
              <a:spcAft>
                <a:spcPts val="0"/>
              </a:spcAft>
            </a:pPr>
            <a:r>
              <a:rPr sz="1100">
                <a:solidFill>
                  <a:srgbClr val="000000"/>
                </a:solidFill>
                <a:latin typeface="Calibri"/>
                <a:cs typeface="Calibri"/>
              </a:rPr>
              <a:t>A tensão de carga em corrente contínua será de 14,5±0,3 V com corrente estável não</a:t>
            </a:r>
            <a:r>
              <a:rPr sz="1100" spc="19">
                <a:solidFill>
                  <a:srgbClr val="000000"/>
                </a:solidFill>
                <a:latin typeface="Calibri"/>
                <a:cs typeface="Calibri"/>
              </a:rPr>
              <a:t> </a:t>
            </a:r>
            <a:r>
              <a:rPr sz="1100">
                <a:solidFill>
                  <a:srgbClr val="000000"/>
                </a:solidFill>
                <a:latin typeface="Calibri"/>
                <a:cs typeface="Calibri"/>
              </a:rPr>
              <a:t>superior a 1A.</a:t>
            </a:r>
          </a:p>
          <a:p>
            <a:pPr marL="0" marR="0">
              <a:lnSpc>
                <a:spcPts val="1347"/>
              </a:lnSpc>
              <a:spcBef>
                <a:spcPts val="56"/>
              </a:spcBef>
              <a:spcAft>
                <a:spcPts val="0"/>
              </a:spcAft>
            </a:pPr>
            <a:r>
              <a:rPr sz="1100">
                <a:solidFill>
                  <a:srgbClr val="000000"/>
                </a:solidFill>
                <a:latin typeface="Calibri"/>
                <a:cs typeface="Calibri"/>
              </a:rPr>
              <a:t>O tempo de carga será de 6</a:t>
            </a:r>
            <a:r>
              <a:rPr sz="1100" spc="17">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8 horas, evite que a corrente supere o limite máximo.</a:t>
            </a:r>
          </a:p>
          <a:p>
            <a:pPr marL="0" marR="0">
              <a:lnSpc>
                <a:spcPts val="1347"/>
              </a:lnSpc>
              <a:spcBef>
                <a:spcPts val="56"/>
              </a:spcBef>
              <a:spcAft>
                <a:spcPts val="0"/>
              </a:spcAft>
            </a:pPr>
            <a:r>
              <a:rPr sz="1100">
                <a:solidFill>
                  <a:srgbClr val="000000"/>
                </a:solidFill>
                <a:latin typeface="Calibri"/>
                <a:cs typeface="Calibri"/>
              </a:rPr>
              <a:t>As cargas rápidas podem encurtar a vida útil da bateria. Evite</a:t>
            </a:r>
            <a:r>
              <a:rPr sz="1100" spc="18">
                <a:solidFill>
                  <a:srgbClr val="000000"/>
                </a:solidFill>
                <a:latin typeface="Calibri"/>
                <a:cs typeface="Calibri"/>
              </a:rPr>
              <a:t> </a:t>
            </a:r>
            <a:r>
              <a:rPr sz="1100">
                <a:solidFill>
                  <a:srgbClr val="000000"/>
                </a:solidFill>
                <a:latin typeface="Calibri"/>
                <a:cs typeface="Calibri"/>
              </a:rPr>
              <a:t>empregar</a:t>
            </a:r>
            <a:r>
              <a:rPr sz="1100" spc="-14">
                <a:solidFill>
                  <a:srgbClr val="000000"/>
                </a:solidFill>
                <a:latin typeface="Calibri"/>
                <a:cs typeface="Calibri"/>
              </a:rPr>
              <a:t> </a:t>
            </a:r>
            <a:r>
              <a:rPr sz="1100">
                <a:solidFill>
                  <a:srgbClr val="000000"/>
                </a:solidFill>
                <a:latin typeface="Calibri"/>
                <a:cs typeface="Calibri"/>
              </a:rPr>
              <a:t>este método.</a:t>
            </a:r>
          </a:p>
        </p:txBody>
      </p:sp>
      <p:sp>
        <p:nvSpPr>
          <p:cNvPr id="16" name="object 16"/>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129</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562604"/>
            <a:ext cx="6301740" cy="85343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245"/>
            <a:ext cx="216896" cy="386669"/>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6" name="object 6"/>
          <p:cNvSpPr txBox="1"/>
          <p:nvPr/>
        </p:nvSpPr>
        <p:spPr>
          <a:xfrm>
            <a:off x="804672" y="737708"/>
            <a:ext cx="6128656" cy="55674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Isole a bateria</a:t>
            </a:r>
            <a:r>
              <a:rPr sz="1100" spc="-16">
                <a:solidFill>
                  <a:srgbClr val="000000"/>
                </a:solidFill>
                <a:latin typeface="Calibri"/>
                <a:cs typeface="Calibri"/>
              </a:rPr>
              <a:t> </a:t>
            </a:r>
            <a:r>
              <a:rPr sz="1100">
                <a:solidFill>
                  <a:srgbClr val="000000"/>
                </a:solidFill>
                <a:latin typeface="Calibri"/>
                <a:cs typeface="Calibri"/>
              </a:rPr>
              <a:t>do circuito</a:t>
            </a:r>
            <a:r>
              <a:rPr sz="1100" spc="18">
                <a:solidFill>
                  <a:srgbClr val="000000"/>
                </a:solidFill>
                <a:latin typeface="Calibri"/>
                <a:cs typeface="Calibri"/>
              </a:rPr>
              <a:t> </a:t>
            </a:r>
            <a:r>
              <a:rPr sz="1100">
                <a:solidFill>
                  <a:srgbClr val="000000"/>
                </a:solidFill>
                <a:latin typeface="Calibri"/>
                <a:cs typeface="Calibri"/>
              </a:rPr>
              <a:t>elétrico da moto antes</a:t>
            </a:r>
            <a:r>
              <a:rPr sz="1100" spc="-11">
                <a:solidFill>
                  <a:srgbClr val="000000"/>
                </a:solidFill>
                <a:latin typeface="Calibri"/>
                <a:cs typeface="Calibri"/>
              </a:rPr>
              <a:t> </a:t>
            </a:r>
            <a:r>
              <a:rPr sz="1100">
                <a:solidFill>
                  <a:srgbClr val="000000"/>
                </a:solidFill>
                <a:latin typeface="Calibri"/>
                <a:cs typeface="Calibri"/>
              </a:rPr>
              <a:t>de</a:t>
            </a:r>
            <a:r>
              <a:rPr sz="1100" spc="22">
                <a:solidFill>
                  <a:srgbClr val="000000"/>
                </a:solidFill>
                <a:latin typeface="Calibri"/>
                <a:cs typeface="Calibri"/>
              </a:rPr>
              <a:t> </a:t>
            </a:r>
            <a:r>
              <a:rPr sz="1100">
                <a:solidFill>
                  <a:srgbClr val="000000"/>
                </a:solidFill>
                <a:latin typeface="Calibri"/>
                <a:cs typeface="Calibri"/>
              </a:rPr>
              <a:t>a</a:t>
            </a:r>
            <a:r>
              <a:rPr sz="1100" spc="-25">
                <a:solidFill>
                  <a:srgbClr val="000000"/>
                </a:solidFill>
                <a:latin typeface="Calibri"/>
                <a:cs typeface="Calibri"/>
              </a:rPr>
              <a:t> </a:t>
            </a:r>
            <a:r>
              <a:rPr sz="1100">
                <a:solidFill>
                  <a:srgbClr val="000000"/>
                </a:solidFill>
                <a:latin typeface="Calibri"/>
                <a:cs typeface="Calibri"/>
              </a:rPr>
              <a:t>carregar.</a:t>
            </a:r>
          </a:p>
          <a:p>
            <a:pPr marL="0" marR="0">
              <a:lnSpc>
                <a:spcPts val="1347"/>
              </a:lnSpc>
              <a:spcBef>
                <a:spcPts val="94"/>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a limpeza dos terminais ou uniões dos cabos. No</a:t>
            </a:r>
            <a:r>
              <a:rPr sz="1100" spc="20">
                <a:solidFill>
                  <a:srgbClr val="000000"/>
                </a:solidFill>
                <a:latin typeface="Calibri"/>
                <a:cs typeface="Calibri"/>
              </a:rPr>
              <a:t> </a:t>
            </a:r>
            <a:r>
              <a:rPr sz="1100">
                <a:solidFill>
                  <a:srgbClr val="000000"/>
                </a:solidFill>
                <a:latin typeface="Calibri"/>
                <a:cs typeface="Calibri"/>
              </a:rPr>
              <a:t>caso de estarem</a:t>
            </a:r>
            <a:r>
              <a:rPr sz="1100" spc="18">
                <a:solidFill>
                  <a:srgbClr val="000000"/>
                </a:solidFill>
                <a:latin typeface="Calibri"/>
                <a:cs typeface="Calibri"/>
              </a:rPr>
              <a:t> </a:t>
            </a:r>
            <a:r>
              <a:rPr sz="1100">
                <a:solidFill>
                  <a:srgbClr val="000000"/>
                </a:solidFill>
                <a:latin typeface="Calibri"/>
                <a:cs typeface="Calibri"/>
              </a:rPr>
              <a:t>corroídos</a:t>
            </a:r>
            <a:r>
              <a:rPr sz="1100" spc="-14">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oxidados,</a:t>
            </a:r>
            <a:r>
              <a:rPr sz="1100" spc="-21">
                <a:solidFill>
                  <a:srgbClr val="000000"/>
                </a:solidFill>
                <a:latin typeface="Calibri"/>
                <a:cs typeface="Calibri"/>
              </a:rPr>
              <a:t> </a:t>
            </a:r>
            <a:r>
              <a:rPr sz="1100">
                <a:solidFill>
                  <a:srgbClr val="000000"/>
                </a:solidFill>
                <a:latin typeface="Calibri"/>
                <a:cs typeface="Calibri"/>
              </a:rPr>
              <a:t>limpe-</a:t>
            </a:r>
          </a:p>
          <a:p>
            <a:pPr marL="0" marR="0">
              <a:lnSpc>
                <a:spcPts val="1344"/>
              </a:lnSpc>
              <a:spcBef>
                <a:spcPts val="50"/>
              </a:spcBef>
              <a:spcAft>
                <a:spcPts val="0"/>
              </a:spcAft>
            </a:pPr>
            <a:r>
              <a:rPr sz="1100">
                <a:solidFill>
                  <a:srgbClr val="000000"/>
                </a:solidFill>
                <a:latin typeface="Calibri"/>
                <a:cs typeface="Calibri"/>
              </a:rPr>
              <a:t>os.</a:t>
            </a:r>
          </a:p>
        </p:txBody>
      </p:sp>
      <p:sp>
        <p:nvSpPr>
          <p:cNvPr id="7" name="object 7"/>
          <p:cNvSpPr txBox="1"/>
          <p:nvPr/>
        </p:nvSpPr>
        <p:spPr>
          <a:xfrm>
            <a:off x="576072" y="125602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8" name="object 8"/>
          <p:cNvSpPr txBox="1"/>
          <p:nvPr/>
        </p:nvSpPr>
        <p:spPr>
          <a:xfrm>
            <a:off x="804672" y="1263488"/>
            <a:ext cx="6176797"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um uso frequente, a moto</a:t>
            </a:r>
            <a:r>
              <a:rPr sz="1100" spc="20">
                <a:solidFill>
                  <a:srgbClr val="000000"/>
                </a:solidFill>
                <a:latin typeface="Calibri"/>
                <a:cs typeface="Calibri"/>
              </a:rPr>
              <a:t> </a:t>
            </a:r>
            <a:r>
              <a:rPr sz="1100">
                <a:solidFill>
                  <a:srgbClr val="000000"/>
                </a:solidFill>
                <a:latin typeface="Calibri"/>
                <a:cs typeface="Calibri"/>
              </a:rPr>
              <a:t>pode carregar a bateria automaticamente. Se</a:t>
            </a:r>
            <a:r>
              <a:rPr sz="1100" spc="11">
                <a:solidFill>
                  <a:srgbClr val="000000"/>
                </a:solidFill>
                <a:latin typeface="Calibri"/>
                <a:cs typeface="Calibri"/>
              </a:rPr>
              <a:t> </a:t>
            </a:r>
            <a:r>
              <a:rPr sz="1100">
                <a:solidFill>
                  <a:srgbClr val="000000"/>
                </a:solidFill>
                <a:latin typeface="Calibri"/>
                <a:cs typeface="Calibri"/>
              </a:rPr>
              <a:t>a utiliza</a:t>
            </a:r>
          </a:p>
          <a:p>
            <a:pPr marL="0" marR="0">
              <a:lnSpc>
                <a:spcPts val="1344"/>
              </a:lnSpc>
              <a:spcBef>
                <a:spcPts val="50"/>
              </a:spcBef>
              <a:spcAft>
                <a:spcPts val="0"/>
              </a:spcAft>
            </a:pPr>
            <a:r>
              <a:rPr sz="1100">
                <a:solidFill>
                  <a:srgbClr val="000000"/>
                </a:solidFill>
                <a:latin typeface="Calibri"/>
                <a:cs typeface="Calibri"/>
              </a:rPr>
              <a:t>ocasionalmente, é possível que a carga da bateria não seja suficiente. A bateria pode descarregar-se por si</a:t>
            </a:r>
          </a:p>
          <a:p>
            <a:pPr marL="0" marR="0">
              <a:lnSpc>
                <a:spcPts val="1344"/>
              </a:lnSpc>
              <a:spcBef>
                <a:spcPts val="0"/>
              </a:spcBef>
              <a:spcAft>
                <a:spcPts val="0"/>
              </a:spcAft>
            </a:pPr>
            <a:r>
              <a:rPr sz="1100">
                <a:solidFill>
                  <a:srgbClr val="000000"/>
                </a:solidFill>
                <a:latin typeface="Calibri"/>
                <a:cs typeface="Calibri"/>
              </a:rPr>
              <a:t>mesma,</a:t>
            </a:r>
            <a:r>
              <a:rPr sz="1100" spc="-11">
                <a:solidFill>
                  <a:srgbClr val="000000"/>
                </a:solidFill>
                <a:latin typeface="Calibri"/>
                <a:cs typeface="Calibri"/>
              </a:rPr>
              <a:t> </a:t>
            </a:r>
            <a:r>
              <a:rPr sz="1100">
                <a:solidFill>
                  <a:srgbClr val="000000"/>
                </a:solidFill>
                <a:latin typeface="Calibri"/>
                <a:cs typeface="Calibri"/>
              </a:rPr>
              <a:t>dependendo das características da bateria ou</a:t>
            </a:r>
            <a:r>
              <a:rPr sz="1100" spc="-16">
                <a:solidFill>
                  <a:srgbClr val="000000"/>
                </a:solidFill>
                <a:latin typeface="Calibri"/>
                <a:cs typeface="Calibri"/>
              </a:rPr>
              <a:t> </a:t>
            </a:r>
            <a:r>
              <a:rPr sz="1100">
                <a:solidFill>
                  <a:srgbClr val="000000"/>
                </a:solidFill>
                <a:latin typeface="Calibri"/>
                <a:cs typeface="Calibri"/>
              </a:rPr>
              <a:t>da temperatura ambiente.</a:t>
            </a:r>
            <a:r>
              <a:rPr sz="1100" spc="-13">
                <a:solidFill>
                  <a:srgbClr val="000000"/>
                </a:solidFill>
                <a:latin typeface="Calibri"/>
                <a:cs typeface="Calibri"/>
              </a:rPr>
              <a:t> </a:t>
            </a:r>
            <a:r>
              <a:rPr sz="1100">
                <a:solidFill>
                  <a:srgbClr val="000000"/>
                </a:solidFill>
                <a:latin typeface="Calibri"/>
                <a:cs typeface="Calibri"/>
              </a:rPr>
              <a:t>Quando</a:t>
            </a:r>
            <a:r>
              <a:rPr sz="1100" spc="18">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temperatura</a:t>
            </a:r>
          </a:p>
          <a:p>
            <a:pPr marL="0" marR="0">
              <a:lnSpc>
                <a:spcPts val="1344"/>
              </a:lnSpc>
              <a:spcBef>
                <a:spcPts val="50"/>
              </a:spcBef>
              <a:spcAft>
                <a:spcPts val="0"/>
              </a:spcAft>
            </a:pPr>
            <a:r>
              <a:rPr sz="1100">
                <a:solidFill>
                  <a:srgbClr val="000000"/>
                </a:solidFill>
                <a:latin typeface="Calibri"/>
                <a:cs typeface="Calibri"/>
              </a:rPr>
              <a:t>ambiente aumenta, a descarga acelera-se; por exemplo, a descarga acelera-se em 100 % por cada</a:t>
            </a:r>
          </a:p>
          <a:p>
            <a:pPr marL="0" marR="0">
              <a:lnSpc>
                <a:spcPts val="1344"/>
              </a:lnSpc>
              <a:spcBef>
                <a:spcPts val="0"/>
              </a:spcBef>
              <a:spcAft>
                <a:spcPts val="0"/>
              </a:spcAft>
            </a:pPr>
            <a:r>
              <a:rPr sz="1100">
                <a:solidFill>
                  <a:srgbClr val="000000"/>
                </a:solidFill>
                <a:latin typeface="Calibri"/>
                <a:cs typeface="Calibri"/>
              </a:rPr>
              <a:t>aumento de temperatura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15ºC.</a:t>
            </a:r>
          </a:p>
        </p:txBody>
      </p:sp>
      <p:sp>
        <p:nvSpPr>
          <p:cNvPr id="9" name="object 9"/>
          <p:cNvSpPr txBox="1"/>
          <p:nvPr/>
        </p:nvSpPr>
        <p:spPr>
          <a:xfrm>
            <a:off x="576072" y="211556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2123024"/>
            <a:ext cx="6181077"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que a bateria não ter a carga adequada em</a:t>
            </a:r>
            <a:r>
              <a:rPr sz="1100" spc="10">
                <a:solidFill>
                  <a:srgbClr val="000000"/>
                </a:solidFill>
                <a:latin typeface="Calibri"/>
                <a:cs typeface="Calibri"/>
              </a:rPr>
              <a:t> </a:t>
            </a:r>
            <a:r>
              <a:rPr sz="1100">
                <a:solidFill>
                  <a:srgbClr val="000000"/>
                </a:solidFill>
                <a:latin typeface="Calibri"/>
                <a:cs typeface="Calibri"/>
              </a:rPr>
              <a:t>climas frios,</a:t>
            </a:r>
            <a:r>
              <a:rPr sz="1100" spc="-11">
                <a:solidFill>
                  <a:srgbClr val="000000"/>
                </a:solidFill>
                <a:latin typeface="Calibri"/>
                <a:cs typeface="Calibri"/>
              </a:rPr>
              <a:t> </a:t>
            </a:r>
            <a:r>
              <a:rPr sz="1100">
                <a:solidFill>
                  <a:srgbClr val="000000"/>
                </a:solidFill>
                <a:latin typeface="Calibri"/>
                <a:cs typeface="Calibri"/>
              </a:rPr>
              <a:t>o eletrólito</a:t>
            </a:r>
            <a:r>
              <a:rPr sz="1100" spc="-12">
                <a:solidFill>
                  <a:srgbClr val="000000"/>
                </a:solidFill>
                <a:latin typeface="Calibri"/>
                <a:cs typeface="Calibri"/>
              </a:rPr>
              <a:t> </a:t>
            </a:r>
            <a:r>
              <a:rPr sz="1100">
                <a:solidFill>
                  <a:srgbClr val="000000"/>
                </a:solidFill>
                <a:latin typeface="Calibri"/>
                <a:cs typeface="Calibri"/>
              </a:rPr>
              <a:t>pode congelar e danificar a</a:t>
            </a:r>
          </a:p>
          <a:p>
            <a:pPr marL="0" marR="0">
              <a:lnSpc>
                <a:spcPts val="1343"/>
              </a:lnSpc>
              <a:spcBef>
                <a:spcPts val="50"/>
              </a:spcBef>
              <a:spcAft>
                <a:spcPts val="0"/>
              </a:spcAft>
            </a:pPr>
            <a:r>
              <a:rPr sz="1100">
                <a:solidFill>
                  <a:srgbClr val="000000"/>
                </a:solidFill>
                <a:latin typeface="Calibri"/>
                <a:cs typeface="Calibri"/>
              </a:rPr>
              <a:t>bateria</a:t>
            </a:r>
            <a:r>
              <a:rPr sz="1100" spc="-16">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deformar</a:t>
            </a:r>
            <a:r>
              <a:rPr sz="1100" spc="-16">
                <a:solidFill>
                  <a:srgbClr val="000000"/>
                </a:solidFill>
                <a:latin typeface="Calibri"/>
                <a:cs typeface="Calibri"/>
              </a:rPr>
              <a:t>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terminais. Carregar a bateria a baixas temperaturas</a:t>
            </a:r>
            <a:r>
              <a:rPr sz="1100" spc="-10">
                <a:solidFill>
                  <a:srgbClr val="000000"/>
                </a:solidFill>
                <a:latin typeface="Calibri"/>
                <a:cs typeface="Calibri"/>
              </a:rPr>
              <a:t> </a:t>
            </a:r>
            <a:r>
              <a:rPr sz="1100">
                <a:solidFill>
                  <a:srgbClr val="000000"/>
                </a:solidFill>
                <a:latin typeface="Calibri"/>
                <a:cs typeface="Calibri"/>
              </a:rPr>
              <a:t>pode aumentar a sua</a:t>
            </a:r>
          </a:p>
          <a:p>
            <a:pPr marL="0" marR="0">
              <a:lnSpc>
                <a:spcPts val="1344"/>
              </a:lnSpc>
              <a:spcBef>
                <a:spcPts val="0"/>
              </a:spcBef>
              <a:spcAft>
                <a:spcPts val="0"/>
              </a:spcAft>
            </a:pPr>
            <a:r>
              <a:rPr sz="1100">
                <a:solidFill>
                  <a:srgbClr val="000000"/>
                </a:solidFill>
                <a:latin typeface="Calibri"/>
                <a:cs typeface="Calibri"/>
              </a:rPr>
              <a:t>durabilidade.</a:t>
            </a:r>
          </a:p>
        </p:txBody>
      </p:sp>
      <p:sp>
        <p:nvSpPr>
          <p:cNvPr id="11" name="object 11"/>
          <p:cNvSpPr txBox="1"/>
          <p:nvPr/>
        </p:nvSpPr>
        <p:spPr>
          <a:xfrm>
            <a:off x="576072" y="2635245"/>
            <a:ext cx="216896" cy="90787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2" name="object 12"/>
          <p:cNvSpPr txBox="1"/>
          <p:nvPr/>
        </p:nvSpPr>
        <p:spPr>
          <a:xfrm>
            <a:off x="804672" y="2642708"/>
            <a:ext cx="6152891" cy="90726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não vai usar a moto durante muito tempo, primeiro deve desligar o terminal negativo da bateria. Caso</a:t>
            </a:r>
          </a:p>
          <a:p>
            <a:pPr marL="0" marR="0">
              <a:lnSpc>
                <a:spcPts val="1344"/>
              </a:lnSpc>
              <a:spcBef>
                <a:spcPts val="50"/>
              </a:spcBef>
              <a:spcAft>
                <a:spcPts val="0"/>
              </a:spcAft>
            </a:pPr>
            <a:r>
              <a:rPr sz="1100">
                <a:solidFill>
                  <a:srgbClr val="000000"/>
                </a:solidFill>
                <a:latin typeface="Calibri"/>
                <a:cs typeface="Calibri"/>
              </a:rPr>
              <a:t>contrário, a bateria</a:t>
            </a:r>
            <a:r>
              <a:rPr sz="1100" spc="-15">
                <a:solidFill>
                  <a:srgbClr val="000000"/>
                </a:solidFill>
                <a:latin typeface="Calibri"/>
                <a:cs typeface="Calibri"/>
              </a:rPr>
              <a:t> </a:t>
            </a:r>
            <a:r>
              <a:rPr sz="1100">
                <a:solidFill>
                  <a:srgbClr val="000000"/>
                </a:solidFill>
                <a:latin typeface="Calibri"/>
                <a:cs typeface="Calibri"/>
              </a:rPr>
              <a:t>irá descarregar-se mais</a:t>
            </a:r>
            <a:r>
              <a:rPr sz="1100" spc="-12">
                <a:solidFill>
                  <a:srgbClr val="000000"/>
                </a:solidFill>
                <a:latin typeface="Calibri"/>
                <a:cs typeface="Calibri"/>
              </a:rPr>
              <a:t> </a:t>
            </a:r>
            <a:r>
              <a:rPr sz="1100">
                <a:solidFill>
                  <a:srgbClr val="000000"/>
                </a:solidFill>
                <a:latin typeface="Calibri"/>
                <a:cs typeface="Calibri"/>
              </a:rPr>
              <a:t>depressa.</a:t>
            </a:r>
          </a:p>
          <a:p>
            <a:pPr marL="0" marR="0">
              <a:lnSpc>
                <a:spcPts val="1347"/>
              </a:lnSpc>
              <a:spcBef>
                <a:spcPts val="56"/>
              </a:spcBef>
              <a:spcAft>
                <a:spcPts val="0"/>
              </a:spcAft>
            </a:pPr>
            <a:r>
              <a:rPr sz="1100">
                <a:solidFill>
                  <a:srgbClr val="000000"/>
                </a:solidFill>
                <a:latin typeface="Calibri"/>
                <a:cs typeface="Calibri"/>
              </a:rPr>
              <a:t>Se não vai usar a moto por</a:t>
            </a:r>
            <a:r>
              <a:rPr sz="1100" spc="-16">
                <a:solidFill>
                  <a:srgbClr val="000000"/>
                </a:solidFill>
                <a:latin typeface="Calibri"/>
                <a:cs typeface="Calibri"/>
              </a:rPr>
              <a:t> </a:t>
            </a:r>
            <a:r>
              <a:rPr sz="1100">
                <a:solidFill>
                  <a:srgbClr val="000000"/>
                </a:solidFill>
                <a:latin typeface="Calibri"/>
                <a:cs typeface="Calibri"/>
              </a:rPr>
              <a:t>mais de um mês, deverá carregar a bateria mensalmente. No caso de a bateria</a:t>
            </a:r>
          </a:p>
          <a:p>
            <a:pPr marL="0" marR="0">
              <a:lnSpc>
                <a:spcPts val="1344"/>
              </a:lnSpc>
              <a:spcBef>
                <a:spcPts val="0"/>
              </a:spcBef>
              <a:spcAft>
                <a:spcPts val="0"/>
              </a:spcAft>
            </a:pPr>
            <a:r>
              <a:rPr sz="1100">
                <a:solidFill>
                  <a:srgbClr val="000000"/>
                </a:solidFill>
                <a:latin typeface="Calibri"/>
                <a:cs typeface="Calibri"/>
              </a:rPr>
              <a:t>estar sem</a:t>
            </a:r>
            <a:r>
              <a:rPr sz="1100" spc="12">
                <a:solidFill>
                  <a:srgbClr val="000000"/>
                </a:solidFill>
                <a:latin typeface="Calibri"/>
                <a:cs typeface="Calibri"/>
              </a:rPr>
              <a:t> </a:t>
            </a:r>
            <a:r>
              <a:rPr sz="1100">
                <a:solidFill>
                  <a:srgbClr val="000000"/>
                </a:solidFill>
                <a:latin typeface="Calibri"/>
                <a:cs typeface="Calibri"/>
              </a:rPr>
              <a:t>carregar durante muito</a:t>
            </a:r>
            <a:r>
              <a:rPr sz="1100" spc="11">
                <a:solidFill>
                  <a:srgbClr val="000000"/>
                </a:solidFill>
                <a:latin typeface="Calibri"/>
                <a:cs typeface="Calibri"/>
              </a:rPr>
              <a:t> </a:t>
            </a:r>
            <a:r>
              <a:rPr sz="1100">
                <a:solidFill>
                  <a:srgbClr val="000000"/>
                </a:solidFill>
                <a:latin typeface="Calibri"/>
                <a:cs typeface="Calibri"/>
              </a:rPr>
              <a:t>tempo, pode danificá-la irreversivelmente.</a:t>
            </a:r>
          </a:p>
          <a:p>
            <a:pPr marL="0" marR="0">
              <a:lnSpc>
                <a:spcPts val="1347"/>
              </a:lnSpc>
              <a:spcBef>
                <a:spcPts val="56"/>
              </a:spcBef>
              <a:spcAft>
                <a:spcPts val="0"/>
              </a:spcAft>
            </a:pPr>
            <a:r>
              <a:rPr sz="1100">
                <a:solidFill>
                  <a:srgbClr val="000000"/>
                </a:solidFill>
                <a:latin typeface="Calibri"/>
                <a:cs typeface="Calibri"/>
              </a:rPr>
              <a:t>Desfaça-se da bateria danificada num</a:t>
            </a:r>
            <a:r>
              <a:rPr sz="1100" spc="11">
                <a:solidFill>
                  <a:srgbClr val="000000"/>
                </a:solidFill>
                <a:latin typeface="Calibri"/>
                <a:cs typeface="Calibri"/>
              </a:rPr>
              <a:t> </a:t>
            </a:r>
            <a:r>
              <a:rPr sz="1100">
                <a:solidFill>
                  <a:srgbClr val="000000"/>
                </a:solidFill>
                <a:latin typeface="Calibri"/>
                <a:cs typeface="Calibri"/>
              </a:rPr>
              <a:t>ponto de recolha, não contamine o meio ambiente.</a:t>
            </a:r>
          </a:p>
        </p:txBody>
      </p:sp>
      <p:sp>
        <p:nvSpPr>
          <p:cNvPr id="13" name="object 13"/>
          <p:cNvSpPr txBox="1"/>
          <p:nvPr/>
        </p:nvSpPr>
        <p:spPr>
          <a:xfrm>
            <a:off x="3485388" y="3567776"/>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4" name="object 14"/>
          <p:cNvSpPr txBox="1"/>
          <p:nvPr/>
        </p:nvSpPr>
        <p:spPr>
          <a:xfrm>
            <a:off x="647700" y="3794852"/>
            <a:ext cx="481075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bateria produz hidrog</a:t>
            </a:r>
            <a:r>
              <a:rPr lang="pt-BR" sz="1100">
                <a:solidFill>
                  <a:srgbClr val="000000"/>
                </a:solidFill>
                <a:latin typeface="Calibri"/>
                <a:cs typeface="Calibri"/>
              </a:rPr>
              <a:t>ê</a:t>
            </a:r>
            <a:r>
              <a:rPr sz="1100">
                <a:solidFill>
                  <a:srgbClr val="000000"/>
                </a:solidFill>
                <a:latin typeface="Calibri"/>
                <a:cs typeface="Calibri"/>
              </a:rPr>
              <a:t>nio nas recargas: mantenha-a afastada </a:t>
            </a:r>
            <a:r>
              <a:rPr sz="1100" spc="-15">
                <a:solidFill>
                  <a:srgbClr val="000000"/>
                </a:solidFill>
                <a:latin typeface="Calibri"/>
                <a:cs typeface="Calibri"/>
              </a:rPr>
              <a:t>de</a:t>
            </a:r>
            <a:r>
              <a:rPr sz="1100" spc="17">
                <a:solidFill>
                  <a:srgbClr val="000000"/>
                </a:solidFill>
                <a:latin typeface="Calibri"/>
                <a:cs typeface="Calibri"/>
              </a:rPr>
              <a:t> </a:t>
            </a:r>
            <a:r>
              <a:rPr lang="pt-BR" sz="1100" spc="17">
                <a:solidFill>
                  <a:srgbClr val="000000"/>
                </a:solidFill>
                <a:latin typeface="Calibri"/>
                <a:cs typeface="Calibri"/>
              </a:rPr>
              <a:t>f</a:t>
            </a:r>
            <a:r>
              <a:rPr sz="1100">
                <a:solidFill>
                  <a:srgbClr val="000000"/>
                </a:solidFill>
                <a:latin typeface="Calibri"/>
                <a:cs typeface="Calibri"/>
              </a:rPr>
              <a:t>onte de calor.</a:t>
            </a:r>
          </a:p>
        </p:txBody>
      </p:sp>
      <p:sp>
        <p:nvSpPr>
          <p:cNvPr id="15" name="object 15"/>
          <p:cNvSpPr txBox="1"/>
          <p:nvPr/>
        </p:nvSpPr>
        <p:spPr>
          <a:xfrm>
            <a:off x="647700" y="4015832"/>
            <a:ext cx="609846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utilizar um pano</a:t>
            </a:r>
            <a:r>
              <a:rPr sz="1100" spc="12">
                <a:solidFill>
                  <a:srgbClr val="000000"/>
                </a:solidFill>
                <a:latin typeface="Calibri"/>
                <a:cs typeface="Calibri"/>
              </a:rPr>
              <a:t> </a:t>
            </a:r>
            <a:r>
              <a:rPr sz="1100">
                <a:solidFill>
                  <a:srgbClr val="000000"/>
                </a:solidFill>
                <a:latin typeface="Calibri"/>
                <a:cs typeface="Calibri"/>
              </a:rPr>
              <a:t>seco para a limpar, pode causar</a:t>
            </a:r>
            <a:r>
              <a:rPr sz="1100" spc="-15">
                <a:solidFill>
                  <a:srgbClr val="000000"/>
                </a:solidFill>
                <a:latin typeface="Calibri"/>
                <a:cs typeface="Calibri"/>
              </a:rPr>
              <a:t> </a:t>
            </a:r>
            <a:r>
              <a:rPr sz="1100">
                <a:solidFill>
                  <a:srgbClr val="000000"/>
                </a:solidFill>
                <a:latin typeface="Calibri"/>
                <a:cs typeface="Calibri"/>
              </a:rPr>
              <a:t>faíscas de eletricidade estática. Evite-o utilizando</a:t>
            </a:r>
            <a:r>
              <a:rPr sz="1100" spc="18">
                <a:solidFill>
                  <a:srgbClr val="000000"/>
                </a:solidFill>
                <a:latin typeface="Calibri"/>
                <a:cs typeface="Calibri"/>
              </a:rPr>
              <a:t> </a:t>
            </a:r>
            <a:r>
              <a:rPr sz="1100" spc="-15">
                <a:solidFill>
                  <a:srgbClr val="000000"/>
                </a:solidFill>
                <a:latin typeface="Calibri"/>
                <a:cs typeface="Calibri"/>
              </a:rPr>
              <a:t>um</a:t>
            </a:r>
          </a:p>
          <a:p>
            <a:pPr marL="0" marR="0">
              <a:lnSpc>
                <a:spcPts val="1344"/>
              </a:lnSpc>
              <a:spcBef>
                <a:spcPts val="50"/>
              </a:spcBef>
              <a:spcAft>
                <a:spcPts val="0"/>
              </a:spcAft>
            </a:pPr>
            <a:r>
              <a:rPr sz="1100">
                <a:solidFill>
                  <a:srgbClr val="000000"/>
                </a:solidFill>
                <a:latin typeface="Calibri"/>
                <a:cs typeface="Calibri"/>
              </a:rPr>
              <a:t>pano</a:t>
            </a:r>
            <a:r>
              <a:rPr sz="1100" spc="12">
                <a:solidFill>
                  <a:srgbClr val="000000"/>
                </a:solidFill>
                <a:latin typeface="Calibri"/>
                <a:cs typeface="Calibri"/>
              </a:rPr>
              <a:t> </a:t>
            </a:r>
            <a:r>
              <a:rPr sz="1100">
                <a:solidFill>
                  <a:srgbClr val="000000"/>
                </a:solidFill>
                <a:latin typeface="Calibri"/>
                <a:cs typeface="Calibri"/>
              </a:rPr>
              <a:t>húmido.</a:t>
            </a:r>
          </a:p>
        </p:txBody>
      </p:sp>
      <p:sp>
        <p:nvSpPr>
          <p:cNvPr id="16" name="object 16"/>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130</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899664"/>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221002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Montagem</a:t>
            </a:r>
            <a:r>
              <a:rPr sz="1100" b="1" spc="-20">
                <a:solidFill>
                  <a:srgbClr val="4F81BD"/>
                </a:solidFill>
                <a:cs typeface="Cambria"/>
              </a:rPr>
              <a:t> </a:t>
            </a:r>
            <a:r>
              <a:rPr sz="1100" b="1">
                <a:solidFill>
                  <a:srgbClr val="4F81BD"/>
                </a:solidFill>
                <a:cs typeface="Cambria"/>
              </a:rPr>
              <a:t>e extração da bateria</a:t>
            </a:r>
          </a:p>
        </p:txBody>
      </p:sp>
      <p:sp>
        <p:nvSpPr>
          <p:cNvPr id="6" name="object 6"/>
          <p:cNvSpPr txBox="1"/>
          <p:nvPr/>
        </p:nvSpPr>
        <p:spPr>
          <a:xfrm>
            <a:off x="684275" y="876549"/>
            <a:ext cx="216896" cy="7432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51"/>
              </a:spcBef>
              <a:spcAft>
                <a:spcPts val="0"/>
              </a:spcAft>
            </a:pPr>
            <a:r>
              <a:rPr sz="1100">
                <a:solidFill>
                  <a:srgbClr val="000000"/>
                </a:solidFill>
                <a:latin typeface="ECDRCR+Symbol"/>
                <a:cs typeface="ECDRCR+Symbol"/>
              </a:rPr>
              <a:t></a:t>
            </a:r>
          </a:p>
        </p:txBody>
      </p:sp>
      <p:sp>
        <p:nvSpPr>
          <p:cNvPr id="7" name="object 7"/>
          <p:cNvSpPr txBox="1"/>
          <p:nvPr/>
        </p:nvSpPr>
        <p:spPr>
          <a:xfrm>
            <a:off x="912875" y="884012"/>
            <a:ext cx="387631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Antes de montar ou extrair a bateria,</a:t>
            </a:r>
            <a:r>
              <a:rPr sz="1100" spc="-10">
                <a:solidFill>
                  <a:srgbClr val="000000"/>
                </a:solidFill>
                <a:latin typeface="Calibri"/>
                <a:cs typeface="Calibri"/>
              </a:rPr>
              <a:t> </a:t>
            </a:r>
            <a:r>
              <a:rPr sz="1100">
                <a:solidFill>
                  <a:srgbClr val="000000"/>
                </a:solidFill>
                <a:latin typeface="Calibri"/>
                <a:cs typeface="Calibri"/>
              </a:rPr>
              <a:t>desligue o</a:t>
            </a:r>
            <a:r>
              <a:rPr sz="1100" spc="10">
                <a:solidFill>
                  <a:srgbClr val="000000"/>
                </a:solidFill>
                <a:latin typeface="Calibri"/>
                <a:cs typeface="Calibri"/>
              </a:rPr>
              <a:t> </a:t>
            </a:r>
            <a:r>
              <a:rPr sz="1100">
                <a:solidFill>
                  <a:srgbClr val="000000"/>
                </a:solidFill>
                <a:latin typeface="Calibri"/>
                <a:cs typeface="Calibri"/>
              </a:rPr>
              <a:t>botão de ignição.</a:t>
            </a:r>
          </a:p>
        </p:txBody>
      </p:sp>
      <p:sp>
        <p:nvSpPr>
          <p:cNvPr id="8" name="object 8"/>
          <p:cNvSpPr txBox="1"/>
          <p:nvPr/>
        </p:nvSpPr>
        <p:spPr>
          <a:xfrm>
            <a:off x="912875" y="1062320"/>
            <a:ext cx="6114471" cy="7350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Desligue</a:t>
            </a:r>
            <a:r>
              <a:rPr sz="1100" spc="17">
                <a:solidFill>
                  <a:srgbClr val="000000"/>
                </a:solidFill>
                <a:latin typeface="Calibri"/>
                <a:cs typeface="Calibri"/>
              </a:rPr>
              <a:t> </a:t>
            </a:r>
            <a:r>
              <a:rPr sz="1100">
                <a:solidFill>
                  <a:srgbClr val="000000"/>
                </a:solidFill>
                <a:latin typeface="Calibri"/>
                <a:cs typeface="Calibri"/>
              </a:rPr>
              <a:t>primeiro o terminal negativo e em seguida o positivo</a:t>
            </a:r>
            <a:r>
              <a:rPr sz="1100" spc="11">
                <a:solidFill>
                  <a:srgbClr val="000000"/>
                </a:solidFill>
                <a:latin typeface="Calibri"/>
                <a:cs typeface="Calibri"/>
              </a:rPr>
              <a:t> </a:t>
            </a:r>
            <a:r>
              <a:rPr sz="1100">
                <a:solidFill>
                  <a:srgbClr val="000000"/>
                </a:solidFill>
                <a:latin typeface="Calibri"/>
                <a:cs typeface="Calibri"/>
              </a:rPr>
              <a:t>para</a:t>
            </a:r>
            <a:r>
              <a:rPr sz="1100" spc="-15">
                <a:solidFill>
                  <a:srgbClr val="000000"/>
                </a:solidFill>
                <a:latin typeface="Calibri"/>
                <a:cs typeface="Calibri"/>
              </a:rPr>
              <a:t> </a:t>
            </a:r>
            <a:r>
              <a:rPr sz="1100">
                <a:solidFill>
                  <a:srgbClr val="000000"/>
                </a:solidFill>
                <a:latin typeface="Calibri"/>
                <a:cs typeface="Calibri"/>
              </a:rPr>
              <a:t>extrair a bateria.</a:t>
            </a:r>
          </a:p>
          <a:p>
            <a:pPr marL="0" marR="0">
              <a:lnSpc>
                <a:spcPts val="1347"/>
              </a:lnSpc>
              <a:spcBef>
                <a:spcPts val="94"/>
              </a:spcBef>
              <a:spcAft>
                <a:spcPts val="0"/>
              </a:spcAft>
            </a:pPr>
            <a:r>
              <a:rPr sz="1100">
                <a:solidFill>
                  <a:srgbClr val="000000"/>
                </a:solidFill>
                <a:latin typeface="Calibri"/>
                <a:cs typeface="Calibri"/>
              </a:rPr>
              <a:t>Ligue primeiro o terminal positivo e em seguida o negativo</a:t>
            </a:r>
            <a:r>
              <a:rPr sz="1100" spc="12">
                <a:solidFill>
                  <a:srgbClr val="000000"/>
                </a:solidFill>
                <a:latin typeface="Calibri"/>
                <a:cs typeface="Calibri"/>
              </a:rPr>
              <a:t> </a:t>
            </a:r>
            <a:r>
              <a:rPr sz="1100">
                <a:solidFill>
                  <a:srgbClr val="000000"/>
                </a:solidFill>
                <a:latin typeface="Calibri"/>
                <a:cs typeface="Calibri"/>
              </a:rPr>
              <a:t>ao montar a bateria.</a:t>
            </a:r>
          </a:p>
          <a:p>
            <a:pPr marL="0" marR="0">
              <a:lnSpc>
                <a:spcPts val="1347"/>
              </a:lnSpc>
              <a:spcBef>
                <a:spcPts val="56"/>
              </a:spcBef>
              <a:spcAft>
                <a:spcPts val="0"/>
              </a:spcAft>
            </a:pPr>
            <a:r>
              <a:rPr sz="1100">
                <a:solidFill>
                  <a:srgbClr val="000000"/>
                </a:solidFill>
                <a:latin typeface="Calibri"/>
                <a:cs typeface="Calibri"/>
              </a:rPr>
              <a:t>Antes de retirar a bateria, afrouxe</a:t>
            </a:r>
            <a:r>
              <a:rPr sz="1100" spc="-15">
                <a:solidFill>
                  <a:srgbClr val="000000"/>
                </a:solidFill>
                <a:latin typeface="Calibri"/>
                <a:cs typeface="Calibri"/>
              </a:rPr>
              <a:t> </a:t>
            </a:r>
            <a:r>
              <a:rPr sz="1100">
                <a:solidFill>
                  <a:srgbClr val="000000"/>
                </a:solidFill>
                <a:latin typeface="Calibri"/>
                <a:cs typeface="Calibri"/>
              </a:rPr>
              <a:t>primeiro o</a:t>
            </a:r>
            <a:r>
              <a:rPr sz="1100" spc="17">
                <a:solidFill>
                  <a:srgbClr val="000000"/>
                </a:solidFill>
                <a:latin typeface="Calibri"/>
                <a:cs typeface="Calibri"/>
              </a:rPr>
              <a:t> </a:t>
            </a:r>
            <a:r>
              <a:rPr sz="1100">
                <a:solidFill>
                  <a:srgbClr val="000000"/>
                </a:solidFill>
                <a:latin typeface="Calibri"/>
                <a:cs typeface="Calibri"/>
              </a:rPr>
              <a:t>parafuso</a:t>
            </a:r>
            <a:r>
              <a:rPr sz="1100" spc="14">
                <a:solidFill>
                  <a:srgbClr val="000000"/>
                </a:solidFill>
                <a:latin typeface="Calibri"/>
                <a:cs typeface="Calibri"/>
              </a:rPr>
              <a:t> </a:t>
            </a:r>
            <a:r>
              <a:rPr sz="1100">
                <a:solidFill>
                  <a:srgbClr val="000000"/>
                </a:solidFill>
                <a:latin typeface="Calibri"/>
                <a:cs typeface="Calibri"/>
              </a:rPr>
              <a:t>do terminal para evitar que</a:t>
            </a:r>
            <a:r>
              <a:rPr sz="1100" spc="12">
                <a:solidFill>
                  <a:srgbClr val="000000"/>
                </a:solidFill>
                <a:latin typeface="Calibri"/>
                <a:cs typeface="Calibri"/>
              </a:rPr>
              <a:t> </a:t>
            </a:r>
            <a:r>
              <a:rPr sz="1100">
                <a:solidFill>
                  <a:srgbClr val="000000"/>
                </a:solidFill>
                <a:latin typeface="Calibri"/>
                <a:cs typeface="Calibri"/>
              </a:rPr>
              <a:t>a porca caia</a:t>
            </a:r>
            <a:r>
              <a:rPr sz="1100" spc="-22">
                <a:solidFill>
                  <a:srgbClr val="000000"/>
                </a:solidFill>
                <a:latin typeface="Calibri"/>
                <a:cs typeface="Calibri"/>
              </a:rPr>
              <a:t> </a:t>
            </a:r>
            <a:r>
              <a:rPr sz="1100">
                <a:solidFill>
                  <a:srgbClr val="000000"/>
                </a:solidFill>
                <a:latin typeface="Calibri"/>
                <a:cs typeface="Calibri"/>
              </a:rPr>
              <a:t>durante a</a:t>
            </a:r>
          </a:p>
          <a:p>
            <a:pPr marL="0" marR="0">
              <a:lnSpc>
                <a:spcPts val="1344"/>
              </a:lnSpc>
              <a:spcBef>
                <a:spcPts val="50"/>
              </a:spcBef>
              <a:spcAft>
                <a:spcPts val="0"/>
              </a:spcAft>
            </a:pPr>
            <a:r>
              <a:rPr sz="1100">
                <a:solidFill>
                  <a:srgbClr val="000000"/>
                </a:solidFill>
                <a:latin typeface="Calibri"/>
                <a:cs typeface="Calibri"/>
              </a:rPr>
              <a:t>extração da bateria.</a:t>
            </a:r>
          </a:p>
        </p:txBody>
      </p:sp>
      <p:sp>
        <p:nvSpPr>
          <p:cNvPr id="9" name="object 9"/>
          <p:cNvSpPr txBox="1"/>
          <p:nvPr/>
        </p:nvSpPr>
        <p:spPr>
          <a:xfrm>
            <a:off x="684275" y="1758945"/>
            <a:ext cx="216896" cy="72804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2677"/>
              </a:spcBef>
              <a:spcAft>
                <a:spcPts val="0"/>
              </a:spcAft>
            </a:pPr>
            <a:r>
              <a:rPr sz="1100">
                <a:solidFill>
                  <a:srgbClr val="000000"/>
                </a:solidFill>
                <a:latin typeface="ECDRCR+Symbol"/>
                <a:cs typeface="ECDRCR+Symbol"/>
              </a:rPr>
              <a:t></a:t>
            </a:r>
          </a:p>
        </p:txBody>
      </p:sp>
      <p:sp>
        <p:nvSpPr>
          <p:cNvPr id="10" name="object 10"/>
          <p:cNvSpPr txBox="1"/>
          <p:nvPr/>
        </p:nvSpPr>
        <p:spPr>
          <a:xfrm>
            <a:off x="912875" y="1766408"/>
            <a:ext cx="6057122" cy="89811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voltar</a:t>
            </a:r>
            <a:r>
              <a:rPr sz="1100" spc="-10">
                <a:solidFill>
                  <a:srgbClr val="000000"/>
                </a:solidFill>
                <a:latin typeface="Calibri"/>
                <a:cs typeface="Calibri"/>
              </a:rPr>
              <a:t> </a:t>
            </a:r>
            <a:r>
              <a:rPr sz="1100">
                <a:solidFill>
                  <a:srgbClr val="000000"/>
                </a:solidFill>
                <a:latin typeface="Calibri"/>
                <a:cs typeface="Calibri"/>
              </a:rPr>
              <a:t>a ligar a bateria, os dados armazenados de pressão</a:t>
            </a:r>
            <a:r>
              <a:rPr sz="1100" spc="11">
                <a:solidFill>
                  <a:srgbClr val="000000"/>
                </a:solidFill>
                <a:latin typeface="Calibri"/>
                <a:cs typeface="Calibri"/>
              </a:rPr>
              <a:t> </a:t>
            </a:r>
            <a:r>
              <a:rPr sz="1100">
                <a:solidFill>
                  <a:srgbClr val="000000"/>
                </a:solidFill>
                <a:latin typeface="Calibri"/>
                <a:cs typeface="Calibri"/>
              </a:rPr>
              <a:t>dos pneus</a:t>
            </a:r>
            <a:r>
              <a:rPr sz="1100" spc="-10">
                <a:solidFill>
                  <a:srgbClr val="000000"/>
                </a:solidFill>
                <a:latin typeface="Calibri"/>
                <a:cs typeface="Calibri"/>
              </a:rPr>
              <a:t> </a:t>
            </a:r>
            <a:r>
              <a:rPr sz="1100">
                <a:solidFill>
                  <a:srgbClr val="000000"/>
                </a:solidFill>
                <a:latin typeface="Calibri"/>
                <a:cs typeface="Calibri"/>
              </a:rPr>
              <a:t>irão apagar-se.</a:t>
            </a:r>
            <a:r>
              <a:rPr sz="1100" spc="-12">
                <a:solidFill>
                  <a:srgbClr val="000000"/>
                </a:solidFill>
                <a:latin typeface="Calibri"/>
                <a:cs typeface="Calibri"/>
              </a:rPr>
              <a:t> </a:t>
            </a:r>
            <a:r>
              <a:rPr sz="1100">
                <a:solidFill>
                  <a:srgbClr val="000000"/>
                </a:solidFill>
                <a:latin typeface="Calibri"/>
                <a:cs typeface="Calibri"/>
              </a:rPr>
              <a:t>Quando</a:t>
            </a:r>
            <a:r>
              <a:rPr sz="1100" spc="17">
                <a:solidFill>
                  <a:srgbClr val="000000"/>
                </a:solidFill>
                <a:latin typeface="Calibri"/>
                <a:cs typeface="Calibri"/>
              </a:rPr>
              <a:t> </a:t>
            </a:r>
            <a:r>
              <a:rPr sz="1100">
                <a:solidFill>
                  <a:srgbClr val="000000"/>
                </a:solidFill>
                <a:latin typeface="Calibri"/>
                <a:cs typeface="Calibri"/>
              </a:rPr>
              <a:t>a</a:t>
            </a:r>
          </a:p>
          <a:p>
            <a:pPr marL="0" marR="0">
              <a:lnSpc>
                <a:spcPts val="1344"/>
              </a:lnSpc>
              <a:spcBef>
                <a:spcPts val="50"/>
              </a:spcBef>
              <a:spcAft>
                <a:spcPts val="0"/>
              </a:spcAft>
            </a:pPr>
            <a:r>
              <a:rPr sz="1100">
                <a:solidFill>
                  <a:srgbClr val="000000"/>
                </a:solidFill>
                <a:latin typeface="Calibri"/>
                <a:cs typeface="Calibri"/>
              </a:rPr>
              <a:t>velocidade de condução for superior</a:t>
            </a:r>
            <a:r>
              <a:rPr sz="1100" spc="-18">
                <a:solidFill>
                  <a:srgbClr val="000000"/>
                </a:solidFill>
                <a:latin typeface="Calibri"/>
                <a:cs typeface="Calibri"/>
              </a:rPr>
              <a:t> </a:t>
            </a:r>
            <a:r>
              <a:rPr sz="1100">
                <a:solidFill>
                  <a:srgbClr val="000000"/>
                </a:solidFill>
                <a:latin typeface="Calibri"/>
                <a:cs typeface="Calibri"/>
              </a:rPr>
              <a:t>a 25 km/h, os dados da pressão dos pneus serão atualizados</a:t>
            </a:r>
          </a:p>
          <a:p>
            <a:pPr marL="0" marR="0">
              <a:lnSpc>
                <a:spcPts val="1344"/>
              </a:lnSpc>
              <a:spcBef>
                <a:spcPts val="0"/>
              </a:spcBef>
              <a:spcAft>
                <a:spcPts val="0"/>
              </a:spcAft>
            </a:pPr>
            <a:r>
              <a:rPr sz="1100">
                <a:solidFill>
                  <a:srgbClr val="000000"/>
                </a:solidFill>
                <a:latin typeface="Calibri"/>
                <a:cs typeface="Calibri"/>
              </a:rPr>
              <a:t>automaticamente.</a:t>
            </a:r>
          </a:p>
          <a:p>
            <a:pPr marL="0" marR="0">
              <a:lnSpc>
                <a:spcPts val="1347"/>
              </a:lnSpc>
              <a:spcBef>
                <a:spcPts val="94"/>
              </a:spcBef>
              <a:spcAft>
                <a:spcPts val="0"/>
              </a:spcAft>
            </a:pPr>
            <a:r>
              <a:rPr sz="1100">
                <a:solidFill>
                  <a:srgbClr val="000000"/>
                </a:solidFill>
                <a:latin typeface="Calibri"/>
                <a:cs typeface="Calibri"/>
              </a:rPr>
              <a:t>Ligue-se </a:t>
            </a:r>
            <a:r>
              <a:rPr lang="pt-BR" sz="1100">
                <a:solidFill>
                  <a:srgbClr val="000000"/>
                </a:solidFill>
                <a:latin typeface="Calibri"/>
                <a:cs typeface="Calibri"/>
              </a:rPr>
              <a:t>ao</a:t>
            </a:r>
            <a:r>
              <a:rPr sz="1100">
                <a:solidFill>
                  <a:srgbClr val="000000"/>
                </a:solidFill>
                <a:latin typeface="Calibri"/>
                <a:cs typeface="Calibri"/>
              </a:rPr>
              <a:t> App para usar a</a:t>
            </a:r>
            <a:r>
              <a:rPr sz="1100" spc="-14">
                <a:solidFill>
                  <a:srgbClr val="000000"/>
                </a:solidFill>
                <a:latin typeface="Calibri"/>
                <a:cs typeface="Calibri"/>
              </a:rPr>
              <a:t> </a:t>
            </a:r>
            <a:r>
              <a:rPr sz="1100">
                <a:solidFill>
                  <a:srgbClr val="000000"/>
                </a:solidFill>
                <a:latin typeface="Calibri"/>
                <a:cs typeface="Calibri"/>
              </a:rPr>
              <a:t>gravação da câmara onboard. Em</a:t>
            </a:r>
            <a:r>
              <a:rPr sz="1100" spc="15">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latin typeface="Calibri"/>
                <a:cs typeface="Calibri"/>
              </a:rPr>
              <a:t>vá</a:t>
            </a:r>
            <a:r>
              <a:rPr sz="1100">
                <a:solidFill>
                  <a:srgbClr val="000000"/>
                </a:solidFill>
                <a:latin typeface="Calibri"/>
                <a:cs typeface="Calibri"/>
              </a:rPr>
              <a:t> ao menu das definições para</a:t>
            </a:r>
          </a:p>
          <a:p>
            <a:pPr marL="0" marR="0">
              <a:lnSpc>
                <a:spcPts val="1344"/>
              </a:lnSpc>
              <a:spcBef>
                <a:spcPts val="50"/>
              </a:spcBef>
              <a:spcAft>
                <a:spcPts val="0"/>
              </a:spcAft>
            </a:pPr>
            <a:r>
              <a:rPr sz="1100">
                <a:solidFill>
                  <a:srgbClr val="000000"/>
                </a:solidFill>
                <a:latin typeface="Calibri"/>
                <a:cs typeface="Calibri"/>
              </a:rPr>
              <a:t>acertar</a:t>
            </a:r>
            <a:r>
              <a:rPr sz="1100" spc="-18">
                <a:solidFill>
                  <a:srgbClr val="000000"/>
                </a:solidFill>
                <a:latin typeface="Calibri"/>
                <a:cs typeface="Calibri"/>
              </a:rPr>
              <a:t> </a:t>
            </a:r>
            <a:r>
              <a:rPr sz="1100">
                <a:solidFill>
                  <a:srgbClr val="000000"/>
                </a:solidFill>
                <a:latin typeface="Calibri"/>
                <a:cs typeface="Calibri"/>
              </a:rPr>
              <a:t>a hora</a:t>
            </a:r>
            <a:r>
              <a:rPr sz="1100" spc="-10">
                <a:solidFill>
                  <a:srgbClr val="000000"/>
                </a:solidFill>
                <a:latin typeface="Calibri"/>
                <a:cs typeface="Calibri"/>
              </a:rPr>
              <a:t> </a:t>
            </a:r>
            <a:r>
              <a:rPr sz="1100">
                <a:solidFill>
                  <a:srgbClr val="000000"/>
                </a:solidFill>
                <a:latin typeface="Calibri"/>
                <a:cs typeface="Calibri"/>
              </a:rPr>
              <a:t>do relógio.</a:t>
            </a:r>
          </a:p>
        </p:txBody>
      </p:sp>
      <p:sp>
        <p:nvSpPr>
          <p:cNvPr id="11" name="object 11"/>
          <p:cNvSpPr txBox="1"/>
          <p:nvPr/>
        </p:nvSpPr>
        <p:spPr>
          <a:xfrm>
            <a:off x="3427476" y="290483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2" name="object 12"/>
          <p:cNvSpPr txBox="1"/>
          <p:nvPr/>
        </p:nvSpPr>
        <p:spPr>
          <a:xfrm>
            <a:off x="755904" y="3132408"/>
            <a:ext cx="5631611"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Não coloque a bateria virada ao contrário,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o eletrólito</a:t>
            </a:r>
            <a:r>
              <a:rPr sz="1100" spc="19">
                <a:solidFill>
                  <a:srgbClr val="000000"/>
                </a:solidFill>
                <a:latin typeface="Calibri"/>
                <a:cs typeface="Calibri"/>
              </a:rPr>
              <a:t> </a:t>
            </a:r>
            <a:r>
              <a:rPr sz="1100">
                <a:solidFill>
                  <a:srgbClr val="000000"/>
                </a:solidFill>
                <a:latin typeface="Calibri"/>
                <a:cs typeface="Calibri"/>
              </a:rPr>
              <a:t>pode sair</a:t>
            </a:r>
            <a:r>
              <a:rPr sz="1100" spc="-23">
                <a:solidFill>
                  <a:srgbClr val="000000"/>
                </a:solidFill>
                <a:latin typeface="Calibri"/>
                <a:cs typeface="Calibri"/>
              </a:rPr>
              <a:t> </a:t>
            </a:r>
            <a:r>
              <a:rPr sz="1100">
                <a:solidFill>
                  <a:srgbClr val="000000"/>
                </a:solidFill>
                <a:latin typeface="Calibri"/>
                <a:cs typeface="Calibri"/>
              </a:rPr>
              <a:t>pelo orifício do respiradouro.</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131</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3024" y="1826768"/>
            <a:ext cx="3133344" cy="25725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191584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Uso de</a:t>
            </a:r>
            <a:r>
              <a:rPr sz="1100" b="1" spc="11">
                <a:solidFill>
                  <a:srgbClr val="4F81BD"/>
                </a:solidFill>
                <a:cs typeface="Cambria"/>
              </a:rPr>
              <a:t> </a:t>
            </a:r>
            <a:r>
              <a:rPr sz="1100" b="1">
                <a:solidFill>
                  <a:srgbClr val="4F81BD"/>
                </a:solidFill>
                <a:cs typeface="Cambria"/>
              </a:rPr>
              <a:t>uma bateria externa</a:t>
            </a:r>
          </a:p>
        </p:txBody>
      </p:sp>
      <p:sp>
        <p:nvSpPr>
          <p:cNvPr id="6" name="object 6"/>
          <p:cNvSpPr txBox="1"/>
          <p:nvPr/>
        </p:nvSpPr>
        <p:spPr>
          <a:xfrm>
            <a:off x="576072" y="89331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7" name="object 7"/>
          <p:cNvSpPr txBox="1"/>
          <p:nvPr/>
        </p:nvSpPr>
        <p:spPr>
          <a:xfrm>
            <a:off x="804672" y="900776"/>
            <a:ext cx="600005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 carga da bateria for</a:t>
            </a:r>
            <a:r>
              <a:rPr sz="1100" spc="-13">
                <a:solidFill>
                  <a:srgbClr val="000000"/>
                </a:solidFill>
                <a:latin typeface="Calibri"/>
                <a:cs typeface="Calibri"/>
              </a:rPr>
              <a:t> </a:t>
            </a:r>
            <a:r>
              <a:rPr sz="1100">
                <a:solidFill>
                  <a:srgbClr val="000000"/>
                </a:solidFill>
                <a:latin typeface="Calibri"/>
                <a:cs typeface="Calibri"/>
              </a:rPr>
              <a:t>insuficiente, terá dificuldades em</a:t>
            </a:r>
            <a:r>
              <a:rPr sz="1100" spc="23">
                <a:solidFill>
                  <a:srgbClr val="000000"/>
                </a:solidFill>
                <a:latin typeface="Calibri"/>
                <a:cs typeface="Calibri"/>
              </a:rPr>
              <a:t> </a:t>
            </a:r>
            <a:r>
              <a:rPr sz="1100">
                <a:solidFill>
                  <a:srgbClr val="000000"/>
                </a:solidFill>
                <a:latin typeface="Calibri"/>
                <a:cs typeface="Calibri"/>
              </a:rPr>
              <a:t>ligar o motor e poderá ter de usar uma</a:t>
            </a:r>
          </a:p>
          <a:p>
            <a:pPr marL="0" marR="0">
              <a:lnSpc>
                <a:spcPts val="1344"/>
              </a:lnSpc>
              <a:spcBef>
                <a:spcPts val="50"/>
              </a:spcBef>
              <a:spcAft>
                <a:spcPts val="0"/>
              </a:spcAft>
            </a:pPr>
            <a:r>
              <a:rPr sz="1100">
                <a:solidFill>
                  <a:srgbClr val="000000"/>
                </a:solidFill>
                <a:latin typeface="Calibri"/>
                <a:cs typeface="Calibri"/>
              </a:rPr>
              <a:t>bateria externa.</a:t>
            </a:r>
          </a:p>
        </p:txBody>
      </p:sp>
      <p:sp>
        <p:nvSpPr>
          <p:cNvPr id="8" name="object 8"/>
          <p:cNvSpPr txBox="1"/>
          <p:nvPr/>
        </p:nvSpPr>
        <p:spPr>
          <a:xfrm>
            <a:off x="576072" y="124230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804672" y="1249772"/>
            <a:ext cx="580291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arrancar</a:t>
            </a:r>
            <a:r>
              <a:rPr sz="1100" spc="-20">
                <a:solidFill>
                  <a:srgbClr val="000000"/>
                </a:solidFill>
                <a:latin typeface="Calibri"/>
                <a:cs typeface="Calibri"/>
              </a:rPr>
              <a:t> </a:t>
            </a:r>
            <a:r>
              <a:rPr sz="1100">
                <a:solidFill>
                  <a:srgbClr val="000000"/>
                </a:solidFill>
                <a:latin typeface="Calibri"/>
                <a:cs typeface="Calibri"/>
              </a:rPr>
              <a:t>o motor com</a:t>
            </a:r>
            <a:r>
              <a:rPr sz="1100" spc="26">
                <a:solidFill>
                  <a:srgbClr val="000000"/>
                </a:solidFill>
                <a:latin typeface="Calibri"/>
                <a:cs typeface="Calibri"/>
              </a:rPr>
              <a:t> </a:t>
            </a:r>
            <a:r>
              <a:rPr sz="1100">
                <a:solidFill>
                  <a:srgbClr val="000000"/>
                </a:solidFill>
                <a:latin typeface="Calibri"/>
                <a:cs typeface="Calibri"/>
              </a:rPr>
              <a:t>uma bateria externa, utilize</a:t>
            </a:r>
            <a:r>
              <a:rPr sz="1100" spc="-13">
                <a:solidFill>
                  <a:srgbClr val="000000"/>
                </a:solidFill>
                <a:latin typeface="Calibri"/>
                <a:cs typeface="Calibri"/>
              </a:rPr>
              <a:t> </a:t>
            </a:r>
            <a:r>
              <a:rPr sz="1100">
                <a:solidFill>
                  <a:srgbClr val="000000"/>
                </a:solidFill>
                <a:latin typeface="Calibri"/>
                <a:cs typeface="Calibri"/>
              </a:rPr>
              <a:t>uma</a:t>
            </a:r>
            <a:r>
              <a:rPr sz="1100" spc="-13">
                <a:solidFill>
                  <a:srgbClr val="000000"/>
                </a:solidFill>
                <a:latin typeface="Calibri"/>
                <a:cs typeface="Calibri"/>
              </a:rPr>
              <a:t> </a:t>
            </a:r>
            <a:r>
              <a:rPr sz="1100">
                <a:solidFill>
                  <a:srgbClr val="000000"/>
                </a:solidFill>
                <a:latin typeface="Calibri"/>
                <a:cs typeface="Calibri"/>
              </a:rPr>
              <a:t>pinça </a:t>
            </a:r>
            <a:r>
              <a:rPr lang="pt-BR" sz="1100">
                <a:solidFill>
                  <a:srgbClr val="000000"/>
                </a:solidFill>
                <a:latin typeface="Calibri"/>
                <a:cs typeface="Calibri"/>
              </a:rPr>
              <a:t>tipo jacaré </a:t>
            </a:r>
            <a:r>
              <a:rPr sz="1100">
                <a:solidFill>
                  <a:srgbClr val="000000"/>
                </a:solidFill>
                <a:latin typeface="Calibri"/>
                <a:cs typeface="Calibri"/>
              </a:rPr>
              <a:t>especial em</a:t>
            </a:r>
            <a:r>
              <a:rPr sz="1100" spc="23">
                <a:solidFill>
                  <a:srgbClr val="000000"/>
                </a:solidFill>
                <a:latin typeface="Calibri"/>
                <a:cs typeface="Calibri"/>
              </a:rPr>
              <a:t> </a:t>
            </a:r>
            <a:r>
              <a:rPr sz="1100">
                <a:solidFill>
                  <a:srgbClr val="000000"/>
                </a:solidFill>
                <a:latin typeface="Calibri"/>
                <a:cs typeface="Calibri"/>
              </a:rPr>
              <a:t>ambos</a:t>
            </a:r>
            <a:r>
              <a:rPr sz="1100" spc="-14">
                <a:solidFill>
                  <a:srgbClr val="000000"/>
                </a:solidFill>
                <a:latin typeface="Calibri"/>
                <a:cs typeface="Calibri"/>
              </a:rPr>
              <a:t> </a:t>
            </a:r>
            <a:r>
              <a:rPr sz="1100" spc="16">
                <a:solidFill>
                  <a:srgbClr val="000000"/>
                </a:solidFill>
                <a:latin typeface="Calibri"/>
                <a:cs typeface="Calibri"/>
              </a:rPr>
              <a:t>os</a:t>
            </a:r>
          </a:p>
          <a:p>
            <a:pPr marL="0" marR="0">
              <a:lnSpc>
                <a:spcPts val="1344"/>
              </a:lnSpc>
              <a:spcBef>
                <a:spcPts val="50"/>
              </a:spcBef>
              <a:spcAft>
                <a:spcPts val="0"/>
              </a:spcAft>
            </a:pPr>
            <a:r>
              <a:rPr sz="1100">
                <a:solidFill>
                  <a:srgbClr val="000000"/>
                </a:solidFill>
                <a:latin typeface="Calibri"/>
                <a:cs typeface="Calibri"/>
              </a:rPr>
              <a:t>extremos, completamente</a:t>
            </a:r>
            <a:r>
              <a:rPr sz="1100" spc="-23">
                <a:solidFill>
                  <a:srgbClr val="000000"/>
                </a:solidFill>
                <a:latin typeface="Calibri"/>
                <a:cs typeface="Calibri"/>
              </a:rPr>
              <a:t> </a:t>
            </a:r>
            <a:r>
              <a:rPr sz="1100">
                <a:solidFill>
                  <a:srgbClr val="000000"/>
                </a:solidFill>
                <a:latin typeface="Calibri"/>
                <a:cs typeface="Calibri"/>
              </a:rPr>
              <a:t>isolados do cabo de</a:t>
            </a:r>
            <a:r>
              <a:rPr sz="1100" spc="22">
                <a:solidFill>
                  <a:srgbClr val="000000"/>
                </a:solidFill>
                <a:latin typeface="Calibri"/>
                <a:cs typeface="Calibri"/>
              </a:rPr>
              <a:t> </a:t>
            </a:r>
            <a:r>
              <a:rPr sz="1100">
                <a:solidFill>
                  <a:srgbClr val="000000"/>
                </a:solidFill>
                <a:latin typeface="Calibri"/>
                <a:cs typeface="Calibri"/>
              </a:rPr>
              <a:t>união</a:t>
            </a:r>
            <a:r>
              <a:rPr sz="1100" spc="-10">
                <a:solidFill>
                  <a:srgbClr val="000000"/>
                </a:solidFill>
                <a:latin typeface="Calibri"/>
                <a:cs typeface="Calibri"/>
              </a:rPr>
              <a:t> </a:t>
            </a:r>
            <a:r>
              <a:rPr sz="1100">
                <a:solidFill>
                  <a:srgbClr val="000000"/>
                </a:solidFill>
                <a:latin typeface="Calibri"/>
                <a:cs typeface="Calibri"/>
              </a:rPr>
              <a:t>para evitar que </a:t>
            </a:r>
            <a:r>
              <a:rPr sz="1100" spc="16">
                <a:solidFill>
                  <a:srgbClr val="000000"/>
                </a:solidFill>
                <a:latin typeface="Calibri"/>
                <a:cs typeface="Calibri"/>
              </a:rPr>
              <a:t>os</a:t>
            </a:r>
            <a:r>
              <a:rPr sz="1100" spc="-31">
                <a:solidFill>
                  <a:srgbClr val="000000"/>
                </a:solidFill>
                <a:latin typeface="Calibri"/>
                <a:cs typeface="Calibri"/>
              </a:rPr>
              <a:t> </a:t>
            </a:r>
            <a:r>
              <a:rPr sz="1100">
                <a:solidFill>
                  <a:srgbClr val="000000"/>
                </a:solidFill>
                <a:latin typeface="Calibri"/>
                <a:cs typeface="Calibri"/>
              </a:rPr>
              <a:t>cabos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toquem entre </a:t>
            </a:r>
            <a:r>
              <a:rPr sz="1100" spc="11">
                <a:solidFill>
                  <a:srgbClr val="000000"/>
                </a:solidFill>
                <a:latin typeface="Calibri"/>
                <a:cs typeface="Calibri"/>
              </a:rPr>
              <a:t>si</a:t>
            </a:r>
            <a:r>
              <a:rPr sz="1100" spc="-17">
                <a:solidFill>
                  <a:srgbClr val="000000"/>
                </a:solidFill>
                <a:latin typeface="Calibri"/>
                <a:cs typeface="Calibri"/>
              </a:rPr>
              <a:t> </a:t>
            </a:r>
            <a:r>
              <a:rPr sz="1100">
                <a:solidFill>
                  <a:srgbClr val="000000"/>
                </a:solidFill>
                <a:latin typeface="Calibri"/>
                <a:cs typeface="Calibri"/>
              </a:rPr>
              <a:t>e</a:t>
            </a:r>
          </a:p>
          <a:p>
            <a:pPr marL="0" marR="0">
              <a:lnSpc>
                <a:spcPts val="1343"/>
              </a:lnSpc>
              <a:spcBef>
                <a:spcPts val="0"/>
              </a:spcBef>
              <a:spcAft>
                <a:spcPts val="0"/>
              </a:spcAft>
            </a:pPr>
            <a:r>
              <a:rPr sz="1100">
                <a:solidFill>
                  <a:srgbClr val="000000"/>
                </a:solidFill>
                <a:latin typeface="Calibri"/>
                <a:cs typeface="Calibri"/>
              </a:rPr>
              <a:t>produzam</a:t>
            </a:r>
            <a:r>
              <a:rPr sz="1100" spc="17">
                <a:solidFill>
                  <a:srgbClr val="000000"/>
                </a:solidFill>
                <a:latin typeface="Calibri"/>
                <a:cs typeface="Calibri"/>
              </a:rPr>
              <a:t>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curto-circuito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uma</a:t>
            </a:r>
            <a:r>
              <a:rPr sz="1100" spc="-24">
                <a:solidFill>
                  <a:srgbClr val="000000"/>
                </a:solidFill>
                <a:latin typeface="Calibri"/>
                <a:cs typeface="Calibri"/>
              </a:rPr>
              <a:t> </a:t>
            </a:r>
            <a:r>
              <a:rPr sz="1100">
                <a:solidFill>
                  <a:srgbClr val="000000"/>
                </a:solidFill>
                <a:latin typeface="Calibri"/>
                <a:cs typeface="Calibri"/>
              </a:rPr>
              <a:t>faísca.</a:t>
            </a:r>
          </a:p>
        </p:txBody>
      </p:sp>
      <p:sp>
        <p:nvSpPr>
          <p:cNvPr id="10" name="object 10"/>
          <p:cNvSpPr txBox="1"/>
          <p:nvPr/>
        </p:nvSpPr>
        <p:spPr>
          <a:xfrm>
            <a:off x="3829812" y="1812128"/>
            <a:ext cx="31904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bateria A</a:t>
            </a:r>
            <a:r>
              <a:rPr sz="1100" spc="-15">
                <a:solidFill>
                  <a:srgbClr val="000000"/>
                </a:solidFill>
                <a:latin typeface="Calibri"/>
                <a:cs typeface="Calibri"/>
              </a:rPr>
              <a:t> </a:t>
            </a:r>
            <a:r>
              <a:rPr sz="1100">
                <a:solidFill>
                  <a:srgbClr val="000000"/>
                </a:solidFill>
                <a:latin typeface="Calibri"/>
                <a:cs typeface="Calibri"/>
              </a:rPr>
              <a:t>é a</a:t>
            </a:r>
            <a:r>
              <a:rPr sz="1100" spc="15">
                <a:solidFill>
                  <a:srgbClr val="000000"/>
                </a:solidFill>
                <a:latin typeface="Calibri"/>
                <a:cs typeface="Calibri"/>
              </a:rPr>
              <a:t> </a:t>
            </a:r>
            <a:r>
              <a:rPr sz="1100">
                <a:solidFill>
                  <a:srgbClr val="000000"/>
                </a:solidFill>
                <a:latin typeface="Calibri"/>
                <a:cs typeface="Calibri"/>
              </a:rPr>
              <a:t>bateria interna da moto, enquanto a B</a:t>
            </a:r>
          </a:p>
          <a:p>
            <a:pPr marL="0" marR="0">
              <a:lnSpc>
                <a:spcPts val="1344"/>
              </a:lnSpc>
              <a:spcBef>
                <a:spcPts val="50"/>
              </a:spcBef>
              <a:spcAft>
                <a:spcPts val="0"/>
              </a:spcAft>
            </a:pPr>
            <a:r>
              <a:rPr sz="1100">
                <a:solidFill>
                  <a:srgbClr val="000000"/>
                </a:solidFill>
                <a:latin typeface="Calibri"/>
                <a:cs typeface="Calibri"/>
              </a:rPr>
              <a:t>é a externa.</a:t>
            </a:r>
          </a:p>
        </p:txBody>
      </p:sp>
      <p:sp>
        <p:nvSpPr>
          <p:cNvPr id="11" name="object 11"/>
          <p:cNvSpPr txBox="1"/>
          <p:nvPr/>
        </p:nvSpPr>
        <p:spPr>
          <a:xfrm>
            <a:off x="3829812" y="2203796"/>
            <a:ext cx="3175060" cy="15732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terminal positivo (1) da bateria externa B liga-se ao</a:t>
            </a:r>
          </a:p>
          <a:p>
            <a:pPr marL="0" marR="0">
              <a:lnSpc>
                <a:spcPts val="1344"/>
              </a:lnSpc>
              <a:spcBef>
                <a:spcPts val="50"/>
              </a:spcBef>
              <a:spcAft>
                <a:spcPts val="0"/>
              </a:spcAft>
            </a:pPr>
            <a:r>
              <a:rPr sz="1100">
                <a:solidFill>
                  <a:srgbClr val="000000"/>
                </a:solidFill>
                <a:latin typeface="Calibri"/>
                <a:cs typeface="Calibri"/>
              </a:rPr>
              <a:t>terminal</a:t>
            </a:r>
            <a:r>
              <a:rPr sz="1100" spc="-10">
                <a:solidFill>
                  <a:srgbClr val="000000"/>
                </a:solidFill>
                <a:latin typeface="Calibri"/>
                <a:cs typeface="Calibri"/>
              </a:rPr>
              <a:t> </a:t>
            </a:r>
            <a:r>
              <a:rPr sz="1100">
                <a:solidFill>
                  <a:srgbClr val="000000"/>
                </a:solidFill>
                <a:latin typeface="Calibri"/>
                <a:cs typeface="Calibri"/>
              </a:rPr>
              <a:t>(2) da bateria A </a:t>
            </a:r>
            <a:r>
              <a:rPr sz="1100" spc="-15">
                <a:solidFill>
                  <a:srgbClr val="000000"/>
                </a:solidFill>
                <a:latin typeface="Calibri"/>
                <a:cs typeface="Calibri"/>
              </a:rPr>
              <a:t>da</a:t>
            </a:r>
            <a:r>
              <a:rPr sz="1100" spc="18">
                <a:solidFill>
                  <a:srgbClr val="000000"/>
                </a:solidFill>
                <a:latin typeface="Calibri"/>
                <a:cs typeface="Calibri"/>
              </a:rPr>
              <a:t> </a:t>
            </a:r>
            <a:r>
              <a:rPr sz="1100">
                <a:solidFill>
                  <a:srgbClr val="000000"/>
                </a:solidFill>
                <a:latin typeface="Calibri"/>
                <a:cs typeface="Calibri"/>
              </a:rPr>
              <a:t>moto, e o terminal</a:t>
            </a:r>
          </a:p>
          <a:p>
            <a:pPr marL="0" marR="0">
              <a:lnSpc>
                <a:spcPts val="1344"/>
              </a:lnSpc>
              <a:spcBef>
                <a:spcPts val="0"/>
              </a:spcBef>
              <a:spcAft>
                <a:spcPts val="0"/>
              </a:spcAft>
            </a:pPr>
            <a:r>
              <a:rPr sz="1100">
                <a:solidFill>
                  <a:srgbClr val="000000"/>
                </a:solidFill>
                <a:latin typeface="Calibri"/>
                <a:cs typeface="Calibri"/>
              </a:rPr>
              <a:t>negativo (3) da bateria externa liga-se ao</a:t>
            </a:r>
            <a:r>
              <a:rPr sz="1100" spc="18">
                <a:solidFill>
                  <a:srgbClr val="000000"/>
                </a:solidFill>
                <a:latin typeface="Calibri"/>
                <a:cs typeface="Calibri"/>
              </a:rPr>
              <a:t> </a:t>
            </a:r>
            <a:r>
              <a:rPr sz="1100">
                <a:solidFill>
                  <a:srgbClr val="000000"/>
                </a:solidFill>
                <a:latin typeface="Calibri"/>
                <a:cs typeface="Calibri"/>
              </a:rPr>
              <a:t>quadro</a:t>
            </a:r>
          </a:p>
          <a:p>
            <a:pPr marL="0" marR="0">
              <a:lnSpc>
                <a:spcPts val="1344"/>
              </a:lnSpc>
              <a:spcBef>
                <a:spcPts val="50"/>
              </a:spcBef>
              <a:spcAft>
                <a:spcPts val="0"/>
              </a:spcAft>
            </a:pPr>
            <a:r>
              <a:rPr sz="1100">
                <a:solidFill>
                  <a:srgbClr val="000000"/>
                </a:solidFill>
                <a:latin typeface="Calibri"/>
                <a:cs typeface="Calibri"/>
              </a:rPr>
              <a:t>metálico da moto (massa).</a:t>
            </a:r>
            <a:r>
              <a:rPr sz="1100" spc="-18">
                <a:solidFill>
                  <a:srgbClr val="000000"/>
                </a:solidFill>
                <a:latin typeface="Calibri"/>
                <a:cs typeface="Calibri"/>
              </a:rPr>
              <a:t> </a:t>
            </a:r>
            <a:r>
              <a:rPr sz="1100">
                <a:solidFill>
                  <a:srgbClr val="000000"/>
                </a:solidFill>
                <a:latin typeface="Calibri"/>
                <a:cs typeface="Calibri"/>
              </a:rPr>
              <a:t>Ligue o motor; se falhar,</a:t>
            </a:r>
          </a:p>
          <a:p>
            <a:pPr marL="0" marR="0">
              <a:lnSpc>
                <a:spcPts val="1332"/>
              </a:lnSpc>
              <a:spcBef>
                <a:spcPts val="0"/>
              </a:spcBef>
              <a:spcAft>
                <a:spcPts val="0"/>
              </a:spcAft>
            </a:pPr>
            <a:r>
              <a:rPr sz="1100">
                <a:solidFill>
                  <a:srgbClr val="000000"/>
                </a:solidFill>
                <a:latin typeface="Calibri"/>
                <a:cs typeface="Calibri"/>
              </a:rPr>
              <a:t>espere</a:t>
            </a:r>
            <a:r>
              <a:rPr sz="1100" spc="10">
                <a:solidFill>
                  <a:srgbClr val="000000"/>
                </a:solidFill>
                <a:latin typeface="Calibri"/>
                <a:cs typeface="Calibri"/>
              </a:rPr>
              <a:t> </a:t>
            </a:r>
            <a:r>
              <a:rPr sz="1100">
                <a:solidFill>
                  <a:srgbClr val="000000"/>
                </a:solidFill>
                <a:latin typeface="Calibri"/>
                <a:cs typeface="Calibri"/>
              </a:rPr>
              <a:t>uns minutos antes da tentativa seguinte para</a:t>
            </a:r>
          </a:p>
          <a:p>
            <a:pPr marL="0" marR="0">
              <a:lnSpc>
                <a:spcPts val="1343"/>
              </a:lnSpc>
              <a:spcBef>
                <a:spcPts val="50"/>
              </a:spcBef>
              <a:spcAft>
                <a:spcPts val="0"/>
              </a:spcAft>
            </a:pPr>
            <a:r>
              <a:rPr sz="1100">
                <a:solidFill>
                  <a:srgbClr val="000000"/>
                </a:solidFill>
                <a:latin typeface="Calibri"/>
                <a:cs typeface="Calibri"/>
              </a:rPr>
              <a:t>proteger o motor e a bateria. Deixe que o motor</a:t>
            </a:r>
          </a:p>
          <a:p>
            <a:pPr marL="0" marR="0">
              <a:lnSpc>
                <a:spcPts val="1344"/>
              </a:lnSpc>
              <a:spcBef>
                <a:spcPts val="0"/>
              </a:spcBef>
              <a:spcAft>
                <a:spcPts val="0"/>
              </a:spcAft>
            </a:pPr>
            <a:r>
              <a:rPr sz="1100">
                <a:solidFill>
                  <a:srgbClr val="000000"/>
                </a:solidFill>
                <a:latin typeface="Calibri"/>
                <a:cs typeface="Calibri"/>
              </a:rPr>
              <a:t>funcione uns minutos antes de retirar</a:t>
            </a:r>
            <a:r>
              <a:rPr sz="1100" spc="-15">
                <a:solidFill>
                  <a:srgbClr val="000000"/>
                </a:solidFill>
                <a:latin typeface="Calibri"/>
                <a:cs typeface="Calibri"/>
              </a:rPr>
              <a:t> </a:t>
            </a:r>
            <a:r>
              <a:rPr sz="1100">
                <a:solidFill>
                  <a:srgbClr val="000000"/>
                </a:solidFill>
                <a:latin typeface="Calibri"/>
                <a:cs typeface="Calibri"/>
              </a:rPr>
              <a:t>o</a:t>
            </a:r>
            <a:r>
              <a:rPr sz="1100" spc="18">
                <a:solidFill>
                  <a:srgbClr val="000000"/>
                </a:solidFill>
                <a:latin typeface="Calibri"/>
                <a:cs typeface="Calibri"/>
              </a:rPr>
              <a:t> </a:t>
            </a:r>
            <a:r>
              <a:rPr sz="1100">
                <a:solidFill>
                  <a:srgbClr val="000000"/>
                </a:solidFill>
                <a:latin typeface="Calibri"/>
                <a:cs typeface="Calibri"/>
              </a:rPr>
              <a:t>cabo da</a:t>
            </a:r>
          </a:p>
          <a:p>
            <a:pPr marL="0" marR="0">
              <a:lnSpc>
                <a:spcPts val="1343"/>
              </a:lnSpc>
              <a:spcBef>
                <a:spcPts val="0"/>
              </a:spcBef>
              <a:spcAft>
                <a:spcPts val="0"/>
              </a:spcAft>
            </a:pPr>
            <a:r>
              <a:rPr sz="1100">
                <a:solidFill>
                  <a:srgbClr val="000000"/>
                </a:solidFill>
                <a:latin typeface="Calibri"/>
                <a:cs typeface="Calibri"/>
              </a:rPr>
              <a:t>bateria externa; primeiro desligue o cabo negativo e</a:t>
            </a:r>
          </a:p>
          <a:p>
            <a:pPr marL="0" marR="0">
              <a:lnSpc>
                <a:spcPts val="1344"/>
              </a:lnSpc>
              <a:spcBef>
                <a:spcPts val="50"/>
              </a:spcBef>
              <a:spcAft>
                <a:spcPts val="0"/>
              </a:spcAft>
            </a:pPr>
            <a:r>
              <a:rPr sz="1100">
                <a:solidFill>
                  <a:srgbClr val="000000"/>
                </a:solidFill>
                <a:latin typeface="Calibri"/>
                <a:cs typeface="Calibri"/>
              </a:rPr>
              <a:t>finalmente o positivo.</a:t>
            </a:r>
          </a:p>
        </p:txBody>
      </p:sp>
      <p:sp>
        <p:nvSpPr>
          <p:cNvPr id="12" name="object 1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132</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79704" y="996188"/>
            <a:ext cx="2026919" cy="24292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074"/>
            <a:ext cx="185166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Manutenção do filtro de ar</a:t>
            </a:r>
          </a:p>
        </p:txBody>
      </p:sp>
      <p:sp>
        <p:nvSpPr>
          <p:cNvPr id="6" name="object 6"/>
          <p:cNvSpPr txBox="1"/>
          <p:nvPr/>
        </p:nvSpPr>
        <p:spPr>
          <a:xfrm>
            <a:off x="2817876" y="876392"/>
            <a:ext cx="4229694"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filtro</a:t>
            </a:r>
            <a:r>
              <a:rPr sz="1100" spc="12">
                <a:solidFill>
                  <a:srgbClr val="000000"/>
                </a:solidFill>
                <a:latin typeface="Calibri"/>
                <a:cs typeface="Calibri"/>
              </a:rPr>
              <a:t> </a:t>
            </a:r>
            <a:r>
              <a:rPr sz="1100">
                <a:solidFill>
                  <a:srgbClr val="000000"/>
                </a:solidFill>
                <a:latin typeface="Calibri"/>
                <a:cs typeface="Calibri"/>
              </a:rPr>
              <a:t>de ar encontra-se debaixo</a:t>
            </a:r>
            <a:r>
              <a:rPr sz="1100" spc="18">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depósito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gasolina. Se o</a:t>
            </a:r>
            <a:r>
              <a:rPr sz="1100" spc="17">
                <a:solidFill>
                  <a:srgbClr val="000000"/>
                </a:solidFill>
                <a:latin typeface="Calibri"/>
                <a:cs typeface="Calibri"/>
              </a:rPr>
              <a:t> </a:t>
            </a:r>
            <a:r>
              <a:rPr sz="1100">
                <a:solidFill>
                  <a:srgbClr val="000000"/>
                </a:solidFill>
                <a:latin typeface="Calibri"/>
                <a:cs typeface="Calibri"/>
              </a:rPr>
              <a:t>filtro de</a:t>
            </a:r>
          </a:p>
          <a:p>
            <a:pPr marL="0" marR="0">
              <a:lnSpc>
                <a:spcPts val="1344"/>
              </a:lnSpc>
              <a:spcBef>
                <a:spcPts val="50"/>
              </a:spcBef>
              <a:spcAft>
                <a:spcPts val="0"/>
              </a:spcAft>
            </a:pPr>
            <a:r>
              <a:rPr sz="1100">
                <a:solidFill>
                  <a:srgbClr val="000000"/>
                </a:solidFill>
                <a:latin typeface="Calibri"/>
                <a:cs typeface="Calibri"/>
              </a:rPr>
              <a:t>ar estiver entupido pelo pó, aumentará a resistência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ar</a:t>
            </a:r>
            <a:r>
              <a:rPr sz="1100" spc="10">
                <a:solidFill>
                  <a:srgbClr val="000000"/>
                </a:solidFill>
                <a:latin typeface="Calibri"/>
                <a:cs typeface="Calibri"/>
              </a:rPr>
              <a:t> </a:t>
            </a:r>
            <a:r>
              <a:rPr sz="1100">
                <a:solidFill>
                  <a:srgbClr val="000000"/>
                </a:solidFill>
                <a:latin typeface="Calibri"/>
                <a:cs typeface="Calibri"/>
              </a:rPr>
              <a:t>de admissão,</a:t>
            </a:r>
          </a:p>
          <a:p>
            <a:pPr marL="0" marR="0">
              <a:lnSpc>
                <a:spcPts val="1344"/>
              </a:lnSpc>
              <a:spcBef>
                <a:spcPts val="0"/>
              </a:spcBef>
              <a:spcAft>
                <a:spcPts val="0"/>
              </a:spcAft>
            </a:pPr>
            <a:r>
              <a:rPr sz="1100">
                <a:solidFill>
                  <a:srgbClr val="000000"/>
                </a:solidFill>
                <a:latin typeface="Calibri"/>
                <a:cs typeface="Calibri"/>
              </a:rPr>
              <a:t>tendo como</a:t>
            </a:r>
            <a:r>
              <a:rPr sz="1100" spc="19">
                <a:solidFill>
                  <a:srgbClr val="000000"/>
                </a:solidFill>
                <a:latin typeface="Calibri"/>
                <a:cs typeface="Calibri"/>
              </a:rPr>
              <a:t> </a:t>
            </a:r>
            <a:r>
              <a:rPr sz="1100">
                <a:solidFill>
                  <a:srgbClr val="000000"/>
                </a:solidFill>
                <a:latin typeface="Calibri"/>
                <a:cs typeface="Calibri"/>
              </a:rPr>
              <a:t>resultado uma diminuição da potência e um</a:t>
            </a:r>
            <a:r>
              <a:rPr sz="1100" spc="20">
                <a:solidFill>
                  <a:srgbClr val="000000"/>
                </a:solidFill>
                <a:latin typeface="Calibri"/>
                <a:cs typeface="Calibri"/>
              </a:rPr>
              <a:t> </a:t>
            </a:r>
            <a:r>
              <a:rPr sz="1100">
                <a:solidFill>
                  <a:srgbClr val="000000"/>
                </a:solidFill>
                <a:latin typeface="Calibri"/>
                <a:cs typeface="Calibri"/>
              </a:rPr>
              <a:t>aumento </a:t>
            </a:r>
            <a:r>
              <a:rPr sz="1100" spc="-15">
                <a:solidFill>
                  <a:srgbClr val="000000"/>
                </a:solidFill>
                <a:latin typeface="Calibri"/>
                <a:cs typeface="Calibri"/>
              </a:rPr>
              <a:t>do</a:t>
            </a:r>
          </a:p>
          <a:p>
            <a:pPr marL="0" marR="0">
              <a:lnSpc>
                <a:spcPts val="1344"/>
              </a:lnSpc>
              <a:spcBef>
                <a:spcPts val="50"/>
              </a:spcBef>
              <a:spcAft>
                <a:spcPts val="0"/>
              </a:spcAft>
            </a:pPr>
            <a:r>
              <a:rPr sz="1100">
                <a:solidFill>
                  <a:srgbClr val="000000"/>
                </a:solidFill>
                <a:latin typeface="Calibri"/>
                <a:cs typeface="Calibri"/>
              </a:rPr>
              <a:t>consumo.</a:t>
            </a:r>
          </a:p>
        </p:txBody>
      </p:sp>
      <p:sp>
        <p:nvSpPr>
          <p:cNvPr id="7" name="object 7"/>
          <p:cNvSpPr txBox="1"/>
          <p:nvPr/>
        </p:nvSpPr>
        <p:spPr>
          <a:xfrm>
            <a:off x="2817876" y="1609593"/>
            <a:ext cx="3923891" cy="56572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r>
              <a:rPr sz="1100" spc="119">
                <a:solidFill>
                  <a:srgbClr val="000000"/>
                </a:solidFill>
                <a:latin typeface="Times New Roman"/>
                <a:cs typeface="Times New Roman"/>
              </a:rPr>
              <a:t> </a:t>
            </a: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conduzir </a:t>
            </a:r>
            <a:r>
              <a:rPr sz="1100" spc="16">
                <a:solidFill>
                  <a:srgbClr val="000000"/>
                </a:solidFill>
                <a:latin typeface="Calibri"/>
                <a:cs typeface="Calibri"/>
              </a:rPr>
              <a:t>em</a:t>
            </a:r>
            <a:r>
              <a:rPr sz="1100" spc="-21">
                <a:solidFill>
                  <a:srgbClr val="000000"/>
                </a:solidFill>
                <a:latin typeface="Calibri"/>
                <a:cs typeface="Calibri"/>
              </a:rPr>
              <a:t> </a:t>
            </a:r>
            <a:r>
              <a:rPr sz="1100">
                <a:solidFill>
                  <a:srgbClr val="000000"/>
                </a:solidFill>
                <a:latin typeface="Calibri"/>
                <a:cs typeface="Calibri"/>
              </a:rPr>
              <a:t>zonas com pó, aumente a frequência de</a:t>
            </a:r>
          </a:p>
          <a:p>
            <a:pPr marL="0" marR="0">
              <a:lnSpc>
                <a:spcPts val="1343"/>
              </a:lnSpc>
              <a:spcBef>
                <a:spcPts val="0"/>
              </a:spcBef>
              <a:spcAft>
                <a:spcPts val="0"/>
              </a:spcAft>
            </a:pPr>
            <a:r>
              <a:rPr sz="1100">
                <a:solidFill>
                  <a:srgbClr val="000000"/>
                </a:solidFill>
                <a:latin typeface="Calibri"/>
                <a:cs typeface="Calibri"/>
              </a:rPr>
              <a:t>limpeza e a substituição do filtro de ar</a:t>
            </a:r>
          </a:p>
          <a:p>
            <a:pPr marL="0" marR="0">
              <a:lnSpc>
                <a:spcPts val="1352"/>
              </a:lnSpc>
              <a:spcBef>
                <a:spcPts val="0"/>
              </a:spcBef>
              <a:spcAft>
                <a:spcPts val="0"/>
              </a:spcAft>
            </a:pPr>
            <a:r>
              <a:rPr sz="1100">
                <a:solidFill>
                  <a:srgbClr val="000000"/>
                </a:solidFill>
                <a:latin typeface="ECDRCR+Symbol"/>
                <a:cs typeface="ECDRCR+Symbol"/>
              </a:rPr>
              <a:t></a:t>
            </a:r>
            <a:r>
              <a:rPr sz="1100" spc="119">
                <a:solidFill>
                  <a:srgbClr val="000000"/>
                </a:solidFill>
                <a:latin typeface="Times New Roman"/>
                <a:cs typeface="Times New Roman"/>
              </a:rPr>
              <a:t> </a:t>
            </a:r>
            <a:r>
              <a:rPr sz="1100">
                <a:solidFill>
                  <a:srgbClr val="000000"/>
                </a:solidFill>
                <a:latin typeface="Calibri"/>
                <a:cs typeface="Calibri"/>
              </a:rPr>
              <a:t>Limpeza</a:t>
            </a:r>
            <a:r>
              <a:rPr sz="1100" spc="-21">
                <a:solidFill>
                  <a:srgbClr val="000000"/>
                </a:solidFill>
                <a:latin typeface="Calibri"/>
                <a:cs typeface="Calibri"/>
              </a:rPr>
              <a:t> </a:t>
            </a:r>
            <a:r>
              <a:rPr sz="1100">
                <a:solidFill>
                  <a:srgbClr val="000000"/>
                </a:solidFill>
                <a:latin typeface="Calibri"/>
                <a:cs typeface="Calibri"/>
              </a:rPr>
              <a:t>e</a:t>
            </a:r>
            <a:r>
              <a:rPr sz="1100" spc="10">
                <a:solidFill>
                  <a:srgbClr val="000000"/>
                </a:solidFill>
                <a:latin typeface="Calibri"/>
                <a:cs typeface="Calibri"/>
              </a:rPr>
              <a:t> </a:t>
            </a:r>
            <a:r>
              <a:rPr sz="1100">
                <a:solidFill>
                  <a:srgbClr val="000000"/>
                </a:solidFill>
                <a:latin typeface="Calibri"/>
                <a:cs typeface="Calibri"/>
              </a:rPr>
              <a:t>substituição</a:t>
            </a:r>
            <a:r>
              <a:rPr sz="1100" spc="19">
                <a:solidFill>
                  <a:srgbClr val="000000"/>
                </a:solidFill>
                <a:latin typeface="Calibri"/>
                <a:cs typeface="Calibri"/>
              </a:rPr>
              <a:t> </a:t>
            </a:r>
            <a:r>
              <a:rPr sz="1100">
                <a:solidFill>
                  <a:srgbClr val="000000"/>
                </a:solidFill>
                <a:latin typeface="Calibri"/>
                <a:cs typeface="Calibri"/>
              </a:rPr>
              <a:t>do elemento do filtro de ar:</a:t>
            </a:r>
          </a:p>
        </p:txBody>
      </p:sp>
      <p:sp>
        <p:nvSpPr>
          <p:cNvPr id="8" name="object 8"/>
          <p:cNvSpPr txBox="1"/>
          <p:nvPr/>
        </p:nvSpPr>
        <p:spPr>
          <a:xfrm>
            <a:off x="2817876" y="2187032"/>
            <a:ext cx="256272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Retire</a:t>
            </a:r>
            <a:r>
              <a:rPr sz="1100" spc="18">
                <a:solidFill>
                  <a:srgbClr val="000000"/>
                </a:solidFill>
                <a:latin typeface="Calibri"/>
                <a:cs typeface="Calibri"/>
              </a:rPr>
              <a:t> </a:t>
            </a:r>
            <a:r>
              <a:rPr sz="1100">
                <a:solidFill>
                  <a:srgbClr val="000000"/>
                </a:solidFill>
                <a:latin typeface="Calibri"/>
                <a:cs typeface="Calibri"/>
              </a:rPr>
              <a:t>as</a:t>
            </a:r>
            <a:r>
              <a:rPr sz="1100" spc="14">
                <a:solidFill>
                  <a:srgbClr val="000000"/>
                </a:solidFill>
                <a:latin typeface="Calibri"/>
                <a:cs typeface="Calibri"/>
              </a:rPr>
              <a:t> </a:t>
            </a:r>
            <a:r>
              <a:rPr sz="1100">
                <a:solidFill>
                  <a:srgbClr val="000000"/>
                </a:solidFill>
                <a:latin typeface="Calibri"/>
                <a:cs typeface="Calibri"/>
              </a:rPr>
              <a:t>peças que cobrem o filtro de ar.</a:t>
            </a:r>
          </a:p>
        </p:txBody>
      </p:sp>
      <p:sp>
        <p:nvSpPr>
          <p:cNvPr id="9" name="object 9"/>
          <p:cNvSpPr txBox="1"/>
          <p:nvPr/>
        </p:nvSpPr>
        <p:spPr>
          <a:xfrm>
            <a:off x="2817876" y="2408012"/>
            <a:ext cx="420121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Pressione o clip de união do elemento filtrante do filtro de a</a:t>
            </a:r>
            <a:r>
              <a:rPr lang="pt-BR" sz="1100">
                <a:solidFill>
                  <a:srgbClr val="000000"/>
                </a:solidFill>
                <a:latin typeface="Calibri"/>
                <a:cs typeface="Calibri"/>
              </a:rPr>
              <a:t>r</a:t>
            </a:r>
            <a:r>
              <a:rPr sz="1100">
                <a:solidFill>
                  <a:srgbClr val="000000"/>
                </a:solidFill>
                <a:latin typeface="Calibri"/>
                <a:cs typeface="Calibri"/>
              </a:rPr>
              <a:t> para</a:t>
            </a:r>
          </a:p>
          <a:p>
            <a:pPr marL="0" marR="0">
              <a:lnSpc>
                <a:spcPts val="1344"/>
              </a:lnSpc>
              <a:spcBef>
                <a:spcPts val="50"/>
              </a:spcBef>
              <a:spcAft>
                <a:spcPts val="0"/>
              </a:spcAft>
            </a:pPr>
            <a:r>
              <a:rPr sz="1100">
                <a:solidFill>
                  <a:srgbClr val="000000"/>
                </a:solidFill>
                <a:latin typeface="Calibri"/>
                <a:cs typeface="Calibri"/>
              </a:rPr>
              <a:t>dentro, e depois levante</a:t>
            </a:r>
            <a:r>
              <a:rPr sz="1100" spc="-12">
                <a:solidFill>
                  <a:srgbClr val="000000"/>
                </a:solidFill>
                <a:latin typeface="Calibri"/>
                <a:cs typeface="Calibri"/>
              </a:rPr>
              <a:t> </a:t>
            </a:r>
            <a:r>
              <a:rPr sz="1100">
                <a:solidFill>
                  <a:srgbClr val="000000"/>
                </a:solidFill>
                <a:latin typeface="Calibri"/>
                <a:cs typeface="Calibri"/>
              </a:rPr>
              <a:t>o suporte do elemento</a:t>
            </a:r>
            <a:r>
              <a:rPr sz="1100" spc="11">
                <a:solidFill>
                  <a:srgbClr val="000000"/>
                </a:solidFill>
                <a:latin typeface="Calibri"/>
                <a:cs typeface="Calibri"/>
              </a:rPr>
              <a:t> </a:t>
            </a:r>
            <a:r>
              <a:rPr sz="1100">
                <a:solidFill>
                  <a:srgbClr val="000000"/>
                </a:solidFill>
                <a:latin typeface="Calibri"/>
                <a:cs typeface="Calibri"/>
              </a:rPr>
              <a:t>filtrante do filtro de</a:t>
            </a:r>
            <a:r>
              <a:rPr sz="1100" spc="22">
                <a:solidFill>
                  <a:srgbClr val="000000"/>
                </a:solidFill>
                <a:latin typeface="Calibri"/>
                <a:cs typeface="Calibri"/>
              </a:rPr>
              <a:t> </a:t>
            </a:r>
            <a:r>
              <a:rPr sz="1100">
                <a:solidFill>
                  <a:srgbClr val="000000"/>
                </a:solidFill>
                <a:latin typeface="Calibri"/>
                <a:cs typeface="Calibri"/>
              </a:rPr>
              <a:t>ar.</a:t>
            </a:r>
          </a:p>
        </p:txBody>
      </p:sp>
      <p:sp>
        <p:nvSpPr>
          <p:cNvPr id="10" name="object 10"/>
          <p:cNvSpPr txBox="1"/>
          <p:nvPr/>
        </p:nvSpPr>
        <p:spPr>
          <a:xfrm>
            <a:off x="865619" y="2688703"/>
            <a:ext cx="1793440" cy="317821"/>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1. Bloqueio de fixação do</a:t>
            </a:r>
            <a:r>
              <a:rPr sz="900" spc="11">
                <a:solidFill>
                  <a:srgbClr val="000000"/>
                </a:solidFill>
                <a:latin typeface="Calibri"/>
                <a:cs typeface="Calibri"/>
              </a:rPr>
              <a:t> </a:t>
            </a:r>
            <a:r>
              <a:rPr sz="900">
                <a:solidFill>
                  <a:srgbClr val="000000"/>
                </a:solidFill>
                <a:latin typeface="Calibri"/>
                <a:cs typeface="Calibri"/>
              </a:rPr>
              <a:t>elemento</a:t>
            </a:r>
          </a:p>
          <a:p>
            <a:pPr marL="0" marR="0">
              <a:lnSpc>
                <a:spcPts val="1098"/>
              </a:lnSpc>
              <a:spcBef>
                <a:spcPts val="5"/>
              </a:spcBef>
              <a:spcAft>
                <a:spcPts val="0"/>
              </a:spcAft>
            </a:pPr>
            <a:r>
              <a:rPr sz="900">
                <a:solidFill>
                  <a:srgbClr val="000000"/>
                </a:solidFill>
                <a:latin typeface="Calibri"/>
                <a:cs typeface="Calibri"/>
              </a:rPr>
              <a:t>filtrante</a:t>
            </a:r>
          </a:p>
        </p:txBody>
      </p:sp>
      <p:sp>
        <p:nvSpPr>
          <p:cNvPr id="11" name="object 11"/>
          <p:cNvSpPr txBox="1"/>
          <p:nvPr/>
        </p:nvSpPr>
        <p:spPr>
          <a:xfrm>
            <a:off x="2817876" y="2799680"/>
            <a:ext cx="420666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Retire</a:t>
            </a:r>
            <a:r>
              <a:rPr sz="1100" spc="18">
                <a:solidFill>
                  <a:srgbClr val="000000"/>
                </a:solidFill>
                <a:latin typeface="Calibri"/>
                <a:cs typeface="Calibri"/>
              </a:rPr>
              <a:t> </a:t>
            </a:r>
            <a:r>
              <a:rPr sz="1100">
                <a:solidFill>
                  <a:srgbClr val="000000"/>
                </a:solidFill>
                <a:latin typeface="Calibri"/>
                <a:cs typeface="Calibri"/>
              </a:rPr>
              <a:t>o elemento filtrante usado do filtro de a</a:t>
            </a:r>
            <a:r>
              <a:rPr lang="pt-BR" sz="1100">
                <a:solidFill>
                  <a:srgbClr val="000000"/>
                </a:solidFill>
                <a:latin typeface="Calibri"/>
                <a:cs typeface="Calibri"/>
              </a:rPr>
              <a:t>r</a:t>
            </a:r>
            <a:r>
              <a:rPr sz="1100">
                <a:solidFill>
                  <a:srgbClr val="000000"/>
                </a:solidFill>
                <a:latin typeface="Calibri"/>
                <a:cs typeface="Calibri"/>
              </a:rPr>
              <a:t>, em</a:t>
            </a:r>
            <a:r>
              <a:rPr sz="1100" spc="10">
                <a:solidFill>
                  <a:srgbClr val="000000"/>
                </a:solidFill>
                <a:latin typeface="Calibri"/>
                <a:cs typeface="Calibri"/>
              </a:rPr>
              <a:t> </a:t>
            </a:r>
            <a:r>
              <a:rPr sz="1100">
                <a:solidFill>
                  <a:srgbClr val="000000"/>
                </a:solidFill>
                <a:latin typeface="Calibri"/>
                <a:cs typeface="Calibri"/>
              </a:rPr>
              <a:t>seguida limpe-o</a:t>
            </a:r>
          </a:p>
          <a:p>
            <a:pPr marL="0" marR="0">
              <a:lnSpc>
                <a:spcPts val="1343"/>
              </a:lnSpc>
              <a:spcBef>
                <a:spcPts val="50"/>
              </a:spcBef>
              <a:spcAft>
                <a:spcPts val="0"/>
              </a:spcAft>
            </a:pPr>
            <a:r>
              <a:rPr sz="1100">
                <a:solidFill>
                  <a:srgbClr val="000000"/>
                </a:solidFill>
                <a:latin typeface="Calibri"/>
                <a:cs typeface="Calibri"/>
              </a:rPr>
              <a:t>ou substitua-o.</a:t>
            </a:r>
          </a:p>
        </p:txBody>
      </p:sp>
      <p:sp>
        <p:nvSpPr>
          <p:cNvPr id="12" name="object 12"/>
          <p:cNvSpPr txBox="1"/>
          <p:nvPr/>
        </p:nvSpPr>
        <p:spPr>
          <a:xfrm>
            <a:off x="865619" y="3019436"/>
            <a:ext cx="1652875" cy="368107"/>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2. Suporte</a:t>
            </a:r>
            <a:r>
              <a:rPr sz="900" spc="18">
                <a:solidFill>
                  <a:srgbClr val="000000"/>
                </a:solidFill>
                <a:latin typeface="Calibri"/>
                <a:cs typeface="Calibri"/>
              </a:rPr>
              <a:t> </a:t>
            </a:r>
            <a:r>
              <a:rPr sz="900">
                <a:solidFill>
                  <a:srgbClr val="000000"/>
                </a:solidFill>
                <a:latin typeface="Calibri"/>
                <a:cs typeface="Calibri"/>
              </a:rPr>
              <a:t>do</a:t>
            </a:r>
            <a:r>
              <a:rPr sz="900" spc="11">
                <a:solidFill>
                  <a:srgbClr val="000000"/>
                </a:solidFill>
                <a:latin typeface="Calibri"/>
                <a:cs typeface="Calibri"/>
              </a:rPr>
              <a:t> </a:t>
            </a:r>
            <a:r>
              <a:rPr sz="900">
                <a:solidFill>
                  <a:srgbClr val="000000"/>
                </a:solidFill>
                <a:latin typeface="Calibri"/>
                <a:cs typeface="Calibri"/>
              </a:rPr>
              <a:t>elemento filtrante</a:t>
            </a:r>
          </a:p>
          <a:p>
            <a:pPr marL="0" marR="0">
              <a:lnSpc>
                <a:spcPts val="1098"/>
              </a:lnSpc>
              <a:spcBef>
                <a:spcPts val="401"/>
              </a:spcBef>
              <a:spcAft>
                <a:spcPts val="0"/>
              </a:spcAft>
            </a:pPr>
            <a:r>
              <a:rPr sz="900">
                <a:solidFill>
                  <a:srgbClr val="000000"/>
                </a:solidFill>
                <a:latin typeface="Calibri"/>
                <a:cs typeface="Calibri"/>
              </a:rPr>
              <a:t>3. Elemento filtrante</a:t>
            </a:r>
          </a:p>
        </p:txBody>
      </p:sp>
      <p:sp>
        <p:nvSpPr>
          <p:cNvPr id="13" name="object 13"/>
          <p:cNvSpPr txBox="1"/>
          <p:nvPr/>
        </p:nvSpPr>
        <p:spPr>
          <a:xfrm>
            <a:off x="2817876" y="3191348"/>
            <a:ext cx="420121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Troque o elemento filtrante por um novo, alinhe o orifício</a:t>
            </a:r>
            <a:r>
              <a:rPr sz="1100" spc="11">
                <a:solidFill>
                  <a:srgbClr val="000000"/>
                </a:solidFill>
                <a:latin typeface="Calibri"/>
                <a:cs typeface="Calibri"/>
              </a:rPr>
              <a:t> </a:t>
            </a:r>
            <a:r>
              <a:rPr sz="1100">
                <a:solidFill>
                  <a:srgbClr val="000000"/>
                </a:solidFill>
                <a:latin typeface="Calibri"/>
                <a:cs typeface="Calibri"/>
              </a:rPr>
              <a:t>do lado</a:t>
            </a:r>
          </a:p>
          <a:p>
            <a:pPr>
              <a:lnSpc>
                <a:spcPts val="1344"/>
              </a:lnSpc>
              <a:spcBef>
                <a:spcPts val="50"/>
              </a:spcBef>
            </a:pPr>
            <a:r>
              <a:rPr sz="1100">
                <a:solidFill>
                  <a:srgbClr val="000000"/>
                </a:solidFill>
                <a:latin typeface="Calibri"/>
                <a:cs typeface="Calibri"/>
              </a:rPr>
              <a:t>superior</a:t>
            </a:r>
            <a:r>
              <a:rPr sz="1100" spc="-16">
                <a:solidFill>
                  <a:srgbClr val="000000"/>
                </a:solidFill>
                <a:latin typeface="Calibri"/>
                <a:cs typeface="Calibri"/>
              </a:rPr>
              <a:t> </a:t>
            </a:r>
            <a:r>
              <a:rPr sz="1100">
                <a:solidFill>
                  <a:srgbClr val="000000"/>
                </a:solidFill>
                <a:latin typeface="Calibri"/>
                <a:cs typeface="Calibri"/>
              </a:rPr>
              <a:t>e inferior com o passador, assegure-se que</a:t>
            </a:r>
            <a:r>
              <a:rPr sz="1100" spc="19">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une</a:t>
            </a:r>
            <a:r>
              <a:rPr lang="pt-BR" sz="1100">
                <a:solidFill>
                  <a:srgbClr val="000000"/>
                </a:solidFill>
                <a:cs typeface="Calibri"/>
              </a:rPr>
              <a:t> perfeitamente</a:t>
            </a:r>
            <a:endParaRPr sz="1100">
              <a:solidFill>
                <a:srgbClr val="000000"/>
              </a:solidFill>
              <a:latin typeface="Calibri"/>
              <a:cs typeface="Calibri"/>
            </a:endParaRPr>
          </a:p>
        </p:txBody>
      </p:sp>
      <p:sp>
        <p:nvSpPr>
          <p:cNvPr id="14" name="object 14"/>
          <p:cNvSpPr txBox="1"/>
          <p:nvPr/>
        </p:nvSpPr>
        <p:spPr>
          <a:xfrm>
            <a:off x="2826930" y="3521615"/>
            <a:ext cx="165254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a:t>
            </a:r>
            <a:r>
              <a:rPr sz="1100" spc="18">
                <a:solidFill>
                  <a:srgbClr val="000000"/>
                </a:solidFill>
                <a:latin typeface="Calibri"/>
                <a:cs typeface="Calibri"/>
              </a:rPr>
              <a:t> </a:t>
            </a:r>
            <a:r>
              <a:rPr sz="1100">
                <a:solidFill>
                  <a:srgbClr val="000000"/>
                </a:solidFill>
                <a:latin typeface="Calibri"/>
                <a:cs typeface="Calibri"/>
              </a:rPr>
              <a:t>suporte.</a:t>
            </a:r>
          </a:p>
        </p:txBody>
      </p:sp>
      <p:sp>
        <p:nvSpPr>
          <p:cNvPr id="15" name="object 15"/>
          <p:cNvSpPr txBox="1"/>
          <p:nvPr/>
        </p:nvSpPr>
        <p:spPr>
          <a:xfrm>
            <a:off x="684275" y="3859914"/>
            <a:ext cx="6270319"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Pressione o suporte para baixo dentro do corpo</a:t>
            </a:r>
            <a:r>
              <a:rPr sz="1100" spc="21">
                <a:solidFill>
                  <a:srgbClr val="000000"/>
                </a:solidFill>
                <a:latin typeface="Calibri"/>
                <a:cs typeface="Calibri"/>
              </a:rPr>
              <a:t> </a:t>
            </a:r>
            <a:r>
              <a:rPr sz="1100">
                <a:solidFill>
                  <a:srgbClr val="000000"/>
                </a:solidFill>
                <a:latin typeface="Calibri"/>
                <a:cs typeface="Calibri"/>
              </a:rPr>
              <a:t>da caixa do filtro de ar para bloquear o elemento filtrante.</a:t>
            </a:r>
          </a:p>
          <a:p>
            <a:pPr marL="0" marR="0">
              <a:lnSpc>
                <a:spcPts val="1344"/>
              </a:lnSpc>
              <a:spcBef>
                <a:spcPts val="50"/>
              </a:spcBef>
              <a:spcAft>
                <a:spcPts val="0"/>
              </a:spcAft>
            </a:pPr>
            <a:r>
              <a:rPr sz="1100">
                <a:solidFill>
                  <a:srgbClr val="000000"/>
                </a:solidFill>
                <a:latin typeface="Calibri"/>
                <a:cs typeface="Calibri"/>
              </a:rPr>
              <a:t>Levante ligeiramente o suporte para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certificar que</a:t>
            </a:r>
            <a:r>
              <a:rPr sz="1100" spc="-11">
                <a:solidFill>
                  <a:srgbClr val="000000"/>
                </a:solidFill>
                <a:latin typeface="Calibri"/>
                <a:cs typeface="Calibri"/>
              </a:rPr>
              <a:t> </a:t>
            </a:r>
            <a:r>
              <a:rPr sz="1100">
                <a:solidFill>
                  <a:srgbClr val="000000"/>
                </a:solidFill>
                <a:latin typeface="Calibri"/>
                <a:cs typeface="Calibri"/>
              </a:rPr>
              <a:t>este não se solta</a:t>
            </a:r>
            <a:r>
              <a:rPr sz="1100" spc="-21">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cai.</a:t>
            </a:r>
          </a:p>
        </p:txBody>
      </p:sp>
      <p:sp>
        <p:nvSpPr>
          <p:cNvPr id="16" name="object 16"/>
          <p:cNvSpPr txBox="1"/>
          <p:nvPr/>
        </p:nvSpPr>
        <p:spPr>
          <a:xfrm>
            <a:off x="684275" y="4251582"/>
            <a:ext cx="307411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Volte</a:t>
            </a:r>
            <a:r>
              <a:rPr sz="1100" spc="-17">
                <a:solidFill>
                  <a:srgbClr val="000000"/>
                </a:solidFill>
                <a:latin typeface="Calibri"/>
                <a:cs typeface="Calibri"/>
              </a:rPr>
              <a:t> </a:t>
            </a:r>
            <a:r>
              <a:rPr sz="1100">
                <a:solidFill>
                  <a:srgbClr val="000000"/>
                </a:solidFill>
                <a:latin typeface="Calibri"/>
                <a:cs typeface="Calibri"/>
              </a:rPr>
              <a:t>a montar as</a:t>
            </a:r>
            <a:r>
              <a:rPr sz="1100" spc="-12">
                <a:solidFill>
                  <a:srgbClr val="000000"/>
                </a:solidFill>
                <a:latin typeface="Calibri"/>
                <a:cs typeface="Calibri"/>
              </a:rPr>
              <a:t> </a:t>
            </a:r>
            <a:r>
              <a:rPr sz="1100">
                <a:solidFill>
                  <a:srgbClr val="000000"/>
                </a:solidFill>
                <a:latin typeface="Calibri"/>
                <a:cs typeface="Calibri"/>
              </a:rPr>
              <a:t>peças</a:t>
            </a:r>
            <a:r>
              <a:rPr sz="1100" spc="-12">
                <a:solidFill>
                  <a:srgbClr val="000000"/>
                </a:solidFill>
                <a:latin typeface="Calibri"/>
                <a:cs typeface="Calibri"/>
              </a:rPr>
              <a:t> </a:t>
            </a:r>
            <a:r>
              <a:rPr sz="1100">
                <a:solidFill>
                  <a:srgbClr val="000000"/>
                </a:solidFill>
                <a:latin typeface="Calibri"/>
                <a:cs typeface="Calibri"/>
              </a:rPr>
              <a:t>que cobrem o filtro</a:t>
            </a:r>
            <a:r>
              <a:rPr sz="1100" spc="12">
                <a:solidFill>
                  <a:srgbClr val="000000"/>
                </a:solidFill>
                <a:latin typeface="Calibri"/>
                <a:cs typeface="Calibri"/>
              </a:rPr>
              <a:t> </a:t>
            </a:r>
            <a:r>
              <a:rPr sz="1100">
                <a:solidFill>
                  <a:srgbClr val="000000"/>
                </a:solidFill>
                <a:latin typeface="Calibri"/>
                <a:cs typeface="Calibri"/>
              </a:rPr>
              <a:t>de ar.</a:t>
            </a:r>
          </a:p>
        </p:txBody>
      </p:sp>
      <p:sp>
        <p:nvSpPr>
          <p:cNvPr id="17" name="object 17"/>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133</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700276"/>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804672" y="730245"/>
            <a:ext cx="216896" cy="557357"/>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p:txBody>
      </p:sp>
      <p:sp>
        <p:nvSpPr>
          <p:cNvPr id="6" name="object 6"/>
          <p:cNvSpPr txBox="1"/>
          <p:nvPr/>
        </p:nvSpPr>
        <p:spPr>
          <a:xfrm>
            <a:off x="1033272" y="737708"/>
            <a:ext cx="5995792" cy="7274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elemento filtrante partido</a:t>
            </a:r>
            <a:r>
              <a:rPr sz="1100" spc="22">
                <a:solidFill>
                  <a:srgbClr val="000000"/>
                </a:solidFill>
                <a:latin typeface="Calibri"/>
                <a:cs typeface="Calibri"/>
              </a:rPr>
              <a:t> </a:t>
            </a:r>
            <a:r>
              <a:rPr sz="1100">
                <a:solidFill>
                  <a:srgbClr val="000000"/>
                </a:solidFill>
                <a:latin typeface="Calibri"/>
                <a:cs typeface="Calibri"/>
              </a:rPr>
              <a:t>pode permitir que entre pó</a:t>
            </a:r>
            <a:r>
              <a:rPr sz="1100" spc="14">
                <a:solidFill>
                  <a:srgbClr val="000000"/>
                </a:solidFill>
                <a:latin typeface="Calibri"/>
                <a:cs typeface="Calibri"/>
              </a:rPr>
              <a:t> </a:t>
            </a:r>
            <a:r>
              <a:rPr sz="1100" spc="-15">
                <a:solidFill>
                  <a:srgbClr val="000000"/>
                </a:solidFill>
                <a:latin typeface="Calibri"/>
                <a:cs typeface="Calibri"/>
              </a:rPr>
              <a:t>no</a:t>
            </a:r>
            <a:r>
              <a:rPr sz="1100" spc="14">
                <a:solidFill>
                  <a:srgbClr val="000000"/>
                </a:solidFill>
                <a:latin typeface="Calibri"/>
                <a:cs typeface="Calibri"/>
              </a:rPr>
              <a:t> </a:t>
            </a:r>
            <a:r>
              <a:rPr sz="1100">
                <a:solidFill>
                  <a:srgbClr val="000000"/>
                </a:solidFill>
                <a:latin typeface="Calibri"/>
                <a:cs typeface="Calibri"/>
              </a:rPr>
              <a:t>motor e danificá-lo. Neste caso,</a:t>
            </a:r>
          </a:p>
          <a:p>
            <a:pPr marL="0" marR="0">
              <a:lnSpc>
                <a:spcPts val="1332"/>
              </a:lnSpc>
              <a:spcBef>
                <a:spcPts val="50"/>
              </a:spcBef>
              <a:spcAft>
                <a:spcPts val="0"/>
              </a:spcAft>
            </a:pPr>
            <a:r>
              <a:rPr sz="1100">
                <a:solidFill>
                  <a:srgbClr val="000000"/>
                </a:solidFill>
                <a:latin typeface="Calibri"/>
                <a:cs typeface="Calibri"/>
              </a:rPr>
              <a:t>substitua-o.</a:t>
            </a:r>
          </a:p>
          <a:p>
            <a:pPr marL="0" marR="0">
              <a:lnSpc>
                <a:spcPts val="1347"/>
              </a:lnSpc>
              <a:spcBef>
                <a:spcPts val="5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elemento filtrante estar montado numa</a:t>
            </a:r>
            <a:r>
              <a:rPr sz="1100" spc="-18">
                <a:solidFill>
                  <a:srgbClr val="000000"/>
                </a:solidFill>
                <a:latin typeface="Calibri"/>
                <a:cs typeface="Calibri"/>
              </a:rPr>
              <a:t> </a:t>
            </a:r>
            <a:r>
              <a:rPr sz="1100">
                <a:solidFill>
                  <a:srgbClr val="000000"/>
                </a:solidFill>
                <a:latin typeface="Calibri"/>
                <a:cs typeface="Calibri"/>
              </a:rPr>
              <a:t>posição incorreta, o pó pode</a:t>
            </a:r>
            <a:r>
              <a:rPr sz="1100" spc="23">
                <a:solidFill>
                  <a:srgbClr val="000000"/>
                </a:solidFill>
                <a:latin typeface="Calibri"/>
                <a:cs typeface="Calibri"/>
              </a:rPr>
              <a:t> </a:t>
            </a:r>
            <a:r>
              <a:rPr sz="1100">
                <a:solidFill>
                  <a:srgbClr val="000000"/>
                </a:solidFill>
                <a:latin typeface="Calibri"/>
                <a:cs typeface="Calibri"/>
              </a:rPr>
              <a:t>entrar para o motor</a:t>
            </a:r>
          </a:p>
          <a:p>
            <a:pPr marL="0" marR="0">
              <a:lnSpc>
                <a:spcPts val="1344"/>
              </a:lnSpc>
              <a:spcBef>
                <a:spcPts val="0"/>
              </a:spcBef>
              <a:spcAft>
                <a:spcPts val="0"/>
              </a:spcAft>
            </a:pPr>
            <a:r>
              <a:rPr sz="1100">
                <a:solidFill>
                  <a:srgbClr val="000000"/>
                </a:solidFill>
                <a:latin typeface="Calibri"/>
                <a:cs typeface="Calibri"/>
              </a:rPr>
              <a:t>e danificá-lo.</a:t>
            </a:r>
            <a:r>
              <a:rPr sz="1100" spc="10">
                <a:solidFill>
                  <a:srgbClr val="000000"/>
                </a:solidFill>
                <a:latin typeface="Calibri"/>
                <a:cs typeface="Calibri"/>
              </a:rPr>
              <a:t> </a:t>
            </a:r>
            <a:r>
              <a:rPr sz="1100">
                <a:solidFill>
                  <a:srgbClr val="000000"/>
                </a:solidFill>
                <a:latin typeface="Calibri"/>
                <a:cs typeface="Calibri"/>
              </a:rPr>
              <a:t>Certifique-se</a:t>
            </a:r>
            <a:r>
              <a:rPr sz="1100" spc="-11">
                <a:solidFill>
                  <a:srgbClr val="000000"/>
                </a:solidFill>
                <a:latin typeface="Calibri"/>
                <a:cs typeface="Calibri"/>
              </a:rPr>
              <a:t> </a:t>
            </a:r>
            <a:r>
              <a:rPr sz="1100">
                <a:solidFill>
                  <a:srgbClr val="000000"/>
                </a:solidFill>
                <a:latin typeface="Calibri"/>
                <a:cs typeface="Calibri"/>
              </a:rPr>
              <a:t>de que o elemento filtrante está bem montado.</a:t>
            </a:r>
          </a:p>
        </p:txBody>
      </p:sp>
      <p:sp>
        <p:nvSpPr>
          <p:cNvPr id="7" name="object 7"/>
          <p:cNvSpPr txBox="1"/>
          <p:nvPr/>
        </p:nvSpPr>
        <p:spPr>
          <a:xfrm>
            <a:off x="3369564" y="17054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8" name="object 8"/>
          <p:cNvSpPr txBox="1"/>
          <p:nvPr/>
        </p:nvSpPr>
        <p:spPr>
          <a:xfrm>
            <a:off x="647700" y="1933021"/>
            <a:ext cx="6206674"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Ao limpar o elemento, sopre</a:t>
            </a:r>
            <a:r>
              <a:rPr sz="1100" spc="22">
                <a:solidFill>
                  <a:srgbClr val="000000"/>
                </a:solidFill>
                <a:latin typeface="Calibri"/>
                <a:cs typeface="Calibri"/>
              </a:rPr>
              <a:t> </a:t>
            </a:r>
            <a:r>
              <a:rPr sz="1100">
                <a:solidFill>
                  <a:srgbClr val="000000"/>
                </a:solidFill>
                <a:latin typeface="Calibri"/>
                <a:cs typeface="Calibri"/>
              </a:rPr>
              <a:t>com ar comprimido</a:t>
            </a:r>
            <a:r>
              <a:rPr sz="1100" spc="12">
                <a:solidFill>
                  <a:srgbClr val="000000"/>
                </a:solidFill>
                <a:latin typeface="Calibri"/>
                <a:cs typeface="Calibri"/>
              </a:rPr>
              <a:t> </a:t>
            </a:r>
            <a:r>
              <a:rPr sz="1100">
                <a:solidFill>
                  <a:srgbClr val="000000"/>
                </a:solidFill>
                <a:latin typeface="Calibri"/>
                <a:cs typeface="Calibri"/>
              </a:rPr>
              <a:t>desde o lado da grelha metálica. No</a:t>
            </a:r>
            <a:r>
              <a:rPr sz="1100" spc="22">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soprar desde</a:t>
            </a:r>
          </a:p>
          <a:p>
            <a:pPr marL="0" marR="0">
              <a:lnSpc>
                <a:spcPts val="1343"/>
              </a:lnSpc>
              <a:spcBef>
                <a:spcPts val="50"/>
              </a:spcBef>
              <a:spcAft>
                <a:spcPts val="0"/>
              </a:spcAft>
            </a:pPr>
            <a:r>
              <a:rPr sz="1100">
                <a:solidFill>
                  <a:srgbClr val="000000"/>
                </a:solidFill>
                <a:latin typeface="Calibri"/>
                <a:cs typeface="Calibri"/>
              </a:rPr>
              <a:t>o outro lado, o pó</a:t>
            </a:r>
            <a:r>
              <a:rPr sz="1100" spc="14">
                <a:solidFill>
                  <a:srgbClr val="000000"/>
                </a:solidFill>
                <a:latin typeface="Calibri"/>
                <a:cs typeface="Calibri"/>
              </a:rPr>
              <a:t> </a:t>
            </a:r>
            <a:r>
              <a:rPr sz="1100">
                <a:solidFill>
                  <a:srgbClr val="000000"/>
                </a:solidFill>
                <a:latin typeface="Calibri"/>
                <a:cs typeface="Calibri"/>
              </a:rPr>
              <a:t>pode manter-se e diminuir o efeito de limpeza.</a:t>
            </a:r>
          </a:p>
        </p:txBody>
      </p:sp>
      <p:sp>
        <p:nvSpPr>
          <p:cNvPr id="9" name="object 9"/>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134</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169664" y="2486660"/>
            <a:ext cx="2648712" cy="17221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2547620"/>
            <a:ext cx="2857500" cy="165201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3969"/>
            <a:ext cx="132156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Óleo</a:t>
            </a:r>
            <a:r>
              <a:rPr sz="1400" b="1" spc="17">
                <a:solidFill>
                  <a:schemeClr val="tx2"/>
                </a:solidFill>
                <a:cs typeface="Cambria"/>
              </a:rPr>
              <a:t> </a:t>
            </a:r>
            <a:r>
              <a:rPr sz="1400" b="1">
                <a:solidFill>
                  <a:schemeClr val="tx2"/>
                </a:solidFill>
                <a:cs typeface="Cambria"/>
              </a:rPr>
              <a:t>do</a:t>
            </a:r>
            <a:r>
              <a:rPr sz="1400" b="1" spc="10">
                <a:solidFill>
                  <a:schemeClr val="tx2"/>
                </a:solidFill>
                <a:cs typeface="Cambria"/>
              </a:rPr>
              <a:t> </a:t>
            </a:r>
            <a:r>
              <a:rPr sz="1400" b="1">
                <a:solidFill>
                  <a:schemeClr val="tx2"/>
                </a:solidFill>
                <a:cs typeface="Cambria"/>
              </a:rPr>
              <a:t>motor</a:t>
            </a:r>
          </a:p>
        </p:txBody>
      </p:sp>
      <p:sp>
        <p:nvSpPr>
          <p:cNvPr id="7" name="object 7"/>
          <p:cNvSpPr txBox="1"/>
          <p:nvPr/>
        </p:nvSpPr>
        <p:spPr>
          <a:xfrm>
            <a:off x="684275" y="997062"/>
            <a:ext cx="191180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Verificação do nível</a:t>
            </a:r>
            <a:r>
              <a:rPr sz="1100" b="1" spc="-10">
                <a:solidFill>
                  <a:srgbClr val="4F81BD"/>
                </a:solidFill>
                <a:cs typeface="Cambria"/>
              </a:rPr>
              <a:t> </a:t>
            </a:r>
            <a:r>
              <a:rPr sz="1100" b="1">
                <a:solidFill>
                  <a:srgbClr val="4F81BD"/>
                </a:solidFill>
                <a:cs typeface="Cambria"/>
              </a:rPr>
              <a:t>de</a:t>
            </a:r>
            <a:r>
              <a:rPr sz="1100" b="1" spc="-11">
                <a:solidFill>
                  <a:srgbClr val="4F81BD"/>
                </a:solidFill>
                <a:cs typeface="Cambria"/>
              </a:rPr>
              <a:t> </a:t>
            </a:r>
            <a:r>
              <a:rPr sz="1100" b="1">
                <a:solidFill>
                  <a:srgbClr val="4F81BD"/>
                </a:solidFill>
                <a:cs typeface="Cambria"/>
              </a:rPr>
              <a:t>óleo</a:t>
            </a:r>
          </a:p>
        </p:txBody>
      </p:sp>
      <p:sp>
        <p:nvSpPr>
          <p:cNvPr id="8" name="object 8"/>
          <p:cNvSpPr txBox="1"/>
          <p:nvPr/>
        </p:nvSpPr>
        <p:spPr>
          <a:xfrm>
            <a:off x="684275" y="1211672"/>
            <a:ext cx="640215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vareta de verificação do nível de óleo</a:t>
            </a:r>
            <a:r>
              <a:rPr sz="1100" spc="12">
                <a:solidFill>
                  <a:srgbClr val="000000"/>
                </a:solidFill>
                <a:latin typeface="Calibri"/>
                <a:cs typeface="Calibri"/>
              </a:rPr>
              <a:t> </a:t>
            </a:r>
            <a:r>
              <a:rPr sz="1100">
                <a:solidFill>
                  <a:srgbClr val="000000"/>
                </a:solidFill>
                <a:latin typeface="Calibri"/>
                <a:cs typeface="Calibri"/>
              </a:rPr>
              <a:t>e o orifício de enchimento encontram-se na tampa esquerda do cárter</a:t>
            </a:r>
          </a:p>
          <a:p>
            <a:pPr marL="0" marR="0">
              <a:lnSpc>
                <a:spcPts val="1344"/>
              </a:lnSpc>
              <a:spcBef>
                <a:spcPts val="50"/>
              </a:spcBef>
              <a:spcAft>
                <a:spcPts val="0"/>
              </a:spcAft>
            </a:pPr>
            <a:r>
              <a:rPr sz="1100">
                <a:solidFill>
                  <a:srgbClr val="000000"/>
                </a:solidFill>
                <a:latin typeface="Calibri"/>
                <a:cs typeface="Calibri"/>
              </a:rPr>
              <a:t>do motor.</a:t>
            </a:r>
          </a:p>
        </p:txBody>
      </p:sp>
      <p:sp>
        <p:nvSpPr>
          <p:cNvPr id="9" name="object 9"/>
          <p:cNvSpPr txBox="1"/>
          <p:nvPr/>
        </p:nvSpPr>
        <p:spPr>
          <a:xfrm>
            <a:off x="684275" y="1603340"/>
            <a:ext cx="175633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Verificação</a:t>
            </a:r>
            <a:r>
              <a:rPr sz="1100" spc="18">
                <a:solidFill>
                  <a:srgbClr val="000000"/>
                </a:solidFill>
                <a:latin typeface="Calibri"/>
                <a:cs typeface="Calibri"/>
              </a:rPr>
              <a:t> </a:t>
            </a:r>
            <a:r>
              <a:rPr sz="1100">
                <a:solidFill>
                  <a:srgbClr val="000000"/>
                </a:solidFill>
                <a:latin typeface="Calibri"/>
                <a:cs typeface="Calibri"/>
              </a:rPr>
              <a:t>do nível</a:t>
            </a:r>
            <a:r>
              <a:rPr sz="1100" spc="-19">
                <a:solidFill>
                  <a:srgbClr val="000000"/>
                </a:solidFill>
                <a:latin typeface="Calibri"/>
                <a:cs typeface="Calibri"/>
              </a:rPr>
              <a:t> </a:t>
            </a:r>
            <a:r>
              <a:rPr sz="1100">
                <a:solidFill>
                  <a:srgbClr val="000000"/>
                </a:solidFill>
                <a:latin typeface="Calibri"/>
                <a:cs typeface="Calibri"/>
              </a:rPr>
              <a:t>de óleo:</a:t>
            </a:r>
          </a:p>
        </p:txBody>
      </p:sp>
      <p:sp>
        <p:nvSpPr>
          <p:cNvPr id="10" name="object 10"/>
          <p:cNvSpPr txBox="1"/>
          <p:nvPr/>
        </p:nvSpPr>
        <p:spPr>
          <a:xfrm>
            <a:off x="684275" y="1824320"/>
            <a:ext cx="26973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Desligue o motor e deixe que este arrefeça.</a:t>
            </a:r>
          </a:p>
        </p:txBody>
      </p:sp>
      <p:sp>
        <p:nvSpPr>
          <p:cNvPr id="11" name="object 11"/>
          <p:cNvSpPr txBox="1"/>
          <p:nvPr/>
        </p:nvSpPr>
        <p:spPr>
          <a:xfrm>
            <a:off x="684275" y="2046824"/>
            <a:ext cx="3780827"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Assegure-se</a:t>
            </a:r>
            <a:r>
              <a:rPr sz="1100" spc="-14">
                <a:solidFill>
                  <a:srgbClr val="000000"/>
                </a:solidFill>
                <a:latin typeface="Calibri"/>
                <a:cs typeface="Calibri"/>
              </a:rPr>
              <a:t> </a:t>
            </a:r>
            <a:r>
              <a:rPr sz="1100">
                <a:solidFill>
                  <a:srgbClr val="000000"/>
                </a:solidFill>
                <a:latin typeface="Calibri"/>
                <a:cs typeface="Calibri"/>
              </a:rPr>
              <a:t>de</a:t>
            </a:r>
            <a:r>
              <a:rPr sz="1100" spc="22">
                <a:solidFill>
                  <a:srgbClr val="000000"/>
                </a:solidFill>
                <a:latin typeface="Calibri"/>
                <a:cs typeface="Calibri"/>
              </a:rPr>
              <a:t> </a:t>
            </a:r>
            <a:r>
              <a:rPr sz="1100">
                <a:solidFill>
                  <a:srgbClr val="000000"/>
                </a:solidFill>
                <a:latin typeface="Calibri"/>
                <a:cs typeface="Calibri"/>
              </a:rPr>
              <a:t>que a moto se encontra na posição vertical.</a:t>
            </a:r>
          </a:p>
          <a:p>
            <a:pPr marL="0" marR="0">
              <a:lnSpc>
                <a:spcPts val="1347"/>
              </a:lnSpc>
              <a:spcBef>
                <a:spcPts val="442"/>
              </a:spcBef>
              <a:spcAft>
                <a:spcPts val="0"/>
              </a:spcAft>
            </a:pPr>
            <a:r>
              <a:rPr sz="1100">
                <a:solidFill>
                  <a:srgbClr val="000000"/>
                </a:solidFill>
                <a:latin typeface="Calibri"/>
                <a:cs typeface="Calibri"/>
              </a:rPr>
              <a:t>- Verifique o nível de óleo</a:t>
            </a:r>
            <a:r>
              <a:rPr sz="1100" spc="18">
                <a:solidFill>
                  <a:srgbClr val="000000"/>
                </a:solidFill>
                <a:latin typeface="Calibri"/>
                <a:cs typeface="Calibri"/>
              </a:rPr>
              <a:t> </a:t>
            </a:r>
            <a:r>
              <a:rPr sz="1100">
                <a:solidFill>
                  <a:srgbClr val="000000"/>
                </a:solidFill>
                <a:latin typeface="Calibri"/>
                <a:cs typeface="Calibri"/>
              </a:rPr>
              <a:t>através da vareta do nível</a:t>
            </a:r>
            <a:r>
              <a:rPr sz="1100" spc="-19">
                <a:solidFill>
                  <a:srgbClr val="000000"/>
                </a:solidFill>
                <a:latin typeface="Calibri"/>
                <a:cs typeface="Calibri"/>
              </a:rPr>
              <a:t> </a:t>
            </a:r>
            <a:r>
              <a:rPr sz="1100">
                <a:solidFill>
                  <a:srgbClr val="000000"/>
                </a:solidFill>
                <a:latin typeface="Calibri"/>
                <a:cs typeface="Calibri"/>
              </a:rPr>
              <a:t>de óleo (1).</a:t>
            </a:r>
          </a:p>
        </p:txBody>
      </p:sp>
      <p:sp>
        <p:nvSpPr>
          <p:cNvPr id="12" name="object 12"/>
          <p:cNvSpPr txBox="1"/>
          <p:nvPr/>
        </p:nvSpPr>
        <p:spPr>
          <a:xfrm>
            <a:off x="5981689" y="3586365"/>
            <a:ext cx="785317" cy="480886"/>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máximo</a:t>
            </a:r>
          </a:p>
          <a:p>
            <a:pPr marL="0" marR="0">
              <a:lnSpc>
                <a:spcPts val="1098"/>
              </a:lnSpc>
              <a:spcBef>
                <a:spcPts val="1289"/>
              </a:spcBef>
              <a:spcAft>
                <a:spcPts val="0"/>
              </a:spcAft>
            </a:pPr>
            <a:r>
              <a:rPr sz="900">
                <a:solidFill>
                  <a:srgbClr val="000000"/>
                </a:solidFill>
                <a:latin typeface="Calibri"/>
                <a:cs typeface="Calibri"/>
              </a:rPr>
              <a:t>Nível mínimo</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135</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861564"/>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088"/>
            <a:ext cx="600657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O</a:t>
            </a:r>
            <a:r>
              <a:rPr sz="1100" spc="12">
                <a:solidFill>
                  <a:srgbClr val="000000"/>
                </a:solidFill>
                <a:latin typeface="Calibri"/>
                <a:cs typeface="Calibri"/>
              </a:rPr>
              <a:t> </a:t>
            </a:r>
            <a:r>
              <a:rPr sz="1100">
                <a:solidFill>
                  <a:srgbClr val="000000"/>
                </a:solidFill>
                <a:latin typeface="Calibri"/>
                <a:cs typeface="Calibri"/>
              </a:rPr>
              <a:t>nível correto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óleo</a:t>
            </a:r>
            <a:r>
              <a:rPr sz="1100" spc="10">
                <a:solidFill>
                  <a:srgbClr val="000000"/>
                </a:solidFill>
                <a:latin typeface="Calibri"/>
                <a:cs typeface="Calibri"/>
              </a:rPr>
              <a:t> </a:t>
            </a:r>
            <a:r>
              <a:rPr sz="1100">
                <a:solidFill>
                  <a:srgbClr val="000000"/>
                </a:solidFill>
                <a:latin typeface="Calibri"/>
                <a:cs typeface="Calibri"/>
              </a:rPr>
              <a:t>do motor deve-se encontra</a:t>
            </a:r>
            <a:r>
              <a:rPr lang="pt-BR" sz="1100">
                <a:solidFill>
                  <a:srgbClr val="000000"/>
                </a:solidFill>
                <a:latin typeface="Calibri"/>
                <a:cs typeface="Calibri"/>
              </a:rPr>
              <a:t>r</a:t>
            </a:r>
            <a:r>
              <a:rPr sz="1100">
                <a:solidFill>
                  <a:srgbClr val="000000"/>
                </a:solidFill>
                <a:latin typeface="Calibri"/>
                <a:cs typeface="Calibri"/>
              </a:rPr>
              <a:t> entre as marcas superior e inferior da vareta de</a:t>
            </a:r>
          </a:p>
          <a:p>
            <a:pPr marL="0" marR="0">
              <a:lnSpc>
                <a:spcPts val="1344"/>
              </a:lnSpc>
              <a:spcBef>
                <a:spcPts val="50"/>
              </a:spcBef>
              <a:spcAft>
                <a:spcPts val="0"/>
              </a:spcAft>
            </a:pPr>
            <a:r>
              <a:rPr sz="1100">
                <a:solidFill>
                  <a:srgbClr val="000000"/>
                </a:solidFill>
                <a:latin typeface="Calibri"/>
                <a:cs typeface="Calibri"/>
              </a:rPr>
              <a:t>verificação do</a:t>
            </a:r>
            <a:r>
              <a:rPr sz="1100" spc="21">
                <a:solidFill>
                  <a:srgbClr val="000000"/>
                </a:solidFill>
                <a:latin typeface="Calibri"/>
                <a:cs typeface="Calibri"/>
              </a:rPr>
              <a:t> </a:t>
            </a:r>
            <a:r>
              <a:rPr sz="1100">
                <a:solidFill>
                  <a:srgbClr val="000000"/>
                </a:solidFill>
                <a:latin typeface="Calibri"/>
                <a:cs typeface="Calibri"/>
              </a:rPr>
              <a:t>nível de óleo, medido</a:t>
            </a:r>
            <a:r>
              <a:rPr sz="1100" spc="11">
                <a:solidFill>
                  <a:srgbClr val="000000"/>
                </a:solidFill>
                <a:latin typeface="Calibri"/>
                <a:cs typeface="Calibri"/>
              </a:rPr>
              <a:t> </a:t>
            </a:r>
            <a:r>
              <a:rPr sz="1100">
                <a:solidFill>
                  <a:srgbClr val="000000"/>
                </a:solidFill>
                <a:latin typeface="Calibri"/>
                <a:cs typeface="Calibri"/>
              </a:rPr>
              <a:t>com o tampão desenroscado.</a:t>
            </a:r>
          </a:p>
        </p:txBody>
      </p:sp>
      <p:sp>
        <p:nvSpPr>
          <p:cNvPr id="6" name="object 6"/>
          <p:cNvSpPr txBox="1"/>
          <p:nvPr/>
        </p:nvSpPr>
        <p:spPr>
          <a:xfrm>
            <a:off x="576072" y="1121756"/>
            <a:ext cx="5029500" cy="65122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No</a:t>
            </a:r>
            <a:r>
              <a:rPr sz="1100" spc="16">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nível de óleo</a:t>
            </a:r>
            <a:r>
              <a:rPr sz="1100" spc="12">
                <a:solidFill>
                  <a:srgbClr val="000000"/>
                </a:solidFill>
                <a:latin typeface="Calibri"/>
                <a:cs typeface="Calibri"/>
              </a:rPr>
              <a:t> </a:t>
            </a:r>
            <a:r>
              <a:rPr sz="1100">
                <a:solidFill>
                  <a:srgbClr val="000000"/>
                </a:solidFill>
                <a:latin typeface="Calibri"/>
                <a:cs typeface="Calibri"/>
              </a:rPr>
              <a:t>estar acima da marca superior, esvazie um pouco de óleo.</a:t>
            </a:r>
          </a:p>
          <a:p>
            <a:pPr marL="0" marR="0">
              <a:lnSpc>
                <a:spcPts val="1347"/>
              </a:lnSpc>
              <a:spcBef>
                <a:spcPts val="442"/>
              </a:spcBef>
              <a:spcAft>
                <a:spcPts val="0"/>
              </a:spcAft>
            </a:pPr>
            <a:r>
              <a:rPr sz="1100">
                <a:solidFill>
                  <a:srgbClr val="000000"/>
                </a:solidFill>
                <a:latin typeface="Calibri"/>
                <a:cs typeface="Calibri"/>
              </a:rPr>
              <a:t>- No</a:t>
            </a:r>
            <a:r>
              <a:rPr sz="1100" spc="16">
                <a:solidFill>
                  <a:srgbClr val="000000"/>
                </a:solidFill>
                <a:latin typeface="Calibri"/>
                <a:cs typeface="Calibri"/>
              </a:rPr>
              <a:t> </a:t>
            </a:r>
            <a:r>
              <a:rPr sz="1100">
                <a:solidFill>
                  <a:srgbClr val="000000"/>
                </a:solidFill>
                <a:latin typeface="Calibri"/>
                <a:cs typeface="Calibri"/>
              </a:rPr>
              <a:t>caso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nível de óleo</a:t>
            </a:r>
            <a:r>
              <a:rPr sz="1100" spc="12">
                <a:solidFill>
                  <a:srgbClr val="000000"/>
                </a:solidFill>
                <a:latin typeface="Calibri"/>
                <a:cs typeface="Calibri"/>
              </a:rPr>
              <a:t> </a:t>
            </a:r>
            <a:r>
              <a:rPr sz="1100">
                <a:solidFill>
                  <a:srgbClr val="000000"/>
                </a:solidFill>
                <a:latin typeface="Calibri"/>
                <a:cs typeface="Calibri"/>
              </a:rPr>
              <a:t>estar abaixo</a:t>
            </a:r>
            <a:r>
              <a:rPr sz="1100" spc="21">
                <a:solidFill>
                  <a:srgbClr val="000000"/>
                </a:solidFill>
                <a:latin typeface="Calibri"/>
                <a:cs typeface="Calibri"/>
              </a:rPr>
              <a:t> </a:t>
            </a:r>
            <a:r>
              <a:rPr sz="1100">
                <a:solidFill>
                  <a:srgbClr val="000000"/>
                </a:solidFill>
                <a:latin typeface="Calibri"/>
                <a:cs typeface="Calibri"/>
              </a:rPr>
              <a:t>da</a:t>
            </a:r>
            <a:r>
              <a:rPr sz="1100" spc="-14">
                <a:solidFill>
                  <a:srgbClr val="000000"/>
                </a:solidFill>
                <a:latin typeface="Calibri"/>
                <a:cs typeface="Calibri"/>
              </a:rPr>
              <a:t> </a:t>
            </a:r>
            <a:r>
              <a:rPr sz="1100">
                <a:solidFill>
                  <a:srgbClr val="000000"/>
                </a:solidFill>
                <a:latin typeface="Calibri"/>
                <a:cs typeface="Calibri"/>
              </a:rPr>
              <a:t>marca inferior, encha com óleo.</a:t>
            </a:r>
          </a:p>
          <a:p>
            <a:pPr marL="0" marR="0">
              <a:lnSpc>
                <a:spcPts val="1347"/>
              </a:lnSpc>
              <a:spcBef>
                <a:spcPts val="392"/>
              </a:spcBef>
              <a:spcAft>
                <a:spcPts val="0"/>
              </a:spcAft>
            </a:pPr>
            <a:r>
              <a:rPr sz="1100">
                <a:solidFill>
                  <a:srgbClr val="000000"/>
                </a:solidFill>
                <a:latin typeface="Calibri"/>
                <a:cs typeface="Calibri"/>
              </a:rPr>
              <a:t>- Após</a:t>
            </a:r>
            <a:r>
              <a:rPr sz="1100" spc="11">
                <a:solidFill>
                  <a:srgbClr val="000000"/>
                </a:solidFill>
                <a:latin typeface="Calibri"/>
                <a:cs typeface="Calibri"/>
              </a:rPr>
              <a:t> </a:t>
            </a:r>
            <a:r>
              <a:rPr sz="1100">
                <a:solidFill>
                  <a:srgbClr val="000000"/>
                </a:solidFill>
                <a:latin typeface="Calibri"/>
                <a:cs typeface="Calibri"/>
              </a:rPr>
              <a:t>terminar de esvaziar ou encher de óleo,</a:t>
            </a:r>
            <a:r>
              <a:rPr sz="1100" spc="-11">
                <a:solidFill>
                  <a:srgbClr val="000000"/>
                </a:solidFill>
                <a:latin typeface="Calibri"/>
                <a:cs typeface="Calibri"/>
              </a:rPr>
              <a:t> </a:t>
            </a: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de novo o</a:t>
            </a:r>
            <a:r>
              <a:rPr sz="1100" spc="10">
                <a:solidFill>
                  <a:srgbClr val="000000"/>
                </a:solidFill>
                <a:latin typeface="Calibri"/>
                <a:cs typeface="Calibri"/>
              </a:rPr>
              <a:t> </a:t>
            </a:r>
            <a:r>
              <a:rPr sz="1100">
                <a:solidFill>
                  <a:srgbClr val="000000"/>
                </a:solidFill>
                <a:latin typeface="Calibri"/>
                <a:cs typeface="Calibri"/>
              </a:rPr>
              <a:t>nível de óleo.</a:t>
            </a:r>
          </a:p>
        </p:txBody>
      </p:sp>
      <p:sp>
        <p:nvSpPr>
          <p:cNvPr id="7" name="object 7"/>
          <p:cNvSpPr txBox="1"/>
          <p:nvPr/>
        </p:nvSpPr>
        <p:spPr>
          <a:xfrm>
            <a:off x="576072" y="2083674"/>
            <a:ext cx="6365417"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Manutenção do óleo do motor</a:t>
            </a:r>
          </a:p>
          <a:p>
            <a:pPr marL="0" marR="0">
              <a:lnSpc>
                <a:spcPts val="1283"/>
              </a:lnSpc>
              <a:spcBef>
                <a:spcPts val="0"/>
              </a:spcBef>
              <a:spcAft>
                <a:spcPts val="0"/>
              </a:spcAft>
            </a:pPr>
            <a:r>
              <a:rPr sz="1100">
                <a:solidFill>
                  <a:srgbClr val="000000"/>
                </a:solidFill>
                <a:cs typeface="Calibri"/>
              </a:rPr>
              <a:t>O óleo garante a lubrificação eficaz das peças internas do motor. Além disto, o óleo ajuda a arrefecer o motor</a:t>
            </a:r>
          </a:p>
          <a:p>
            <a:pPr marL="0" marR="0">
              <a:lnSpc>
                <a:spcPts val="1344"/>
              </a:lnSpc>
              <a:spcBef>
                <a:spcPts val="0"/>
              </a:spcBef>
              <a:spcAft>
                <a:spcPts val="0"/>
              </a:spcAft>
            </a:pPr>
            <a:r>
              <a:rPr sz="1100">
                <a:solidFill>
                  <a:srgbClr val="000000"/>
                </a:solidFill>
                <a:cs typeface="Calibri"/>
              </a:rPr>
              <a:t>e também é bom</a:t>
            </a:r>
            <a:r>
              <a:rPr sz="1100" spc="21">
                <a:solidFill>
                  <a:srgbClr val="000000"/>
                </a:solidFill>
                <a:cs typeface="Calibri"/>
              </a:rPr>
              <a:t> </a:t>
            </a:r>
            <a:r>
              <a:rPr sz="1100">
                <a:solidFill>
                  <a:srgbClr val="000000"/>
                </a:solidFill>
                <a:cs typeface="Calibri"/>
              </a:rPr>
              <a:t>para selar o motor, pelo</a:t>
            </a:r>
            <a:r>
              <a:rPr sz="1100" spc="14">
                <a:solidFill>
                  <a:srgbClr val="000000"/>
                </a:solidFill>
                <a:cs typeface="Calibri"/>
              </a:rPr>
              <a:t> </a:t>
            </a:r>
            <a:r>
              <a:rPr sz="1100">
                <a:solidFill>
                  <a:srgbClr val="000000"/>
                </a:solidFill>
                <a:cs typeface="Calibri"/>
              </a:rPr>
              <a:t>que a manutenção do óleo é muito</a:t>
            </a:r>
            <a:r>
              <a:rPr sz="1100" spc="19">
                <a:solidFill>
                  <a:srgbClr val="000000"/>
                </a:solidFill>
                <a:cs typeface="Calibri"/>
              </a:rPr>
              <a:t> </a:t>
            </a:r>
            <a:r>
              <a:rPr sz="1100">
                <a:solidFill>
                  <a:srgbClr val="000000"/>
                </a:solidFill>
                <a:cs typeface="Calibri"/>
              </a:rPr>
              <a:t>importante.</a:t>
            </a:r>
          </a:p>
        </p:txBody>
      </p:sp>
      <p:sp>
        <p:nvSpPr>
          <p:cNvPr id="8" name="object 8"/>
          <p:cNvSpPr txBox="1"/>
          <p:nvPr/>
        </p:nvSpPr>
        <p:spPr>
          <a:xfrm>
            <a:off x="3319272" y="286673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9" name="object 9"/>
          <p:cNvSpPr txBox="1"/>
          <p:nvPr/>
        </p:nvSpPr>
        <p:spPr>
          <a:xfrm>
            <a:off x="647700" y="3094308"/>
            <a:ext cx="6284116"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É necessário que o</a:t>
            </a:r>
            <a:r>
              <a:rPr sz="1100" spc="17">
                <a:solidFill>
                  <a:srgbClr val="000000"/>
                </a:solidFill>
                <a:latin typeface="Calibri"/>
                <a:cs typeface="Calibri"/>
              </a:rPr>
              <a:t> </a:t>
            </a:r>
            <a:r>
              <a:rPr sz="1100">
                <a:solidFill>
                  <a:srgbClr val="000000"/>
                </a:solidFill>
                <a:latin typeface="Calibri"/>
                <a:cs typeface="Calibri"/>
              </a:rPr>
              <a:t>utilizador</a:t>
            </a:r>
            <a:r>
              <a:rPr sz="1100" spc="-13">
                <a:solidFill>
                  <a:srgbClr val="000000"/>
                </a:solidFill>
                <a:latin typeface="Calibri"/>
                <a:cs typeface="Calibri"/>
              </a:rPr>
              <a:t> </a:t>
            </a:r>
            <a:r>
              <a:rPr sz="1100">
                <a:solidFill>
                  <a:srgbClr val="000000"/>
                </a:solidFill>
                <a:latin typeface="Calibri"/>
                <a:cs typeface="Calibri"/>
              </a:rPr>
              <a:t>verifique o nível de óleo do motor</a:t>
            </a:r>
            <a:r>
              <a:rPr sz="1100" spc="-21">
                <a:solidFill>
                  <a:srgbClr val="000000"/>
                </a:solidFill>
                <a:latin typeface="Calibri"/>
                <a:cs typeface="Calibri"/>
              </a:rPr>
              <a:t> </a:t>
            </a:r>
            <a:r>
              <a:rPr sz="1100">
                <a:solidFill>
                  <a:srgbClr val="000000"/>
                </a:solidFill>
                <a:latin typeface="Calibri"/>
                <a:cs typeface="Calibri"/>
              </a:rPr>
              <a:t>com a vareta</a:t>
            </a:r>
            <a:r>
              <a:rPr sz="1100" spc="-21">
                <a:solidFill>
                  <a:srgbClr val="000000"/>
                </a:solidFill>
                <a:latin typeface="Calibri"/>
                <a:cs typeface="Calibri"/>
              </a:rPr>
              <a:t> </a:t>
            </a:r>
            <a:r>
              <a:rPr sz="1100">
                <a:solidFill>
                  <a:srgbClr val="000000"/>
                </a:solidFill>
                <a:latin typeface="Calibri"/>
                <a:cs typeface="Calibri"/>
              </a:rPr>
              <a:t>do nível de óleo a cada 500 km</a:t>
            </a:r>
          </a:p>
          <a:p>
            <a:pPr marL="0" marR="0">
              <a:lnSpc>
                <a:spcPts val="1344"/>
              </a:lnSpc>
              <a:spcBef>
                <a:spcPts val="50"/>
              </a:spcBef>
              <a:spcAft>
                <a:spcPts val="0"/>
              </a:spcAft>
            </a:pPr>
            <a:r>
              <a:rPr sz="1100">
                <a:solidFill>
                  <a:srgbClr val="000000"/>
                </a:solidFill>
                <a:latin typeface="Calibri"/>
                <a:cs typeface="Calibri"/>
              </a:rPr>
              <a:t>e encha com óleo</a:t>
            </a:r>
            <a:r>
              <a:rPr sz="1100" spc="18">
                <a:solidFill>
                  <a:srgbClr val="000000"/>
                </a:solidFill>
                <a:latin typeface="Calibri"/>
                <a:cs typeface="Calibri"/>
              </a:rPr>
              <a:t> </a:t>
            </a:r>
            <a:r>
              <a:rPr sz="1100">
                <a:solidFill>
                  <a:srgbClr val="000000"/>
                </a:solidFill>
                <a:latin typeface="Calibri"/>
                <a:cs typeface="Calibri"/>
              </a:rPr>
              <a:t>até ao</a:t>
            </a:r>
            <a:r>
              <a:rPr sz="1100" spc="11">
                <a:solidFill>
                  <a:srgbClr val="000000"/>
                </a:solidFill>
                <a:latin typeface="Calibri"/>
                <a:cs typeface="Calibri"/>
              </a:rPr>
              <a:t> </a:t>
            </a:r>
            <a:r>
              <a:rPr sz="1100">
                <a:solidFill>
                  <a:srgbClr val="000000"/>
                </a:solidFill>
                <a:latin typeface="Calibri"/>
                <a:cs typeface="Calibri"/>
              </a:rPr>
              <a:t>nível correto se for</a:t>
            </a:r>
            <a:r>
              <a:rPr sz="1100" spc="-27">
                <a:solidFill>
                  <a:srgbClr val="000000"/>
                </a:solidFill>
                <a:latin typeface="Calibri"/>
                <a:cs typeface="Calibri"/>
              </a:rPr>
              <a:t> </a:t>
            </a:r>
            <a:r>
              <a:rPr sz="1100">
                <a:solidFill>
                  <a:srgbClr val="000000"/>
                </a:solidFill>
                <a:latin typeface="Calibri"/>
                <a:cs typeface="Calibri"/>
              </a:rPr>
              <a:t>necessário.</a:t>
            </a:r>
          </a:p>
        </p:txBody>
      </p:sp>
      <p:sp>
        <p:nvSpPr>
          <p:cNvPr id="10" name="object 10"/>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136</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676656" y="965708"/>
            <a:ext cx="2028444" cy="136855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0" y="860552"/>
            <a:ext cx="41148" cy="29870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3349244"/>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84275" y="2443988"/>
            <a:ext cx="6301740" cy="684276"/>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696468" y="593852"/>
            <a:ext cx="6304787" cy="19811"/>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8" name="object 8"/>
          <p:cNvSpPr txBox="1"/>
          <p:nvPr/>
        </p:nvSpPr>
        <p:spPr>
          <a:xfrm>
            <a:off x="684275" y="712074"/>
            <a:ext cx="194322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Drenagem do óleo do motor</a:t>
            </a:r>
          </a:p>
        </p:txBody>
      </p:sp>
      <p:sp>
        <p:nvSpPr>
          <p:cNvPr id="9" name="object 9"/>
          <p:cNvSpPr txBox="1"/>
          <p:nvPr/>
        </p:nvSpPr>
        <p:spPr>
          <a:xfrm>
            <a:off x="2828544" y="876392"/>
            <a:ext cx="4294601"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nível</a:t>
            </a:r>
            <a:r>
              <a:rPr sz="1100" spc="-11">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óleo</a:t>
            </a:r>
            <a:r>
              <a:rPr sz="1100">
                <a:solidFill>
                  <a:srgbClr val="000000"/>
                </a:solidFill>
                <a:latin typeface="Calibri"/>
                <a:cs typeface="Calibri"/>
              </a:rPr>
              <a:t> ser</a:t>
            </a:r>
            <a:r>
              <a:rPr sz="1100" spc="-14">
                <a:solidFill>
                  <a:srgbClr val="000000"/>
                </a:solidFill>
                <a:latin typeface="Calibri"/>
                <a:cs typeface="Calibri"/>
              </a:rPr>
              <a:t> </a:t>
            </a:r>
            <a:r>
              <a:rPr sz="1100">
                <a:solidFill>
                  <a:srgbClr val="000000"/>
                </a:solidFill>
                <a:latin typeface="Calibri"/>
                <a:cs typeface="Calibri"/>
              </a:rPr>
              <a:t>demasiado alto, retire o parafuso de</a:t>
            </a:r>
          </a:p>
          <a:p>
            <a:pPr marL="0" marR="0">
              <a:lnSpc>
                <a:spcPts val="1344"/>
              </a:lnSpc>
              <a:spcBef>
                <a:spcPts val="50"/>
              </a:spcBef>
              <a:spcAft>
                <a:spcPts val="0"/>
              </a:spcAft>
            </a:pPr>
            <a:r>
              <a:rPr sz="1100">
                <a:solidFill>
                  <a:srgbClr val="000000"/>
                </a:solidFill>
                <a:latin typeface="Calibri"/>
                <a:cs typeface="Calibri"/>
              </a:rPr>
              <a:t>drenagem de óleo (1) com uma chave </a:t>
            </a:r>
            <a:r>
              <a:rPr lang="pt-BR" sz="1100" spc="-15">
                <a:solidFill>
                  <a:srgbClr val="000000"/>
                </a:solidFill>
                <a:latin typeface="Calibri"/>
                <a:cs typeface="Calibri"/>
              </a:rPr>
              <a:t>adequada</a:t>
            </a:r>
            <a:r>
              <a:rPr sz="1100">
                <a:solidFill>
                  <a:srgbClr val="000000"/>
                </a:solidFill>
                <a:latin typeface="Calibri"/>
                <a:cs typeface="Calibri"/>
              </a:rPr>
              <a:t> como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mostra na figura.</a:t>
            </a:r>
          </a:p>
          <a:p>
            <a:pPr marL="0" marR="0">
              <a:lnSpc>
                <a:spcPts val="1344"/>
              </a:lnSpc>
              <a:spcBef>
                <a:spcPts val="0"/>
              </a:spcBef>
              <a:spcAft>
                <a:spcPts val="0"/>
              </a:spcAft>
            </a:pPr>
            <a:r>
              <a:rPr sz="1100">
                <a:solidFill>
                  <a:srgbClr val="000000"/>
                </a:solidFill>
                <a:latin typeface="Calibri"/>
                <a:cs typeface="Calibri"/>
              </a:rPr>
              <a:t>Esvazie um pouco de óleo e em seguida volte a apertar o</a:t>
            </a:r>
            <a:r>
              <a:rPr sz="1100" spc="18">
                <a:solidFill>
                  <a:srgbClr val="000000"/>
                </a:solidFill>
                <a:latin typeface="Calibri"/>
                <a:cs typeface="Calibri"/>
              </a:rPr>
              <a:t> </a:t>
            </a:r>
            <a:r>
              <a:rPr sz="1100">
                <a:solidFill>
                  <a:srgbClr val="000000"/>
                </a:solidFill>
                <a:latin typeface="Calibri"/>
                <a:cs typeface="Calibri"/>
              </a:rPr>
              <a:t>parafuso</a:t>
            </a:r>
            <a:r>
              <a:rPr sz="1100" spc="20">
                <a:solidFill>
                  <a:srgbClr val="000000"/>
                </a:solidFill>
                <a:latin typeface="Calibri"/>
                <a:cs typeface="Calibri"/>
              </a:rPr>
              <a:t> </a:t>
            </a:r>
            <a:r>
              <a:rPr sz="1100" spc="-15">
                <a:solidFill>
                  <a:srgbClr val="000000"/>
                </a:solidFill>
                <a:latin typeface="Calibri"/>
                <a:cs typeface="Calibri"/>
              </a:rPr>
              <a:t>de</a:t>
            </a:r>
          </a:p>
          <a:p>
            <a:pPr marL="0" marR="0">
              <a:lnSpc>
                <a:spcPts val="1344"/>
              </a:lnSpc>
              <a:spcBef>
                <a:spcPts val="50"/>
              </a:spcBef>
              <a:spcAft>
                <a:spcPts val="0"/>
              </a:spcAft>
            </a:pPr>
            <a:r>
              <a:rPr sz="1100">
                <a:solidFill>
                  <a:srgbClr val="000000"/>
                </a:solidFill>
                <a:latin typeface="Calibri"/>
                <a:cs typeface="Calibri"/>
              </a:rPr>
              <a:t>drenagem de óleo (1). </a:t>
            </a:r>
            <a:r>
              <a:rPr sz="1100" spc="-10">
                <a:solidFill>
                  <a:srgbClr val="000000"/>
                </a:solidFill>
                <a:latin typeface="Calibri"/>
                <a:cs typeface="Calibri"/>
              </a:rPr>
              <a:t>Um</a:t>
            </a:r>
            <a:r>
              <a:rPr sz="1100">
                <a:solidFill>
                  <a:srgbClr val="000000"/>
                </a:solidFill>
                <a:latin typeface="Calibri"/>
                <a:cs typeface="Calibri"/>
              </a:rPr>
              <a:t> nível de óleo</a:t>
            </a:r>
            <a:r>
              <a:rPr sz="1100" spc="18">
                <a:solidFill>
                  <a:srgbClr val="000000"/>
                </a:solidFill>
                <a:latin typeface="Calibri"/>
                <a:cs typeface="Calibri"/>
              </a:rPr>
              <a:t> </a:t>
            </a:r>
            <a:r>
              <a:rPr sz="1100">
                <a:solidFill>
                  <a:srgbClr val="000000"/>
                </a:solidFill>
                <a:latin typeface="Calibri"/>
                <a:cs typeface="Calibri"/>
              </a:rPr>
              <a:t>demasiado baixo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alto</a:t>
            </a:r>
            <a:r>
              <a:rPr sz="1100" spc="15">
                <a:solidFill>
                  <a:srgbClr val="000000"/>
                </a:solidFill>
                <a:latin typeface="Calibri"/>
                <a:cs typeface="Calibri"/>
              </a:rPr>
              <a:t> </a:t>
            </a:r>
            <a:r>
              <a:rPr sz="1100">
                <a:solidFill>
                  <a:srgbClr val="000000"/>
                </a:solidFill>
                <a:latin typeface="Calibri"/>
                <a:cs typeface="Calibri"/>
              </a:rPr>
              <a:t>pode</a:t>
            </a:r>
          </a:p>
          <a:p>
            <a:pPr marL="0" marR="0">
              <a:lnSpc>
                <a:spcPts val="1343"/>
              </a:lnSpc>
              <a:spcBef>
                <a:spcPts val="0"/>
              </a:spcBef>
              <a:spcAft>
                <a:spcPts val="0"/>
              </a:spcAft>
            </a:pPr>
            <a:r>
              <a:rPr sz="1100">
                <a:solidFill>
                  <a:srgbClr val="000000"/>
                </a:solidFill>
                <a:latin typeface="Calibri"/>
                <a:cs typeface="Calibri"/>
              </a:rPr>
              <a:t>danificar o motor. Certifique-se que o</a:t>
            </a:r>
            <a:r>
              <a:rPr sz="1100" spc="10">
                <a:solidFill>
                  <a:srgbClr val="000000"/>
                </a:solidFill>
                <a:latin typeface="Calibri"/>
                <a:cs typeface="Calibri"/>
              </a:rPr>
              <a:t> </a:t>
            </a:r>
            <a:r>
              <a:rPr sz="1100">
                <a:solidFill>
                  <a:srgbClr val="000000"/>
                </a:solidFill>
                <a:latin typeface="Calibri"/>
                <a:cs typeface="Calibri"/>
              </a:rPr>
              <a:t>nível de óleo é o correto.</a:t>
            </a:r>
          </a:p>
        </p:txBody>
      </p:sp>
      <p:sp>
        <p:nvSpPr>
          <p:cNvPr id="10" name="object 10"/>
          <p:cNvSpPr txBox="1"/>
          <p:nvPr/>
        </p:nvSpPr>
        <p:spPr>
          <a:xfrm>
            <a:off x="3477768" y="24506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755904" y="2677760"/>
            <a:ext cx="516952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óleo pode expandir-se com o aumento de temperatura, pelo que o nível de óleo varia.</a:t>
            </a:r>
          </a:p>
        </p:txBody>
      </p:sp>
      <p:sp>
        <p:nvSpPr>
          <p:cNvPr id="12" name="object 12"/>
          <p:cNvSpPr txBox="1"/>
          <p:nvPr/>
        </p:nvSpPr>
        <p:spPr>
          <a:xfrm>
            <a:off x="755904" y="2898740"/>
            <a:ext cx="581600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verificar o nível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óleo,</a:t>
            </a:r>
            <a:r>
              <a:rPr sz="1100" spc="-24">
                <a:solidFill>
                  <a:srgbClr val="000000"/>
                </a:solidFill>
                <a:latin typeface="Calibri"/>
                <a:cs typeface="Calibri"/>
              </a:rPr>
              <a:t> </a:t>
            </a:r>
            <a:r>
              <a:rPr sz="1100">
                <a:solidFill>
                  <a:srgbClr val="000000"/>
                </a:solidFill>
                <a:latin typeface="Calibri"/>
                <a:cs typeface="Calibri"/>
              </a:rPr>
              <a:t>certifique-se que a moto está em</a:t>
            </a:r>
            <a:r>
              <a:rPr sz="1100" spc="16">
                <a:solidFill>
                  <a:srgbClr val="000000"/>
                </a:solidFill>
                <a:latin typeface="Calibri"/>
                <a:cs typeface="Calibri"/>
              </a:rPr>
              <a:t> </a:t>
            </a:r>
            <a:r>
              <a:rPr sz="1100">
                <a:solidFill>
                  <a:srgbClr val="000000"/>
                </a:solidFill>
                <a:latin typeface="Calibri"/>
                <a:cs typeface="Calibri"/>
              </a:rPr>
              <a:t>posição vertical ao</a:t>
            </a:r>
            <a:r>
              <a:rPr sz="1100" spc="11">
                <a:solidFill>
                  <a:srgbClr val="000000"/>
                </a:solidFill>
                <a:latin typeface="Calibri"/>
                <a:cs typeface="Calibri"/>
              </a:rPr>
              <a:t> </a:t>
            </a:r>
            <a:r>
              <a:rPr sz="1100">
                <a:solidFill>
                  <a:srgbClr val="000000"/>
                </a:solidFill>
                <a:latin typeface="Calibri"/>
                <a:cs typeface="Calibri"/>
              </a:rPr>
              <a:t>solo e o motor frio.</a:t>
            </a:r>
          </a:p>
        </p:txBody>
      </p:sp>
      <p:sp>
        <p:nvSpPr>
          <p:cNvPr id="13" name="object 13"/>
          <p:cNvSpPr txBox="1"/>
          <p:nvPr/>
        </p:nvSpPr>
        <p:spPr>
          <a:xfrm>
            <a:off x="3593592" y="3354416"/>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4" name="object 14"/>
          <p:cNvSpPr txBox="1"/>
          <p:nvPr/>
        </p:nvSpPr>
        <p:spPr>
          <a:xfrm>
            <a:off x="755904" y="3581989"/>
            <a:ext cx="620528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 parafuso de drenagem do óleo</a:t>
            </a:r>
            <a:r>
              <a:rPr sz="1100" spc="10">
                <a:solidFill>
                  <a:srgbClr val="000000"/>
                </a:solidFill>
                <a:latin typeface="Calibri"/>
                <a:cs typeface="Calibri"/>
              </a:rPr>
              <a:t> </a:t>
            </a:r>
            <a:r>
              <a:rPr sz="1100">
                <a:solidFill>
                  <a:srgbClr val="000000"/>
                </a:solidFill>
                <a:latin typeface="Calibri"/>
                <a:cs typeface="Calibri"/>
              </a:rPr>
              <a:t>está perto do</a:t>
            </a:r>
            <a:r>
              <a:rPr sz="1100" spc="14">
                <a:solidFill>
                  <a:srgbClr val="000000"/>
                </a:solidFill>
                <a:latin typeface="Calibri"/>
                <a:cs typeface="Calibri"/>
              </a:rPr>
              <a:t> </a:t>
            </a:r>
            <a:r>
              <a:rPr sz="1100">
                <a:solidFill>
                  <a:srgbClr val="000000"/>
                </a:solidFill>
                <a:latin typeface="Calibri"/>
                <a:cs typeface="Calibri"/>
              </a:rPr>
              <a:t>silenciador;</a:t>
            </a:r>
            <a:r>
              <a:rPr sz="1100" spc="10">
                <a:solidFill>
                  <a:srgbClr val="000000"/>
                </a:solidFill>
                <a:latin typeface="Calibri"/>
                <a:cs typeface="Calibri"/>
              </a:rPr>
              <a:t> </a:t>
            </a:r>
            <a:r>
              <a:rPr sz="1100">
                <a:solidFill>
                  <a:srgbClr val="000000"/>
                </a:solidFill>
                <a:latin typeface="Calibri"/>
                <a:cs typeface="Calibri"/>
              </a:rPr>
              <a:t>drene o óleo</a:t>
            </a:r>
            <a:r>
              <a:rPr sz="1100" spc="10">
                <a:solidFill>
                  <a:srgbClr val="000000"/>
                </a:solidFill>
                <a:latin typeface="Calibri"/>
                <a:cs typeface="Calibri"/>
              </a:rPr>
              <a:t> </a:t>
            </a:r>
            <a:r>
              <a:rPr sz="1100">
                <a:solidFill>
                  <a:srgbClr val="000000"/>
                </a:solidFill>
                <a:latin typeface="Calibri"/>
                <a:cs typeface="Calibri"/>
              </a:rPr>
              <a:t>quando o</a:t>
            </a:r>
            <a:r>
              <a:rPr sz="1100" spc="17">
                <a:solidFill>
                  <a:srgbClr val="000000"/>
                </a:solidFill>
                <a:latin typeface="Calibri"/>
                <a:cs typeface="Calibri"/>
              </a:rPr>
              <a:t> </a:t>
            </a:r>
            <a:r>
              <a:rPr sz="1100">
                <a:solidFill>
                  <a:srgbClr val="000000"/>
                </a:solidFill>
                <a:latin typeface="Calibri"/>
                <a:cs typeface="Calibri"/>
              </a:rPr>
              <a:t>parafuso e o silenciador</a:t>
            </a:r>
          </a:p>
          <a:p>
            <a:pPr marL="0" marR="0">
              <a:lnSpc>
                <a:spcPts val="1344"/>
              </a:lnSpc>
              <a:spcBef>
                <a:spcPts val="50"/>
              </a:spcBef>
              <a:spcAft>
                <a:spcPts val="0"/>
              </a:spcAft>
            </a:pPr>
            <a:r>
              <a:rPr sz="1100">
                <a:solidFill>
                  <a:srgbClr val="000000"/>
                </a:solidFill>
                <a:latin typeface="Calibri"/>
                <a:cs typeface="Calibri"/>
              </a:rPr>
              <a:t>tiverem arrefecido; ao</a:t>
            </a:r>
            <a:r>
              <a:rPr sz="1100" spc="25">
                <a:solidFill>
                  <a:srgbClr val="000000"/>
                </a:solidFill>
                <a:latin typeface="Calibri"/>
                <a:cs typeface="Calibri"/>
              </a:rPr>
              <a:t> </a:t>
            </a:r>
            <a:r>
              <a:rPr sz="1100">
                <a:solidFill>
                  <a:srgbClr val="000000"/>
                </a:solidFill>
                <a:latin typeface="Calibri"/>
                <a:cs typeface="Calibri"/>
              </a:rPr>
              <a:t>drenar o óleo, evite queimar-se com o óleo</a:t>
            </a:r>
            <a:r>
              <a:rPr sz="1100" spc="18">
                <a:solidFill>
                  <a:srgbClr val="000000"/>
                </a:solidFill>
                <a:latin typeface="Calibri"/>
                <a:cs typeface="Calibri"/>
              </a:rPr>
              <a:t> </a:t>
            </a:r>
            <a:r>
              <a:rPr sz="1100">
                <a:solidFill>
                  <a:srgbClr val="000000"/>
                </a:solidFill>
                <a:latin typeface="Calibri"/>
                <a:cs typeface="Calibri"/>
              </a:rPr>
              <a:t>quente.</a:t>
            </a:r>
          </a:p>
        </p:txBody>
      </p:sp>
      <p:sp>
        <p:nvSpPr>
          <p:cNvPr id="15" name="object 1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137</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3024" y="1044956"/>
            <a:ext cx="1895856" cy="16428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535172"/>
            <a:ext cx="6301740" cy="63245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362"/>
            <a:ext cx="186091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Mudança do óleo do</a:t>
            </a:r>
            <a:r>
              <a:rPr sz="1100" b="1" spc="-11">
                <a:solidFill>
                  <a:srgbClr val="4F81BD"/>
                </a:solidFill>
                <a:cs typeface="Cambria"/>
              </a:rPr>
              <a:t> </a:t>
            </a:r>
            <a:r>
              <a:rPr sz="1100" b="1">
                <a:solidFill>
                  <a:srgbClr val="4F81BD"/>
                </a:solidFill>
                <a:cs typeface="Cambria"/>
              </a:rPr>
              <a:t>motor</a:t>
            </a:r>
          </a:p>
        </p:txBody>
      </p:sp>
      <p:sp>
        <p:nvSpPr>
          <p:cNvPr id="7" name="object 7"/>
          <p:cNvSpPr txBox="1"/>
          <p:nvPr/>
        </p:nvSpPr>
        <p:spPr>
          <a:xfrm>
            <a:off x="2581656" y="893156"/>
            <a:ext cx="402369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Mude o óleo</a:t>
            </a:r>
            <a:r>
              <a:rPr sz="1100" spc="10">
                <a:solidFill>
                  <a:srgbClr val="000000"/>
                </a:solidFill>
                <a:latin typeface="Calibri"/>
                <a:cs typeface="Calibri"/>
              </a:rPr>
              <a:t> </a:t>
            </a:r>
            <a:r>
              <a:rPr sz="1100">
                <a:solidFill>
                  <a:srgbClr val="000000"/>
                </a:solidFill>
                <a:latin typeface="Calibri"/>
                <a:cs typeface="Calibri"/>
              </a:rPr>
              <a:t>do motor segundo</a:t>
            </a:r>
            <a:r>
              <a:rPr sz="1100" spc="20">
                <a:solidFill>
                  <a:srgbClr val="000000"/>
                </a:solidFill>
                <a:latin typeface="Calibri"/>
                <a:cs typeface="Calibri"/>
              </a:rPr>
              <a:t> </a:t>
            </a:r>
            <a:r>
              <a:rPr sz="1100">
                <a:solidFill>
                  <a:srgbClr val="000000"/>
                </a:solidFill>
                <a:latin typeface="Calibri"/>
                <a:cs typeface="Calibri"/>
              </a:rPr>
              <a:t>a tabela de manutenção</a:t>
            </a:r>
            <a:r>
              <a:rPr sz="1100" spc="10">
                <a:solidFill>
                  <a:srgbClr val="000000"/>
                </a:solidFill>
                <a:latin typeface="Calibri"/>
                <a:cs typeface="Calibri"/>
              </a:rPr>
              <a:t> </a:t>
            </a:r>
            <a:r>
              <a:rPr sz="1100">
                <a:solidFill>
                  <a:srgbClr val="000000"/>
                </a:solidFill>
                <a:latin typeface="Calibri"/>
                <a:cs typeface="Calibri"/>
              </a:rPr>
              <a:t>periódica.</a:t>
            </a:r>
          </a:p>
        </p:txBody>
      </p:sp>
      <p:sp>
        <p:nvSpPr>
          <p:cNvPr id="8" name="object 8"/>
          <p:cNvSpPr txBox="1"/>
          <p:nvPr/>
        </p:nvSpPr>
        <p:spPr>
          <a:xfrm>
            <a:off x="2581656" y="1114136"/>
            <a:ext cx="3753793"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Substitua o óleo</a:t>
            </a:r>
            <a:r>
              <a:rPr sz="1100" spc="18">
                <a:solidFill>
                  <a:srgbClr val="000000"/>
                </a:solidFill>
                <a:latin typeface="Calibri"/>
                <a:cs typeface="Calibri"/>
              </a:rPr>
              <a:t> </a:t>
            </a:r>
            <a:r>
              <a:rPr sz="1100">
                <a:solidFill>
                  <a:srgbClr val="000000"/>
                </a:solidFill>
                <a:latin typeface="Calibri"/>
                <a:cs typeface="Calibri"/>
              </a:rPr>
              <a:t>quando</a:t>
            </a:r>
            <a:r>
              <a:rPr sz="1100" spc="22">
                <a:solidFill>
                  <a:srgbClr val="000000"/>
                </a:solidFill>
                <a:latin typeface="Calibri"/>
                <a:cs typeface="Calibri"/>
              </a:rPr>
              <a:t> </a:t>
            </a:r>
            <a:r>
              <a:rPr sz="1100">
                <a:solidFill>
                  <a:srgbClr val="000000"/>
                </a:solidFill>
                <a:latin typeface="Calibri"/>
                <a:cs typeface="Calibri"/>
              </a:rPr>
              <a:t>o motor estiver quente para o drenar</a:t>
            </a:r>
          </a:p>
          <a:p>
            <a:pPr marL="0" marR="0">
              <a:lnSpc>
                <a:spcPts val="1344"/>
              </a:lnSpc>
              <a:spcBef>
                <a:spcPts val="50"/>
              </a:spcBef>
              <a:spcAft>
                <a:spcPts val="0"/>
              </a:spcAft>
            </a:pPr>
            <a:r>
              <a:rPr sz="1100">
                <a:solidFill>
                  <a:srgbClr val="000000"/>
                </a:solidFill>
                <a:latin typeface="Calibri"/>
                <a:cs typeface="Calibri"/>
              </a:rPr>
              <a:t>completamente.</a:t>
            </a:r>
          </a:p>
        </p:txBody>
      </p:sp>
      <p:sp>
        <p:nvSpPr>
          <p:cNvPr id="9" name="object 9"/>
          <p:cNvSpPr txBox="1"/>
          <p:nvPr/>
        </p:nvSpPr>
        <p:spPr>
          <a:xfrm>
            <a:off x="2581656" y="1507328"/>
            <a:ext cx="204911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Método para a mudança do óleo:</a:t>
            </a:r>
          </a:p>
        </p:txBody>
      </p:sp>
      <p:sp>
        <p:nvSpPr>
          <p:cNvPr id="10" name="object 10"/>
          <p:cNvSpPr txBox="1"/>
          <p:nvPr/>
        </p:nvSpPr>
        <p:spPr>
          <a:xfrm>
            <a:off x="2581656" y="1728308"/>
            <a:ext cx="4448715" cy="106118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Desligue</a:t>
            </a:r>
            <a:r>
              <a:rPr sz="1100" spc="238">
                <a:solidFill>
                  <a:srgbClr val="000000"/>
                </a:solidFill>
                <a:latin typeface="Calibri"/>
                <a:cs typeface="Calibri"/>
              </a:rPr>
              <a:t> </a:t>
            </a:r>
            <a:r>
              <a:rPr sz="1100">
                <a:solidFill>
                  <a:srgbClr val="000000"/>
                </a:solidFill>
                <a:latin typeface="Calibri"/>
                <a:cs typeface="Calibri"/>
              </a:rPr>
              <a:t>o</a:t>
            </a:r>
            <a:r>
              <a:rPr sz="1100" spc="250">
                <a:solidFill>
                  <a:srgbClr val="000000"/>
                </a:solidFill>
                <a:latin typeface="Calibri"/>
                <a:cs typeface="Calibri"/>
              </a:rPr>
              <a:t> </a:t>
            </a:r>
            <a:r>
              <a:rPr sz="1100">
                <a:solidFill>
                  <a:srgbClr val="000000"/>
                </a:solidFill>
                <a:latin typeface="Calibri"/>
                <a:cs typeface="Calibri"/>
              </a:rPr>
              <a:t>motor.</a:t>
            </a:r>
            <a:r>
              <a:rPr sz="1100" spc="235">
                <a:solidFill>
                  <a:srgbClr val="000000"/>
                </a:solidFill>
                <a:latin typeface="Calibri"/>
                <a:cs typeface="Calibri"/>
              </a:rPr>
              <a:t> </a:t>
            </a:r>
            <a:r>
              <a:rPr sz="1100">
                <a:solidFill>
                  <a:srgbClr val="000000"/>
                </a:solidFill>
                <a:latin typeface="Calibri"/>
                <a:cs typeface="Calibri"/>
              </a:rPr>
              <a:t>Desenrosque</a:t>
            </a:r>
            <a:r>
              <a:rPr sz="1100" spc="250">
                <a:solidFill>
                  <a:srgbClr val="000000"/>
                </a:solidFill>
                <a:latin typeface="Calibri"/>
                <a:cs typeface="Calibri"/>
              </a:rPr>
              <a:t> </a:t>
            </a:r>
            <a:r>
              <a:rPr sz="1100">
                <a:solidFill>
                  <a:srgbClr val="000000"/>
                </a:solidFill>
                <a:latin typeface="Calibri"/>
                <a:cs typeface="Calibri"/>
              </a:rPr>
              <a:t>a</a:t>
            </a:r>
            <a:r>
              <a:rPr sz="1100" spc="239">
                <a:solidFill>
                  <a:srgbClr val="000000"/>
                </a:solidFill>
                <a:latin typeface="Calibri"/>
                <a:cs typeface="Calibri"/>
              </a:rPr>
              <a:t> </a:t>
            </a:r>
            <a:r>
              <a:rPr sz="1100">
                <a:solidFill>
                  <a:srgbClr val="000000"/>
                </a:solidFill>
                <a:latin typeface="Calibri"/>
                <a:cs typeface="Calibri"/>
              </a:rPr>
              <a:t>vareta</a:t>
            </a:r>
            <a:r>
              <a:rPr sz="1100" spc="238">
                <a:solidFill>
                  <a:srgbClr val="000000"/>
                </a:solidFill>
                <a:latin typeface="Calibri"/>
                <a:cs typeface="Calibri"/>
              </a:rPr>
              <a:t> </a:t>
            </a:r>
            <a:r>
              <a:rPr sz="1100">
                <a:solidFill>
                  <a:srgbClr val="000000"/>
                </a:solidFill>
                <a:latin typeface="Calibri"/>
                <a:cs typeface="Calibri"/>
              </a:rPr>
              <a:t>do</a:t>
            </a:r>
            <a:r>
              <a:rPr sz="1100" spc="254">
                <a:solidFill>
                  <a:srgbClr val="000000"/>
                </a:solidFill>
                <a:latin typeface="Calibri"/>
                <a:cs typeface="Calibri"/>
              </a:rPr>
              <a:t> </a:t>
            </a:r>
            <a:r>
              <a:rPr sz="1100">
                <a:solidFill>
                  <a:srgbClr val="000000"/>
                </a:solidFill>
                <a:latin typeface="Calibri"/>
                <a:cs typeface="Calibri"/>
              </a:rPr>
              <a:t>nível</a:t>
            </a:r>
            <a:r>
              <a:rPr sz="1100" spc="227">
                <a:solidFill>
                  <a:srgbClr val="000000"/>
                </a:solidFill>
                <a:latin typeface="Calibri"/>
                <a:cs typeface="Calibri"/>
              </a:rPr>
              <a:t> </a:t>
            </a:r>
            <a:r>
              <a:rPr sz="1100">
                <a:solidFill>
                  <a:srgbClr val="000000"/>
                </a:solidFill>
                <a:latin typeface="Calibri"/>
                <a:cs typeface="Calibri"/>
              </a:rPr>
              <a:t>de</a:t>
            </a:r>
            <a:r>
              <a:rPr sz="1100" spc="253">
                <a:solidFill>
                  <a:srgbClr val="000000"/>
                </a:solidFill>
                <a:latin typeface="Calibri"/>
                <a:cs typeface="Calibri"/>
              </a:rPr>
              <a:t> </a:t>
            </a:r>
            <a:r>
              <a:rPr sz="1100">
                <a:solidFill>
                  <a:srgbClr val="000000"/>
                </a:solidFill>
                <a:latin typeface="Calibri"/>
                <a:cs typeface="Calibri"/>
              </a:rPr>
              <a:t>óleo,</a:t>
            </a:r>
            <a:r>
              <a:rPr sz="1100" spc="233">
                <a:solidFill>
                  <a:srgbClr val="000000"/>
                </a:solidFill>
                <a:latin typeface="Calibri"/>
                <a:cs typeface="Calibri"/>
              </a:rPr>
              <a:t> </a:t>
            </a:r>
            <a:r>
              <a:rPr sz="1100">
                <a:solidFill>
                  <a:srgbClr val="000000"/>
                </a:solidFill>
                <a:latin typeface="Calibri"/>
                <a:cs typeface="Calibri"/>
              </a:rPr>
              <a:t>coloque</a:t>
            </a:r>
            <a:r>
              <a:rPr sz="1100" spc="249">
                <a:solidFill>
                  <a:srgbClr val="000000"/>
                </a:solidFill>
                <a:latin typeface="Calibri"/>
                <a:cs typeface="Calibri"/>
              </a:rPr>
              <a:t> </a:t>
            </a:r>
            <a:r>
              <a:rPr sz="1100" spc="-15">
                <a:solidFill>
                  <a:srgbClr val="000000"/>
                </a:solidFill>
                <a:latin typeface="Calibri"/>
                <a:cs typeface="Calibri"/>
              </a:rPr>
              <a:t>um</a:t>
            </a:r>
          </a:p>
          <a:p>
            <a:pPr marL="0" marR="0">
              <a:lnSpc>
                <a:spcPts val="1344"/>
              </a:lnSpc>
              <a:spcBef>
                <a:spcPts val="50"/>
              </a:spcBef>
              <a:spcAft>
                <a:spcPts val="0"/>
              </a:spcAft>
            </a:pPr>
            <a:r>
              <a:rPr sz="1100">
                <a:solidFill>
                  <a:srgbClr val="000000"/>
                </a:solidFill>
                <a:latin typeface="Calibri"/>
                <a:cs typeface="Calibri"/>
              </a:rPr>
              <a:t>recipiente</a:t>
            </a:r>
            <a:r>
              <a:rPr sz="1100" spc="149">
                <a:solidFill>
                  <a:srgbClr val="000000"/>
                </a:solidFill>
                <a:latin typeface="Calibri"/>
                <a:cs typeface="Calibri"/>
              </a:rPr>
              <a:t> </a:t>
            </a:r>
            <a:r>
              <a:rPr sz="1100">
                <a:solidFill>
                  <a:srgbClr val="000000"/>
                </a:solidFill>
                <a:latin typeface="Calibri"/>
                <a:cs typeface="Calibri"/>
              </a:rPr>
              <a:t>adequado</a:t>
            </a:r>
            <a:r>
              <a:rPr sz="1100" spc="156">
                <a:solidFill>
                  <a:srgbClr val="000000"/>
                </a:solidFill>
                <a:latin typeface="Calibri"/>
                <a:cs typeface="Calibri"/>
              </a:rPr>
              <a:t> </a:t>
            </a:r>
            <a:r>
              <a:rPr sz="1100">
                <a:solidFill>
                  <a:srgbClr val="000000"/>
                </a:solidFill>
                <a:latin typeface="Calibri"/>
                <a:cs typeface="Calibri"/>
              </a:rPr>
              <a:t>sob</a:t>
            </a:r>
            <a:r>
              <a:rPr sz="1100" spc="131">
                <a:solidFill>
                  <a:srgbClr val="000000"/>
                </a:solidFill>
                <a:latin typeface="Calibri"/>
                <a:cs typeface="Calibri"/>
              </a:rPr>
              <a:t> </a:t>
            </a:r>
            <a:r>
              <a:rPr sz="1100">
                <a:solidFill>
                  <a:srgbClr val="000000"/>
                </a:solidFill>
                <a:latin typeface="Calibri"/>
                <a:cs typeface="Calibri"/>
              </a:rPr>
              <a:t>o</a:t>
            </a:r>
            <a:r>
              <a:rPr sz="1100" spc="151">
                <a:solidFill>
                  <a:srgbClr val="000000"/>
                </a:solidFill>
                <a:latin typeface="Calibri"/>
                <a:cs typeface="Calibri"/>
              </a:rPr>
              <a:t> </a:t>
            </a:r>
            <a:r>
              <a:rPr sz="1100">
                <a:solidFill>
                  <a:srgbClr val="000000"/>
                </a:solidFill>
                <a:latin typeface="Calibri"/>
                <a:cs typeface="Calibri"/>
              </a:rPr>
              <a:t>parafuso</a:t>
            </a:r>
            <a:r>
              <a:rPr sz="1100" spc="151">
                <a:solidFill>
                  <a:srgbClr val="000000"/>
                </a:solidFill>
                <a:latin typeface="Calibri"/>
                <a:cs typeface="Calibri"/>
              </a:rPr>
              <a:t> </a:t>
            </a:r>
            <a:r>
              <a:rPr sz="1100">
                <a:solidFill>
                  <a:srgbClr val="000000"/>
                </a:solidFill>
                <a:latin typeface="Calibri"/>
                <a:cs typeface="Calibri"/>
              </a:rPr>
              <a:t>de</a:t>
            </a:r>
            <a:r>
              <a:rPr sz="1100" spc="154">
                <a:solidFill>
                  <a:srgbClr val="000000"/>
                </a:solidFill>
                <a:latin typeface="Calibri"/>
                <a:cs typeface="Calibri"/>
              </a:rPr>
              <a:t> </a:t>
            </a:r>
            <a:r>
              <a:rPr sz="1100">
                <a:solidFill>
                  <a:srgbClr val="000000"/>
                </a:solidFill>
                <a:latin typeface="Calibri"/>
                <a:cs typeface="Calibri"/>
              </a:rPr>
              <a:t>drenagem</a:t>
            </a:r>
            <a:r>
              <a:rPr sz="1100" spc="141">
                <a:solidFill>
                  <a:srgbClr val="000000"/>
                </a:solidFill>
                <a:latin typeface="Calibri"/>
                <a:cs typeface="Calibri"/>
              </a:rPr>
              <a:t> </a:t>
            </a:r>
            <a:r>
              <a:rPr sz="1100">
                <a:solidFill>
                  <a:srgbClr val="000000"/>
                </a:solidFill>
                <a:latin typeface="Calibri"/>
                <a:cs typeface="Calibri"/>
              </a:rPr>
              <a:t>e</a:t>
            </a:r>
            <a:r>
              <a:rPr sz="1100" spc="150">
                <a:solidFill>
                  <a:srgbClr val="000000"/>
                </a:solidFill>
                <a:latin typeface="Calibri"/>
                <a:cs typeface="Calibri"/>
              </a:rPr>
              <a:t> </a:t>
            </a:r>
            <a:r>
              <a:rPr sz="1100">
                <a:solidFill>
                  <a:srgbClr val="000000"/>
                </a:solidFill>
                <a:latin typeface="Calibri"/>
                <a:cs typeface="Calibri"/>
              </a:rPr>
              <a:t>retire</a:t>
            </a:r>
            <a:r>
              <a:rPr sz="1100" spc="163">
                <a:solidFill>
                  <a:srgbClr val="000000"/>
                </a:solidFill>
                <a:latin typeface="Calibri"/>
                <a:cs typeface="Calibri"/>
              </a:rPr>
              <a:t> </a:t>
            </a:r>
            <a:r>
              <a:rPr sz="1100">
                <a:solidFill>
                  <a:srgbClr val="000000"/>
                </a:solidFill>
                <a:latin typeface="Calibri"/>
                <a:cs typeface="Calibri"/>
              </a:rPr>
              <a:t>o</a:t>
            </a:r>
            <a:r>
              <a:rPr sz="1100" spc="151">
                <a:solidFill>
                  <a:srgbClr val="000000"/>
                </a:solidFill>
                <a:latin typeface="Calibri"/>
                <a:cs typeface="Calibri"/>
              </a:rPr>
              <a:t> </a:t>
            </a:r>
            <a:r>
              <a:rPr sz="1100">
                <a:solidFill>
                  <a:srgbClr val="000000"/>
                </a:solidFill>
                <a:latin typeface="Calibri"/>
                <a:cs typeface="Calibri"/>
              </a:rPr>
              <a:t>parafuso</a:t>
            </a:r>
            <a:r>
              <a:rPr sz="1100" spc="152">
                <a:solidFill>
                  <a:srgbClr val="000000"/>
                </a:solidFill>
                <a:latin typeface="Calibri"/>
                <a:cs typeface="Calibri"/>
              </a:rPr>
              <a:t> </a:t>
            </a:r>
            <a:r>
              <a:rPr sz="1100">
                <a:solidFill>
                  <a:srgbClr val="000000"/>
                </a:solidFill>
                <a:latin typeface="Calibri"/>
                <a:cs typeface="Calibri"/>
              </a:rPr>
              <a:t>de</a:t>
            </a:r>
          </a:p>
          <a:p>
            <a:pPr marL="0" marR="0">
              <a:lnSpc>
                <a:spcPts val="1344"/>
              </a:lnSpc>
              <a:spcBef>
                <a:spcPts val="0"/>
              </a:spcBef>
              <a:spcAft>
                <a:spcPts val="0"/>
              </a:spcAft>
            </a:pPr>
            <a:r>
              <a:rPr sz="1100">
                <a:solidFill>
                  <a:srgbClr val="000000"/>
                </a:solidFill>
                <a:latin typeface="Calibri"/>
                <a:cs typeface="Calibri"/>
              </a:rPr>
              <a:t>drenagem</a:t>
            </a:r>
            <a:r>
              <a:rPr sz="1100" spc="-15">
                <a:solidFill>
                  <a:srgbClr val="000000"/>
                </a:solidFill>
                <a:latin typeface="Calibri"/>
                <a:cs typeface="Calibri"/>
              </a:rPr>
              <a:t> </a:t>
            </a:r>
            <a:r>
              <a:rPr sz="1100">
                <a:solidFill>
                  <a:srgbClr val="000000"/>
                </a:solidFill>
                <a:latin typeface="Calibri"/>
                <a:cs typeface="Calibri"/>
              </a:rPr>
              <a:t>com a</a:t>
            </a:r>
            <a:r>
              <a:rPr sz="1100" spc="-25">
                <a:solidFill>
                  <a:srgbClr val="000000"/>
                </a:solidFill>
                <a:latin typeface="Calibri"/>
                <a:cs typeface="Calibri"/>
              </a:rPr>
              <a:t> </a:t>
            </a:r>
            <a:r>
              <a:rPr sz="1100">
                <a:solidFill>
                  <a:srgbClr val="000000"/>
                </a:solidFill>
                <a:latin typeface="Calibri"/>
                <a:cs typeface="Calibri"/>
              </a:rPr>
              <a:t>sua</a:t>
            </a:r>
            <a:r>
              <a:rPr sz="1100" spc="-14">
                <a:solidFill>
                  <a:srgbClr val="000000"/>
                </a:solidFill>
                <a:latin typeface="Calibri"/>
                <a:cs typeface="Calibri"/>
              </a:rPr>
              <a:t> </a:t>
            </a:r>
            <a:r>
              <a:rPr sz="1100">
                <a:solidFill>
                  <a:srgbClr val="000000"/>
                </a:solidFill>
                <a:latin typeface="Calibri"/>
                <a:cs typeface="Calibri"/>
              </a:rPr>
              <a:t>anilha</a:t>
            </a:r>
            <a:r>
              <a:rPr sz="1100" spc="-25">
                <a:solidFill>
                  <a:srgbClr val="000000"/>
                </a:solidFill>
                <a:latin typeface="Calibri"/>
                <a:cs typeface="Calibri"/>
              </a:rPr>
              <a:t> </a:t>
            </a:r>
            <a:r>
              <a:rPr sz="1100">
                <a:solidFill>
                  <a:srgbClr val="000000"/>
                </a:solidFill>
                <a:latin typeface="Calibri"/>
                <a:cs typeface="Calibri"/>
              </a:rPr>
              <a:t>vedante</a:t>
            </a:r>
            <a:r>
              <a:rPr sz="1100" spc="-19">
                <a:solidFill>
                  <a:srgbClr val="000000"/>
                </a:solidFill>
                <a:latin typeface="Calibri"/>
                <a:cs typeface="Calibri"/>
              </a:rPr>
              <a:t> </a:t>
            </a:r>
            <a:r>
              <a:rPr sz="1100">
                <a:solidFill>
                  <a:srgbClr val="000000"/>
                </a:solidFill>
                <a:latin typeface="Calibri"/>
                <a:cs typeface="Calibri"/>
              </a:rPr>
              <a:t>de</a:t>
            </a:r>
            <a:r>
              <a:rPr sz="1100" spc="-23">
                <a:solidFill>
                  <a:srgbClr val="000000"/>
                </a:solidFill>
                <a:latin typeface="Calibri"/>
                <a:cs typeface="Calibri"/>
              </a:rPr>
              <a:t> </a:t>
            </a:r>
            <a:r>
              <a:rPr sz="1100">
                <a:solidFill>
                  <a:srgbClr val="000000"/>
                </a:solidFill>
                <a:latin typeface="Calibri"/>
                <a:cs typeface="Calibri"/>
              </a:rPr>
              <a:t>cobre.</a:t>
            </a:r>
            <a:r>
              <a:rPr sz="1100" spc="-30">
                <a:solidFill>
                  <a:srgbClr val="000000"/>
                </a:solidFill>
                <a:latin typeface="Calibri"/>
                <a:cs typeface="Calibri"/>
              </a:rPr>
              <a:t> </a:t>
            </a:r>
            <a:r>
              <a:rPr sz="1100">
                <a:solidFill>
                  <a:srgbClr val="000000"/>
                </a:solidFill>
                <a:latin typeface="Calibri"/>
                <a:cs typeface="Calibri"/>
              </a:rPr>
              <a:t>Quando</a:t>
            </a:r>
            <a:r>
              <a:rPr sz="1100" spc="-22">
                <a:solidFill>
                  <a:srgbClr val="000000"/>
                </a:solidFill>
                <a:latin typeface="Calibri"/>
                <a:cs typeface="Calibri"/>
              </a:rPr>
              <a:t> </a:t>
            </a:r>
            <a:r>
              <a:rPr sz="1100">
                <a:solidFill>
                  <a:srgbClr val="000000"/>
                </a:solidFill>
                <a:latin typeface="Calibri"/>
                <a:cs typeface="Calibri"/>
              </a:rPr>
              <a:t>tiver</a:t>
            </a:r>
            <a:r>
              <a:rPr sz="1100" spc="-19">
                <a:solidFill>
                  <a:srgbClr val="000000"/>
                </a:solidFill>
                <a:latin typeface="Calibri"/>
                <a:cs typeface="Calibri"/>
              </a:rPr>
              <a:t> </a:t>
            </a:r>
            <a:r>
              <a:rPr sz="1100">
                <a:solidFill>
                  <a:srgbClr val="000000"/>
                </a:solidFill>
                <a:latin typeface="Calibri"/>
                <a:cs typeface="Calibri"/>
              </a:rPr>
              <a:t>drenado o</a:t>
            </a:r>
            <a:r>
              <a:rPr sz="1100" spc="-23">
                <a:solidFill>
                  <a:srgbClr val="000000"/>
                </a:solidFill>
                <a:latin typeface="Calibri"/>
                <a:cs typeface="Calibri"/>
              </a:rPr>
              <a:t> </a:t>
            </a:r>
            <a:r>
              <a:rPr sz="1100">
                <a:solidFill>
                  <a:srgbClr val="000000"/>
                </a:solidFill>
                <a:latin typeface="Calibri"/>
                <a:cs typeface="Calibri"/>
              </a:rPr>
              <a:t>óleo,</a:t>
            </a:r>
          </a:p>
          <a:p>
            <a:pPr marL="0" marR="0">
              <a:lnSpc>
                <a:spcPts val="1331"/>
              </a:lnSpc>
              <a:spcBef>
                <a:spcPts val="50"/>
              </a:spcBef>
              <a:spcAft>
                <a:spcPts val="0"/>
              </a:spcAft>
            </a:pPr>
            <a:r>
              <a:rPr sz="1100">
                <a:solidFill>
                  <a:srgbClr val="000000"/>
                </a:solidFill>
                <a:latin typeface="Calibri"/>
                <a:cs typeface="Calibri"/>
              </a:rPr>
              <a:t>retire</a:t>
            </a:r>
            <a:r>
              <a:rPr sz="1100" spc="-47">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a:solidFill>
                  <a:srgbClr val="000000"/>
                </a:solidFill>
                <a:latin typeface="Calibri"/>
                <a:cs typeface="Calibri"/>
              </a:rPr>
              <a:t>recipiente</a:t>
            </a:r>
            <a:r>
              <a:rPr sz="1100" spc="-45">
                <a:solidFill>
                  <a:srgbClr val="000000"/>
                </a:solidFill>
                <a:latin typeface="Calibri"/>
                <a:cs typeface="Calibri"/>
              </a:rPr>
              <a:t> </a:t>
            </a:r>
            <a:r>
              <a:rPr sz="1100">
                <a:solidFill>
                  <a:srgbClr val="000000"/>
                </a:solidFill>
                <a:latin typeface="Calibri"/>
                <a:cs typeface="Calibri"/>
              </a:rPr>
              <a:t>e</a:t>
            </a:r>
            <a:r>
              <a:rPr sz="1100" spc="-37">
                <a:solidFill>
                  <a:srgbClr val="000000"/>
                </a:solidFill>
                <a:latin typeface="Calibri"/>
                <a:cs typeface="Calibri"/>
              </a:rPr>
              <a:t> </a:t>
            </a:r>
            <a:r>
              <a:rPr sz="1100">
                <a:solidFill>
                  <a:srgbClr val="000000"/>
                </a:solidFill>
                <a:latin typeface="Calibri"/>
                <a:cs typeface="Calibri"/>
              </a:rPr>
              <a:t>monte</a:t>
            </a:r>
            <a:r>
              <a:rPr sz="1100" spc="-58">
                <a:solidFill>
                  <a:srgbClr val="000000"/>
                </a:solidFill>
                <a:latin typeface="Calibri"/>
                <a:cs typeface="Calibri"/>
              </a:rPr>
              <a:t> </a:t>
            </a:r>
            <a:r>
              <a:rPr sz="1100">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novo</a:t>
            </a:r>
            <a:r>
              <a:rPr sz="1100" spc="-22">
                <a:solidFill>
                  <a:srgbClr val="000000"/>
                </a:solidFill>
                <a:latin typeface="Calibri"/>
                <a:cs typeface="Calibri"/>
              </a:rPr>
              <a:t> </a:t>
            </a:r>
            <a:r>
              <a:rPr sz="1100">
                <a:solidFill>
                  <a:srgbClr val="000000"/>
                </a:solidFill>
                <a:latin typeface="Calibri"/>
                <a:cs typeface="Calibri"/>
              </a:rPr>
              <a:t>parafuso</a:t>
            </a:r>
            <a:r>
              <a:rPr sz="1100" spc="-32">
                <a:solidFill>
                  <a:srgbClr val="000000"/>
                </a:solidFill>
                <a:latin typeface="Calibri"/>
                <a:cs typeface="Calibri"/>
              </a:rPr>
              <a:t> </a:t>
            </a:r>
            <a:r>
              <a:rPr sz="1100">
                <a:solidFill>
                  <a:srgbClr val="000000"/>
                </a:solidFill>
                <a:latin typeface="Calibri"/>
                <a:cs typeface="Calibri"/>
              </a:rPr>
              <a:t>de</a:t>
            </a:r>
            <a:r>
              <a:rPr sz="1100" spc="-23">
                <a:solidFill>
                  <a:srgbClr val="000000"/>
                </a:solidFill>
                <a:latin typeface="Calibri"/>
                <a:cs typeface="Calibri"/>
              </a:rPr>
              <a:t> </a:t>
            </a:r>
            <a:r>
              <a:rPr sz="1100">
                <a:solidFill>
                  <a:srgbClr val="000000"/>
                </a:solidFill>
                <a:latin typeface="Calibri"/>
                <a:cs typeface="Calibri"/>
              </a:rPr>
              <a:t>drenagem</a:t>
            </a:r>
            <a:r>
              <a:rPr sz="1100" spc="-33">
                <a:solidFill>
                  <a:srgbClr val="000000"/>
                </a:solidFill>
                <a:latin typeface="Calibri"/>
                <a:cs typeface="Calibri"/>
              </a:rPr>
              <a:t> </a:t>
            </a:r>
            <a:r>
              <a:rPr sz="1100">
                <a:solidFill>
                  <a:srgbClr val="000000"/>
                </a:solidFill>
                <a:latin typeface="Calibri"/>
                <a:cs typeface="Calibri"/>
              </a:rPr>
              <a:t>com</a:t>
            </a:r>
            <a:r>
              <a:rPr sz="1100" spc="-34">
                <a:solidFill>
                  <a:srgbClr val="000000"/>
                </a:solidFill>
                <a:latin typeface="Calibri"/>
                <a:cs typeface="Calibri"/>
              </a:rPr>
              <a:t> </a:t>
            </a:r>
            <a:r>
              <a:rPr sz="1100">
                <a:solidFill>
                  <a:srgbClr val="000000"/>
                </a:solidFill>
                <a:latin typeface="Calibri"/>
                <a:cs typeface="Calibri"/>
              </a:rPr>
              <a:t>a</a:t>
            </a:r>
            <a:r>
              <a:rPr sz="1100" spc="-26">
                <a:solidFill>
                  <a:srgbClr val="000000"/>
                </a:solidFill>
                <a:latin typeface="Calibri"/>
                <a:cs typeface="Calibri"/>
              </a:rPr>
              <a:t> </a:t>
            </a:r>
            <a:r>
              <a:rPr sz="1100">
                <a:solidFill>
                  <a:srgbClr val="000000"/>
                </a:solidFill>
                <a:latin typeface="Calibri"/>
                <a:cs typeface="Calibri"/>
              </a:rPr>
              <a:t>sua</a:t>
            </a:r>
            <a:r>
              <a:rPr sz="1100" spc="-46">
                <a:solidFill>
                  <a:srgbClr val="000000"/>
                </a:solidFill>
                <a:latin typeface="Calibri"/>
                <a:cs typeface="Calibri"/>
              </a:rPr>
              <a:t> </a:t>
            </a:r>
            <a:r>
              <a:rPr sz="1100">
                <a:solidFill>
                  <a:srgbClr val="000000"/>
                </a:solidFill>
                <a:latin typeface="Calibri"/>
                <a:cs typeface="Calibri"/>
              </a:rPr>
              <a:t>anilha</a:t>
            </a:r>
          </a:p>
          <a:p>
            <a:pPr marL="0" marR="0">
              <a:lnSpc>
                <a:spcPts val="1344"/>
              </a:lnSpc>
              <a:spcBef>
                <a:spcPts val="0"/>
              </a:spcBef>
              <a:spcAft>
                <a:spcPts val="0"/>
              </a:spcAft>
            </a:pPr>
            <a:r>
              <a:rPr sz="1100">
                <a:solidFill>
                  <a:srgbClr val="000000"/>
                </a:solidFill>
                <a:latin typeface="Calibri"/>
                <a:cs typeface="Calibri"/>
              </a:rPr>
              <a:t>vedante</a:t>
            </a:r>
            <a:r>
              <a:rPr sz="1100" spc="30">
                <a:solidFill>
                  <a:srgbClr val="000000"/>
                </a:solidFill>
                <a:latin typeface="Calibri"/>
                <a:cs typeface="Calibri"/>
              </a:rPr>
              <a:t> </a:t>
            </a:r>
            <a:r>
              <a:rPr sz="1100">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cobre</a:t>
            </a:r>
            <a:r>
              <a:rPr sz="1100" spc="30">
                <a:solidFill>
                  <a:srgbClr val="000000"/>
                </a:solidFill>
                <a:latin typeface="Calibri"/>
                <a:cs typeface="Calibri"/>
              </a:rPr>
              <a:t> </a:t>
            </a:r>
            <a:r>
              <a:rPr sz="1100">
                <a:solidFill>
                  <a:srgbClr val="000000"/>
                </a:solidFill>
                <a:latin typeface="Calibri"/>
                <a:cs typeface="Calibri"/>
              </a:rPr>
              <a:t>nova</a:t>
            </a:r>
            <a:r>
              <a:rPr sz="1100" spc="27">
                <a:solidFill>
                  <a:srgbClr val="000000"/>
                </a:solidFill>
                <a:latin typeface="Calibri"/>
                <a:cs typeface="Calibri"/>
              </a:rPr>
              <a:t> </a:t>
            </a:r>
            <a:r>
              <a:rPr sz="1100">
                <a:solidFill>
                  <a:srgbClr val="000000"/>
                </a:solidFill>
                <a:latin typeface="Calibri"/>
                <a:cs typeface="Calibri"/>
              </a:rPr>
              <a:t>(o</a:t>
            </a:r>
            <a:r>
              <a:rPr sz="1100" spc="28">
                <a:solidFill>
                  <a:srgbClr val="000000"/>
                </a:solidFill>
                <a:latin typeface="Calibri"/>
                <a:cs typeface="Calibri"/>
              </a:rPr>
              <a:t> </a:t>
            </a:r>
            <a:r>
              <a:rPr lang="pt-BR" sz="1100">
                <a:solidFill>
                  <a:srgbClr val="000000"/>
                </a:solidFill>
                <a:latin typeface="Calibri"/>
                <a:cs typeface="Calibri"/>
              </a:rPr>
              <a:t>torque</a:t>
            </a:r>
            <a:r>
              <a:rPr sz="1100" spc="52">
                <a:solidFill>
                  <a:srgbClr val="000000"/>
                </a:solidFill>
                <a:latin typeface="Calibri"/>
                <a:cs typeface="Calibri"/>
              </a:rPr>
              <a:t> </a:t>
            </a:r>
            <a:r>
              <a:rPr sz="1100">
                <a:solidFill>
                  <a:srgbClr val="000000"/>
                </a:solidFill>
                <a:latin typeface="Calibri"/>
                <a:cs typeface="Calibri"/>
              </a:rPr>
              <a:t>de</a:t>
            </a:r>
            <a:r>
              <a:rPr sz="1100" spc="44">
                <a:solidFill>
                  <a:srgbClr val="000000"/>
                </a:solidFill>
                <a:latin typeface="Calibri"/>
                <a:cs typeface="Calibri"/>
              </a:rPr>
              <a:t> </a:t>
            </a:r>
            <a:r>
              <a:rPr sz="1100">
                <a:solidFill>
                  <a:srgbClr val="000000"/>
                </a:solidFill>
                <a:latin typeface="Calibri"/>
                <a:cs typeface="Calibri"/>
              </a:rPr>
              <a:t>aperto</a:t>
            </a:r>
            <a:r>
              <a:rPr sz="1100" spc="42">
                <a:solidFill>
                  <a:srgbClr val="000000"/>
                </a:solidFill>
                <a:latin typeface="Calibri"/>
                <a:cs typeface="Calibri"/>
              </a:rPr>
              <a:t> </a:t>
            </a:r>
            <a:r>
              <a:rPr sz="1100">
                <a:solidFill>
                  <a:srgbClr val="000000"/>
                </a:solidFill>
                <a:latin typeface="Calibri"/>
                <a:cs typeface="Calibri"/>
              </a:rPr>
              <a:t>do</a:t>
            </a:r>
            <a:r>
              <a:rPr sz="1100" spc="36">
                <a:solidFill>
                  <a:srgbClr val="000000"/>
                </a:solidFill>
                <a:latin typeface="Calibri"/>
                <a:cs typeface="Calibri"/>
              </a:rPr>
              <a:t> </a:t>
            </a:r>
            <a:r>
              <a:rPr sz="1100">
                <a:solidFill>
                  <a:srgbClr val="000000"/>
                </a:solidFill>
                <a:latin typeface="Calibri"/>
                <a:cs typeface="Calibri"/>
              </a:rPr>
              <a:t>parafuso</a:t>
            </a:r>
            <a:r>
              <a:rPr sz="1100" spc="41">
                <a:solidFill>
                  <a:srgbClr val="000000"/>
                </a:solidFill>
                <a:latin typeface="Calibri"/>
                <a:cs typeface="Calibri"/>
              </a:rPr>
              <a:t> </a:t>
            </a:r>
            <a:r>
              <a:rPr sz="1100">
                <a:solidFill>
                  <a:srgbClr val="000000"/>
                </a:solidFill>
                <a:latin typeface="Calibri"/>
                <a:cs typeface="Calibri"/>
              </a:rPr>
              <a:t>de</a:t>
            </a:r>
            <a:r>
              <a:rPr sz="1100" spc="38">
                <a:solidFill>
                  <a:srgbClr val="000000"/>
                </a:solidFill>
                <a:latin typeface="Calibri"/>
                <a:cs typeface="Calibri"/>
              </a:rPr>
              <a:t> </a:t>
            </a:r>
            <a:r>
              <a:rPr sz="1100">
                <a:solidFill>
                  <a:srgbClr val="000000"/>
                </a:solidFill>
                <a:latin typeface="Calibri"/>
                <a:cs typeface="Calibri"/>
              </a:rPr>
              <a:t>drenagem</a:t>
            </a:r>
            <a:r>
              <a:rPr sz="1100" spc="42">
                <a:solidFill>
                  <a:srgbClr val="000000"/>
                </a:solidFill>
                <a:latin typeface="Calibri"/>
                <a:cs typeface="Calibri"/>
              </a:rPr>
              <a:t> </a:t>
            </a:r>
            <a:r>
              <a:rPr sz="1100">
                <a:solidFill>
                  <a:srgbClr val="000000"/>
                </a:solidFill>
                <a:latin typeface="Calibri"/>
                <a:cs typeface="Calibri"/>
              </a:rPr>
              <a:t>é</a:t>
            </a:r>
            <a:r>
              <a:rPr sz="1100" spc="32">
                <a:solidFill>
                  <a:srgbClr val="000000"/>
                </a:solidFill>
                <a:latin typeface="Calibri"/>
                <a:cs typeface="Calibri"/>
              </a:rPr>
              <a:t> </a:t>
            </a:r>
            <a:r>
              <a:rPr sz="1100">
                <a:solidFill>
                  <a:srgbClr val="000000"/>
                </a:solidFill>
                <a:latin typeface="Calibri"/>
                <a:cs typeface="Calibri"/>
              </a:rPr>
              <a:t>de</a:t>
            </a:r>
          </a:p>
          <a:p>
            <a:pPr marL="0" marR="0">
              <a:lnSpc>
                <a:spcPts val="1344"/>
              </a:lnSpc>
              <a:spcBef>
                <a:spcPts val="50"/>
              </a:spcBef>
              <a:spcAft>
                <a:spcPts val="0"/>
              </a:spcAft>
            </a:pPr>
            <a:r>
              <a:rPr sz="1100">
                <a:solidFill>
                  <a:srgbClr val="000000"/>
                </a:solidFill>
                <a:latin typeface="Calibri"/>
                <a:cs typeface="Calibri"/>
              </a:rPr>
              <a:t>25</a:t>
            </a:r>
            <a:r>
              <a:rPr sz="1100" spc="104">
                <a:solidFill>
                  <a:srgbClr val="000000"/>
                </a:solidFill>
                <a:latin typeface="Calibri"/>
                <a:cs typeface="Calibri"/>
              </a:rPr>
              <a:t> </a:t>
            </a:r>
            <a:r>
              <a:rPr sz="1100">
                <a:solidFill>
                  <a:srgbClr val="000000"/>
                </a:solidFill>
                <a:latin typeface="Calibri"/>
                <a:cs typeface="Calibri"/>
              </a:rPr>
              <a:t>Nm).</a:t>
            </a:r>
            <a:r>
              <a:rPr sz="1100" spc="93">
                <a:solidFill>
                  <a:srgbClr val="000000"/>
                </a:solidFill>
                <a:latin typeface="Calibri"/>
                <a:cs typeface="Calibri"/>
              </a:rPr>
              <a:t> </a:t>
            </a:r>
            <a:r>
              <a:rPr sz="1100">
                <a:solidFill>
                  <a:srgbClr val="000000"/>
                </a:solidFill>
                <a:latin typeface="Calibri"/>
                <a:cs typeface="Calibri"/>
              </a:rPr>
              <a:t>Encha</a:t>
            </a:r>
            <a:r>
              <a:rPr sz="1100" spc="97">
                <a:solidFill>
                  <a:srgbClr val="000000"/>
                </a:solidFill>
                <a:latin typeface="Calibri"/>
                <a:cs typeface="Calibri"/>
              </a:rPr>
              <a:t> </a:t>
            </a:r>
            <a:r>
              <a:rPr sz="1100">
                <a:solidFill>
                  <a:srgbClr val="000000"/>
                </a:solidFill>
                <a:latin typeface="Calibri"/>
                <a:cs typeface="Calibri"/>
              </a:rPr>
              <a:t>o</a:t>
            </a:r>
            <a:r>
              <a:rPr sz="1100" spc="95">
                <a:solidFill>
                  <a:srgbClr val="000000"/>
                </a:solidFill>
                <a:latin typeface="Calibri"/>
                <a:cs typeface="Calibri"/>
              </a:rPr>
              <a:t> </a:t>
            </a:r>
            <a:r>
              <a:rPr sz="1100">
                <a:solidFill>
                  <a:srgbClr val="000000"/>
                </a:solidFill>
                <a:latin typeface="Calibri"/>
                <a:cs typeface="Calibri"/>
              </a:rPr>
              <a:t>cárter</a:t>
            </a:r>
            <a:r>
              <a:rPr sz="1100" spc="93">
                <a:solidFill>
                  <a:srgbClr val="000000"/>
                </a:solidFill>
                <a:latin typeface="Calibri"/>
                <a:cs typeface="Calibri"/>
              </a:rPr>
              <a:t> </a:t>
            </a:r>
            <a:r>
              <a:rPr sz="1100">
                <a:solidFill>
                  <a:srgbClr val="000000"/>
                </a:solidFill>
                <a:latin typeface="Calibri"/>
                <a:cs typeface="Calibri"/>
              </a:rPr>
              <a:t>com</a:t>
            </a:r>
            <a:r>
              <a:rPr sz="1100" spc="101">
                <a:solidFill>
                  <a:srgbClr val="000000"/>
                </a:solidFill>
                <a:latin typeface="Calibri"/>
                <a:cs typeface="Calibri"/>
              </a:rPr>
              <a:t> </a:t>
            </a:r>
            <a:r>
              <a:rPr sz="1100">
                <a:solidFill>
                  <a:srgbClr val="000000"/>
                </a:solidFill>
                <a:latin typeface="Calibri"/>
                <a:cs typeface="Calibri"/>
              </a:rPr>
              <a:t>óleo</a:t>
            </a:r>
            <a:r>
              <a:rPr sz="1100" spc="108">
                <a:solidFill>
                  <a:srgbClr val="000000"/>
                </a:solidFill>
                <a:latin typeface="Calibri"/>
                <a:cs typeface="Calibri"/>
              </a:rPr>
              <a:t> </a:t>
            </a:r>
            <a:r>
              <a:rPr sz="1100">
                <a:solidFill>
                  <a:srgbClr val="000000"/>
                </a:solidFill>
                <a:latin typeface="Calibri"/>
                <a:cs typeface="Calibri"/>
              </a:rPr>
              <a:t>novo</a:t>
            </a:r>
            <a:r>
              <a:rPr sz="1100" spc="114">
                <a:solidFill>
                  <a:srgbClr val="000000"/>
                </a:solidFill>
                <a:latin typeface="Calibri"/>
                <a:cs typeface="Calibri"/>
              </a:rPr>
              <a:t> </a:t>
            </a:r>
            <a:r>
              <a:rPr sz="1100">
                <a:solidFill>
                  <a:srgbClr val="000000"/>
                </a:solidFill>
                <a:latin typeface="Calibri"/>
                <a:cs typeface="Calibri"/>
              </a:rPr>
              <a:t>desde</a:t>
            </a:r>
            <a:r>
              <a:rPr sz="1100" spc="86">
                <a:solidFill>
                  <a:srgbClr val="000000"/>
                </a:solidFill>
                <a:latin typeface="Calibri"/>
                <a:cs typeface="Calibri"/>
              </a:rPr>
              <a:t> </a:t>
            </a:r>
            <a:r>
              <a:rPr sz="1100">
                <a:solidFill>
                  <a:srgbClr val="000000"/>
                </a:solidFill>
                <a:latin typeface="Calibri"/>
                <a:cs typeface="Calibri"/>
              </a:rPr>
              <a:t>o</a:t>
            </a:r>
            <a:r>
              <a:rPr sz="1100" spc="95">
                <a:solidFill>
                  <a:srgbClr val="000000"/>
                </a:solidFill>
                <a:latin typeface="Calibri"/>
                <a:cs typeface="Calibri"/>
              </a:rPr>
              <a:t> </a:t>
            </a:r>
            <a:r>
              <a:rPr sz="1100">
                <a:solidFill>
                  <a:srgbClr val="000000"/>
                </a:solidFill>
                <a:latin typeface="Calibri"/>
                <a:cs typeface="Calibri"/>
              </a:rPr>
              <a:t>orifício</a:t>
            </a:r>
            <a:r>
              <a:rPr sz="1100" spc="105">
                <a:solidFill>
                  <a:srgbClr val="000000"/>
                </a:solidFill>
                <a:latin typeface="Calibri"/>
                <a:cs typeface="Calibri"/>
              </a:rPr>
              <a:t> </a:t>
            </a:r>
            <a:r>
              <a:rPr sz="1100">
                <a:solidFill>
                  <a:srgbClr val="000000"/>
                </a:solidFill>
                <a:latin typeface="Calibri"/>
                <a:cs typeface="Calibri"/>
              </a:rPr>
              <a:t>de</a:t>
            </a:r>
            <a:r>
              <a:rPr sz="1100" spc="102">
                <a:solidFill>
                  <a:srgbClr val="000000"/>
                </a:solidFill>
                <a:latin typeface="Calibri"/>
                <a:cs typeface="Calibri"/>
              </a:rPr>
              <a:t> </a:t>
            </a:r>
            <a:r>
              <a:rPr sz="1100">
                <a:solidFill>
                  <a:srgbClr val="000000"/>
                </a:solidFill>
                <a:latin typeface="Calibri"/>
                <a:cs typeface="Calibri"/>
              </a:rPr>
              <a:t>enchimento</a:t>
            </a:r>
            <a:r>
              <a:rPr sz="1100" spc="96">
                <a:solidFill>
                  <a:srgbClr val="000000"/>
                </a:solidFill>
                <a:latin typeface="Calibri"/>
                <a:cs typeface="Calibri"/>
              </a:rPr>
              <a:t> </a:t>
            </a:r>
            <a:r>
              <a:rPr sz="1100">
                <a:solidFill>
                  <a:srgbClr val="000000"/>
                </a:solidFill>
                <a:latin typeface="Calibri"/>
                <a:cs typeface="Calibri"/>
              </a:rPr>
              <a:t>da</a:t>
            </a:r>
          </a:p>
        </p:txBody>
      </p:sp>
      <p:sp>
        <p:nvSpPr>
          <p:cNvPr id="11" name="object 11"/>
          <p:cNvSpPr txBox="1"/>
          <p:nvPr/>
        </p:nvSpPr>
        <p:spPr>
          <a:xfrm>
            <a:off x="900668" y="2469257"/>
            <a:ext cx="1283687"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Anilha vedante de cobre</a:t>
            </a:r>
          </a:p>
        </p:txBody>
      </p:sp>
      <p:sp>
        <p:nvSpPr>
          <p:cNvPr id="12" name="object 12"/>
          <p:cNvSpPr txBox="1"/>
          <p:nvPr/>
        </p:nvSpPr>
        <p:spPr>
          <a:xfrm>
            <a:off x="576072" y="2750912"/>
            <a:ext cx="645233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vareta</a:t>
            </a:r>
            <a:r>
              <a:rPr sz="1100" spc="28">
                <a:solidFill>
                  <a:srgbClr val="000000"/>
                </a:solidFill>
                <a:latin typeface="Calibri"/>
                <a:cs typeface="Calibri"/>
              </a:rPr>
              <a:t> </a:t>
            </a:r>
            <a:r>
              <a:rPr sz="1100">
                <a:solidFill>
                  <a:srgbClr val="000000"/>
                </a:solidFill>
                <a:latin typeface="Calibri"/>
                <a:cs typeface="Calibri"/>
              </a:rPr>
              <a:t>de</a:t>
            </a:r>
            <a:r>
              <a:rPr sz="1100" spc="36">
                <a:solidFill>
                  <a:srgbClr val="000000"/>
                </a:solidFill>
                <a:latin typeface="Calibri"/>
                <a:cs typeface="Calibri"/>
              </a:rPr>
              <a:t> </a:t>
            </a:r>
            <a:r>
              <a:rPr sz="1100">
                <a:solidFill>
                  <a:srgbClr val="000000"/>
                </a:solidFill>
                <a:latin typeface="Calibri"/>
                <a:cs typeface="Calibri"/>
              </a:rPr>
              <a:t>nível</a:t>
            </a:r>
            <a:r>
              <a:rPr sz="1100" spc="28">
                <a:solidFill>
                  <a:srgbClr val="000000"/>
                </a:solidFill>
                <a:latin typeface="Calibri"/>
                <a:cs typeface="Calibri"/>
              </a:rPr>
              <a:t> </a:t>
            </a:r>
            <a:r>
              <a:rPr sz="1100">
                <a:solidFill>
                  <a:srgbClr val="000000"/>
                </a:solidFill>
                <a:latin typeface="Calibri"/>
                <a:cs typeface="Calibri"/>
              </a:rPr>
              <a:t>com</a:t>
            </a:r>
            <a:r>
              <a:rPr sz="1100" spc="46">
                <a:solidFill>
                  <a:srgbClr val="000000"/>
                </a:solidFill>
                <a:latin typeface="Calibri"/>
                <a:cs typeface="Calibri"/>
              </a:rPr>
              <a:t> </a:t>
            </a:r>
            <a:r>
              <a:rPr sz="1100">
                <a:solidFill>
                  <a:srgbClr val="000000"/>
                </a:solidFill>
                <a:latin typeface="Calibri"/>
                <a:cs typeface="Calibri"/>
              </a:rPr>
              <a:t>3.000</a:t>
            </a:r>
            <a:r>
              <a:rPr sz="1100" spc="44">
                <a:solidFill>
                  <a:srgbClr val="000000"/>
                </a:solidFill>
                <a:latin typeface="Calibri"/>
                <a:cs typeface="Calibri"/>
              </a:rPr>
              <a:t> </a:t>
            </a:r>
            <a:r>
              <a:rPr sz="1100">
                <a:solidFill>
                  <a:srgbClr val="000000"/>
                </a:solidFill>
                <a:latin typeface="Calibri"/>
                <a:cs typeface="Calibri"/>
              </a:rPr>
              <a:t>cc.</a:t>
            </a:r>
            <a:r>
              <a:rPr sz="1100" spc="38">
                <a:solidFill>
                  <a:srgbClr val="000000"/>
                </a:solidFill>
                <a:latin typeface="Calibri"/>
                <a:cs typeface="Calibri"/>
              </a:rPr>
              <a:t> </a:t>
            </a:r>
            <a:r>
              <a:rPr sz="1100">
                <a:solidFill>
                  <a:srgbClr val="000000"/>
                </a:solidFill>
                <a:latin typeface="Calibri"/>
                <a:cs typeface="Calibri"/>
              </a:rPr>
              <a:t>Se</a:t>
            </a:r>
            <a:r>
              <a:rPr sz="1100" spc="41">
                <a:solidFill>
                  <a:srgbClr val="000000"/>
                </a:solidFill>
                <a:latin typeface="Calibri"/>
                <a:cs typeface="Calibri"/>
              </a:rPr>
              <a:t> </a:t>
            </a:r>
            <a:r>
              <a:rPr sz="1100">
                <a:solidFill>
                  <a:srgbClr val="000000"/>
                </a:solidFill>
                <a:latin typeface="Calibri"/>
                <a:cs typeface="Calibri"/>
              </a:rPr>
              <a:t>não</a:t>
            </a:r>
            <a:r>
              <a:rPr sz="1100" spc="31">
                <a:solidFill>
                  <a:srgbClr val="000000"/>
                </a:solidFill>
                <a:latin typeface="Calibri"/>
                <a:cs typeface="Calibri"/>
              </a:rPr>
              <a:t> </a:t>
            </a:r>
            <a:r>
              <a:rPr sz="1100">
                <a:solidFill>
                  <a:srgbClr val="000000"/>
                </a:solidFill>
                <a:latin typeface="Calibri"/>
                <a:cs typeface="Calibri"/>
              </a:rPr>
              <a:t>for</a:t>
            </a:r>
            <a:r>
              <a:rPr sz="1100" spc="29">
                <a:solidFill>
                  <a:srgbClr val="000000"/>
                </a:solidFill>
                <a:latin typeface="Calibri"/>
                <a:cs typeface="Calibri"/>
              </a:rPr>
              <a:t> </a:t>
            </a:r>
            <a:r>
              <a:rPr sz="1100">
                <a:solidFill>
                  <a:srgbClr val="000000"/>
                </a:solidFill>
                <a:latin typeface="Calibri"/>
                <a:cs typeface="Calibri"/>
              </a:rPr>
              <a:t>mudar</a:t>
            </a:r>
            <a:r>
              <a:rPr sz="1100" spc="30">
                <a:solidFill>
                  <a:srgbClr val="000000"/>
                </a:solidFill>
                <a:latin typeface="Calibri"/>
                <a:cs typeface="Calibri"/>
              </a:rPr>
              <a:t> </a:t>
            </a:r>
            <a:r>
              <a:rPr sz="1100">
                <a:solidFill>
                  <a:srgbClr val="000000"/>
                </a:solidFill>
                <a:latin typeface="Calibri"/>
                <a:cs typeface="Calibri"/>
              </a:rPr>
              <a:t>o</a:t>
            </a:r>
            <a:r>
              <a:rPr sz="1100" spc="32">
                <a:solidFill>
                  <a:srgbClr val="000000"/>
                </a:solidFill>
                <a:latin typeface="Calibri"/>
                <a:cs typeface="Calibri"/>
              </a:rPr>
              <a:t> </a:t>
            </a:r>
            <a:r>
              <a:rPr sz="1100">
                <a:solidFill>
                  <a:srgbClr val="000000"/>
                </a:solidFill>
                <a:latin typeface="Calibri"/>
                <a:cs typeface="Calibri"/>
              </a:rPr>
              <a:t>cartucho</a:t>
            </a:r>
            <a:r>
              <a:rPr sz="1100" spc="52">
                <a:solidFill>
                  <a:srgbClr val="000000"/>
                </a:solidFill>
                <a:latin typeface="Calibri"/>
                <a:cs typeface="Calibri"/>
              </a:rPr>
              <a:t> </a:t>
            </a:r>
            <a:r>
              <a:rPr sz="1100" spc="-15">
                <a:solidFill>
                  <a:srgbClr val="000000"/>
                </a:solidFill>
                <a:latin typeface="Calibri"/>
                <a:cs typeface="Calibri"/>
              </a:rPr>
              <a:t>do</a:t>
            </a:r>
            <a:r>
              <a:rPr sz="1100" spc="55">
                <a:solidFill>
                  <a:srgbClr val="000000"/>
                </a:solidFill>
                <a:latin typeface="Calibri"/>
                <a:cs typeface="Calibri"/>
              </a:rPr>
              <a:t> </a:t>
            </a:r>
            <a:r>
              <a:rPr sz="1100">
                <a:solidFill>
                  <a:srgbClr val="000000"/>
                </a:solidFill>
                <a:latin typeface="Calibri"/>
                <a:cs typeface="Calibri"/>
              </a:rPr>
              <a:t>filtro</a:t>
            </a:r>
            <a:r>
              <a:rPr sz="1100" spc="34">
                <a:solidFill>
                  <a:srgbClr val="000000"/>
                </a:solidFill>
                <a:latin typeface="Calibri"/>
                <a:cs typeface="Calibri"/>
              </a:rPr>
              <a:t> </a:t>
            </a:r>
            <a:r>
              <a:rPr sz="1100">
                <a:solidFill>
                  <a:srgbClr val="000000"/>
                </a:solidFill>
                <a:latin typeface="Calibri"/>
                <a:cs typeface="Calibri"/>
              </a:rPr>
              <a:t>de</a:t>
            </a:r>
            <a:r>
              <a:rPr sz="1100" spc="36">
                <a:solidFill>
                  <a:srgbClr val="000000"/>
                </a:solidFill>
                <a:latin typeface="Calibri"/>
                <a:cs typeface="Calibri"/>
              </a:rPr>
              <a:t> </a:t>
            </a:r>
            <a:r>
              <a:rPr sz="1100">
                <a:solidFill>
                  <a:srgbClr val="000000"/>
                </a:solidFill>
                <a:latin typeface="Calibri"/>
                <a:cs typeface="Calibri"/>
              </a:rPr>
              <a:t>óleo,</a:t>
            </a:r>
            <a:r>
              <a:rPr sz="1100" spc="26">
                <a:solidFill>
                  <a:srgbClr val="000000"/>
                </a:solidFill>
                <a:latin typeface="Calibri"/>
                <a:cs typeface="Calibri"/>
              </a:rPr>
              <a:t> </a:t>
            </a:r>
            <a:r>
              <a:rPr sz="1100">
                <a:solidFill>
                  <a:srgbClr val="000000"/>
                </a:solidFill>
                <a:latin typeface="Calibri"/>
                <a:cs typeface="Calibri"/>
              </a:rPr>
              <a:t>encha</a:t>
            </a:r>
            <a:r>
              <a:rPr sz="1100" spc="46">
                <a:solidFill>
                  <a:srgbClr val="000000"/>
                </a:solidFill>
                <a:latin typeface="Calibri"/>
                <a:cs typeface="Calibri"/>
              </a:rPr>
              <a:t> </a:t>
            </a:r>
            <a:r>
              <a:rPr sz="1100">
                <a:solidFill>
                  <a:srgbClr val="000000"/>
                </a:solidFill>
                <a:latin typeface="Calibri"/>
                <a:cs typeface="Calibri"/>
              </a:rPr>
              <a:t>o</a:t>
            </a:r>
            <a:r>
              <a:rPr sz="1100" spc="32">
                <a:solidFill>
                  <a:srgbClr val="000000"/>
                </a:solidFill>
                <a:latin typeface="Calibri"/>
                <a:cs typeface="Calibri"/>
              </a:rPr>
              <a:t> </a:t>
            </a:r>
            <a:r>
              <a:rPr sz="1100">
                <a:solidFill>
                  <a:srgbClr val="000000"/>
                </a:solidFill>
                <a:latin typeface="Calibri"/>
                <a:cs typeface="Calibri"/>
              </a:rPr>
              <a:t>cárter</a:t>
            </a:r>
            <a:r>
              <a:rPr sz="1100" spc="29">
                <a:solidFill>
                  <a:srgbClr val="000000"/>
                </a:solidFill>
                <a:latin typeface="Calibri"/>
                <a:cs typeface="Calibri"/>
              </a:rPr>
              <a:t> </a:t>
            </a:r>
            <a:r>
              <a:rPr sz="1100">
                <a:solidFill>
                  <a:srgbClr val="000000"/>
                </a:solidFill>
                <a:latin typeface="Calibri"/>
                <a:cs typeface="Calibri"/>
              </a:rPr>
              <a:t>com</a:t>
            </a:r>
            <a:r>
              <a:rPr sz="1100" spc="34">
                <a:solidFill>
                  <a:srgbClr val="000000"/>
                </a:solidFill>
                <a:latin typeface="Calibri"/>
                <a:cs typeface="Calibri"/>
              </a:rPr>
              <a:t> </a:t>
            </a:r>
            <a:r>
              <a:rPr sz="1100">
                <a:solidFill>
                  <a:srgbClr val="000000"/>
                </a:solidFill>
                <a:latin typeface="Calibri"/>
                <a:cs typeface="Calibri"/>
              </a:rPr>
              <a:t>2.800</a:t>
            </a:r>
            <a:r>
              <a:rPr sz="1100" spc="42">
                <a:solidFill>
                  <a:srgbClr val="000000"/>
                </a:solidFill>
                <a:latin typeface="Calibri"/>
                <a:cs typeface="Calibri"/>
              </a:rPr>
              <a:t> </a:t>
            </a:r>
            <a:r>
              <a:rPr sz="1100">
                <a:solidFill>
                  <a:srgbClr val="000000"/>
                </a:solidFill>
                <a:latin typeface="Calibri"/>
                <a:cs typeface="Calibri"/>
              </a:rPr>
              <a:t>cc.</a:t>
            </a:r>
            <a:r>
              <a:rPr sz="1100" spc="38">
                <a:solidFill>
                  <a:srgbClr val="000000"/>
                </a:solidFill>
                <a:latin typeface="Calibri"/>
                <a:cs typeface="Calibri"/>
              </a:rPr>
              <a:t> </a:t>
            </a:r>
            <a:r>
              <a:rPr sz="1100" spc="-20">
                <a:solidFill>
                  <a:srgbClr val="000000"/>
                </a:solidFill>
                <a:latin typeface="Calibri"/>
                <a:cs typeface="Calibri"/>
              </a:rPr>
              <a:t>Se</a:t>
            </a:r>
            <a:r>
              <a:rPr sz="1100" spc="58">
                <a:solidFill>
                  <a:srgbClr val="000000"/>
                </a:solidFill>
                <a:latin typeface="Calibri"/>
                <a:cs typeface="Calibri"/>
              </a:rPr>
              <a:t> </a:t>
            </a:r>
            <a:r>
              <a:rPr sz="1100">
                <a:solidFill>
                  <a:srgbClr val="000000"/>
                </a:solidFill>
                <a:latin typeface="Calibri"/>
                <a:cs typeface="Calibri"/>
              </a:rPr>
              <a:t>o</a:t>
            </a:r>
          </a:p>
          <a:p>
            <a:pPr marL="0" marR="0">
              <a:lnSpc>
                <a:spcPts val="1344"/>
              </a:lnSpc>
              <a:spcBef>
                <a:spcPts val="50"/>
              </a:spcBef>
              <a:spcAft>
                <a:spcPts val="0"/>
              </a:spcAft>
            </a:pPr>
            <a:r>
              <a:rPr sz="1100">
                <a:solidFill>
                  <a:srgbClr val="000000"/>
                </a:solidFill>
                <a:latin typeface="Calibri"/>
                <a:cs typeface="Calibri"/>
              </a:rPr>
              <a:t>motor</a:t>
            </a:r>
            <a:r>
              <a:rPr sz="1100" spc="-17">
                <a:solidFill>
                  <a:srgbClr val="000000"/>
                </a:solidFill>
                <a:latin typeface="Calibri"/>
                <a:cs typeface="Calibri"/>
              </a:rPr>
              <a:t> </a:t>
            </a:r>
            <a:r>
              <a:rPr sz="1100">
                <a:solidFill>
                  <a:srgbClr val="000000"/>
                </a:solidFill>
                <a:latin typeface="Calibri"/>
                <a:cs typeface="Calibri"/>
              </a:rPr>
              <a:t>tiver</a:t>
            </a:r>
            <a:r>
              <a:rPr sz="1100" spc="-12">
                <a:solidFill>
                  <a:srgbClr val="000000"/>
                </a:solidFill>
                <a:latin typeface="Calibri"/>
                <a:cs typeface="Calibri"/>
              </a:rPr>
              <a:t> </a:t>
            </a:r>
            <a:r>
              <a:rPr sz="1100">
                <a:solidFill>
                  <a:srgbClr val="000000"/>
                </a:solidFill>
                <a:latin typeface="Calibri"/>
                <a:cs typeface="Calibri"/>
              </a:rPr>
              <a:t>sido</a:t>
            </a:r>
            <a:r>
              <a:rPr sz="1100" spc="-11">
                <a:solidFill>
                  <a:srgbClr val="000000"/>
                </a:solidFill>
                <a:latin typeface="Calibri"/>
                <a:cs typeface="Calibri"/>
              </a:rPr>
              <a:t> </a:t>
            </a:r>
            <a:r>
              <a:rPr sz="1100">
                <a:solidFill>
                  <a:srgbClr val="000000"/>
                </a:solidFill>
                <a:latin typeface="Calibri"/>
                <a:cs typeface="Calibri"/>
              </a:rPr>
              <a:t>aberto</a:t>
            </a:r>
            <a:r>
              <a:rPr sz="1100" spc="-23">
                <a:solidFill>
                  <a:srgbClr val="000000"/>
                </a:solidFill>
                <a:latin typeface="Calibri"/>
                <a:cs typeface="Calibri"/>
              </a:rPr>
              <a:t> </a:t>
            </a:r>
            <a:r>
              <a:rPr sz="1100">
                <a:solidFill>
                  <a:srgbClr val="000000"/>
                </a:solidFill>
                <a:latin typeface="Calibri"/>
                <a:cs typeface="Calibri"/>
              </a:rPr>
              <a:t>para reparação,</a:t>
            </a:r>
            <a:r>
              <a:rPr sz="1100" spc="-26">
                <a:solidFill>
                  <a:srgbClr val="000000"/>
                </a:solidFill>
                <a:latin typeface="Calibri"/>
                <a:cs typeface="Calibri"/>
              </a:rPr>
              <a:t> </a:t>
            </a:r>
            <a:r>
              <a:rPr sz="1100">
                <a:solidFill>
                  <a:srgbClr val="000000"/>
                </a:solidFill>
                <a:latin typeface="Calibri"/>
                <a:cs typeface="Calibri"/>
              </a:rPr>
              <a:t>encha</a:t>
            </a:r>
            <a:r>
              <a:rPr sz="1100" spc="-27">
                <a:solidFill>
                  <a:srgbClr val="000000"/>
                </a:solidFill>
                <a:latin typeface="Calibri"/>
                <a:cs typeface="Calibri"/>
              </a:rPr>
              <a:t> </a:t>
            </a:r>
            <a:r>
              <a:rPr sz="1100">
                <a:solidFill>
                  <a:srgbClr val="000000"/>
                </a:solidFill>
                <a:latin typeface="Calibri"/>
                <a:cs typeface="Calibri"/>
              </a:rPr>
              <a:t>o cárter</a:t>
            </a:r>
            <a:r>
              <a:rPr sz="1100" spc="-24">
                <a:solidFill>
                  <a:srgbClr val="000000"/>
                </a:solidFill>
                <a:latin typeface="Calibri"/>
                <a:cs typeface="Calibri"/>
              </a:rPr>
              <a:t> </a:t>
            </a:r>
            <a:r>
              <a:rPr sz="1100">
                <a:solidFill>
                  <a:srgbClr val="000000"/>
                </a:solidFill>
                <a:latin typeface="Calibri"/>
                <a:cs typeface="Calibri"/>
              </a:rPr>
              <a:t>com</a:t>
            </a:r>
            <a:r>
              <a:rPr sz="1100" spc="-25">
                <a:solidFill>
                  <a:srgbClr val="000000"/>
                </a:solidFill>
                <a:latin typeface="Calibri"/>
                <a:cs typeface="Calibri"/>
              </a:rPr>
              <a:t> </a:t>
            </a:r>
            <a:r>
              <a:rPr sz="1100">
                <a:solidFill>
                  <a:srgbClr val="000000"/>
                </a:solidFill>
                <a:latin typeface="Calibri"/>
                <a:cs typeface="Calibri"/>
              </a:rPr>
              <a:t>3.200</a:t>
            </a:r>
            <a:r>
              <a:rPr sz="1100" spc="-11">
                <a:solidFill>
                  <a:srgbClr val="000000"/>
                </a:solidFill>
                <a:latin typeface="Calibri"/>
                <a:cs typeface="Calibri"/>
              </a:rPr>
              <a:t> </a:t>
            </a:r>
            <a:r>
              <a:rPr sz="1100">
                <a:solidFill>
                  <a:srgbClr val="000000"/>
                </a:solidFill>
                <a:latin typeface="Calibri"/>
                <a:cs typeface="Calibri"/>
              </a:rPr>
              <a:t>cc.</a:t>
            </a:r>
            <a:r>
              <a:rPr sz="1100" spc="-35">
                <a:solidFill>
                  <a:srgbClr val="000000"/>
                </a:solidFill>
                <a:latin typeface="Calibri"/>
                <a:cs typeface="Calibri"/>
              </a:rPr>
              <a:t> </a:t>
            </a:r>
            <a:r>
              <a:rPr sz="1100">
                <a:solidFill>
                  <a:srgbClr val="000000"/>
                </a:solidFill>
                <a:latin typeface="Calibri"/>
                <a:cs typeface="Calibri"/>
              </a:rPr>
              <a:t>Ao finalizar</a:t>
            </a:r>
            <a:r>
              <a:rPr sz="1100" spc="-36">
                <a:solidFill>
                  <a:srgbClr val="000000"/>
                </a:solidFill>
                <a:latin typeface="Calibri"/>
                <a:cs typeface="Calibri"/>
              </a:rPr>
              <a:t> </a:t>
            </a:r>
            <a:r>
              <a:rPr sz="1100">
                <a:solidFill>
                  <a:srgbClr val="000000"/>
                </a:solidFill>
                <a:latin typeface="Calibri"/>
                <a:cs typeface="Calibri"/>
              </a:rPr>
              <a:t>o</a:t>
            </a:r>
            <a:r>
              <a:rPr sz="1100" spc="-15">
                <a:solidFill>
                  <a:srgbClr val="000000"/>
                </a:solidFill>
                <a:latin typeface="Calibri"/>
                <a:cs typeface="Calibri"/>
              </a:rPr>
              <a:t> </a:t>
            </a:r>
            <a:r>
              <a:rPr sz="1100">
                <a:solidFill>
                  <a:srgbClr val="000000"/>
                </a:solidFill>
                <a:latin typeface="Calibri"/>
                <a:cs typeface="Calibri"/>
              </a:rPr>
              <a:t>enchimento</a:t>
            </a:r>
            <a:r>
              <a:rPr sz="1100" spc="-23">
                <a:solidFill>
                  <a:srgbClr val="000000"/>
                </a:solidFill>
                <a:latin typeface="Calibri"/>
                <a:cs typeface="Calibri"/>
              </a:rPr>
              <a:t> </a:t>
            </a:r>
            <a:r>
              <a:rPr sz="1100">
                <a:solidFill>
                  <a:srgbClr val="000000"/>
                </a:solidFill>
                <a:latin typeface="Calibri"/>
                <a:cs typeface="Calibri"/>
              </a:rPr>
              <a:t>verifique</a:t>
            </a:r>
            <a:r>
              <a:rPr sz="1100" spc="-23">
                <a:solidFill>
                  <a:srgbClr val="000000"/>
                </a:solidFill>
                <a:latin typeface="Calibri"/>
                <a:cs typeface="Calibri"/>
              </a:rPr>
              <a:t> </a:t>
            </a:r>
            <a:r>
              <a:rPr sz="1100">
                <a:solidFill>
                  <a:srgbClr val="000000"/>
                </a:solidFill>
                <a:latin typeface="Calibri"/>
                <a:cs typeface="Calibri"/>
              </a:rPr>
              <a:t>o nível</a:t>
            </a:r>
          </a:p>
          <a:p>
            <a:pPr marL="0" marR="0">
              <a:lnSpc>
                <a:spcPts val="1343"/>
              </a:lnSpc>
              <a:spcBef>
                <a:spcPts val="0"/>
              </a:spcBef>
              <a:spcAft>
                <a:spcPts val="0"/>
              </a:spcAft>
            </a:pPr>
            <a:r>
              <a:rPr sz="1100">
                <a:solidFill>
                  <a:srgbClr val="000000"/>
                </a:solidFill>
                <a:latin typeface="Calibri"/>
                <a:cs typeface="Calibri"/>
              </a:rPr>
              <a:t>de óleo. Certifique-se</a:t>
            </a:r>
            <a:r>
              <a:rPr sz="1100" spc="19">
                <a:solidFill>
                  <a:srgbClr val="000000"/>
                </a:solidFill>
                <a:latin typeface="Calibri"/>
                <a:cs typeface="Calibri"/>
              </a:rPr>
              <a:t> </a:t>
            </a:r>
            <a:r>
              <a:rPr sz="1100">
                <a:solidFill>
                  <a:srgbClr val="000000"/>
                </a:solidFill>
                <a:latin typeface="Calibri"/>
                <a:cs typeface="Calibri"/>
              </a:rPr>
              <a:t>de que</a:t>
            </a:r>
            <a:r>
              <a:rPr sz="1100" spc="12">
                <a:solidFill>
                  <a:srgbClr val="000000"/>
                </a:solidFill>
                <a:latin typeface="Calibri"/>
                <a:cs typeface="Calibri"/>
              </a:rPr>
              <a:t> </a:t>
            </a:r>
            <a:r>
              <a:rPr sz="1100">
                <a:solidFill>
                  <a:srgbClr val="000000"/>
                </a:solidFill>
                <a:latin typeface="Calibri"/>
                <a:cs typeface="Calibri"/>
              </a:rPr>
              <a:t>não</a:t>
            </a:r>
            <a:r>
              <a:rPr sz="1100" spc="15">
                <a:solidFill>
                  <a:srgbClr val="000000"/>
                </a:solidFill>
                <a:latin typeface="Calibri"/>
                <a:cs typeface="Calibri"/>
              </a:rPr>
              <a:t> </a:t>
            </a:r>
            <a:r>
              <a:rPr sz="1100">
                <a:solidFill>
                  <a:srgbClr val="000000"/>
                </a:solidFill>
                <a:latin typeface="Calibri"/>
                <a:cs typeface="Calibri"/>
              </a:rPr>
              <a:t>há nenhuma fuga de óleo.</a:t>
            </a:r>
          </a:p>
        </p:txBody>
      </p:sp>
      <p:sp>
        <p:nvSpPr>
          <p:cNvPr id="13" name="object 13"/>
          <p:cNvSpPr txBox="1"/>
          <p:nvPr/>
        </p:nvSpPr>
        <p:spPr>
          <a:xfrm>
            <a:off x="3319272" y="354186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4" name="object 14"/>
          <p:cNvSpPr txBox="1"/>
          <p:nvPr/>
        </p:nvSpPr>
        <p:spPr>
          <a:xfrm>
            <a:off x="647700" y="3769440"/>
            <a:ext cx="613789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a:t>
            </a:r>
            <a:r>
              <a:rPr sz="1100" spc="19">
                <a:solidFill>
                  <a:srgbClr val="000000"/>
                </a:solidFill>
                <a:latin typeface="Calibri"/>
                <a:cs typeface="Calibri"/>
              </a:rPr>
              <a:t> </a:t>
            </a:r>
            <a:r>
              <a:rPr sz="1100">
                <a:solidFill>
                  <a:srgbClr val="000000"/>
                </a:solidFill>
                <a:latin typeface="Calibri"/>
                <a:cs typeface="Calibri"/>
              </a:rPr>
              <a:t>o voltar</a:t>
            </a:r>
            <a:r>
              <a:rPr sz="1100" spc="-20">
                <a:solidFill>
                  <a:srgbClr val="000000"/>
                </a:solidFill>
                <a:latin typeface="Calibri"/>
                <a:cs typeface="Calibri"/>
              </a:rPr>
              <a:t> </a:t>
            </a:r>
            <a:r>
              <a:rPr sz="1100">
                <a:solidFill>
                  <a:srgbClr val="000000"/>
                </a:solidFill>
                <a:latin typeface="Calibri"/>
                <a:cs typeface="Calibri"/>
              </a:rPr>
              <a:t>a montar, mude o parafuso</a:t>
            </a:r>
            <a:r>
              <a:rPr sz="1100" spc="11">
                <a:solidFill>
                  <a:srgbClr val="000000"/>
                </a:solidFill>
                <a:latin typeface="Calibri"/>
                <a:cs typeface="Calibri"/>
              </a:rPr>
              <a:t> </a:t>
            </a:r>
            <a:r>
              <a:rPr sz="1100">
                <a:solidFill>
                  <a:srgbClr val="000000"/>
                </a:solidFill>
                <a:latin typeface="Calibri"/>
                <a:cs typeface="Calibri"/>
              </a:rPr>
              <a:t>de drenagem</a:t>
            </a:r>
            <a:r>
              <a:rPr sz="1100" spc="12">
                <a:solidFill>
                  <a:srgbClr val="000000"/>
                </a:solidFill>
                <a:latin typeface="Calibri"/>
                <a:cs typeface="Calibri"/>
              </a:rPr>
              <a:t> </a:t>
            </a:r>
            <a:r>
              <a:rPr sz="1100">
                <a:solidFill>
                  <a:srgbClr val="000000"/>
                </a:solidFill>
                <a:latin typeface="Calibri"/>
                <a:cs typeface="Calibri"/>
              </a:rPr>
              <a:t>e a sua anilha vedante de</a:t>
            </a:r>
            <a:r>
              <a:rPr sz="1100" spc="22">
                <a:solidFill>
                  <a:srgbClr val="000000"/>
                </a:solidFill>
                <a:latin typeface="Calibri"/>
                <a:cs typeface="Calibri"/>
              </a:rPr>
              <a:t> </a:t>
            </a:r>
            <a:r>
              <a:rPr sz="1100">
                <a:solidFill>
                  <a:srgbClr val="000000"/>
                </a:solidFill>
                <a:latin typeface="Calibri"/>
                <a:cs typeface="Calibri"/>
              </a:rPr>
              <a:t>cobre por uns novos:</a:t>
            </a:r>
          </a:p>
          <a:p>
            <a:pPr marL="0" marR="0">
              <a:lnSpc>
                <a:spcPts val="1344"/>
              </a:lnSpc>
              <a:spcBef>
                <a:spcPts val="50"/>
              </a:spcBef>
              <a:spcAft>
                <a:spcPts val="0"/>
              </a:spcAft>
            </a:pP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caso</a:t>
            </a:r>
            <a:r>
              <a:rPr sz="1100" spc="23">
                <a:solidFill>
                  <a:srgbClr val="000000"/>
                </a:solidFill>
                <a:latin typeface="Calibri"/>
                <a:cs typeface="Calibri"/>
              </a:rPr>
              <a:t> </a:t>
            </a:r>
            <a:r>
              <a:rPr sz="1100">
                <a:solidFill>
                  <a:srgbClr val="000000"/>
                </a:solidFill>
                <a:latin typeface="Calibri"/>
                <a:cs typeface="Calibri"/>
              </a:rPr>
              <a:t>de não se adotarem</a:t>
            </a:r>
            <a:r>
              <a:rPr sz="1100" spc="12">
                <a:solidFill>
                  <a:srgbClr val="000000"/>
                </a:solidFill>
                <a:latin typeface="Calibri"/>
                <a:cs typeface="Calibri"/>
              </a:rPr>
              <a:t> </a:t>
            </a:r>
            <a:r>
              <a:rPr sz="1100">
                <a:solidFill>
                  <a:srgbClr val="000000"/>
                </a:solidFill>
                <a:latin typeface="Calibri"/>
                <a:cs typeface="Calibri"/>
              </a:rPr>
              <a:t>peças originais, podem provocar-se</a:t>
            </a:r>
            <a:r>
              <a:rPr sz="1100" spc="19">
                <a:solidFill>
                  <a:srgbClr val="000000"/>
                </a:solidFill>
                <a:latin typeface="Calibri"/>
                <a:cs typeface="Calibri"/>
              </a:rPr>
              <a:t> </a:t>
            </a:r>
            <a:r>
              <a:rPr sz="1100">
                <a:solidFill>
                  <a:srgbClr val="000000"/>
                </a:solidFill>
                <a:latin typeface="Calibri"/>
                <a:cs typeface="Calibri"/>
              </a:rPr>
              <a:t>fugas de óleo.</a:t>
            </a:r>
          </a:p>
        </p:txBody>
      </p:sp>
      <p:sp>
        <p:nvSpPr>
          <p:cNvPr id="15" name="object 1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4" y="2075179"/>
            <a:ext cx="3309999" cy="210253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09320"/>
            <a:ext cx="6301740" cy="6324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3593592" y="91449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7" name="object 7"/>
          <p:cNvSpPr txBox="1"/>
          <p:nvPr/>
        </p:nvSpPr>
        <p:spPr>
          <a:xfrm>
            <a:off x="755904" y="1143589"/>
            <a:ext cx="601547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a:t>
            </a:r>
            <a:r>
              <a:rPr sz="1100" spc="-46">
                <a:solidFill>
                  <a:srgbClr val="000000"/>
                </a:solidFill>
                <a:latin typeface="Calibri"/>
                <a:cs typeface="Calibri"/>
              </a:rPr>
              <a:t> </a:t>
            </a:r>
            <a:r>
              <a:rPr sz="1100" spc="-21">
                <a:solidFill>
                  <a:srgbClr val="000000"/>
                </a:solidFill>
                <a:latin typeface="Calibri"/>
                <a:cs typeface="Calibri"/>
              </a:rPr>
              <a:t>drenagem</a:t>
            </a:r>
            <a:r>
              <a:rPr sz="1100" spc="-14">
                <a:solidFill>
                  <a:srgbClr val="000000"/>
                </a:solidFill>
                <a:latin typeface="Calibri"/>
                <a:cs typeface="Calibri"/>
              </a:rPr>
              <a:t> </a:t>
            </a:r>
            <a:r>
              <a:rPr sz="1100" spc="-21">
                <a:solidFill>
                  <a:srgbClr val="000000"/>
                </a:solidFill>
                <a:latin typeface="Calibri"/>
                <a:cs typeface="Calibri"/>
              </a:rPr>
              <a:t>completa</a:t>
            </a:r>
            <a:r>
              <a:rPr sz="1100" spc="-15">
                <a:solidFill>
                  <a:srgbClr val="000000"/>
                </a:solidFill>
                <a:latin typeface="Calibri"/>
                <a:cs typeface="Calibri"/>
              </a:rPr>
              <a:t> </a:t>
            </a:r>
            <a:r>
              <a:rPr sz="1100" spc="-21">
                <a:solidFill>
                  <a:srgbClr val="000000"/>
                </a:solidFill>
                <a:latin typeface="Calibri"/>
                <a:cs typeface="Calibri"/>
              </a:rPr>
              <a:t>faz-se</a:t>
            </a:r>
            <a:r>
              <a:rPr sz="1100">
                <a:solidFill>
                  <a:srgbClr val="000000"/>
                </a:solidFill>
                <a:latin typeface="Calibri"/>
                <a:cs typeface="Calibri"/>
              </a:rPr>
              <a:t> </a:t>
            </a:r>
            <a:r>
              <a:rPr sz="1100" spc="-25">
                <a:solidFill>
                  <a:srgbClr val="000000"/>
                </a:solidFill>
                <a:latin typeface="Calibri"/>
                <a:cs typeface="Calibri"/>
              </a:rPr>
              <a:t>quando</a:t>
            </a:r>
            <a:r>
              <a:rPr sz="1100">
                <a:solidFill>
                  <a:srgbClr val="000000"/>
                </a:solidFill>
                <a:latin typeface="Calibri"/>
                <a:cs typeface="Calibri"/>
              </a:rPr>
              <a:t> o</a:t>
            </a:r>
            <a:r>
              <a:rPr sz="1100" spc="-34">
                <a:solidFill>
                  <a:srgbClr val="000000"/>
                </a:solidFill>
                <a:latin typeface="Calibri"/>
                <a:cs typeface="Calibri"/>
              </a:rPr>
              <a:t> </a:t>
            </a:r>
            <a:r>
              <a:rPr sz="1100" spc="-17">
                <a:solidFill>
                  <a:srgbClr val="000000"/>
                </a:solidFill>
                <a:latin typeface="Calibri"/>
                <a:cs typeface="Calibri"/>
              </a:rPr>
              <a:t>motor</a:t>
            </a:r>
            <a:r>
              <a:rPr sz="1100" spc="-30">
                <a:solidFill>
                  <a:srgbClr val="000000"/>
                </a:solidFill>
                <a:latin typeface="Calibri"/>
                <a:cs typeface="Calibri"/>
              </a:rPr>
              <a:t> </a:t>
            </a:r>
            <a:r>
              <a:rPr sz="1100" spc="-22">
                <a:solidFill>
                  <a:srgbClr val="000000"/>
                </a:solidFill>
                <a:latin typeface="Calibri"/>
                <a:cs typeface="Calibri"/>
              </a:rPr>
              <a:t>está</a:t>
            </a:r>
            <a:r>
              <a:rPr sz="1100" spc="-25">
                <a:solidFill>
                  <a:srgbClr val="000000"/>
                </a:solidFill>
                <a:latin typeface="Calibri"/>
                <a:cs typeface="Calibri"/>
              </a:rPr>
              <a:t> </a:t>
            </a:r>
            <a:r>
              <a:rPr sz="1100" spc="-19">
                <a:solidFill>
                  <a:srgbClr val="000000"/>
                </a:solidFill>
                <a:latin typeface="Calibri"/>
                <a:cs typeface="Calibri"/>
              </a:rPr>
              <a:t>quente, </a:t>
            </a:r>
            <a:r>
              <a:rPr sz="1100" spc="-18">
                <a:solidFill>
                  <a:srgbClr val="000000"/>
                </a:solidFill>
                <a:latin typeface="Calibri"/>
                <a:cs typeface="Calibri"/>
              </a:rPr>
              <a:t>mas</a:t>
            </a:r>
            <a:r>
              <a:rPr sz="1100" spc="-31">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8">
                <a:solidFill>
                  <a:srgbClr val="000000"/>
                </a:solidFill>
                <a:latin typeface="Calibri"/>
                <a:cs typeface="Calibri"/>
              </a:rPr>
              <a:t>óleo</a:t>
            </a:r>
            <a:r>
              <a:rPr sz="1100" spc="-22">
                <a:solidFill>
                  <a:srgbClr val="000000"/>
                </a:solidFill>
                <a:latin typeface="Calibri"/>
                <a:cs typeface="Calibri"/>
              </a:rPr>
              <a:t> </a:t>
            </a:r>
            <a:r>
              <a:rPr sz="1100" spc="-24">
                <a:solidFill>
                  <a:srgbClr val="000000"/>
                </a:solidFill>
                <a:latin typeface="Calibri"/>
                <a:cs typeface="Calibri"/>
              </a:rPr>
              <a:t>quente</a:t>
            </a:r>
            <a:r>
              <a:rPr sz="1100" spc="-10">
                <a:solidFill>
                  <a:srgbClr val="000000"/>
                </a:solidFill>
                <a:latin typeface="Calibri"/>
                <a:cs typeface="Calibri"/>
              </a:rPr>
              <a:t> </a:t>
            </a:r>
            <a:r>
              <a:rPr sz="1100">
                <a:solidFill>
                  <a:srgbClr val="000000"/>
                </a:solidFill>
                <a:latin typeface="Calibri"/>
                <a:cs typeface="Calibri"/>
              </a:rPr>
              <a:t>e</a:t>
            </a:r>
            <a:r>
              <a:rPr sz="1100" spc="-45">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19">
                <a:solidFill>
                  <a:srgbClr val="000000"/>
                </a:solidFill>
                <a:latin typeface="Calibri"/>
                <a:cs typeface="Calibri"/>
              </a:rPr>
              <a:t>silenciador</a:t>
            </a:r>
            <a:r>
              <a:rPr sz="1100" spc="-28">
                <a:solidFill>
                  <a:srgbClr val="000000"/>
                </a:solidFill>
                <a:latin typeface="Calibri"/>
                <a:cs typeface="Calibri"/>
              </a:rPr>
              <a:t> </a:t>
            </a:r>
            <a:r>
              <a:rPr sz="1100" spc="-23">
                <a:solidFill>
                  <a:srgbClr val="000000"/>
                </a:solidFill>
                <a:latin typeface="Calibri"/>
                <a:cs typeface="Calibri"/>
              </a:rPr>
              <a:t>pode</a:t>
            </a:r>
            <a:r>
              <a:rPr sz="1100">
                <a:solidFill>
                  <a:srgbClr val="000000"/>
                </a:solidFill>
                <a:latin typeface="Calibri"/>
                <a:cs typeface="Calibri"/>
              </a:rPr>
              <a:t> </a:t>
            </a:r>
            <a:r>
              <a:rPr sz="1100" spc="-21">
                <a:solidFill>
                  <a:srgbClr val="000000"/>
                </a:solidFill>
                <a:latin typeface="Calibri"/>
                <a:cs typeface="Calibri"/>
              </a:rPr>
              <a:t>provocar</a:t>
            </a:r>
          </a:p>
          <a:p>
            <a:pPr marL="0" marR="0">
              <a:lnSpc>
                <a:spcPts val="1344"/>
              </a:lnSpc>
              <a:spcBef>
                <a:spcPts val="50"/>
              </a:spcBef>
              <a:spcAft>
                <a:spcPts val="0"/>
              </a:spcAft>
            </a:pPr>
            <a:r>
              <a:rPr sz="1100" spc="-21">
                <a:solidFill>
                  <a:srgbClr val="000000"/>
                </a:solidFill>
                <a:latin typeface="Calibri"/>
                <a:cs typeface="Calibri"/>
              </a:rPr>
              <a:t>queimaduras.</a:t>
            </a:r>
            <a:r>
              <a:rPr sz="1100" spc="-31">
                <a:solidFill>
                  <a:srgbClr val="000000"/>
                </a:solidFill>
                <a:latin typeface="Calibri"/>
                <a:cs typeface="Calibri"/>
              </a:rPr>
              <a:t> </a:t>
            </a:r>
            <a:r>
              <a:rPr sz="1100" spc="-19">
                <a:solidFill>
                  <a:srgbClr val="000000"/>
                </a:solidFill>
                <a:latin typeface="Calibri"/>
                <a:cs typeface="Calibri"/>
              </a:rPr>
              <a:t>Drene</a:t>
            </a:r>
            <a:r>
              <a:rPr sz="1100" spc="-15">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2">
                <a:solidFill>
                  <a:srgbClr val="000000"/>
                </a:solidFill>
                <a:latin typeface="Calibri"/>
                <a:cs typeface="Calibri"/>
              </a:rPr>
              <a:t>óleo</a:t>
            </a:r>
            <a:r>
              <a:rPr sz="1100" spc="-12">
                <a:solidFill>
                  <a:srgbClr val="000000"/>
                </a:solidFill>
                <a:latin typeface="Calibri"/>
                <a:cs typeface="Calibri"/>
              </a:rPr>
              <a:t> </a:t>
            </a:r>
            <a:r>
              <a:rPr sz="1100" spc="-22">
                <a:solidFill>
                  <a:srgbClr val="000000"/>
                </a:solidFill>
                <a:latin typeface="Calibri"/>
                <a:cs typeface="Calibri"/>
              </a:rPr>
              <a:t>quando</a:t>
            </a:r>
            <a:r>
              <a:rPr sz="1100" spc="-23">
                <a:solidFill>
                  <a:srgbClr val="000000"/>
                </a:solidFill>
                <a:latin typeface="Calibri"/>
                <a:cs typeface="Calibri"/>
              </a:rPr>
              <a:t> </a:t>
            </a:r>
            <a:r>
              <a:rPr sz="1100">
                <a:solidFill>
                  <a:srgbClr val="000000"/>
                </a:solidFill>
                <a:latin typeface="Calibri"/>
                <a:cs typeface="Calibri"/>
              </a:rPr>
              <a:t>o</a:t>
            </a:r>
            <a:r>
              <a:rPr sz="1100" spc="-34">
                <a:solidFill>
                  <a:srgbClr val="000000"/>
                </a:solidFill>
                <a:latin typeface="Calibri"/>
                <a:cs typeface="Calibri"/>
              </a:rPr>
              <a:t> </a:t>
            </a:r>
            <a:r>
              <a:rPr sz="1100" spc="-21">
                <a:solidFill>
                  <a:srgbClr val="000000"/>
                </a:solidFill>
                <a:latin typeface="Calibri"/>
                <a:cs typeface="Calibri"/>
              </a:rPr>
              <a:t>parafuso</a:t>
            </a:r>
            <a:r>
              <a:rPr sz="1100" spc="-13">
                <a:solidFill>
                  <a:srgbClr val="000000"/>
                </a:solidFill>
                <a:latin typeface="Calibri"/>
                <a:cs typeface="Calibri"/>
              </a:rPr>
              <a:t> </a:t>
            </a:r>
            <a:r>
              <a:rPr sz="1100">
                <a:solidFill>
                  <a:srgbClr val="000000"/>
                </a:solidFill>
                <a:latin typeface="Calibri"/>
                <a:cs typeface="Calibri"/>
              </a:rPr>
              <a:t>e</a:t>
            </a:r>
            <a:r>
              <a:rPr sz="1100" spc="-34">
                <a:solidFill>
                  <a:srgbClr val="000000"/>
                </a:solidFill>
                <a:latin typeface="Calibri"/>
                <a:cs typeface="Calibri"/>
              </a:rPr>
              <a:t> </a:t>
            </a:r>
            <a:r>
              <a:rPr sz="1100">
                <a:solidFill>
                  <a:srgbClr val="000000"/>
                </a:solidFill>
                <a:latin typeface="Calibri"/>
                <a:cs typeface="Calibri"/>
              </a:rPr>
              <a:t>o</a:t>
            </a:r>
            <a:r>
              <a:rPr sz="1100" spc="-45">
                <a:solidFill>
                  <a:srgbClr val="000000"/>
                </a:solidFill>
                <a:latin typeface="Calibri"/>
                <a:cs typeface="Calibri"/>
              </a:rPr>
              <a:t> </a:t>
            </a:r>
            <a:r>
              <a:rPr sz="1100" spc="-20">
                <a:solidFill>
                  <a:srgbClr val="000000"/>
                </a:solidFill>
                <a:latin typeface="Calibri"/>
                <a:cs typeface="Calibri"/>
              </a:rPr>
              <a:t>silenciador</a:t>
            </a:r>
            <a:r>
              <a:rPr sz="1100" spc="-27">
                <a:solidFill>
                  <a:srgbClr val="000000"/>
                </a:solidFill>
                <a:latin typeface="Calibri"/>
                <a:cs typeface="Calibri"/>
              </a:rPr>
              <a:t> </a:t>
            </a:r>
            <a:r>
              <a:rPr sz="1100" spc="-18">
                <a:solidFill>
                  <a:srgbClr val="000000"/>
                </a:solidFill>
                <a:latin typeface="Calibri"/>
                <a:cs typeface="Calibri"/>
              </a:rPr>
              <a:t>arrefeçam</a:t>
            </a:r>
            <a:r>
              <a:rPr sz="1100" spc="-16">
                <a:solidFill>
                  <a:srgbClr val="000000"/>
                </a:solidFill>
                <a:latin typeface="Calibri"/>
                <a:cs typeface="Calibri"/>
              </a:rPr>
              <a:t> </a:t>
            </a:r>
            <a:r>
              <a:rPr sz="1100" spc="-21">
                <a:solidFill>
                  <a:srgbClr val="000000"/>
                </a:solidFill>
                <a:latin typeface="Calibri"/>
                <a:cs typeface="Calibri"/>
              </a:rPr>
              <a:t>completamente.</a:t>
            </a:r>
          </a:p>
        </p:txBody>
      </p:sp>
      <p:sp>
        <p:nvSpPr>
          <p:cNvPr id="8" name="object 8"/>
          <p:cNvSpPr txBox="1"/>
          <p:nvPr/>
        </p:nvSpPr>
        <p:spPr>
          <a:xfrm>
            <a:off x="684275" y="1807830"/>
            <a:ext cx="2042362"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0BD"/>
                </a:solidFill>
                <a:cs typeface="Cambria"/>
              </a:rPr>
              <a:t>Enchimento</a:t>
            </a:r>
            <a:r>
              <a:rPr sz="1100" b="1" spc="-10">
                <a:solidFill>
                  <a:srgbClr val="4F80BD"/>
                </a:solidFill>
                <a:cs typeface="Cambria"/>
              </a:rPr>
              <a:t> </a:t>
            </a:r>
            <a:r>
              <a:rPr sz="1100" b="1">
                <a:solidFill>
                  <a:srgbClr val="4F80BD"/>
                </a:solidFill>
                <a:cs typeface="Cambria"/>
              </a:rPr>
              <a:t>de</a:t>
            </a:r>
            <a:r>
              <a:rPr sz="1100" b="1" spc="11">
                <a:solidFill>
                  <a:srgbClr val="4F80BD"/>
                </a:solidFill>
                <a:cs typeface="Cambria"/>
              </a:rPr>
              <a:t> </a:t>
            </a:r>
            <a:r>
              <a:rPr sz="1100" b="1">
                <a:solidFill>
                  <a:srgbClr val="4F80BD"/>
                </a:solidFill>
                <a:cs typeface="Cambria"/>
              </a:rPr>
              <a:t>óleo do</a:t>
            </a:r>
            <a:r>
              <a:rPr sz="1100" b="1" spc="-22">
                <a:solidFill>
                  <a:srgbClr val="4F80BD"/>
                </a:solidFill>
                <a:cs typeface="Cambria"/>
              </a:rPr>
              <a:t> </a:t>
            </a:r>
            <a:r>
              <a:rPr sz="1100" b="1">
                <a:solidFill>
                  <a:srgbClr val="4F80BD"/>
                </a:solidFill>
                <a:cs typeface="Cambria"/>
              </a:rPr>
              <a:t>motor</a:t>
            </a:r>
          </a:p>
        </p:txBody>
      </p:sp>
      <p:sp>
        <p:nvSpPr>
          <p:cNvPr id="9" name="object 9"/>
          <p:cNvSpPr txBox="1"/>
          <p:nvPr/>
        </p:nvSpPr>
        <p:spPr>
          <a:xfrm>
            <a:off x="4138290" y="2245314"/>
            <a:ext cx="2977509" cy="841577"/>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Se utilizar a moto em climas frios </a:t>
            </a:r>
            <a:r>
              <a:rPr sz="900" spc="11">
                <a:solidFill>
                  <a:srgbClr val="000000"/>
                </a:solidFill>
                <a:latin typeface="Calibri"/>
                <a:cs typeface="Calibri"/>
              </a:rPr>
              <a:t>ou</a:t>
            </a:r>
            <a:r>
              <a:rPr sz="900" spc="-22">
                <a:solidFill>
                  <a:srgbClr val="000000"/>
                </a:solidFill>
                <a:latin typeface="Calibri"/>
                <a:cs typeface="Calibri"/>
              </a:rPr>
              <a:t> </a:t>
            </a:r>
            <a:r>
              <a:rPr sz="900">
                <a:solidFill>
                  <a:srgbClr val="000000"/>
                </a:solidFill>
                <a:latin typeface="Calibri"/>
                <a:cs typeface="Calibri"/>
              </a:rPr>
              <a:t>no</a:t>
            </a:r>
            <a:r>
              <a:rPr sz="900" spc="11">
                <a:solidFill>
                  <a:srgbClr val="000000"/>
                </a:solidFill>
                <a:latin typeface="Calibri"/>
                <a:cs typeface="Calibri"/>
              </a:rPr>
              <a:t> </a:t>
            </a:r>
            <a:r>
              <a:rPr sz="900">
                <a:solidFill>
                  <a:srgbClr val="000000"/>
                </a:solidFill>
                <a:latin typeface="Calibri"/>
                <a:cs typeface="Calibri"/>
              </a:rPr>
              <a:t>inverno, use um óleo</a:t>
            </a:r>
          </a:p>
          <a:p>
            <a:pPr marL="0" marR="0">
              <a:lnSpc>
                <a:spcPts val="1098"/>
              </a:lnSpc>
              <a:spcBef>
                <a:spcPts val="5"/>
              </a:spcBef>
              <a:spcAft>
                <a:spcPts val="0"/>
              </a:spcAft>
            </a:pPr>
            <a:r>
              <a:rPr sz="900">
                <a:solidFill>
                  <a:srgbClr val="000000"/>
                </a:solidFill>
                <a:latin typeface="Calibri"/>
                <a:cs typeface="Calibri"/>
              </a:rPr>
              <a:t>resistente a baixas</a:t>
            </a:r>
            <a:r>
              <a:rPr sz="900" spc="-11">
                <a:solidFill>
                  <a:srgbClr val="000000"/>
                </a:solidFill>
                <a:latin typeface="Calibri"/>
                <a:cs typeface="Calibri"/>
              </a:rPr>
              <a:t> </a:t>
            </a:r>
            <a:r>
              <a:rPr sz="900">
                <a:solidFill>
                  <a:srgbClr val="000000"/>
                </a:solidFill>
                <a:latin typeface="Calibri"/>
                <a:cs typeface="Calibri"/>
              </a:rPr>
              <a:t>temperaturas,</a:t>
            </a:r>
            <a:r>
              <a:rPr sz="900" spc="13">
                <a:solidFill>
                  <a:srgbClr val="000000"/>
                </a:solidFill>
                <a:latin typeface="Calibri"/>
                <a:cs typeface="Calibri"/>
              </a:rPr>
              <a:t> </a:t>
            </a:r>
            <a:r>
              <a:rPr sz="900">
                <a:solidFill>
                  <a:srgbClr val="000000"/>
                </a:solidFill>
                <a:latin typeface="Calibri"/>
                <a:cs typeface="Calibri"/>
              </a:rPr>
              <a:t>como 5W-40 </a:t>
            </a:r>
            <a:r>
              <a:rPr sz="900" spc="11">
                <a:solidFill>
                  <a:srgbClr val="000000"/>
                </a:solidFill>
                <a:latin typeface="Calibri"/>
                <a:cs typeface="Calibri"/>
              </a:rPr>
              <a:t>ou</a:t>
            </a:r>
            <a:r>
              <a:rPr sz="900" spc="-22">
                <a:solidFill>
                  <a:srgbClr val="000000"/>
                </a:solidFill>
                <a:latin typeface="Calibri"/>
                <a:cs typeface="Calibri"/>
              </a:rPr>
              <a:t> </a:t>
            </a:r>
            <a:r>
              <a:rPr sz="900">
                <a:solidFill>
                  <a:srgbClr val="000000"/>
                </a:solidFill>
                <a:latin typeface="Calibri"/>
                <a:cs typeface="Calibri"/>
              </a:rPr>
              <a:t>0W-40. Se</a:t>
            </a:r>
          </a:p>
          <a:p>
            <a:pPr marL="0" marR="0">
              <a:lnSpc>
                <a:spcPts val="1091"/>
              </a:lnSpc>
              <a:spcBef>
                <a:spcPts val="0"/>
              </a:spcBef>
              <a:spcAft>
                <a:spcPts val="0"/>
              </a:spcAft>
            </a:pPr>
            <a:r>
              <a:rPr sz="900">
                <a:solidFill>
                  <a:srgbClr val="000000"/>
                </a:solidFill>
                <a:latin typeface="Calibri"/>
                <a:cs typeface="Calibri"/>
              </a:rPr>
              <a:t>utilizar a moto em climas quentes</a:t>
            </a:r>
            <a:r>
              <a:rPr sz="900" spc="-11">
                <a:solidFill>
                  <a:srgbClr val="000000"/>
                </a:solidFill>
                <a:latin typeface="Calibri"/>
                <a:cs typeface="Calibri"/>
              </a:rPr>
              <a:t> </a:t>
            </a:r>
            <a:r>
              <a:rPr sz="900" spc="11">
                <a:solidFill>
                  <a:srgbClr val="000000"/>
                </a:solidFill>
                <a:latin typeface="Calibri"/>
                <a:cs typeface="Calibri"/>
              </a:rPr>
              <a:t>ou</a:t>
            </a:r>
            <a:r>
              <a:rPr sz="900" spc="-22">
                <a:solidFill>
                  <a:srgbClr val="000000"/>
                </a:solidFill>
                <a:latin typeface="Calibri"/>
                <a:cs typeface="Calibri"/>
              </a:rPr>
              <a:t> </a:t>
            </a:r>
            <a:r>
              <a:rPr sz="900">
                <a:solidFill>
                  <a:srgbClr val="000000"/>
                </a:solidFill>
                <a:latin typeface="Calibri"/>
                <a:cs typeface="Calibri"/>
              </a:rPr>
              <a:t>no</a:t>
            </a:r>
            <a:r>
              <a:rPr sz="900" spc="11">
                <a:solidFill>
                  <a:srgbClr val="000000"/>
                </a:solidFill>
                <a:latin typeface="Calibri"/>
                <a:cs typeface="Calibri"/>
              </a:rPr>
              <a:t> </a:t>
            </a:r>
            <a:r>
              <a:rPr sz="900">
                <a:solidFill>
                  <a:srgbClr val="000000"/>
                </a:solidFill>
                <a:latin typeface="Calibri"/>
                <a:cs typeface="Calibri"/>
              </a:rPr>
              <a:t>verão, use um óleo</a:t>
            </a:r>
          </a:p>
          <a:p>
            <a:pPr marL="0" marR="0">
              <a:lnSpc>
                <a:spcPts val="1091"/>
              </a:lnSpc>
              <a:spcBef>
                <a:spcPts val="0"/>
              </a:spcBef>
              <a:spcAft>
                <a:spcPts val="0"/>
              </a:spcAft>
            </a:pPr>
            <a:r>
              <a:rPr sz="900">
                <a:solidFill>
                  <a:srgbClr val="000000"/>
                </a:solidFill>
                <a:latin typeface="Calibri"/>
                <a:cs typeface="Calibri"/>
              </a:rPr>
              <a:t>de motor 10W-40 </a:t>
            </a:r>
            <a:r>
              <a:rPr sz="900" spc="11">
                <a:solidFill>
                  <a:srgbClr val="000000"/>
                </a:solidFill>
                <a:latin typeface="Calibri"/>
                <a:cs typeface="Calibri"/>
              </a:rPr>
              <a:t>ou</a:t>
            </a:r>
            <a:r>
              <a:rPr sz="900" spc="-16">
                <a:solidFill>
                  <a:srgbClr val="000000"/>
                </a:solidFill>
                <a:latin typeface="Calibri"/>
                <a:cs typeface="Calibri"/>
              </a:rPr>
              <a:t> </a:t>
            </a:r>
            <a:r>
              <a:rPr sz="900">
                <a:solidFill>
                  <a:srgbClr val="000000"/>
                </a:solidFill>
                <a:latin typeface="Calibri"/>
                <a:cs typeface="Calibri"/>
              </a:rPr>
              <a:t>20W-50.</a:t>
            </a:r>
            <a:endParaRPr lang="pt-BR" sz="900">
              <a:solidFill>
                <a:srgbClr val="000000"/>
              </a:solidFill>
              <a:latin typeface="Calibri"/>
              <a:cs typeface="Calibri"/>
            </a:endParaRPr>
          </a:p>
          <a:p>
            <a:pPr marL="0" marR="0">
              <a:lnSpc>
                <a:spcPts val="1091"/>
              </a:lnSpc>
              <a:spcBef>
                <a:spcPts val="0"/>
              </a:spcBef>
              <a:spcAft>
                <a:spcPts val="0"/>
              </a:spcAft>
            </a:pPr>
            <a:endParaRPr lang="pt-BR" sz="900">
              <a:solidFill>
                <a:srgbClr val="000000"/>
              </a:solidFill>
              <a:latin typeface="Calibri"/>
              <a:cs typeface="Calibri"/>
            </a:endParaRPr>
          </a:p>
          <a:p>
            <a:pPr marL="0" marR="0">
              <a:lnSpc>
                <a:spcPts val="1091"/>
              </a:lnSpc>
              <a:spcBef>
                <a:spcPts val="0"/>
              </a:spcBef>
              <a:spcAft>
                <a:spcPts val="0"/>
              </a:spcAft>
            </a:pPr>
            <a:r>
              <a:rPr lang="pt-BR" sz="900">
                <a:solidFill>
                  <a:srgbClr val="000000"/>
                </a:solidFill>
                <a:latin typeface="Calibri"/>
                <a:cs typeface="Calibri"/>
              </a:rPr>
              <a:t>A Voge Brasil recomenda lubrificantes </a:t>
            </a:r>
            <a:r>
              <a:rPr lang="pt-BR" sz="900" b="1">
                <a:solidFill>
                  <a:schemeClr val="bg1"/>
                </a:solidFill>
                <a:highlight>
                  <a:srgbClr val="FF0000"/>
                </a:highlight>
                <a:latin typeface="Calibri"/>
                <a:cs typeface="Calibri"/>
              </a:rPr>
              <a:t>MOTUL 7100 10W50</a:t>
            </a:r>
            <a:endParaRPr sz="900" b="1">
              <a:solidFill>
                <a:schemeClr val="bg1"/>
              </a:solidFill>
              <a:highlight>
                <a:srgbClr val="FF0000"/>
              </a:highlight>
              <a:latin typeface="Calibri"/>
              <a:cs typeface="Calibri"/>
            </a:endParaRPr>
          </a:p>
        </p:txBody>
      </p:sp>
      <p:sp>
        <p:nvSpPr>
          <p:cNvPr id="10" name="object 10"/>
          <p:cNvSpPr txBox="1"/>
          <p:nvPr/>
        </p:nvSpPr>
        <p:spPr>
          <a:xfrm>
            <a:off x="696468" y="4298069"/>
            <a:ext cx="607975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Confirme que o</a:t>
            </a:r>
            <a:r>
              <a:rPr sz="1100" spc="10">
                <a:solidFill>
                  <a:srgbClr val="000000"/>
                </a:solidFill>
                <a:latin typeface="Calibri"/>
                <a:cs typeface="Calibri"/>
              </a:rPr>
              <a:t> </a:t>
            </a:r>
            <a:r>
              <a:rPr sz="1100">
                <a:solidFill>
                  <a:srgbClr val="000000"/>
                </a:solidFill>
                <a:latin typeface="Calibri"/>
                <a:cs typeface="Calibri"/>
              </a:rPr>
              <a:t>parafuso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drenagem do óleo e</a:t>
            </a:r>
            <a:r>
              <a:rPr sz="1100" spc="10">
                <a:solidFill>
                  <a:srgbClr val="000000"/>
                </a:solidFill>
                <a:latin typeface="Calibri"/>
                <a:cs typeface="Calibri"/>
              </a:rPr>
              <a:t> </a:t>
            </a:r>
            <a:r>
              <a:rPr sz="1100">
                <a:solidFill>
                  <a:srgbClr val="000000"/>
                </a:solidFill>
                <a:latin typeface="Calibri"/>
                <a:cs typeface="Calibri"/>
              </a:rPr>
              <a:t>a sua anilha vedante estão bem montados e apertados.</a:t>
            </a:r>
          </a:p>
        </p:txBody>
      </p:sp>
      <p:sp>
        <p:nvSpPr>
          <p:cNvPr id="11" name="object 11"/>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139</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3907028"/>
            <a:ext cx="6301740" cy="5806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689352"/>
            <a:ext cx="6301740" cy="99669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576072" y="730088"/>
            <a:ext cx="640284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Encha com óleo</a:t>
            </a:r>
            <a:r>
              <a:rPr sz="1100" spc="10">
                <a:solidFill>
                  <a:srgbClr val="000000"/>
                </a:solidFill>
                <a:latin typeface="Calibri"/>
                <a:cs typeface="Calibri"/>
              </a:rPr>
              <a:t> </a:t>
            </a:r>
            <a:r>
              <a:rPr sz="1100">
                <a:solidFill>
                  <a:srgbClr val="000000"/>
                </a:solidFill>
                <a:latin typeface="Calibri"/>
                <a:cs typeface="Calibri"/>
              </a:rPr>
              <a:t>novo pelo orifício de enchimento da vareta de nível</a:t>
            </a:r>
            <a:r>
              <a:rPr sz="1100" spc="-19">
                <a:solidFill>
                  <a:srgbClr val="000000"/>
                </a:solidFill>
                <a:latin typeface="Calibri"/>
                <a:cs typeface="Calibri"/>
              </a:rPr>
              <a:t> </a:t>
            </a:r>
            <a:r>
              <a:rPr sz="1100">
                <a:solidFill>
                  <a:srgbClr val="000000"/>
                </a:solidFill>
                <a:latin typeface="Calibri"/>
                <a:cs typeface="Calibri"/>
              </a:rPr>
              <a:t>de óleo. A quantidade de óleo</a:t>
            </a:r>
            <a:r>
              <a:rPr sz="1100" spc="10">
                <a:solidFill>
                  <a:srgbClr val="000000"/>
                </a:solidFill>
                <a:latin typeface="Calibri"/>
                <a:cs typeface="Calibri"/>
              </a:rPr>
              <a:t>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motor</a:t>
            </a:r>
            <a:r>
              <a:rPr sz="1100" spc="-10">
                <a:solidFill>
                  <a:srgbClr val="000000"/>
                </a:solidFill>
                <a:latin typeface="Calibri"/>
                <a:cs typeface="Calibri"/>
              </a:rPr>
              <a:t> </a:t>
            </a:r>
            <a:r>
              <a:rPr sz="1100">
                <a:solidFill>
                  <a:srgbClr val="000000"/>
                </a:solidFill>
                <a:latin typeface="Calibri"/>
                <a:cs typeface="Calibri"/>
              </a:rPr>
              <a:t>é</a:t>
            </a:r>
          </a:p>
          <a:p>
            <a:pPr marL="0" marR="0">
              <a:lnSpc>
                <a:spcPts val="1344"/>
              </a:lnSpc>
              <a:spcBef>
                <a:spcPts val="50"/>
              </a:spcBef>
              <a:spcAft>
                <a:spcPts val="0"/>
              </a:spcAft>
            </a:pPr>
            <a:r>
              <a:rPr sz="1100">
                <a:solidFill>
                  <a:srgbClr val="000000"/>
                </a:solidFill>
                <a:latin typeface="Calibri"/>
                <a:cs typeface="Calibri"/>
              </a:rPr>
              <a:t>de 3.000</a:t>
            </a:r>
            <a:r>
              <a:rPr sz="1100" spc="12">
                <a:solidFill>
                  <a:srgbClr val="000000"/>
                </a:solidFill>
                <a:latin typeface="Calibri"/>
                <a:cs typeface="Calibri"/>
              </a:rPr>
              <a:t> </a:t>
            </a:r>
            <a:r>
              <a:rPr sz="1100" spc="10">
                <a:solidFill>
                  <a:srgbClr val="000000"/>
                </a:solidFill>
                <a:latin typeface="Calibri"/>
                <a:cs typeface="Calibri"/>
              </a:rPr>
              <a:t>cc</a:t>
            </a:r>
            <a:r>
              <a:rPr sz="1100" spc="-21">
                <a:solidFill>
                  <a:srgbClr val="000000"/>
                </a:solidFill>
                <a:latin typeface="Calibri"/>
                <a:cs typeface="Calibri"/>
              </a:rPr>
              <a:t> </a:t>
            </a:r>
            <a:r>
              <a:rPr sz="1100">
                <a:solidFill>
                  <a:srgbClr val="000000"/>
                </a:solidFill>
                <a:latin typeface="Calibri"/>
                <a:cs typeface="Calibri"/>
              </a:rPr>
              <a:t>(2.800</a:t>
            </a:r>
            <a:r>
              <a:rPr sz="1100" spc="12">
                <a:solidFill>
                  <a:srgbClr val="000000"/>
                </a:solidFill>
                <a:latin typeface="Calibri"/>
                <a:cs typeface="Calibri"/>
              </a:rPr>
              <a:t> </a:t>
            </a:r>
            <a:r>
              <a:rPr sz="1100" spc="10">
                <a:solidFill>
                  <a:srgbClr val="000000"/>
                </a:solidFill>
                <a:latin typeface="Calibri"/>
                <a:cs typeface="Calibri"/>
              </a:rPr>
              <a:t>cc</a:t>
            </a:r>
            <a:r>
              <a:rPr sz="1100" spc="-21">
                <a:solidFill>
                  <a:srgbClr val="000000"/>
                </a:solidFill>
                <a:latin typeface="Calibri"/>
                <a:cs typeface="Calibri"/>
              </a:rPr>
              <a:t> </a:t>
            </a:r>
            <a:r>
              <a:rPr sz="1100">
                <a:solidFill>
                  <a:srgbClr val="000000"/>
                </a:solidFill>
                <a:latin typeface="Calibri"/>
                <a:cs typeface="Calibri"/>
              </a:rPr>
              <a:t>se não mudar o cartucho</a:t>
            </a:r>
            <a:r>
              <a:rPr sz="1100" spc="19">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filtro</a:t>
            </a:r>
            <a:r>
              <a:rPr sz="1100" spc="19">
                <a:solidFill>
                  <a:srgbClr val="000000"/>
                </a:solidFill>
                <a:latin typeface="Calibri"/>
                <a:cs typeface="Calibri"/>
              </a:rPr>
              <a:t> </a:t>
            </a:r>
            <a:r>
              <a:rPr sz="1100">
                <a:solidFill>
                  <a:srgbClr val="000000"/>
                </a:solidFill>
                <a:latin typeface="Calibri"/>
                <a:cs typeface="Calibri"/>
              </a:rPr>
              <a:t>de óleo e 3.200 </a:t>
            </a:r>
            <a:r>
              <a:rPr sz="1100" spc="10">
                <a:solidFill>
                  <a:srgbClr val="000000"/>
                </a:solidFill>
                <a:latin typeface="Calibri"/>
                <a:cs typeface="Calibri"/>
              </a:rPr>
              <a:t>cc</a:t>
            </a:r>
            <a:r>
              <a:rPr sz="1100">
                <a:solidFill>
                  <a:srgbClr val="000000"/>
                </a:solidFill>
                <a:latin typeface="Calibri"/>
                <a:cs typeface="Calibri"/>
              </a:rPr>
              <a:t>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abrir o motor para uma</a:t>
            </a:r>
          </a:p>
          <a:p>
            <a:pPr marL="0" marR="0">
              <a:lnSpc>
                <a:spcPts val="1344"/>
              </a:lnSpc>
              <a:spcBef>
                <a:spcPts val="0"/>
              </a:spcBef>
              <a:spcAft>
                <a:spcPts val="0"/>
              </a:spcAft>
            </a:pPr>
            <a:r>
              <a:rPr sz="1100">
                <a:solidFill>
                  <a:srgbClr val="000000"/>
                </a:solidFill>
                <a:latin typeface="Calibri"/>
                <a:cs typeface="Calibri"/>
              </a:rPr>
              <a:t>reparação.</a:t>
            </a:r>
          </a:p>
        </p:txBody>
      </p:sp>
      <p:sp>
        <p:nvSpPr>
          <p:cNvPr id="7" name="object 7"/>
          <p:cNvSpPr txBox="1"/>
          <p:nvPr/>
        </p:nvSpPr>
        <p:spPr>
          <a:xfrm>
            <a:off x="576071" y="1292444"/>
            <a:ext cx="365903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Ligue o motor</a:t>
            </a:r>
            <a:r>
              <a:rPr sz="1100" spc="-18">
                <a:solidFill>
                  <a:srgbClr val="000000"/>
                </a:solidFill>
                <a:latin typeface="Calibri"/>
                <a:cs typeface="Calibri"/>
              </a:rPr>
              <a:t> </a:t>
            </a:r>
            <a:r>
              <a:rPr sz="1100">
                <a:solidFill>
                  <a:srgbClr val="000000"/>
                </a:solidFill>
                <a:latin typeface="Calibri"/>
                <a:cs typeface="Calibri"/>
              </a:rPr>
              <a:t>e</a:t>
            </a:r>
            <a:r>
              <a:rPr sz="1100" spc="18">
                <a:solidFill>
                  <a:srgbClr val="000000"/>
                </a:solidFill>
                <a:latin typeface="Calibri"/>
                <a:cs typeface="Calibri"/>
              </a:rPr>
              <a:t> </a:t>
            </a:r>
            <a:r>
              <a:rPr sz="1100">
                <a:solidFill>
                  <a:srgbClr val="000000"/>
                </a:solidFill>
                <a:latin typeface="Calibri"/>
                <a:cs typeface="Calibri"/>
              </a:rPr>
              <a:t>deixe-o</a:t>
            </a:r>
            <a:r>
              <a:rPr sz="1100" spc="21">
                <a:solidFill>
                  <a:srgbClr val="000000"/>
                </a:solidFill>
                <a:latin typeface="Calibri"/>
                <a:cs typeface="Calibri"/>
              </a:rPr>
              <a:t> </a:t>
            </a:r>
            <a:r>
              <a:rPr lang="pt-BR" sz="1100">
                <a:solidFill>
                  <a:srgbClr val="000000"/>
                </a:solidFill>
                <a:latin typeface="Calibri"/>
                <a:cs typeface="Calibri"/>
              </a:rPr>
              <a:t>em marcha lenta </a:t>
            </a:r>
            <a:r>
              <a:rPr sz="1100">
                <a:solidFill>
                  <a:srgbClr val="000000"/>
                </a:solidFill>
                <a:latin typeface="Calibri"/>
                <a:cs typeface="Calibri"/>
              </a:rPr>
              <a:t>por uns segundos.</a:t>
            </a:r>
          </a:p>
        </p:txBody>
      </p:sp>
      <p:sp>
        <p:nvSpPr>
          <p:cNvPr id="8" name="object 8"/>
          <p:cNvSpPr txBox="1"/>
          <p:nvPr/>
        </p:nvSpPr>
        <p:spPr>
          <a:xfrm>
            <a:off x="576072" y="1513424"/>
            <a:ext cx="644729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Desligue o motor e espere um minuto.</a:t>
            </a:r>
            <a:r>
              <a:rPr sz="1100" spc="-10">
                <a:solidFill>
                  <a:srgbClr val="000000"/>
                </a:solidFill>
                <a:latin typeface="Calibri"/>
                <a:cs typeface="Calibri"/>
              </a:rPr>
              <a:t> </a:t>
            </a:r>
            <a:r>
              <a:rPr sz="1100">
                <a:solidFill>
                  <a:srgbClr val="000000"/>
                </a:solidFill>
                <a:latin typeface="Calibri"/>
                <a:cs typeface="Calibri"/>
              </a:rPr>
              <a:t>Retire a vareta</a:t>
            </a:r>
            <a:r>
              <a:rPr sz="1100" spc="-15">
                <a:solidFill>
                  <a:srgbClr val="000000"/>
                </a:solidFill>
                <a:latin typeface="Calibri"/>
                <a:cs typeface="Calibri"/>
              </a:rPr>
              <a:t> </a:t>
            </a:r>
            <a:r>
              <a:rPr sz="1100">
                <a:solidFill>
                  <a:srgbClr val="000000"/>
                </a:solidFill>
                <a:latin typeface="Calibri"/>
                <a:cs typeface="Calibri"/>
              </a:rPr>
              <a:t>do filtro de óleo e verifique o nível</a:t>
            </a:r>
            <a:r>
              <a:rPr sz="1100" spc="-19">
                <a:solidFill>
                  <a:srgbClr val="000000"/>
                </a:solidFill>
                <a:latin typeface="Calibri"/>
                <a:cs typeface="Calibri"/>
              </a:rPr>
              <a:t> </a:t>
            </a:r>
            <a:r>
              <a:rPr sz="1100">
                <a:solidFill>
                  <a:srgbClr val="000000"/>
                </a:solidFill>
                <a:latin typeface="Calibri"/>
                <a:cs typeface="Calibri"/>
              </a:rPr>
              <a:t>com a moto</a:t>
            </a:r>
            <a:r>
              <a:rPr sz="1100" spc="-11">
                <a:solidFill>
                  <a:srgbClr val="000000"/>
                </a:solidFill>
                <a:latin typeface="Calibri"/>
                <a:cs typeface="Calibri"/>
              </a:rPr>
              <a:t> </a:t>
            </a:r>
            <a:r>
              <a:rPr sz="1100">
                <a:solidFill>
                  <a:srgbClr val="000000"/>
                </a:solidFill>
                <a:latin typeface="Calibri"/>
                <a:cs typeface="Calibri"/>
              </a:rPr>
              <a:t>vertical.</a:t>
            </a:r>
          </a:p>
          <a:p>
            <a:pPr marL="0" marR="0">
              <a:lnSpc>
                <a:spcPts val="1343"/>
              </a:lnSpc>
              <a:spcBef>
                <a:spcPts val="5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nível</a:t>
            </a:r>
            <a:r>
              <a:rPr sz="1100" spc="-11">
                <a:solidFill>
                  <a:srgbClr val="000000"/>
                </a:solidFill>
                <a:latin typeface="Calibri"/>
                <a:cs typeface="Calibri"/>
              </a:rPr>
              <a:t> </a:t>
            </a:r>
            <a:r>
              <a:rPr sz="1100">
                <a:solidFill>
                  <a:srgbClr val="000000"/>
                </a:solidFill>
                <a:latin typeface="Calibri"/>
                <a:cs typeface="Calibri"/>
              </a:rPr>
              <a:t>de óleo estar abaixo</a:t>
            </a:r>
            <a:r>
              <a:rPr sz="1100" spc="13">
                <a:solidFill>
                  <a:srgbClr val="000000"/>
                </a:solidFill>
                <a:latin typeface="Calibri"/>
                <a:cs typeface="Calibri"/>
              </a:rPr>
              <a:t> </a:t>
            </a:r>
            <a:r>
              <a:rPr sz="1100">
                <a:solidFill>
                  <a:srgbClr val="000000"/>
                </a:solidFill>
                <a:latin typeface="Calibri"/>
                <a:cs typeface="Calibri"/>
              </a:rPr>
              <a:t>do nível mínimo, encha</a:t>
            </a:r>
            <a:r>
              <a:rPr sz="1100" spc="-17">
                <a:solidFill>
                  <a:srgbClr val="000000"/>
                </a:solidFill>
                <a:latin typeface="Calibri"/>
                <a:cs typeface="Calibri"/>
              </a:rPr>
              <a:t> </a:t>
            </a:r>
            <a:r>
              <a:rPr sz="1100">
                <a:solidFill>
                  <a:srgbClr val="000000"/>
                </a:solidFill>
                <a:latin typeface="Calibri"/>
                <a:cs typeface="Calibri"/>
              </a:rPr>
              <a:t>com óleo</a:t>
            </a:r>
            <a:r>
              <a:rPr sz="1100" spc="18">
                <a:solidFill>
                  <a:srgbClr val="000000"/>
                </a:solidFill>
                <a:latin typeface="Calibri"/>
                <a:cs typeface="Calibri"/>
              </a:rPr>
              <a:t> </a:t>
            </a:r>
            <a:r>
              <a:rPr sz="1100" spc="-15">
                <a:solidFill>
                  <a:srgbClr val="000000"/>
                </a:solidFill>
                <a:latin typeface="Calibri"/>
                <a:cs typeface="Calibri"/>
              </a:rPr>
              <a:t>do</a:t>
            </a:r>
            <a:r>
              <a:rPr sz="1100" spc="11">
                <a:solidFill>
                  <a:srgbClr val="000000"/>
                </a:solidFill>
                <a:latin typeface="Calibri"/>
                <a:cs typeface="Calibri"/>
              </a:rPr>
              <a:t> </a:t>
            </a:r>
            <a:r>
              <a:rPr sz="1100">
                <a:solidFill>
                  <a:srgbClr val="000000"/>
                </a:solidFill>
                <a:latin typeface="Calibri"/>
                <a:cs typeface="Calibri"/>
              </a:rPr>
              <a:t>motor suficiente até</a:t>
            </a:r>
            <a:r>
              <a:rPr sz="1100" spc="-17">
                <a:solidFill>
                  <a:srgbClr val="000000"/>
                </a:solidFill>
                <a:latin typeface="Calibri"/>
                <a:cs typeface="Calibri"/>
              </a:rPr>
              <a:t> </a:t>
            </a:r>
            <a:r>
              <a:rPr sz="1100">
                <a:solidFill>
                  <a:srgbClr val="000000"/>
                </a:solidFill>
                <a:latin typeface="Calibri"/>
                <a:cs typeface="Calibri"/>
              </a:rPr>
              <a:t>que o</a:t>
            </a:r>
            <a:r>
              <a:rPr sz="1100" spc="18">
                <a:solidFill>
                  <a:srgbClr val="000000"/>
                </a:solidFill>
                <a:latin typeface="Calibri"/>
                <a:cs typeface="Calibri"/>
              </a:rPr>
              <a:t> </a:t>
            </a:r>
            <a:r>
              <a:rPr sz="1100">
                <a:solidFill>
                  <a:srgbClr val="000000"/>
                </a:solidFill>
                <a:latin typeface="Calibri"/>
                <a:cs typeface="Calibri"/>
              </a:rPr>
              <a:t>nível </a:t>
            </a:r>
            <a:r>
              <a:rPr sz="1100" spc="11">
                <a:solidFill>
                  <a:srgbClr val="000000"/>
                </a:solidFill>
                <a:latin typeface="Calibri"/>
                <a:cs typeface="Calibri"/>
              </a:rPr>
              <a:t>se</a:t>
            </a:r>
          </a:p>
          <a:p>
            <a:pPr marL="0" marR="0">
              <a:lnSpc>
                <a:spcPts val="1344"/>
              </a:lnSpc>
              <a:spcBef>
                <a:spcPts val="0"/>
              </a:spcBef>
              <a:spcAft>
                <a:spcPts val="0"/>
              </a:spcAft>
            </a:pPr>
            <a:r>
              <a:rPr sz="1100">
                <a:solidFill>
                  <a:srgbClr val="000000"/>
                </a:solidFill>
                <a:latin typeface="Calibri"/>
                <a:cs typeface="Calibri"/>
              </a:rPr>
              <a:t>encontre entre as</a:t>
            </a:r>
            <a:r>
              <a:rPr sz="1100" spc="-12">
                <a:solidFill>
                  <a:srgbClr val="000000"/>
                </a:solidFill>
                <a:latin typeface="Calibri"/>
                <a:cs typeface="Calibri"/>
              </a:rPr>
              <a:t> </a:t>
            </a:r>
            <a:r>
              <a:rPr sz="1100">
                <a:solidFill>
                  <a:srgbClr val="000000"/>
                </a:solidFill>
                <a:latin typeface="Calibri"/>
                <a:cs typeface="Calibri"/>
              </a:rPr>
              <a:t>marcas</a:t>
            </a:r>
            <a:r>
              <a:rPr sz="1100" spc="-17">
                <a:solidFill>
                  <a:srgbClr val="000000"/>
                </a:solidFill>
                <a:latin typeface="Calibri"/>
                <a:cs typeface="Calibri"/>
              </a:rPr>
              <a:t> </a:t>
            </a:r>
            <a:r>
              <a:rPr sz="1100">
                <a:solidFill>
                  <a:srgbClr val="000000"/>
                </a:solidFill>
                <a:latin typeface="Calibri"/>
                <a:cs typeface="Calibri"/>
              </a:rPr>
              <a:t>mínimo e máximo.</a:t>
            </a:r>
          </a:p>
        </p:txBody>
      </p:sp>
      <p:sp>
        <p:nvSpPr>
          <p:cNvPr id="9" name="object 9"/>
          <p:cNvSpPr txBox="1"/>
          <p:nvPr/>
        </p:nvSpPr>
        <p:spPr>
          <a:xfrm>
            <a:off x="576072" y="2075780"/>
            <a:ext cx="632369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Confirme também</a:t>
            </a:r>
            <a:r>
              <a:rPr sz="1100" spc="10">
                <a:solidFill>
                  <a:srgbClr val="000000"/>
                </a:solidFill>
                <a:latin typeface="Calibri"/>
                <a:cs typeface="Calibri"/>
              </a:rPr>
              <a:t> </a:t>
            </a:r>
            <a:r>
              <a:rPr sz="1100">
                <a:solidFill>
                  <a:srgbClr val="000000"/>
                </a:solidFill>
                <a:latin typeface="Calibri"/>
                <a:cs typeface="Calibri"/>
              </a:rPr>
              <a:t>que o cartucho do filtro</a:t>
            </a:r>
            <a:r>
              <a:rPr sz="1100" spc="12">
                <a:solidFill>
                  <a:srgbClr val="000000"/>
                </a:solidFill>
                <a:latin typeface="Calibri"/>
                <a:cs typeface="Calibri"/>
              </a:rPr>
              <a:t> </a:t>
            </a:r>
            <a:r>
              <a:rPr sz="1100">
                <a:solidFill>
                  <a:srgbClr val="000000"/>
                </a:solidFill>
                <a:latin typeface="Calibri"/>
                <a:cs typeface="Calibri"/>
              </a:rPr>
              <a:t>de óleo e a</a:t>
            </a:r>
            <a:r>
              <a:rPr sz="1100" spc="-15">
                <a:solidFill>
                  <a:srgbClr val="000000"/>
                </a:solidFill>
                <a:latin typeface="Calibri"/>
                <a:cs typeface="Calibri"/>
              </a:rPr>
              <a:t> </a:t>
            </a:r>
            <a:r>
              <a:rPr sz="1100">
                <a:solidFill>
                  <a:srgbClr val="000000"/>
                </a:solidFill>
                <a:latin typeface="Calibri"/>
                <a:cs typeface="Calibri"/>
              </a:rPr>
              <a:t>sua tampa</a:t>
            </a:r>
            <a:r>
              <a:rPr sz="1100" spc="-10">
                <a:solidFill>
                  <a:srgbClr val="000000"/>
                </a:solidFill>
                <a:latin typeface="Calibri"/>
                <a:cs typeface="Calibri"/>
              </a:rPr>
              <a:t> </a:t>
            </a:r>
            <a:r>
              <a:rPr sz="1100">
                <a:solidFill>
                  <a:srgbClr val="000000"/>
                </a:solidFill>
                <a:latin typeface="Calibri"/>
                <a:cs typeface="Calibri"/>
              </a:rPr>
              <a:t>estão bem montados, assim como</a:t>
            </a:r>
            <a:r>
              <a:rPr sz="1100" spc="11">
                <a:solidFill>
                  <a:srgbClr val="000000"/>
                </a:solidFill>
                <a:latin typeface="Calibri"/>
                <a:cs typeface="Calibri"/>
              </a:rPr>
              <a:t> </a:t>
            </a:r>
            <a:r>
              <a:rPr sz="1100">
                <a:solidFill>
                  <a:srgbClr val="000000"/>
                </a:solidFill>
                <a:latin typeface="Calibri"/>
                <a:cs typeface="Calibri"/>
              </a:rPr>
              <a:t>todos os</a:t>
            </a:r>
          </a:p>
          <a:p>
            <a:pPr marL="0" marR="0">
              <a:lnSpc>
                <a:spcPts val="1344"/>
              </a:lnSpc>
              <a:spcBef>
                <a:spcPts val="50"/>
              </a:spcBef>
              <a:spcAft>
                <a:spcPts val="0"/>
              </a:spcAft>
            </a:pPr>
            <a:r>
              <a:rPr sz="1100">
                <a:solidFill>
                  <a:srgbClr val="000000"/>
                </a:solidFill>
                <a:latin typeface="Calibri"/>
                <a:cs typeface="Calibri"/>
              </a:rPr>
              <a:t>parafusos e juntas que </a:t>
            </a:r>
            <a:r>
              <a:rPr sz="1100" spc="11">
                <a:solidFill>
                  <a:srgbClr val="000000"/>
                </a:solidFill>
                <a:latin typeface="Calibri"/>
                <a:cs typeface="Calibri"/>
              </a:rPr>
              <a:t>se</a:t>
            </a:r>
            <a:r>
              <a:rPr sz="1100">
                <a:solidFill>
                  <a:srgbClr val="000000"/>
                </a:solidFill>
                <a:latin typeface="Calibri"/>
                <a:cs typeface="Calibri"/>
              </a:rPr>
              <a:t> desmontaram.</a:t>
            </a:r>
          </a:p>
        </p:txBody>
      </p:sp>
      <p:sp>
        <p:nvSpPr>
          <p:cNvPr id="10" name="object 10"/>
          <p:cNvSpPr txBox="1"/>
          <p:nvPr/>
        </p:nvSpPr>
        <p:spPr>
          <a:xfrm>
            <a:off x="3369564" y="26960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647700" y="2923281"/>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876300" y="2930744"/>
            <a:ext cx="592628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Mude o óleo</a:t>
            </a:r>
            <a:r>
              <a:rPr sz="1100" spc="17">
                <a:solidFill>
                  <a:srgbClr val="000000"/>
                </a:solidFill>
                <a:latin typeface="Calibri"/>
                <a:cs typeface="Calibri"/>
              </a:rPr>
              <a:t> </a:t>
            </a:r>
            <a:r>
              <a:rPr sz="1100">
                <a:solidFill>
                  <a:srgbClr val="000000"/>
                </a:solidFill>
                <a:latin typeface="Calibri"/>
                <a:cs typeface="Calibri"/>
              </a:rPr>
              <a:t>do motor quando</a:t>
            </a:r>
            <a:r>
              <a:rPr sz="1100" spc="22">
                <a:solidFill>
                  <a:srgbClr val="000000"/>
                </a:solidFill>
                <a:latin typeface="Calibri"/>
                <a:cs typeface="Calibri"/>
              </a:rPr>
              <a:t> </a:t>
            </a:r>
            <a:r>
              <a:rPr sz="1100">
                <a:solidFill>
                  <a:srgbClr val="000000"/>
                </a:solidFill>
                <a:latin typeface="Calibri"/>
                <a:cs typeface="Calibri"/>
              </a:rPr>
              <a:t>o motor está quente.</a:t>
            </a:r>
          </a:p>
          <a:p>
            <a:pPr marL="0" marR="0">
              <a:lnSpc>
                <a:spcPts val="1347"/>
              </a:lnSpc>
              <a:spcBef>
                <a:spcPts val="106"/>
              </a:spcBef>
              <a:spcAft>
                <a:spcPts val="0"/>
              </a:spcAft>
            </a:pPr>
            <a:r>
              <a:rPr sz="1100">
                <a:solidFill>
                  <a:srgbClr val="000000"/>
                </a:solidFill>
                <a:latin typeface="Calibri"/>
                <a:cs typeface="Calibri"/>
              </a:rPr>
              <a:t>Óleo de motor</a:t>
            </a:r>
            <a:r>
              <a:rPr sz="1100" spc="-10">
                <a:solidFill>
                  <a:srgbClr val="000000"/>
                </a:solidFill>
                <a:latin typeface="Calibri"/>
                <a:cs typeface="Calibri"/>
              </a:rPr>
              <a:t> </a:t>
            </a:r>
            <a:r>
              <a:rPr sz="1100">
                <a:solidFill>
                  <a:srgbClr val="000000"/>
                </a:solidFill>
                <a:latin typeface="Calibri"/>
                <a:cs typeface="Calibri"/>
              </a:rPr>
              <a:t>especificado: óleo</a:t>
            </a:r>
            <a:r>
              <a:rPr sz="1100" spc="10">
                <a:solidFill>
                  <a:srgbClr val="000000"/>
                </a:solidFill>
                <a:latin typeface="Calibri"/>
                <a:cs typeface="Calibri"/>
              </a:rPr>
              <a:t> </a:t>
            </a:r>
            <a:r>
              <a:rPr sz="1100">
                <a:solidFill>
                  <a:srgbClr val="000000"/>
                </a:solidFill>
                <a:latin typeface="Calibri"/>
                <a:cs typeface="Calibri"/>
              </a:rPr>
              <a:t>superior a 5W/40 com qualidade</a:t>
            </a:r>
            <a:r>
              <a:rPr lang="pt-BR" sz="1100">
                <a:solidFill>
                  <a:srgbClr val="000000"/>
                </a:solidFill>
                <a:latin typeface="Calibri"/>
                <a:cs typeface="Calibri"/>
              </a:rPr>
              <a:t> API</a:t>
            </a:r>
            <a:r>
              <a:rPr sz="1100">
                <a:solidFill>
                  <a:srgbClr val="000000"/>
                </a:solidFill>
                <a:latin typeface="Calibri"/>
                <a:cs typeface="Calibri"/>
              </a:rPr>
              <a:t> SN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superior. Capacidade de</a:t>
            </a:r>
          </a:p>
          <a:p>
            <a:pPr marL="0" marR="0">
              <a:lnSpc>
                <a:spcPts val="1332"/>
              </a:lnSpc>
              <a:spcBef>
                <a:spcPts val="0"/>
              </a:spcBef>
              <a:spcAft>
                <a:spcPts val="0"/>
              </a:spcAft>
            </a:pPr>
            <a:r>
              <a:rPr sz="1100">
                <a:solidFill>
                  <a:srgbClr val="000000"/>
                </a:solidFill>
                <a:latin typeface="Calibri"/>
                <a:cs typeface="Calibri"/>
              </a:rPr>
              <a:t>enchimento de óleo: 3,0</a:t>
            </a:r>
            <a:r>
              <a:rPr sz="1100" spc="13">
                <a:solidFill>
                  <a:srgbClr val="000000"/>
                </a:solidFill>
                <a:latin typeface="Calibri"/>
                <a:cs typeface="Calibri"/>
              </a:rPr>
              <a:t> </a:t>
            </a:r>
            <a:r>
              <a:rPr sz="1100">
                <a:solidFill>
                  <a:srgbClr val="000000"/>
                </a:solidFill>
                <a:latin typeface="Calibri"/>
                <a:cs typeface="Calibri"/>
              </a:rPr>
              <a:t>litros.</a:t>
            </a:r>
          </a:p>
        </p:txBody>
      </p:sp>
      <p:sp>
        <p:nvSpPr>
          <p:cNvPr id="13" name="object 13"/>
          <p:cNvSpPr txBox="1"/>
          <p:nvPr/>
        </p:nvSpPr>
        <p:spPr>
          <a:xfrm>
            <a:off x="647700" y="344906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876300" y="3456524"/>
            <a:ext cx="486950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Desfaça-se do óleo</a:t>
            </a:r>
            <a:r>
              <a:rPr sz="1100" spc="12">
                <a:solidFill>
                  <a:srgbClr val="000000"/>
                </a:solidFill>
                <a:latin typeface="Calibri"/>
                <a:cs typeface="Calibri"/>
              </a:rPr>
              <a:t> </a:t>
            </a:r>
            <a:r>
              <a:rPr sz="1100">
                <a:solidFill>
                  <a:srgbClr val="000000"/>
                </a:solidFill>
                <a:latin typeface="Calibri"/>
                <a:cs typeface="Calibri"/>
              </a:rPr>
              <a:t>usado e do</a:t>
            </a:r>
            <a:r>
              <a:rPr sz="1100" spc="14">
                <a:solidFill>
                  <a:srgbClr val="000000"/>
                </a:solidFill>
                <a:latin typeface="Calibri"/>
                <a:cs typeface="Calibri"/>
              </a:rPr>
              <a:t> </a:t>
            </a:r>
            <a:r>
              <a:rPr sz="1100">
                <a:solidFill>
                  <a:srgbClr val="000000"/>
                </a:solidFill>
                <a:latin typeface="Calibri"/>
                <a:cs typeface="Calibri"/>
              </a:rPr>
              <a:t>cartucho do</a:t>
            </a:r>
            <a:r>
              <a:rPr sz="1100" spc="21">
                <a:solidFill>
                  <a:srgbClr val="000000"/>
                </a:solidFill>
                <a:latin typeface="Calibri"/>
                <a:cs typeface="Calibri"/>
              </a:rPr>
              <a:t> </a:t>
            </a:r>
            <a:r>
              <a:rPr sz="1100">
                <a:solidFill>
                  <a:srgbClr val="000000"/>
                </a:solidFill>
                <a:latin typeface="Calibri"/>
                <a:cs typeface="Calibri"/>
              </a:rPr>
              <a:t>filtro de óleo num</a:t>
            </a:r>
            <a:r>
              <a:rPr sz="1100" spc="23">
                <a:solidFill>
                  <a:srgbClr val="000000"/>
                </a:solidFill>
                <a:latin typeface="Calibri"/>
                <a:cs typeface="Calibri"/>
              </a:rPr>
              <a:t> </a:t>
            </a:r>
            <a:r>
              <a:rPr sz="1100">
                <a:solidFill>
                  <a:srgbClr val="000000"/>
                </a:solidFill>
                <a:latin typeface="Calibri"/>
                <a:cs typeface="Calibri"/>
              </a:rPr>
              <a:t>ponto de reciclagem.</a:t>
            </a:r>
          </a:p>
        </p:txBody>
      </p:sp>
      <p:sp>
        <p:nvSpPr>
          <p:cNvPr id="15" name="object 15"/>
          <p:cNvSpPr txBox="1"/>
          <p:nvPr/>
        </p:nvSpPr>
        <p:spPr>
          <a:xfrm>
            <a:off x="3319272" y="391220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6" name="object 16"/>
          <p:cNvSpPr txBox="1"/>
          <p:nvPr/>
        </p:nvSpPr>
        <p:spPr>
          <a:xfrm>
            <a:off x="647700" y="4139773"/>
            <a:ext cx="624541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Um óleo</a:t>
            </a:r>
            <a:r>
              <a:rPr sz="1100" spc="10">
                <a:solidFill>
                  <a:srgbClr val="000000"/>
                </a:solidFill>
                <a:latin typeface="Calibri"/>
                <a:cs typeface="Calibri"/>
              </a:rPr>
              <a:t> </a:t>
            </a:r>
            <a:r>
              <a:rPr sz="1100">
                <a:solidFill>
                  <a:srgbClr val="000000"/>
                </a:solidFill>
                <a:latin typeface="Calibri"/>
                <a:cs typeface="Calibri"/>
              </a:rPr>
              <a:t>de graduação incorreta ou um óleo em mau</a:t>
            </a:r>
            <a:r>
              <a:rPr sz="1100" spc="-12">
                <a:solidFill>
                  <a:srgbClr val="000000"/>
                </a:solidFill>
                <a:latin typeface="Calibri"/>
                <a:cs typeface="Calibri"/>
              </a:rPr>
              <a:t> </a:t>
            </a:r>
            <a:r>
              <a:rPr sz="1100">
                <a:solidFill>
                  <a:srgbClr val="000000"/>
                </a:solidFill>
                <a:latin typeface="Calibri"/>
                <a:cs typeface="Calibri"/>
              </a:rPr>
              <a:t>estado podem danificar o motor e o sistema EFI, além</a:t>
            </a:r>
          </a:p>
          <a:p>
            <a:pPr marL="0" marR="0">
              <a:lnSpc>
                <a:spcPts val="1344"/>
              </a:lnSpc>
              <a:spcBef>
                <a:spcPts val="50"/>
              </a:spcBef>
              <a:spcAft>
                <a:spcPts val="0"/>
              </a:spcAft>
            </a:pPr>
            <a:r>
              <a:rPr sz="1100">
                <a:solidFill>
                  <a:srgbClr val="000000"/>
                </a:solidFill>
                <a:latin typeface="Calibri"/>
                <a:cs typeface="Calibri"/>
              </a:rPr>
              <a:t>de reduzirem</a:t>
            </a:r>
            <a:r>
              <a:rPr sz="1100" spc="10">
                <a:solidFill>
                  <a:srgbClr val="000000"/>
                </a:solidFill>
                <a:latin typeface="Calibri"/>
                <a:cs typeface="Calibri"/>
              </a:rPr>
              <a:t> </a:t>
            </a:r>
            <a:r>
              <a:rPr sz="1100">
                <a:solidFill>
                  <a:srgbClr val="000000"/>
                </a:solidFill>
                <a:latin typeface="Calibri"/>
                <a:cs typeface="Calibri"/>
              </a:rPr>
              <a:t>a vida útil</a:t>
            </a:r>
            <a:r>
              <a:rPr sz="1100" spc="-10">
                <a:solidFill>
                  <a:srgbClr val="000000"/>
                </a:solidFill>
                <a:latin typeface="Calibri"/>
                <a:cs typeface="Calibri"/>
              </a:rPr>
              <a:t> </a:t>
            </a:r>
            <a:r>
              <a:rPr sz="1100">
                <a:solidFill>
                  <a:srgbClr val="000000"/>
                </a:solidFill>
                <a:latin typeface="Calibri"/>
                <a:cs typeface="Calibri"/>
              </a:rPr>
              <a:t>da vela</a:t>
            </a:r>
            <a:r>
              <a:rPr sz="1100" spc="-19">
                <a:solidFill>
                  <a:srgbClr val="000000"/>
                </a:solidFill>
                <a:latin typeface="Calibri"/>
                <a:cs typeface="Calibri"/>
              </a:rPr>
              <a:t> </a:t>
            </a:r>
            <a:r>
              <a:rPr sz="1100">
                <a:solidFill>
                  <a:srgbClr val="000000"/>
                </a:solidFill>
                <a:latin typeface="Calibri"/>
                <a:cs typeface="Calibri"/>
              </a:rPr>
              <a:t>e o</a:t>
            </a:r>
            <a:r>
              <a:rPr sz="1100" spc="10">
                <a:solidFill>
                  <a:srgbClr val="000000"/>
                </a:solidFill>
                <a:latin typeface="Calibri"/>
                <a:cs typeface="Calibri"/>
              </a:rPr>
              <a:t> </a:t>
            </a:r>
            <a:r>
              <a:rPr sz="1100">
                <a:solidFill>
                  <a:srgbClr val="000000"/>
                </a:solidFill>
                <a:latin typeface="Calibri"/>
                <a:cs typeface="Calibri"/>
              </a:rPr>
              <a:t>catalisador do sistema de escape.</a:t>
            </a:r>
          </a:p>
        </p:txBody>
      </p:sp>
      <p:sp>
        <p:nvSpPr>
          <p:cNvPr id="17" name="object 1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140</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023620"/>
            <a:ext cx="3343656" cy="351129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598"/>
            <a:ext cx="2575892"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Mudança do cartucho do filtro de óleo</a:t>
            </a:r>
          </a:p>
        </p:txBody>
      </p:sp>
      <p:sp>
        <p:nvSpPr>
          <p:cNvPr id="6" name="object 6"/>
          <p:cNvSpPr txBox="1"/>
          <p:nvPr/>
        </p:nvSpPr>
        <p:spPr>
          <a:xfrm>
            <a:off x="4151376" y="876549"/>
            <a:ext cx="2848180" cy="734891"/>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r>
              <a:rPr lang="pt-BR" sz="1100" spc="489">
                <a:solidFill>
                  <a:srgbClr val="000000"/>
                </a:solidFill>
                <a:latin typeface="Times New Roman"/>
                <a:cs typeface="Times New Roman"/>
              </a:rPr>
              <a:t> </a:t>
            </a:r>
            <a:r>
              <a:rPr lang="pt-BR" sz="1100">
                <a:solidFill>
                  <a:srgbClr val="000000"/>
                </a:solidFill>
                <a:latin typeface="Calibri"/>
                <a:cs typeface="Calibri"/>
              </a:rPr>
              <a:t>Mude</a:t>
            </a:r>
            <a:r>
              <a:rPr sz="1100">
                <a:solidFill>
                  <a:srgbClr val="000000"/>
                </a:solidFill>
                <a:latin typeface="Calibri"/>
                <a:cs typeface="Calibri"/>
              </a:rPr>
              <a:t> o</a:t>
            </a:r>
            <a:r>
              <a:rPr sz="1100" spc="10">
                <a:solidFill>
                  <a:srgbClr val="000000"/>
                </a:solidFill>
                <a:latin typeface="Calibri"/>
                <a:cs typeface="Calibri"/>
              </a:rPr>
              <a:t> </a:t>
            </a:r>
            <a:r>
              <a:rPr sz="1100">
                <a:solidFill>
                  <a:srgbClr val="000000"/>
                </a:solidFill>
                <a:latin typeface="Calibri"/>
                <a:cs typeface="Calibri"/>
              </a:rPr>
              <a:t>cartucho do</a:t>
            </a:r>
            <a:r>
              <a:rPr sz="1100" spc="14">
                <a:solidFill>
                  <a:srgbClr val="000000"/>
                </a:solidFill>
                <a:latin typeface="Calibri"/>
                <a:cs typeface="Calibri"/>
              </a:rPr>
              <a:t> </a:t>
            </a:r>
            <a:r>
              <a:rPr sz="1100">
                <a:solidFill>
                  <a:srgbClr val="000000"/>
                </a:solidFill>
                <a:latin typeface="Calibri"/>
                <a:cs typeface="Calibri"/>
              </a:rPr>
              <a:t>filtro de óleo segundo o</a:t>
            </a:r>
          </a:p>
          <a:p>
            <a:pPr marL="0" marR="0">
              <a:lnSpc>
                <a:spcPts val="1344"/>
              </a:lnSpc>
              <a:spcBef>
                <a:spcPts val="0"/>
              </a:spcBef>
              <a:spcAft>
                <a:spcPts val="0"/>
              </a:spcAft>
            </a:pPr>
            <a:r>
              <a:rPr sz="1100">
                <a:solidFill>
                  <a:srgbClr val="000000"/>
                </a:solidFill>
                <a:latin typeface="Calibri"/>
                <a:cs typeface="Calibri"/>
              </a:rPr>
              <a:t>indicado</a:t>
            </a:r>
            <a:r>
              <a:rPr sz="1100" spc="11">
                <a:solidFill>
                  <a:srgbClr val="000000"/>
                </a:solidFill>
                <a:latin typeface="Calibri"/>
                <a:cs typeface="Calibri"/>
              </a:rPr>
              <a:t> </a:t>
            </a:r>
            <a:r>
              <a:rPr sz="1100">
                <a:solidFill>
                  <a:srgbClr val="000000"/>
                </a:solidFill>
                <a:latin typeface="Calibri"/>
                <a:cs typeface="Calibri"/>
              </a:rPr>
              <a:t>na tabela de manutenção periódica.</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Mude o</a:t>
            </a:r>
            <a:r>
              <a:rPr sz="1100" spc="18">
                <a:solidFill>
                  <a:srgbClr val="000000"/>
                </a:solidFill>
                <a:latin typeface="Calibri"/>
                <a:cs typeface="Calibri"/>
              </a:rPr>
              <a:t> </a:t>
            </a:r>
            <a:r>
              <a:rPr sz="1100">
                <a:solidFill>
                  <a:srgbClr val="000000"/>
                </a:solidFill>
                <a:latin typeface="Calibri"/>
                <a:cs typeface="Calibri"/>
              </a:rPr>
              <a:t>cartucho</a:t>
            </a:r>
            <a:r>
              <a:rPr sz="1100" spc="13">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filtro de óleo quando</a:t>
            </a:r>
          </a:p>
          <a:p>
            <a:pPr marL="0" marR="0">
              <a:lnSpc>
                <a:spcPts val="1344"/>
              </a:lnSpc>
              <a:spcBef>
                <a:spcPts val="50"/>
              </a:spcBef>
              <a:spcAft>
                <a:spcPts val="0"/>
              </a:spcAft>
            </a:pPr>
            <a:r>
              <a:rPr sz="1100">
                <a:solidFill>
                  <a:srgbClr val="000000"/>
                </a:solidFill>
                <a:latin typeface="Calibri"/>
                <a:cs typeface="Calibri"/>
              </a:rPr>
              <a:t>drenar o óleo</a:t>
            </a:r>
            <a:r>
              <a:rPr sz="1100" spc="10">
                <a:solidFill>
                  <a:srgbClr val="000000"/>
                </a:solidFill>
                <a:latin typeface="Calibri"/>
                <a:cs typeface="Calibri"/>
              </a:rPr>
              <a:t> </a:t>
            </a:r>
            <a:r>
              <a:rPr sz="1100" spc="-15">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motor.</a:t>
            </a:r>
          </a:p>
        </p:txBody>
      </p:sp>
      <p:sp>
        <p:nvSpPr>
          <p:cNvPr id="7" name="object 7"/>
          <p:cNvSpPr txBox="1"/>
          <p:nvPr/>
        </p:nvSpPr>
        <p:spPr>
          <a:xfrm>
            <a:off x="4151376" y="1573017"/>
            <a:ext cx="2969525" cy="2300039"/>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Eleve a moto sobre o seu descanso central.</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Drene completamente o óleo.</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Retire o cartucho do filtro de óleo com</a:t>
            </a:r>
            <a:r>
              <a:rPr sz="1100" spc="19">
                <a:solidFill>
                  <a:srgbClr val="000000"/>
                </a:solidFill>
                <a:latin typeface="Calibri"/>
                <a:cs typeface="Calibri"/>
              </a:rPr>
              <a:t> </a:t>
            </a:r>
            <a:r>
              <a:rPr sz="1100">
                <a:solidFill>
                  <a:srgbClr val="000000"/>
                </a:solidFill>
                <a:latin typeface="Calibri"/>
                <a:cs typeface="Calibri"/>
              </a:rPr>
              <a:t>a</a:t>
            </a:r>
          </a:p>
          <a:p>
            <a:pPr marL="0" marR="0">
              <a:lnSpc>
                <a:spcPts val="1344"/>
              </a:lnSpc>
              <a:spcBef>
                <a:spcPts val="0"/>
              </a:spcBef>
              <a:spcAft>
                <a:spcPts val="0"/>
              </a:spcAft>
            </a:pPr>
            <a:r>
              <a:rPr sz="1100">
                <a:solidFill>
                  <a:srgbClr val="000000"/>
                </a:solidFill>
                <a:latin typeface="Calibri"/>
                <a:cs typeface="Calibri"/>
              </a:rPr>
              <a:t>ferramenta especial (ferramenta: chave em</a:t>
            </a:r>
          </a:p>
          <a:p>
            <a:pPr marL="0" marR="0">
              <a:lnSpc>
                <a:spcPts val="1331"/>
              </a:lnSpc>
              <a:spcBef>
                <a:spcPts val="0"/>
              </a:spcBef>
              <a:spcAft>
                <a:spcPts val="0"/>
              </a:spcAft>
            </a:pPr>
            <a:r>
              <a:rPr sz="1100">
                <a:solidFill>
                  <a:srgbClr val="000000"/>
                </a:solidFill>
                <a:latin typeface="Calibri"/>
                <a:cs typeface="Calibri"/>
              </a:rPr>
              <a:t>forma de cápsula para cartuchos de filtro de</a:t>
            </a:r>
          </a:p>
          <a:p>
            <a:pPr marL="0" marR="0">
              <a:lnSpc>
                <a:spcPts val="1344"/>
              </a:lnSpc>
              <a:spcBef>
                <a:spcPts val="50"/>
              </a:spcBef>
              <a:spcAft>
                <a:spcPts val="0"/>
              </a:spcAft>
            </a:pPr>
            <a:r>
              <a:rPr sz="1100">
                <a:solidFill>
                  <a:srgbClr val="000000"/>
                </a:solidFill>
                <a:latin typeface="Calibri"/>
                <a:cs typeface="Calibri"/>
              </a:rPr>
              <a:t>óleo).</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Troque o</a:t>
            </a:r>
            <a:r>
              <a:rPr sz="1100" spc="10">
                <a:solidFill>
                  <a:srgbClr val="000000"/>
                </a:solidFill>
                <a:latin typeface="Calibri"/>
                <a:cs typeface="Calibri"/>
              </a:rPr>
              <a:t> </a:t>
            </a:r>
            <a:r>
              <a:rPr sz="1100">
                <a:solidFill>
                  <a:srgbClr val="000000"/>
                </a:solidFill>
                <a:latin typeface="Calibri"/>
                <a:cs typeface="Calibri"/>
              </a:rPr>
              <a:t>filtro</a:t>
            </a:r>
            <a:r>
              <a:rPr sz="1100" spc="19">
                <a:solidFill>
                  <a:srgbClr val="000000"/>
                </a:solidFill>
                <a:latin typeface="Calibri"/>
                <a:cs typeface="Calibri"/>
              </a:rPr>
              <a:t>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óleo</a:t>
            </a:r>
            <a:r>
              <a:rPr sz="1100" spc="12">
                <a:solidFill>
                  <a:srgbClr val="000000"/>
                </a:solidFill>
                <a:latin typeface="Calibri"/>
                <a:cs typeface="Calibri"/>
              </a:rPr>
              <a:t> </a:t>
            </a:r>
            <a:r>
              <a:rPr sz="1100">
                <a:solidFill>
                  <a:srgbClr val="000000"/>
                </a:solidFill>
                <a:latin typeface="Calibri"/>
                <a:cs typeface="Calibri"/>
              </a:rPr>
              <a:t>por</a:t>
            </a:r>
            <a:r>
              <a:rPr sz="1100" spc="-16">
                <a:solidFill>
                  <a:srgbClr val="000000"/>
                </a:solidFill>
                <a:latin typeface="Calibri"/>
                <a:cs typeface="Calibri"/>
              </a:rPr>
              <a:t> </a:t>
            </a:r>
            <a:r>
              <a:rPr sz="1100">
                <a:solidFill>
                  <a:srgbClr val="000000"/>
                </a:solidFill>
                <a:latin typeface="Calibri"/>
                <a:cs typeface="Calibri"/>
              </a:rPr>
              <a:t>um</a:t>
            </a:r>
            <a:r>
              <a:rPr sz="1100" spc="14">
                <a:solidFill>
                  <a:srgbClr val="000000"/>
                </a:solidFill>
                <a:latin typeface="Calibri"/>
                <a:cs typeface="Calibri"/>
              </a:rPr>
              <a:t> </a:t>
            </a:r>
            <a:r>
              <a:rPr sz="1100">
                <a:solidFill>
                  <a:srgbClr val="000000"/>
                </a:solidFill>
                <a:latin typeface="Calibri"/>
                <a:cs typeface="Calibri"/>
              </a:rPr>
              <a:t>novo, cobrindo</a:t>
            </a:r>
          </a:p>
          <a:p>
            <a:pPr marL="0" marR="0">
              <a:lnSpc>
                <a:spcPts val="1344"/>
              </a:lnSpc>
              <a:spcBef>
                <a:spcPts val="50"/>
              </a:spcBef>
              <a:spcAft>
                <a:spcPts val="0"/>
              </a:spcAft>
            </a:pPr>
            <a:r>
              <a:rPr sz="1100">
                <a:solidFill>
                  <a:srgbClr val="000000"/>
                </a:solidFill>
                <a:latin typeface="Calibri"/>
                <a:cs typeface="Calibri"/>
              </a:rPr>
              <a:t>a rosca e a junta</a:t>
            </a:r>
            <a:r>
              <a:rPr sz="1100" spc="-16">
                <a:solidFill>
                  <a:srgbClr val="000000"/>
                </a:solidFill>
                <a:latin typeface="Calibri"/>
                <a:cs typeface="Calibri"/>
              </a:rPr>
              <a:t> </a:t>
            </a:r>
            <a:r>
              <a:rPr sz="1100">
                <a:solidFill>
                  <a:srgbClr val="000000"/>
                </a:solidFill>
                <a:latin typeface="Calibri"/>
                <a:cs typeface="Calibri"/>
              </a:rPr>
              <a:t>tórica</a:t>
            </a:r>
            <a:r>
              <a:rPr sz="1100" spc="-18">
                <a:solidFill>
                  <a:srgbClr val="000000"/>
                </a:solidFill>
                <a:latin typeface="Calibri"/>
                <a:cs typeface="Calibri"/>
              </a:rPr>
              <a:t> </a:t>
            </a:r>
            <a:r>
              <a:rPr sz="1100">
                <a:solidFill>
                  <a:srgbClr val="000000"/>
                </a:solidFill>
                <a:latin typeface="Calibri"/>
                <a:cs typeface="Calibri"/>
              </a:rPr>
              <a:t>com óleo</a:t>
            </a:r>
            <a:r>
              <a:rPr sz="1100" spc="19">
                <a:solidFill>
                  <a:srgbClr val="000000"/>
                </a:solidFill>
                <a:latin typeface="Calibri"/>
                <a:cs typeface="Calibri"/>
              </a:rPr>
              <a:t> </a:t>
            </a:r>
            <a:r>
              <a:rPr sz="1100">
                <a:solidFill>
                  <a:srgbClr val="000000"/>
                </a:solidFill>
                <a:latin typeface="Calibri"/>
                <a:cs typeface="Calibri"/>
              </a:rPr>
              <a:t>de motor novo e</a:t>
            </a:r>
          </a:p>
          <a:p>
            <a:pPr marL="0" marR="0">
              <a:lnSpc>
                <a:spcPts val="1343"/>
              </a:lnSpc>
              <a:spcBef>
                <a:spcPts val="0"/>
              </a:spcBef>
              <a:spcAft>
                <a:spcPts val="0"/>
              </a:spcAft>
            </a:pPr>
            <a:r>
              <a:rPr sz="1100">
                <a:solidFill>
                  <a:srgbClr val="000000"/>
                </a:solidFill>
                <a:latin typeface="Calibri"/>
                <a:cs typeface="Calibri"/>
              </a:rPr>
              <a:t>apertando com um </a:t>
            </a:r>
            <a:r>
              <a:rPr lang="pt-BR" sz="1100">
                <a:solidFill>
                  <a:srgbClr val="000000"/>
                </a:solidFill>
                <a:latin typeface="Calibri"/>
                <a:cs typeface="Calibri"/>
              </a:rPr>
              <a:t>torque</a:t>
            </a:r>
            <a:r>
              <a:rPr sz="1100">
                <a:solidFill>
                  <a:srgbClr val="000000"/>
                </a:solidFill>
                <a:latin typeface="Calibri"/>
                <a:cs typeface="Calibri"/>
              </a:rPr>
              <a:t> de aperto de 28</a:t>
            </a:r>
            <a:r>
              <a:rPr sz="1100" spc="23">
                <a:solidFill>
                  <a:srgbClr val="000000"/>
                </a:solidFill>
                <a:latin typeface="Calibri"/>
                <a:cs typeface="Calibri"/>
              </a:rPr>
              <a:t> </a:t>
            </a:r>
            <a:r>
              <a:rPr sz="1100">
                <a:solidFill>
                  <a:srgbClr val="000000"/>
                </a:solidFill>
                <a:latin typeface="Calibri"/>
                <a:cs typeface="Calibri"/>
              </a:rPr>
              <a:t>Nm.</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Monte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novo parafuso de drenagem e</a:t>
            </a:r>
          </a:p>
          <a:p>
            <a:pPr marL="0" marR="0">
              <a:lnSpc>
                <a:spcPts val="1344"/>
              </a:lnSpc>
              <a:spcBef>
                <a:spcPts val="0"/>
              </a:spcBef>
              <a:spcAft>
                <a:spcPts val="0"/>
              </a:spcAft>
            </a:pPr>
            <a:r>
              <a:rPr sz="1100">
                <a:solidFill>
                  <a:srgbClr val="000000"/>
                </a:solidFill>
                <a:latin typeface="Calibri"/>
                <a:cs typeface="Calibri"/>
              </a:rPr>
              <a:t>anilha vedante de cobre.</a:t>
            </a:r>
          </a:p>
          <a:p>
            <a:pPr marL="0" marR="0">
              <a:lnSpc>
                <a:spcPts val="1352"/>
              </a:lnSpc>
              <a:spcBef>
                <a:spcPts val="0"/>
              </a:spcBef>
              <a:spcAft>
                <a:spcPts val="0"/>
              </a:spcAft>
            </a:pPr>
            <a:r>
              <a:rPr sz="1100">
                <a:solidFill>
                  <a:srgbClr val="000000"/>
                </a:solidFill>
                <a:latin typeface="ECDRCR+Symbol"/>
                <a:cs typeface="ECDRCR+Symbol"/>
              </a:rPr>
              <a:t></a:t>
            </a:r>
            <a:r>
              <a:rPr sz="1100" spc="239">
                <a:solidFill>
                  <a:srgbClr val="000000"/>
                </a:solidFill>
                <a:latin typeface="Times New Roman"/>
                <a:cs typeface="Times New Roman"/>
              </a:rPr>
              <a:t> </a:t>
            </a:r>
            <a:r>
              <a:rPr sz="1100">
                <a:solidFill>
                  <a:srgbClr val="000000"/>
                </a:solidFill>
                <a:latin typeface="Calibri"/>
                <a:cs typeface="Calibri"/>
              </a:rPr>
              <a:t>Encha o cárter com óleo segundo</a:t>
            </a:r>
            <a:r>
              <a:rPr sz="1100" spc="19">
                <a:solidFill>
                  <a:srgbClr val="000000"/>
                </a:solidFill>
                <a:latin typeface="Calibri"/>
                <a:cs typeface="Calibri"/>
              </a:rPr>
              <a:t> </a:t>
            </a:r>
            <a:r>
              <a:rPr sz="1100">
                <a:solidFill>
                  <a:srgbClr val="000000"/>
                </a:solidFill>
                <a:latin typeface="Calibri"/>
                <a:cs typeface="Calibri"/>
              </a:rPr>
              <a:t>as</a:t>
            </a:r>
          </a:p>
          <a:p>
            <a:pPr marL="0" marR="0">
              <a:lnSpc>
                <a:spcPts val="1343"/>
              </a:lnSpc>
              <a:spcBef>
                <a:spcPts val="0"/>
              </a:spcBef>
              <a:spcAft>
                <a:spcPts val="0"/>
              </a:spcAft>
            </a:pPr>
            <a:r>
              <a:rPr sz="1100">
                <a:solidFill>
                  <a:srgbClr val="000000"/>
                </a:solidFill>
                <a:latin typeface="Calibri"/>
                <a:cs typeface="Calibri"/>
              </a:rPr>
              <a:t>especificações.</a:t>
            </a:r>
          </a:p>
        </p:txBody>
      </p:sp>
      <p:sp>
        <p:nvSpPr>
          <p:cNvPr id="8" name="object 8"/>
          <p:cNvSpPr txBox="1"/>
          <p:nvPr/>
        </p:nvSpPr>
        <p:spPr>
          <a:xfrm>
            <a:off x="1275602" y="4235614"/>
            <a:ext cx="1343098"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Cartucho do</a:t>
            </a:r>
            <a:r>
              <a:rPr sz="900" spc="11">
                <a:solidFill>
                  <a:srgbClr val="000000"/>
                </a:solidFill>
                <a:latin typeface="Calibri"/>
                <a:cs typeface="Calibri"/>
              </a:rPr>
              <a:t> </a:t>
            </a:r>
            <a:r>
              <a:rPr sz="900">
                <a:solidFill>
                  <a:srgbClr val="000000"/>
                </a:solidFill>
                <a:latin typeface="Calibri"/>
                <a:cs typeface="Calibri"/>
              </a:rPr>
              <a:t>filtro de óleo</a:t>
            </a:r>
          </a:p>
        </p:txBody>
      </p:sp>
      <p:sp>
        <p:nvSpPr>
          <p:cNvPr id="9" name="object 9"/>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141</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959612"/>
            <a:ext cx="6301740" cy="33360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947939" y="3144396"/>
            <a:ext cx="1343098"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Cartucho do</a:t>
            </a:r>
            <a:r>
              <a:rPr sz="900" spc="11">
                <a:solidFill>
                  <a:srgbClr val="000000"/>
                </a:solidFill>
                <a:latin typeface="Calibri"/>
                <a:cs typeface="Calibri"/>
              </a:rPr>
              <a:t> </a:t>
            </a:r>
            <a:r>
              <a:rPr sz="900">
                <a:solidFill>
                  <a:srgbClr val="000000"/>
                </a:solidFill>
                <a:latin typeface="Calibri"/>
                <a:cs typeface="Calibri"/>
              </a:rPr>
              <a:t>filtro de óleo</a:t>
            </a:r>
          </a:p>
        </p:txBody>
      </p:sp>
      <p:sp>
        <p:nvSpPr>
          <p:cNvPr id="6" name="object 6"/>
          <p:cNvSpPr txBox="1"/>
          <p:nvPr/>
        </p:nvSpPr>
        <p:spPr>
          <a:xfrm>
            <a:off x="3319272" y="349919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7" name="object 7"/>
          <p:cNvSpPr txBox="1"/>
          <p:nvPr/>
        </p:nvSpPr>
        <p:spPr>
          <a:xfrm>
            <a:off x="647700" y="3726769"/>
            <a:ext cx="6111433"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e confirme que a junta tórica na tampa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cartucho do filtro</a:t>
            </a:r>
            <a:r>
              <a:rPr sz="1100" spc="19">
                <a:solidFill>
                  <a:srgbClr val="000000"/>
                </a:solidFill>
                <a:latin typeface="Calibri"/>
                <a:cs typeface="Calibri"/>
              </a:rPr>
              <a:t> </a:t>
            </a:r>
            <a:r>
              <a:rPr sz="1100">
                <a:solidFill>
                  <a:srgbClr val="000000"/>
                </a:solidFill>
                <a:latin typeface="Calibri"/>
                <a:cs typeface="Calibri"/>
              </a:rPr>
              <a:t>de óleo está em</a:t>
            </a:r>
            <a:r>
              <a:rPr sz="1100" spc="23">
                <a:solidFill>
                  <a:srgbClr val="000000"/>
                </a:solidFill>
                <a:latin typeface="Calibri"/>
                <a:cs typeface="Calibri"/>
              </a:rPr>
              <a:t> </a:t>
            </a:r>
            <a:r>
              <a:rPr sz="1100">
                <a:solidFill>
                  <a:srgbClr val="000000"/>
                </a:solidFill>
                <a:latin typeface="Calibri"/>
                <a:cs typeface="Calibri"/>
              </a:rPr>
              <a:t>bom</a:t>
            </a:r>
            <a:r>
              <a:rPr sz="1100" spc="15">
                <a:solidFill>
                  <a:srgbClr val="000000"/>
                </a:solidFill>
                <a:latin typeface="Calibri"/>
                <a:cs typeface="Calibri"/>
              </a:rPr>
              <a:t> </a:t>
            </a:r>
            <a:r>
              <a:rPr sz="1100">
                <a:solidFill>
                  <a:srgbClr val="000000"/>
                </a:solidFill>
                <a:latin typeface="Calibri"/>
                <a:cs typeface="Calibri"/>
              </a:rPr>
              <a:t>estado, caso</a:t>
            </a:r>
          </a:p>
          <a:p>
            <a:pPr marL="0" marR="0">
              <a:lnSpc>
                <a:spcPts val="1344"/>
              </a:lnSpc>
              <a:spcBef>
                <a:spcPts val="50"/>
              </a:spcBef>
              <a:spcAft>
                <a:spcPts val="0"/>
              </a:spcAft>
            </a:pPr>
            <a:r>
              <a:rPr sz="1100">
                <a:solidFill>
                  <a:srgbClr val="000000"/>
                </a:solidFill>
                <a:latin typeface="Calibri"/>
                <a:cs typeface="Calibri"/>
              </a:rPr>
              <a:t>contrário, troque-a por</a:t>
            </a:r>
            <a:r>
              <a:rPr sz="1100" spc="-13">
                <a:solidFill>
                  <a:srgbClr val="000000"/>
                </a:solidFill>
                <a:latin typeface="Calibri"/>
                <a:cs typeface="Calibri"/>
              </a:rPr>
              <a:t> </a:t>
            </a:r>
            <a:r>
              <a:rPr sz="1100">
                <a:solidFill>
                  <a:srgbClr val="000000"/>
                </a:solidFill>
                <a:latin typeface="Calibri"/>
                <a:cs typeface="Calibri"/>
              </a:rPr>
              <a:t>uma nova. Troque o</a:t>
            </a:r>
            <a:r>
              <a:rPr sz="1100" spc="10">
                <a:solidFill>
                  <a:srgbClr val="000000"/>
                </a:solidFill>
                <a:latin typeface="Calibri"/>
                <a:cs typeface="Calibri"/>
              </a:rPr>
              <a:t> </a:t>
            </a:r>
            <a:r>
              <a:rPr sz="1100">
                <a:solidFill>
                  <a:srgbClr val="000000"/>
                </a:solidFill>
                <a:latin typeface="Calibri"/>
                <a:cs typeface="Calibri"/>
              </a:rPr>
              <a:t>cartucho do</a:t>
            </a:r>
            <a:r>
              <a:rPr sz="1100" spc="22">
                <a:solidFill>
                  <a:srgbClr val="000000"/>
                </a:solidFill>
                <a:latin typeface="Calibri"/>
                <a:cs typeface="Calibri"/>
              </a:rPr>
              <a:t> </a:t>
            </a:r>
            <a:r>
              <a:rPr sz="1100">
                <a:solidFill>
                  <a:srgbClr val="000000"/>
                </a:solidFill>
                <a:latin typeface="Calibri"/>
                <a:cs typeface="Calibri"/>
              </a:rPr>
              <a:t>filtro de ar por</a:t>
            </a:r>
            <a:r>
              <a:rPr sz="1100" spc="-24">
                <a:solidFill>
                  <a:srgbClr val="000000"/>
                </a:solidFill>
                <a:latin typeface="Calibri"/>
                <a:cs typeface="Calibri"/>
              </a:rPr>
              <a:t> </a:t>
            </a:r>
            <a:r>
              <a:rPr sz="1100">
                <a:solidFill>
                  <a:srgbClr val="000000"/>
                </a:solidFill>
                <a:latin typeface="Calibri"/>
                <a:cs typeface="Calibri"/>
              </a:rPr>
              <a:t>um original VOGE, caso contrário</a:t>
            </a:r>
          </a:p>
          <a:p>
            <a:pPr marL="0" marR="0">
              <a:lnSpc>
                <a:spcPts val="1344"/>
              </a:lnSpc>
              <a:spcBef>
                <a:spcPts val="0"/>
              </a:spcBef>
              <a:spcAft>
                <a:spcPts val="0"/>
              </a:spcAft>
            </a:pPr>
            <a:r>
              <a:rPr sz="1100">
                <a:solidFill>
                  <a:srgbClr val="000000"/>
                </a:solidFill>
                <a:latin typeface="Calibri"/>
                <a:cs typeface="Calibri"/>
              </a:rPr>
              <a:t>pode danificar o motor.</a:t>
            </a:r>
          </a:p>
        </p:txBody>
      </p:sp>
      <p:sp>
        <p:nvSpPr>
          <p:cNvPr id="8" name="object 8"/>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142</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783836" y="1358900"/>
            <a:ext cx="1962912" cy="193547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79704" y="1261364"/>
            <a:ext cx="2450591" cy="204215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4" y="712445"/>
            <a:ext cx="1725823"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chemeClr val="tx2"/>
                </a:solidFill>
                <a:cs typeface="Cambria"/>
              </a:rPr>
              <a:t>Líquido </a:t>
            </a:r>
            <a:r>
              <a:rPr sz="1400" b="1">
                <a:solidFill>
                  <a:schemeClr val="tx2"/>
                </a:solidFill>
                <a:cs typeface="Cambria"/>
              </a:rPr>
              <a:t>Refrigerante</a:t>
            </a:r>
          </a:p>
        </p:txBody>
      </p:sp>
      <p:sp>
        <p:nvSpPr>
          <p:cNvPr id="7" name="object 7"/>
          <p:cNvSpPr txBox="1"/>
          <p:nvPr/>
        </p:nvSpPr>
        <p:spPr>
          <a:xfrm>
            <a:off x="684275" y="1048878"/>
            <a:ext cx="330790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Verificação e manutenção do líquido refrigerante</a:t>
            </a:r>
          </a:p>
        </p:txBody>
      </p:sp>
      <p:sp>
        <p:nvSpPr>
          <p:cNvPr id="8" name="object 8"/>
          <p:cNvSpPr txBox="1"/>
          <p:nvPr/>
        </p:nvSpPr>
        <p:spPr>
          <a:xfrm>
            <a:off x="2275334" y="2037954"/>
            <a:ext cx="785316"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máximo</a:t>
            </a:r>
          </a:p>
        </p:txBody>
      </p:sp>
      <p:sp>
        <p:nvSpPr>
          <p:cNvPr id="9" name="object 9"/>
          <p:cNvSpPr txBox="1"/>
          <p:nvPr/>
        </p:nvSpPr>
        <p:spPr>
          <a:xfrm>
            <a:off x="2275334" y="2228491"/>
            <a:ext cx="593357" cy="317821"/>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Vaso de</a:t>
            </a:r>
          </a:p>
          <a:p>
            <a:pPr marL="0" marR="0">
              <a:lnSpc>
                <a:spcPts val="1098"/>
              </a:lnSpc>
              <a:spcBef>
                <a:spcPts val="5"/>
              </a:spcBef>
              <a:spcAft>
                <a:spcPts val="0"/>
              </a:spcAft>
            </a:pPr>
            <a:r>
              <a:rPr sz="900">
                <a:solidFill>
                  <a:srgbClr val="000000"/>
                </a:solidFill>
                <a:latin typeface="Calibri"/>
                <a:cs typeface="Calibri"/>
              </a:rPr>
              <a:t>expansão</a:t>
            </a:r>
          </a:p>
        </p:txBody>
      </p:sp>
      <p:sp>
        <p:nvSpPr>
          <p:cNvPr id="10" name="object 10"/>
          <p:cNvSpPr txBox="1"/>
          <p:nvPr/>
        </p:nvSpPr>
        <p:spPr>
          <a:xfrm>
            <a:off x="2275334" y="2559167"/>
            <a:ext cx="767028"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mínimo</a:t>
            </a:r>
          </a:p>
        </p:txBody>
      </p:sp>
      <p:sp>
        <p:nvSpPr>
          <p:cNvPr id="11" name="object 11"/>
          <p:cNvSpPr txBox="1"/>
          <p:nvPr/>
        </p:nvSpPr>
        <p:spPr>
          <a:xfrm>
            <a:off x="5262393" y="3017666"/>
            <a:ext cx="1172744"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Vaso</a:t>
            </a:r>
            <a:r>
              <a:rPr sz="1100" spc="22">
                <a:solidFill>
                  <a:srgbClr val="000000"/>
                </a:solidFill>
                <a:latin typeface="Calibri"/>
                <a:cs typeface="Calibri"/>
              </a:rPr>
              <a:t> </a:t>
            </a:r>
            <a:r>
              <a:rPr sz="1100">
                <a:solidFill>
                  <a:srgbClr val="000000"/>
                </a:solidFill>
                <a:latin typeface="Calibri"/>
                <a:cs typeface="Calibri"/>
              </a:rPr>
              <a:t>de expansão</a:t>
            </a:r>
          </a:p>
        </p:txBody>
      </p:sp>
      <p:sp>
        <p:nvSpPr>
          <p:cNvPr id="12" name="object 12"/>
          <p:cNvSpPr txBox="1"/>
          <p:nvPr/>
        </p:nvSpPr>
        <p:spPr>
          <a:xfrm>
            <a:off x="684275" y="3351368"/>
            <a:ext cx="5870844"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refrigerante reduz o calor dos</a:t>
            </a:r>
            <a:r>
              <a:rPr sz="1100" spc="13">
                <a:solidFill>
                  <a:srgbClr val="000000"/>
                </a:solidFill>
                <a:latin typeface="Calibri"/>
                <a:cs typeface="Calibri"/>
              </a:rPr>
              <a:t> </a:t>
            </a:r>
            <a:r>
              <a:rPr sz="1100">
                <a:solidFill>
                  <a:srgbClr val="000000"/>
                </a:solidFill>
                <a:latin typeface="Calibri"/>
                <a:cs typeface="Calibri"/>
              </a:rPr>
              <a:t>componentes</a:t>
            </a:r>
            <a:r>
              <a:rPr sz="1100" spc="-10">
                <a:solidFill>
                  <a:srgbClr val="000000"/>
                </a:solidFill>
                <a:latin typeface="Calibri"/>
                <a:cs typeface="Calibri"/>
              </a:rPr>
              <a:t> </a:t>
            </a:r>
            <a:r>
              <a:rPr sz="1100">
                <a:solidFill>
                  <a:srgbClr val="000000"/>
                </a:solidFill>
                <a:latin typeface="Calibri"/>
                <a:cs typeface="Calibri"/>
              </a:rPr>
              <a:t>do motor, mantendo-o na sua temperatura normal</a:t>
            </a:r>
            <a:r>
              <a:rPr sz="1100" spc="-17">
                <a:solidFill>
                  <a:srgbClr val="000000"/>
                </a:solidFill>
                <a:latin typeface="Calibri"/>
                <a:cs typeface="Calibri"/>
              </a:rPr>
              <a:t> </a:t>
            </a:r>
            <a:r>
              <a:rPr sz="1100">
                <a:solidFill>
                  <a:srgbClr val="000000"/>
                </a:solidFill>
                <a:latin typeface="Calibri"/>
                <a:cs typeface="Calibri"/>
              </a:rPr>
              <a:t>de</a:t>
            </a:r>
          </a:p>
          <a:p>
            <a:pPr marL="0" marR="0">
              <a:lnSpc>
                <a:spcPts val="1344"/>
              </a:lnSpc>
              <a:spcBef>
                <a:spcPts val="50"/>
              </a:spcBef>
              <a:spcAft>
                <a:spcPts val="0"/>
              </a:spcAft>
            </a:pPr>
            <a:r>
              <a:rPr sz="1100">
                <a:solidFill>
                  <a:srgbClr val="000000"/>
                </a:solidFill>
                <a:latin typeface="Calibri"/>
                <a:cs typeface="Calibri"/>
              </a:rPr>
              <a:t>funcionamento.</a:t>
            </a:r>
          </a:p>
        </p:txBody>
      </p:sp>
      <p:sp>
        <p:nvSpPr>
          <p:cNvPr id="13" name="object 13"/>
          <p:cNvSpPr txBox="1"/>
          <p:nvPr/>
        </p:nvSpPr>
        <p:spPr>
          <a:xfrm>
            <a:off x="684275" y="3743036"/>
            <a:ext cx="467754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o nível</a:t>
            </a:r>
            <a:r>
              <a:rPr sz="1100" spc="-18">
                <a:solidFill>
                  <a:srgbClr val="000000"/>
                </a:solidFill>
                <a:latin typeface="Calibri"/>
                <a:cs typeface="Calibri"/>
              </a:rPr>
              <a:t> </a:t>
            </a:r>
            <a:r>
              <a:rPr sz="1100">
                <a:solidFill>
                  <a:srgbClr val="000000"/>
                </a:solidFill>
                <a:latin typeface="Calibri"/>
                <a:cs typeface="Calibri"/>
              </a:rPr>
              <a:t>de refrigerante do vaso</a:t>
            </a:r>
            <a:r>
              <a:rPr sz="1100" spc="17">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expansão e encha </a:t>
            </a:r>
            <a:r>
              <a:rPr sz="1100" spc="-11">
                <a:solidFill>
                  <a:srgbClr val="000000"/>
                </a:solidFill>
                <a:latin typeface="Calibri"/>
                <a:cs typeface="Calibri"/>
              </a:rPr>
              <a:t>se</a:t>
            </a:r>
            <a:r>
              <a:rPr sz="1100" spc="13">
                <a:solidFill>
                  <a:srgbClr val="000000"/>
                </a:solidFill>
                <a:latin typeface="Calibri"/>
                <a:cs typeface="Calibri"/>
              </a:rPr>
              <a:t> </a:t>
            </a:r>
            <a:r>
              <a:rPr sz="1100">
                <a:solidFill>
                  <a:srgbClr val="000000"/>
                </a:solidFill>
                <a:latin typeface="Calibri"/>
                <a:cs typeface="Calibri"/>
              </a:rPr>
              <a:t>for necessário.</a:t>
            </a:r>
          </a:p>
        </p:txBody>
      </p:sp>
      <p:sp>
        <p:nvSpPr>
          <p:cNvPr id="14" name="object 14"/>
          <p:cNvSpPr txBox="1"/>
          <p:nvPr/>
        </p:nvSpPr>
        <p:spPr>
          <a:xfrm>
            <a:off x="684275" y="3964174"/>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5" name="object 15"/>
          <p:cNvSpPr txBox="1"/>
          <p:nvPr/>
        </p:nvSpPr>
        <p:spPr>
          <a:xfrm>
            <a:off x="912875" y="3971636"/>
            <a:ext cx="11624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Desligue o motor.</a:t>
            </a:r>
          </a:p>
        </p:txBody>
      </p:sp>
      <p:sp>
        <p:nvSpPr>
          <p:cNvPr id="16" name="object 16"/>
          <p:cNvSpPr txBox="1"/>
          <p:nvPr/>
        </p:nvSpPr>
        <p:spPr>
          <a:xfrm>
            <a:off x="912875" y="4149944"/>
            <a:ext cx="602439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Devido a que o</a:t>
            </a:r>
            <a:r>
              <a:rPr sz="1100" spc="18">
                <a:solidFill>
                  <a:srgbClr val="000000"/>
                </a:solidFill>
                <a:latin typeface="Calibri"/>
                <a:cs typeface="Calibri"/>
              </a:rPr>
              <a:t> </a:t>
            </a:r>
            <a:r>
              <a:rPr sz="1100">
                <a:solidFill>
                  <a:srgbClr val="000000"/>
                </a:solidFill>
                <a:latin typeface="Calibri"/>
                <a:cs typeface="Calibri"/>
              </a:rPr>
              <a:t>refrigerante pode expandir-se com a temperatura, verifique o seu nível quando o motor</a:t>
            </a:r>
          </a:p>
          <a:p>
            <a:pPr marL="0" marR="0">
              <a:lnSpc>
                <a:spcPts val="1344"/>
              </a:lnSpc>
              <a:spcBef>
                <a:spcPts val="50"/>
              </a:spcBef>
              <a:spcAft>
                <a:spcPts val="0"/>
              </a:spcAft>
            </a:pPr>
            <a:r>
              <a:rPr sz="1100">
                <a:solidFill>
                  <a:srgbClr val="000000"/>
                </a:solidFill>
                <a:latin typeface="Calibri"/>
                <a:cs typeface="Calibri"/>
              </a:rPr>
              <a:t>arrefecer.</a:t>
            </a:r>
          </a:p>
        </p:txBody>
      </p:sp>
      <p:sp>
        <p:nvSpPr>
          <p:cNvPr id="17" name="object 17"/>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143</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567432"/>
            <a:ext cx="6301740" cy="80314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245"/>
            <a:ext cx="216896" cy="386669"/>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6" name="object 6"/>
          <p:cNvSpPr txBox="1"/>
          <p:nvPr/>
        </p:nvSpPr>
        <p:spPr>
          <a:xfrm>
            <a:off x="804672" y="737708"/>
            <a:ext cx="5811502" cy="55674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Certifique-se</a:t>
            </a:r>
            <a:r>
              <a:rPr sz="1100" spc="-18">
                <a:solidFill>
                  <a:srgbClr val="000000"/>
                </a:solidFill>
                <a:latin typeface="Calibri"/>
                <a:cs typeface="Calibri"/>
              </a:rPr>
              <a:t> </a:t>
            </a:r>
            <a:r>
              <a:rPr sz="1100">
                <a:solidFill>
                  <a:srgbClr val="000000"/>
                </a:solidFill>
                <a:latin typeface="Calibri"/>
                <a:cs typeface="Calibri"/>
              </a:rPr>
              <a:t>que</a:t>
            </a:r>
            <a:r>
              <a:rPr sz="1100" spc="19">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está em</a:t>
            </a:r>
            <a:r>
              <a:rPr sz="1100" spc="10">
                <a:solidFill>
                  <a:srgbClr val="000000"/>
                </a:solidFill>
                <a:latin typeface="Calibri"/>
                <a:cs typeface="Calibri"/>
              </a:rPr>
              <a:t> </a:t>
            </a:r>
            <a:r>
              <a:rPr sz="1100">
                <a:solidFill>
                  <a:srgbClr val="000000"/>
                </a:solidFill>
                <a:latin typeface="Calibri"/>
                <a:cs typeface="Calibri"/>
              </a:rPr>
              <a:t>posição vertical.</a:t>
            </a:r>
          </a:p>
          <a:p>
            <a:pPr marL="0" marR="0">
              <a:lnSpc>
                <a:spcPts val="1347"/>
              </a:lnSpc>
              <a:spcBef>
                <a:spcPts val="94"/>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o nível</a:t>
            </a:r>
            <a:r>
              <a:rPr sz="1100" spc="-18">
                <a:solidFill>
                  <a:srgbClr val="000000"/>
                </a:solidFill>
                <a:latin typeface="Calibri"/>
                <a:cs typeface="Calibri"/>
              </a:rPr>
              <a:t> </a:t>
            </a:r>
            <a:r>
              <a:rPr sz="1100">
                <a:solidFill>
                  <a:srgbClr val="000000"/>
                </a:solidFill>
                <a:latin typeface="Calibri"/>
                <a:cs typeface="Calibri"/>
              </a:rPr>
              <a:t>no vaso de expansão e assegure-se</a:t>
            </a:r>
            <a:r>
              <a:rPr sz="1100" spc="-13">
                <a:solidFill>
                  <a:srgbClr val="000000"/>
                </a:solidFill>
                <a:latin typeface="Calibri"/>
                <a:cs typeface="Calibri"/>
              </a:rPr>
              <a:t> </a:t>
            </a:r>
            <a:r>
              <a:rPr sz="1100">
                <a:solidFill>
                  <a:srgbClr val="000000"/>
                </a:solidFill>
                <a:latin typeface="Calibri"/>
                <a:cs typeface="Calibri"/>
              </a:rPr>
              <a:t>de que está</a:t>
            </a:r>
            <a:r>
              <a:rPr sz="1100" spc="-10">
                <a:solidFill>
                  <a:srgbClr val="000000"/>
                </a:solidFill>
                <a:latin typeface="Calibri"/>
                <a:cs typeface="Calibri"/>
              </a:rPr>
              <a:t> </a:t>
            </a:r>
            <a:r>
              <a:rPr sz="1100">
                <a:solidFill>
                  <a:srgbClr val="000000"/>
                </a:solidFill>
                <a:latin typeface="Calibri"/>
                <a:cs typeface="Calibri"/>
              </a:rPr>
              <a:t>dentro das marcas de nível mínimo</a:t>
            </a:r>
          </a:p>
          <a:p>
            <a:pPr marL="0" marR="0">
              <a:lnSpc>
                <a:spcPts val="1344"/>
              </a:lnSpc>
              <a:spcBef>
                <a:spcPts val="50"/>
              </a:spcBef>
              <a:spcAft>
                <a:spcPts val="0"/>
              </a:spcAft>
            </a:pPr>
            <a:r>
              <a:rPr sz="1100">
                <a:solidFill>
                  <a:srgbClr val="000000"/>
                </a:solidFill>
                <a:latin typeface="Calibri"/>
                <a:cs typeface="Calibri"/>
              </a:rPr>
              <a:t>(LOWER) e máximo (UPPER).</a:t>
            </a:r>
          </a:p>
        </p:txBody>
      </p:sp>
      <p:sp>
        <p:nvSpPr>
          <p:cNvPr id="7" name="object 7"/>
          <p:cNvSpPr txBox="1"/>
          <p:nvPr/>
        </p:nvSpPr>
        <p:spPr>
          <a:xfrm>
            <a:off x="576072" y="125602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8" name="object 8"/>
          <p:cNvSpPr txBox="1"/>
          <p:nvPr/>
        </p:nvSpPr>
        <p:spPr>
          <a:xfrm>
            <a:off x="804672" y="1263488"/>
            <a:ext cx="6212206"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nível</a:t>
            </a:r>
            <a:r>
              <a:rPr sz="1100" spc="-11">
                <a:solidFill>
                  <a:srgbClr val="000000"/>
                </a:solidFill>
                <a:latin typeface="Calibri"/>
                <a:cs typeface="Calibri"/>
              </a:rPr>
              <a:t> </a:t>
            </a:r>
            <a:r>
              <a:rPr sz="1100">
                <a:solidFill>
                  <a:srgbClr val="000000"/>
                </a:solidFill>
                <a:latin typeface="Calibri"/>
                <a:cs typeface="Calibri"/>
              </a:rPr>
              <a:t>de refrigerante estar</a:t>
            </a:r>
            <a:r>
              <a:rPr sz="1100" spc="-21">
                <a:solidFill>
                  <a:srgbClr val="000000"/>
                </a:solidFill>
                <a:latin typeface="Calibri"/>
                <a:cs typeface="Calibri"/>
              </a:rPr>
              <a:t> </a:t>
            </a:r>
            <a:r>
              <a:rPr sz="1100">
                <a:solidFill>
                  <a:srgbClr val="000000"/>
                </a:solidFill>
                <a:latin typeface="Calibri"/>
                <a:cs typeface="Calibri"/>
              </a:rPr>
              <a:t>abaixo da marca de</a:t>
            </a:r>
            <a:r>
              <a:rPr sz="1100" spc="22">
                <a:solidFill>
                  <a:srgbClr val="000000"/>
                </a:solidFill>
                <a:latin typeface="Calibri"/>
                <a:cs typeface="Calibri"/>
              </a:rPr>
              <a:t> </a:t>
            </a:r>
            <a:r>
              <a:rPr sz="1100">
                <a:solidFill>
                  <a:srgbClr val="000000"/>
                </a:solidFill>
                <a:latin typeface="Calibri"/>
                <a:cs typeface="Calibri"/>
              </a:rPr>
              <a:t>nível inferior (LOWER), encha de refrigerante a</a:t>
            </a:r>
          </a:p>
          <a:p>
            <a:pPr marL="0" marR="0">
              <a:lnSpc>
                <a:spcPts val="1344"/>
              </a:lnSpc>
              <a:spcBef>
                <a:spcPts val="50"/>
              </a:spcBef>
              <a:spcAft>
                <a:spcPts val="0"/>
              </a:spcAft>
            </a:pPr>
            <a:r>
              <a:rPr sz="1100">
                <a:solidFill>
                  <a:srgbClr val="000000"/>
                </a:solidFill>
                <a:latin typeface="Calibri"/>
                <a:cs typeface="Calibri"/>
              </a:rPr>
              <a:t>partir do</a:t>
            </a:r>
            <a:r>
              <a:rPr sz="1100" spc="16">
                <a:solidFill>
                  <a:srgbClr val="000000"/>
                </a:solidFill>
                <a:latin typeface="Calibri"/>
                <a:cs typeface="Calibri"/>
              </a:rPr>
              <a:t> </a:t>
            </a:r>
            <a:r>
              <a:rPr sz="1100">
                <a:solidFill>
                  <a:srgbClr val="000000"/>
                </a:solidFill>
                <a:latin typeface="Calibri"/>
                <a:cs typeface="Calibri"/>
              </a:rPr>
              <a:t>bocal de enchimento do vaso de expansão.</a:t>
            </a:r>
            <a:r>
              <a:rPr sz="1100" spc="-19">
                <a:solidFill>
                  <a:srgbClr val="000000"/>
                </a:solidFill>
                <a:latin typeface="Calibri"/>
                <a:cs typeface="Calibri"/>
              </a:rPr>
              <a:t> </a:t>
            </a:r>
            <a:r>
              <a:rPr sz="1100">
                <a:solidFill>
                  <a:srgbClr val="000000"/>
                </a:solidFill>
                <a:latin typeface="Calibri"/>
                <a:cs typeface="Calibri"/>
              </a:rPr>
              <a:t>No</a:t>
            </a:r>
            <a:r>
              <a:rPr sz="1100" spc="14">
                <a:solidFill>
                  <a:srgbClr val="000000"/>
                </a:solidFill>
                <a:latin typeface="Calibri"/>
                <a:cs typeface="Calibri"/>
              </a:rPr>
              <a:t> </a:t>
            </a:r>
            <a:r>
              <a:rPr sz="1100">
                <a:solidFill>
                  <a:srgbClr val="000000"/>
                </a:solidFill>
                <a:latin typeface="Calibri"/>
                <a:cs typeface="Calibri"/>
              </a:rPr>
              <a:t>caso de o nível</a:t>
            </a:r>
            <a:r>
              <a:rPr sz="1100" spc="-12">
                <a:solidFill>
                  <a:srgbClr val="000000"/>
                </a:solidFill>
                <a:latin typeface="Calibri"/>
                <a:cs typeface="Calibri"/>
              </a:rPr>
              <a:t> </a:t>
            </a:r>
            <a:r>
              <a:rPr sz="1100">
                <a:solidFill>
                  <a:srgbClr val="000000"/>
                </a:solidFill>
                <a:latin typeface="Calibri"/>
                <a:cs typeface="Calibri"/>
              </a:rPr>
              <a:t>de refrigerante estar</a:t>
            </a:r>
            <a:r>
              <a:rPr sz="1100" spc="-21">
                <a:solidFill>
                  <a:srgbClr val="000000"/>
                </a:solidFill>
                <a:latin typeface="Calibri"/>
                <a:cs typeface="Calibri"/>
              </a:rPr>
              <a:t> </a:t>
            </a:r>
            <a:r>
              <a:rPr sz="1100">
                <a:solidFill>
                  <a:srgbClr val="000000"/>
                </a:solidFill>
                <a:latin typeface="Calibri"/>
                <a:cs typeface="Calibri"/>
              </a:rPr>
              <a:t>acima do</a:t>
            </a:r>
          </a:p>
          <a:p>
            <a:pPr marL="0" marR="0">
              <a:lnSpc>
                <a:spcPts val="1344"/>
              </a:lnSpc>
              <a:spcBef>
                <a:spcPts val="0"/>
              </a:spcBef>
              <a:spcAft>
                <a:spcPts val="0"/>
              </a:spcAft>
            </a:pPr>
            <a:r>
              <a:rPr sz="1100">
                <a:solidFill>
                  <a:srgbClr val="000000"/>
                </a:solidFill>
                <a:latin typeface="Calibri"/>
                <a:cs typeface="Calibri"/>
              </a:rPr>
              <a:t>nível máximo (UPPER), o refrigerante pode expandir-se com o aumento da temperatura, o</a:t>
            </a:r>
            <a:r>
              <a:rPr sz="1100" spc="18">
                <a:solidFill>
                  <a:srgbClr val="000000"/>
                </a:solidFill>
                <a:latin typeface="Calibri"/>
                <a:cs typeface="Calibri"/>
              </a:rPr>
              <a:t> </a:t>
            </a:r>
            <a:r>
              <a:rPr sz="1100">
                <a:solidFill>
                  <a:srgbClr val="000000"/>
                </a:solidFill>
                <a:latin typeface="Calibri"/>
                <a:cs typeface="Calibri"/>
              </a:rPr>
              <a:t>que leva ao</a:t>
            </a:r>
          </a:p>
          <a:p>
            <a:pPr marL="0" marR="0">
              <a:lnSpc>
                <a:spcPts val="1344"/>
              </a:lnSpc>
              <a:spcBef>
                <a:spcPts val="50"/>
              </a:spcBef>
              <a:spcAft>
                <a:spcPts val="0"/>
              </a:spcAft>
            </a:pPr>
            <a:r>
              <a:rPr sz="1100">
                <a:solidFill>
                  <a:srgbClr val="000000"/>
                </a:solidFill>
                <a:latin typeface="Calibri"/>
                <a:cs typeface="Calibri"/>
              </a:rPr>
              <a:t>transbordar pelo tubo de descarga. Não encha demasiado.</a:t>
            </a:r>
          </a:p>
        </p:txBody>
      </p:sp>
      <p:sp>
        <p:nvSpPr>
          <p:cNvPr id="9" name="object 9"/>
          <p:cNvSpPr txBox="1"/>
          <p:nvPr/>
        </p:nvSpPr>
        <p:spPr>
          <a:xfrm>
            <a:off x="576072" y="194487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1952336"/>
            <a:ext cx="590237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enchimento frequente</a:t>
            </a:r>
            <a:r>
              <a:rPr sz="1100" spc="-13">
                <a:solidFill>
                  <a:srgbClr val="000000"/>
                </a:solidFill>
                <a:latin typeface="Calibri"/>
                <a:cs typeface="Calibri"/>
              </a:rPr>
              <a:t> </a:t>
            </a:r>
            <a:r>
              <a:rPr sz="1100">
                <a:solidFill>
                  <a:srgbClr val="000000"/>
                </a:solidFill>
                <a:latin typeface="Calibri"/>
                <a:cs typeface="Calibri"/>
              </a:rPr>
              <a:t>de refrigerante indica um mau funcionamento do sistema</a:t>
            </a:r>
            <a:r>
              <a:rPr sz="1100" spc="-16">
                <a:solidFill>
                  <a:srgbClr val="000000"/>
                </a:solidFill>
                <a:latin typeface="Calibri"/>
                <a:cs typeface="Calibri"/>
              </a:rPr>
              <a:t> </a:t>
            </a:r>
            <a:r>
              <a:rPr sz="1100">
                <a:solidFill>
                  <a:srgbClr val="000000"/>
                </a:solidFill>
                <a:latin typeface="Calibri"/>
                <a:cs typeface="Calibri"/>
              </a:rPr>
              <a:t>de refrigeração.</a:t>
            </a:r>
          </a:p>
          <a:p>
            <a:pPr marL="0" marR="0">
              <a:lnSpc>
                <a:spcPts val="1344"/>
              </a:lnSpc>
              <a:spcBef>
                <a:spcPts val="50"/>
              </a:spcBef>
              <a:spcAft>
                <a:spcPts val="0"/>
              </a:spcAft>
            </a:pPr>
            <a:r>
              <a:rPr sz="1100">
                <a:solidFill>
                  <a:srgbClr val="000000"/>
                </a:solidFill>
                <a:latin typeface="Calibri"/>
                <a:cs typeface="Calibri"/>
              </a:rPr>
              <a:t>Neste caso, entre em contato com a sua Oficina Autorizada VOGE.</a:t>
            </a:r>
          </a:p>
        </p:txBody>
      </p:sp>
      <p:sp>
        <p:nvSpPr>
          <p:cNvPr id="11" name="object 11"/>
          <p:cNvSpPr txBox="1"/>
          <p:nvPr/>
        </p:nvSpPr>
        <p:spPr>
          <a:xfrm>
            <a:off x="3319272" y="257260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2" name="object 12"/>
          <p:cNvSpPr txBox="1"/>
          <p:nvPr/>
        </p:nvSpPr>
        <p:spPr>
          <a:xfrm>
            <a:off x="647700" y="2800177"/>
            <a:ext cx="6236370"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o vaso de expansão</a:t>
            </a:r>
            <a:r>
              <a:rPr sz="1100" spc="11">
                <a:solidFill>
                  <a:srgbClr val="000000"/>
                </a:solidFill>
                <a:latin typeface="Calibri"/>
                <a:cs typeface="Calibri"/>
              </a:rPr>
              <a:t> </a:t>
            </a:r>
            <a:r>
              <a:rPr sz="1100" spc="-11">
                <a:solidFill>
                  <a:srgbClr val="000000"/>
                </a:solidFill>
                <a:latin typeface="Calibri"/>
                <a:cs typeface="Calibri"/>
              </a:rPr>
              <a:t>se</a:t>
            </a:r>
            <a:r>
              <a:rPr sz="1100" spc="28">
                <a:solidFill>
                  <a:srgbClr val="000000"/>
                </a:solidFill>
                <a:latin typeface="Calibri"/>
                <a:cs typeface="Calibri"/>
              </a:rPr>
              <a:t> </a:t>
            </a:r>
            <a:r>
              <a:rPr sz="1100">
                <a:solidFill>
                  <a:srgbClr val="000000"/>
                </a:solidFill>
                <a:latin typeface="Calibri"/>
                <a:cs typeface="Calibri"/>
              </a:rPr>
              <a:t>ter esvaziado por completo, não encha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refrigerante. Nesta situação, o</a:t>
            </a:r>
          </a:p>
          <a:p>
            <a:pPr marL="0" marR="0">
              <a:lnSpc>
                <a:spcPts val="1343"/>
              </a:lnSpc>
              <a:spcBef>
                <a:spcPts val="50"/>
              </a:spcBef>
              <a:spcAft>
                <a:spcPts val="0"/>
              </a:spcAft>
            </a:pPr>
            <a:r>
              <a:rPr sz="1100">
                <a:solidFill>
                  <a:srgbClr val="000000"/>
                </a:solidFill>
                <a:latin typeface="Calibri"/>
                <a:cs typeface="Calibri"/>
              </a:rPr>
              <a:t>ar que entrou </a:t>
            </a:r>
            <a:r>
              <a:rPr sz="1100" spc="-15">
                <a:solidFill>
                  <a:srgbClr val="000000"/>
                </a:solidFill>
                <a:latin typeface="Calibri"/>
                <a:cs typeface="Calibri"/>
              </a:rPr>
              <a:t>no</a:t>
            </a:r>
            <a:r>
              <a:rPr sz="1100" spc="17">
                <a:solidFill>
                  <a:srgbClr val="000000"/>
                </a:solidFill>
                <a:latin typeface="Calibri"/>
                <a:cs typeface="Calibri"/>
              </a:rPr>
              <a:t> </a:t>
            </a:r>
            <a:r>
              <a:rPr sz="1100">
                <a:solidFill>
                  <a:srgbClr val="000000"/>
                </a:solidFill>
                <a:latin typeface="Calibri"/>
                <a:cs typeface="Calibri"/>
              </a:rPr>
              <a:t>sistema deve</a:t>
            </a:r>
            <a:r>
              <a:rPr sz="1100" spc="-15">
                <a:solidFill>
                  <a:srgbClr val="000000"/>
                </a:solidFill>
                <a:latin typeface="Calibri"/>
                <a:cs typeface="Calibri"/>
              </a:rPr>
              <a:t> </a:t>
            </a:r>
            <a:r>
              <a:rPr sz="1100">
                <a:solidFill>
                  <a:srgbClr val="000000"/>
                </a:solidFill>
                <a:latin typeface="Calibri"/>
                <a:cs typeface="Calibri"/>
              </a:rPr>
              <a:t>extrair-se primeiro,</a:t>
            </a:r>
            <a:r>
              <a:rPr sz="1100" spc="-2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que</a:t>
            </a:r>
            <a:r>
              <a:rPr sz="1100" spc="12">
                <a:solidFill>
                  <a:srgbClr val="000000"/>
                </a:solidFill>
                <a:latin typeface="Calibri"/>
                <a:cs typeface="Calibri"/>
              </a:rPr>
              <a:t> </a:t>
            </a:r>
            <a:r>
              <a:rPr sz="1100" spc="11">
                <a:solidFill>
                  <a:srgbClr val="000000"/>
                </a:solidFill>
                <a:latin typeface="Calibri"/>
                <a:cs typeface="Calibri"/>
              </a:rPr>
              <a:t>só</a:t>
            </a:r>
            <a:r>
              <a:rPr sz="1100" spc="-17">
                <a:solidFill>
                  <a:srgbClr val="000000"/>
                </a:solidFill>
                <a:latin typeface="Calibri"/>
                <a:cs typeface="Calibri"/>
              </a:rPr>
              <a:t> </a:t>
            </a:r>
            <a:r>
              <a:rPr sz="1100">
                <a:solidFill>
                  <a:srgbClr val="000000"/>
                </a:solidFill>
                <a:latin typeface="Calibri"/>
                <a:cs typeface="Calibri"/>
              </a:rPr>
              <a:t>pode se efetuado por uma</a:t>
            </a:r>
            <a:r>
              <a:rPr sz="1100" spc="-10">
                <a:solidFill>
                  <a:srgbClr val="000000"/>
                </a:solidFill>
                <a:latin typeface="Calibri"/>
                <a:cs typeface="Calibri"/>
              </a:rPr>
              <a:t> </a:t>
            </a:r>
            <a:r>
              <a:rPr sz="1100">
                <a:solidFill>
                  <a:srgbClr val="000000"/>
                </a:solidFill>
                <a:latin typeface="Calibri"/>
                <a:cs typeface="Calibri"/>
              </a:rPr>
              <a:t>Oficina Autorizada</a:t>
            </a:r>
          </a:p>
          <a:p>
            <a:pPr marL="0" marR="0">
              <a:lnSpc>
                <a:spcPts val="1344"/>
              </a:lnSpc>
              <a:spcBef>
                <a:spcPts val="0"/>
              </a:spcBef>
              <a:spcAft>
                <a:spcPts val="0"/>
              </a:spcAft>
            </a:pPr>
            <a:r>
              <a:rPr sz="1100">
                <a:solidFill>
                  <a:srgbClr val="000000"/>
                </a:solidFill>
                <a:latin typeface="Calibri"/>
                <a:cs typeface="Calibri"/>
              </a:rPr>
              <a:t>VOGE.</a:t>
            </a:r>
          </a:p>
        </p:txBody>
      </p:sp>
      <p:sp>
        <p:nvSpPr>
          <p:cNvPr id="13" name="object 13"/>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144</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420868" y="2175515"/>
            <a:ext cx="1353312" cy="46939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536692" y="845312"/>
            <a:ext cx="1354835" cy="131978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75022" y="798998"/>
            <a:ext cx="4606143" cy="1692771"/>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Drenagem do líquido refrigerante</a:t>
            </a:r>
            <a:endParaRPr lang="pt-BR" sz="1100" b="1">
              <a:solidFill>
                <a:srgbClr val="4F81BD"/>
              </a:solidFill>
              <a:cs typeface="Cambria"/>
            </a:endParaRPr>
          </a:p>
          <a:p>
            <a:pPr marL="0" marR="0">
              <a:lnSpc>
                <a:spcPts val="1294"/>
              </a:lnSpc>
              <a:spcBef>
                <a:spcPts val="0"/>
              </a:spcBef>
              <a:spcAft>
                <a:spcPts val="0"/>
              </a:spcAft>
            </a:pPr>
            <a:endParaRPr sz="1100" b="1">
              <a:solidFill>
                <a:srgbClr val="4F81BD"/>
              </a:solidFill>
              <a:cs typeface="Cambria"/>
            </a:endParaRPr>
          </a:p>
          <a:p>
            <a:pPr marL="31690" marR="0">
              <a:lnSpc>
                <a:spcPts val="1296"/>
              </a:lnSpc>
              <a:spcBef>
                <a:spcPts val="0"/>
              </a:spcBef>
              <a:spcAft>
                <a:spcPts val="0"/>
              </a:spcAft>
            </a:pPr>
            <a:r>
              <a:rPr sz="1100">
                <a:solidFill>
                  <a:srgbClr val="000000"/>
                </a:solidFill>
                <a:latin typeface="Calibri"/>
                <a:cs typeface="Calibri"/>
              </a:rPr>
              <a:t>Drenagem do</a:t>
            </a:r>
            <a:r>
              <a:rPr sz="1100" spc="22">
                <a:solidFill>
                  <a:srgbClr val="000000"/>
                </a:solidFill>
                <a:latin typeface="Calibri"/>
                <a:cs typeface="Calibri"/>
              </a:rPr>
              <a:t> </a:t>
            </a:r>
            <a:r>
              <a:rPr sz="1100">
                <a:solidFill>
                  <a:srgbClr val="000000"/>
                </a:solidFill>
                <a:latin typeface="Calibri"/>
                <a:cs typeface="Calibri"/>
              </a:rPr>
              <a:t>líquido refrigerante:</a:t>
            </a:r>
          </a:p>
          <a:p>
            <a:pPr marL="0" marR="0">
              <a:lnSpc>
                <a:spcPts val="1344"/>
              </a:lnSpc>
              <a:spcBef>
                <a:spcPts val="0"/>
              </a:spcBef>
              <a:spcAft>
                <a:spcPts val="0"/>
              </a:spcAft>
            </a:pPr>
            <a:r>
              <a:rPr sz="1100">
                <a:solidFill>
                  <a:srgbClr val="000000"/>
                </a:solidFill>
                <a:latin typeface="Calibri"/>
                <a:cs typeface="Calibri"/>
              </a:rPr>
              <a:t>· Mantenha a</a:t>
            </a:r>
            <a:r>
              <a:rPr sz="1100" spc="-14">
                <a:solidFill>
                  <a:srgbClr val="000000"/>
                </a:solidFill>
                <a:latin typeface="Calibri"/>
                <a:cs typeface="Calibri"/>
              </a:rPr>
              <a:t> </a:t>
            </a:r>
            <a:r>
              <a:rPr sz="1100">
                <a:solidFill>
                  <a:srgbClr val="000000"/>
                </a:solidFill>
                <a:latin typeface="Calibri"/>
                <a:cs typeface="Calibri"/>
              </a:rPr>
              <a:t>moto</a:t>
            </a:r>
            <a:r>
              <a:rPr sz="1100" spc="17">
                <a:solidFill>
                  <a:srgbClr val="000000"/>
                </a:solidFill>
                <a:latin typeface="Calibri"/>
                <a:cs typeface="Calibri"/>
              </a:rPr>
              <a:t> </a:t>
            </a:r>
            <a:r>
              <a:rPr sz="1100">
                <a:solidFill>
                  <a:srgbClr val="000000"/>
                </a:solidFill>
                <a:latin typeface="Calibri"/>
                <a:cs typeface="Calibri"/>
              </a:rPr>
              <a:t>numa posição vertical.</a:t>
            </a:r>
          </a:p>
          <a:p>
            <a:pPr marL="0" marR="0">
              <a:lnSpc>
                <a:spcPts val="1344"/>
              </a:lnSpc>
              <a:spcBef>
                <a:spcPts val="50"/>
              </a:spcBef>
              <a:spcAft>
                <a:spcPts val="0"/>
              </a:spcAft>
            </a:pPr>
            <a:r>
              <a:rPr sz="1100">
                <a:solidFill>
                  <a:srgbClr val="000000"/>
                </a:solidFill>
                <a:latin typeface="Calibri"/>
                <a:cs typeface="Calibri"/>
              </a:rPr>
              <a:t>· Coloque uma bandeja sob</a:t>
            </a:r>
            <a:r>
              <a:rPr sz="1100" spc="-16">
                <a:solidFill>
                  <a:srgbClr val="000000"/>
                </a:solidFill>
                <a:latin typeface="Calibri"/>
                <a:cs typeface="Calibri"/>
              </a:rPr>
              <a:t> </a:t>
            </a:r>
            <a:r>
              <a:rPr sz="1100">
                <a:solidFill>
                  <a:srgbClr val="000000"/>
                </a:solidFill>
                <a:latin typeface="Calibri"/>
                <a:cs typeface="Calibri"/>
              </a:rPr>
              <a:t>o motor.</a:t>
            </a:r>
          </a:p>
          <a:p>
            <a:pPr marL="0" marR="0">
              <a:lnSpc>
                <a:spcPts val="1344"/>
              </a:lnSpc>
              <a:spcBef>
                <a:spcPts val="0"/>
              </a:spcBef>
              <a:spcAft>
                <a:spcPts val="0"/>
              </a:spcAft>
            </a:pPr>
            <a:r>
              <a:rPr sz="1100">
                <a:solidFill>
                  <a:srgbClr val="000000"/>
                </a:solidFill>
                <a:latin typeface="Calibri"/>
                <a:cs typeface="Calibri"/>
              </a:rPr>
              <a:t>· Retire</a:t>
            </a:r>
            <a:r>
              <a:rPr sz="1100" spc="-14">
                <a:solidFill>
                  <a:srgbClr val="000000"/>
                </a:solidFill>
                <a:latin typeface="Calibri"/>
                <a:cs typeface="Calibri"/>
              </a:rPr>
              <a:t> </a:t>
            </a:r>
            <a:r>
              <a:rPr sz="1100">
                <a:solidFill>
                  <a:srgbClr val="000000"/>
                </a:solidFill>
                <a:latin typeface="Calibri"/>
                <a:cs typeface="Calibri"/>
              </a:rPr>
              <a:t>o parafuso de drenagem</a:t>
            </a:r>
            <a:r>
              <a:rPr sz="1100" spc="17">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refrigerante no lado inferior direito </a:t>
            </a:r>
            <a:r>
              <a:rPr sz="1100" spc="-15">
                <a:solidFill>
                  <a:srgbClr val="000000"/>
                </a:solidFill>
                <a:latin typeface="Calibri"/>
                <a:cs typeface="Calibri"/>
              </a:rPr>
              <a:t>do</a:t>
            </a:r>
            <a:r>
              <a:rPr sz="1100" spc="11">
                <a:solidFill>
                  <a:srgbClr val="000000"/>
                </a:solidFill>
                <a:latin typeface="Calibri"/>
                <a:cs typeface="Calibri"/>
              </a:rPr>
              <a:t> </a:t>
            </a:r>
            <a:r>
              <a:rPr sz="1100">
                <a:solidFill>
                  <a:srgbClr val="000000"/>
                </a:solidFill>
                <a:latin typeface="Calibri"/>
                <a:cs typeface="Calibri"/>
              </a:rPr>
              <a:t>motor,</a:t>
            </a:r>
          </a:p>
          <a:p>
            <a:pPr marL="0" marR="0">
              <a:lnSpc>
                <a:spcPts val="1332"/>
              </a:lnSpc>
              <a:spcBef>
                <a:spcPts val="50"/>
              </a:spcBef>
              <a:spcAft>
                <a:spcPts val="0"/>
              </a:spcAft>
            </a:pPr>
            <a:r>
              <a:rPr sz="1100">
                <a:solidFill>
                  <a:srgbClr val="000000"/>
                </a:solidFill>
                <a:latin typeface="Calibri"/>
                <a:cs typeface="Calibri"/>
              </a:rPr>
              <a:t>já que</a:t>
            </a:r>
            <a:r>
              <a:rPr sz="1100" spc="22">
                <a:solidFill>
                  <a:srgbClr val="000000"/>
                </a:solidFill>
                <a:latin typeface="Calibri"/>
                <a:cs typeface="Calibri"/>
              </a:rPr>
              <a:t> </a:t>
            </a:r>
            <a:r>
              <a:rPr sz="1100">
                <a:solidFill>
                  <a:srgbClr val="000000"/>
                </a:solidFill>
                <a:latin typeface="Calibri"/>
                <a:cs typeface="Calibri"/>
              </a:rPr>
              <a:t>todo o sistema de refrigeração está interligado para que</a:t>
            </a:r>
            <a:r>
              <a:rPr sz="1100" spc="22">
                <a:solidFill>
                  <a:srgbClr val="000000"/>
                </a:solidFill>
                <a:latin typeface="Calibri"/>
                <a:cs typeface="Calibri"/>
              </a:rPr>
              <a:t> </a:t>
            </a:r>
            <a:r>
              <a:rPr sz="1100">
                <a:solidFill>
                  <a:srgbClr val="000000"/>
                </a:solidFill>
                <a:latin typeface="Calibri"/>
                <a:cs typeface="Calibri"/>
              </a:rPr>
              <a:t>todo o</a:t>
            </a:r>
            <a:r>
              <a:rPr sz="1100" spc="10">
                <a:solidFill>
                  <a:srgbClr val="000000"/>
                </a:solidFill>
                <a:latin typeface="Calibri"/>
                <a:cs typeface="Calibri"/>
              </a:rPr>
              <a:t> </a:t>
            </a:r>
            <a:r>
              <a:rPr sz="1100">
                <a:solidFill>
                  <a:srgbClr val="000000"/>
                </a:solidFill>
                <a:latin typeface="Calibri"/>
                <a:cs typeface="Calibri"/>
              </a:rPr>
              <a:t>refrigerante</a:t>
            </a:r>
          </a:p>
          <a:p>
            <a:pPr marL="0" marR="0">
              <a:lnSpc>
                <a:spcPts val="1343"/>
              </a:lnSpc>
              <a:spcBef>
                <a:spcPts val="0"/>
              </a:spcBef>
              <a:spcAft>
                <a:spcPts val="0"/>
              </a:spcAft>
            </a:pPr>
            <a:r>
              <a:rPr sz="1100">
                <a:solidFill>
                  <a:srgbClr val="000000"/>
                </a:solidFill>
                <a:latin typeface="Calibri"/>
                <a:cs typeface="Calibri"/>
              </a:rPr>
              <a:t>possa sair</a:t>
            </a:r>
            <a:r>
              <a:rPr sz="1100" spc="-15">
                <a:solidFill>
                  <a:srgbClr val="000000"/>
                </a:solidFill>
                <a:latin typeface="Calibri"/>
                <a:cs typeface="Calibri"/>
              </a:rPr>
              <a:t> </a:t>
            </a:r>
            <a:r>
              <a:rPr sz="1100">
                <a:solidFill>
                  <a:srgbClr val="000000"/>
                </a:solidFill>
                <a:latin typeface="Calibri"/>
                <a:cs typeface="Calibri"/>
              </a:rPr>
              <a:t>por</a:t>
            </a:r>
            <a:r>
              <a:rPr sz="1100" spc="-22">
                <a:solidFill>
                  <a:srgbClr val="000000"/>
                </a:solidFill>
                <a:latin typeface="Calibri"/>
                <a:cs typeface="Calibri"/>
              </a:rPr>
              <a:t> </a:t>
            </a:r>
            <a:r>
              <a:rPr sz="1100">
                <a:solidFill>
                  <a:srgbClr val="000000"/>
                </a:solidFill>
                <a:latin typeface="Calibri"/>
                <a:cs typeface="Calibri"/>
              </a:rPr>
              <a:t>esse orifício.</a:t>
            </a:r>
          </a:p>
        </p:txBody>
      </p:sp>
      <p:sp>
        <p:nvSpPr>
          <p:cNvPr id="7" name="object 7"/>
          <p:cNvSpPr txBox="1"/>
          <p:nvPr/>
        </p:nvSpPr>
        <p:spPr>
          <a:xfrm>
            <a:off x="652812" y="2502188"/>
            <a:ext cx="4628353"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Volte a montar o parafuso de drenagem quando o refrigerante tiver</a:t>
            </a:r>
            <a:r>
              <a:rPr sz="1100" spc="-16">
                <a:solidFill>
                  <a:srgbClr val="000000"/>
                </a:solidFill>
                <a:latin typeface="Calibri"/>
                <a:cs typeface="Calibri"/>
              </a:rPr>
              <a:t> </a:t>
            </a:r>
            <a:r>
              <a:rPr sz="1100">
                <a:solidFill>
                  <a:srgbClr val="000000"/>
                </a:solidFill>
                <a:latin typeface="Calibri"/>
                <a:cs typeface="Calibri"/>
              </a:rPr>
              <a:t>drenado por</a:t>
            </a:r>
            <a:r>
              <a:rPr lang="pt-BR" sz="1100">
                <a:solidFill>
                  <a:srgbClr val="000000"/>
                </a:solidFill>
                <a:latin typeface="Calibri"/>
                <a:cs typeface="Calibri"/>
              </a:rPr>
              <a:t> </a:t>
            </a:r>
            <a:r>
              <a:rPr sz="1100">
                <a:solidFill>
                  <a:srgbClr val="000000"/>
                </a:solidFill>
                <a:latin typeface="Calibri"/>
                <a:cs typeface="Calibri"/>
              </a:rPr>
              <a:t>completo.</a:t>
            </a:r>
          </a:p>
        </p:txBody>
      </p:sp>
      <p:sp>
        <p:nvSpPr>
          <p:cNvPr id="8" name="object 8"/>
          <p:cNvSpPr txBox="1"/>
          <p:nvPr/>
        </p:nvSpPr>
        <p:spPr>
          <a:xfrm>
            <a:off x="5805933" y="2250240"/>
            <a:ext cx="762724" cy="347971"/>
          </a:xfrm>
          <a:prstGeom prst="rect">
            <a:avLst/>
          </a:prstGeom>
        </p:spPr>
        <p:txBody>
          <a:bodyPr vert="horz" wrap="square" lIns="0" tIns="0" rIns="0" bIns="0" rtlCol="0">
            <a:spAutoFit/>
          </a:bodyPr>
          <a:lstStyle/>
          <a:p>
            <a:pPr marL="0" marR="0">
              <a:lnSpc>
                <a:spcPts val="1215"/>
              </a:lnSpc>
              <a:spcBef>
                <a:spcPts val="0"/>
              </a:spcBef>
              <a:spcAft>
                <a:spcPts val="0"/>
              </a:spcAft>
            </a:pPr>
            <a:r>
              <a:rPr sz="1000">
                <a:solidFill>
                  <a:srgbClr val="000000"/>
                </a:solidFill>
                <a:latin typeface="Calibri"/>
                <a:cs typeface="Calibri"/>
              </a:rPr>
              <a:t>Parafuso de</a:t>
            </a:r>
          </a:p>
          <a:p>
            <a:pPr marL="0" marR="0">
              <a:lnSpc>
                <a:spcPts val="1215"/>
              </a:lnSpc>
              <a:spcBef>
                <a:spcPts val="8"/>
              </a:spcBef>
              <a:spcAft>
                <a:spcPts val="0"/>
              </a:spcAft>
            </a:pPr>
            <a:r>
              <a:rPr sz="1000">
                <a:solidFill>
                  <a:srgbClr val="000000"/>
                </a:solidFill>
                <a:latin typeface="Calibri"/>
                <a:cs typeface="Calibri"/>
              </a:rPr>
              <a:t>drenagem</a:t>
            </a:r>
          </a:p>
        </p:txBody>
      </p:sp>
      <p:sp>
        <p:nvSpPr>
          <p:cNvPr id="9" name="object 9"/>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145</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76656" y="851408"/>
            <a:ext cx="1978152" cy="20193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593084"/>
            <a:ext cx="6301740" cy="85343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438121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2196084" marR="0">
              <a:lnSpc>
                <a:spcPts val="1347"/>
              </a:lnSpc>
              <a:spcBef>
                <a:spcPts val="1390"/>
              </a:spcBef>
              <a:spcAft>
                <a:spcPts val="0"/>
              </a:spcAft>
            </a:pPr>
            <a:r>
              <a:rPr sz="1100">
                <a:solidFill>
                  <a:srgbClr val="000000"/>
                </a:solidFill>
                <a:latin typeface="Calibri"/>
                <a:cs typeface="Calibri"/>
              </a:rPr>
              <a:t>Enchimento do líquido refrigerante:</a:t>
            </a:r>
          </a:p>
        </p:txBody>
      </p:sp>
      <p:sp>
        <p:nvSpPr>
          <p:cNvPr id="6" name="object 6"/>
          <p:cNvSpPr txBox="1"/>
          <p:nvPr/>
        </p:nvSpPr>
        <p:spPr>
          <a:xfrm>
            <a:off x="2772156" y="900776"/>
            <a:ext cx="397659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Deve-se encher-se o refrigerante através</a:t>
            </a:r>
            <a:r>
              <a:rPr sz="1100" spc="15">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tampão do radiador e</a:t>
            </a:r>
          </a:p>
          <a:p>
            <a:pPr marL="0" marR="0">
              <a:lnSpc>
                <a:spcPts val="1344"/>
              </a:lnSpc>
              <a:spcBef>
                <a:spcPts val="50"/>
              </a:spcBef>
              <a:spcAft>
                <a:spcPts val="0"/>
              </a:spcAft>
            </a:pPr>
            <a:r>
              <a:rPr sz="1100">
                <a:solidFill>
                  <a:srgbClr val="000000"/>
                </a:solidFill>
                <a:latin typeface="Calibri"/>
                <a:cs typeface="Calibri"/>
              </a:rPr>
              <a:t>pelo vaso de expansão.</a:t>
            </a:r>
          </a:p>
        </p:txBody>
      </p:sp>
      <p:sp>
        <p:nvSpPr>
          <p:cNvPr id="7" name="object 7"/>
          <p:cNvSpPr txBox="1"/>
          <p:nvPr/>
        </p:nvSpPr>
        <p:spPr>
          <a:xfrm>
            <a:off x="2772156" y="1292444"/>
            <a:ext cx="315810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Abra o tampão do radiador e</a:t>
            </a:r>
            <a:r>
              <a:rPr sz="1100" spc="10">
                <a:solidFill>
                  <a:srgbClr val="000000"/>
                </a:solidFill>
                <a:latin typeface="Calibri"/>
                <a:cs typeface="Calibri"/>
              </a:rPr>
              <a:t> </a:t>
            </a:r>
            <a:r>
              <a:rPr sz="1100">
                <a:solidFill>
                  <a:srgbClr val="000000"/>
                </a:solidFill>
                <a:latin typeface="Calibri"/>
                <a:cs typeface="Calibri"/>
              </a:rPr>
              <a:t>encha</a:t>
            </a:r>
            <a:r>
              <a:rPr sz="1100" spc="-16">
                <a:solidFill>
                  <a:srgbClr val="000000"/>
                </a:solidFill>
                <a:latin typeface="Calibri"/>
                <a:cs typeface="Calibri"/>
              </a:rPr>
              <a:t> </a:t>
            </a:r>
            <a:r>
              <a:rPr sz="1100">
                <a:solidFill>
                  <a:srgbClr val="000000"/>
                </a:solidFill>
                <a:latin typeface="Calibri"/>
                <a:cs typeface="Calibri"/>
              </a:rPr>
              <a:t>de refrigerante.</a:t>
            </a:r>
          </a:p>
        </p:txBody>
      </p:sp>
      <p:sp>
        <p:nvSpPr>
          <p:cNvPr id="8" name="object 8"/>
          <p:cNvSpPr txBox="1"/>
          <p:nvPr/>
        </p:nvSpPr>
        <p:spPr>
          <a:xfrm>
            <a:off x="2772156" y="1513424"/>
            <a:ext cx="4105380"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Observe desde o bocal de enchimento do radiador se</a:t>
            </a:r>
            <a:r>
              <a:rPr sz="1100" spc="-18">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refrigerante</a:t>
            </a:r>
          </a:p>
          <a:p>
            <a:pPr marL="0" marR="0">
              <a:lnSpc>
                <a:spcPts val="1343"/>
              </a:lnSpc>
              <a:spcBef>
                <a:spcPts val="50"/>
              </a:spcBef>
              <a:spcAft>
                <a:spcPts val="0"/>
              </a:spcAft>
            </a:pPr>
            <a:r>
              <a:rPr sz="1100">
                <a:solidFill>
                  <a:srgbClr val="000000"/>
                </a:solidFill>
                <a:latin typeface="Calibri"/>
                <a:cs typeface="Calibri"/>
              </a:rPr>
              <a:t>encheu completamente, enquanto pressiona o tubo de descarga para</a:t>
            </a:r>
          </a:p>
          <a:p>
            <a:pPr marL="0" marR="0">
              <a:lnSpc>
                <a:spcPts val="1344"/>
              </a:lnSpc>
              <a:spcBef>
                <a:spcPts val="0"/>
              </a:spcBef>
              <a:spcAft>
                <a:spcPts val="0"/>
              </a:spcAft>
            </a:pPr>
            <a:r>
              <a:rPr sz="1100">
                <a:solidFill>
                  <a:srgbClr val="000000"/>
                </a:solidFill>
                <a:latin typeface="Calibri"/>
                <a:cs typeface="Calibri"/>
              </a:rPr>
              <a:t>expulsar o ar até que esteja cheio, e em seguida</a:t>
            </a:r>
            <a:r>
              <a:rPr sz="1100" spc="-16">
                <a:solidFill>
                  <a:srgbClr val="000000"/>
                </a:solidFill>
                <a:latin typeface="Calibri"/>
                <a:cs typeface="Calibri"/>
              </a:rPr>
              <a:t> </a:t>
            </a:r>
            <a:r>
              <a:rPr sz="1100">
                <a:solidFill>
                  <a:srgbClr val="000000"/>
                </a:solidFill>
                <a:latin typeface="Calibri"/>
                <a:cs typeface="Calibri"/>
              </a:rPr>
              <a:t>enrosque o tampão.</a:t>
            </a:r>
          </a:p>
        </p:txBody>
      </p:sp>
      <p:sp>
        <p:nvSpPr>
          <p:cNvPr id="9" name="object 9"/>
          <p:cNvSpPr txBox="1"/>
          <p:nvPr/>
        </p:nvSpPr>
        <p:spPr>
          <a:xfrm>
            <a:off x="2772156" y="2075780"/>
            <a:ext cx="419694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Após enroscar</a:t>
            </a:r>
            <a:r>
              <a:rPr sz="1100" spc="-20">
                <a:solidFill>
                  <a:srgbClr val="000000"/>
                </a:solidFill>
                <a:latin typeface="Calibri"/>
                <a:cs typeface="Calibri"/>
              </a:rPr>
              <a:t> </a:t>
            </a:r>
            <a:r>
              <a:rPr sz="1100">
                <a:solidFill>
                  <a:srgbClr val="000000"/>
                </a:solidFill>
                <a:latin typeface="Calibri"/>
                <a:cs typeface="Calibri"/>
              </a:rPr>
              <a:t>o tampão,</a:t>
            </a:r>
            <a:r>
              <a:rPr sz="1100" spc="-29">
                <a:solidFill>
                  <a:srgbClr val="000000"/>
                </a:solidFill>
                <a:latin typeface="Calibri"/>
                <a:cs typeface="Calibri"/>
              </a:rPr>
              <a:t> </a:t>
            </a:r>
            <a:r>
              <a:rPr sz="1100">
                <a:solidFill>
                  <a:srgbClr val="000000"/>
                </a:solidFill>
                <a:latin typeface="Calibri"/>
                <a:cs typeface="Calibri"/>
              </a:rPr>
              <a:t>arranque o</a:t>
            </a:r>
            <a:r>
              <a:rPr sz="1100" spc="10">
                <a:solidFill>
                  <a:srgbClr val="000000"/>
                </a:solidFill>
                <a:latin typeface="Calibri"/>
                <a:cs typeface="Calibri"/>
              </a:rPr>
              <a:t> </a:t>
            </a:r>
            <a:r>
              <a:rPr sz="1100">
                <a:solidFill>
                  <a:srgbClr val="000000"/>
                </a:solidFill>
                <a:latin typeface="Calibri"/>
                <a:cs typeface="Calibri"/>
              </a:rPr>
              <a:t>motor durante</a:t>
            </a:r>
            <a:r>
              <a:rPr sz="1100" spc="-13">
                <a:solidFill>
                  <a:srgbClr val="000000"/>
                </a:solidFill>
                <a:latin typeface="Calibri"/>
                <a:cs typeface="Calibri"/>
              </a:rPr>
              <a:t> </a:t>
            </a:r>
            <a:r>
              <a:rPr sz="1100">
                <a:solidFill>
                  <a:srgbClr val="000000"/>
                </a:solidFill>
                <a:latin typeface="Calibri"/>
                <a:cs typeface="Calibri"/>
              </a:rPr>
              <a:t>30 segundos para</a:t>
            </a:r>
          </a:p>
          <a:p>
            <a:pPr marL="0" marR="0">
              <a:lnSpc>
                <a:spcPts val="1344"/>
              </a:lnSpc>
              <a:spcBef>
                <a:spcPts val="50"/>
              </a:spcBef>
              <a:spcAft>
                <a:spcPts val="0"/>
              </a:spcAft>
            </a:pPr>
            <a:r>
              <a:rPr sz="1100">
                <a:solidFill>
                  <a:srgbClr val="000000"/>
                </a:solidFill>
                <a:latin typeface="Calibri"/>
                <a:cs typeface="Calibri"/>
              </a:rPr>
              <a:t>se assegurar que o</a:t>
            </a:r>
            <a:r>
              <a:rPr sz="1100" spc="10">
                <a:solidFill>
                  <a:srgbClr val="000000"/>
                </a:solidFill>
                <a:latin typeface="Calibri"/>
                <a:cs typeface="Calibri"/>
              </a:rPr>
              <a:t> </a:t>
            </a:r>
            <a:r>
              <a:rPr sz="1100">
                <a:solidFill>
                  <a:srgbClr val="000000"/>
                </a:solidFill>
                <a:latin typeface="Calibri"/>
                <a:cs typeface="Calibri"/>
              </a:rPr>
              <a:t>refrigerante preenche todo</a:t>
            </a:r>
            <a:r>
              <a:rPr sz="1100" spc="22">
                <a:solidFill>
                  <a:srgbClr val="000000"/>
                </a:solidFill>
                <a:latin typeface="Calibri"/>
                <a:cs typeface="Calibri"/>
              </a:rPr>
              <a:t> </a:t>
            </a:r>
            <a:r>
              <a:rPr sz="1100">
                <a:solidFill>
                  <a:srgbClr val="000000"/>
                </a:solidFill>
                <a:latin typeface="Calibri"/>
                <a:cs typeface="Calibri"/>
              </a:rPr>
              <a:t>o circuito</a:t>
            </a:r>
          </a:p>
        </p:txBody>
      </p:sp>
      <p:sp>
        <p:nvSpPr>
          <p:cNvPr id="10" name="object 10"/>
          <p:cNvSpPr txBox="1"/>
          <p:nvPr/>
        </p:nvSpPr>
        <p:spPr>
          <a:xfrm>
            <a:off x="2772156" y="2467448"/>
            <a:ext cx="414121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Desligue o motor e abra o tampão do radiador quando o motor</a:t>
            </a:r>
          </a:p>
          <a:p>
            <a:pPr marL="0" marR="0">
              <a:lnSpc>
                <a:spcPts val="1343"/>
              </a:lnSpc>
              <a:spcBef>
                <a:spcPts val="50"/>
              </a:spcBef>
              <a:spcAft>
                <a:spcPts val="0"/>
              </a:spcAft>
            </a:pPr>
            <a:r>
              <a:rPr sz="1100">
                <a:solidFill>
                  <a:srgbClr val="000000"/>
                </a:solidFill>
                <a:latin typeface="Calibri"/>
                <a:cs typeface="Calibri"/>
              </a:rPr>
              <a:t>arrefecer para comprovar</a:t>
            </a:r>
            <a:r>
              <a:rPr sz="1100" spc="-14">
                <a:solidFill>
                  <a:srgbClr val="000000"/>
                </a:solidFill>
                <a:latin typeface="Calibri"/>
                <a:cs typeface="Calibri"/>
              </a:rPr>
              <a:t> </a:t>
            </a:r>
            <a:r>
              <a:rPr sz="1100">
                <a:solidFill>
                  <a:srgbClr val="000000"/>
                </a:solidFill>
                <a:latin typeface="Calibri"/>
                <a:cs typeface="Calibri"/>
              </a:rPr>
              <a:t>que o</a:t>
            </a:r>
            <a:r>
              <a:rPr sz="1100" spc="17">
                <a:solidFill>
                  <a:srgbClr val="000000"/>
                </a:solidFill>
                <a:latin typeface="Calibri"/>
                <a:cs typeface="Calibri"/>
              </a:rPr>
              <a:t> </a:t>
            </a:r>
            <a:r>
              <a:rPr sz="1100">
                <a:solidFill>
                  <a:srgbClr val="000000"/>
                </a:solidFill>
                <a:latin typeface="Calibri"/>
                <a:cs typeface="Calibri"/>
              </a:rPr>
              <a:t>refrigerante está realmente cheio. </a:t>
            </a:r>
            <a:r>
              <a:rPr sz="1100" spc="-14">
                <a:solidFill>
                  <a:srgbClr val="000000"/>
                </a:solidFill>
                <a:latin typeface="Calibri"/>
                <a:cs typeface="Calibri"/>
              </a:rPr>
              <a:t>No</a:t>
            </a:r>
          </a:p>
          <a:p>
            <a:pPr marL="0" marR="0">
              <a:lnSpc>
                <a:spcPts val="1344"/>
              </a:lnSpc>
              <a:spcBef>
                <a:spcPts val="0"/>
              </a:spcBef>
              <a:spcAft>
                <a:spcPts val="0"/>
              </a:spcAft>
            </a:pPr>
            <a:r>
              <a:rPr sz="1100">
                <a:solidFill>
                  <a:srgbClr val="000000"/>
                </a:solidFill>
                <a:latin typeface="Calibri"/>
                <a:cs typeface="Calibri"/>
              </a:rPr>
              <a:t>caso de o nível baixar,</a:t>
            </a:r>
            <a:r>
              <a:rPr sz="1100" spc="-10">
                <a:solidFill>
                  <a:srgbClr val="000000"/>
                </a:solidFill>
                <a:latin typeface="Calibri"/>
                <a:cs typeface="Calibri"/>
              </a:rPr>
              <a:t> </a:t>
            </a:r>
            <a:r>
              <a:rPr sz="1100">
                <a:solidFill>
                  <a:srgbClr val="000000"/>
                </a:solidFill>
                <a:latin typeface="Calibri"/>
                <a:cs typeface="Calibri"/>
              </a:rPr>
              <a:t>volte</a:t>
            </a:r>
            <a:r>
              <a:rPr sz="1100" spc="21">
                <a:solidFill>
                  <a:srgbClr val="000000"/>
                </a:solidFill>
                <a:latin typeface="Calibri"/>
                <a:cs typeface="Calibri"/>
              </a:rPr>
              <a:t> </a:t>
            </a:r>
            <a:r>
              <a:rPr sz="1100">
                <a:solidFill>
                  <a:srgbClr val="000000"/>
                </a:solidFill>
                <a:latin typeface="Calibri"/>
                <a:cs typeface="Calibri"/>
              </a:rPr>
              <a:t>a encher até ao</a:t>
            </a:r>
            <a:r>
              <a:rPr sz="1100" spc="18">
                <a:solidFill>
                  <a:srgbClr val="000000"/>
                </a:solidFill>
                <a:latin typeface="Calibri"/>
                <a:cs typeface="Calibri"/>
              </a:rPr>
              <a:t> </a:t>
            </a:r>
            <a:r>
              <a:rPr sz="1100">
                <a:solidFill>
                  <a:srgbClr val="000000"/>
                </a:solidFill>
                <a:latin typeface="Calibri"/>
                <a:cs typeface="Calibri"/>
              </a:rPr>
              <a:t>nível superior. Repita</a:t>
            </a:r>
            <a:r>
              <a:rPr sz="1100" spc="-15">
                <a:solidFill>
                  <a:srgbClr val="000000"/>
                </a:solidFill>
                <a:latin typeface="Calibri"/>
                <a:cs typeface="Calibri"/>
              </a:rPr>
              <a:t> </a:t>
            </a:r>
            <a:r>
              <a:rPr sz="1100">
                <a:solidFill>
                  <a:srgbClr val="000000"/>
                </a:solidFill>
                <a:latin typeface="Calibri"/>
                <a:cs typeface="Calibri"/>
              </a:rPr>
              <a:t>este</a:t>
            </a:r>
          </a:p>
        </p:txBody>
      </p:sp>
      <p:sp>
        <p:nvSpPr>
          <p:cNvPr id="11" name="object 11"/>
          <p:cNvSpPr txBox="1"/>
          <p:nvPr/>
        </p:nvSpPr>
        <p:spPr>
          <a:xfrm>
            <a:off x="772652" y="2659478"/>
            <a:ext cx="1308927" cy="20925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Tampão</a:t>
            </a:r>
            <a:r>
              <a:rPr sz="1100" spc="10">
                <a:solidFill>
                  <a:srgbClr val="000000"/>
                </a:solidFill>
                <a:latin typeface="Calibri"/>
                <a:cs typeface="Calibri"/>
              </a:rPr>
              <a:t>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radiador</a:t>
            </a:r>
          </a:p>
        </p:txBody>
      </p:sp>
      <p:sp>
        <p:nvSpPr>
          <p:cNvPr id="12" name="object 12"/>
          <p:cNvSpPr txBox="1"/>
          <p:nvPr/>
        </p:nvSpPr>
        <p:spPr>
          <a:xfrm>
            <a:off x="576072" y="2979512"/>
            <a:ext cx="346953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passo </a:t>
            </a:r>
            <a:r>
              <a:rPr sz="1100" spc="14">
                <a:solidFill>
                  <a:srgbClr val="000000"/>
                </a:solidFill>
                <a:latin typeface="Calibri"/>
                <a:cs typeface="Calibri"/>
              </a:rPr>
              <a:t>as</a:t>
            </a:r>
            <a:r>
              <a:rPr sz="1100" spc="-24">
                <a:solidFill>
                  <a:srgbClr val="000000"/>
                </a:solidFill>
                <a:latin typeface="Calibri"/>
                <a:cs typeface="Calibri"/>
              </a:rPr>
              <a:t> </a:t>
            </a:r>
            <a:r>
              <a:rPr sz="1100">
                <a:solidFill>
                  <a:srgbClr val="000000"/>
                </a:solidFill>
                <a:latin typeface="Calibri"/>
                <a:cs typeface="Calibri"/>
              </a:rPr>
              <a:t>vezes necessárias até que</a:t>
            </a:r>
            <a:r>
              <a:rPr sz="1100" spc="19">
                <a:solidFill>
                  <a:srgbClr val="000000"/>
                </a:solidFill>
                <a:latin typeface="Calibri"/>
                <a:cs typeface="Calibri"/>
              </a:rPr>
              <a:t> </a:t>
            </a:r>
            <a:r>
              <a:rPr sz="1100">
                <a:solidFill>
                  <a:srgbClr val="000000"/>
                </a:solidFill>
                <a:latin typeface="Calibri"/>
                <a:cs typeface="Calibri"/>
              </a:rPr>
              <a:t>alcance o nível correto.</a:t>
            </a:r>
          </a:p>
        </p:txBody>
      </p:sp>
      <p:sp>
        <p:nvSpPr>
          <p:cNvPr id="13" name="object 13"/>
          <p:cNvSpPr txBox="1"/>
          <p:nvPr/>
        </p:nvSpPr>
        <p:spPr>
          <a:xfrm>
            <a:off x="576072" y="3200492"/>
            <a:ext cx="606090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Finalmente, retire o tampão</a:t>
            </a:r>
            <a:r>
              <a:rPr sz="1100" spc="18">
                <a:solidFill>
                  <a:srgbClr val="000000"/>
                </a:solidFill>
                <a:latin typeface="Calibri"/>
                <a:cs typeface="Calibri"/>
              </a:rPr>
              <a:t> </a:t>
            </a:r>
            <a:r>
              <a:rPr sz="1100">
                <a:solidFill>
                  <a:srgbClr val="000000"/>
                </a:solidFill>
                <a:latin typeface="Calibri"/>
                <a:cs typeface="Calibri"/>
              </a:rPr>
              <a:t>de borracha</a:t>
            </a:r>
            <a:r>
              <a:rPr sz="1100" spc="-16">
                <a:solidFill>
                  <a:srgbClr val="000000"/>
                </a:solidFill>
                <a:latin typeface="Calibri"/>
                <a:cs typeface="Calibri"/>
              </a:rPr>
              <a:t> </a:t>
            </a:r>
            <a:r>
              <a:rPr sz="1100">
                <a:solidFill>
                  <a:srgbClr val="000000"/>
                </a:solidFill>
                <a:latin typeface="Calibri"/>
                <a:cs typeface="Calibri"/>
              </a:rPr>
              <a:t>do vaso de</a:t>
            </a:r>
            <a:r>
              <a:rPr sz="1100" spc="-14">
                <a:solidFill>
                  <a:srgbClr val="000000"/>
                </a:solidFill>
                <a:latin typeface="Calibri"/>
                <a:cs typeface="Calibri"/>
              </a:rPr>
              <a:t> </a:t>
            </a:r>
            <a:r>
              <a:rPr sz="1100">
                <a:solidFill>
                  <a:srgbClr val="000000"/>
                </a:solidFill>
                <a:latin typeface="Calibri"/>
                <a:cs typeface="Calibri"/>
              </a:rPr>
              <a:t>expansão até</a:t>
            </a:r>
            <a:r>
              <a:rPr sz="1100" spc="-10">
                <a:solidFill>
                  <a:srgbClr val="000000"/>
                </a:solidFill>
                <a:latin typeface="Calibri"/>
                <a:cs typeface="Calibri"/>
              </a:rPr>
              <a:t> </a:t>
            </a:r>
            <a:r>
              <a:rPr sz="1100">
                <a:solidFill>
                  <a:srgbClr val="000000"/>
                </a:solidFill>
                <a:latin typeface="Calibri"/>
                <a:cs typeface="Calibri"/>
              </a:rPr>
              <a:t>que o</a:t>
            </a:r>
            <a:r>
              <a:rPr sz="1100" spc="10">
                <a:solidFill>
                  <a:srgbClr val="000000"/>
                </a:solidFill>
                <a:latin typeface="Calibri"/>
                <a:cs typeface="Calibri"/>
              </a:rPr>
              <a:t> </a:t>
            </a:r>
            <a:r>
              <a:rPr sz="1100">
                <a:solidFill>
                  <a:srgbClr val="000000"/>
                </a:solidFill>
                <a:latin typeface="Calibri"/>
                <a:cs typeface="Calibri"/>
              </a:rPr>
              <a:t>nível de refrigerante alcance a</a:t>
            </a:r>
          </a:p>
          <a:p>
            <a:pPr marL="0" marR="0">
              <a:lnSpc>
                <a:spcPts val="1344"/>
              </a:lnSpc>
              <a:spcBef>
                <a:spcPts val="50"/>
              </a:spcBef>
              <a:spcAft>
                <a:spcPts val="0"/>
              </a:spcAft>
            </a:pPr>
            <a:r>
              <a:rPr sz="1100">
                <a:solidFill>
                  <a:srgbClr val="000000"/>
                </a:solidFill>
                <a:latin typeface="Calibri"/>
                <a:cs typeface="Calibri"/>
              </a:rPr>
              <a:t>posição entre as</a:t>
            </a:r>
            <a:r>
              <a:rPr sz="1100" spc="-12">
                <a:solidFill>
                  <a:srgbClr val="000000"/>
                </a:solidFill>
                <a:latin typeface="Calibri"/>
                <a:cs typeface="Calibri"/>
              </a:rPr>
              <a:t> </a:t>
            </a:r>
            <a:r>
              <a:rPr sz="1100">
                <a:solidFill>
                  <a:srgbClr val="000000"/>
                </a:solidFill>
                <a:latin typeface="Calibri"/>
                <a:cs typeface="Calibri"/>
              </a:rPr>
              <a:t>marcas de nível</a:t>
            </a:r>
            <a:r>
              <a:rPr sz="1100" spc="-20">
                <a:solidFill>
                  <a:srgbClr val="000000"/>
                </a:solidFill>
                <a:latin typeface="Calibri"/>
                <a:cs typeface="Calibri"/>
              </a:rPr>
              <a:t> </a:t>
            </a:r>
            <a:r>
              <a:rPr sz="1100">
                <a:solidFill>
                  <a:srgbClr val="000000"/>
                </a:solidFill>
                <a:latin typeface="Calibri"/>
                <a:cs typeface="Calibri"/>
              </a:rPr>
              <a:t>máximo (UPPER)</a:t>
            </a:r>
            <a:r>
              <a:rPr sz="1100" spc="-14">
                <a:solidFill>
                  <a:srgbClr val="000000"/>
                </a:solidFill>
                <a:latin typeface="Calibri"/>
                <a:cs typeface="Calibri"/>
              </a:rPr>
              <a:t> </a:t>
            </a:r>
            <a:r>
              <a:rPr sz="1100">
                <a:solidFill>
                  <a:srgbClr val="000000"/>
                </a:solidFill>
                <a:latin typeface="Calibri"/>
                <a:cs typeface="Calibri"/>
              </a:rPr>
              <a:t>e mínimo (LOWER).</a:t>
            </a:r>
          </a:p>
        </p:txBody>
      </p:sp>
      <p:sp>
        <p:nvSpPr>
          <p:cNvPr id="14" name="object 14"/>
          <p:cNvSpPr txBox="1"/>
          <p:nvPr/>
        </p:nvSpPr>
        <p:spPr>
          <a:xfrm>
            <a:off x="3319272" y="3598256"/>
            <a:ext cx="96794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5" name="object 15"/>
          <p:cNvSpPr txBox="1"/>
          <p:nvPr/>
        </p:nvSpPr>
        <p:spPr>
          <a:xfrm>
            <a:off x="647700" y="3826856"/>
            <a:ext cx="445823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utilize água da torneira já que</a:t>
            </a:r>
            <a:r>
              <a:rPr sz="1100" spc="22">
                <a:solidFill>
                  <a:srgbClr val="000000"/>
                </a:solidFill>
                <a:latin typeface="Calibri"/>
                <a:cs typeface="Calibri"/>
              </a:rPr>
              <a:t> </a:t>
            </a:r>
            <a:r>
              <a:rPr sz="1100">
                <a:solidFill>
                  <a:srgbClr val="000000"/>
                </a:solidFill>
                <a:latin typeface="Calibri"/>
                <a:cs typeface="Calibri"/>
              </a:rPr>
              <a:t>pode danificar o sistema de refrigeração.</a:t>
            </a:r>
          </a:p>
        </p:txBody>
      </p:sp>
      <p:sp>
        <p:nvSpPr>
          <p:cNvPr id="16" name="object 16"/>
          <p:cNvSpPr txBox="1"/>
          <p:nvPr/>
        </p:nvSpPr>
        <p:spPr>
          <a:xfrm>
            <a:off x="647700" y="4047836"/>
            <a:ext cx="618389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misture refrigerantes de diferentes características e/ou marcas devido às incompatibilidades nos seus</a:t>
            </a:r>
          </a:p>
          <a:p>
            <a:pPr marL="0" marR="0">
              <a:lnSpc>
                <a:spcPts val="1344"/>
              </a:lnSpc>
              <a:spcBef>
                <a:spcPts val="50"/>
              </a:spcBef>
              <a:spcAft>
                <a:spcPts val="0"/>
              </a:spcAft>
            </a:pPr>
            <a:r>
              <a:rPr sz="1100">
                <a:solidFill>
                  <a:srgbClr val="000000"/>
                </a:solidFill>
                <a:latin typeface="Calibri"/>
                <a:cs typeface="Calibri"/>
              </a:rPr>
              <a:t>ingredientes.</a:t>
            </a:r>
          </a:p>
        </p:txBody>
      </p:sp>
      <p:sp>
        <p:nvSpPr>
          <p:cNvPr id="17" name="object 1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146</a:t>
            </a:r>
          </a:p>
        </p:txBody>
      </p:sp>
      <p:sp>
        <p:nvSpPr>
          <p:cNvPr id="18" name="CaixaDeTexto 17">
            <a:extLst>
              <a:ext uri="{FF2B5EF4-FFF2-40B4-BE49-F238E27FC236}">
                <a16:creationId xmlns:a16="http://schemas.microsoft.com/office/drawing/2014/main" id="{CA70BC3B-795A-D3C5-F2B6-D96C890A7666}"/>
              </a:ext>
            </a:extLst>
          </p:cNvPr>
          <p:cNvSpPr txBox="1"/>
          <p:nvPr/>
        </p:nvSpPr>
        <p:spPr>
          <a:xfrm>
            <a:off x="1246960" y="4501428"/>
            <a:ext cx="5112568" cy="430887"/>
          </a:xfrm>
          <a:prstGeom prst="rect">
            <a:avLst/>
          </a:prstGeom>
          <a:noFill/>
        </p:spPr>
        <p:txBody>
          <a:bodyPr wrap="square" rtlCol="0">
            <a:spAutoFit/>
          </a:bodyPr>
          <a:lstStyle/>
          <a:p>
            <a:r>
              <a:rPr lang="pt-BR" sz="1100">
                <a:solidFill>
                  <a:srgbClr val="000000"/>
                </a:solidFill>
                <a:cs typeface="Calibri"/>
              </a:rPr>
              <a:t>A Voge Brasil recomenda liquido refrigerante </a:t>
            </a:r>
            <a:r>
              <a:rPr lang="pt-BR" sz="1100" b="1">
                <a:solidFill>
                  <a:schemeClr val="bg1"/>
                </a:solidFill>
                <a:highlight>
                  <a:srgbClr val="FF0000"/>
                </a:highlight>
                <a:cs typeface="Calibri"/>
              </a:rPr>
              <a:t>MOTUL</a:t>
            </a:r>
          </a:p>
          <a:p>
            <a:endParaRPr lang="pt-BR" sz="11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981960"/>
            <a:ext cx="6301740" cy="80314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838959"/>
            <a:ext cx="6301740" cy="92202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882488"/>
            <a:ext cx="608530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Deverá</a:t>
            </a:r>
            <a:r>
              <a:rPr sz="1100" spc="-10">
                <a:solidFill>
                  <a:srgbClr val="000000"/>
                </a:solidFill>
                <a:latin typeface="Calibri"/>
                <a:cs typeface="Calibri"/>
              </a:rPr>
              <a:t> </a:t>
            </a:r>
            <a:r>
              <a:rPr sz="1100">
                <a:solidFill>
                  <a:srgbClr val="000000"/>
                </a:solidFill>
                <a:latin typeface="Calibri"/>
                <a:cs typeface="Calibri"/>
              </a:rPr>
              <a:t>utilizar-se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refrigerante mais adequado no caso</a:t>
            </a:r>
            <a:r>
              <a:rPr sz="1100" spc="17">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a temperatura</a:t>
            </a:r>
            <a:r>
              <a:rPr sz="1100" spc="-14">
                <a:solidFill>
                  <a:srgbClr val="000000"/>
                </a:solidFill>
                <a:latin typeface="Calibri"/>
                <a:cs typeface="Calibri"/>
              </a:rPr>
              <a:t> </a:t>
            </a:r>
            <a:r>
              <a:rPr sz="1100">
                <a:solidFill>
                  <a:srgbClr val="000000"/>
                </a:solidFill>
                <a:latin typeface="Calibri"/>
                <a:cs typeface="Calibri"/>
              </a:rPr>
              <a:t>exterior ser mais fria que a</a:t>
            </a:r>
          </a:p>
          <a:p>
            <a:pPr marL="0" marR="0">
              <a:lnSpc>
                <a:spcPts val="1344"/>
              </a:lnSpc>
              <a:spcBef>
                <a:spcPts val="50"/>
              </a:spcBef>
              <a:spcAft>
                <a:spcPts val="0"/>
              </a:spcAft>
            </a:pPr>
            <a:r>
              <a:rPr sz="1100">
                <a:solidFill>
                  <a:srgbClr val="000000"/>
                </a:solidFill>
                <a:latin typeface="Calibri"/>
                <a:cs typeface="Calibri"/>
              </a:rPr>
              <a:t>marcada na etiqueta da embalagem.</a:t>
            </a:r>
          </a:p>
        </p:txBody>
      </p:sp>
      <p:sp>
        <p:nvSpPr>
          <p:cNvPr id="7" name="object 7"/>
          <p:cNvSpPr txBox="1"/>
          <p:nvPr/>
        </p:nvSpPr>
        <p:spPr>
          <a:xfrm>
            <a:off x="684275" y="1273206"/>
            <a:ext cx="6306983" cy="38090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O</a:t>
            </a:r>
            <a:r>
              <a:rPr sz="1100" spc="12">
                <a:solidFill>
                  <a:srgbClr val="000000"/>
                </a:solidFill>
                <a:latin typeface="Calibri"/>
                <a:cs typeface="Calibri"/>
              </a:rPr>
              <a:t> </a:t>
            </a:r>
            <a:r>
              <a:rPr sz="1100">
                <a:solidFill>
                  <a:srgbClr val="000000"/>
                </a:solidFill>
                <a:latin typeface="Calibri"/>
                <a:cs typeface="Calibri"/>
              </a:rPr>
              <a:t>refrigerante recomendado pela VOGE tem</a:t>
            </a:r>
            <a:r>
              <a:rPr sz="1100" spc="22">
                <a:solidFill>
                  <a:srgbClr val="000000"/>
                </a:solidFill>
                <a:latin typeface="Calibri"/>
                <a:cs typeface="Calibri"/>
              </a:rPr>
              <a:t>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ponto</a:t>
            </a:r>
            <a:r>
              <a:rPr sz="1100" spc="14">
                <a:solidFill>
                  <a:srgbClr val="000000"/>
                </a:solidFill>
                <a:latin typeface="Calibri"/>
                <a:cs typeface="Calibri"/>
              </a:rPr>
              <a:t> </a:t>
            </a:r>
            <a:r>
              <a:rPr sz="1100">
                <a:solidFill>
                  <a:srgbClr val="000000"/>
                </a:solidFill>
                <a:latin typeface="Calibri"/>
                <a:cs typeface="Calibri"/>
              </a:rPr>
              <a:t>de congelamento de -45</a:t>
            </a:r>
            <a:r>
              <a:rPr sz="1100" spc="-64">
                <a:solidFill>
                  <a:srgbClr val="000000"/>
                </a:solidFill>
                <a:latin typeface="Calibri"/>
                <a:cs typeface="Calibri"/>
              </a:rPr>
              <a:t> </a:t>
            </a:r>
            <a:r>
              <a:rPr sz="1050" baseline="36000">
                <a:solidFill>
                  <a:srgbClr val="000000"/>
                </a:solidFill>
                <a:latin typeface="Calibri"/>
                <a:cs typeface="Calibri"/>
              </a:rPr>
              <a:t>o</a:t>
            </a:r>
            <a:r>
              <a:rPr sz="1100">
                <a:solidFill>
                  <a:srgbClr val="000000"/>
                </a:solidFill>
                <a:latin typeface="Calibri"/>
                <a:cs typeface="Calibri"/>
              </a:rPr>
              <a:t>C de etilenoglicol. </a:t>
            </a:r>
            <a:r>
              <a:rPr sz="1100" spc="-14">
                <a:solidFill>
                  <a:srgbClr val="000000"/>
                </a:solidFill>
                <a:latin typeface="Calibri"/>
                <a:cs typeface="Calibri"/>
              </a:rPr>
              <a:t>No</a:t>
            </a:r>
            <a:r>
              <a:rPr sz="1100" spc="33">
                <a:solidFill>
                  <a:srgbClr val="000000"/>
                </a:solidFill>
                <a:latin typeface="Calibri"/>
                <a:cs typeface="Calibri"/>
              </a:rPr>
              <a:t> </a:t>
            </a:r>
            <a:r>
              <a:rPr sz="1100">
                <a:solidFill>
                  <a:srgbClr val="000000"/>
                </a:solidFill>
                <a:latin typeface="Calibri"/>
                <a:cs typeface="Calibri"/>
              </a:rPr>
              <a:t>caso</a:t>
            </a:r>
          </a:p>
          <a:p>
            <a:pPr marL="0" marR="0">
              <a:lnSpc>
                <a:spcPts val="1343"/>
              </a:lnSpc>
              <a:spcBef>
                <a:spcPts val="50"/>
              </a:spcBef>
              <a:spcAft>
                <a:spcPts val="0"/>
              </a:spcAft>
            </a:pPr>
            <a:r>
              <a:rPr sz="1100">
                <a:solidFill>
                  <a:srgbClr val="000000"/>
                </a:solidFill>
                <a:latin typeface="Calibri"/>
                <a:cs typeface="Calibri"/>
              </a:rPr>
              <a:t>de ser necessário substituí-lo, confie na sua Oficina Autorizada VOGE.</a:t>
            </a:r>
          </a:p>
        </p:txBody>
      </p:sp>
      <p:sp>
        <p:nvSpPr>
          <p:cNvPr id="8" name="object 8"/>
          <p:cNvSpPr txBox="1"/>
          <p:nvPr/>
        </p:nvSpPr>
        <p:spPr>
          <a:xfrm>
            <a:off x="3477768" y="184413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9" name="object 9"/>
          <p:cNvSpPr txBox="1"/>
          <p:nvPr/>
        </p:nvSpPr>
        <p:spPr>
          <a:xfrm>
            <a:off x="755904" y="2071208"/>
            <a:ext cx="526524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garantir</a:t>
            </a:r>
            <a:r>
              <a:rPr sz="1100" spc="-20">
                <a:solidFill>
                  <a:srgbClr val="000000"/>
                </a:solidFill>
                <a:latin typeface="Calibri"/>
                <a:cs typeface="Calibri"/>
              </a:rPr>
              <a:t> </a:t>
            </a:r>
            <a:r>
              <a:rPr sz="1100">
                <a:solidFill>
                  <a:srgbClr val="000000"/>
                </a:solidFill>
                <a:latin typeface="Calibri"/>
                <a:cs typeface="Calibri"/>
              </a:rPr>
              <a:t>um melhor rendimento do líquido</a:t>
            </a:r>
            <a:r>
              <a:rPr sz="1100" spc="19">
                <a:solidFill>
                  <a:srgbClr val="000000"/>
                </a:solidFill>
                <a:latin typeface="Calibri"/>
                <a:cs typeface="Calibri"/>
              </a:rPr>
              <a:t> </a:t>
            </a:r>
            <a:r>
              <a:rPr sz="1100">
                <a:solidFill>
                  <a:srgbClr val="000000"/>
                </a:solidFill>
                <a:latin typeface="Calibri"/>
                <a:cs typeface="Calibri"/>
              </a:rPr>
              <a:t>refrigerante, substitua-o a cada</a:t>
            </a:r>
            <a:r>
              <a:rPr sz="1100" spc="-27">
                <a:solidFill>
                  <a:srgbClr val="000000"/>
                </a:solidFill>
                <a:latin typeface="Calibri"/>
                <a:cs typeface="Calibri"/>
              </a:rPr>
              <a:t> </a:t>
            </a:r>
            <a:r>
              <a:rPr sz="1100">
                <a:solidFill>
                  <a:srgbClr val="000000"/>
                </a:solidFill>
                <a:latin typeface="Calibri"/>
                <a:cs typeface="Calibri"/>
              </a:rPr>
              <a:t>dois anos.</a:t>
            </a:r>
          </a:p>
          <a:p>
            <a:pPr marL="0" marR="0">
              <a:lnSpc>
                <a:spcPts val="1344"/>
              </a:lnSpc>
              <a:spcBef>
                <a:spcPts val="50"/>
              </a:spcBef>
              <a:spcAft>
                <a:spcPts val="0"/>
              </a:spcAft>
            </a:pPr>
            <a:r>
              <a:rPr sz="1100">
                <a:solidFill>
                  <a:srgbClr val="000000"/>
                </a:solidFill>
                <a:latin typeface="Calibri"/>
                <a:cs typeface="Calibri"/>
              </a:rPr>
              <a:t>Características recomendadas do refrigerante: ponto</a:t>
            </a:r>
            <a:r>
              <a:rPr sz="1100" spc="-12">
                <a:solidFill>
                  <a:srgbClr val="000000"/>
                </a:solidFill>
                <a:latin typeface="Calibri"/>
                <a:cs typeface="Calibri"/>
              </a:rPr>
              <a:t> </a:t>
            </a:r>
            <a:r>
              <a:rPr sz="1100">
                <a:solidFill>
                  <a:srgbClr val="000000"/>
                </a:solidFill>
                <a:latin typeface="Calibri"/>
                <a:cs typeface="Calibri"/>
              </a:rPr>
              <a:t>de congelamento de -45</a:t>
            </a:r>
            <a:r>
              <a:rPr sz="1100" spc="-66">
                <a:solidFill>
                  <a:srgbClr val="000000"/>
                </a:solidFill>
                <a:latin typeface="Calibri"/>
                <a:cs typeface="Calibri"/>
              </a:rPr>
              <a:t> </a:t>
            </a:r>
            <a:r>
              <a:rPr sz="1050" baseline="35999">
                <a:solidFill>
                  <a:srgbClr val="000000"/>
                </a:solidFill>
                <a:latin typeface="Calibri"/>
                <a:cs typeface="Calibri"/>
              </a:rPr>
              <a:t>o</a:t>
            </a:r>
            <a:r>
              <a:rPr sz="1100">
                <a:solidFill>
                  <a:srgbClr val="000000"/>
                </a:solidFill>
                <a:latin typeface="Calibri"/>
                <a:cs typeface="Calibri"/>
              </a:rPr>
              <a:t>C.</a:t>
            </a:r>
          </a:p>
          <a:p>
            <a:pPr marL="0" marR="0">
              <a:lnSpc>
                <a:spcPts val="1344"/>
              </a:lnSpc>
              <a:spcBef>
                <a:spcPts val="0"/>
              </a:spcBef>
              <a:spcAft>
                <a:spcPts val="0"/>
              </a:spcAft>
            </a:pPr>
            <a:r>
              <a:rPr sz="1100">
                <a:solidFill>
                  <a:srgbClr val="000000"/>
                </a:solidFill>
                <a:latin typeface="Calibri"/>
                <a:cs typeface="Calibri"/>
              </a:rPr>
              <a:t>Volume de enchimento 2 litros.</a:t>
            </a:r>
          </a:p>
        </p:txBody>
      </p:sp>
      <p:sp>
        <p:nvSpPr>
          <p:cNvPr id="10" name="object 10"/>
          <p:cNvSpPr txBox="1"/>
          <p:nvPr/>
        </p:nvSpPr>
        <p:spPr>
          <a:xfrm>
            <a:off x="755904" y="2583272"/>
            <a:ext cx="614538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Desfaça-se do líquido refrigerante usado</a:t>
            </a:r>
            <a:r>
              <a:rPr sz="1100" spc="21">
                <a:solidFill>
                  <a:srgbClr val="000000"/>
                </a:solidFill>
                <a:latin typeface="Calibri"/>
                <a:cs typeface="Calibri"/>
              </a:rPr>
              <a:t> </a:t>
            </a:r>
            <a:r>
              <a:rPr sz="1100">
                <a:solidFill>
                  <a:srgbClr val="000000"/>
                </a:solidFill>
                <a:latin typeface="Calibri"/>
                <a:cs typeface="Calibri"/>
              </a:rPr>
              <a:t>de modo</a:t>
            </a:r>
            <a:r>
              <a:rPr sz="1100" spc="14">
                <a:solidFill>
                  <a:srgbClr val="000000"/>
                </a:solidFill>
                <a:latin typeface="Calibri"/>
                <a:cs typeface="Calibri"/>
              </a:rPr>
              <a:t> </a:t>
            </a:r>
            <a:r>
              <a:rPr sz="1100">
                <a:solidFill>
                  <a:srgbClr val="000000"/>
                </a:solidFill>
                <a:latin typeface="Calibri"/>
                <a:cs typeface="Calibri"/>
              </a:rPr>
              <a:t>a respeitar o meio</a:t>
            </a:r>
            <a:r>
              <a:rPr sz="1100" spc="19">
                <a:solidFill>
                  <a:srgbClr val="000000"/>
                </a:solidFill>
                <a:latin typeface="Calibri"/>
                <a:cs typeface="Calibri"/>
              </a:rPr>
              <a:t> </a:t>
            </a:r>
            <a:r>
              <a:rPr sz="1100">
                <a:solidFill>
                  <a:srgbClr val="000000"/>
                </a:solidFill>
                <a:latin typeface="Calibri"/>
                <a:cs typeface="Calibri"/>
              </a:rPr>
              <a:t>ambiente num ponto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reciclagem.</a:t>
            </a:r>
          </a:p>
        </p:txBody>
      </p:sp>
      <p:sp>
        <p:nvSpPr>
          <p:cNvPr id="11" name="object 11"/>
          <p:cNvSpPr txBox="1"/>
          <p:nvPr/>
        </p:nvSpPr>
        <p:spPr>
          <a:xfrm>
            <a:off x="3593592" y="298713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2" name="object 12"/>
          <p:cNvSpPr txBox="1"/>
          <p:nvPr/>
        </p:nvSpPr>
        <p:spPr>
          <a:xfrm>
            <a:off x="755904" y="3216229"/>
            <a:ext cx="6134992" cy="548624"/>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Durante o enchimento, deixe que o motor arrefeça quando</a:t>
            </a:r>
            <a:r>
              <a:rPr sz="1100" spc="22">
                <a:solidFill>
                  <a:srgbClr val="000000"/>
                </a:solidFill>
                <a:latin typeface="Calibri"/>
                <a:cs typeface="Calibri"/>
              </a:rPr>
              <a:t> </a:t>
            </a:r>
            <a:r>
              <a:rPr sz="1100">
                <a:solidFill>
                  <a:srgbClr val="000000"/>
                </a:solidFill>
                <a:latin typeface="Calibri"/>
                <a:cs typeface="Calibri"/>
              </a:rPr>
              <a:t>voltar a abrir o tampão do radiador depois</a:t>
            </a:r>
            <a:r>
              <a:rPr sz="1100" spc="-20">
                <a:solidFill>
                  <a:srgbClr val="000000"/>
                </a:solidFill>
                <a:latin typeface="Calibri"/>
                <a:cs typeface="Calibri"/>
              </a:rPr>
              <a:t> </a:t>
            </a:r>
            <a:r>
              <a:rPr sz="1100">
                <a:solidFill>
                  <a:srgbClr val="000000"/>
                </a:solidFill>
                <a:latin typeface="Calibri"/>
                <a:cs typeface="Calibri"/>
              </a:rPr>
              <a:t>do</a:t>
            </a:r>
          </a:p>
          <a:p>
            <a:pPr marL="0" marR="0">
              <a:lnSpc>
                <a:spcPts val="1332"/>
              </a:lnSpc>
              <a:spcBef>
                <a:spcPts val="50"/>
              </a:spcBef>
              <a:spcAft>
                <a:spcPts val="0"/>
              </a:spcAft>
            </a:pPr>
            <a:r>
              <a:rPr sz="1100">
                <a:solidFill>
                  <a:srgbClr val="000000"/>
                </a:solidFill>
                <a:latin typeface="Calibri"/>
                <a:cs typeface="Calibri"/>
              </a:rPr>
              <a:t>motor</a:t>
            </a:r>
            <a:r>
              <a:rPr sz="1100" spc="-10">
                <a:solidFill>
                  <a:srgbClr val="000000"/>
                </a:solidFill>
                <a:latin typeface="Calibri"/>
                <a:cs typeface="Calibri"/>
              </a:rPr>
              <a:t> </a:t>
            </a:r>
            <a:r>
              <a:rPr sz="1100">
                <a:solidFill>
                  <a:srgbClr val="000000"/>
                </a:solidFill>
                <a:latin typeface="Calibri"/>
                <a:cs typeface="Calibri"/>
              </a:rPr>
              <a:t>ter</a:t>
            </a:r>
            <a:r>
              <a:rPr sz="1100" spc="-11">
                <a:solidFill>
                  <a:srgbClr val="000000"/>
                </a:solidFill>
                <a:latin typeface="Calibri"/>
                <a:cs typeface="Calibri"/>
              </a:rPr>
              <a:t> </a:t>
            </a:r>
            <a:r>
              <a:rPr sz="1100">
                <a:solidFill>
                  <a:srgbClr val="000000"/>
                </a:solidFill>
                <a:latin typeface="Calibri"/>
                <a:cs typeface="Calibri"/>
              </a:rPr>
              <a:t>funcionado, ou o líquido</a:t>
            </a:r>
            <a:r>
              <a:rPr sz="1100" spc="12">
                <a:solidFill>
                  <a:srgbClr val="000000"/>
                </a:solidFill>
                <a:latin typeface="Calibri"/>
                <a:cs typeface="Calibri"/>
              </a:rPr>
              <a:t> </a:t>
            </a:r>
            <a:r>
              <a:rPr sz="1100">
                <a:solidFill>
                  <a:srgbClr val="000000"/>
                </a:solidFill>
                <a:latin typeface="Calibri"/>
                <a:cs typeface="Calibri"/>
              </a:rPr>
              <a:t>refrigerante quente pode ser expulso através do bocal do tampão e</a:t>
            </a:r>
          </a:p>
          <a:p>
            <a:pPr marL="0" marR="0">
              <a:lnSpc>
                <a:spcPts val="1344"/>
              </a:lnSpc>
              <a:spcBef>
                <a:spcPts val="0"/>
              </a:spcBef>
              <a:spcAft>
                <a:spcPts val="0"/>
              </a:spcAft>
            </a:pPr>
            <a:r>
              <a:rPr sz="1100">
                <a:solidFill>
                  <a:srgbClr val="000000"/>
                </a:solidFill>
                <a:latin typeface="Calibri"/>
                <a:cs typeface="Calibri"/>
              </a:rPr>
              <a:t>provocar queimaduras.</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147</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3024" y="1947164"/>
            <a:ext cx="6092952" cy="16276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1674216"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chemeClr val="tx2"/>
                </a:solidFill>
                <a:cs typeface="Cambria"/>
              </a:rPr>
              <a:t>Fluido de freios</a:t>
            </a:r>
            <a:endParaRPr sz="1400" b="1">
              <a:solidFill>
                <a:schemeClr val="tx2"/>
              </a:solidFill>
              <a:cs typeface="Cambria"/>
            </a:endParaRPr>
          </a:p>
        </p:txBody>
      </p:sp>
      <p:sp>
        <p:nvSpPr>
          <p:cNvPr id="6" name="object 6"/>
          <p:cNvSpPr txBox="1"/>
          <p:nvPr/>
        </p:nvSpPr>
        <p:spPr>
          <a:xfrm>
            <a:off x="576072" y="1095848"/>
            <a:ext cx="624877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a:t>
            </a:r>
            <a:r>
              <a:rPr lang="pt-BR" sz="1100">
                <a:solidFill>
                  <a:srgbClr val="000000"/>
                </a:solidFill>
                <a:latin typeface="Calibri"/>
                <a:cs typeface="Calibri"/>
              </a:rPr>
              <a:t>fluido </a:t>
            </a:r>
            <a:r>
              <a:rPr sz="1100">
                <a:solidFill>
                  <a:srgbClr val="000000"/>
                </a:solidFill>
                <a:latin typeface="Calibri"/>
                <a:cs typeface="Calibri"/>
              </a:rPr>
              <a:t>de </a:t>
            </a:r>
            <a:r>
              <a:rPr lang="pt-BR" sz="1100">
                <a:solidFill>
                  <a:srgbClr val="000000"/>
                </a:solidFill>
                <a:latin typeface="Calibri"/>
                <a:cs typeface="Calibri"/>
              </a:rPr>
              <a:t>freios</a:t>
            </a:r>
            <a:r>
              <a:rPr sz="1100">
                <a:solidFill>
                  <a:srgbClr val="000000"/>
                </a:solidFill>
                <a:latin typeface="Calibri"/>
                <a:cs typeface="Calibri"/>
              </a:rPr>
              <a:t> é um</a:t>
            </a:r>
            <a:r>
              <a:rPr sz="1100" spc="14">
                <a:solidFill>
                  <a:srgbClr val="000000"/>
                </a:solidFill>
                <a:latin typeface="Calibri"/>
                <a:cs typeface="Calibri"/>
              </a:rPr>
              <a:t> </a:t>
            </a:r>
            <a:r>
              <a:rPr sz="1100">
                <a:solidFill>
                  <a:srgbClr val="000000"/>
                </a:solidFill>
                <a:latin typeface="Calibri"/>
                <a:cs typeface="Calibri"/>
              </a:rPr>
              <a:t>meio importante para transmitir</a:t>
            </a:r>
            <a:r>
              <a:rPr sz="1100" spc="-17">
                <a:solidFill>
                  <a:srgbClr val="000000"/>
                </a:solidFill>
                <a:latin typeface="Calibri"/>
                <a:cs typeface="Calibri"/>
              </a:rPr>
              <a:t> </a:t>
            </a:r>
            <a:r>
              <a:rPr sz="1100">
                <a:solidFill>
                  <a:srgbClr val="000000"/>
                </a:solidFill>
                <a:latin typeface="Calibri"/>
                <a:cs typeface="Calibri"/>
              </a:rPr>
              <a:t>a potência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frenagem</a:t>
            </a:r>
            <a:r>
              <a:rPr sz="1100" spc="17">
                <a:solidFill>
                  <a:srgbClr val="000000"/>
                </a:solidFill>
                <a:latin typeface="Calibri"/>
                <a:cs typeface="Calibri"/>
              </a:rPr>
              <a:t> </a:t>
            </a:r>
            <a:r>
              <a:rPr sz="1100" spc="-15">
                <a:solidFill>
                  <a:srgbClr val="000000"/>
                </a:solidFill>
                <a:latin typeface="Calibri"/>
                <a:cs typeface="Calibri"/>
              </a:rPr>
              <a:t>no</a:t>
            </a:r>
            <a:r>
              <a:rPr sz="1100" spc="17">
                <a:solidFill>
                  <a:srgbClr val="000000"/>
                </a:solidFill>
                <a:latin typeface="Calibri"/>
                <a:cs typeface="Calibri"/>
              </a:rPr>
              <a:t> </a:t>
            </a:r>
            <a:r>
              <a:rPr sz="1100">
                <a:solidFill>
                  <a:srgbClr val="000000"/>
                </a:solidFill>
                <a:latin typeface="Calibri"/>
                <a:cs typeface="Calibri"/>
              </a:rPr>
              <a:t>sistema de </a:t>
            </a:r>
            <a:r>
              <a:rPr lang="pt-BR" sz="1100">
                <a:solidFill>
                  <a:srgbClr val="000000"/>
                </a:solidFill>
                <a:latin typeface="Calibri"/>
                <a:cs typeface="Calibri"/>
              </a:rPr>
              <a:t>frenagem</a:t>
            </a:r>
            <a:endParaRPr sz="110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hidráulica, que necessita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um rendimento </a:t>
            </a:r>
            <a:r>
              <a:rPr lang="pt-BR" sz="1100">
                <a:solidFill>
                  <a:srgbClr val="000000"/>
                </a:solidFill>
                <a:latin typeface="Calibri"/>
                <a:cs typeface="Calibri"/>
              </a:rPr>
              <a:t>con</a:t>
            </a:r>
            <a:r>
              <a:rPr sz="1100">
                <a:solidFill>
                  <a:srgbClr val="000000"/>
                </a:solidFill>
                <a:latin typeface="Calibri"/>
                <a:cs typeface="Calibri"/>
              </a:rPr>
              <a:t>fiável a alta e baixa temperatura, e ao mesmo</a:t>
            </a:r>
            <a:r>
              <a:rPr sz="1100" spc="10">
                <a:solidFill>
                  <a:srgbClr val="000000"/>
                </a:solidFill>
                <a:latin typeface="Calibri"/>
                <a:cs typeface="Calibri"/>
              </a:rPr>
              <a:t> </a:t>
            </a:r>
            <a:r>
              <a:rPr sz="1100">
                <a:solidFill>
                  <a:srgbClr val="000000"/>
                </a:solidFill>
                <a:latin typeface="Calibri"/>
                <a:cs typeface="Calibri"/>
              </a:rPr>
              <a:t>tempo</a:t>
            </a:r>
            <a:r>
              <a:rPr sz="1100" spc="13">
                <a:solidFill>
                  <a:srgbClr val="000000"/>
                </a:solidFill>
                <a:latin typeface="Calibri"/>
                <a:cs typeface="Calibri"/>
              </a:rPr>
              <a:t> </a:t>
            </a:r>
            <a:r>
              <a:rPr sz="1100">
                <a:solidFill>
                  <a:srgbClr val="000000"/>
                </a:solidFill>
                <a:latin typeface="Calibri"/>
                <a:cs typeface="Calibri"/>
              </a:rPr>
              <a:t>deve</a:t>
            </a:r>
            <a:r>
              <a:rPr sz="1100" spc="-14">
                <a:solidFill>
                  <a:srgbClr val="000000"/>
                </a:solidFill>
                <a:latin typeface="Calibri"/>
                <a:cs typeface="Calibri"/>
              </a:rPr>
              <a:t> </a:t>
            </a:r>
            <a:r>
              <a:rPr sz="1100">
                <a:solidFill>
                  <a:srgbClr val="000000"/>
                </a:solidFill>
                <a:latin typeface="Calibri"/>
                <a:cs typeface="Calibri"/>
              </a:rPr>
              <a:t>ser</a:t>
            </a:r>
          </a:p>
          <a:p>
            <a:pPr marL="0" marR="0">
              <a:lnSpc>
                <a:spcPts val="1344"/>
              </a:lnSpc>
              <a:spcBef>
                <a:spcPts val="0"/>
              </a:spcBef>
              <a:spcAft>
                <a:spcPts val="0"/>
              </a:spcAft>
            </a:pPr>
            <a:r>
              <a:rPr sz="1100">
                <a:solidFill>
                  <a:srgbClr val="000000"/>
                </a:solidFill>
                <a:latin typeface="Calibri"/>
                <a:cs typeface="Calibri"/>
              </a:rPr>
              <a:t>anticorrosivo. Escolha o </a:t>
            </a:r>
            <a:r>
              <a:rPr lang="pt-BR" sz="1100">
                <a:solidFill>
                  <a:srgbClr val="000000"/>
                </a:solidFill>
                <a:latin typeface="Calibri"/>
                <a:cs typeface="Calibri"/>
              </a:rPr>
              <a:t>fluido</a:t>
            </a:r>
            <a:r>
              <a:rPr sz="1100" spc="19">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freios</a:t>
            </a:r>
            <a:r>
              <a:rPr sz="1100" spc="-17">
                <a:solidFill>
                  <a:srgbClr val="000000"/>
                </a:solidFill>
                <a:latin typeface="Calibri"/>
                <a:cs typeface="Calibri"/>
              </a:rPr>
              <a:t> </a:t>
            </a:r>
            <a:r>
              <a:rPr sz="1100">
                <a:solidFill>
                  <a:srgbClr val="000000"/>
                </a:solidFill>
                <a:latin typeface="Calibri"/>
                <a:cs typeface="Calibri"/>
              </a:rPr>
              <a:t>adequado.</a:t>
            </a:r>
          </a:p>
        </p:txBody>
      </p:sp>
      <p:sp>
        <p:nvSpPr>
          <p:cNvPr id="7" name="object 7"/>
          <p:cNvSpPr txBox="1"/>
          <p:nvPr/>
        </p:nvSpPr>
        <p:spPr>
          <a:xfrm>
            <a:off x="576072" y="1734678"/>
            <a:ext cx="225908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Verificação do </a:t>
            </a:r>
            <a:r>
              <a:rPr lang="pt-BR" sz="1100" b="1">
                <a:solidFill>
                  <a:srgbClr val="4F81BD"/>
                </a:solidFill>
                <a:cs typeface="Cambria"/>
              </a:rPr>
              <a:t>fluido</a:t>
            </a:r>
            <a:r>
              <a:rPr sz="1100" b="1">
                <a:solidFill>
                  <a:srgbClr val="4F81BD"/>
                </a:solidFill>
                <a:cs typeface="Cambria"/>
              </a:rPr>
              <a:t> de </a:t>
            </a:r>
            <a:r>
              <a:rPr lang="pt-BR" sz="1100" b="1">
                <a:solidFill>
                  <a:srgbClr val="4F81BD"/>
                </a:solidFill>
                <a:cs typeface="Cambria"/>
              </a:rPr>
              <a:t>freios</a:t>
            </a:r>
            <a:endParaRPr sz="1100" b="1">
              <a:solidFill>
                <a:srgbClr val="4F81BD"/>
              </a:solidFill>
              <a:cs typeface="Cambria"/>
            </a:endParaRPr>
          </a:p>
        </p:txBody>
      </p:sp>
      <p:sp>
        <p:nvSpPr>
          <p:cNvPr id="8" name="object 8"/>
          <p:cNvSpPr txBox="1"/>
          <p:nvPr/>
        </p:nvSpPr>
        <p:spPr>
          <a:xfrm>
            <a:off x="2112264" y="2333623"/>
            <a:ext cx="1190365"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máximo (UPPER)</a:t>
            </a:r>
          </a:p>
        </p:txBody>
      </p:sp>
      <p:sp>
        <p:nvSpPr>
          <p:cNvPr id="9" name="object 9"/>
          <p:cNvSpPr txBox="1"/>
          <p:nvPr/>
        </p:nvSpPr>
        <p:spPr>
          <a:xfrm>
            <a:off x="2112264" y="2524123"/>
            <a:ext cx="4552308" cy="32089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mínimo (LOWER)</a:t>
            </a:r>
          </a:p>
          <a:p>
            <a:pPr marL="3361943" marR="0">
              <a:lnSpc>
                <a:spcPts val="1098"/>
              </a:lnSpc>
              <a:spcBef>
                <a:spcPts val="29"/>
              </a:spcBef>
              <a:spcAft>
                <a:spcPts val="0"/>
              </a:spcAft>
            </a:pPr>
            <a:r>
              <a:rPr sz="900">
                <a:solidFill>
                  <a:srgbClr val="000000"/>
                </a:solidFill>
                <a:latin typeface="Calibri"/>
                <a:cs typeface="Calibri"/>
              </a:rPr>
              <a:t>Nível máximo (UPPER)</a:t>
            </a:r>
          </a:p>
        </p:txBody>
      </p:sp>
      <p:sp>
        <p:nvSpPr>
          <p:cNvPr id="10" name="object 10"/>
          <p:cNvSpPr txBox="1"/>
          <p:nvPr/>
        </p:nvSpPr>
        <p:spPr>
          <a:xfrm>
            <a:off x="5474207" y="2857879"/>
            <a:ext cx="1207968"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Nível mínimo (LOWER)</a:t>
            </a:r>
          </a:p>
        </p:txBody>
      </p:sp>
      <p:sp>
        <p:nvSpPr>
          <p:cNvPr id="11" name="object 11"/>
          <p:cNvSpPr txBox="1"/>
          <p:nvPr/>
        </p:nvSpPr>
        <p:spPr>
          <a:xfrm>
            <a:off x="2112264" y="3095623"/>
            <a:ext cx="948726" cy="277320"/>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Bomba de </a:t>
            </a:r>
            <a:r>
              <a:rPr lang="pt-BR" sz="900">
                <a:solidFill>
                  <a:srgbClr val="000000"/>
                </a:solidFill>
                <a:latin typeface="Calibri"/>
                <a:cs typeface="Calibri"/>
              </a:rPr>
              <a:t>freio</a:t>
            </a:r>
            <a:endParaRPr sz="900">
              <a:solidFill>
                <a:srgbClr val="000000"/>
              </a:solidFill>
              <a:latin typeface="Calibri"/>
              <a:cs typeface="Calibri"/>
            </a:endParaRPr>
          </a:p>
          <a:p>
            <a:pPr marL="0" marR="0">
              <a:lnSpc>
                <a:spcPts val="1092"/>
              </a:lnSpc>
              <a:spcBef>
                <a:spcPts val="0"/>
              </a:spcBef>
              <a:spcAft>
                <a:spcPts val="0"/>
              </a:spcAft>
            </a:pPr>
            <a:r>
              <a:rPr sz="900">
                <a:solidFill>
                  <a:srgbClr val="000000"/>
                </a:solidFill>
                <a:latin typeface="Calibri"/>
                <a:cs typeface="Calibri"/>
              </a:rPr>
              <a:t>dianteira</a:t>
            </a:r>
          </a:p>
        </p:txBody>
      </p:sp>
      <p:sp>
        <p:nvSpPr>
          <p:cNvPr id="12" name="object 12"/>
          <p:cNvSpPr txBox="1"/>
          <p:nvPr/>
        </p:nvSpPr>
        <p:spPr>
          <a:xfrm>
            <a:off x="5474207" y="3237355"/>
            <a:ext cx="948726" cy="277320"/>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Bomba de </a:t>
            </a:r>
            <a:r>
              <a:rPr lang="pt-BR" sz="900">
                <a:solidFill>
                  <a:srgbClr val="000000"/>
                </a:solidFill>
                <a:latin typeface="Calibri"/>
                <a:cs typeface="Calibri"/>
              </a:rPr>
              <a:t>freio</a:t>
            </a:r>
            <a:endParaRPr sz="900">
              <a:solidFill>
                <a:srgbClr val="000000"/>
              </a:solidFill>
              <a:latin typeface="Calibri"/>
              <a:cs typeface="Calibri"/>
            </a:endParaRPr>
          </a:p>
          <a:p>
            <a:pPr marL="0" marR="0">
              <a:lnSpc>
                <a:spcPts val="1098"/>
              </a:lnSpc>
              <a:spcBef>
                <a:spcPts val="5"/>
              </a:spcBef>
              <a:spcAft>
                <a:spcPts val="0"/>
              </a:spcAft>
            </a:pPr>
            <a:r>
              <a:rPr sz="900">
                <a:solidFill>
                  <a:srgbClr val="000000"/>
                </a:solidFill>
                <a:latin typeface="Calibri"/>
                <a:cs typeface="Calibri"/>
              </a:rPr>
              <a:t>traseira</a:t>
            </a:r>
          </a:p>
        </p:txBody>
      </p:sp>
      <p:sp>
        <p:nvSpPr>
          <p:cNvPr id="13" name="object 13"/>
          <p:cNvSpPr txBox="1"/>
          <p:nvPr/>
        </p:nvSpPr>
        <p:spPr>
          <a:xfrm>
            <a:off x="576072" y="361974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804672" y="3627212"/>
            <a:ext cx="612139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nível </a:t>
            </a:r>
            <a:r>
              <a:rPr sz="1100" spc="-15">
                <a:solidFill>
                  <a:srgbClr val="000000"/>
                </a:solidFill>
                <a:latin typeface="Calibri"/>
                <a:cs typeface="Calibri"/>
              </a:rPr>
              <a:t>do</a:t>
            </a:r>
            <a:r>
              <a:rPr sz="1100" spc="33">
                <a:solidFill>
                  <a:srgbClr val="000000"/>
                </a:solidFill>
                <a:latin typeface="Calibri"/>
                <a:cs typeface="Calibri"/>
              </a:rPr>
              <a:t> </a:t>
            </a:r>
            <a:r>
              <a:rPr lang="pt-BR" sz="1100">
                <a:solidFill>
                  <a:srgbClr val="000000"/>
                </a:solidFill>
                <a:latin typeface="Calibri"/>
                <a:cs typeface="Calibri"/>
              </a:rPr>
              <a:t>fluido</a:t>
            </a:r>
            <a:r>
              <a:rPr sz="1100">
                <a:solidFill>
                  <a:srgbClr val="000000"/>
                </a:solidFill>
                <a:latin typeface="Calibri"/>
                <a:cs typeface="Calibri"/>
              </a:rPr>
              <a:t> de </a:t>
            </a:r>
            <a:r>
              <a:rPr lang="pt-BR" sz="1100">
                <a:solidFill>
                  <a:srgbClr val="000000"/>
                </a:solidFill>
                <a:latin typeface="Calibri"/>
                <a:cs typeface="Calibri"/>
              </a:rPr>
              <a:t>freios</a:t>
            </a:r>
            <a:r>
              <a:rPr sz="1100">
                <a:solidFill>
                  <a:srgbClr val="000000"/>
                </a:solidFill>
                <a:latin typeface="Calibri"/>
                <a:cs typeface="Calibri"/>
              </a:rPr>
              <a:t> demasiado baixo no depósito da bomba pode provocar a entrada de ar no</a:t>
            </a:r>
          </a:p>
          <a:p>
            <a:pPr marL="0" marR="0">
              <a:lnSpc>
                <a:spcPts val="1344"/>
              </a:lnSpc>
              <a:spcBef>
                <a:spcPts val="50"/>
              </a:spcBef>
              <a:spcAft>
                <a:spcPts val="0"/>
              </a:spcAft>
            </a:pPr>
            <a:r>
              <a:rPr sz="1100">
                <a:solidFill>
                  <a:srgbClr val="000000"/>
                </a:solidFill>
                <a:latin typeface="Calibri"/>
                <a:cs typeface="Calibri"/>
              </a:rPr>
              <a:t>sistema de </a:t>
            </a:r>
            <a:r>
              <a:rPr lang="pt-BR" sz="1100">
                <a:solidFill>
                  <a:srgbClr val="000000"/>
                </a:solidFill>
                <a:latin typeface="Calibri"/>
                <a:cs typeface="Calibri"/>
              </a:rPr>
              <a:t>frenagem</a:t>
            </a:r>
            <a:r>
              <a:rPr sz="1100">
                <a:solidFill>
                  <a:srgbClr val="000000"/>
                </a:solidFill>
                <a:latin typeface="Calibri"/>
                <a:cs typeface="Calibri"/>
              </a:rPr>
              <a:t>, diminuindo</a:t>
            </a:r>
            <a:r>
              <a:rPr sz="1100" spc="13">
                <a:solidFill>
                  <a:srgbClr val="000000"/>
                </a:solidFill>
                <a:latin typeface="Calibri"/>
                <a:cs typeface="Calibri"/>
              </a:rPr>
              <a:t>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rendimento dos </a:t>
            </a:r>
            <a:r>
              <a:rPr lang="pt-BR" sz="1100">
                <a:solidFill>
                  <a:srgbClr val="000000"/>
                </a:solidFill>
                <a:latin typeface="Calibri"/>
                <a:cs typeface="Calibri"/>
              </a:rPr>
              <a:t>freios</a:t>
            </a:r>
            <a:r>
              <a:rPr sz="1100">
                <a:solidFill>
                  <a:srgbClr val="000000"/>
                </a:solidFill>
                <a:latin typeface="Calibri"/>
                <a:cs typeface="Calibri"/>
              </a:rPr>
              <a:t> ou</a:t>
            </a:r>
            <a:r>
              <a:rPr sz="1100" spc="-11">
                <a:solidFill>
                  <a:srgbClr val="000000"/>
                </a:solidFill>
                <a:latin typeface="Calibri"/>
                <a:cs typeface="Calibri"/>
              </a:rPr>
              <a:t> </a:t>
            </a:r>
            <a:r>
              <a:rPr sz="1100">
                <a:solidFill>
                  <a:srgbClr val="000000"/>
                </a:solidFill>
                <a:latin typeface="Calibri"/>
                <a:cs typeface="Calibri"/>
              </a:rPr>
              <a:t>mesmo causando</a:t>
            </a:r>
            <a:r>
              <a:rPr sz="1100" spc="11">
                <a:solidFill>
                  <a:srgbClr val="000000"/>
                </a:solidFill>
                <a:latin typeface="Calibri"/>
                <a:cs typeface="Calibri"/>
              </a:rPr>
              <a:t> </a:t>
            </a:r>
            <a:r>
              <a:rPr sz="1100">
                <a:solidFill>
                  <a:srgbClr val="000000"/>
                </a:solidFill>
                <a:latin typeface="Calibri"/>
                <a:cs typeface="Calibri"/>
              </a:rPr>
              <a:t>uma falha. Reveja-o</a:t>
            </a:r>
          </a:p>
          <a:p>
            <a:pPr marL="0" marR="0">
              <a:lnSpc>
                <a:spcPts val="1343"/>
              </a:lnSpc>
              <a:spcBef>
                <a:spcPts val="0"/>
              </a:spcBef>
              <a:spcAft>
                <a:spcPts val="0"/>
              </a:spcAft>
            </a:pPr>
            <a:r>
              <a:rPr sz="1100">
                <a:solidFill>
                  <a:srgbClr val="000000"/>
                </a:solidFill>
                <a:latin typeface="Calibri"/>
                <a:cs typeface="Calibri"/>
              </a:rPr>
              <a:t>periodicamente.</a:t>
            </a:r>
          </a:p>
        </p:txBody>
      </p:sp>
      <p:sp>
        <p:nvSpPr>
          <p:cNvPr id="15" name="object 15"/>
          <p:cNvSpPr txBox="1"/>
          <p:nvPr/>
        </p:nvSpPr>
        <p:spPr>
          <a:xfrm>
            <a:off x="576072" y="4139433"/>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6" name="object 16"/>
          <p:cNvSpPr txBox="1"/>
          <p:nvPr/>
        </p:nvSpPr>
        <p:spPr>
          <a:xfrm>
            <a:off x="804672" y="4146896"/>
            <a:ext cx="588919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verificação</a:t>
            </a:r>
            <a:r>
              <a:rPr sz="1100" spc="11">
                <a:solidFill>
                  <a:srgbClr val="000000"/>
                </a:solidFill>
                <a:latin typeface="Calibri"/>
                <a:cs typeface="Calibri"/>
              </a:rPr>
              <a:t> </a:t>
            </a:r>
            <a:r>
              <a:rPr sz="1100">
                <a:solidFill>
                  <a:srgbClr val="000000"/>
                </a:solidFill>
                <a:latin typeface="Calibri"/>
                <a:cs typeface="Calibri"/>
              </a:rPr>
              <a:t>e enchimento realizam-se nos depósitos das bombas dos</a:t>
            </a:r>
            <a:r>
              <a:rPr sz="1100" spc="11">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 dianteiro e traseiro.</a:t>
            </a:r>
          </a:p>
          <a:p>
            <a:pPr marL="0" marR="0">
              <a:lnSpc>
                <a:spcPts val="1347"/>
              </a:lnSpc>
              <a:spcBef>
                <a:spcPts val="106"/>
              </a:spcBef>
              <a:spcAft>
                <a:spcPts val="0"/>
              </a:spcAft>
            </a:pPr>
            <a:r>
              <a:rPr sz="1100">
                <a:solidFill>
                  <a:srgbClr val="000000"/>
                </a:solidFill>
                <a:latin typeface="Calibri"/>
                <a:cs typeface="Calibri"/>
              </a:rPr>
              <a:t>O</a:t>
            </a:r>
            <a:r>
              <a:rPr sz="1100" spc="-39">
                <a:solidFill>
                  <a:srgbClr val="000000"/>
                </a:solidFill>
                <a:latin typeface="Calibri"/>
                <a:cs typeface="Calibri"/>
              </a:rPr>
              <a:t> </a:t>
            </a:r>
            <a:r>
              <a:rPr sz="1100">
                <a:solidFill>
                  <a:srgbClr val="000000"/>
                </a:solidFill>
                <a:latin typeface="Calibri"/>
                <a:cs typeface="Calibri"/>
              </a:rPr>
              <a:t>nível do </a:t>
            </a:r>
            <a:r>
              <a:rPr lang="pt-BR" sz="1100">
                <a:solidFill>
                  <a:srgbClr val="000000"/>
                </a:solidFill>
                <a:latin typeface="Calibri"/>
                <a:cs typeface="Calibri"/>
              </a:rPr>
              <a:t>fluido</a:t>
            </a:r>
            <a:r>
              <a:rPr sz="1100" spc="11">
                <a:solidFill>
                  <a:srgbClr val="000000"/>
                </a:solidFill>
                <a:latin typeface="Calibri"/>
                <a:cs typeface="Calibri"/>
              </a:rPr>
              <a:t> </a:t>
            </a:r>
            <a:r>
              <a:rPr sz="1100">
                <a:solidFill>
                  <a:srgbClr val="000000"/>
                </a:solidFill>
                <a:latin typeface="Calibri"/>
                <a:cs typeface="Calibri"/>
              </a:rPr>
              <a:t>não deve</a:t>
            </a:r>
            <a:r>
              <a:rPr sz="1100" spc="-14">
                <a:solidFill>
                  <a:srgbClr val="000000"/>
                </a:solidFill>
                <a:latin typeface="Calibri"/>
                <a:cs typeface="Calibri"/>
              </a:rPr>
              <a:t> </a:t>
            </a:r>
            <a:r>
              <a:rPr sz="1100">
                <a:solidFill>
                  <a:srgbClr val="000000"/>
                </a:solidFill>
                <a:latin typeface="Calibri"/>
                <a:cs typeface="Calibri"/>
              </a:rPr>
              <a:t>superar a marca MAX. No caso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ser</a:t>
            </a:r>
            <a:r>
              <a:rPr sz="1100" spc="-14">
                <a:solidFill>
                  <a:srgbClr val="000000"/>
                </a:solidFill>
                <a:latin typeface="Calibri"/>
                <a:cs typeface="Calibri"/>
              </a:rPr>
              <a:t> </a:t>
            </a:r>
            <a:r>
              <a:rPr sz="1100">
                <a:solidFill>
                  <a:srgbClr val="000000"/>
                </a:solidFill>
                <a:latin typeface="Calibri"/>
                <a:cs typeface="Calibri"/>
              </a:rPr>
              <a:t>inferior a MIN,</a:t>
            </a:r>
            <a:r>
              <a:rPr sz="1100" spc="-39">
                <a:solidFill>
                  <a:srgbClr val="000000"/>
                </a:solidFill>
                <a:latin typeface="Calibri"/>
                <a:cs typeface="Calibri"/>
              </a:rPr>
              <a:t> </a:t>
            </a:r>
            <a:r>
              <a:rPr sz="1100" spc="-21">
                <a:solidFill>
                  <a:srgbClr val="000000"/>
                </a:solidFill>
                <a:latin typeface="Calibri"/>
                <a:cs typeface="Calibri"/>
              </a:rPr>
              <a:t>encha-o</a:t>
            </a:r>
            <a:r>
              <a:rPr sz="1100" spc="-23">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sz="1100" spc="-19">
                <a:solidFill>
                  <a:srgbClr val="000000"/>
                </a:solidFill>
                <a:latin typeface="Calibri"/>
                <a:cs typeface="Calibri"/>
              </a:rPr>
              <a:t>imediato.</a:t>
            </a:r>
          </a:p>
        </p:txBody>
      </p:sp>
      <p:sp>
        <p:nvSpPr>
          <p:cNvPr id="17" name="object 1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148</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136140"/>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1113535"/>
            <a:ext cx="6301740" cy="80162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6" name="object 6"/>
          <p:cNvSpPr txBox="1"/>
          <p:nvPr/>
        </p:nvSpPr>
        <p:spPr>
          <a:xfrm>
            <a:off x="684275" y="71195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7" name="object 7"/>
          <p:cNvSpPr txBox="1"/>
          <p:nvPr/>
        </p:nvSpPr>
        <p:spPr>
          <a:xfrm>
            <a:off x="912875" y="719420"/>
            <a:ext cx="590996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a:t>
            </a:r>
            <a:r>
              <a:rPr lang="pt-BR" sz="1100">
                <a:solidFill>
                  <a:srgbClr val="000000"/>
                </a:solidFill>
                <a:latin typeface="Calibri"/>
                <a:cs typeface="Calibri"/>
              </a:rPr>
              <a:t>fluido</a:t>
            </a:r>
            <a:r>
              <a:rPr sz="1100" spc="19">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freios</a:t>
            </a:r>
            <a:r>
              <a:rPr sz="1100">
                <a:solidFill>
                  <a:srgbClr val="000000"/>
                </a:solidFill>
                <a:latin typeface="Calibri"/>
                <a:cs typeface="Calibri"/>
              </a:rPr>
              <a:t> é corrosivo. </a:t>
            </a:r>
            <a:r>
              <a:rPr sz="1100" spc="-14">
                <a:solidFill>
                  <a:srgbClr val="000000"/>
                </a:solidFill>
                <a:latin typeface="Calibri"/>
                <a:cs typeface="Calibri"/>
              </a:rPr>
              <a:t>No</a:t>
            </a:r>
            <a:r>
              <a:rPr sz="1100" spc="31">
                <a:solidFill>
                  <a:srgbClr val="000000"/>
                </a:solidFill>
                <a:latin typeface="Calibri"/>
                <a:cs typeface="Calibri"/>
              </a:rPr>
              <a:t> </a:t>
            </a:r>
            <a:r>
              <a:rPr sz="1100">
                <a:solidFill>
                  <a:srgbClr val="000000"/>
                </a:solidFill>
                <a:latin typeface="Calibri"/>
                <a:cs typeface="Calibri"/>
              </a:rPr>
              <a:t>caso deste entrar</a:t>
            </a:r>
            <a:r>
              <a:rPr sz="1100" spc="-15">
                <a:solidFill>
                  <a:srgbClr val="000000"/>
                </a:solidFill>
                <a:latin typeface="Calibri"/>
                <a:cs typeface="Calibri"/>
              </a:rPr>
              <a:t> </a:t>
            </a:r>
            <a:r>
              <a:rPr sz="1100">
                <a:solidFill>
                  <a:srgbClr val="000000"/>
                </a:solidFill>
                <a:latin typeface="Calibri"/>
                <a:cs typeface="Calibri"/>
              </a:rPr>
              <a:t>em contacto com uma superfície pintada ou de</a:t>
            </a:r>
          </a:p>
          <a:p>
            <a:pPr marL="0" marR="0">
              <a:lnSpc>
                <a:spcPts val="1344"/>
              </a:lnSpc>
              <a:spcBef>
                <a:spcPts val="50"/>
              </a:spcBef>
              <a:spcAft>
                <a:spcPts val="0"/>
              </a:spcAft>
            </a:pPr>
            <a:r>
              <a:rPr sz="1100">
                <a:solidFill>
                  <a:srgbClr val="000000"/>
                </a:solidFill>
                <a:latin typeface="Calibri"/>
                <a:cs typeface="Calibri"/>
              </a:rPr>
              <a:t>plástico,</a:t>
            </a:r>
            <a:r>
              <a:rPr sz="1100" spc="-10">
                <a:solidFill>
                  <a:srgbClr val="000000"/>
                </a:solidFill>
                <a:latin typeface="Calibri"/>
                <a:cs typeface="Calibri"/>
              </a:rPr>
              <a:t> </a:t>
            </a:r>
            <a:r>
              <a:rPr sz="1100">
                <a:solidFill>
                  <a:srgbClr val="000000"/>
                </a:solidFill>
                <a:latin typeface="Calibri"/>
                <a:cs typeface="Calibri"/>
              </a:rPr>
              <a:t>pode provocar corrosão.</a:t>
            </a:r>
          </a:p>
        </p:txBody>
      </p:sp>
      <p:sp>
        <p:nvSpPr>
          <p:cNvPr id="8" name="object 8"/>
          <p:cNvSpPr txBox="1"/>
          <p:nvPr/>
        </p:nvSpPr>
        <p:spPr>
          <a:xfrm>
            <a:off x="3427476" y="111870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9" name="object 9"/>
          <p:cNvSpPr txBox="1"/>
          <p:nvPr/>
        </p:nvSpPr>
        <p:spPr>
          <a:xfrm>
            <a:off x="755904" y="1346281"/>
            <a:ext cx="6246959"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abre a tampa para encher o líquido de </a:t>
            </a:r>
            <a:r>
              <a:rPr lang="pt-BR" sz="1100">
                <a:solidFill>
                  <a:srgbClr val="000000"/>
                </a:solidFill>
                <a:latin typeface="Calibri"/>
                <a:cs typeface="Calibri"/>
              </a:rPr>
              <a:t>freio</a:t>
            </a:r>
            <a:r>
              <a:rPr sz="1100">
                <a:solidFill>
                  <a:srgbClr val="000000"/>
                </a:solidFill>
                <a:latin typeface="Calibri"/>
                <a:cs typeface="Calibri"/>
              </a:rPr>
              <a:t>, pode provocar-se a entrada de </a:t>
            </a:r>
            <a:r>
              <a:rPr sz="1100" spc="14">
                <a:solidFill>
                  <a:srgbClr val="000000"/>
                </a:solidFill>
                <a:latin typeface="Calibri"/>
                <a:cs typeface="Calibri"/>
              </a:rPr>
              <a:t>ar</a:t>
            </a:r>
            <a:r>
              <a:rPr sz="1100" spc="-28">
                <a:solidFill>
                  <a:srgbClr val="000000"/>
                </a:solidFill>
                <a:latin typeface="Calibri"/>
                <a:cs typeface="Calibri"/>
              </a:rPr>
              <a:t> </a:t>
            </a:r>
            <a:r>
              <a:rPr sz="1100">
                <a:solidFill>
                  <a:srgbClr val="000000"/>
                </a:solidFill>
                <a:latin typeface="Calibri"/>
                <a:cs typeface="Calibri"/>
              </a:rPr>
              <a:t>ou água, o que</a:t>
            </a:r>
          </a:p>
          <a:p>
            <a:pPr marL="0" marR="0">
              <a:lnSpc>
                <a:spcPts val="1344"/>
              </a:lnSpc>
              <a:spcBef>
                <a:spcPts val="50"/>
              </a:spcBef>
              <a:spcAft>
                <a:spcPts val="0"/>
              </a:spcAft>
            </a:pPr>
            <a:r>
              <a:rPr sz="1100">
                <a:solidFill>
                  <a:srgbClr val="000000"/>
                </a:solidFill>
                <a:latin typeface="Calibri"/>
                <a:cs typeface="Calibri"/>
              </a:rPr>
              <a:t>diminui drasticamente o rendimento da </a:t>
            </a:r>
            <a:r>
              <a:rPr lang="pt-BR" sz="1100">
                <a:solidFill>
                  <a:srgbClr val="000000"/>
                </a:solidFill>
                <a:latin typeface="Calibri"/>
                <a:cs typeface="Calibri"/>
              </a:rPr>
              <a:t>frenagem</a:t>
            </a:r>
            <a:r>
              <a:rPr sz="1100">
                <a:solidFill>
                  <a:srgbClr val="000000"/>
                </a:solidFill>
                <a:latin typeface="Calibri"/>
                <a:cs typeface="Calibri"/>
              </a:rPr>
              <a:t>,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mesmo a sua falha. Neste caso, coloque-se em</a:t>
            </a:r>
          </a:p>
          <a:p>
            <a:pPr marL="0" marR="0">
              <a:lnSpc>
                <a:spcPts val="1344"/>
              </a:lnSpc>
              <a:spcBef>
                <a:spcPts val="0"/>
              </a:spcBef>
              <a:spcAft>
                <a:spcPts val="0"/>
              </a:spcAft>
            </a:pPr>
            <a:r>
              <a:rPr sz="1100">
                <a:solidFill>
                  <a:srgbClr val="000000"/>
                </a:solidFill>
                <a:latin typeface="Calibri"/>
                <a:cs typeface="Calibri"/>
              </a:rPr>
              <a:t>contato com a sua</a:t>
            </a:r>
            <a:r>
              <a:rPr sz="1100" spc="-19">
                <a:solidFill>
                  <a:srgbClr val="000000"/>
                </a:solidFill>
                <a:latin typeface="Calibri"/>
                <a:cs typeface="Calibri"/>
              </a:rPr>
              <a:t> </a:t>
            </a:r>
            <a:r>
              <a:rPr sz="1100">
                <a:solidFill>
                  <a:srgbClr val="000000"/>
                </a:solidFill>
                <a:latin typeface="Calibri"/>
                <a:cs typeface="Calibri"/>
              </a:rPr>
              <a:t>Oficina Autorizada VOGE para que o encham </a:t>
            </a:r>
            <a:r>
              <a:rPr sz="1100" spc="16">
                <a:solidFill>
                  <a:srgbClr val="000000"/>
                </a:solidFill>
                <a:latin typeface="Calibri"/>
                <a:cs typeface="Calibri"/>
              </a:rPr>
              <a:t>ou</a:t>
            </a:r>
            <a:r>
              <a:rPr sz="1100" spc="-37">
                <a:solidFill>
                  <a:srgbClr val="000000"/>
                </a:solidFill>
                <a:latin typeface="Calibri"/>
                <a:cs typeface="Calibri"/>
              </a:rPr>
              <a:t> </a:t>
            </a:r>
            <a:r>
              <a:rPr sz="1100">
                <a:solidFill>
                  <a:srgbClr val="000000"/>
                </a:solidFill>
                <a:latin typeface="Calibri"/>
                <a:cs typeface="Calibri"/>
              </a:rPr>
              <a:t>substituam.</a:t>
            </a:r>
          </a:p>
        </p:txBody>
      </p:sp>
      <p:sp>
        <p:nvSpPr>
          <p:cNvPr id="10" name="object 10"/>
          <p:cNvSpPr txBox="1"/>
          <p:nvPr/>
        </p:nvSpPr>
        <p:spPr>
          <a:xfrm>
            <a:off x="3477768" y="214283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1" name="object 11"/>
          <p:cNvSpPr txBox="1"/>
          <p:nvPr/>
        </p:nvSpPr>
        <p:spPr>
          <a:xfrm>
            <a:off x="755904" y="2370408"/>
            <a:ext cx="611875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Não misture </a:t>
            </a:r>
            <a:r>
              <a:rPr lang="pt-BR" sz="1100">
                <a:solidFill>
                  <a:srgbClr val="000000"/>
                </a:solidFill>
                <a:latin typeface="Calibri"/>
                <a:cs typeface="Calibri"/>
              </a:rPr>
              <a:t>fluidos</a:t>
            </a:r>
            <a:r>
              <a:rPr sz="1100" spc="13">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freios</a:t>
            </a:r>
            <a:r>
              <a:rPr sz="1100" spc="13">
                <a:solidFill>
                  <a:srgbClr val="000000"/>
                </a:solidFill>
                <a:latin typeface="Calibri"/>
                <a:cs typeface="Calibri"/>
              </a:rPr>
              <a:t> </a:t>
            </a:r>
            <a:r>
              <a:rPr sz="1100">
                <a:solidFill>
                  <a:srgbClr val="000000"/>
                </a:solidFill>
                <a:latin typeface="Calibri"/>
                <a:cs typeface="Calibri"/>
              </a:rPr>
              <a:t>de diferentes marcas</a:t>
            </a:r>
            <a:r>
              <a:rPr sz="1100" spc="-17">
                <a:solidFill>
                  <a:srgbClr val="000000"/>
                </a:solidFill>
                <a:latin typeface="Calibri"/>
                <a:cs typeface="Calibri"/>
              </a:rPr>
              <a:t> </a:t>
            </a:r>
            <a:r>
              <a:rPr sz="1100">
                <a:solidFill>
                  <a:srgbClr val="000000"/>
                </a:solidFill>
                <a:latin typeface="Calibri"/>
                <a:cs typeface="Calibri"/>
              </a:rPr>
              <a:t>ou características devido a que a incompatibilidade</a:t>
            </a:r>
          </a:p>
          <a:p>
            <a:pPr marL="0" marR="0">
              <a:lnSpc>
                <a:spcPts val="1344"/>
              </a:lnSpc>
              <a:spcBef>
                <a:spcPts val="50"/>
              </a:spcBef>
              <a:spcAft>
                <a:spcPts val="0"/>
              </a:spcAft>
            </a:pPr>
            <a:r>
              <a:rPr sz="1100">
                <a:solidFill>
                  <a:srgbClr val="000000"/>
                </a:solidFill>
                <a:latin typeface="Calibri"/>
                <a:cs typeface="Calibri"/>
              </a:rPr>
              <a:t>entre componentes</a:t>
            </a:r>
            <a:r>
              <a:rPr sz="1100" spc="-10">
                <a:solidFill>
                  <a:srgbClr val="000000"/>
                </a:solidFill>
                <a:latin typeface="Calibri"/>
                <a:cs typeface="Calibri"/>
              </a:rPr>
              <a:t> </a:t>
            </a:r>
            <a:r>
              <a:rPr sz="1100">
                <a:solidFill>
                  <a:srgbClr val="000000"/>
                </a:solidFill>
                <a:latin typeface="Calibri"/>
                <a:cs typeface="Calibri"/>
              </a:rPr>
              <a:t>pode diminuir o rendimento da </a:t>
            </a:r>
            <a:r>
              <a:rPr lang="pt-BR" sz="1100">
                <a:solidFill>
                  <a:srgbClr val="000000"/>
                </a:solidFill>
                <a:latin typeface="Calibri"/>
                <a:cs typeface="Calibri"/>
              </a:rPr>
              <a:t>frenagem</a:t>
            </a:r>
            <a:r>
              <a:rPr sz="1100">
                <a:solidFill>
                  <a:srgbClr val="000000"/>
                </a:solidFill>
                <a:latin typeface="Calibri"/>
                <a:cs typeface="Calibri"/>
              </a:rPr>
              <a:t>.</a:t>
            </a:r>
          </a:p>
        </p:txBody>
      </p:sp>
      <p:sp>
        <p:nvSpPr>
          <p:cNvPr id="12" name="object 12"/>
          <p:cNvSpPr txBox="1"/>
          <p:nvPr/>
        </p:nvSpPr>
        <p:spPr>
          <a:xfrm>
            <a:off x="684275" y="2895966"/>
            <a:ext cx="249521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Características do</a:t>
            </a:r>
            <a:r>
              <a:rPr sz="1100" b="1" spc="-10">
                <a:solidFill>
                  <a:srgbClr val="4F81BD"/>
                </a:solidFill>
                <a:cs typeface="Cambria"/>
              </a:rPr>
              <a:t> </a:t>
            </a:r>
            <a:r>
              <a:rPr lang="pt-BR" sz="1100" b="1">
                <a:solidFill>
                  <a:srgbClr val="4F81BD"/>
                </a:solidFill>
                <a:cs typeface="Cambria"/>
              </a:rPr>
              <a:t>fluido de freios</a:t>
            </a:r>
            <a:endParaRPr sz="1100" b="1">
              <a:solidFill>
                <a:srgbClr val="4F81BD"/>
              </a:solidFill>
              <a:cs typeface="Cambria"/>
            </a:endParaRPr>
          </a:p>
        </p:txBody>
      </p:sp>
      <p:sp>
        <p:nvSpPr>
          <p:cNvPr id="13" name="object 13"/>
          <p:cNvSpPr txBox="1"/>
          <p:nvPr/>
        </p:nvSpPr>
        <p:spPr>
          <a:xfrm>
            <a:off x="684275" y="310920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912875" y="3116672"/>
            <a:ext cx="606020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existir água ou impurezas </a:t>
            </a:r>
            <a:r>
              <a:rPr sz="1100" spc="-15">
                <a:solidFill>
                  <a:srgbClr val="000000"/>
                </a:solidFill>
                <a:latin typeface="Calibri"/>
                <a:cs typeface="Calibri"/>
              </a:rPr>
              <a:t>no</a:t>
            </a:r>
            <a:r>
              <a:rPr sz="1100" spc="17">
                <a:solidFill>
                  <a:srgbClr val="000000"/>
                </a:solidFill>
                <a:latin typeface="Calibri"/>
                <a:cs typeface="Calibri"/>
              </a:rPr>
              <a:t> </a:t>
            </a:r>
            <a:r>
              <a:rPr lang="pt-BR" sz="1100">
                <a:solidFill>
                  <a:srgbClr val="000000"/>
                </a:solidFill>
                <a:latin typeface="Calibri"/>
                <a:cs typeface="Calibri"/>
              </a:rPr>
              <a:t>fluido</a:t>
            </a:r>
            <a:r>
              <a:rPr sz="1100" spc="11">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a:t>
            </a:r>
            <a:r>
              <a:rPr sz="1100" spc="-17">
                <a:solidFill>
                  <a:srgbClr val="000000"/>
                </a:solidFill>
                <a:latin typeface="Calibri"/>
                <a:cs typeface="Calibri"/>
              </a:rPr>
              <a:t> </a:t>
            </a:r>
            <a:r>
              <a:rPr sz="1100">
                <a:solidFill>
                  <a:srgbClr val="000000"/>
                </a:solidFill>
                <a:latin typeface="Calibri"/>
                <a:cs typeface="Calibri"/>
              </a:rPr>
              <a:t>é necessário substituí-lo </a:t>
            </a:r>
            <a:r>
              <a:rPr sz="1100" spc="16">
                <a:solidFill>
                  <a:srgbClr val="000000"/>
                </a:solidFill>
                <a:latin typeface="Calibri"/>
                <a:cs typeface="Calibri"/>
              </a:rPr>
              <a:t>ou</a:t>
            </a:r>
            <a:r>
              <a:rPr sz="1100" spc="-30">
                <a:solidFill>
                  <a:srgbClr val="000000"/>
                </a:solidFill>
                <a:latin typeface="Calibri"/>
                <a:cs typeface="Calibri"/>
              </a:rPr>
              <a:t> </a:t>
            </a:r>
            <a:r>
              <a:rPr sz="1100">
                <a:solidFill>
                  <a:srgbClr val="000000"/>
                </a:solidFill>
                <a:latin typeface="Calibri"/>
                <a:cs typeface="Calibri"/>
              </a:rPr>
              <a:t>filtrá-lo, </a:t>
            </a:r>
            <a:r>
              <a:rPr sz="1100" spc="13">
                <a:solidFill>
                  <a:srgbClr val="000000"/>
                </a:solidFill>
                <a:latin typeface="Calibri"/>
                <a:cs typeface="Calibri"/>
              </a:rPr>
              <a:t>já</a:t>
            </a:r>
            <a:r>
              <a:rPr sz="1100" spc="-20">
                <a:solidFill>
                  <a:srgbClr val="000000"/>
                </a:solidFill>
                <a:latin typeface="Calibri"/>
                <a:cs typeface="Calibri"/>
              </a:rPr>
              <a:t> </a:t>
            </a:r>
            <a:r>
              <a:rPr sz="1100">
                <a:solidFill>
                  <a:srgbClr val="000000"/>
                </a:solidFill>
                <a:latin typeface="Calibri"/>
                <a:cs typeface="Calibri"/>
              </a:rPr>
              <a:t>que a</a:t>
            </a:r>
          </a:p>
          <a:p>
            <a:pPr marL="0" marR="0">
              <a:lnSpc>
                <a:spcPts val="1344"/>
              </a:lnSpc>
              <a:spcBef>
                <a:spcPts val="50"/>
              </a:spcBef>
              <a:spcAft>
                <a:spcPts val="0"/>
              </a:spcAft>
            </a:pPr>
            <a:r>
              <a:rPr sz="1100">
                <a:solidFill>
                  <a:srgbClr val="000000"/>
                </a:solidFill>
                <a:latin typeface="Calibri"/>
                <a:cs typeface="Calibri"/>
              </a:rPr>
              <a:t>pressão de </a:t>
            </a:r>
            <a:r>
              <a:rPr lang="pt-BR" sz="1100">
                <a:solidFill>
                  <a:srgbClr val="000000"/>
                </a:solidFill>
                <a:latin typeface="Calibri"/>
                <a:cs typeface="Calibri"/>
              </a:rPr>
              <a:t>frenagem</a:t>
            </a:r>
            <a:r>
              <a:rPr sz="1100" spc="17">
                <a:solidFill>
                  <a:srgbClr val="000000"/>
                </a:solidFill>
                <a:latin typeface="Calibri"/>
                <a:cs typeface="Calibri"/>
              </a:rPr>
              <a:t> </a:t>
            </a:r>
            <a:r>
              <a:rPr sz="1100">
                <a:solidFill>
                  <a:srgbClr val="000000"/>
                </a:solidFill>
                <a:latin typeface="Calibri"/>
                <a:cs typeface="Calibri"/>
              </a:rPr>
              <a:t>pode ser insuficiente, diminuindo o</a:t>
            </a:r>
            <a:r>
              <a:rPr sz="1100" spc="17">
                <a:solidFill>
                  <a:srgbClr val="000000"/>
                </a:solidFill>
                <a:latin typeface="Calibri"/>
                <a:cs typeface="Calibri"/>
              </a:rPr>
              <a:t> </a:t>
            </a:r>
            <a:r>
              <a:rPr sz="1100">
                <a:solidFill>
                  <a:srgbClr val="000000"/>
                </a:solidFill>
                <a:latin typeface="Calibri"/>
                <a:cs typeface="Calibri"/>
              </a:rPr>
              <a:t>seu</a:t>
            </a:r>
            <a:r>
              <a:rPr sz="1100" spc="-15">
                <a:solidFill>
                  <a:srgbClr val="000000"/>
                </a:solidFill>
                <a:latin typeface="Calibri"/>
                <a:cs typeface="Calibri"/>
              </a:rPr>
              <a:t> </a:t>
            </a:r>
            <a:r>
              <a:rPr sz="1100">
                <a:solidFill>
                  <a:srgbClr val="000000"/>
                </a:solidFill>
                <a:latin typeface="Calibri"/>
                <a:cs typeface="Calibri"/>
              </a:rPr>
              <a:t>rendimento. Isto é</a:t>
            </a:r>
            <a:r>
              <a:rPr sz="1100" spc="-12">
                <a:solidFill>
                  <a:srgbClr val="000000"/>
                </a:solidFill>
                <a:latin typeface="Calibri"/>
                <a:cs typeface="Calibri"/>
              </a:rPr>
              <a:t> </a:t>
            </a:r>
            <a:r>
              <a:rPr sz="1100">
                <a:solidFill>
                  <a:srgbClr val="000000"/>
                </a:solidFill>
                <a:latin typeface="Calibri"/>
                <a:cs typeface="Calibri"/>
              </a:rPr>
              <a:t>particularmente</a:t>
            </a:r>
          </a:p>
          <a:p>
            <a:pPr marL="0" marR="0">
              <a:lnSpc>
                <a:spcPts val="1344"/>
              </a:lnSpc>
              <a:spcBef>
                <a:spcPts val="0"/>
              </a:spcBef>
              <a:spcAft>
                <a:spcPts val="0"/>
              </a:spcAft>
            </a:pPr>
            <a:r>
              <a:rPr sz="1100">
                <a:solidFill>
                  <a:srgbClr val="000000"/>
                </a:solidFill>
                <a:latin typeface="Calibri"/>
                <a:cs typeface="Calibri"/>
              </a:rPr>
              <a:t>importante em</a:t>
            </a:r>
            <a:r>
              <a:rPr sz="1100" spc="10">
                <a:solidFill>
                  <a:srgbClr val="000000"/>
                </a:solidFill>
                <a:latin typeface="Calibri"/>
                <a:cs typeface="Calibri"/>
              </a:rPr>
              <a:t> </a:t>
            </a:r>
            <a:r>
              <a:rPr sz="1100">
                <a:solidFill>
                  <a:srgbClr val="000000"/>
                </a:solidFill>
                <a:latin typeface="Calibri"/>
                <a:cs typeface="Calibri"/>
              </a:rPr>
              <a:t>zonas</a:t>
            </a:r>
            <a:r>
              <a:rPr sz="1100" spc="-12">
                <a:solidFill>
                  <a:srgbClr val="000000"/>
                </a:solidFill>
                <a:latin typeface="Calibri"/>
                <a:cs typeface="Calibri"/>
              </a:rPr>
              <a:t> </a:t>
            </a:r>
            <a:r>
              <a:rPr sz="1100">
                <a:solidFill>
                  <a:srgbClr val="000000"/>
                </a:solidFill>
                <a:latin typeface="Calibri"/>
                <a:cs typeface="Calibri"/>
              </a:rPr>
              <a:t>húmidas.</a:t>
            </a:r>
          </a:p>
        </p:txBody>
      </p:sp>
      <p:sp>
        <p:nvSpPr>
          <p:cNvPr id="15" name="object 15"/>
          <p:cNvSpPr txBox="1"/>
          <p:nvPr/>
        </p:nvSpPr>
        <p:spPr>
          <a:xfrm>
            <a:off x="684275" y="3628894"/>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6" name="object 16"/>
          <p:cNvSpPr txBox="1"/>
          <p:nvPr/>
        </p:nvSpPr>
        <p:spPr>
          <a:xfrm>
            <a:off x="912875" y="3636356"/>
            <a:ext cx="574573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a:t>
            </a:r>
            <a:r>
              <a:rPr lang="pt-BR" sz="1100">
                <a:solidFill>
                  <a:srgbClr val="000000"/>
                </a:solidFill>
                <a:latin typeface="Calibri"/>
                <a:cs typeface="Calibri"/>
              </a:rPr>
              <a:t>fluido</a:t>
            </a:r>
            <a:r>
              <a:rPr sz="1100" spc="19">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pode deteriorar-se quando</a:t>
            </a:r>
            <a:r>
              <a:rPr sz="1100" spc="21">
                <a:solidFill>
                  <a:srgbClr val="000000"/>
                </a:solidFill>
                <a:latin typeface="Calibri"/>
                <a:cs typeface="Calibri"/>
              </a:rPr>
              <a:t> </a:t>
            </a:r>
            <a:r>
              <a:rPr sz="1100">
                <a:solidFill>
                  <a:srgbClr val="000000"/>
                </a:solidFill>
                <a:latin typeface="Calibri"/>
                <a:cs typeface="Calibri"/>
              </a:rPr>
              <a:t>se</a:t>
            </a:r>
            <a:r>
              <a:rPr sz="1100" spc="-14">
                <a:solidFill>
                  <a:srgbClr val="000000"/>
                </a:solidFill>
                <a:latin typeface="Calibri"/>
                <a:cs typeface="Calibri"/>
              </a:rPr>
              <a:t> </a:t>
            </a:r>
            <a:r>
              <a:rPr sz="1100">
                <a:solidFill>
                  <a:srgbClr val="000000"/>
                </a:solidFill>
                <a:latin typeface="Calibri"/>
                <a:cs typeface="Calibri"/>
              </a:rPr>
              <a:t>usa por</a:t>
            </a:r>
            <a:r>
              <a:rPr sz="1100" spc="-20">
                <a:solidFill>
                  <a:srgbClr val="000000"/>
                </a:solidFill>
                <a:latin typeface="Calibri"/>
                <a:cs typeface="Calibri"/>
              </a:rPr>
              <a:t> </a:t>
            </a:r>
            <a:r>
              <a:rPr sz="1100">
                <a:solidFill>
                  <a:srgbClr val="000000"/>
                </a:solidFill>
                <a:latin typeface="Calibri"/>
                <a:cs typeface="Calibri"/>
              </a:rPr>
              <a:t>mais de 2 anos; neste caso</a:t>
            </a:r>
            <a:r>
              <a:rPr sz="1100" spc="-16">
                <a:solidFill>
                  <a:srgbClr val="000000"/>
                </a:solidFill>
                <a:latin typeface="Calibri"/>
                <a:cs typeface="Calibri"/>
              </a:rPr>
              <a:t> </a:t>
            </a:r>
            <a:r>
              <a:rPr sz="1100">
                <a:solidFill>
                  <a:srgbClr val="000000"/>
                </a:solidFill>
                <a:latin typeface="Calibri"/>
                <a:cs typeface="Calibri"/>
              </a:rPr>
              <a:t>é</a:t>
            </a:r>
            <a:r>
              <a:rPr sz="1100" spc="18">
                <a:solidFill>
                  <a:srgbClr val="000000"/>
                </a:solidFill>
                <a:latin typeface="Calibri"/>
                <a:cs typeface="Calibri"/>
              </a:rPr>
              <a:t> </a:t>
            </a:r>
            <a:r>
              <a:rPr sz="1100">
                <a:solidFill>
                  <a:srgbClr val="000000"/>
                </a:solidFill>
                <a:latin typeface="Calibri"/>
                <a:cs typeface="Calibri"/>
              </a:rPr>
              <a:t>necessário</a:t>
            </a:r>
          </a:p>
          <a:p>
            <a:pPr marL="0" marR="0">
              <a:lnSpc>
                <a:spcPts val="1343"/>
              </a:lnSpc>
              <a:spcBef>
                <a:spcPts val="50"/>
              </a:spcBef>
              <a:spcAft>
                <a:spcPts val="0"/>
              </a:spcAft>
            </a:pPr>
            <a:r>
              <a:rPr sz="1100">
                <a:solidFill>
                  <a:srgbClr val="000000"/>
                </a:solidFill>
                <a:latin typeface="Calibri"/>
                <a:cs typeface="Calibri"/>
              </a:rPr>
              <a:t>substituí-lo imediatamente.</a:t>
            </a:r>
          </a:p>
        </p:txBody>
      </p:sp>
      <p:sp>
        <p:nvSpPr>
          <p:cNvPr id="17" name="object 17"/>
          <p:cNvSpPr txBox="1"/>
          <p:nvPr/>
        </p:nvSpPr>
        <p:spPr>
          <a:xfrm>
            <a:off x="684275" y="4028024"/>
            <a:ext cx="639350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Características </a:t>
            </a:r>
            <a:r>
              <a:rPr sz="1100" spc="-15">
                <a:solidFill>
                  <a:srgbClr val="000000"/>
                </a:solidFill>
                <a:latin typeface="Calibri"/>
                <a:cs typeface="Calibri"/>
              </a:rPr>
              <a:t>do</a:t>
            </a:r>
            <a:r>
              <a:rPr sz="1100" spc="17">
                <a:solidFill>
                  <a:srgbClr val="000000"/>
                </a:solidFill>
                <a:latin typeface="Calibri"/>
                <a:cs typeface="Calibri"/>
              </a:rPr>
              <a:t> </a:t>
            </a:r>
            <a:r>
              <a:rPr lang="pt-BR" sz="1100">
                <a:solidFill>
                  <a:srgbClr val="000000"/>
                </a:solidFill>
                <a:latin typeface="Calibri"/>
                <a:cs typeface="Calibri"/>
              </a:rPr>
              <a:t>fluido</a:t>
            </a:r>
            <a:r>
              <a:rPr sz="1100" spc="11">
                <a:solidFill>
                  <a:srgbClr val="000000"/>
                </a:solidFill>
                <a:latin typeface="Calibri"/>
                <a:cs typeface="Calibri"/>
              </a:rPr>
              <a:t> </a:t>
            </a:r>
            <a:r>
              <a:rPr sz="1100" spc="-15">
                <a:solidFill>
                  <a:srgbClr val="000000"/>
                </a:solidFill>
                <a:latin typeface="Calibri"/>
                <a:cs typeface="Calibri"/>
              </a:rPr>
              <a:t>de</a:t>
            </a:r>
            <a:r>
              <a:rPr sz="1100" spc="33">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 </a:t>
            </a:r>
            <a:r>
              <a:rPr sz="1100" b="1">
                <a:solidFill>
                  <a:srgbClr val="000000"/>
                </a:solidFill>
                <a:latin typeface="Calibri"/>
                <a:cs typeface="Calibri"/>
              </a:rPr>
              <a:t>DOT4</a:t>
            </a:r>
            <a:r>
              <a:rPr lang="pt-BR" sz="1100" b="1">
                <a:solidFill>
                  <a:srgbClr val="000000"/>
                </a:solidFill>
                <a:latin typeface="Calibri"/>
                <a:cs typeface="Calibri"/>
              </a:rPr>
              <a:t> LV</a:t>
            </a:r>
            <a:r>
              <a:rPr sz="1100">
                <a:solidFill>
                  <a:srgbClr val="000000"/>
                </a:solidFill>
                <a:latin typeface="Calibri"/>
                <a:cs typeface="Calibri"/>
              </a:rPr>
              <a:t>, desfaça-se do </a:t>
            </a:r>
            <a:r>
              <a:rPr lang="pt-BR" sz="1100">
                <a:solidFill>
                  <a:srgbClr val="000000"/>
                </a:solidFill>
                <a:latin typeface="Calibri"/>
                <a:cs typeface="Calibri"/>
              </a:rPr>
              <a:t>fluido</a:t>
            </a:r>
            <a:r>
              <a:rPr sz="1100">
                <a:solidFill>
                  <a:srgbClr val="000000"/>
                </a:solidFill>
                <a:latin typeface="Calibri"/>
                <a:cs typeface="Calibri"/>
              </a:rPr>
              <a:t> de </a:t>
            </a:r>
            <a:r>
              <a:rPr lang="pt-BR" sz="1100">
                <a:solidFill>
                  <a:srgbClr val="000000"/>
                </a:solidFill>
                <a:latin typeface="Calibri"/>
                <a:cs typeface="Calibri"/>
              </a:rPr>
              <a:t>freios</a:t>
            </a:r>
            <a:r>
              <a:rPr sz="1100" spc="-13">
                <a:solidFill>
                  <a:srgbClr val="000000"/>
                </a:solidFill>
                <a:latin typeface="Calibri"/>
                <a:cs typeface="Calibri"/>
              </a:rPr>
              <a:t> </a:t>
            </a:r>
            <a:r>
              <a:rPr sz="1100">
                <a:solidFill>
                  <a:srgbClr val="000000"/>
                </a:solidFill>
                <a:latin typeface="Calibri"/>
                <a:cs typeface="Calibri"/>
              </a:rPr>
              <a:t>de modo</a:t>
            </a:r>
            <a:r>
              <a:rPr sz="1100" spc="10">
                <a:solidFill>
                  <a:srgbClr val="000000"/>
                </a:solidFill>
                <a:latin typeface="Calibri"/>
                <a:cs typeface="Calibri"/>
              </a:rPr>
              <a:t> </a:t>
            </a:r>
            <a:r>
              <a:rPr sz="1100">
                <a:solidFill>
                  <a:srgbClr val="000000"/>
                </a:solidFill>
                <a:latin typeface="Calibri"/>
                <a:cs typeface="Calibri"/>
              </a:rPr>
              <a:t>respeitador para com o</a:t>
            </a:r>
          </a:p>
          <a:p>
            <a:pPr marL="0" marR="0">
              <a:lnSpc>
                <a:spcPts val="1343"/>
              </a:lnSpc>
              <a:spcBef>
                <a:spcPts val="50"/>
              </a:spcBef>
              <a:spcAft>
                <a:spcPts val="0"/>
              </a:spcAft>
            </a:pPr>
            <a:r>
              <a:rPr sz="1100">
                <a:solidFill>
                  <a:srgbClr val="000000"/>
                </a:solidFill>
                <a:latin typeface="Calibri"/>
                <a:cs typeface="Calibri"/>
              </a:rPr>
              <a:t>meio</a:t>
            </a:r>
            <a:r>
              <a:rPr sz="1100" spc="11">
                <a:solidFill>
                  <a:srgbClr val="000000"/>
                </a:solidFill>
                <a:latin typeface="Calibri"/>
                <a:cs typeface="Calibri"/>
              </a:rPr>
              <a:t> </a:t>
            </a:r>
            <a:r>
              <a:rPr sz="1100">
                <a:solidFill>
                  <a:srgbClr val="000000"/>
                </a:solidFill>
                <a:latin typeface="Calibri"/>
                <a:cs typeface="Calibri"/>
              </a:rPr>
              <a:t>ambiente num ponto de reciclagem.</a:t>
            </a:r>
          </a:p>
        </p:txBody>
      </p:sp>
      <p:sp>
        <p:nvSpPr>
          <p:cNvPr id="18" name="object 18"/>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149</a:t>
            </a:r>
          </a:p>
        </p:txBody>
      </p:sp>
      <p:sp>
        <p:nvSpPr>
          <p:cNvPr id="19" name="object 31">
            <a:extLst>
              <a:ext uri="{FF2B5EF4-FFF2-40B4-BE49-F238E27FC236}">
                <a16:creationId xmlns:a16="http://schemas.microsoft.com/office/drawing/2014/main" id="{B127D499-DF5D-A77D-7B6B-222FADA4EAEA}"/>
              </a:ext>
            </a:extLst>
          </p:cNvPr>
          <p:cNvSpPr txBox="1"/>
          <p:nvPr/>
        </p:nvSpPr>
        <p:spPr>
          <a:xfrm>
            <a:off x="696468" y="4503726"/>
            <a:ext cx="3206919"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fluido de freios </a:t>
            </a:r>
            <a:r>
              <a:rPr lang="pt-B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rPr>
              <a:t>MOTUL</a:t>
            </a:r>
            <a:endParaRP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endParaRPr>
          </a:p>
        </p:txBody>
      </p:sp>
      <p:sp>
        <p:nvSpPr>
          <p:cNvPr id="20" name="AutoShape 2">
            <a:extLst>
              <a:ext uri="{FF2B5EF4-FFF2-40B4-BE49-F238E27FC236}">
                <a16:creationId xmlns:a16="http://schemas.microsoft.com/office/drawing/2014/main" id="{0CE2E3C4-5B71-0567-52E0-C8EC8FA5DC1F}"/>
              </a:ext>
            </a:extLst>
          </p:cNvPr>
          <p:cNvSpPr>
            <a:spLocks noChangeAspect="1" noChangeArrowheads="1"/>
          </p:cNvSpPr>
          <p:nvPr/>
        </p:nvSpPr>
        <p:spPr bwMode="auto">
          <a:xfrm>
            <a:off x="3625850" y="25082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522980"/>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2164670"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Corrente de transmissão</a:t>
            </a:r>
          </a:p>
        </p:txBody>
      </p:sp>
      <p:sp>
        <p:nvSpPr>
          <p:cNvPr id="6" name="object 6"/>
          <p:cNvSpPr txBox="1"/>
          <p:nvPr/>
        </p:nvSpPr>
        <p:spPr>
          <a:xfrm>
            <a:off x="576072" y="1013552"/>
            <a:ext cx="6445878"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corrente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transmissão deste modelo conta com O-rings nos</a:t>
            </a:r>
            <a:r>
              <a:rPr sz="1100" spc="11">
                <a:solidFill>
                  <a:srgbClr val="000000"/>
                </a:solidFill>
                <a:latin typeface="Calibri"/>
                <a:cs typeface="Calibri"/>
              </a:rPr>
              <a:t> </a:t>
            </a:r>
            <a:r>
              <a:rPr sz="1100">
                <a:solidFill>
                  <a:srgbClr val="000000"/>
                </a:solidFill>
                <a:latin typeface="Calibri"/>
                <a:cs typeface="Calibri"/>
              </a:rPr>
              <a:t>pinos dos elos com lubrificante no seu interior.</a:t>
            </a:r>
          </a:p>
          <a:p>
            <a:pPr marL="0" marR="0">
              <a:lnSpc>
                <a:spcPts val="1344"/>
              </a:lnSpc>
              <a:spcBef>
                <a:spcPts val="50"/>
              </a:spcBef>
              <a:spcAft>
                <a:spcPts val="0"/>
              </a:spcAft>
            </a:pPr>
            <a:r>
              <a:rPr sz="1100">
                <a:solidFill>
                  <a:srgbClr val="000000"/>
                </a:solidFill>
                <a:latin typeface="Calibri"/>
                <a:cs typeface="Calibri"/>
              </a:rPr>
              <a:t>Este corrente é do tipo fechada, pelo que a mudança de corrente requer ferramentas especiais</a:t>
            </a:r>
            <a:r>
              <a:rPr sz="1100" spc="-16">
                <a:solidFill>
                  <a:srgbClr val="000000"/>
                </a:solidFill>
                <a:latin typeface="Calibri"/>
                <a:cs typeface="Calibri"/>
              </a:rPr>
              <a:t> </a:t>
            </a:r>
            <a:r>
              <a:rPr sz="1100">
                <a:solidFill>
                  <a:srgbClr val="000000"/>
                </a:solidFill>
                <a:latin typeface="Calibri"/>
                <a:cs typeface="Calibri"/>
              </a:rPr>
              <a:t>e só pode ser</a:t>
            </a:r>
          </a:p>
          <a:p>
            <a:pPr marL="0" marR="0">
              <a:lnSpc>
                <a:spcPts val="1344"/>
              </a:lnSpc>
              <a:spcBef>
                <a:spcPts val="0"/>
              </a:spcBef>
              <a:spcAft>
                <a:spcPts val="0"/>
              </a:spcAft>
            </a:pPr>
            <a:r>
              <a:rPr sz="1100">
                <a:solidFill>
                  <a:srgbClr val="000000"/>
                </a:solidFill>
                <a:latin typeface="Calibri"/>
                <a:cs typeface="Calibri"/>
              </a:rPr>
              <a:t>realizada numa Oficina Autorizada VOGE.</a:t>
            </a:r>
          </a:p>
        </p:txBody>
      </p:sp>
      <p:sp>
        <p:nvSpPr>
          <p:cNvPr id="7" name="object 7"/>
          <p:cNvSpPr txBox="1"/>
          <p:nvPr/>
        </p:nvSpPr>
        <p:spPr>
          <a:xfrm>
            <a:off x="576072" y="1577432"/>
            <a:ext cx="62818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ou</a:t>
            </a:r>
            <a:r>
              <a:rPr sz="1100" spc="-11">
                <a:solidFill>
                  <a:srgbClr val="000000"/>
                </a:solidFill>
                <a:latin typeface="Calibri"/>
                <a:cs typeface="Calibri"/>
              </a:rPr>
              <a:t> </a:t>
            </a:r>
            <a:r>
              <a:rPr sz="1100">
                <a:solidFill>
                  <a:srgbClr val="000000"/>
                </a:solidFill>
                <a:latin typeface="Calibri"/>
                <a:cs typeface="Calibri"/>
              </a:rPr>
              <a:t>ajuste</a:t>
            </a:r>
            <a:r>
              <a:rPr sz="1100" spc="-14">
                <a:solidFill>
                  <a:srgbClr val="000000"/>
                </a:solidFill>
                <a:latin typeface="Calibri"/>
                <a:cs typeface="Calibri"/>
              </a:rPr>
              <a:t> </a:t>
            </a:r>
            <a:r>
              <a:rPr sz="1100">
                <a:solidFill>
                  <a:srgbClr val="000000"/>
                </a:solidFill>
                <a:latin typeface="Calibri"/>
                <a:cs typeface="Calibri"/>
              </a:rPr>
              <a:t>a corrente antes de cada utilização</a:t>
            </a:r>
            <a:r>
              <a:rPr sz="1100" spc="19">
                <a:solidFill>
                  <a:srgbClr val="000000"/>
                </a:solidFill>
                <a:latin typeface="Calibri"/>
                <a:cs typeface="Calibri"/>
              </a:rPr>
              <a:t> </a:t>
            </a:r>
            <a:r>
              <a:rPr sz="1100">
                <a:solidFill>
                  <a:srgbClr val="000000"/>
                </a:solidFill>
                <a:latin typeface="Calibri"/>
                <a:cs typeface="Calibri"/>
              </a:rPr>
              <a:t>e confirme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não apresenta os seguintes</a:t>
            </a:r>
            <a:r>
              <a:rPr sz="1100" spc="-11">
                <a:solidFill>
                  <a:srgbClr val="000000"/>
                </a:solidFill>
                <a:latin typeface="Calibri"/>
                <a:cs typeface="Calibri"/>
              </a:rPr>
              <a:t> </a:t>
            </a:r>
            <a:r>
              <a:rPr sz="1100">
                <a:solidFill>
                  <a:srgbClr val="000000"/>
                </a:solidFill>
                <a:latin typeface="Calibri"/>
                <a:cs typeface="Calibri"/>
              </a:rPr>
              <a:t>problemas:</a:t>
            </a:r>
          </a:p>
        </p:txBody>
      </p:sp>
      <p:sp>
        <p:nvSpPr>
          <p:cNvPr id="8" name="object 8"/>
          <p:cNvSpPr txBox="1"/>
          <p:nvPr/>
        </p:nvSpPr>
        <p:spPr>
          <a:xfrm>
            <a:off x="576072" y="1798569"/>
            <a:ext cx="216896" cy="38666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804672" y="1806032"/>
            <a:ext cx="5870767"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Sem elo de engate – alojamento dos pinos danificados</a:t>
            </a:r>
            <a:r>
              <a:rPr sz="1100" spc="13">
                <a:solidFill>
                  <a:srgbClr val="000000"/>
                </a:solidFill>
                <a:latin typeface="Calibri"/>
                <a:cs typeface="Calibri"/>
              </a:rPr>
              <a:t> </a:t>
            </a:r>
            <a:r>
              <a:rPr sz="1100">
                <a:solidFill>
                  <a:srgbClr val="000000"/>
                </a:solidFill>
                <a:latin typeface="Calibri"/>
                <a:cs typeface="Calibri"/>
              </a:rPr>
              <a:t>- placa oxidada – elos presos</a:t>
            </a:r>
          </a:p>
          <a:p>
            <a:pPr marL="0" marR="0">
              <a:lnSpc>
                <a:spcPts val="1347"/>
              </a:lnSpc>
              <a:spcBef>
                <a:spcPts val="94"/>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t>
            </a:r>
            <a:r>
              <a:rPr sz="1100" spc="11">
                <a:solidFill>
                  <a:srgbClr val="000000"/>
                </a:solidFill>
                <a:latin typeface="Calibri"/>
                <a:cs typeface="Calibri"/>
              </a:rPr>
              <a:t>se</a:t>
            </a:r>
            <a:r>
              <a:rPr sz="1100">
                <a:solidFill>
                  <a:srgbClr val="000000"/>
                </a:solidFill>
                <a:latin typeface="Calibri"/>
                <a:cs typeface="Calibri"/>
              </a:rPr>
              <a:t> dete</a:t>
            </a:r>
            <a:r>
              <a:rPr lang="pt-BR" sz="1100">
                <a:solidFill>
                  <a:srgbClr val="000000"/>
                </a:solidFill>
                <a:latin typeface="Calibri"/>
                <a:cs typeface="Calibri"/>
              </a:rPr>
              <a:t>c</a:t>
            </a:r>
            <a:r>
              <a:rPr sz="1100">
                <a:solidFill>
                  <a:srgbClr val="000000"/>
                </a:solidFill>
                <a:latin typeface="Calibri"/>
                <a:cs typeface="Calibri"/>
              </a:rPr>
              <a:t>tar algum</a:t>
            </a:r>
            <a:r>
              <a:rPr sz="1100" spc="13">
                <a:solidFill>
                  <a:srgbClr val="000000"/>
                </a:solidFill>
                <a:latin typeface="Calibri"/>
                <a:cs typeface="Calibri"/>
              </a:rPr>
              <a:t> </a:t>
            </a:r>
            <a:r>
              <a:rPr sz="1100">
                <a:solidFill>
                  <a:srgbClr val="000000"/>
                </a:solidFill>
                <a:latin typeface="Calibri"/>
                <a:cs typeface="Calibri"/>
              </a:rPr>
              <a:t>dos problemas anteriores, entre imediatamente em</a:t>
            </a:r>
            <a:r>
              <a:rPr sz="1100" spc="10">
                <a:solidFill>
                  <a:srgbClr val="000000"/>
                </a:solidFill>
                <a:latin typeface="Calibri"/>
                <a:cs typeface="Calibri"/>
              </a:rPr>
              <a:t> </a:t>
            </a:r>
            <a:r>
              <a:rPr sz="1100">
                <a:solidFill>
                  <a:srgbClr val="000000"/>
                </a:solidFill>
                <a:latin typeface="Calibri"/>
                <a:cs typeface="Calibri"/>
              </a:rPr>
              <a:t>contato</a:t>
            </a:r>
            <a:r>
              <a:rPr sz="1100" spc="19">
                <a:solidFill>
                  <a:srgbClr val="000000"/>
                </a:solidFill>
                <a:latin typeface="Calibri"/>
                <a:cs typeface="Calibri"/>
              </a:rPr>
              <a:t> </a:t>
            </a:r>
            <a:r>
              <a:rPr sz="1100">
                <a:solidFill>
                  <a:srgbClr val="000000"/>
                </a:solidFill>
                <a:latin typeface="Calibri"/>
                <a:cs typeface="Calibri"/>
              </a:rPr>
              <a:t>com</a:t>
            </a:r>
            <a:r>
              <a:rPr sz="1100" spc="26">
                <a:solidFill>
                  <a:srgbClr val="000000"/>
                </a:solidFill>
                <a:latin typeface="Calibri"/>
                <a:cs typeface="Calibri"/>
              </a:rPr>
              <a:t> </a:t>
            </a:r>
            <a:r>
              <a:rPr sz="1100">
                <a:solidFill>
                  <a:srgbClr val="000000"/>
                </a:solidFill>
                <a:latin typeface="Calibri"/>
                <a:cs typeface="Calibri"/>
              </a:rPr>
              <a:t>a sua</a:t>
            </a:r>
          </a:p>
          <a:p>
            <a:pPr marL="0" marR="0">
              <a:lnSpc>
                <a:spcPts val="1344"/>
              </a:lnSpc>
              <a:spcBef>
                <a:spcPts val="50"/>
              </a:spcBef>
              <a:spcAft>
                <a:spcPts val="0"/>
              </a:spcAft>
            </a:pPr>
            <a:r>
              <a:rPr sz="1100">
                <a:solidFill>
                  <a:srgbClr val="000000"/>
                </a:solidFill>
                <a:latin typeface="Calibri"/>
                <a:cs typeface="Calibri"/>
              </a:rPr>
              <a:t>Oficina Autorizada VOGE</a:t>
            </a:r>
            <a:r>
              <a:rPr sz="1100" spc="-14">
                <a:solidFill>
                  <a:srgbClr val="000000"/>
                </a:solidFill>
                <a:latin typeface="Calibri"/>
                <a:cs typeface="Calibri"/>
              </a:rPr>
              <a:t> </a:t>
            </a:r>
            <a:r>
              <a:rPr sz="1100">
                <a:solidFill>
                  <a:srgbClr val="000000"/>
                </a:solidFill>
                <a:latin typeface="Calibri"/>
                <a:cs typeface="Calibri"/>
              </a:rPr>
              <a:t>mais próxima.</a:t>
            </a:r>
          </a:p>
        </p:txBody>
      </p:sp>
      <p:sp>
        <p:nvSpPr>
          <p:cNvPr id="10" name="object 10"/>
          <p:cNvSpPr txBox="1"/>
          <p:nvPr/>
        </p:nvSpPr>
        <p:spPr>
          <a:xfrm>
            <a:off x="576072" y="2376008"/>
            <a:ext cx="642886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a:t>
            </a:r>
            <a:r>
              <a:rPr sz="1100" spc="-61">
                <a:solidFill>
                  <a:srgbClr val="000000"/>
                </a:solidFill>
                <a:latin typeface="Calibri"/>
                <a:cs typeface="Calibri"/>
              </a:rPr>
              <a:t> </a:t>
            </a:r>
            <a:r>
              <a:rPr sz="1100">
                <a:solidFill>
                  <a:srgbClr val="000000"/>
                </a:solidFill>
                <a:latin typeface="Calibri"/>
                <a:cs typeface="Calibri"/>
              </a:rPr>
              <a:t>desgaste da corrente também pode fazer</a:t>
            </a:r>
            <a:r>
              <a:rPr sz="1100" spc="-10">
                <a:solidFill>
                  <a:srgbClr val="000000"/>
                </a:solidFill>
                <a:latin typeface="Calibri"/>
                <a:cs typeface="Calibri"/>
              </a:rPr>
              <a:t> </a:t>
            </a:r>
            <a:r>
              <a:rPr sz="1100">
                <a:solidFill>
                  <a:srgbClr val="000000"/>
                </a:solidFill>
                <a:latin typeface="Calibri"/>
                <a:cs typeface="Calibri"/>
              </a:rPr>
              <a:t>com que a </a:t>
            </a:r>
            <a:r>
              <a:rPr lang="pt-BR" sz="1100">
                <a:solidFill>
                  <a:srgbClr val="000000"/>
                </a:solidFill>
                <a:latin typeface="Calibri"/>
                <a:cs typeface="Calibri"/>
              </a:rPr>
              <a:t>coroa</a:t>
            </a:r>
            <a:r>
              <a:rPr sz="1100">
                <a:solidFill>
                  <a:srgbClr val="000000"/>
                </a:solidFill>
                <a:latin typeface="Calibri"/>
                <a:cs typeface="Calibri"/>
              </a:rPr>
              <a:t> ou o pinhão exibam os</a:t>
            </a:r>
            <a:r>
              <a:rPr sz="1100" spc="10">
                <a:solidFill>
                  <a:srgbClr val="000000"/>
                </a:solidFill>
                <a:latin typeface="Calibri"/>
                <a:cs typeface="Calibri"/>
              </a:rPr>
              <a:t> </a:t>
            </a:r>
            <a:r>
              <a:rPr sz="1100">
                <a:solidFill>
                  <a:srgbClr val="000000"/>
                </a:solidFill>
                <a:latin typeface="Calibri"/>
                <a:cs typeface="Calibri"/>
              </a:rPr>
              <a:t>seguintes</a:t>
            </a:r>
            <a:r>
              <a:rPr lang="pt-BR" sz="1100">
                <a:solidFill>
                  <a:srgbClr val="000000"/>
                </a:solidFill>
                <a:latin typeface="Calibri"/>
                <a:cs typeface="Calibri"/>
              </a:rPr>
              <a:t> </a:t>
            </a:r>
            <a:r>
              <a:rPr sz="1100">
                <a:solidFill>
                  <a:srgbClr val="000000"/>
                </a:solidFill>
                <a:latin typeface="Calibri"/>
                <a:cs typeface="Calibri"/>
              </a:rPr>
              <a:t>problemas:</a:t>
            </a:r>
          </a:p>
        </p:txBody>
      </p:sp>
      <p:sp>
        <p:nvSpPr>
          <p:cNvPr id="11" name="object 11"/>
          <p:cNvSpPr txBox="1"/>
          <p:nvPr/>
        </p:nvSpPr>
        <p:spPr>
          <a:xfrm>
            <a:off x="576072" y="2767833"/>
            <a:ext cx="216896" cy="564976"/>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804672" y="2775296"/>
            <a:ext cx="6064553" cy="705321"/>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Coroa</a:t>
            </a:r>
            <a:r>
              <a:rPr sz="1100">
                <a:solidFill>
                  <a:srgbClr val="000000"/>
                </a:solidFill>
                <a:latin typeface="Calibri"/>
                <a:cs typeface="Calibri"/>
              </a:rPr>
              <a:t> ou pinhão desgastados.</a:t>
            </a:r>
          </a:p>
          <a:p>
            <a:pPr marL="0" marR="0">
              <a:lnSpc>
                <a:spcPts val="1347"/>
              </a:lnSpc>
              <a:spcBef>
                <a:spcPts val="94"/>
              </a:spcBef>
              <a:spcAft>
                <a:spcPts val="0"/>
              </a:spcAft>
            </a:pPr>
            <a:r>
              <a:rPr sz="1100">
                <a:solidFill>
                  <a:srgbClr val="000000"/>
                </a:solidFill>
                <a:latin typeface="Calibri"/>
                <a:cs typeface="Calibri"/>
              </a:rPr>
              <a:t>Dentes da </a:t>
            </a:r>
            <a:r>
              <a:rPr lang="pt-BR" sz="1100">
                <a:solidFill>
                  <a:srgbClr val="000000"/>
                </a:solidFill>
                <a:latin typeface="Calibri"/>
                <a:cs typeface="Calibri"/>
              </a:rPr>
              <a:t>coroa</a:t>
            </a:r>
            <a:r>
              <a:rPr sz="1100">
                <a:solidFill>
                  <a:srgbClr val="000000"/>
                </a:solidFill>
                <a:latin typeface="Calibri"/>
                <a:cs typeface="Calibri"/>
              </a:rPr>
              <a:t>/pinhão</a:t>
            </a:r>
            <a:r>
              <a:rPr sz="1100" spc="11">
                <a:solidFill>
                  <a:srgbClr val="000000"/>
                </a:solidFill>
                <a:latin typeface="Calibri"/>
                <a:cs typeface="Calibri"/>
              </a:rPr>
              <a:t> </a:t>
            </a:r>
            <a:r>
              <a:rPr sz="1100">
                <a:solidFill>
                  <a:srgbClr val="000000"/>
                </a:solidFill>
                <a:latin typeface="Calibri"/>
                <a:cs typeface="Calibri"/>
              </a:rPr>
              <a:t>partidos</a:t>
            </a:r>
            <a:r>
              <a:rPr sz="1100" spc="-16">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rachados.</a:t>
            </a:r>
          </a:p>
          <a:p>
            <a:pPr marL="0" marR="0">
              <a:lnSpc>
                <a:spcPts val="1347"/>
              </a:lnSpc>
              <a:spcBef>
                <a:spcPts val="5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encontrarem os</a:t>
            </a:r>
            <a:r>
              <a:rPr sz="1100" spc="10">
                <a:solidFill>
                  <a:srgbClr val="000000"/>
                </a:solidFill>
                <a:latin typeface="Calibri"/>
                <a:cs typeface="Calibri"/>
              </a:rPr>
              <a:t> </a:t>
            </a:r>
            <a:r>
              <a:rPr sz="1100">
                <a:solidFill>
                  <a:srgbClr val="000000"/>
                </a:solidFill>
                <a:latin typeface="Calibri"/>
                <a:cs typeface="Calibri"/>
              </a:rPr>
              <a:t>problemas anteriores, coloque-se de imediato em contato com a Oficina</a:t>
            </a:r>
          </a:p>
          <a:p>
            <a:pPr marL="0" marR="0">
              <a:lnSpc>
                <a:spcPts val="1344"/>
              </a:lnSpc>
              <a:spcBef>
                <a:spcPts val="50"/>
              </a:spcBef>
              <a:spcAft>
                <a:spcPts val="0"/>
              </a:spcAft>
            </a:pPr>
            <a:r>
              <a:rPr sz="1100">
                <a:solidFill>
                  <a:srgbClr val="000000"/>
                </a:solidFill>
                <a:latin typeface="Calibri"/>
                <a:cs typeface="Calibri"/>
              </a:rPr>
              <a:t>Autorizada VOGE mais próxima.</a:t>
            </a:r>
          </a:p>
        </p:txBody>
      </p:sp>
      <p:sp>
        <p:nvSpPr>
          <p:cNvPr id="13" name="object 13"/>
          <p:cNvSpPr txBox="1"/>
          <p:nvPr/>
        </p:nvSpPr>
        <p:spPr>
          <a:xfrm>
            <a:off x="3369564" y="352815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4" name="object 14"/>
          <p:cNvSpPr txBox="1"/>
          <p:nvPr/>
        </p:nvSpPr>
        <p:spPr>
          <a:xfrm>
            <a:off x="647700" y="3757249"/>
            <a:ext cx="575660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o estado</a:t>
            </a:r>
            <a:r>
              <a:rPr sz="1100" spc="12">
                <a:solidFill>
                  <a:srgbClr val="000000"/>
                </a:solidFill>
                <a:latin typeface="Calibri"/>
                <a:cs typeface="Calibri"/>
              </a:rPr>
              <a:t> </a:t>
            </a:r>
            <a:r>
              <a:rPr sz="1100" spc="-15">
                <a:solidFill>
                  <a:srgbClr val="000000"/>
                </a:solidFill>
                <a:latin typeface="Calibri"/>
                <a:cs typeface="Calibri"/>
              </a:rPr>
              <a:t>de</a:t>
            </a:r>
            <a:r>
              <a:rPr sz="1100" spc="33">
                <a:solidFill>
                  <a:srgbClr val="000000"/>
                </a:solidFill>
                <a:latin typeface="Calibri"/>
                <a:cs typeface="Calibri"/>
              </a:rPr>
              <a:t> </a:t>
            </a:r>
            <a:r>
              <a:rPr sz="1100">
                <a:solidFill>
                  <a:srgbClr val="000000"/>
                </a:solidFill>
                <a:latin typeface="Calibri"/>
                <a:cs typeface="Calibri"/>
              </a:rPr>
              <a:t>desgaste da </a:t>
            </a:r>
            <a:r>
              <a:rPr lang="pt-BR" sz="1100">
                <a:solidFill>
                  <a:srgbClr val="000000"/>
                </a:solidFill>
                <a:latin typeface="Calibri"/>
                <a:cs typeface="Calibri"/>
              </a:rPr>
              <a:t>coroa</a:t>
            </a:r>
            <a:r>
              <a:rPr sz="1100">
                <a:solidFill>
                  <a:srgbClr val="000000"/>
                </a:solidFill>
                <a:latin typeface="Calibri"/>
                <a:cs typeface="Calibri"/>
              </a:rPr>
              <a:t> e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pinhão</a:t>
            </a:r>
            <a:r>
              <a:rPr sz="1100" spc="23">
                <a:solidFill>
                  <a:srgbClr val="000000"/>
                </a:solidFill>
                <a:latin typeface="Calibri"/>
                <a:cs typeface="Calibri"/>
              </a:rPr>
              <a:t> </a:t>
            </a:r>
            <a:r>
              <a:rPr sz="1100">
                <a:solidFill>
                  <a:srgbClr val="000000"/>
                </a:solidFill>
                <a:latin typeface="Calibri"/>
                <a:cs typeface="Calibri"/>
              </a:rPr>
              <a:t>quando</a:t>
            </a:r>
            <a:r>
              <a:rPr sz="1100" spc="19">
                <a:solidFill>
                  <a:srgbClr val="000000"/>
                </a:solidFill>
                <a:latin typeface="Calibri"/>
                <a:cs typeface="Calibri"/>
              </a:rPr>
              <a:t> </a:t>
            </a:r>
            <a:r>
              <a:rPr sz="1100">
                <a:solidFill>
                  <a:srgbClr val="000000"/>
                </a:solidFill>
                <a:latin typeface="Calibri"/>
                <a:cs typeface="Calibri"/>
              </a:rPr>
              <a:t>mudar a corrente de</a:t>
            </a:r>
            <a:r>
              <a:rPr lang="pt-BR" sz="1100">
                <a:solidFill>
                  <a:srgbClr val="000000"/>
                </a:solidFill>
                <a:latin typeface="Calibri"/>
                <a:cs typeface="Calibri"/>
              </a:rPr>
              <a:t> </a:t>
            </a:r>
            <a:r>
              <a:rPr sz="1100">
                <a:solidFill>
                  <a:srgbClr val="000000"/>
                </a:solidFill>
                <a:latin typeface="Calibri"/>
                <a:cs typeface="Calibri"/>
              </a:rPr>
              <a:t>transmissão. Substitua a </a:t>
            </a:r>
            <a:r>
              <a:rPr lang="pt-BR" sz="1100">
                <a:solidFill>
                  <a:srgbClr val="000000"/>
                </a:solidFill>
                <a:latin typeface="Calibri"/>
                <a:cs typeface="Calibri"/>
              </a:rPr>
              <a:t>coroa</a:t>
            </a:r>
            <a:r>
              <a:rPr sz="1100">
                <a:solidFill>
                  <a:srgbClr val="000000"/>
                </a:solidFill>
                <a:latin typeface="Calibri"/>
                <a:cs typeface="Calibri"/>
              </a:rPr>
              <a:t> e o</a:t>
            </a:r>
            <a:r>
              <a:rPr sz="1100" spc="18">
                <a:solidFill>
                  <a:srgbClr val="000000"/>
                </a:solidFill>
                <a:latin typeface="Calibri"/>
                <a:cs typeface="Calibri"/>
              </a:rPr>
              <a:t> </a:t>
            </a:r>
            <a:r>
              <a:rPr sz="1100">
                <a:solidFill>
                  <a:srgbClr val="000000"/>
                </a:solidFill>
                <a:latin typeface="Calibri"/>
                <a:cs typeface="Calibri"/>
              </a:rPr>
              <a:t>pinhão ao mesmo tempo </a:t>
            </a:r>
            <a:r>
              <a:rPr sz="1100" spc="11">
                <a:solidFill>
                  <a:srgbClr val="000000"/>
                </a:solidFill>
                <a:latin typeface="Calibri"/>
                <a:cs typeface="Calibri"/>
              </a:rPr>
              <a:t>se</a:t>
            </a:r>
            <a:r>
              <a:rPr sz="1100">
                <a:solidFill>
                  <a:srgbClr val="000000"/>
                </a:solidFill>
                <a:latin typeface="Calibri"/>
                <a:cs typeface="Calibri"/>
              </a:rPr>
              <a:t> for necessário.</a:t>
            </a:r>
          </a:p>
        </p:txBody>
      </p:sp>
      <p:sp>
        <p:nvSpPr>
          <p:cNvPr id="15" name="object 15"/>
          <p:cNvSpPr txBox="1"/>
          <p:nvPr/>
        </p:nvSpPr>
        <p:spPr>
          <a:xfrm>
            <a:off x="647700" y="4148420"/>
            <a:ext cx="581599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No caso</a:t>
            </a:r>
            <a:r>
              <a:rPr sz="1100" spc="18">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não encontrar</a:t>
            </a:r>
            <a:r>
              <a:rPr sz="1100" spc="-20">
                <a:solidFill>
                  <a:srgbClr val="000000"/>
                </a:solidFill>
                <a:latin typeface="Calibri"/>
                <a:cs typeface="Calibri"/>
              </a:rPr>
              <a:t> </a:t>
            </a:r>
            <a:r>
              <a:rPr sz="1100">
                <a:solidFill>
                  <a:srgbClr val="000000"/>
                </a:solidFill>
                <a:latin typeface="Calibri"/>
                <a:cs typeface="Calibri"/>
              </a:rPr>
              <a:t>óleo para</a:t>
            </a:r>
            <a:r>
              <a:rPr sz="1100" spc="-15">
                <a:solidFill>
                  <a:srgbClr val="000000"/>
                </a:solidFill>
                <a:latin typeface="Calibri"/>
                <a:cs typeface="Calibri"/>
              </a:rPr>
              <a:t> </a:t>
            </a:r>
            <a:r>
              <a:rPr sz="1100">
                <a:solidFill>
                  <a:srgbClr val="000000"/>
                </a:solidFill>
                <a:latin typeface="Calibri"/>
                <a:cs typeface="Calibri"/>
              </a:rPr>
              <a:t>corrente com O-rings, utilize </a:t>
            </a:r>
            <a:r>
              <a:rPr sz="1100" spc="11">
                <a:solidFill>
                  <a:srgbClr val="000000"/>
                </a:solidFill>
                <a:latin typeface="Calibri"/>
                <a:cs typeface="Calibri"/>
              </a:rPr>
              <a:t>só</a:t>
            </a:r>
            <a:r>
              <a:rPr sz="1100" spc="-17">
                <a:solidFill>
                  <a:srgbClr val="000000"/>
                </a:solidFill>
                <a:latin typeface="Calibri"/>
                <a:cs typeface="Calibri"/>
              </a:rPr>
              <a:t> </a:t>
            </a:r>
            <a:r>
              <a:rPr sz="1100">
                <a:solidFill>
                  <a:srgbClr val="000000"/>
                </a:solidFill>
                <a:latin typeface="Calibri"/>
                <a:cs typeface="Calibri"/>
              </a:rPr>
              <a:t>óleo para transmissões</a:t>
            </a:r>
            <a:r>
              <a:rPr sz="1100" spc="-10">
                <a:solidFill>
                  <a:srgbClr val="000000"/>
                </a:solidFill>
                <a:latin typeface="Calibri"/>
                <a:cs typeface="Calibri"/>
              </a:rPr>
              <a:t> </a:t>
            </a:r>
            <a:r>
              <a:rPr sz="1100">
                <a:solidFill>
                  <a:srgbClr val="000000"/>
                </a:solidFill>
                <a:latin typeface="Calibri"/>
                <a:cs typeface="Calibri"/>
              </a:rPr>
              <a:t>SAE90.</a:t>
            </a:r>
          </a:p>
        </p:txBody>
      </p:sp>
      <p:sp>
        <p:nvSpPr>
          <p:cNvPr id="16" name="object 16"/>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150</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35228"/>
            <a:ext cx="6301740" cy="82448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3427476" y="94040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6" name="object 6"/>
          <p:cNvSpPr txBox="1"/>
          <p:nvPr/>
        </p:nvSpPr>
        <p:spPr>
          <a:xfrm>
            <a:off x="755904" y="1167633"/>
            <a:ext cx="216896" cy="56650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7" name="object 7"/>
          <p:cNvSpPr txBox="1"/>
          <p:nvPr/>
        </p:nvSpPr>
        <p:spPr>
          <a:xfrm>
            <a:off x="984504" y="1175096"/>
            <a:ext cx="5151074"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Lave a corrente com</a:t>
            </a:r>
            <a:r>
              <a:rPr sz="1100" spc="19">
                <a:solidFill>
                  <a:srgbClr val="000000"/>
                </a:solidFill>
                <a:latin typeface="Calibri"/>
                <a:cs typeface="Calibri"/>
              </a:rPr>
              <a:t> </a:t>
            </a:r>
            <a:r>
              <a:rPr sz="1100">
                <a:solidFill>
                  <a:srgbClr val="000000"/>
                </a:solidFill>
                <a:latin typeface="Calibri"/>
                <a:cs typeface="Calibri"/>
              </a:rPr>
              <a:t>água</a:t>
            </a:r>
            <a:r>
              <a:rPr sz="1100" spc="-14">
                <a:solidFill>
                  <a:srgbClr val="000000"/>
                </a:solidFill>
                <a:latin typeface="Calibri"/>
                <a:cs typeface="Calibri"/>
              </a:rPr>
              <a:t> </a:t>
            </a:r>
            <a:r>
              <a:rPr sz="1100">
                <a:solidFill>
                  <a:srgbClr val="000000"/>
                </a:solidFill>
                <a:latin typeface="Calibri"/>
                <a:cs typeface="Calibri"/>
              </a:rPr>
              <a:t>ou um produto de limpeza</a:t>
            </a:r>
            <a:r>
              <a:rPr sz="1100" spc="-27">
                <a:solidFill>
                  <a:srgbClr val="000000"/>
                </a:solidFill>
                <a:latin typeface="Calibri"/>
                <a:cs typeface="Calibri"/>
              </a:rPr>
              <a:t> </a:t>
            </a:r>
            <a:r>
              <a:rPr sz="1100">
                <a:solidFill>
                  <a:srgbClr val="000000"/>
                </a:solidFill>
                <a:latin typeface="Calibri"/>
                <a:cs typeface="Calibri"/>
              </a:rPr>
              <a:t>neutro.</a:t>
            </a:r>
          </a:p>
          <a:p>
            <a:pPr marL="0" marR="0">
              <a:lnSpc>
                <a:spcPts val="1347"/>
              </a:lnSpc>
              <a:spcBef>
                <a:spcPts val="106"/>
              </a:spcBef>
              <a:spcAft>
                <a:spcPts val="0"/>
              </a:spcAft>
            </a:pPr>
            <a:r>
              <a:rPr sz="1100">
                <a:solidFill>
                  <a:srgbClr val="000000"/>
                </a:solidFill>
                <a:latin typeface="Calibri"/>
                <a:cs typeface="Calibri"/>
              </a:rPr>
              <a:t>Não lave a corrente com dissolventes voláteis como dissolventes de pintura</a:t>
            </a:r>
            <a:r>
              <a:rPr sz="1100" spc="-16">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gasolina.</a:t>
            </a:r>
          </a:p>
          <a:p>
            <a:pPr marL="0" marR="0">
              <a:lnSpc>
                <a:spcPts val="1347"/>
              </a:lnSpc>
              <a:spcBef>
                <a:spcPts val="56"/>
              </a:spcBef>
              <a:spcAft>
                <a:spcPts val="0"/>
              </a:spcAft>
            </a:pPr>
            <a:r>
              <a:rPr sz="1100">
                <a:solidFill>
                  <a:srgbClr val="000000"/>
                </a:solidFill>
                <a:latin typeface="Calibri"/>
                <a:cs typeface="Calibri"/>
              </a:rPr>
              <a:t>Não lave a corrente </a:t>
            </a:r>
            <a:r>
              <a:rPr lang="pt-BR" sz="1100">
                <a:solidFill>
                  <a:srgbClr val="000000"/>
                </a:solidFill>
                <a:latin typeface="Calibri"/>
                <a:cs typeface="Calibri"/>
              </a:rPr>
              <a:t>com jatos </a:t>
            </a:r>
            <a:r>
              <a:rPr sz="1100">
                <a:solidFill>
                  <a:srgbClr val="000000"/>
                </a:solidFill>
                <a:latin typeface="Calibri"/>
                <a:cs typeface="Calibri"/>
              </a:rPr>
              <a:t>de alta pressão.</a:t>
            </a:r>
          </a:p>
        </p:txBody>
      </p:sp>
      <p:sp>
        <p:nvSpPr>
          <p:cNvPr id="8" name="object 8"/>
          <p:cNvSpPr txBox="1"/>
          <p:nvPr/>
        </p:nvSpPr>
        <p:spPr>
          <a:xfrm>
            <a:off x="684275" y="1887078"/>
            <a:ext cx="171962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Manutenção da corrente</a:t>
            </a:r>
          </a:p>
        </p:txBody>
      </p:sp>
      <p:sp>
        <p:nvSpPr>
          <p:cNvPr id="9" name="object 9"/>
          <p:cNvSpPr txBox="1"/>
          <p:nvPr/>
        </p:nvSpPr>
        <p:spPr>
          <a:xfrm>
            <a:off x="684275" y="2094370"/>
            <a:ext cx="641111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sujidade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o pó da corrente podem encurtar a sua</a:t>
            </a:r>
            <a:r>
              <a:rPr sz="1100" spc="-19">
                <a:solidFill>
                  <a:srgbClr val="000000"/>
                </a:solidFill>
                <a:latin typeface="Calibri"/>
                <a:cs typeface="Calibri"/>
              </a:rPr>
              <a:t> </a:t>
            </a:r>
            <a:r>
              <a:rPr sz="1100">
                <a:solidFill>
                  <a:srgbClr val="000000"/>
                </a:solidFill>
                <a:latin typeface="Calibri"/>
                <a:cs typeface="Calibri"/>
              </a:rPr>
              <a:t>vida útil, pelo</a:t>
            </a:r>
            <a:r>
              <a:rPr sz="1100" spc="14">
                <a:solidFill>
                  <a:srgbClr val="000000"/>
                </a:solidFill>
                <a:latin typeface="Calibri"/>
                <a:cs typeface="Calibri"/>
              </a:rPr>
              <a:t> </a:t>
            </a:r>
            <a:r>
              <a:rPr sz="1100">
                <a:solidFill>
                  <a:srgbClr val="000000"/>
                </a:solidFill>
                <a:latin typeface="Calibri"/>
                <a:cs typeface="Calibri"/>
              </a:rPr>
              <a:t>que é necessária uma</a:t>
            </a:r>
            <a:r>
              <a:rPr sz="1100" spc="-12">
                <a:solidFill>
                  <a:srgbClr val="000000"/>
                </a:solidFill>
                <a:latin typeface="Calibri"/>
                <a:cs typeface="Calibri"/>
              </a:rPr>
              <a:t> </a:t>
            </a:r>
            <a:r>
              <a:rPr sz="1100">
                <a:solidFill>
                  <a:srgbClr val="000000"/>
                </a:solidFill>
                <a:latin typeface="Calibri"/>
                <a:cs typeface="Calibri"/>
              </a:rPr>
              <a:t>limpeza</a:t>
            </a:r>
            <a:r>
              <a:rPr sz="1100" spc="-14">
                <a:solidFill>
                  <a:srgbClr val="000000"/>
                </a:solidFill>
                <a:latin typeface="Calibri"/>
                <a:cs typeface="Calibri"/>
              </a:rPr>
              <a:t> </a:t>
            </a:r>
            <a:r>
              <a:rPr sz="1100">
                <a:solidFill>
                  <a:srgbClr val="000000"/>
                </a:solidFill>
                <a:latin typeface="Calibri"/>
                <a:cs typeface="Calibri"/>
              </a:rPr>
              <a:t>e</a:t>
            </a:r>
          </a:p>
          <a:p>
            <a:pPr marL="0" marR="0">
              <a:lnSpc>
                <a:spcPts val="1344"/>
              </a:lnSpc>
              <a:spcBef>
                <a:spcPts val="50"/>
              </a:spcBef>
              <a:spcAft>
                <a:spcPts val="0"/>
              </a:spcAft>
            </a:pPr>
            <a:r>
              <a:rPr sz="1100">
                <a:solidFill>
                  <a:srgbClr val="000000"/>
                </a:solidFill>
                <a:latin typeface="Calibri"/>
                <a:cs typeface="Calibri"/>
              </a:rPr>
              <a:t>lubrificação periódicas, uma vez</a:t>
            </a:r>
            <a:r>
              <a:rPr sz="1100" spc="-10">
                <a:solidFill>
                  <a:srgbClr val="000000"/>
                </a:solidFill>
                <a:latin typeface="Calibri"/>
                <a:cs typeface="Calibri"/>
              </a:rPr>
              <a:t> </a:t>
            </a:r>
            <a:r>
              <a:rPr sz="1100">
                <a:solidFill>
                  <a:srgbClr val="000000"/>
                </a:solidFill>
                <a:latin typeface="Calibri"/>
                <a:cs typeface="Calibri"/>
              </a:rPr>
              <a:t>que há um O-ring</a:t>
            </a:r>
            <a:r>
              <a:rPr sz="1100" spc="-16">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junta tóricas e lubrificante no pino</a:t>
            </a:r>
            <a:r>
              <a:rPr sz="1100" spc="11">
                <a:solidFill>
                  <a:srgbClr val="000000"/>
                </a:solidFill>
                <a:latin typeface="Calibri"/>
                <a:cs typeface="Calibri"/>
              </a:rPr>
              <a:t> </a:t>
            </a:r>
            <a:r>
              <a:rPr sz="1100">
                <a:solidFill>
                  <a:srgbClr val="000000"/>
                </a:solidFill>
                <a:latin typeface="Calibri"/>
                <a:cs typeface="Calibri"/>
              </a:rPr>
              <a:t>da corrente que pode</a:t>
            </a:r>
          </a:p>
          <a:p>
            <a:pPr marL="0" marR="0">
              <a:lnSpc>
                <a:spcPts val="1344"/>
              </a:lnSpc>
              <a:spcBef>
                <a:spcPts val="0"/>
              </a:spcBef>
              <a:spcAft>
                <a:spcPts val="0"/>
              </a:spcAft>
            </a:pPr>
            <a:r>
              <a:rPr sz="1100">
                <a:solidFill>
                  <a:srgbClr val="000000"/>
                </a:solidFill>
                <a:latin typeface="Calibri"/>
                <a:cs typeface="Calibri"/>
              </a:rPr>
              <a:t>danificar-se com uma</a:t>
            </a:r>
            <a:r>
              <a:rPr sz="1100" spc="-24">
                <a:solidFill>
                  <a:srgbClr val="000000"/>
                </a:solidFill>
                <a:latin typeface="Calibri"/>
                <a:cs typeface="Calibri"/>
              </a:rPr>
              <a:t> </a:t>
            </a:r>
            <a:r>
              <a:rPr sz="1100">
                <a:solidFill>
                  <a:srgbClr val="000000"/>
                </a:solidFill>
                <a:latin typeface="Calibri"/>
                <a:cs typeface="Calibri"/>
              </a:rPr>
              <a:t>lavagem ou lubrificação</a:t>
            </a:r>
            <a:r>
              <a:rPr sz="1100" spc="18">
                <a:solidFill>
                  <a:srgbClr val="000000"/>
                </a:solidFill>
                <a:latin typeface="Calibri"/>
                <a:cs typeface="Calibri"/>
              </a:rPr>
              <a:t> </a:t>
            </a:r>
            <a:r>
              <a:rPr sz="1100">
                <a:solidFill>
                  <a:srgbClr val="000000"/>
                </a:solidFill>
                <a:latin typeface="Calibri"/>
                <a:cs typeface="Calibri"/>
              </a:rPr>
              <a:t>incorretas, diminuindo também a vida útil da corrente.</a:t>
            </a:r>
          </a:p>
        </p:txBody>
      </p:sp>
      <p:sp>
        <p:nvSpPr>
          <p:cNvPr id="10" name="object 10"/>
          <p:cNvSpPr txBox="1"/>
          <p:nvPr/>
        </p:nvSpPr>
        <p:spPr>
          <a:xfrm>
            <a:off x="684275" y="2656883"/>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1" name="object 11"/>
          <p:cNvSpPr txBox="1"/>
          <p:nvPr/>
        </p:nvSpPr>
        <p:spPr>
          <a:xfrm>
            <a:off x="912875" y="2664346"/>
            <a:ext cx="27970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lave a corrente com uma</a:t>
            </a:r>
            <a:r>
              <a:rPr sz="1100" spc="-21">
                <a:solidFill>
                  <a:srgbClr val="000000"/>
                </a:solidFill>
                <a:latin typeface="Calibri"/>
                <a:cs typeface="Calibri"/>
              </a:rPr>
              <a:t> </a:t>
            </a:r>
            <a:r>
              <a:rPr sz="1100">
                <a:solidFill>
                  <a:srgbClr val="000000"/>
                </a:solidFill>
                <a:latin typeface="Calibri"/>
                <a:cs typeface="Calibri"/>
              </a:rPr>
              <a:t>escova</a:t>
            </a:r>
            <a:r>
              <a:rPr sz="1100" spc="-10">
                <a:solidFill>
                  <a:srgbClr val="000000"/>
                </a:solidFill>
                <a:latin typeface="Calibri"/>
                <a:cs typeface="Calibri"/>
              </a:rPr>
              <a:t> </a:t>
            </a:r>
            <a:r>
              <a:rPr sz="1100">
                <a:solidFill>
                  <a:srgbClr val="000000"/>
                </a:solidFill>
                <a:latin typeface="Calibri"/>
                <a:cs typeface="Calibri"/>
              </a:rPr>
              <a:t>metálica.</a:t>
            </a:r>
          </a:p>
        </p:txBody>
      </p:sp>
      <p:sp>
        <p:nvSpPr>
          <p:cNvPr id="12" name="object 12"/>
          <p:cNvSpPr txBox="1"/>
          <p:nvPr/>
        </p:nvSpPr>
        <p:spPr>
          <a:xfrm>
            <a:off x="912875" y="2842654"/>
            <a:ext cx="5795749"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Limpe a corrente imediatamente após a lavagem,</a:t>
            </a:r>
            <a:r>
              <a:rPr sz="1100" spc="-17">
                <a:solidFill>
                  <a:srgbClr val="000000"/>
                </a:solidFill>
                <a:latin typeface="Calibri"/>
                <a:cs typeface="Calibri"/>
              </a:rPr>
              <a:t> </a:t>
            </a:r>
            <a:r>
              <a:rPr sz="1100">
                <a:solidFill>
                  <a:srgbClr val="000000"/>
                </a:solidFill>
                <a:latin typeface="Calibri"/>
                <a:cs typeface="Calibri"/>
              </a:rPr>
              <a:t>seque-a para a lubrificar.</a:t>
            </a:r>
            <a:r>
              <a:rPr sz="1100" spc="-17">
                <a:solidFill>
                  <a:srgbClr val="000000"/>
                </a:solidFill>
                <a:latin typeface="Calibri"/>
                <a:cs typeface="Calibri"/>
              </a:rPr>
              <a:t> </a:t>
            </a:r>
            <a:r>
              <a:rPr sz="1100">
                <a:solidFill>
                  <a:srgbClr val="000000"/>
                </a:solidFill>
                <a:latin typeface="Calibri"/>
                <a:cs typeface="Calibri"/>
              </a:rPr>
              <a:t>Utilize apenas óleo</a:t>
            </a:r>
            <a:r>
              <a:rPr sz="1100" spc="18">
                <a:solidFill>
                  <a:srgbClr val="000000"/>
                </a:solidFill>
                <a:latin typeface="Calibri"/>
                <a:cs typeface="Calibri"/>
              </a:rPr>
              <a:t> </a:t>
            </a:r>
            <a:r>
              <a:rPr sz="1100">
                <a:solidFill>
                  <a:srgbClr val="000000"/>
                </a:solidFill>
                <a:latin typeface="Calibri"/>
                <a:cs typeface="Calibri"/>
              </a:rPr>
              <a:t>para</a:t>
            </a:r>
          </a:p>
          <a:p>
            <a:pPr marL="0" marR="0">
              <a:lnSpc>
                <a:spcPts val="1331"/>
              </a:lnSpc>
              <a:spcBef>
                <a:spcPts val="50"/>
              </a:spcBef>
              <a:spcAft>
                <a:spcPts val="0"/>
              </a:spcAft>
            </a:pPr>
            <a:r>
              <a:rPr sz="1100">
                <a:solidFill>
                  <a:srgbClr val="000000"/>
                </a:solidFill>
                <a:latin typeface="Calibri"/>
                <a:cs typeface="Calibri"/>
              </a:rPr>
              <a:t>correntes com O-rings e aplique-o uniformemente pela placa interior e exterior da corrente. Após a</a:t>
            </a:r>
          </a:p>
          <a:p>
            <a:pPr marL="0" marR="0">
              <a:lnSpc>
                <a:spcPts val="1344"/>
              </a:lnSpc>
              <a:spcBef>
                <a:spcPts val="0"/>
              </a:spcBef>
              <a:spcAft>
                <a:spcPts val="0"/>
              </a:spcAft>
            </a:pPr>
            <a:r>
              <a:rPr sz="1100">
                <a:solidFill>
                  <a:srgbClr val="000000"/>
                </a:solidFill>
                <a:latin typeface="Calibri"/>
                <a:cs typeface="Calibri"/>
              </a:rPr>
              <a:t>aplicação, retire o excesso de óleo.</a:t>
            </a:r>
          </a:p>
        </p:txBody>
      </p:sp>
      <p:sp>
        <p:nvSpPr>
          <p:cNvPr id="13" name="object 13"/>
          <p:cNvSpPr txBox="1"/>
          <p:nvPr/>
        </p:nvSpPr>
        <p:spPr>
          <a:xfrm>
            <a:off x="684275" y="335335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912875" y="3360814"/>
            <a:ext cx="601760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Alguns tipos</a:t>
            </a:r>
            <a:r>
              <a:rPr sz="1100" spc="11">
                <a:solidFill>
                  <a:srgbClr val="000000"/>
                </a:solidFill>
                <a:latin typeface="Calibri"/>
                <a:cs typeface="Calibri"/>
              </a:rPr>
              <a:t> </a:t>
            </a:r>
            <a:r>
              <a:rPr sz="1100">
                <a:solidFill>
                  <a:srgbClr val="000000"/>
                </a:solidFill>
                <a:latin typeface="Calibri"/>
                <a:cs typeface="Calibri"/>
              </a:rPr>
              <a:t>de lubrificantes para correntes incluem dissolventes ou aditivos que</a:t>
            </a:r>
            <a:r>
              <a:rPr sz="1100" spc="-11">
                <a:solidFill>
                  <a:srgbClr val="000000"/>
                </a:solidFill>
                <a:latin typeface="Calibri"/>
                <a:cs typeface="Calibri"/>
              </a:rPr>
              <a:t> </a:t>
            </a:r>
            <a:r>
              <a:rPr sz="1100">
                <a:solidFill>
                  <a:srgbClr val="000000"/>
                </a:solidFill>
                <a:latin typeface="Calibri"/>
                <a:cs typeface="Calibri"/>
              </a:rPr>
              <a:t>podem danificar os </a:t>
            </a:r>
            <a:r>
              <a:rPr sz="1100" spc="11">
                <a:solidFill>
                  <a:srgbClr val="000000"/>
                </a:solidFill>
                <a:latin typeface="Calibri"/>
                <a:cs typeface="Calibri"/>
              </a:rPr>
              <a:t>O-</a:t>
            </a:r>
          </a:p>
          <a:p>
            <a:pPr marL="0" marR="0">
              <a:lnSpc>
                <a:spcPts val="1343"/>
              </a:lnSpc>
              <a:spcBef>
                <a:spcPts val="50"/>
              </a:spcBef>
              <a:spcAft>
                <a:spcPts val="0"/>
              </a:spcAft>
            </a:pPr>
            <a:r>
              <a:rPr sz="1100">
                <a:solidFill>
                  <a:srgbClr val="000000"/>
                </a:solidFill>
                <a:latin typeface="Calibri"/>
                <a:cs typeface="Calibri"/>
              </a:rPr>
              <a:t>rings, pelo</a:t>
            </a:r>
            <a:r>
              <a:rPr sz="1100" spc="19">
                <a:solidFill>
                  <a:srgbClr val="000000"/>
                </a:solidFill>
                <a:latin typeface="Calibri"/>
                <a:cs typeface="Calibri"/>
              </a:rPr>
              <a:t> </a:t>
            </a:r>
            <a:r>
              <a:rPr sz="1100">
                <a:solidFill>
                  <a:srgbClr val="000000"/>
                </a:solidFill>
                <a:latin typeface="Calibri"/>
                <a:cs typeface="Calibri"/>
              </a:rPr>
              <a:t>que deve apenas utilizar lubrificante para correntes com O-rings.</a:t>
            </a:r>
          </a:p>
        </p:txBody>
      </p:sp>
      <p:sp>
        <p:nvSpPr>
          <p:cNvPr id="15" name="object 1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151</a:t>
            </a:r>
          </a:p>
        </p:txBody>
      </p:sp>
      <p:sp>
        <p:nvSpPr>
          <p:cNvPr id="17" name="object 31">
            <a:extLst>
              <a:ext uri="{FF2B5EF4-FFF2-40B4-BE49-F238E27FC236}">
                <a16:creationId xmlns:a16="http://schemas.microsoft.com/office/drawing/2014/main" id="{13EAEC31-1385-05E5-ECE8-9F9A930AD3B0}"/>
              </a:ext>
            </a:extLst>
          </p:cNvPr>
          <p:cNvSpPr txBox="1"/>
          <p:nvPr/>
        </p:nvSpPr>
        <p:spPr>
          <a:xfrm>
            <a:off x="755904" y="3947961"/>
            <a:ext cx="3826764"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lubrificantes de corrente </a:t>
            </a:r>
            <a:r>
              <a:rPr lang="pt-B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rPr>
              <a:t>MOTUL</a:t>
            </a:r>
            <a:endParaRP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352292"/>
            <a:ext cx="6301740" cy="109270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652456"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Pneus</a:t>
            </a:r>
          </a:p>
        </p:txBody>
      </p:sp>
      <p:sp>
        <p:nvSpPr>
          <p:cNvPr id="6" name="object 6"/>
          <p:cNvSpPr txBox="1"/>
          <p:nvPr/>
        </p:nvSpPr>
        <p:spPr>
          <a:xfrm>
            <a:off x="576072" y="1095848"/>
            <a:ext cx="644881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a:t>
            </a:r>
            <a:r>
              <a:rPr sz="1100" spc="-61">
                <a:solidFill>
                  <a:srgbClr val="000000"/>
                </a:solidFill>
                <a:latin typeface="Calibri"/>
                <a:cs typeface="Calibri"/>
              </a:rPr>
              <a:t> </a:t>
            </a:r>
            <a:r>
              <a:rPr sz="1100">
                <a:solidFill>
                  <a:srgbClr val="000000"/>
                </a:solidFill>
                <a:latin typeface="Calibri"/>
                <a:cs typeface="Calibri"/>
              </a:rPr>
              <a:t>pneu faz a ligação da moto ao</a:t>
            </a:r>
            <a:r>
              <a:rPr sz="1100" spc="11">
                <a:solidFill>
                  <a:srgbClr val="000000"/>
                </a:solidFill>
                <a:latin typeface="Calibri"/>
                <a:cs typeface="Calibri"/>
              </a:rPr>
              <a:t> </a:t>
            </a:r>
            <a:r>
              <a:rPr sz="1100">
                <a:solidFill>
                  <a:srgbClr val="000000"/>
                </a:solidFill>
                <a:latin typeface="Calibri"/>
                <a:cs typeface="Calibri"/>
              </a:rPr>
              <a:t>solo, o</a:t>
            </a:r>
            <a:r>
              <a:rPr sz="1100" spc="10">
                <a:solidFill>
                  <a:srgbClr val="000000"/>
                </a:solidFill>
                <a:latin typeface="Calibri"/>
                <a:cs typeface="Calibri"/>
              </a:rPr>
              <a:t> </a:t>
            </a:r>
            <a:r>
              <a:rPr sz="1100">
                <a:solidFill>
                  <a:srgbClr val="000000"/>
                </a:solidFill>
                <a:latin typeface="Calibri"/>
                <a:cs typeface="Calibri"/>
              </a:rPr>
              <a:t>que é muito</a:t>
            </a:r>
            <a:r>
              <a:rPr sz="1100" spc="19">
                <a:solidFill>
                  <a:srgbClr val="000000"/>
                </a:solidFill>
                <a:latin typeface="Calibri"/>
                <a:cs typeface="Calibri"/>
              </a:rPr>
              <a:t> </a:t>
            </a:r>
            <a:r>
              <a:rPr sz="1100">
                <a:solidFill>
                  <a:srgbClr val="000000"/>
                </a:solidFill>
                <a:latin typeface="Calibri"/>
                <a:cs typeface="Calibri"/>
              </a:rPr>
              <a:t>importante. Características</a:t>
            </a:r>
            <a:r>
              <a:rPr sz="1100" spc="-17">
                <a:solidFill>
                  <a:srgbClr val="000000"/>
                </a:solidFill>
                <a:latin typeface="Calibri"/>
                <a:cs typeface="Calibri"/>
              </a:rPr>
              <a:t> </a:t>
            </a:r>
            <a:r>
              <a:rPr sz="1100">
                <a:solidFill>
                  <a:srgbClr val="000000"/>
                </a:solidFill>
                <a:latin typeface="Calibri"/>
                <a:cs typeface="Calibri"/>
              </a:rPr>
              <a:t>ou</a:t>
            </a:r>
            <a:r>
              <a:rPr sz="1100" spc="-11">
                <a:solidFill>
                  <a:srgbClr val="000000"/>
                </a:solidFill>
                <a:latin typeface="Calibri"/>
                <a:cs typeface="Calibri"/>
              </a:rPr>
              <a:t> </a:t>
            </a:r>
            <a:r>
              <a:rPr sz="1100">
                <a:solidFill>
                  <a:srgbClr val="000000"/>
                </a:solidFill>
                <a:latin typeface="Calibri"/>
                <a:cs typeface="Calibri"/>
              </a:rPr>
              <a:t>medidas incorretas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pneu</a:t>
            </a:r>
          </a:p>
          <a:p>
            <a:pPr marL="0" marR="0">
              <a:lnSpc>
                <a:spcPts val="1344"/>
              </a:lnSpc>
              <a:spcBef>
                <a:spcPts val="50"/>
              </a:spcBef>
              <a:spcAft>
                <a:spcPts val="0"/>
              </a:spcAft>
            </a:pPr>
            <a:r>
              <a:rPr sz="1100">
                <a:solidFill>
                  <a:srgbClr val="000000"/>
                </a:solidFill>
                <a:latin typeface="Calibri"/>
                <a:cs typeface="Calibri"/>
              </a:rPr>
              <a:t>podem influir em</a:t>
            </a:r>
            <a:r>
              <a:rPr sz="1100" spc="16">
                <a:solidFill>
                  <a:srgbClr val="000000"/>
                </a:solidFill>
                <a:latin typeface="Calibri"/>
                <a:cs typeface="Calibri"/>
              </a:rPr>
              <a:t> </a:t>
            </a:r>
            <a:r>
              <a:rPr sz="1100">
                <a:solidFill>
                  <a:srgbClr val="000000"/>
                </a:solidFill>
                <a:latin typeface="Calibri"/>
                <a:cs typeface="Calibri"/>
              </a:rPr>
              <a:t>grande medida no rendimento da moto</a:t>
            </a:r>
          </a:p>
        </p:txBody>
      </p:sp>
      <p:sp>
        <p:nvSpPr>
          <p:cNvPr id="7" name="object 7"/>
          <p:cNvSpPr txBox="1"/>
          <p:nvPr/>
        </p:nvSpPr>
        <p:spPr>
          <a:xfrm>
            <a:off x="576072" y="1565514"/>
            <a:ext cx="140148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Pressões dos pneus</a:t>
            </a:r>
          </a:p>
        </p:txBody>
      </p:sp>
      <p:sp>
        <p:nvSpPr>
          <p:cNvPr id="8" name="object 8"/>
          <p:cNvSpPr txBox="1"/>
          <p:nvPr/>
        </p:nvSpPr>
        <p:spPr>
          <a:xfrm>
            <a:off x="576072" y="1728465"/>
            <a:ext cx="216896" cy="564976"/>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804672" y="1735928"/>
            <a:ext cx="6185082"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As pressões incorretas dos</a:t>
            </a:r>
            <a:r>
              <a:rPr sz="1100" spc="-16">
                <a:solidFill>
                  <a:srgbClr val="000000"/>
                </a:solidFill>
                <a:latin typeface="Calibri"/>
                <a:cs typeface="Calibri"/>
              </a:rPr>
              <a:t> </a:t>
            </a:r>
            <a:r>
              <a:rPr sz="1100">
                <a:solidFill>
                  <a:srgbClr val="000000"/>
                </a:solidFill>
                <a:latin typeface="Calibri"/>
                <a:cs typeface="Calibri"/>
              </a:rPr>
              <a:t>pneus podem reduzir a vida útil do</a:t>
            </a:r>
            <a:r>
              <a:rPr sz="1100" spc="14">
                <a:solidFill>
                  <a:srgbClr val="000000"/>
                </a:solidFill>
                <a:latin typeface="Calibri"/>
                <a:cs typeface="Calibri"/>
              </a:rPr>
              <a:t> </a:t>
            </a:r>
            <a:r>
              <a:rPr sz="1100">
                <a:solidFill>
                  <a:srgbClr val="000000"/>
                </a:solidFill>
                <a:latin typeface="Calibri"/>
                <a:cs typeface="Calibri"/>
              </a:rPr>
              <a:t>pneu.</a:t>
            </a:r>
          </a:p>
          <a:p>
            <a:pPr marL="0" marR="0">
              <a:lnSpc>
                <a:spcPts val="1347"/>
              </a:lnSpc>
              <a:spcBef>
                <a:spcPts val="106"/>
              </a:spcBef>
              <a:spcAft>
                <a:spcPts val="0"/>
              </a:spcAft>
            </a:pPr>
            <a:r>
              <a:rPr sz="1100">
                <a:solidFill>
                  <a:srgbClr val="000000"/>
                </a:solidFill>
                <a:latin typeface="Calibri"/>
                <a:cs typeface="Calibri"/>
              </a:rPr>
              <a:t>As baixas pressões dos pneus podem</a:t>
            </a:r>
            <a:r>
              <a:rPr sz="1100" spc="10">
                <a:solidFill>
                  <a:srgbClr val="000000"/>
                </a:solidFill>
                <a:latin typeface="Calibri"/>
                <a:cs typeface="Calibri"/>
              </a:rPr>
              <a:t> </a:t>
            </a:r>
            <a:r>
              <a:rPr sz="1100">
                <a:solidFill>
                  <a:srgbClr val="000000"/>
                </a:solidFill>
                <a:latin typeface="Calibri"/>
                <a:cs typeface="Calibri"/>
              </a:rPr>
              <a:t>dificultar</a:t>
            </a:r>
            <a:r>
              <a:rPr sz="1100" spc="-15">
                <a:solidFill>
                  <a:srgbClr val="000000"/>
                </a:solidFill>
                <a:latin typeface="Calibri"/>
                <a:cs typeface="Calibri"/>
              </a:rPr>
              <a:t> </a:t>
            </a:r>
            <a:r>
              <a:rPr sz="1100">
                <a:solidFill>
                  <a:srgbClr val="000000"/>
                </a:solidFill>
                <a:latin typeface="Calibri"/>
                <a:cs typeface="Calibri"/>
              </a:rPr>
              <a:t>as curvas e</a:t>
            </a:r>
            <a:r>
              <a:rPr sz="1100" spc="10">
                <a:solidFill>
                  <a:srgbClr val="000000"/>
                </a:solidFill>
                <a:latin typeface="Calibri"/>
                <a:cs typeface="Calibri"/>
              </a:rPr>
              <a:t> </a:t>
            </a:r>
            <a:r>
              <a:rPr sz="1100">
                <a:solidFill>
                  <a:srgbClr val="000000"/>
                </a:solidFill>
                <a:latin typeface="Calibri"/>
                <a:cs typeface="Calibri"/>
              </a:rPr>
              <a:t>aumentar o seu desgaste.</a:t>
            </a:r>
          </a:p>
          <a:p>
            <a:pPr marL="0" marR="0">
              <a:lnSpc>
                <a:spcPts val="1347"/>
              </a:lnSpc>
              <a:spcBef>
                <a:spcPts val="44"/>
              </a:spcBef>
              <a:spcAft>
                <a:spcPts val="0"/>
              </a:spcAft>
            </a:pPr>
            <a:r>
              <a:rPr sz="1100">
                <a:solidFill>
                  <a:srgbClr val="000000"/>
                </a:solidFill>
                <a:latin typeface="Calibri"/>
                <a:cs typeface="Calibri"/>
              </a:rPr>
              <a:t>As altas pressões</a:t>
            </a:r>
            <a:r>
              <a:rPr sz="1100" spc="14">
                <a:solidFill>
                  <a:srgbClr val="000000"/>
                </a:solidFill>
                <a:latin typeface="Calibri"/>
                <a:cs typeface="Calibri"/>
              </a:rPr>
              <a:t> </a:t>
            </a:r>
            <a:r>
              <a:rPr sz="1100">
                <a:solidFill>
                  <a:srgbClr val="000000"/>
                </a:solidFill>
                <a:latin typeface="Calibri"/>
                <a:cs typeface="Calibri"/>
              </a:rPr>
              <a:t>dos</a:t>
            </a:r>
            <a:r>
              <a:rPr sz="1100" spc="19">
                <a:solidFill>
                  <a:srgbClr val="000000"/>
                </a:solidFill>
                <a:latin typeface="Calibri"/>
                <a:cs typeface="Calibri"/>
              </a:rPr>
              <a:t> </a:t>
            </a:r>
            <a:r>
              <a:rPr sz="1100">
                <a:solidFill>
                  <a:srgbClr val="000000"/>
                </a:solidFill>
                <a:latin typeface="Calibri"/>
                <a:cs typeface="Calibri"/>
              </a:rPr>
              <a:t>pneus reduzem a área de contato com o</a:t>
            </a:r>
            <a:r>
              <a:rPr sz="1100" spc="18">
                <a:solidFill>
                  <a:srgbClr val="000000"/>
                </a:solidFill>
                <a:latin typeface="Calibri"/>
                <a:cs typeface="Calibri"/>
              </a:rPr>
              <a:t> </a:t>
            </a:r>
            <a:r>
              <a:rPr sz="1100">
                <a:solidFill>
                  <a:srgbClr val="000000"/>
                </a:solidFill>
                <a:latin typeface="Calibri"/>
                <a:cs typeface="Calibri"/>
              </a:rPr>
              <a:t>solo, fazendo com que seja fácil derrapar</a:t>
            </a:r>
            <a:r>
              <a:rPr sz="1100" spc="-15">
                <a:solidFill>
                  <a:srgbClr val="000000"/>
                </a:solidFill>
                <a:latin typeface="Calibri"/>
                <a:cs typeface="Calibri"/>
              </a:rPr>
              <a:t> </a:t>
            </a:r>
            <a:r>
              <a:rPr sz="1100">
                <a:solidFill>
                  <a:srgbClr val="000000"/>
                </a:solidFill>
                <a:latin typeface="Calibri"/>
                <a:cs typeface="Calibri"/>
              </a:rPr>
              <a:t>e</a:t>
            </a:r>
          </a:p>
          <a:p>
            <a:pPr marL="0" marR="0">
              <a:lnSpc>
                <a:spcPts val="1343"/>
              </a:lnSpc>
              <a:spcBef>
                <a:spcPts val="50"/>
              </a:spcBef>
              <a:spcAft>
                <a:spcPts val="0"/>
              </a:spcAft>
            </a:pPr>
            <a:r>
              <a:rPr sz="1100">
                <a:solidFill>
                  <a:srgbClr val="000000"/>
                </a:solidFill>
                <a:latin typeface="Calibri"/>
                <a:cs typeface="Calibri"/>
              </a:rPr>
              <a:t>perder o controlo.</a:t>
            </a:r>
          </a:p>
        </p:txBody>
      </p:sp>
      <p:sp>
        <p:nvSpPr>
          <p:cNvPr id="10" name="object 10"/>
          <p:cNvSpPr txBox="1"/>
          <p:nvPr/>
        </p:nvSpPr>
        <p:spPr>
          <a:xfrm>
            <a:off x="576072" y="2432553"/>
            <a:ext cx="216896" cy="558880"/>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1" name="object 11"/>
          <p:cNvSpPr txBox="1"/>
          <p:nvPr/>
        </p:nvSpPr>
        <p:spPr>
          <a:xfrm>
            <a:off x="804672" y="2440016"/>
            <a:ext cx="6099374" cy="89964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conduzir a alta velocidade, a força centrífuga sobre o pneu tende a abrir a válvula. Para</a:t>
            </a:r>
            <a:r>
              <a:rPr sz="1100" spc="-10">
                <a:solidFill>
                  <a:srgbClr val="000000"/>
                </a:solidFill>
                <a:latin typeface="Calibri"/>
                <a:cs typeface="Calibri"/>
              </a:rPr>
              <a:t> </a:t>
            </a:r>
            <a:r>
              <a:rPr sz="1100">
                <a:solidFill>
                  <a:srgbClr val="000000"/>
                </a:solidFill>
                <a:latin typeface="Calibri"/>
                <a:cs typeface="Calibri"/>
              </a:rPr>
              <a:t>evitar a fuga</a:t>
            </a:r>
          </a:p>
          <a:p>
            <a:pPr marL="0" marR="0">
              <a:lnSpc>
                <a:spcPts val="1343"/>
              </a:lnSpc>
              <a:spcBef>
                <a:spcPts val="50"/>
              </a:spcBef>
              <a:spcAft>
                <a:spcPts val="0"/>
              </a:spcAft>
            </a:pPr>
            <a:r>
              <a:rPr sz="1100">
                <a:solidFill>
                  <a:srgbClr val="000000"/>
                </a:solidFill>
                <a:latin typeface="Calibri"/>
                <a:cs typeface="Calibri"/>
              </a:rPr>
              <a:t>repentina de ar, use tampões metálicos</a:t>
            </a:r>
            <a:r>
              <a:rPr sz="1100" spc="-11">
                <a:solidFill>
                  <a:srgbClr val="000000"/>
                </a:solidFill>
                <a:latin typeface="Calibri"/>
                <a:cs typeface="Calibri"/>
              </a:rPr>
              <a:t> </a:t>
            </a:r>
            <a:r>
              <a:rPr sz="1100">
                <a:solidFill>
                  <a:srgbClr val="000000"/>
                </a:solidFill>
                <a:latin typeface="Calibri"/>
                <a:cs typeface="Calibri"/>
              </a:rPr>
              <a:t>com junta</a:t>
            </a:r>
            <a:r>
              <a:rPr sz="1100" spc="-10">
                <a:solidFill>
                  <a:srgbClr val="000000"/>
                </a:solidFill>
                <a:latin typeface="Calibri"/>
                <a:cs typeface="Calibri"/>
              </a:rPr>
              <a:t> </a:t>
            </a:r>
            <a:r>
              <a:rPr sz="1100">
                <a:solidFill>
                  <a:srgbClr val="000000"/>
                </a:solidFill>
                <a:latin typeface="Calibri"/>
                <a:cs typeface="Calibri"/>
              </a:rPr>
              <a:t>tórica.</a:t>
            </a:r>
          </a:p>
          <a:p>
            <a:pPr marL="0" marR="0">
              <a:lnSpc>
                <a:spcPts val="1347"/>
              </a:lnSpc>
              <a:spcBef>
                <a:spcPts val="56"/>
              </a:spcBef>
              <a:spcAft>
                <a:spcPts val="0"/>
              </a:spcAft>
            </a:pPr>
            <a:r>
              <a:rPr sz="1100">
                <a:solidFill>
                  <a:srgbClr val="000000"/>
                </a:solidFill>
                <a:latin typeface="Calibri"/>
                <a:cs typeface="Calibri"/>
              </a:rPr>
              <a:t>A pressão do ar e a temperatura dos</a:t>
            </a:r>
            <a:r>
              <a:rPr sz="1100" spc="-16">
                <a:solidFill>
                  <a:srgbClr val="000000"/>
                </a:solidFill>
                <a:latin typeface="Calibri"/>
                <a:cs typeface="Calibri"/>
              </a:rPr>
              <a:t> </a:t>
            </a:r>
            <a:r>
              <a:rPr sz="1100">
                <a:solidFill>
                  <a:srgbClr val="000000"/>
                </a:solidFill>
                <a:latin typeface="Calibri"/>
                <a:cs typeface="Calibri"/>
              </a:rPr>
              <a:t>pneus estão relacionados diretamente. Por</a:t>
            </a:r>
            <a:r>
              <a:rPr sz="1100" spc="-16">
                <a:solidFill>
                  <a:srgbClr val="000000"/>
                </a:solidFill>
                <a:latin typeface="Calibri"/>
                <a:cs typeface="Calibri"/>
              </a:rPr>
              <a:t> </a:t>
            </a:r>
            <a:r>
              <a:rPr sz="1100">
                <a:solidFill>
                  <a:srgbClr val="000000"/>
                </a:solidFill>
                <a:latin typeface="Calibri"/>
                <a:cs typeface="Calibri"/>
              </a:rPr>
              <a:t>isso, o</a:t>
            </a:r>
            <a:r>
              <a:rPr sz="1100" spc="10">
                <a:solidFill>
                  <a:srgbClr val="000000"/>
                </a:solidFill>
                <a:latin typeface="Calibri"/>
                <a:cs typeface="Calibri"/>
              </a:rPr>
              <a:t> </a:t>
            </a:r>
            <a:r>
              <a:rPr sz="1100">
                <a:solidFill>
                  <a:srgbClr val="000000"/>
                </a:solidFill>
                <a:latin typeface="Calibri"/>
                <a:cs typeface="Calibri"/>
              </a:rPr>
              <a:t>ajuste da pressão</a:t>
            </a:r>
          </a:p>
          <a:p>
            <a:pPr marL="0" marR="0">
              <a:lnSpc>
                <a:spcPts val="1344"/>
              </a:lnSpc>
              <a:spcBef>
                <a:spcPts val="0"/>
              </a:spcBef>
              <a:spcAft>
                <a:spcPts val="0"/>
              </a:spcAft>
            </a:pPr>
            <a:r>
              <a:rPr sz="1100">
                <a:solidFill>
                  <a:srgbClr val="000000"/>
                </a:solidFill>
                <a:latin typeface="Calibri"/>
                <a:cs typeface="Calibri"/>
              </a:rPr>
              <a:t>de ar dos pneus deve</a:t>
            </a:r>
            <a:r>
              <a:rPr sz="1100" spc="-19">
                <a:solidFill>
                  <a:srgbClr val="000000"/>
                </a:solidFill>
                <a:latin typeface="Calibri"/>
                <a:cs typeface="Calibri"/>
              </a:rPr>
              <a:t> </a:t>
            </a:r>
            <a:r>
              <a:rPr sz="1100">
                <a:solidFill>
                  <a:srgbClr val="000000"/>
                </a:solidFill>
                <a:latin typeface="Calibri"/>
                <a:cs typeface="Calibri"/>
              </a:rPr>
              <a:t>fazer-se a frio,</a:t>
            </a:r>
            <a:r>
              <a:rPr sz="1100" spc="15">
                <a:solidFill>
                  <a:srgbClr val="000000"/>
                </a:solidFill>
                <a:latin typeface="Calibri"/>
                <a:cs typeface="Calibri"/>
              </a:rPr>
              <a:t> </a:t>
            </a:r>
            <a:r>
              <a:rPr sz="1100">
                <a:solidFill>
                  <a:srgbClr val="000000"/>
                </a:solidFill>
                <a:latin typeface="Calibri"/>
                <a:cs typeface="Calibri"/>
              </a:rPr>
              <a:t>quando a temperatura dos pneus é basicamente a mesma que</a:t>
            </a:r>
            <a:r>
              <a:rPr sz="1100" spc="19">
                <a:solidFill>
                  <a:srgbClr val="000000"/>
                </a:solidFill>
                <a:latin typeface="Calibri"/>
                <a:cs typeface="Calibri"/>
              </a:rPr>
              <a:t> </a:t>
            </a:r>
            <a:r>
              <a:rPr sz="1100">
                <a:solidFill>
                  <a:srgbClr val="000000"/>
                </a:solidFill>
                <a:latin typeface="Calibri"/>
                <a:cs typeface="Calibri"/>
              </a:rPr>
              <a:t>a</a:t>
            </a:r>
          </a:p>
          <a:p>
            <a:pPr marL="0" marR="0">
              <a:lnSpc>
                <a:spcPts val="1343"/>
              </a:lnSpc>
              <a:spcBef>
                <a:spcPts val="50"/>
              </a:spcBef>
              <a:spcAft>
                <a:spcPts val="0"/>
              </a:spcAft>
            </a:pPr>
            <a:r>
              <a:rPr sz="1100">
                <a:solidFill>
                  <a:srgbClr val="000000"/>
                </a:solidFill>
                <a:latin typeface="Calibri"/>
                <a:cs typeface="Calibri"/>
              </a:rPr>
              <a:t>temperatura ambiente.</a:t>
            </a:r>
          </a:p>
        </p:txBody>
      </p:sp>
      <p:sp>
        <p:nvSpPr>
          <p:cNvPr id="12" name="object 12"/>
          <p:cNvSpPr txBox="1"/>
          <p:nvPr/>
        </p:nvSpPr>
        <p:spPr>
          <a:xfrm>
            <a:off x="3485388" y="3357464"/>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3" name="object 13"/>
          <p:cNvSpPr txBox="1"/>
          <p:nvPr/>
        </p:nvSpPr>
        <p:spPr>
          <a:xfrm>
            <a:off x="647700" y="3585037"/>
            <a:ext cx="6200334" cy="720835"/>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A pressão incorreta</a:t>
            </a:r>
            <a:r>
              <a:rPr sz="1100" spc="-15">
                <a:solidFill>
                  <a:srgbClr val="000000"/>
                </a:solidFill>
                <a:latin typeface="Calibri"/>
                <a:cs typeface="Calibri"/>
              </a:rPr>
              <a:t> </a:t>
            </a:r>
            <a:r>
              <a:rPr sz="1100">
                <a:solidFill>
                  <a:srgbClr val="000000"/>
                </a:solidFill>
                <a:latin typeface="Calibri"/>
                <a:cs typeface="Calibri"/>
              </a:rPr>
              <a:t>dos pneus pode influir no</a:t>
            </a:r>
            <a:r>
              <a:rPr sz="1100" spc="22">
                <a:solidFill>
                  <a:srgbClr val="000000"/>
                </a:solidFill>
                <a:latin typeface="Calibri"/>
                <a:cs typeface="Calibri"/>
              </a:rPr>
              <a:t> </a:t>
            </a:r>
            <a:r>
              <a:rPr sz="1100">
                <a:solidFill>
                  <a:srgbClr val="000000"/>
                </a:solidFill>
                <a:latin typeface="Calibri"/>
                <a:cs typeface="Calibri"/>
              </a:rPr>
              <a:t>rendimento dos pneus</a:t>
            </a:r>
            <a:r>
              <a:rPr sz="1100" spc="-10">
                <a:solidFill>
                  <a:srgbClr val="000000"/>
                </a:solidFill>
                <a:latin typeface="Calibri"/>
                <a:cs typeface="Calibri"/>
              </a:rPr>
              <a:t> </a:t>
            </a:r>
            <a:r>
              <a:rPr sz="1100">
                <a:solidFill>
                  <a:srgbClr val="000000"/>
                </a:solidFill>
                <a:latin typeface="Calibri"/>
                <a:cs typeface="Calibri"/>
              </a:rPr>
              <a:t>e pode mesmo vir</a:t>
            </a:r>
            <a:r>
              <a:rPr sz="1100" spc="-13">
                <a:solidFill>
                  <a:srgbClr val="000000"/>
                </a:solidFill>
                <a:latin typeface="Calibri"/>
                <a:cs typeface="Calibri"/>
              </a:rPr>
              <a:t> </a:t>
            </a:r>
            <a:r>
              <a:rPr sz="1100">
                <a:solidFill>
                  <a:srgbClr val="000000"/>
                </a:solidFill>
                <a:latin typeface="Calibri"/>
                <a:cs typeface="Calibri"/>
              </a:rPr>
              <a:t>a provocar </a:t>
            </a:r>
            <a:r>
              <a:rPr sz="1100" spc="-15">
                <a:solidFill>
                  <a:srgbClr val="000000"/>
                </a:solidFill>
                <a:latin typeface="Calibri"/>
                <a:cs typeface="Calibri"/>
              </a:rPr>
              <a:t>um</a:t>
            </a:r>
          </a:p>
          <a:p>
            <a:pPr marL="0" marR="0">
              <a:lnSpc>
                <a:spcPts val="1344"/>
              </a:lnSpc>
              <a:spcBef>
                <a:spcPts val="50"/>
              </a:spcBef>
              <a:spcAft>
                <a:spcPts val="0"/>
              </a:spcAft>
            </a:pPr>
            <a:r>
              <a:rPr sz="1100">
                <a:solidFill>
                  <a:srgbClr val="000000"/>
                </a:solidFill>
                <a:latin typeface="Calibri"/>
                <a:cs typeface="Calibri"/>
              </a:rPr>
              <a:t>acidente.</a:t>
            </a:r>
          </a:p>
          <a:p>
            <a:pPr marL="0" marR="0">
              <a:lnSpc>
                <a:spcPts val="1344"/>
              </a:lnSpc>
              <a:spcBef>
                <a:spcPts val="0"/>
              </a:spcBef>
              <a:spcAft>
                <a:spcPts val="0"/>
              </a:spcAft>
            </a:pPr>
            <a:r>
              <a:rPr sz="1100">
                <a:solidFill>
                  <a:srgbClr val="000000"/>
                </a:solidFill>
                <a:latin typeface="Calibri"/>
                <a:cs typeface="Calibri"/>
              </a:rPr>
              <a:t>A sobrecarga pode provocar um mau</a:t>
            </a:r>
            <a:r>
              <a:rPr sz="1100" spc="-12">
                <a:solidFill>
                  <a:srgbClr val="000000"/>
                </a:solidFill>
                <a:latin typeface="Calibri"/>
                <a:cs typeface="Calibri"/>
              </a:rPr>
              <a:t> </a:t>
            </a:r>
            <a:r>
              <a:rPr sz="1100">
                <a:solidFill>
                  <a:srgbClr val="000000"/>
                </a:solidFill>
                <a:latin typeface="Calibri"/>
                <a:cs typeface="Calibri"/>
              </a:rPr>
              <a:t>funcionamento dos pneus, o</a:t>
            </a:r>
            <a:r>
              <a:rPr sz="1100" spc="10">
                <a:solidFill>
                  <a:srgbClr val="000000"/>
                </a:solidFill>
                <a:latin typeface="Calibri"/>
                <a:cs typeface="Calibri"/>
              </a:rPr>
              <a:t> </a:t>
            </a:r>
            <a:r>
              <a:rPr sz="1100">
                <a:solidFill>
                  <a:srgbClr val="000000"/>
                </a:solidFill>
                <a:latin typeface="Calibri"/>
                <a:cs typeface="Calibri"/>
              </a:rPr>
              <a:t>que pode fazer com que a moto perca o</a:t>
            </a:r>
          </a:p>
          <a:p>
            <a:pPr marL="0" marR="0">
              <a:lnSpc>
                <a:spcPts val="1343"/>
              </a:lnSpc>
              <a:spcBef>
                <a:spcPts val="50"/>
              </a:spcBef>
              <a:spcAft>
                <a:spcPts val="0"/>
              </a:spcAft>
            </a:pPr>
            <a:r>
              <a:rPr sz="1100">
                <a:solidFill>
                  <a:srgbClr val="000000"/>
                </a:solidFill>
                <a:latin typeface="Calibri"/>
                <a:cs typeface="Calibri"/>
              </a:rPr>
              <a:t>controlo.</a:t>
            </a:r>
          </a:p>
        </p:txBody>
      </p:sp>
      <p:sp>
        <p:nvSpPr>
          <p:cNvPr id="14" name="object 14"/>
          <p:cNvSpPr txBox="1"/>
          <p:nvPr/>
        </p:nvSpPr>
        <p:spPr>
          <a:xfrm>
            <a:off x="647700" y="4267292"/>
            <a:ext cx="358227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a pressão dos pneus pelo</a:t>
            </a:r>
            <a:r>
              <a:rPr sz="1100" spc="-13">
                <a:solidFill>
                  <a:srgbClr val="000000"/>
                </a:solidFill>
                <a:latin typeface="Calibri"/>
                <a:cs typeface="Calibri"/>
              </a:rPr>
              <a:t> </a:t>
            </a:r>
            <a:r>
              <a:rPr sz="1100">
                <a:solidFill>
                  <a:srgbClr val="000000"/>
                </a:solidFill>
                <a:latin typeface="Calibri"/>
                <a:cs typeface="Calibri"/>
              </a:rPr>
              <a:t>menos uma vez por</a:t>
            </a:r>
            <a:r>
              <a:rPr sz="1100" spc="-15">
                <a:solidFill>
                  <a:srgbClr val="000000"/>
                </a:solidFill>
                <a:latin typeface="Calibri"/>
                <a:cs typeface="Calibri"/>
              </a:rPr>
              <a:t> </a:t>
            </a:r>
            <a:r>
              <a:rPr sz="1100">
                <a:solidFill>
                  <a:srgbClr val="000000"/>
                </a:solidFill>
                <a:latin typeface="Calibri"/>
                <a:cs typeface="Calibri"/>
              </a:rPr>
              <a:t>mês.</a:t>
            </a:r>
          </a:p>
        </p:txBody>
      </p:sp>
      <p:sp>
        <p:nvSpPr>
          <p:cNvPr id="15" name="object 1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152</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1966976"/>
            <a:ext cx="2872740" cy="18943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35228"/>
            <a:ext cx="5495543" cy="68884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684275" y="388712"/>
            <a:ext cx="6453632" cy="532356"/>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0" marR="0">
              <a:lnSpc>
                <a:spcPts val="1347"/>
              </a:lnSpc>
              <a:spcBef>
                <a:spcPts val="1246"/>
              </a:spcBef>
              <a:spcAft>
                <a:spcPts val="0"/>
              </a:spcAft>
            </a:pPr>
            <a:r>
              <a:rPr sz="1100">
                <a:solidFill>
                  <a:srgbClr val="000000"/>
                </a:solidFill>
                <a:latin typeface="Calibri"/>
                <a:cs typeface="Calibri"/>
              </a:rPr>
              <a:t>Verifique</a:t>
            </a:r>
            <a:r>
              <a:rPr sz="1100" spc="19">
                <a:solidFill>
                  <a:srgbClr val="000000"/>
                </a:solidFill>
                <a:latin typeface="Calibri"/>
                <a:cs typeface="Calibri"/>
              </a:rPr>
              <a:t> </a:t>
            </a:r>
            <a:r>
              <a:rPr sz="1100">
                <a:solidFill>
                  <a:srgbClr val="000000"/>
                </a:solidFill>
                <a:latin typeface="Calibri"/>
                <a:cs typeface="Calibri"/>
              </a:rPr>
              <a:t>a temperatura dos pneus à temperatura ambiente, como </a:t>
            </a:r>
            <a:r>
              <a:rPr sz="1100" spc="11">
                <a:solidFill>
                  <a:srgbClr val="000000"/>
                </a:solidFill>
                <a:latin typeface="Calibri"/>
                <a:cs typeface="Calibri"/>
              </a:rPr>
              <a:t>se</a:t>
            </a:r>
            <a:r>
              <a:rPr sz="1100" spc="-16">
                <a:solidFill>
                  <a:srgbClr val="000000"/>
                </a:solidFill>
                <a:latin typeface="Calibri"/>
                <a:cs typeface="Calibri"/>
              </a:rPr>
              <a:t> </a:t>
            </a:r>
            <a:r>
              <a:rPr sz="1100">
                <a:solidFill>
                  <a:srgbClr val="000000"/>
                </a:solidFill>
                <a:latin typeface="Calibri"/>
                <a:cs typeface="Calibri"/>
              </a:rPr>
              <a:t>mostra</a:t>
            </a:r>
            <a:r>
              <a:rPr sz="1100" spc="-20">
                <a:solidFill>
                  <a:srgbClr val="000000"/>
                </a:solidFill>
                <a:latin typeface="Calibri"/>
                <a:cs typeface="Calibri"/>
              </a:rPr>
              <a:t> </a:t>
            </a:r>
            <a:r>
              <a:rPr sz="1100">
                <a:solidFill>
                  <a:srgbClr val="000000"/>
                </a:solidFill>
                <a:latin typeface="Calibri"/>
                <a:cs typeface="Calibri"/>
              </a:rPr>
              <a:t>na tabela seguinte:</a:t>
            </a:r>
          </a:p>
        </p:txBody>
      </p:sp>
      <p:sp>
        <p:nvSpPr>
          <p:cNvPr id="6" name="object 6"/>
          <p:cNvSpPr txBox="1"/>
          <p:nvPr/>
        </p:nvSpPr>
        <p:spPr>
          <a:xfrm>
            <a:off x="3156203" y="940400"/>
            <a:ext cx="701577" cy="628377"/>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Condutor</a:t>
            </a:r>
          </a:p>
          <a:p>
            <a:pPr marL="50292" marR="0">
              <a:lnSpc>
                <a:spcPts val="1347"/>
              </a:lnSpc>
              <a:spcBef>
                <a:spcPts val="490"/>
              </a:spcBef>
              <a:spcAft>
                <a:spcPts val="0"/>
              </a:spcAft>
            </a:pPr>
            <a:r>
              <a:rPr lang="pt-BR" sz="1100">
                <a:solidFill>
                  <a:srgbClr val="000000"/>
                </a:solidFill>
                <a:latin typeface="Calibri"/>
                <a:cs typeface="Calibri"/>
              </a:rPr>
              <a:t>32 psi</a:t>
            </a:r>
            <a:endParaRPr sz="1100">
              <a:solidFill>
                <a:srgbClr val="000000"/>
              </a:solidFill>
              <a:latin typeface="Calibri"/>
              <a:cs typeface="Calibri"/>
            </a:endParaRPr>
          </a:p>
          <a:p>
            <a:pPr marL="50292" marR="0">
              <a:lnSpc>
                <a:spcPts val="1347"/>
              </a:lnSpc>
              <a:spcBef>
                <a:spcPts val="452"/>
              </a:spcBef>
              <a:spcAft>
                <a:spcPts val="0"/>
              </a:spcAft>
            </a:pPr>
            <a:r>
              <a:rPr lang="pt-BR" sz="1100">
                <a:solidFill>
                  <a:srgbClr val="000000"/>
                </a:solidFill>
                <a:latin typeface="Calibri"/>
                <a:cs typeface="Calibri"/>
              </a:rPr>
              <a:t>36 psi</a:t>
            </a:r>
            <a:endParaRPr sz="1100">
              <a:solidFill>
                <a:srgbClr val="000000"/>
              </a:solidFill>
              <a:latin typeface="Calibri"/>
              <a:cs typeface="Calibri"/>
            </a:endParaRPr>
          </a:p>
        </p:txBody>
      </p:sp>
      <p:sp>
        <p:nvSpPr>
          <p:cNvPr id="7" name="object 7"/>
          <p:cNvSpPr txBox="1"/>
          <p:nvPr/>
        </p:nvSpPr>
        <p:spPr>
          <a:xfrm>
            <a:off x="4611624" y="940400"/>
            <a:ext cx="1452616"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Condutor e</a:t>
            </a:r>
            <a:r>
              <a:rPr sz="1100" b="1" spc="10">
                <a:solidFill>
                  <a:srgbClr val="000000"/>
                </a:solidFill>
                <a:latin typeface="Calibri"/>
                <a:cs typeface="Calibri"/>
              </a:rPr>
              <a:t> </a:t>
            </a:r>
            <a:r>
              <a:rPr sz="1100" b="1">
                <a:solidFill>
                  <a:srgbClr val="000000"/>
                </a:solidFill>
                <a:latin typeface="Calibri"/>
                <a:cs typeface="Calibri"/>
              </a:rPr>
              <a:t>passageiro</a:t>
            </a:r>
          </a:p>
          <a:p>
            <a:pPr marL="426720" marR="0">
              <a:lnSpc>
                <a:spcPts val="1347"/>
              </a:lnSpc>
              <a:spcBef>
                <a:spcPts val="490"/>
              </a:spcBef>
              <a:spcAft>
                <a:spcPts val="0"/>
              </a:spcAft>
            </a:pPr>
            <a:r>
              <a:rPr lang="pt-BR" sz="1100">
                <a:solidFill>
                  <a:srgbClr val="000000"/>
                </a:solidFill>
                <a:latin typeface="Calibri"/>
                <a:cs typeface="Calibri"/>
              </a:rPr>
              <a:t>36 psi</a:t>
            </a:r>
            <a:endParaRPr sz="1100">
              <a:solidFill>
                <a:srgbClr val="000000"/>
              </a:solidFill>
              <a:latin typeface="Calibri"/>
              <a:cs typeface="Calibri"/>
            </a:endParaRPr>
          </a:p>
        </p:txBody>
      </p:sp>
      <p:sp>
        <p:nvSpPr>
          <p:cNvPr id="8" name="object 8"/>
          <p:cNvSpPr txBox="1"/>
          <p:nvPr/>
        </p:nvSpPr>
        <p:spPr>
          <a:xfrm>
            <a:off x="1185672" y="1167476"/>
            <a:ext cx="983492" cy="4378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Roda dianteira</a:t>
            </a:r>
          </a:p>
          <a:p>
            <a:pPr marL="38100" marR="0">
              <a:lnSpc>
                <a:spcPts val="1347"/>
              </a:lnSpc>
              <a:spcBef>
                <a:spcPts val="452"/>
              </a:spcBef>
              <a:spcAft>
                <a:spcPts val="0"/>
              </a:spcAft>
            </a:pPr>
            <a:r>
              <a:rPr sz="1100">
                <a:solidFill>
                  <a:srgbClr val="000000"/>
                </a:solidFill>
                <a:latin typeface="Calibri"/>
                <a:cs typeface="Calibri"/>
              </a:rPr>
              <a:t>Roda traseira</a:t>
            </a:r>
          </a:p>
        </p:txBody>
      </p:sp>
      <p:sp>
        <p:nvSpPr>
          <p:cNvPr id="9" name="object 9"/>
          <p:cNvSpPr txBox="1"/>
          <p:nvPr/>
        </p:nvSpPr>
        <p:spPr>
          <a:xfrm>
            <a:off x="5038344" y="1396076"/>
            <a:ext cx="599285"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42 psi</a:t>
            </a:r>
            <a:endParaRPr sz="1100">
              <a:solidFill>
                <a:srgbClr val="000000"/>
              </a:solidFill>
              <a:latin typeface="Calibri"/>
              <a:cs typeface="Calibri"/>
            </a:endParaRPr>
          </a:p>
        </p:txBody>
      </p:sp>
      <p:sp>
        <p:nvSpPr>
          <p:cNvPr id="10" name="object 10"/>
          <p:cNvSpPr txBox="1"/>
          <p:nvPr/>
        </p:nvSpPr>
        <p:spPr>
          <a:xfrm>
            <a:off x="684275" y="1751442"/>
            <a:ext cx="293340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Verificação do limite de desgaste dos pneus</a:t>
            </a:r>
          </a:p>
        </p:txBody>
      </p:sp>
      <p:sp>
        <p:nvSpPr>
          <p:cNvPr id="11" name="object 11"/>
          <p:cNvSpPr txBox="1"/>
          <p:nvPr/>
        </p:nvSpPr>
        <p:spPr>
          <a:xfrm>
            <a:off x="684275" y="3910833"/>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912875" y="3918296"/>
            <a:ext cx="529241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Existe</a:t>
            </a:r>
            <a:r>
              <a:rPr sz="1100" spc="-15">
                <a:solidFill>
                  <a:srgbClr val="000000"/>
                </a:solidFill>
                <a:latin typeface="Calibri"/>
                <a:cs typeface="Calibri"/>
              </a:rPr>
              <a:t> </a:t>
            </a:r>
            <a:r>
              <a:rPr sz="1100">
                <a:solidFill>
                  <a:srgbClr val="000000"/>
                </a:solidFill>
                <a:latin typeface="Calibri"/>
                <a:cs typeface="Calibri"/>
              </a:rPr>
              <a:t>uma</a:t>
            </a:r>
            <a:r>
              <a:rPr sz="1100" spc="-27">
                <a:solidFill>
                  <a:srgbClr val="000000"/>
                </a:solidFill>
                <a:latin typeface="Calibri"/>
                <a:cs typeface="Calibri"/>
              </a:rPr>
              <a:t> </a:t>
            </a:r>
            <a:r>
              <a:rPr sz="1100">
                <a:solidFill>
                  <a:srgbClr val="000000"/>
                </a:solidFill>
                <a:latin typeface="Calibri"/>
                <a:cs typeface="Calibri"/>
              </a:rPr>
              <a:t>marca</a:t>
            </a:r>
            <a:r>
              <a:rPr sz="1100" spc="-10">
                <a:solidFill>
                  <a:srgbClr val="000000"/>
                </a:solidFill>
                <a:latin typeface="Calibri"/>
                <a:cs typeface="Calibri"/>
              </a:rPr>
              <a:t> </a:t>
            </a:r>
            <a:r>
              <a:rPr sz="1100">
                <a:solidFill>
                  <a:srgbClr val="000000"/>
                </a:solidFill>
                <a:latin typeface="Calibri"/>
                <a:cs typeface="Calibri"/>
              </a:rPr>
              <a:t>de desgaste na superfície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pneu</a:t>
            </a:r>
            <a:r>
              <a:rPr lang="pt-BR" sz="1100">
                <a:solidFill>
                  <a:srgbClr val="000000"/>
                </a:solidFill>
                <a:latin typeface="Calibri"/>
                <a:cs typeface="Calibri"/>
              </a:rPr>
              <a:t> (TWI)</a:t>
            </a:r>
            <a:endParaRPr sz="1100">
              <a:solidFill>
                <a:srgbClr val="000000"/>
              </a:solidFill>
              <a:latin typeface="Calibri"/>
              <a:cs typeface="Calibri"/>
            </a:endParaRPr>
          </a:p>
          <a:p>
            <a:pPr marL="0" marR="0">
              <a:lnSpc>
                <a:spcPts val="1347"/>
              </a:lnSpc>
              <a:spcBef>
                <a:spcPts val="106"/>
              </a:spcBef>
              <a:spcAft>
                <a:spcPts val="0"/>
              </a:spcAft>
            </a:pPr>
            <a:r>
              <a:rPr sz="1100">
                <a:solidFill>
                  <a:srgbClr val="000000"/>
                </a:solidFill>
                <a:latin typeface="Calibri"/>
                <a:cs typeface="Calibri"/>
              </a:rPr>
              <a:t>Não utilize</a:t>
            </a:r>
            <a:r>
              <a:rPr sz="1100" spc="-14">
                <a:solidFill>
                  <a:srgbClr val="000000"/>
                </a:solidFill>
                <a:latin typeface="Calibri"/>
                <a:cs typeface="Calibri"/>
              </a:rPr>
              <a:t> </a:t>
            </a:r>
            <a:r>
              <a:rPr sz="1100">
                <a:solidFill>
                  <a:srgbClr val="000000"/>
                </a:solidFill>
                <a:latin typeface="Calibri"/>
                <a:cs typeface="Calibri"/>
              </a:rPr>
              <a:t>o pneu quando</a:t>
            </a:r>
            <a:r>
              <a:rPr sz="1100" spc="-10">
                <a:solidFill>
                  <a:srgbClr val="000000"/>
                </a:solidFill>
                <a:latin typeface="Calibri"/>
                <a:cs typeface="Calibri"/>
              </a:rPr>
              <a:t> </a:t>
            </a:r>
            <a:r>
              <a:rPr sz="1100">
                <a:solidFill>
                  <a:srgbClr val="000000"/>
                </a:solidFill>
                <a:latin typeface="Calibri"/>
                <a:cs typeface="Calibri"/>
              </a:rPr>
              <a:t>a marca</a:t>
            </a:r>
            <a:r>
              <a:rPr sz="1100" spc="-10">
                <a:solidFill>
                  <a:srgbClr val="000000"/>
                </a:solidFill>
                <a:latin typeface="Calibri"/>
                <a:cs typeface="Calibri"/>
              </a:rPr>
              <a:t> </a:t>
            </a:r>
            <a:r>
              <a:rPr sz="1100">
                <a:solidFill>
                  <a:srgbClr val="000000"/>
                </a:solidFill>
                <a:latin typeface="Calibri"/>
                <a:cs typeface="Calibri"/>
              </a:rPr>
              <a:t>de desgaste da banda de rodagem alcança o seu limite.</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2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5" name="object 5"/>
          <p:cNvSpPr txBox="1"/>
          <p:nvPr/>
        </p:nvSpPr>
        <p:spPr>
          <a:xfrm>
            <a:off x="804672" y="737708"/>
            <a:ext cx="598581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marca</a:t>
            </a:r>
            <a:r>
              <a:rPr sz="1100" spc="-22">
                <a:solidFill>
                  <a:srgbClr val="000000"/>
                </a:solidFill>
                <a:latin typeface="Calibri"/>
                <a:cs typeface="Calibri"/>
              </a:rPr>
              <a:t> </a:t>
            </a:r>
            <a:r>
              <a:rPr sz="1100">
                <a:solidFill>
                  <a:srgbClr val="000000"/>
                </a:solidFill>
                <a:latin typeface="Calibri"/>
                <a:cs typeface="Calibri"/>
              </a:rPr>
              <a:t>de desgaste</a:t>
            </a:r>
            <a:r>
              <a:rPr sz="1100" spc="-13">
                <a:solidFill>
                  <a:srgbClr val="000000"/>
                </a:solidFill>
                <a:latin typeface="Calibri"/>
                <a:cs typeface="Calibri"/>
              </a:rPr>
              <a:t> </a:t>
            </a:r>
            <a:r>
              <a:rPr sz="1100">
                <a:solidFill>
                  <a:srgbClr val="000000"/>
                </a:solidFill>
                <a:latin typeface="Calibri"/>
                <a:cs typeface="Calibri"/>
              </a:rPr>
              <a:t>está perto da marca TWI </a:t>
            </a:r>
            <a:r>
              <a:rPr sz="1100" spc="-15">
                <a:solidFill>
                  <a:srgbClr val="000000"/>
                </a:solidFill>
                <a:latin typeface="Calibri"/>
                <a:cs typeface="Calibri"/>
              </a:rPr>
              <a:t>n</a:t>
            </a:r>
            <a:r>
              <a:rPr lang="pt-BR" sz="1100" spc="-15">
                <a:solidFill>
                  <a:srgbClr val="000000"/>
                </a:solidFill>
                <a:latin typeface="Calibri"/>
                <a:cs typeface="Calibri"/>
              </a:rPr>
              <a:t>o</a:t>
            </a:r>
            <a:r>
              <a:rPr sz="1100" spc="25">
                <a:solidFill>
                  <a:srgbClr val="000000"/>
                </a:solidFill>
                <a:latin typeface="Calibri"/>
                <a:cs typeface="Calibri"/>
              </a:rPr>
              <a:t> </a:t>
            </a:r>
            <a:r>
              <a:rPr lang="pt-BR" sz="1100">
                <a:solidFill>
                  <a:srgbClr val="000000"/>
                </a:solidFill>
                <a:latin typeface="Calibri"/>
                <a:cs typeface="Calibri"/>
              </a:rPr>
              <a:t>extremo</a:t>
            </a:r>
            <a:r>
              <a:rPr sz="1100" spc="20">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pneu onde se situa</a:t>
            </a:r>
            <a:r>
              <a:rPr sz="1100" spc="-19">
                <a:solidFill>
                  <a:srgbClr val="000000"/>
                </a:solidFill>
                <a:latin typeface="Calibri"/>
                <a:cs typeface="Calibri"/>
              </a:rPr>
              <a:t> </a:t>
            </a:r>
            <a:r>
              <a:rPr sz="1100">
                <a:solidFill>
                  <a:srgbClr val="000000"/>
                </a:solidFill>
                <a:latin typeface="Calibri"/>
                <a:cs typeface="Calibri"/>
              </a:rPr>
              <a:t>um</a:t>
            </a:r>
            <a:r>
              <a:rPr sz="1100" spc="15">
                <a:solidFill>
                  <a:srgbClr val="000000"/>
                </a:solidFill>
                <a:latin typeface="Calibri"/>
                <a:cs typeface="Calibri"/>
              </a:rPr>
              <a:t> </a:t>
            </a:r>
            <a:r>
              <a:rPr sz="1100">
                <a:solidFill>
                  <a:srgbClr val="000000"/>
                </a:solidFill>
                <a:latin typeface="Calibri"/>
                <a:cs typeface="Calibri"/>
              </a:rPr>
              <a:t>dos</a:t>
            </a:r>
            <a:r>
              <a:rPr sz="1100" spc="19">
                <a:solidFill>
                  <a:srgbClr val="000000"/>
                </a:solidFill>
                <a:latin typeface="Calibri"/>
                <a:cs typeface="Calibri"/>
              </a:rPr>
              <a:t> </a:t>
            </a:r>
            <a:r>
              <a:rPr sz="1100">
                <a:solidFill>
                  <a:srgbClr val="000000"/>
                </a:solidFill>
                <a:latin typeface="Calibri"/>
                <a:cs typeface="Calibri"/>
              </a:rPr>
              <a:t>sulcos </a:t>
            </a:r>
            <a:r>
              <a:rPr sz="1100" spc="-15">
                <a:solidFill>
                  <a:srgbClr val="000000"/>
                </a:solidFill>
                <a:latin typeface="Calibri"/>
                <a:cs typeface="Calibri"/>
              </a:rPr>
              <a:t>de</a:t>
            </a:r>
          </a:p>
          <a:p>
            <a:pPr marL="0" marR="0">
              <a:lnSpc>
                <a:spcPts val="1332"/>
              </a:lnSpc>
              <a:spcBef>
                <a:spcPts val="50"/>
              </a:spcBef>
              <a:spcAft>
                <a:spcPts val="0"/>
              </a:spcAft>
            </a:pPr>
            <a:r>
              <a:rPr sz="1100">
                <a:solidFill>
                  <a:srgbClr val="000000"/>
                </a:solidFill>
                <a:latin typeface="Calibri"/>
                <a:cs typeface="Calibri"/>
              </a:rPr>
              <a:t>drenagem,</a:t>
            </a:r>
            <a:r>
              <a:rPr sz="1100" spc="-10">
                <a:solidFill>
                  <a:srgbClr val="000000"/>
                </a:solidFill>
                <a:latin typeface="Calibri"/>
                <a:cs typeface="Calibri"/>
              </a:rPr>
              <a:t> </a:t>
            </a:r>
            <a:r>
              <a:rPr sz="1100">
                <a:solidFill>
                  <a:srgbClr val="000000"/>
                </a:solidFill>
                <a:latin typeface="Calibri"/>
                <a:cs typeface="Calibri"/>
              </a:rPr>
              <a:t>com forma saliente, e que, quando</a:t>
            </a:r>
            <a:r>
              <a:rPr sz="1100" spc="19">
                <a:solidFill>
                  <a:srgbClr val="000000"/>
                </a:solidFill>
                <a:latin typeface="Calibri"/>
                <a:cs typeface="Calibri"/>
              </a:rPr>
              <a:t> </a:t>
            </a:r>
            <a:r>
              <a:rPr sz="1100">
                <a:solidFill>
                  <a:srgbClr val="000000"/>
                </a:solidFill>
                <a:latin typeface="Calibri"/>
                <a:cs typeface="Calibri"/>
              </a:rPr>
              <a:t>nivelado</a:t>
            </a:r>
            <a:r>
              <a:rPr lang="pt-BR" sz="1100">
                <a:solidFill>
                  <a:srgbClr val="000000"/>
                </a:solidFill>
                <a:latin typeface="Calibri"/>
                <a:cs typeface="Calibri"/>
              </a:rPr>
              <a:t> ao externo do pneu</a:t>
            </a:r>
            <a:r>
              <a:rPr sz="1100">
                <a:solidFill>
                  <a:srgbClr val="000000"/>
                </a:solidFill>
                <a:latin typeface="Calibri"/>
                <a:cs typeface="Calibri"/>
              </a:rPr>
              <a:t>, significa que o desgaste</a:t>
            </a:r>
            <a:r>
              <a:rPr sz="1100" spc="-13">
                <a:solidFill>
                  <a:srgbClr val="000000"/>
                </a:solidFill>
                <a:latin typeface="Calibri"/>
                <a:cs typeface="Calibri"/>
              </a:rPr>
              <a:t> </a:t>
            </a:r>
            <a:r>
              <a:rPr sz="1100">
                <a:solidFill>
                  <a:srgbClr val="000000"/>
                </a:solidFill>
                <a:latin typeface="Calibri"/>
                <a:cs typeface="Calibri"/>
              </a:rPr>
              <a:t>alcançou a sua</a:t>
            </a:r>
            <a:r>
              <a:rPr sz="1100" spc="-19">
                <a:solidFill>
                  <a:srgbClr val="000000"/>
                </a:solidFill>
                <a:latin typeface="Calibri"/>
                <a:cs typeface="Calibri"/>
              </a:rPr>
              <a:t> </a:t>
            </a:r>
            <a:r>
              <a:rPr sz="1100">
                <a:solidFill>
                  <a:srgbClr val="000000"/>
                </a:solidFill>
                <a:latin typeface="Calibri"/>
                <a:cs typeface="Calibri"/>
              </a:rPr>
              <a:t>marca,</a:t>
            </a:r>
            <a:r>
              <a:rPr lang="pt-BR" sz="1100">
                <a:solidFill>
                  <a:srgbClr val="000000"/>
                </a:solidFill>
                <a:latin typeface="Calibri"/>
                <a:cs typeface="Calibri"/>
              </a:rPr>
              <a:t> </a:t>
            </a:r>
            <a:r>
              <a:rPr sz="1100">
                <a:solidFill>
                  <a:srgbClr val="000000"/>
                </a:solidFill>
                <a:latin typeface="Calibri"/>
                <a:cs typeface="Calibri"/>
              </a:rPr>
              <a:t>pelo</a:t>
            </a:r>
            <a:r>
              <a:rPr sz="1100" spc="11">
                <a:solidFill>
                  <a:srgbClr val="000000"/>
                </a:solidFill>
                <a:latin typeface="Calibri"/>
                <a:cs typeface="Calibri"/>
              </a:rPr>
              <a:t> </a:t>
            </a:r>
            <a:r>
              <a:rPr sz="1100">
                <a:solidFill>
                  <a:srgbClr val="000000"/>
                </a:solidFill>
                <a:latin typeface="Calibri"/>
                <a:cs typeface="Calibri"/>
              </a:rPr>
              <a:t>que deve imediatamente trocar de pneu.</a:t>
            </a:r>
          </a:p>
        </p:txBody>
      </p:sp>
      <p:sp>
        <p:nvSpPr>
          <p:cNvPr id="6" name="object 6"/>
          <p:cNvSpPr txBox="1"/>
          <p:nvPr/>
        </p:nvSpPr>
        <p:spPr>
          <a:xfrm>
            <a:off x="576072" y="1248405"/>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7" name="object 7"/>
          <p:cNvSpPr txBox="1"/>
          <p:nvPr/>
        </p:nvSpPr>
        <p:spPr>
          <a:xfrm>
            <a:off x="804672" y="1255868"/>
            <a:ext cx="574154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Um pneu demasiado</a:t>
            </a:r>
            <a:r>
              <a:rPr sz="1100" spc="11">
                <a:solidFill>
                  <a:srgbClr val="000000"/>
                </a:solidFill>
                <a:latin typeface="Calibri"/>
                <a:cs typeface="Calibri"/>
              </a:rPr>
              <a:t> </a:t>
            </a:r>
            <a:r>
              <a:rPr sz="1100">
                <a:solidFill>
                  <a:srgbClr val="000000"/>
                </a:solidFill>
                <a:latin typeface="Calibri"/>
                <a:cs typeface="Calibri"/>
              </a:rPr>
              <a:t>desgastado pode causar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furo</a:t>
            </a:r>
            <a:r>
              <a:rPr sz="1100" spc="-11">
                <a:solidFill>
                  <a:srgbClr val="000000"/>
                </a:solidFill>
                <a:latin typeface="Calibri"/>
                <a:cs typeface="Calibri"/>
              </a:rPr>
              <a:t> </a:t>
            </a:r>
            <a:r>
              <a:rPr sz="1100">
                <a:solidFill>
                  <a:srgbClr val="000000"/>
                </a:solidFill>
                <a:latin typeface="Calibri"/>
                <a:cs typeface="Calibri"/>
              </a:rPr>
              <a:t>ou fazer com que perca</a:t>
            </a:r>
            <a:r>
              <a:rPr sz="1100" spc="-18">
                <a:solidFill>
                  <a:srgbClr val="000000"/>
                </a:solidFill>
                <a:latin typeface="Calibri"/>
                <a:cs typeface="Calibri"/>
              </a:rPr>
              <a:t> </a:t>
            </a:r>
            <a:r>
              <a:rPr sz="1100">
                <a:solidFill>
                  <a:srgbClr val="000000"/>
                </a:solidFill>
                <a:latin typeface="Calibri"/>
                <a:cs typeface="Calibri"/>
              </a:rPr>
              <a:t>o control</a:t>
            </a:r>
            <a:r>
              <a:rPr lang="pt-BR" sz="1100">
                <a:solidFill>
                  <a:srgbClr val="000000"/>
                </a:solidFill>
                <a:latin typeface="Calibri"/>
                <a:cs typeface="Calibri"/>
              </a:rPr>
              <a:t>e</a:t>
            </a:r>
            <a:r>
              <a:rPr sz="1100">
                <a:solidFill>
                  <a:srgbClr val="000000"/>
                </a:solidFill>
                <a:latin typeface="Calibri"/>
                <a:cs typeface="Calibri"/>
              </a:rPr>
              <a:t> da moto.</a:t>
            </a:r>
          </a:p>
          <a:p>
            <a:pPr marL="0" marR="0">
              <a:lnSpc>
                <a:spcPts val="1347"/>
              </a:lnSpc>
              <a:spcBef>
                <a:spcPts val="106"/>
              </a:spcBef>
              <a:spcAft>
                <a:spcPts val="0"/>
              </a:spcAft>
            </a:pPr>
            <a:r>
              <a:rPr sz="1100">
                <a:solidFill>
                  <a:srgbClr val="000000"/>
                </a:solidFill>
                <a:latin typeface="Calibri"/>
                <a:cs typeface="Calibri"/>
              </a:rPr>
              <a:t>Quando </a:t>
            </a:r>
            <a:r>
              <a:rPr sz="1100" spc="11">
                <a:solidFill>
                  <a:srgbClr val="000000"/>
                </a:solidFill>
                <a:latin typeface="Calibri"/>
                <a:cs typeface="Calibri"/>
              </a:rPr>
              <a:t>se</a:t>
            </a:r>
            <a:r>
              <a:rPr sz="1100" spc="-17">
                <a:solidFill>
                  <a:srgbClr val="000000"/>
                </a:solidFill>
                <a:latin typeface="Calibri"/>
                <a:cs typeface="Calibri"/>
              </a:rPr>
              <a:t> </a:t>
            </a:r>
            <a:r>
              <a:rPr sz="1100">
                <a:solidFill>
                  <a:srgbClr val="000000"/>
                </a:solidFill>
                <a:latin typeface="Calibri"/>
                <a:cs typeface="Calibri"/>
              </a:rPr>
              <a:t>desgasta</a:t>
            </a:r>
            <a:r>
              <a:rPr sz="1100" spc="-15">
                <a:solidFill>
                  <a:srgbClr val="000000"/>
                </a:solidFill>
                <a:latin typeface="Calibri"/>
                <a:cs typeface="Calibri"/>
              </a:rPr>
              <a:t> </a:t>
            </a:r>
            <a:r>
              <a:rPr sz="1100">
                <a:solidFill>
                  <a:srgbClr val="000000"/>
                </a:solidFill>
                <a:latin typeface="Calibri"/>
                <a:cs typeface="Calibri"/>
              </a:rPr>
              <a:t>a banda de rodagem do pneu até</a:t>
            </a:r>
            <a:r>
              <a:rPr sz="1100" spc="-17">
                <a:solidFill>
                  <a:srgbClr val="000000"/>
                </a:solidFill>
                <a:latin typeface="Calibri"/>
                <a:cs typeface="Calibri"/>
              </a:rPr>
              <a:t> </a:t>
            </a:r>
            <a:r>
              <a:rPr sz="1100">
                <a:solidFill>
                  <a:srgbClr val="000000"/>
                </a:solidFill>
                <a:latin typeface="Calibri"/>
                <a:cs typeface="Calibri"/>
              </a:rPr>
              <a:t>à profundidade mínima permitida, o seu</a:t>
            </a:r>
          </a:p>
          <a:p>
            <a:pPr marL="0" marR="0">
              <a:lnSpc>
                <a:spcPts val="1344"/>
              </a:lnSpc>
              <a:spcBef>
                <a:spcPts val="0"/>
              </a:spcBef>
              <a:spcAft>
                <a:spcPts val="0"/>
              </a:spcAft>
            </a:pPr>
            <a:r>
              <a:rPr sz="1100">
                <a:solidFill>
                  <a:srgbClr val="000000"/>
                </a:solidFill>
                <a:latin typeface="Calibri"/>
                <a:cs typeface="Calibri"/>
              </a:rPr>
              <a:t>rendimento e aderência podem</a:t>
            </a:r>
            <a:r>
              <a:rPr sz="1100" spc="21">
                <a:solidFill>
                  <a:srgbClr val="000000"/>
                </a:solidFill>
                <a:latin typeface="Calibri"/>
                <a:cs typeface="Calibri"/>
              </a:rPr>
              <a:t> </a:t>
            </a:r>
            <a:r>
              <a:rPr sz="1100">
                <a:solidFill>
                  <a:srgbClr val="000000"/>
                </a:solidFill>
                <a:latin typeface="Calibri"/>
                <a:cs typeface="Calibri"/>
              </a:rPr>
              <a:t>diminuir consideravelmente.</a:t>
            </a:r>
          </a:p>
        </p:txBody>
      </p:sp>
      <p:sp>
        <p:nvSpPr>
          <p:cNvPr id="8" name="object 8"/>
          <p:cNvSpPr txBox="1"/>
          <p:nvPr/>
        </p:nvSpPr>
        <p:spPr>
          <a:xfrm>
            <a:off x="576072" y="1902318"/>
            <a:ext cx="151548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Reparação dos</a:t>
            </a:r>
            <a:r>
              <a:rPr sz="1100" b="1" spc="-12">
                <a:solidFill>
                  <a:srgbClr val="4F81BD"/>
                </a:solidFill>
                <a:cs typeface="Cambria"/>
              </a:rPr>
              <a:t> </a:t>
            </a:r>
            <a:r>
              <a:rPr sz="1100" b="1">
                <a:solidFill>
                  <a:srgbClr val="4F81BD"/>
                </a:solidFill>
                <a:cs typeface="Cambria"/>
              </a:rPr>
              <a:t>pneus</a:t>
            </a:r>
          </a:p>
        </p:txBody>
      </p:sp>
      <p:sp>
        <p:nvSpPr>
          <p:cNvPr id="9" name="object 9"/>
          <p:cNvSpPr txBox="1"/>
          <p:nvPr/>
        </p:nvSpPr>
        <p:spPr>
          <a:xfrm>
            <a:off x="576072" y="211708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0" name="object 10"/>
          <p:cNvSpPr txBox="1"/>
          <p:nvPr/>
        </p:nvSpPr>
        <p:spPr>
          <a:xfrm>
            <a:off x="804672" y="2124548"/>
            <a:ext cx="621113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Ao reparar um pneu sem câmara (tubeless) devido a um</a:t>
            </a:r>
            <a:r>
              <a:rPr sz="1100" spc="20">
                <a:solidFill>
                  <a:srgbClr val="000000"/>
                </a:solidFill>
                <a:latin typeface="Calibri"/>
                <a:cs typeface="Calibri"/>
              </a:rPr>
              <a:t> </a:t>
            </a:r>
            <a:r>
              <a:rPr sz="1100">
                <a:solidFill>
                  <a:srgbClr val="000000"/>
                </a:solidFill>
                <a:latin typeface="Calibri"/>
                <a:cs typeface="Calibri"/>
              </a:rPr>
              <a:t>furo,</a:t>
            </a:r>
            <a:r>
              <a:rPr sz="1100" spc="252">
                <a:solidFill>
                  <a:srgbClr val="000000"/>
                </a:solidFill>
                <a:latin typeface="Calibri"/>
                <a:cs typeface="Calibri"/>
              </a:rPr>
              <a:t> </a:t>
            </a:r>
            <a:r>
              <a:rPr sz="1100">
                <a:solidFill>
                  <a:srgbClr val="000000"/>
                </a:solidFill>
                <a:latin typeface="Calibri"/>
                <a:cs typeface="Calibri"/>
              </a:rPr>
              <a:t>retire o pneu e</a:t>
            </a:r>
            <a:r>
              <a:rPr sz="1100" spc="18">
                <a:solidFill>
                  <a:srgbClr val="000000"/>
                </a:solidFill>
                <a:latin typeface="Calibri"/>
                <a:cs typeface="Calibri"/>
              </a:rPr>
              <a:t> </a:t>
            </a:r>
            <a:r>
              <a:rPr sz="1100">
                <a:solidFill>
                  <a:srgbClr val="000000"/>
                </a:solidFill>
                <a:latin typeface="Calibri"/>
                <a:cs typeface="Calibri"/>
              </a:rPr>
              <a:t>coloque um remendo no seu</a:t>
            </a:r>
          </a:p>
          <a:p>
            <a:pPr marL="0" marR="0">
              <a:lnSpc>
                <a:spcPts val="1344"/>
              </a:lnSpc>
              <a:spcBef>
                <a:spcPts val="50"/>
              </a:spcBef>
              <a:spcAft>
                <a:spcPts val="0"/>
              </a:spcAft>
            </a:pPr>
            <a:r>
              <a:rPr sz="1100">
                <a:solidFill>
                  <a:srgbClr val="000000"/>
                </a:solidFill>
                <a:latin typeface="Calibri"/>
                <a:cs typeface="Calibri"/>
              </a:rPr>
              <a:t>interior. Não repare pelo exterior, já que a alta velocidade pode provocar que o remendo se solte devido à</a:t>
            </a:r>
          </a:p>
          <a:p>
            <a:pPr marL="0" marR="0">
              <a:lnSpc>
                <a:spcPts val="1344"/>
              </a:lnSpc>
              <a:spcBef>
                <a:spcPts val="0"/>
              </a:spcBef>
              <a:spcAft>
                <a:spcPts val="0"/>
              </a:spcAft>
            </a:pPr>
            <a:r>
              <a:rPr sz="1100">
                <a:solidFill>
                  <a:srgbClr val="000000"/>
                </a:solidFill>
                <a:latin typeface="Calibri"/>
                <a:cs typeface="Calibri"/>
              </a:rPr>
              <a:t>força centrífuga.</a:t>
            </a:r>
          </a:p>
        </p:txBody>
      </p:sp>
      <p:sp>
        <p:nvSpPr>
          <p:cNvPr id="11" name="object 11"/>
          <p:cNvSpPr txBox="1"/>
          <p:nvPr/>
        </p:nvSpPr>
        <p:spPr>
          <a:xfrm>
            <a:off x="576072" y="2635245"/>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804672" y="2642708"/>
            <a:ext cx="591905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rode a mais</a:t>
            </a:r>
            <a:r>
              <a:rPr sz="1100" spc="-11">
                <a:solidFill>
                  <a:srgbClr val="000000"/>
                </a:solidFill>
                <a:latin typeface="Calibri"/>
                <a:cs typeface="Calibri"/>
              </a:rPr>
              <a:t> </a:t>
            </a:r>
            <a:r>
              <a:rPr sz="1100">
                <a:solidFill>
                  <a:srgbClr val="000000"/>
                </a:solidFill>
                <a:latin typeface="Calibri"/>
                <a:cs typeface="Calibri"/>
              </a:rPr>
              <a:t>de 80 km/h durante as primeiras</a:t>
            </a:r>
            <a:r>
              <a:rPr sz="1100" spc="-10">
                <a:solidFill>
                  <a:srgbClr val="000000"/>
                </a:solidFill>
                <a:latin typeface="Calibri"/>
                <a:cs typeface="Calibri"/>
              </a:rPr>
              <a:t> </a:t>
            </a:r>
            <a:r>
              <a:rPr sz="1100">
                <a:solidFill>
                  <a:srgbClr val="000000"/>
                </a:solidFill>
                <a:latin typeface="Calibri"/>
                <a:cs typeface="Calibri"/>
              </a:rPr>
              <a:t>24</a:t>
            </a:r>
            <a:r>
              <a:rPr sz="1100" spc="16">
                <a:solidFill>
                  <a:srgbClr val="000000"/>
                </a:solidFill>
                <a:latin typeface="Calibri"/>
                <a:cs typeface="Calibri"/>
              </a:rPr>
              <a:t> </a:t>
            </a:r>
            <a:r>
              <a:rPr sz="1100">
                <a:solidFill>
                  <a:srgbClr val="000000"/>
                </a:solidFill>
                <a:latin typeface="Calibri"/>
                <a:cs typeface="Calibri"/>
              </a:rPr>
              <a:t>horas após a</a:t>
            </a:r>
            <a:r>
              <a:rPr sz="1100" spc="-14">
                <a:solidFill>
                  <a:srgbClr val="000000"/>
                </a:solidFill>
                <a:latin typeface="Calibri"/>
                <a:cs typeface="Calibri"/>
              </a:rPr>
              <a:t> </a:t>
            </a:r>
            <a:r>
              <a:rPr sz="1100">
                <a:solidFill>
                  <a:srgbClr val="000000"/>
                </a:solidFill>
                <a:latin typeface="Calibri"/>
                <a:cs typeface="Calibri"/>
              </a:rPr>
              <a:t>reparação.</a:t>
            </a:r>
          </a:p>
          <a:p>
            <a:pPr marL="0" marR="0">
              <a:lnSpc>
                <a:spcPts val="1347"/>
              </a:lnSpc>
              <a:spcBef>
                <a:spcPts val="106"/>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ser</a:t>
            </a:r>
            <a:r>
              <a:rPr sz="1100" spc="-11">
                <a:solidFill>
                  <a:srgbClr val="000000"/>
                </a:solidFill>
                <a:latin typeface="Calibri"/>
                <a:cs typeface="Calibri"/>
              </a:rPr>
              <a:t> </a:t>
            </a:r>
            <a:r>
              <a:rPr sz="1100">
                <a:solidFill>
                  <a:srgbClr val="000000"/>
                </a:solidFill>
                <a:latin typeface="Calibri"/>
                <a:cs typeface="Calibri"/>
              </a:rPr>
              <a:t>o flanco lateral do pneu que se rompa,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que o tamanho</a:t>
            </a:r>
            <a:r>
              <a:rPr sz="1100" spc="18">
                <a:solidFill>
                  <a:srgbClr val="000000"/>
                </a:solidFill>
                <a:latin typeface="Calibri"/>
                <a:cs typeface="Calibri"/>
              </a:rPr>
              <a:t> </a:t>
            </a:r>
            <a:r>
              <a:rPr sz="1100">
                <a:solidFill>
                  <a:srgbClr val="000000"/>
                </a:solidFill>
                <a:latin typeface="Calibri"/>
                <a:cs typeface="Calibri"/>
              </a:rPr>
              <a:t>d</a:t>
            </a:r>
            <a:r>
              <a:rPr lang="pt-BR" sz="1100">
                <a:solidFill>
                  <a:srgbClr val="000000"/>
                </a:solidFill>
                <a:latin typeface="Calibri"/>
                <a:cs typeface="Calibri"/>
              </a:rPr>
              <a:t>o</a:t>
            </a:r>
            <a:r>
              <a:rPr sz="1100" spc="-11">
                <a:solidFill>
                  <a:srgbClr val="000000"/>
                </a:solidFill>
                <a:latin typeface="Calibri"/>
                <a:cs typeface="Calibri"/>
              </a:rPr>
              <a:t> </a:t>
            </a:r>
            <a:r>
              <a:rPr lang="pt-BR" sz="1100">
                <a:solidFill>
                  <a:srgbClr val="000000"/>
                </a:solidFill>
                <a:latin typeface="Calibri"/>
                <a:cs typeface="Calibri"/>
              </a:rPr>
              <a:t>furo</a:t>
            </a:r>
            <a:r>
              <a:rPr sz="1100">
                <a:solidFill>
                  <a:srgbClr val="000000"/>
                </a:solidFill>
                <a:latin typeface="Calibri"/>
                <a:cs typeface="Calibri"/>
              </a:rPr>
              <a:t> supere os 6 mm, o</a:t>
            </a:r>
          </a:p>
          <a:p>
            <a:pPr marL="0" marR="0">
              <a:lnSpc>
                <a:spcPts val="1343"/>
              </a:lnSpc>
              <a:spcBef>
                <a:spcPts val="0"/>
              </a:spcBef>
              <a:spcAft>
                <a:spcPts val="0"/>
              </a:spcAft>
            </a:pPr>
            <a:r>
              <a:rPr sz="1100">
                <a:solidFill>
                  <a:srgbClr val="000000"/>
                </a:solidFill>
                <a:latin typeface="Calibri"/>
                <a:cs typeface="Calibri"/>
              </a:rPr>
              <a:t>pneu </a:t>
            </a:r>
            <a:r>
              <a:rPr lang="pt-BR" sz="1100">
                <a:solidFill>
                  <a:srgbClr val="000000"/>
                </a:solidFill>
                <a:latin typeface="Calibri"/>
                <a:cs typeface="Calibri"/>
              </a:rPr>
              <a:t>deve ser descartado</a:t>
            </a:r>
            <a:r>
              <a:rPr sz="1100">
                <a:solidFill>
                  <a:srgbClr val="000000"/>
                </a:solidFill>
                <a:latin typeface="Calibri"/>
                <a:cs typeface="Calibri"/>
              </a:rPr>
              <a:t>.</a:t>
            </a:r>
          </a:p>
        </p:txBody>
      </p:sp>
      <p:sp>
        <p:nvSpPr>
          <p:cNvPr id="13" name="object 13"/>
          <p:cNvSpPr txBox="1"/>
          <p:nvPr/>
        </p:nvSpPr>
        <p:spPr>
          <a:xfrm>
            <a:off x="576072" y="316254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804672" y="3170012"/>
            <a:ext cx="597853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Inspecione o</a:t>
            </a:r>
            <a:r>
              <a:rPr sz="1100" spc="10">
                <a:solidFill>
                  <a:srgbClr val="000000"/>
                </a:solidFill>
                <a:latin typeface="Calibri"/>
                <a:cs typeface="Calibri"/>
              </a:rPr>
              <a:t> </a:t>
            </a:r>
            <a:r>
              <a:rPr sz="1100">
                <a:solidFill>
                  <a:srgbClr val="000000"/>
                </a:solidFill>
                <a:latin typeface="Calibri"/>
                <a:cs typeface="Calibri"/>
              </a:rPr>
              <a:t>pneu. Se</a:t>
            </a:r>
            <a:r>
              <a:rPr sz="1100" spc="11">
                <a:solidFill>
                  <a:srgbClr val="000000"/>
                </a:solidFill>
                <a:latin typeface="Calibri"/>
                <a:cs typeface="Calibri"/>
              </a:rPr>
              <a:t> </a:t>
            </a:r>
            <a:r>
              <a:rPr sz="1100">
                <a:solidFill>
                  <a:srgbClr val="000000"/>
                </a:solidFill>
                <a:latin typeface="Calibri"/>
                <a:cs typeface="Calibri"/>
              </a:rPr>
              <a:t>apresentar zonas an</a:t>
            </a:r>
            <a:r>
              <a:rPr lang="pt-BR" sz="1100">
                <a:solidFill>
                  <a:srgbClr val="000000"/>
                </a:solidFill>
                <a:latin typeface="Calibri"/>
                <a:cs typeface="Calibri"/>
              </a:rPr>
              <a:t>o</a:t>
            </a:r>
            <a:r>
              <a:rPr sz="1100">
                <a:solidFill>
                  <a:srgbClr val="000000"/>
                </a:solidFill>
                <a:latin typeface="Calibri"/>
                <a:cs typeface="Calibri"/>
              </a:rPr>
              <a:t>malas, como </a:t>
            </a:r>
            <a:r>
              <a:rPr lang="pt-BR" sz="1100">
                <a:solidFill>
                  <a:srgbClr val="000000"/>
                </a:solidFill>
                <a:latin typeface="Calibri"/>
                <a:cs typeface="Calibri"/>
              </a:rPr>
              <a:t>furos</a:t>
            </a:r>
            <a:r>
              <a:rPr sz="1100">
                <a:solidFill>
                  <a:srgbClr val="000000"/>
                </a:solidFill>
                <a:latin typeface="Calibri"/>
                <a:cs typeface="Calibri"/>
              </a:rPr>
              <a:t>, </a:t>
            </a:r>
            <a:r>
              <a:rPr lang="pt-BR" sz="1100">
                <a:solidFill>
                  <a:srgbClr val="000000"/>
                </a:solidFill>
                <a:latin typeface="Calibri"/>
                <a:cs typeface="Calibri"/>
              </a:rPr>
              <a:t>rachaduras</a:t>
            </a:r>
            <a:r>
              <a:rPr sz="1100">
                <a:solidFill>
                  <a:srgbClr val="000000"/>
                </a:solidFill>
                <a:latin typeface="Calibri"/>
                <a:cs typeface="Calibri"/>
              </a:rPr>
              <a:t> ou desgaste no limite, deve-se</a:t>
            </a:r>
          </a:p>
          <a:p>
            <a:pPr marL="0" marR="0">
              <a:lnSpc>
                <a:spcPts val="1344"/>
              </a:lnSpc>
              <a:spcBef>
                <a:spcPts val="50"/>
              </a:spcBef>
              <a:spcAft>
                <a:spcPts val="0"/>
              </a:spcAft>
            </a:pPr>
            <a:r>
              <a:rPr sz="1100">
                <a:solidFill>
                  <a:srgbClr val="000000"/>
                </a:solidFill>
                <a:latin typeface="Calibri"/>
                <a:cs typeface="Calibri"/>
              </a:rPr>
              <a:t>trocar</a:t>
            </a:r>
            <a:r>
              <a:rPr sz="1100" spc="-22">
                <a:solidFill>
                  <a:srgbClr val="000000"/>
                </a:solidFill>
                <a:latin typeface="Calibri"/>
                <a:cs typeface="Calibri"/>
              </a:rPr>
              <a:t> </a:t>
            </a:r>
            <a:r>
              <a:rPr sz="1100">
                <a:solidFill>
                  <a:srgbClr val="000000"/>
                </a:solidFill>
                <a:latin typeface="Calibri"/>
                <a:cs typeface="Calibri"/>
              </a:rPr>
              <a:t>imediatamente</a:t>
            </a:r>
            <a:r>
              <a:rPr sz="1100" spc="-13">
                <a:solidFill>
                  <a:srgbClr val="000000"/>
                </a:solidFill>
                <a:latin typeface="Calibri"/>
                <a:cs typeface="Calibri"/>
              </a:rPr>
              <a:t> </a:t>
            </a:r>
            <a:r>
              <a:rPr sz="1100">
                <a:solidFill>
                  <a:srgbClr val="000000"/>
                </a:solidFill>
                <a:latin typeface="Calibri"/>
                <a:cs typeface="Calibri"/>
              </a:rPr>
              <a:t>o pneu.</a:t>
            </a:r>
          </a:p>
        </p:txBody>
      </p:sp>
      <p:sp>
        <p:nvSpPr>
          <p:cNvPr id="15" name="object 1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154</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2074"/>
            <a:ext cx="152084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Mudança de um pneu</a:t>
            </a:r>
          </a:p>
        </p:txBody>
      </p:sp>
      <p:sp>
        <p:nvSpPr>
          <p:cNvPr id="5" name="object 5"/>
          <p:cNvSpPr txBox="1"/>
          <p:nvPr/>
        </p:nvSpPr>
        <p:spPr>
          <a:xfrm>
            <a:off x="684275" y="876549"/>
            <a:ext cx="216896" cy="906353"/>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33"/>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6" name="object 6"/>
          <p:cNvSpPr txBox="1"/>
          <p:nvPr/>
        </p:nvSpPr>
        <p:spPr>
          <a:xfrm>
            <a:off x="912875" y="884012"/>
            <a:ext cx="614329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Não substitua</a:t>
            </a:r>
            <a:r>
              <a:rPr sz="1100" spc="-2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sz="1100">
                <a:solidFill>
                  <a:srgbClr val="000000"/>
                </a:solidFill>
                <a:latin typeface="Calibri"/>
                <a:cs typeface="Calibri"/>
              </a:rPr>
              <a:t>pneu por outros com diferentes</a:t>
            </a:r>
            <a:r>
              <a:rPr sz="1100" spc="-10">
                <a:solidFill>
                  <a:srgbClr val="000000"/>
                </a:solidFill>
                <a:latin typeface="Calibri"/>
                <a:cs typeface="Calibri"/>
              </a:rPr>
              <a:t> </a:t>
            </a:r>
            <a:r>
              <a:rPr sz="1100">
                <a:solidFill>
                  <a:srgbClr val="000000"/>
                </a:solidFill>
                <a:latin typeface="Calibri"/>
                <a:cs typeface="Calibri"/>
              </a:rPr>
              <a:t>dimensões ou</a:t>
            </a:r>
            <a:r>
              <a:rPr sz="1100" spc="-11">
                <a:solidFill>
                  <a:srgbClr val="000000"/>
                </a:solidFill>
                <a:latin typeface="Calibri"/>
                <a:cs typeface="Calibri"/>
              </a:rPr>
              <a:t> </a:t>
            </a:r>
            <a:r>
              <a:rPr sz="1100">
                <a:solidFill>
                  <a:srgbClr val="000000"/>
                </a:solidFill>
                <a:latin typeface="Calibri"/>
                <a:cs typeface="Calibri"/>
              </a:rPr>
              <a:t>marcas de velocidade máxima e índices de</a:t>
            </a:r>
          </a:p>
          <a:p>
            <a:pPr marL="0" marR="0">
              <a:lnSpc>
                <a:spcPts val="1344"/>
              </a:lnSpc>
              <a:spcBef>
                <a:spcPts val="50"/>
              </a:spcBef>
              <a:spcAft>
                <a:spcPts val="0"/>
              </a:spcAft>
            </a:pPr>
            <a:r>
              <a:rPr sz="1100">
                <a:solidFill>
                  <a:srgbClr val="000000"/>
                </a:solidFill>
                <a:latin typeface="Calibri"/>
                <a:cs typeface="Calibri"/>
              </a:rPr>
              <a:t>carga.</a:t>
            </a:r>
          </a:p>
        </p:txBody>
      </p:sp>
      <p:sp>
        <p:nvSpPr>
          <p:cNvPr id="7" name="object 7"/>
          <p:cNvSpPr txBox="1"/>
          <p:nvPr/>
        </p:nvSpPr>
        <p:spPr>
          <a:xfrm>
            <a:off x="912875" y="1231484"/>
            <a:ext cx="6137342" cy="85921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Após trocar</a:t>
            </a:r>
            <a:r>
              <a:rPr sz="1100" spc="-16">
                <a:solidFill>
                  <a:srgbClr val="000000"/>
                </a:solidFill>
                <a:latin typeface="Calibri"/>
                <a:cs typeface="Calibri"/>
              </a:rPr>
              <a:t> </a:t>
            </a:r>
            <a:r>
              <a:rPr sz="1100">
                <a:solidFill>
                  <a:srgbClr val="000000"/>
                </a:solidFill>
                <a:latin typeface="Calibri"/>
                <a:cs typeface="Calibri"/>
              </a:rPr>
              <a:t>o pneu,</a:t>
            </a:r>
            <a:r>
              <a:rPr sz="1100" spc="-10">
                <a:solidFill>
                  <a:srgbClr val="000000"/>
                </a:solidFill>
                <a:latin typeface="Calibri"/>
                <a:cs typeface="Calibri"/>
              </a:rPr>
              <a:t> </a:t>
            </a:r>
            <a:r>
              <a:rPr sz="1100">
                <a:solidFill>
                  <a:srgbClr val="000000"/>
                </a:solidFill>
                <a:latin typeface="Calibri"/>
                <a:cs typeface="Calibri"/>
              </a:rPr>
              <a:t>deve realizar um</a:t>
            </a:r>
            <a:r>
              <a:rPr sz="1100" spc="-27">
                <a:solidFill>
                  <a:srgbClr val="000000"/>
                </a:solidFill>
                <a:latin typeface="Calibri"/>
                <a:cs typeface="Calibri"/>
              </a:rPr>
              <a:t> </a:t>
            </a:r>
            <a:r>
              <a:rPr lang="pt-BR" sz="1100">
                <a:solidFill>
                  <a:srgbClr val="000000"/>
                </a:solidFill>
                <a:latin typeface="Calibri"/>
                <a:cs typeface="Calibri"/>
              </a:rPr>
              <a:t>balanceamento</a:t>
            </a:r>
            <a:r>
              <a:rPr sz="1100" spc="17">
                <a:solidFill>
                  <a:srgbClr val="000000"/>
                </a:solidFill>
                <a:latin typeface="Calibri"/>
                <a:cs typeface="Calibri"/>
              </a:rPr>
              <a:t> </a:t>
            </a:r>
            <a:r>
              <a:rPr sz="1100">
                <a:solidFill>
                  <a:srgbClr val="000000"/>
                </a:solidFill>
                <a:latin typeface="Calibri"/>
                <a:cs typeface="Calibri"/>
              </a:rPr>
              <a:t>dinâmic</a:t>
            </a:r>
            <a:r>
              <a:rPr lang="pt-BR" sz="1100">
                <a:solidFill>
                  <a:srgbClr val="000000"/>
                </a:solidFill>
                <a:latin typeface="Calibri"/>
                <a:cs typeface="Calibri"/>
              </a:rPr>
              <a:t>o</a:t>
            </a:r>
            <a:r>
              <a:rPr sz="1100">
                <a:solidFill>
                  <a:srgbClr val="000000"/>
                </a:solidFill>
                <a:latin typeface="Calibri"/>
                <a:cs typeface="Calibri"/>
              </a:rPr>
              <a:t>. Um</a:t>
            </a:r>
            <a:r>
              <a:rPr sz="1100" spc="-16">
                <a:solidFill>
                  <a:srgbClr val="000000"/>
                </a:solidFill>
                <a:latin typeface="Calibri"/>
                <a:cs typeface="Calibri"/>
              </a:rPr>
              <a:t> </a:t>
            </a:r>
            <a:r>
              <a:rPr lang="pt-BR" sz="1100">
                <a:solidFill>
                  <a:srgbClr val="000000"/>
                </a:solidFill>
                <a:latin typeface="Calibri"/>
                <a:cs typeface="Calibri"/>
              </a:rPr>
              <a:t>balanceamento</a:t>
            </a:r>
            <a:r>
              <a:rPr sz="1100" spc="17">
                <a:solidFill>
                  <a:srgbClr val="000000"/>
                </a:solidFill>
                <a:latin typeface="Calibri"/>
                <a:cs typeface="Calibri"/>
              </a:rPr>
              <a:t> </a:t>
            </a:r>
            <a:r>
              <a:rPr sz="1100">
                <a:solidFill>
                  <a:srgbClr val="000000"/>
                </a:solidFill>
                <a:latin typeface="Calibri"/>
                <a:cs typeface="Calibri"/>
              </a:rPr>
              <a:t>deficiente pode diminuir o</a:t>
            </a:r>
            <a:r>
              <a:rPr lang="pt-BR" sz="1100">
                <a:solidFill>
                  <a:srgbClr val="000000"/>
                </a:solidFill>
                <a:latin typeface="Calibri"/>
                <a:cs typeface="Calibri"/>
              </a:rPr>
              <a:t> </a:t>
            </a:r>
            <a:r>
              <a:rPr sz="1100">
                <a:solidFill>
                  <a:srgbClr val="000000"/>
                </a:solidFill>
                <a:latin typeface="Calibri"/>
                <a:cs typeface="Calibri"/>
              </a:rPr>
              <a:t>rendimento da moto e também conduzir a um desgaste desigual do pneu.</a:t>
            </a:r>
          </a:p>
          <a:p>
            <a:pPr marL="0" marR="0">
              <a:lnSpc>
                <a:spcPts val="1347"/>
              </a:lnSpc>
              <a:spcBef>
                <a:spcPts val="56"/>
              </a:spcBef>
              <a:spcAft>
                <a:spcPts val="0"/>
              </a:spcAft>
            </a:pPr>
            <a:r>
              <a:rPr sz="1100">
                <a:solidFill>
                  <a:srgbClr val="000000"/>
                </a:solidFill>
                <a:latin typeface="Calibri"/>
                <a:cs typeface="Calibri"/>
              </a:rPr>
              <a:t>A seta </a:t>
            </a:r>
            <a:r>
              <a:rPr sz="1100" spc="-15">
                <a:solidFill>
                  <a:srgbClr val="000000"/>
                </a:solidFill>
                <a:latin typeface="Calibri"/>
                <a:cs typeface="Calibri"/>
              </a:rPr>
              <a:t>no</a:t>
            </a:r>
            <a:r>
              <a:rPr sz="1100" spc="17">
                <a:solidFill>
                  <a:srgbClr val="000000"/>
                </a:solidFill>
                <a:latin typeface="Calibri"/>
                <a:cs typeface="Calibri"/>
              </a:rPr>
              <a:t> </a:t>
            </a:r>
            <a:r>
              <a:rPr sz="1100">
                <a:solidFill>
                  <a:srgbClr val="000000"/>
                </a:solidFill>
                <a:latin typeface="Calibri"/>
                <a:cs typeface="Calibri"/>
              </a:rPr>
              <a:t>pneu indica</a:t>
            </a:r>
            <a:r>
              <a:rPr sz="1100" spc="-19">
                <a:solidFill>
                  <a:srgbClr val="000000"/>
                </a:solidFill>
                <a:latin typeface="Calibri"/>
                <a:cs typeface="Calibri"/>
              </a:rPr>
              <a:t> </a:t>
            </a:r>
            <a:r>
              <a:rPr sz="1100">
                <a:solidFill>
                  <a:srgbClr val="000000"/>
                </a:solidFill>
                <a:latin typeface="Calibri"/>
                <a:cs typeface="Calibri"/>
              </a:rPr>
              <a:t>a direção de rodagem na qual deve girar a roda. Isto</a:t>
            </a:r>
            <a:r>
              <a:rPr sz="1100" spc="-12">
                <a:solidFill>
                  <a:srgbClr val="000000"/>
                </a:solidFill>
                <a:latin typeface="Calibri"/>
                <a:cs typeface="Calibri"/>
              </a:rPr>
              <a:t> </a:t>
            </a:r>
            <a:r>
              <a:rPr sz="1100">
                <a:solidFill>
                  <a:srgbClr val="000000"/>
                </a:solidFill>
                <a:latin typeface="Calibri"/>
                <a:cs typeface="Calibri"/>
              </a:rPr>
              <a:t>evita derrapagens em estradas</a:t>
            </a:r>
          </a:p>
          <a:p>
            <a:pPr marL="0" marR="0">
              <a:lnSpc>
                <a:spcPts val="1344"/>
              </a:lnSpc>
              <a:spcBef>
                <a:spcPts val="0"/>
              </a:spcBef>
              <a:spcAft>
                <a:spcPts val="0"/>
              </a:spcAft>
            </a:pPr>
            <a:r>
              <a:rPr sz="1100">
                <a:solidFill>
                  <a:srgbClr val="000000"/>
                </a:solidFill>
                <a:latin typeface="Calibri"/>
                <a:cs typeface="Calibri"/>
              </a:rPr>
              <a:t>molhadas, aumenta a aderência, diminui o ruído</a:t>
            </a:r>
            <a:r>
              <a:rPr sz="1100" spc="15">
                <a:solidFill>
                  <a:srgbClr val="000000"/>
                </a:solidFill>
                <a:latin typeface="Calibri"/>
                <a:cs typeface="Calibri"/>
              </a:rPr>
              <a:t> </a:t>
            </a:r>
            <a:r>
              <a:rPr sz="1100">
                <a:solidFill>
                  <a:srgbClr val="000000"/>
                </a:solidFill>
                <a:latin typeface="Calibri"/>
                <a:cs typeface="Calibri"/>
              </a:rPr>
              <a:t>e prolonga</a:t>
            </a:r>
            <a:r>
              <a:rPr sz="1100" spc="-10">
                <a:solidFill>
                  <a:srgbClr val="000000"/>
                </a:solidFill>
                <a:latin typeface="Calibri"/>
                <a:cs typeface="Calibri"/>
              </a:rPr>
              <a:t> </a:t>
            </a:r>
            <a:r>
              <a:rPr sz="1100">
                <a:solidFill>
                  <a:srgbClr val="000000"/>
                </a:solidFill>
                <a:latin typeface="Calibri"/>
                <a:cs typeface="Calibri"/>
              </a:rPr>
              <a:t>a resistência</a:t>
            </a:r>
            <a:r>
              <a:rPr sz="1100" spc="-15">
                <a:solidFill>
                  <a:srgbClr val="000000"/>
                </a:solidFill>
                <a:latin typeface="Calibri"/>
                <a:cs typeface="Calibri"/>
              </a:rPr>
              <a:t> </a:t>
            </a:r>
            <a:r>
              <a:rPr sz="1100">
                <a:solidFill>
                  <a:srgbClr val="000000"/>
                </a:solidFill>
                <a:latin typeface="Calibri"/>
                <a:cs typeface="Calibri"/>
              </a:rPr>
              <a:t>ao desgaste, tudo isto</a:t>
            </a:r>
          </a:p>
          <a:p>
            <a:pPr marL="0" marR="0">
              <a:lnSpc>
                <a:spcPts val="1344"/>
              </a:lnSpc>
              <a:spcBef>
                <a:spcPts val="50"/>
              </a:spcBef>
              <a:spcAft>
                <a:spcPts val="0"/>
              </a:spcAft>
            </a:pPr>
            <a:r>
              <a:rPr sz="1100">
                <a:solidFill>
                  <a:srgbClr val="000000"/>
                </a:solidFill>
                <a:latin typeface="Calibri"/>
                <a:cs typeface="Calibri"/>
              </a:rPr>
              <a:t>repercutindo-se na otimização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rendimento do pneu.</a:t>
            </a:r>
          </a:p>
        </p:txBody>
      </p:sp>
      <p:sp>
        <p:nvSpPr>
          <p:cNvPr id="8" name="object 8"/>
          <p:cNvSpPr txBox="1"/>
          <p:nvPr/>
        </p:nvSpPr>
        <p:spPr>
          <a:xfrm>
            <a:off x="684275" y="209270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912875" y="2100164"/>
            <a:ext cx="6204432"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pneus recomendados passaram testes</a:t>
            </a:r>
            <a:r>
              <a:rPr sz="1100" spc="-11">
                <a:solidFill>
                  <a:srgbClr val="000000"/>
                </a:solidFill>
                <a:latin typeface="Calibri"/>
                <a:cs typeface="Calibri"/>
              </a:rPr>
              <a:t> </a:t>
            </a:r>
            <a:r>
              <a:rPr sz="1100">
                <a:solidFill>
                  <a:srgbClr val="000000"/>
                </a:solidFill>
                <a:latin typeface="Calibri"/>
                <a:cs typeface="Calibri"/>
              </a:rPr>
              <a:t>e verificações</a:t>
            </a:r>
            <a:r>
              <a:rPr sz="1100" spc="12">
                <a:solidFill>
                  <a:srgbClr val="000000"/>
                </a:solidFill>
                <a:latin typeface="Calibri"/>
                <a:cs typeface="Calibri"/>
              </a:rPr>
              <a:t> </a:t>
            </a:r>
            <a:r>
              <a:rPr sz="1100">
                <a:solidFill>
                  <a:srgbClr val="000000"/>
                </a:solidFill>
                <a:latin typeface="Calibri"/>
                <a:cs typeface="Calibri"/>
              </a:rPr>
              <a:t>rigorosas</a:t>
            </a:r>
            <a:r>
              <a:rPr sz="1100" spc="-10">
                <a:solidFill>
                  <a:srgbClr val="000000"/>
                </a:solidFill>
                <a:latin typeface="Calibri"/>
                <a:cs typeface="Calibri"/>
              </a:rPr>
              <a:t> </a:t>
            </a:r>
            <a:r>
              <a:rPr sz="1100">
                <a:solidFill>
                  <a:srgbClr val="000000"/>
                </a:solidFill>
                <a:latin typeface="Calibri"/>
                <a:cs typeface="Calibri"/>
              </a:rPr>
              <a:t>que cumprem</a:t>
            </a:r>
            <a:r>
              <a:rPr sz="1100" spc="11">
                <a:solidFill>
                  <a:srgbClr val="000000"/>
                </a:solidFill>
                <a:latin typeface="Calibri"/>
                <a:cs typeface="Calibri"/>
              </a:rPr>
              <a:t> </a:t>
            </a:r>
            <a:r>
              <a:rPr sz="1100">
                <a:solidFill>
                  <a:srgbClr val="000000"/>
                </a:solidFill>
                <a:latin typeface="Calibri"/>
                <a:cs typeface="Calibri"/>
              </a:rPr>
              <a:t>as</a:t>
            </a:r>
            <a:r>
              <a:rPr sz="1100" spc="14">
                <a:solidFill>
                  <a:srgbClr val="000000"/>
                </a:solidFill>
                <a:latin typeface="Calibri"/>
                <a:cs typeface="Calibri"/>
              </a:rPr>
              <a:t> </a:t>
            </a:r>
            <a:r>
              <a:rPr sz="1100">
                <a:solidFill>
                  <a:srgbClr val="000000"/>
                </a:solidFill>
                <a:latin typeface="Calibri"/>
                <a:cs typeface="Calibri"/>
              </a:rPr>
              <a:t>exigências da maioria</a:t>
            </a:r>
          </a:p>
          <a:p>
            <a:pPr marL="0" marR="0">
              <a:lnSpc>
                <a:spcPts val="1344"/>
              </a:lnSpc>
              <a:spcBef>
                <a:spcPts val="50"/>
              </a:spcBef>
              <a:spcAft>
                <a:spcPts val="0"/>
              </a:spcAft>
            </a:pPr>
            <a:r>
              <a:rPr sz="1100">
                <a:solidFill>
                  <a:srgbClr val="000000"/>
                </a:solidFill>
                <a:latin typeface="Calibri"/>
                <a:cs typeface="Calibri"/>
              </a:rPr>
              <a:t>das condições</a:t>
            </a:r>
            <a:r>
              <a:rPr sz="1100" spc="-12">
                <a:solidFill>
                  <a:srgbClr val="000000"/>
                </a:solidFill>
                <a:latin typeface="Calibri"/>
                <a:cs typeface="Calibri"/>
              </a:rPr>
              <a:t> </a:t>
            </a:r>
            <a:r>
              <a:rPr sz="1100">
                <a:solidFill>
                  <a:srgbClr val="000000"/>
                </a:solidFill>
                <a:latin typeface="Calibri"/>
                <a:cs typeface="Calibri"/>
              </a:rPr>
              <a:t>da estrada.</a:t>
            </a:r>
            <a:r>
              <a:rPr sz="1100" spc="-16">
                <a:solidFill>
                  <a:srgbClr val="000000"/>
                </a:solidFill>
                <a:latin typeface="Calibri"/>
                <a:cs typeface="Calibri"/>
              </a:rPr>
              <a:t> </a:t>
            </a:r>
            <a:r>
              <a:rPr sz="1100" spc="11">
                <a:solidFill>
                  <a:srgbClr val="000000"/>
                </a:solidFill>
                <a:latin typeface="Calibri"/>
                <a:cs typeface="Calibri"/>
              </a:rPr>
              <a:t>Os</a:t>
            </a:r>
            <a:r>
              <a:rPr sz="1100">
                <a:solidFill>
                  <a:srgbClr val="000000"/>
                </a:solidFill>
                <a:latin typeface="Calibri"/>
                <a:cs typeface="Calibri"/>
              </a:rPr>
              <a:t> pneus que não tiverem</a:t>
            </a:r>
            <a:r>
              <a:rPr sz="1100" spc="11">
                <a:solidFill>
                  <a:srgbClr val="000000"/>
                </a:solidFill>
                <a:latin typeface="Calibri"/>
                <a:cs typeface="Calibri"/>
              </a:rPr>
              <a:t> </a:t>
            </a:r>
            <a:r>
              <a:rPr sz="1100">
                <a:solidFill>
                  <a:srgbClr val="000000"/>
                </a:solidFill>
                <a:latin typeface="Calibri"/>
                <a:cs typeface="Calibri"/>
              </a:rPr>
              <a:t>sido testados, não podem</a:t>
            </a:r>
            <a:r>
              <a:rPr sz="1100" spc="-13">
                <a:solidFill>
                  <a:srgbClr val="000000"/>
                </a:solidFill>
                <a:latin typeface="Calibri"/>
                <a:cs typeface="Calibri"/>
              </a:rPr>
              <a:t> </a:t>
            </a:r>
            <a:r>
              <a:rPr sz="1100">
                <a:solidFill>
                  <a:srgbClr val="000000"/>
                </a:solidFill>
                <a:latin typeface="Calibri"/>
                <a:cs typeface="Calibri"/>
              </a:rPr>
              <a:t>garantir a sua idoneidade e</a:t>
            </a:r>
          </a:p>
          <a:p>
            <a:pPr marL="0" marR="0">
              <a:lnSpc>
                <a:spcPts val="1332"/>
              </a:lnSpc>
              <a:spcBef>
                <a:spcPts val="0"/>
              </a:spcBef>
              <a:spcAft>
                <a:spcPts val="0"/>
              </a:spcAft>
            </a:pPr>
            <a:r>
              <a:rPr sz="1100">
                <a:solidFill>
                  <a:srgbClr val="000000"/>
                </a:solidFill>
                <a:latin typeface="Calibri"/>
                <a:cs typeface="Calibri"/>
              </a:rPr>
              <a:t>segurança.</a:t>
            </a:r>
          </a:p>
        </p:txBody>
      </p:sp>
      <p:sp>
        <p:nvSpPr>
          <p:cNvPr id="10" name="object 10"/>
          <p:cNvSpPr txBox="1"/>
          <p:nvPr/>
        </p:nvSpPr>
        <p:spPr>
          <a:xfrm>
            <a:off x="684275" y="2610861"/>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1" name="object 11"/>
          <p:cNvSpPr txBox="1"/>
          <p:nvPr/>
        </p:nvSpPr>
        <p:spPr>
          <a:xfrm>
            <a:off x="912875" y="2618324"/>
            <a:ext cx="595399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Preste atenção à selagem entre a borda do pneu tubeless e a </a:t>
            </a:r>
            <a:r>
              <a:rPr lang="pt-BR" sz="1100">
                <a:solidFill>
                  <a:srgbClr val="000000"/>
                </a:solidFill>
                <a:latin typeface="Calibri"/>
                <a:cs typeface="Calibri"/>
              </a:rPr>
              <a:t>roda</a:t>
            </a:r>
            <a:r>
              <a:rPr sz="1100">
                <a:solidFill>
                  <a:srgbClr val="000000"/>
                </a:solidFill>
                <a:latin typeface="Calibri"/>
                <a:cs typeface="Calibri"/>
              </a:rPr>
              <a:t>.</a:t>
            </a:r>
          </a:p>
          <a:p>
            <a:pPr marL="0" marR="0">
              <a:lnSpc>
                <a:spcPts val="1347"/>
              </a:lnSpc>
              <a:spcBef>
                <a:spcPts val="106"/>
              </a:spcBef>
              <a:spcAft>
                <a:spcPts val="0"/>
              </a:spcAft>
            </a:pPr>
            <a:r>
              <a:rPr sz="1100">
                <a:solidFill>
                  <a:srgbClr val="000000"/>
                </a:solidFill>
                <a:latin typeface="Calibri"/>
                <a:cs typeface="Calibri"/>
              </a:rPr>
              <a:t>Para evitar</a:t>
            </a:r>
            <a:r>
              <a:rPr sz="1100" spc="-17">
                <a:solidFill>
                  <a:srgbClr val="000000"/>
                </a:solidFill>
                <a:latin typeface="Calibri"/>
                <a:cs typeface="Calibri"/>
              </a:rPr>
              <a:t> </a:t>
            </a:r>
            <a:r>
              <a:rPr sz="1100">
                <a:solidFill>
                  <a:srgbClr val="000000"/>
                </a:solidFill>
                <a:latin typeface="Calibri"/>
                <a:cs typeface="Calibri"/>
              </a:rPr>
              <a:t>fugas de ar, tanto a desmontagem</a:t>
            </a:r>
            <a:r>
              <a:rPr sz="1100" spc="18">
                <a:solidFill>
                  <a:srgbClr val="000000"/>
                </a:solidFill>
                <a:latin typeface="Calibri"/>
                <a:cs typeface="Calibri"/>
              </a:rPr>
              <a:t> </a:t>
            </a:r>
            <a:r>
              <a:rPr sz="1100">
                <a:solidFill>
                  <a:srgbClr val="000000"/>
                </a:solidFill>
                <a:latin typeface="Calibri"/>
                <a:cs typeface="Calibri"/>
              </a:rPr>
              <a:t>como a montagem de</a:t>
            </a:r>
            <a:r>
              <a:rPr sz="1100" spc="16">
                <a:solidFill>
                  <a:srgbClr val="000000"/>
                </a:solidFill>
                <a:latin typeface="Calibri"/>
                <a:cs typeface="Calibri"/>
              </a:rPr>
              <a:t> </a:t>
            </a:r>
            <a:r>
              <a:rPr sz="1100">
                <a:solidFill>
                  <a:srgbClr val="000000"/>
                </a:solidFill>
                <a:latin typeface="Calibri"/>
                <a:cs typeface="Calibri"/>
              </a:rPr>
              <a:t>pneus sem câmara necessitam</a:t>
            </a:r>
            <a:r>
              <a:rPr sz="1100" spc="19">
                <a:solidFill>
                  <a:srgbClr val="000000"/>
                </a:solidFill>
                <a:latin typeface="Calibri"/>
                <a:cs typeface="Calibri"/>
              </a:rPr>
              <a:t> </a:t>
            </a:r>
            <a:r>
              <a:rPr sz="1100">
                <a:solidFill>
                  <a:srgbClr val="000000"/>
                </a:solidFill>
                <a:latin typeface="Calibri"/>
                <a:cs typeface="Calibri"/>
              </a:rPr>
              <a:t>de</a:t>
            </a:r>
          </a:p>
          <a:p>
            <a:pPr marL="0" marR="0">
              <a:lnSpc>
                <a:spcPts val="1343"/>
              </a:lnSpc>
              <a:spcBef>
                <a:spcPts val="0"/>
              </a:spcBef>
              <a:spcAft>
                <a:spcPts val="0"/>
              </a:spcAft>
            </a:pPr>
            <a:r>
              <a:rPr sz="1100">
                <a:solidFill>
                  <a:srgbClr val="000000"/>
                </a:solidFill>
                <a:latin typeface="Calibri"/>
                <a:cs typeface="Calibri"/>
              </a:rPr>
              <a:t>ferramentas e máquinas especiais.</a:t>
            </a:r>
          </a:p>
        </p:txBody>
      </p:sp>
      <p:sp>
        <p:nvSpPr>
          <p:cNvPr id="12" name="object 12"/>
          <p:cNvSpPr txBox="1"/>
          <p:nvPr/>
        </p:nvSpPr>
        <p:spPr>
          <a:xfrm>
            <a:off x="684275" y="313816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3" name="object 13"/>
          <p:cNvSpPr txBox="1"/>
          <p:nvPr/>
        </p:nvSpPr>
        <p:spPr>
          <a:xfrm>
            <a:off x="912875" y="3145628"/>
            <a:ext cx="577318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mudança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pneu </a:t>
            </a:r>
            <a:r>
              <a:rPr lang="pt-BR" sz="1100">
                <a:solidFill>
                  <a:srgbClr val="000000"/>
                </a:solidFill>
                <a:latin typeface="Calibri"/>
                <a:cs typeface="Calibri"/>
              </a:rPr>
              <a:t>deve </a:t>
            </a:r>
            <a:r>
              <a:rPr sz="1100">
                <a:solidFill>
                  <a:srgbClr val="000000"/>
                </a:solidFill>
                <a:latin typeface="Calibri"/>
                <a:cs typeface="Calibri"/>
              </a:rPr>
              <a:t>ser realizada por</a:t>
            </a:r>
            <a:r>
              <a:rPr sz="1100" spc="15">
                <a:solidFill>
                  <a:srgbClr val="000000"/>
                </a:solidFill>
                <a:latin typeface="Calibri"/>
                <a:cs typeface="Calibri"/>
              </a:rPr>
              <a:t> </a:t>
            </a:r>
            <a:r>
              <a:rPr sz="1100">
                <a:solidFill>
                  <a:srgbClr val="000000"/>
                </a:solidFill>
                <a:latin typeface="Calibri"/>
                <a:cs typeface="Calibri"/>
              </a:rPr>
              <a:t>uma Oficina Autorizada VOGE, já que contam com as</a:t>
            </a:r>
          </a:p>
          <a:p>
            <a:pPr marL="0" marR="0">
              <a:lnSpc>
                <a:spcPts val="1344"/>
              </a:lnSpc>
              <a:spcBef>
                <a:spcPts val="50"/>
              </a:spcBef>
              <a:spcAft>
                <a:spcPts val="0"/>
              </a:spcAft>
            </a:pPr>
            <a:r>
              <a:rPr sz="1100">
                <a:solidFill>
                  <a:srgbClr val="000000"/>
                </a:solidFill>
                <a:latin typeface="Calibri"/>
                <a:cs typeface="Calibri"/>
              </a:rPr>
              <a:t>ferramentas e a experiência necessárias.</a:t>
            </a:r>
          </a:p>
        </p:txBody>
      </p:sp>
      <p:sp>
        <p:nvSpPr>
          <p:cNvPr id="14" name="object 14"/>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155</a:t>
            </a:r>
          </a:p>
        </p:txBody>
      </p:sp>
      <p:sp>
        <p:nvSpPr>
          <p:cNvPr id="15" name="object 31">
            <a:extLst>
              <a:ext uri="{FF2B5EF4-FFF2-40B4-BE49-F238E27FC236}">
                <a16:creationId xmlns:a16="http://schemas.microsoft.com/office/drawing/2014/main" id="{AFE136C9-A275-9142-87D2-7DAB29B5D60F}"/>
              </a:ext>
            </a:extLst>
          </p:cNvPr>
          <p:cNvSpPr txBox="1"/>
          <p:nvPr/>
        </p:nvSpPr>
        <p:spPr>
          <a:xfrm>
            <a:off x="696468" y="3704629"/>
            <a:ext cx="3826764"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pneus </a:t>
            </a:r>
            <a:r>
              <a:rPr lang="pt-BR" sz="110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Pirelli</a:t>
            </a:r>
            <a:r>
              <a:rPr lang="pt-BR" sz="1100" b="1">
                <a:solidFill>
                  <a:srgbClr val="FF0000"/>
                </a:solidFill>
                <a:latin typeface="Calibri" panose="020F0502020204030204" pitchFamily="34" charset="0"/>
                <a:ea typeface="Calibri" panose="020F0502020204030204" pitchFamily="34" charset="0"/>
                <a:cs typeface="Calibri" panose="020F0502020204030204" pitchFamily="34" charset="0"/>
              </a:rPr>
              <a:t> e </a:t>
            </a:r>
            <a:r>
              <a:rPr lang="pt-BR" sz="1100" b="1">
                <a:solidFill>
                  <a:schemeClr val="bg1"/>
                </a:solidFill>
                <a:highlight>
                  <a:srgbClr val="0000FF"/>
                </a:highlight>
                <a:latin typeface="Calibri" panose="020F0502020204030204" pitchFamily="34" charset="0"/>
                <a:ea typeface="Calibri" panose="020F0502020204030204" pitchFamily="34" charset="0"/>
                <a:cs typeface="Calibri" panose="020F0502020204030204" pitchFamily="34" charset="0"/>
              </a:rPr>
              <a:t>METZELER</a:t>
            </a:r>
            <a:r>
              <a:rPr lang="pt-BR" sz="11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b="1">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pt-BR" sz="1100" b="1">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sz="1100" b="1">
              <a:solidFill>
                <a:schemeClr val="bg1"/>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1500" y="752348"/>
            <a:ext cx="1810512" cy="38298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2496312" y="731886"/>
            <a:ext cx="679188"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Arial" panose="020B0604020202020204" pitchFamily="34" charset="0"/>
              </a:rPr>
              <a:t>Fusíveis</a:t>
            </a:r>
          </a:p>
        </p:txBody>
      </p:sp>
      <p:sp>
        <p:nvSpPr>
          <p:cNvPr id="6" name="object 6"/>
          <p:cNvSpPr txBox="1"/>
          <p:nvPr/>
        </p:nvSpPr>
        <p:spPr>
          <a:xfrm>
            <a:off x="934191" y="800786"/>
            <a:ext cx="1194649" cy="224134"/>
          </a:xfrm>
          <a:prstGeom prst="rect">
            <a:avLst/>
          </a:prstGeom>
        </p:spPr>
        <p:txBody>
          <a:bodyPr vert="horz" wrap="square" lIns="0" tIns="0" rIns="0" bIns="0" rtlCol="0">
            <a:spAutoFit/>
          </a:bodyPr>
          <a:lstStyle/>
          <a:p>
            <a:pPr marL="0" marR="0">
              <a:lnSpc>
                <a:spcPts val="1464"/>
              </a:lnSpc>
              <a:spcBef>
                <a:spcPts val="0"/>
              </a:spcBef>
              <a:spcAft>
                <a:spcPts val="0"/>
              </a:spcAft>
            </a:pPr>
            <a:r>
              <a:rPr sz="1200" b="1">
                <a:solidFill>
                  <a:srgbClr val="000000"/>
                </a:solidFill>
                <a:latin typeface="Calibri"/>
                <a:cs typeface="Calibri"/>
              </a:rPr>
              <a:t>Caixa de fusíveis</a:t>
            </a:r>
          </a:p>
        </p:txBody>
      </p:sp>
      <p:sp>
        <p:nvSpPr>
          <p:cNvPr id="7" name="object 7"/>
          <p:cNvSpPr txBox="1"/>
          <p:nvPr/>
        </p:nvSpPr>
        <p:spPr>
          <a:xfrm>
            <a:off x="2496312" y="943448"/>
            <a:ext cx="452612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fusíveis deste modelo incluem</a:t>
            </a:r>
            <a:r>
              <a:rPr sz="1100" spc="10">
                <a:solidFill>
                  <a:srgbClr val="000000"/>
                </a:solidFill>
                <a:latin typeface="Calibri"/>
                <a:cs typeface="Calibri"/>
              </a:rPr>
              <a:t> </a:t>
            </a:r>
            <a:r>
              <a:rPr sz="1100">
                <a:solidFill>
                  <a:srgbClr val="000000"/>
                </a:solidFill>
                <a:latin typeface="Calibri"/>
                <a:cs typeface="Calibri"/>
              </a:rPr>
              <a:t>um fusível principal, 9 fusíveis específicos e</a:t>
            </a:r>
          </a:p>
          <a:p>
            <a:pPr marL="0" marR="0">
              <a:lnSpc>
                <a:spcPts val="1343"/>
              </a:lnSpc>
              <a:spcBef>
                <a:spcPts val="50"/>
              </a:spcBef>
              <a:spcAft>
                <a:spcPts val="0"/>
              </a:spcAft>
            </a:pPr>
            <a:r>
              <a:rPr sz="1100">
                <a:solidFill>
                  <a:srgbClr val="000000"/>
                </a:solidFill>
                <a:latin typeface="Calibri"/>
                <a:cs typeface="Calibri"/>
              </a:rPr>
              <a:t>4 fusíveis de reposição, como se mostra</a:t>
            </a:r>
            <a:r>
              <a:rPr sz="1100" spc="-16">
                <a:solidFill>
                  <a:srgbClr val="000000"/>
                </a:solidFill>
                <a:latin typeface="Calibri"/>
                <a:cs typeface="Calibri"/>
              </a:rPr>
              <a:t> </a:t>
            </a:r>
            <a:r>
              <a:rPr sz="1100">
                <a:solidFill>
                  <a:srgbClr val="000000"/>
                </a:solidFill>
                <a:latin typeface="Calibri"/>
                <a:cs typeface="Calibri"/>
              </a:rPr>
              <a:t>na figura da esquerda.</a:t>
            </a:r>
          </a:p>
        </p:txBody>
      </p:sp>
      <p:sp>
        <p:nvSpPr>
          <p:cNvPr id="8" name="object 8"/>
          <p:cNvSpPr txBox="1"/>
          <p:nvPr/>
        </p:nvSpPr>
        <p:spPr>
          <a:xfrm>
            <a:off x="2496312" y="1336797"/>
            <a:ext cx="216896" cy="38666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2823972" y="1344260"/>
            <a:ext cx="410783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Fusível para a tomada de corrente (10A).</a:t>
            </a:r>
          </a:p>
          <a:p>
            <a:pPr marL="0" marR="0">
              <a:lnSpc>
                <a:spcPts val="1347"/>
              </a:lnSpc>
              <a:spcBef>
                <a:spcPts val="94"/>
              </a:spcBef>
              <a:spcAft>
                <a:spcPts val="0"/>
              </a:spcAft>
            </a:pPr>
            <a:r>
              <a:rPr sz="1100">
                <a:solidFill>
                  <a:srgbClr val="000000"/>
                </a:solidFill>
                <a:latin typeface="Calibri"/>
                <a:cs typeface="Calibri"/>
              </a:rPr>
              <a:t>Fusível para as</a:t>
            </a:r>
            <a:r>
              <a:rPr sz="1100" spc="10">
                <a:solidFill>
                  <a:srgbClr val="000000"/>
                </a:solidFill>
                <a:latin typeface="Calibri"/>
                <a:cs typeface="Calibri"/>
              </a:rPr>
              <a:t> </a:t>
            </a:r>
            <a:r>
              <a:rPr sz="1100">
                <a:solidFill>
                  <a:srgbClr val="000000"/>
                </a:solidFill>
                <a:latin typeface="Calibri"/>
                <a:cs typeface="Calibri"/>
              </a:rPr>
              <a:t>unidades de control</a:t>
            </a:r>
            <a:r>
              <a:rPr lang="pt-BR" sz="1100">
                <a:solidFill>
                  <a:srgbClr val="000000"/>
                </a:solidFill>
                <a:latin typeface="Calibri"/>
                <a:cs typeface="Calibri"/>
              </a:rPr>
              <a:t>e</a:t>
            </a:r>
            <a:r>
              <a:rPr sz="1100">
                <a:solidFill>
                  <a:srgbClr val="000000"/>
                </a:solidFill>
                <a:latin typeface="Calibri"/>
                <a:cs typeface="Calibri"/>
              </a:rPr>
              <a:t> (25A): luz de </a:t>
            </a:r>
            <a:r>
              <a:rPr lang="pt-BR" sz="1100">
                <a:solidFill>
                  <a:srgbClr val="000000"/>
                </a:solidFill>
                <a:latin typeface="Calibri"/>
                <a:cs typeface="Calibri"/>
              </a:rPr>
              <a:t>freio</a:t>
            </a:r>
            <a:r>
              <a:rPr sz="1100">
                <a:solidFill>
                  <a:srgbClr val="000000"/>
                </a:solidFill>
                <a:latin typeface="Calibri"/>
                <a:cs typeface="Calibri"/>
              </a:rPr>
              <a:t>, BCM, painel</a:t>
            </a:r>
          </a:p>
        </p:txBody>
      </p:sp>
      <p:sp>
        <p:nvSpPr>
          <p:cNvPr id="10" name="object 10"/>
          <p:cNvSpPr txBox="1"/>
          <p:nvPr/>
        </p:nvSpPr>
        <p:spPr>
          <a:xfrm>
            <a:off x="2496312" y="1691732"/>
            <a:ext cx="4451895" cy="859210"/>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de instrumentos, corta-corrente, buzina e alimentação elétrica para o USB.</a:t>
            </a:r>
          </a:p>
          <a:p>
            <a:pPr marL="327660" marR="0">
              <a:lnSpc>
                <a:spcPts val="1347"/>
              </a:lnSpc>
              <a:spcBef>
                <a:spcPts val="106"/>
              </a:spcBef>
              <a:spcAft>
                <a:spcPts val="0"/>
              </a:spcAft>
            </a:pPr>
            <a:r>
              <a:rPr sz="1100">
                <a:solidFill>
                  <a:srgbClr val="000000"/>
                </a:solidFill>
                <a:latin typeface="Calibri"/>
                <a:cs typeface="Calibri"/>
              </a:rPr>
              <a:t>Fusível para a alimentação elétrica</a:t>
            </a:r>
            <a:r>
              <a:rPr sz="1100" spc="-15">
                <a:solidFill>
                  <a:srgbClr val="000000"/>
                </a:solidFill>
                <a:latin typeface="Calibri"/>
                <a:cs typeface="Calibri"/>
              </a:rPr>
              <a:t> </a:t>
            </a:r>
            <a:r>
              <a:rPr sz="1100">
                <a:solidFill>
                  <a:srgbClr val="000000"/>
                </a:solidFill>
                <a:latin typeface="Calibri"/>
                <a:cs typeface="Calibri"/>
              </a:rPr>
              <a:t>do ABS</a:t>
            </a:r>
            <a:r>
              <a:rPr sz="1100" spc="-24">
                <a:solidFill>
                  <a:srgbClr val="000000"/>
                </a:solidFill>
                <a:latin typeface="Calibri"/>
                <a:cs typeface="Calibri"/>
              </a:rPr>
              <a:t> </a:t>
            </a:r>
            <a:r>
              <a:rPr sz="1100">
                <a:solidFill>
                  <a:srgbClr val="000000"/>
                </a:solidFill>
                <a:latin typeface="Calibri"/>
                <a:cs typeface="Calibri"/>
              </a:rPr>
              <a:t>(25A): alimentação elétrica</a:t>
            </a:r>
          </a:p>
          <a:p>
            <a:pPr marL="0" marR="0">
              <a:lnSpc>
                <a:spcPts val="1344"/>
              </a:lnSpc>
              <a:spcBef>
                <a:spcPts val="0"/>
              </a:spcBef>
              <a:spcAft>
                <a:spcPts val="0"/>
              </a:spcAft>
            </a:pPr>
            <a:r>
              <a:rPr sz="1100">
                <a:solidFill>
                  <a:srgbClr val="000000"/>
                </a:solidFill>
                <a:latin typeface="Calibri"/>
                <a:cs typeface="Calibri"/>
              </a:rPr>
              <a:t>do motor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sistema ABS.</a:t>
            </a:r>
          </a:p>
          <a:p>
            <a:pPr marL="327660" marR="0">
              <a:lnSpc>
                <a:spcPts val="1347"/>
              </a:lnSpc>
              <a:spcBef>
                <a:spcPts val="56"/>
              </a:spcBef>
              <a:spcAft>
                <a:spcPts val="0"/>
              </a:spcAft>
            </a:pPr>
            <a:r>
              <a:rPr sz="1100">
                <a:solidFill>
                  <a:srgbClr val="000000"/>
                </a:solidFill>
                <a:latin typeface="Calibri"/>
                <a:cs typeface="Calibri"/>
              </a:rPr>
              <a:t>Fusível para a alimentação elétrica</a:t>
            </a:r>
            <a:r>
              <a:rPr sz="1100" spc="-15">
                <a:solidFill>
                  <a:srgbClr val="000000"/>
                </a:solidFill>
                <a:latin typeface="Calibri"/>
                <a:cs typeface="Calibri"/>
              </a:rPr>
              <a:t> </a:t>
            </a:r>
            <a:r>
              <a:rPr sz="1100">
                <a:solidFill>
                  <a:srgbClr val="000000"/>
                </a:solidFill>
                <a:latin typeface="Calibri"/>
                <a:cs typeface="Calibri"/>
              </a:rPr>
              <a:t>das eletroválvulas</a:t>
            </a:r>
            <a:r>
              <a:rPr sz="1100" spc="-10">
                <a:solidFill>
                  <a:srgbClr val="000000"/>
                </a:solidFill>
                <a:latin typeface="Calibri"/>
                <a:cs typeface="Calibri"/>
              </a:rPr>
              <a:t> </a:t>
            </a:r>
            <a:r>
              <a:rPr sz="1100">
                <a:solidFill>
                  <a:srgbClr val="000000"/>
                </a:solidFill>
                <a:latin typeface="Calibri"/>
                <a:cs typeface="Calibri"/>
              </a:rPr>
              <a:t>do</a:t>
            </a:r>
            <a:r>
              <a:rPr sz="1100" spc="14">
                <a:solidFill>
                  <a:srgbClr val="000000"/>
                </a:solidFill>
                <a:latin typeface="Calibri"/>
                <a:cs typeface="Calibri"/>
              </a:rPr>
              <a:t> </a:t>
            </a:r>
            <a:r>
              <a:rPr sz="1100">
                <a:solidFill>
                  <a:srgbClr val="000000"/>
                </a:solidFill>
                <a:latin typeface="Calibri"/>
                <a:cs typeface="Calibri"/>
              </a:rPr>
              <a:t>sistema ABS</a:t>
            </a:r>
          </a:p>
          <a:p>
            <a:pPr marL="0" marR="0">
              <a:lnSpc>
                <a:spcPts val="1344"/>
              </a:lnSpc>
              <a:spcBef>
                <a:spcPts val="0"/>
              </a:spcBef>
              <a:spcAft>
                <a:spcPts val="0"/>
              </a:spcAft>
            </a:pPr>
            <a:r>
              <a:rPr sz="1100">
                <a:solidFill>
                  <a:srgbClr val="000000"/>
                </a:solidFill>
                <a:latin typeface="Calibri"/>
                <a:cs typeface="Calibri"/>
              </a:rPr>
              <a:t>(10A).</a:t>
            </a:r>
          </a:p>
        </p:txBody>
      </p:sp>
      <p:sp>
        <p:nvSpPr>
          <p:cNvPr id="11" name="object 11"/>
          <p:cNvSpPr txBox="1"/>
          <p:nvPr/>
        </p:nvSpPr>
        <p:spPr>
          <a:xfrm>
            <a:off x="2496312" y="186257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2" name="object 12"/>
          <p:cNvSpPr txBox="1"/>
          <p:nvPr/>
        </p:nvSpPr>
        <p:spPr>
          <a:xfrm>
            <a:off x="2496312" y="221157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3" name="object 13"/>
          <p:cNvSpPr txBox="1"/>
          <p:nvPr/>
        </p:nvSpPr>
        <p:spPr>
          <a:xfrm>
            <a:off x="2496312" y="25590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4" name="object 14"/>
          <p:cNvSpPr txBox="1"/>
          <p:nvPr/>
        </p:nvSpPr>
        <p:spPr>
          <a:xfrm>
            <a:off x="2823972" y="2566508"/>
            <a:ext cx="380734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Fusível para a alimentação elétrica</a:t>
            </a:r>
            <a:r>
              <a:rPr sz="1100" spc="-15">
                <a:solidFill>
                  <a:srgbClr val="000000"/>
                </a:solidFill>
                <a:latin typeface="Calibri"/>
                <a:cs typeface="Calibri"/>
              </a:rPr>
              <a:t> </a:t>
            </a:r>
            <a:r>
              <a:rPr sz="1100">
                <a:solidFill>
                  <a:srgbClr val="000000"/>
                </a:solidFill>
                <a:latin typeface="Calibri"/>
                <a:cs typeface="Calibri"/>
              </a:rPr>
              <a:t>da ignição (25A): Sistema EFI,</a:t>
            </a:r>
          </a:p>
        </p:txBody>
      </p:sp>
      <p:sp>
        <p:nvSpPr>
          <p:cNvPr id="15" name="object 15"/>
          <p:cNvSpPr txBox="1"/>
          <p:nvPr/>
        </p:nvSpPr>
        <p:spPr>
          <a:xfrm>
            <a:off x="2496312" y="2737196"/>
            <a:ext cx="44665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controlo BCM,</a:t>
            </a:r>
            <a:r>
              <a:rPr sz="1100" spc="-13">
                <a:solidFill>
                  <a:srgbClr val="000000"/>
                </a:solidFill>
                <a:latin typeface="Calibri"/>
                <a:cs typeface="Calibri"/>
              </a:rPr>
              <a:t> </a:t>
            </a:r>
            <a:r>
              <a:rPr sz="1100">
                <a:solidFill>
                  <a:srgbClr val="000000"/>
                </a:solidFill>
                <a:latin typeface="Calibri"/>
                <a:cs typeface="Calibri"/>
              </a:rPr>
              <a:t>tomada de corrente 12V, tomada USB, iluminação e faróis de</a:t>
            </a:r>
          </a:p>
          <a:p>
            <a:pPr marL="0" marR="0">
              <a:lnSpc>
                <a:spcPts val="1344"/>
              </a:lnSpc>
              <a:spcBef>
                <a:spcPts val="50"/>
              </a:spcBef>
              <a:spcAft>
                <a:spcPts val="0"/>
              </a:spcAft>
            </a:pPr>
            <a:r>
              <a:rPr sz="1100">
                <a:solidFill>
                  <a:srgbClr val="000000"/>
                </a:solidFill>
                <a:latin typeface="Calibri"/>
                <a:cs typeface="Calibri"/>
              </a:rPr>
              <a:t>nevoeiro.</a:t>
            </a:r>
          </a:p>
        </p:txBody>
      </p:sp>
      <p:sp>
        <p:nvSpPr>
          <p:cNvPr id="16" name="object 16"/>
          <p:cNvSpPr txBox="1"/>
          <p:nvPr/>
        </p:nvSpPr>
        <p:spPr>
          <a:xfrm>
            <a:off x="2496312" y="307872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17" name="object 17"/>
          <p:cNvSpPr txBox="1"/>
          <p:nvPr/>
        </p:nvSpPr>
        <p:spPr>
          <a:xfrm>
            <a:off x="2823972" y="3086192"/>
            <a:ext cx="37345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Fusível para relé principal </a:t>
            </a:r>
            <a:r>
              <a:rPr sz="1100" spc="-15">
                <a:solidFill>
                  <a:srgbClr val="000000"/>
                </a:solidFill>
                <a:latin typeface="Calibri"/>
                <a:cs typeface="Calibri"/>
              </a:rPr>
              <a:t>do</a:t>
            </a:r>
            <a:r>
              <a:rPr sz="1100" spc="25">
                <a:solidFill>
                  <a:srgbClr val="000000"/>
                </a:solidFill>
                <a:latin typeface="Calibri"/>
                <a:cs typeface="Calibri"/>
              </a:rPr>
              <a:t> </a:t>
            </a:r>
            <a:r>
              <a:rPr sz="1100">
                <a:solidFill>
                  <a:srgbClr val="000000"/>
                </a:solidFill>
                <a:latin typeface="Calibri"/>
                <a:cs typeface="Calibri"/>
              </a:rPr>
              <a:t>EFI (15A): Alimentação elétrica </a:t>
            </a:r>
            <a:r>
              <a:rPr sz="1100" spc="-15">
                <a:solidFill>
                  <a:srgbClr val="000000"/>
                </a:solidFill>
                <a:latin typeface="Calibri"/>
                <a:cs typeface="Calibri"/>
              </a:rPr>
              <a:t>do</a:t>
            </a:r>
          </a:p>
        </p:txBody>
      </p:sp>
      <p:sp>
        <p:nvSpPr>
          <p:cNvPr id="18" name="object 18"/>
          <p:cNvSpPr txBox="1"/>
          <p:nvPr/>
        </p:nvSpPr>
        <p:spPr>
          <a:xfrm>
            <a:off x="2496312" y="3256880"/>
            <a:ext cx="420824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comando da ECU</a:t>
            </a:r>
            <a:r>
              <a:rPr sz="1100" spc="-21">
                <a:solidFill>
                  <a:srgbClr val="000000"/>
                </a:solidFill>
                <a:latin typeface="Calibri"/>
                <a:cs typeface="Calibri"/>
              </a:rPr>
              <a:t> </a:t>
            </a:r>
            <a:r>
              <a:rPr sz="1100">
                <a:solidFill>
                  <a:srgbClr val="000000"/>
                </a:solidFill>
                <a:latin typeface="Calibri"/>
                <a:cs typeface="Calibri"/>
              </a:rPr>
              <a:t>e ventoinha elétrica, alimentação elétrica da ignição e</a:t>
            </a:r>
          </a:p>
          <a:p>
            <a:pPr marL="0" marR="0">
              <a:lnSpc>
                <a:spcPts val="1343"/>
              </a:lnSpc>
              <a:spcBef>
                <a:spcPts val="50"/>
              </a:spcBef>
              <a:spcAft>
                <a:spcPts val="0"/>
              </a:spcAft>
            </a:pPr>
            <a:r>
              <a:rPr sz="1100">
                <a:solidFill>
                  <a:srgbClr val="000000"/>
                </a:solidFill>
                <a:latin typeface="Calibri"/>
                <a:cs typeface="Calibri"/>
              </a:rPr>
              <a:t>injetor.</a:t>
            </a:r>
          </a:p>
        </p:txBody>
      </p:sp>
      <p:sp>
        <p:nvSpPr>
          <p:cNvPr id="19" name="object 19"/>
          <p:cNvSpPr txBox="1"/>
          <p:nvPr/>
        </p:nvSpPr>
        <p:spPr>
          <a:xfrm>
            <a:off x="2496312" y="3596889"/>
            <a:ext cx="216896" cy="74480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20" name="object 20"/>
          <p:cNvSpPr txBox="1"/>
          <p:nvPr/>
        </p:nvSpPr>
        <p:spPr>
          <a:xfrm>
            <a:off x="2823972" y="3604352"/>
            <a:ext cx="4194981" cy="74419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Fusível para a alimentação elétrica</a:t>
            </a:r>
            <a:r>
              <a:rPr sz="1100" spc="-15">
                <a:solidFill>
                  <a:srgbClr val="000000"/>
                </a:solidFill>
                <a:latin typeface="Calibri"/>
                <a:cs typeface="Calibri"/>
              </a:rPr>
              <a:t> </a:t>
            </a:r>
            <a:r>
              <a:rPr sz="1100">
                <a:solidFill>
                  <a:srgbClr val="000000"/>
                </a:solidFill>
                <a:latin typeface="Calibri"/>
                <a:cs typeface="Calibri"/>
              </a:rPr>
              <a:t>da bomba de gasolina (10A).</a:t>
            </a:r>
          </a:p>
          <a:p>
            <a:pPr marL="0" marR="0">
              <a:lnSpc>
                <a:spcPts val="1347"/>
              </a:lnSpc>
              <a:spcBef>
                <a:spcPts val="106"/>
              </a:spcBef>
              <a:spcAft>
                <a:spcPts val="0"/>
              </a:spcAft>
            </a:pPr>
            <a:r>
              <a:rPr sz="1100">
                <a:solidFill>
                  <a:srgbClr val="000000"/>
                </a:solidFill>
                <a:latin typeface="Calibri"/>
                <a:cs typeface="Calibri"/>
              </a:rPr>
              <a:t>Fusível para a alimentação elétrica</a:t>
            </a:r>
            <a:r>
              <a:rPr sz="1100" spc="-15">
                <a:solidFill>
                  <a:srgbClr val="000000"/>
                </a:solidFill>
                <a:latin typeface="Calibri"/>
                <a:cs typeface="Calibri"/>
              </a:rPr>
              <a:t> </a:t>
            </a:r>
            <a:r>
              <a:rPr sz="1100">
                <a:solidFill>
                  <a:srgbClr val="000000"/>
                </a:solidFill>
                <a:latin typeface="Calibri"/>
                <a:cs typeface="Calibri"/>
              </a:rPr>
              <a:t>da ventoinha elétrica (10A).</a:t>
            </a:r>
          </a:p>
          <a:p>
            <a:pPr marL="0" marR="0">
              <a:lnSpc>
                <a:spcPts val="1347"/>
              </a:lnSpc>
              <a:spcBef>
                <a:spcPts val="56"/>
              </a:spcBef>
              <a:spcAft>
                <a:spcPts val="0"/>
              </a:spcAft>
            </a:pPr>
            <a:r>
              <a:rPr sz="1100">
                <a:solidFill>
                  <a:srgbClr val="000000"/>
                </a:solidFill>
                <a:latin typeface="Calibri"/>
                <a:cs typeface="Calibri"/>
              </a:rPr>
              <a:t>Fusível para BCM (15A):</a:t>
            </a:r>
            <a:r>
              <a:rPr sz="1100" spc="-14">
                <a:solidFill>
                  <a:srgbClr val="000000"/>
                </a:solidFill>
                <a:latin typeface="Calibri"/>
                <a:cs typeface="Calibri"/>
              </a:rPr>
              <a:t> </a:t>
            </a:r>
            <a:r>
              <a:rPr sz="1100">
                <a:solidFill>
                  <a:srgbClr val="000000"/>
                </a:solidFill>
                <a:latin typeface="Calibri"/>
                <a:cs typeface="Calibri"/>
              </a:rPr>
              <a:t>alimentação elétrica para o BMC e iluminação.</a:t>
            </a:r>
          </a:p>
          <a:p>
            <a:pPr marL="0" marR="0">
              <a:lnSpc>
                <a:spcPts val="1347"/>
              </a:lnSpc>
              <a:spcBef>
                <a:spcPts val="56"/>
              </a:spcBef>
              <a:spcAft>
                <a:spcPts val="0"/>
              </a:spcAft>
            </a:pPr>
            <a:r>
              <a:rPr sz="1100">
                <a:solidFill>
                  <a:srgbClr val="000000"/>
                </a:solidFill>
                <a:latin typeface="Calibri"/>
                <a:cs typeface="Calibri"/>
              </a:rPr>
              <a:t>Fusível principal (40A): Alimentação para todos os circuitos exceto para</a:t>
            </a:r>
          </a:p>
        </p:txBody>
      </p:sp>
      <p:sp>
        <p:nvSpPr>
          <p:cNvPr id="21" name="object 21"/>
          <p:cNvSpPr txBox="1"/>
          <p:nvPr/>
        </p:nvSpPr>
        <p:spPr>
          <a:xfrm>
            <a:off x="2496312" y="4309965"/>
            <a:ext cx="111101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motor</a:t>
            </a:r>
            <a:r>
              <a:rPr sz="1100" spc="-12">
                <a:solidFill>
                  <a:srgbClr val="000000"/>
                </a:solidFill>
                <a:latin typeface="Calibri"/>
                <a:cs typeface="Calibri"/>
              </a:rPr>
              <a:t> </a:t>
            </a:r>
            <a:r>
              <a:rPr sz="1100">
                <a:solidFill>
                  <a:srgbClr val="000000"/>
                </a:solidFill>
                <a:latin typeface="Calibri"/>
                <a:cs typeface="Calibri"/>
              </a:rPr>
              <a:t>elétrico.</a:t>
            </a:r>
          </a:p>
        </p:txBody>
      </p:sp>
      <p:sp>
        <p:nvSpPr>
          <p:cNvPr id="22" name="object 2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156</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969938" y="1070640"/>
            <a:ext cx="3801479" cy="174372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3844812"/>
            <a:ext cx="6301740" cy="75285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3009661"/>
            <a:ext cx="6301740" cy="632459"/>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7" name="object 7"/>
          <p:cNvSpPr txBox="1"/>
          <p:nvPr/>
        </p:nvSpPr>
        <p:spPr>
          <a:xfrm>
            <a:off x="684275" y="711957"/>
            <a:ext cx="216896" cy="1570816"/>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9313"/>
              </a:spcBef>
              <a:spcAft>
                <a:spcPts val="0"/>
              </a:spcAft>
            </a:pPr>
            <a:endParaRPr sz="1100">
              <a:solidFill>
                <a:srgbClr val="000000"/>
              </a:solidFill>
              <a:latin typeface="ECDRCR+Symbol"/>
              <a:cs typeface="ECDRCR+Symbol"/>
            </a:endParaRPr>
          </a:p>
        </p:txBody>
      </p:sp>
      <p:sp>
        <p:nvSpPr>
          <p:cNvPr id="8" name="object 8"/>
          <p:cNvSpPr txBox="1"/>
          <p:nvPr/>
        </p:nvSpPr>
        <p:spPr>
          <a:xfrm>
            <a:off x="912875" y="719420"/>
            <a:ext cx="6060400"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Após verificar ou trocar um fusível,</a:t>
            </a:r>
            <a:r>
              <a:rPr sz="1100" spc="-18">
                <a:solidFill>
                  <a:srgbClr val="000000"/>
                </a:solidFill>
                <a:latin typeface="Calibri"/>
                <a:cs typeface="Calibri"/>
              </a:rPr>
              <a:t> </a:t>
            </a:r>
            <a:r>
              <a:rPr sz="1100">
                <a:solidFill>
                  <a:srgbClr val="000000"/>
                </a:solidFill>
                <a:latin typeface="Calibri"/>
                <a:cs typeface="Calibri"/>
              </a:rPr>
              <a:t>coloque bem a tampa da caixa de fusíveis </a:t>
            </a:r>
            <a:r>
              <a:rPr lang="pt-BR" sz="1100">
                <a:solidFill>
                  <a:srgbClr val="000000"/>
                </a:solidFill>
                <a:latin typeface="Calibri"/>
                <a:cs typeface="Calibri"/>
              </a:rPr>
              <a:t>senão</a:t>
            </a:r>
            <a:r>
              <a:rPr sz="1100">
                <a:solidFill>
                  <a:srgbClr val="000000"/>
                </a:solidFill>
                <a:latin typeface="Calibri"/>
                <a:cs typeface="Calibri"/>
              </a:rPr>
              <a:t> pode provocar</a:t>
            </a:r>
            <a:r>
              <a:rPr sz="1100" spc="-15">
                <a:solidFill>
                  <a:srgbClr val="000000"/>
                </a:solidFill>
                <a:latin typeface="Calibri"/>
                <a:cs typeface="Calibri"/>
              </a:rPr>
              <a:t> </a:t>
            </a:r>
            <a:r>
              <a:rPr sz="1100">
                <a:solidFill>
                  <a:srgbClr val="000000"/>
                </a:solidFill>
                <a:latin typeface="Calibri"/>
                <a:cs typeface="Calibri"/>
              </a:rPr>
              <a:t>um mau</a:t>
            </a:r>
            <a:r>
              <a:rPr lang="pt-BR" sz="1100">
                <a:solidFill>
                  <a:srgbClr val="000000"/>
                </a:solidFill>
                <a:latin typeface="Calibri"/>
                <a:cs typeface="Calibri"/>
              </a:rPr>
              <a:t> </a:t>
            </a:r>
            <a:r>
              <a:rPr sz="1100">
                <a:solidFill>
                  <a:srgbClr val="000000"/>
                </a:solidFill>
                <a:latin typeface="Calibri"/>
                <a:cs typeface="Calibri"/>
              </a:rPr>
              <a:t>funcionamento elétrico num</a:t>
            </a:r>
            <a:r>
              <a:rPr sz="1100" spc="23">
                <a:solidFill>
                  <a:srgbClr val="000000"/>
                </a:solidFill>
                <a:latin typeface="Calibri"/>
                <a:cs typeface="Calibri"/>
              </a:rPr>
              <a:t> </a:t>
            </a:r>
            <a:r>
              <a:rPr sz="1100">
                <a:solidFill>
                  <a:srgbClr val="000000"/>
                </a:solidFill>
                <a:latin typeface="Calibri"/>
                <a:cs typeface="Calibri"/>
              </a:rPr>
              <a:t>dia de chuva</a:t>
            </a:r>
            <a:r>
              <a:rPr sz="1100" spc="-17">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após</a:t>
            </a:r>
            <a:r>
              <a:rPr sz="1100" spc="16">
                <a:solidFill>
                  <a:srgbClr val="000000"/>
                </a:solidFill>
                <a:latin typeface="Calibri"/>
                <a:cs typeface="Calibri"/>
              </a:rPr>
              <a:t> </a:t>
            </a:r>
            <a:r>
              <a:rPr sz="1100" spc="-11">
                <a:solidFill>
                  <a:srgbClr val="000000"/>
                </a:solidFill>
                <a:latin typeface="Calibri"/>
                <a:cs typeface="Calibri"/>
              </a:rPr>
              <a:t>uma</a:t>
            </a:r>
            <a:r>
              <a:rPr sz="1100" spc="13">
                <a:solidFill>
                  <a:srgbClr val="000000"/>
                </a:solidFill>
                <a:latin typeface="Calibri"/>
                <a:cs typeface="Calibri"/>
              </a:rPr>
              <a:t> </a:t>
            </a:r>
            <a:r>
              <a:rPr sz="1100">
                <a:solidFill>
                  <a:srgbClr val="000000"/>
                </a:solidFill>
                <a:latin typeface="Calibri"/>
                <a:cs typeface="Calibri"/>
              </a:rPr>
              <a:t>lavagem.</a:t>
            </a:r>
          </a:p>
        </p:txBody>
      </p:sp>
      <p:sp>
        <p:nvSpPr>
          <p:cNvPr id="9" name="object 9"/>
          <p:cNvSpPr txBox="1"/>
          <p:nvPr/>
        </p:nvSpPr>
        <p:spPr>
          <a:xfrm>
            <a:off x="1690018" y="1805019"/>
            <a:ext cx="896432"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Fusível principal</a:t>
            </a:r>
          </a:p>
        </p:txBody>
      </p:sp>
      <p:sp>
        <p:nvSpPr>
          <p:cNvPr id="11" name="object 11"/>
          <p:cNvSpPr txBox="1"/>
          <p:nvPr/>
        </p:nvSpPr>
        <p:spPr>
          <a:xfrm>
            <a:off x="3477768" y="3014833"/>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12" name="object 12"/>
          <p:cNvSpPr txBox="1"/>
          <p:nvPr/>
        </p:nvSpPr>
        <p:spPr>
          <a:xfrm>
            <a:off x="755904" y="3243930"/>
            <a:ext cx="629372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Se um</a:t>
            </a:r>
            <a:r>
              <a:rPr sz="1100" spc="20">
                <a:solidFill>
                  <a:srgbClr val="000000"/>
                </a:solidFill>
                <a:latin typeface="Calibri"/>
                <a:cs typeface="Calibri"/>
              </a:rPr>
              <a:t> </a:t>
            </a:r>
            <a:r>
              <a:rPr sz="1100">
                <a:solidFill>
                  <a:srgbClr val="000000"/>
                </a:solidFill>
                <a:latin typeface="Calibri"/>
                <a:cs typeface="Calibri"/>
              </a:rPr>
              <a:t>fusível </a:t>
            </a:r>
            <a:r>
              <a:rPr sz="1100" spc="11">
                <a:solidFill>
                  <a:srgbClr val="000000"/>
                </a:solidFill>
                <a:latin typeface="Calibri"/>
                <a:cs typeface="Calibri"/>
              </a:rPr>
              <a:t>se</a:t>
            </a:r>
            <a:r>
              <a:rPr sz="1100">
                <a:solidFill>
                  <a:srgbClr val="000000"/>
                </a:solidFill>
                <a:latin typeface="Calibri"/>
                <a:cs typeface="Calibri"/>
              </a:rPr>
              <a:t> fundir em</a:t>
            </a:r>
            <a:r>
              <a:rPr sz="1100" spc="-14">
                <a:solidFill>
                  <a:srgbClr val="000000"/>
                </a:solidFill>
                <a:latin typeface="Calibri"/>
                <a:cs typeface="Calibri"/>
              </a:rPr>
              <a:t> </a:t>
            </a:r>
            <a:r>
              <a:rPr sz="1100">
                <a:solidFill>
                  <a:srgbClr val="000000"/>
                </a:solidFill>
                <a:latin typeface="Calibri"/>
                <a:cs typeface="Calibri"/>
              </a:rPr>
              <a:t>pouco tempo, isto indica um mau funcionamento do sistema elétrico. Coloque-se</a:t>
            </a:r>
          </a:p>
          <a:p>
            <a:pPr marL="0" marR="0">
              <a:lnSpc>
                <a:spcPts val="1344"/>
              </a:lnSpc>
              <a:spcBef>
                <a:spcPts val="50"/>
              </a:spcBef>
              <a:spcAft>
                <a:spcPts val="0"/>
              </a:spcAft>
            </a:pPr>
            <a:r>
              <a:rPr sz="1100">
                <a:solidFill>
                  <a:srgbClr val="000000"/>
                </a:solidFill>
                <a:latin typeface="Calibri"/>
                <a:cs typeface="Calibri"/>
              </a:rPr>
              <a:t>de imediato em</a:t>
            </a:r>
            <a:r>
              <a:rPr sz="1100" spc="16">
                <a:solidFill>
                  <a:srgbClr val="000000"/>
                </a:solidFill>
                <a:latin typeface="Calibri"/>
                <a:cs typeface="Calibri"/>
              </a:rPr>
              <a:t> </a:t>
            </a:r>
            <a:r>
              <a:rPr sz="1100">
                <a:solidFill>
                  <a:srgbClr val="000000"/>
                </a:solidFill>
                <a:latin typeface="Calibri"/>
                <a:cs typeface="Calibri"/>
              </a:rPr>
              <a:t>contato com a sua</a:t>
            </a:r>
            <a:r>
              <a:rPr sz="1100" spc="-19">
                <a:solidFill>
                  <a:srgbClr val="000000"/>
                </a:solidFill>
                <a:latin typeface="Calibri"/>
                <a:cs typeface="Calibri"/>
              </a:rPr>
              <a:t> </a:t>
            </a:r>
            <a:r>
              <a:rPr sz="1100">
                <a:solidFill>
                  <a:srgbClr val="000000"/>
                </a:solidFill>
                <a:latin typeface="Calibri"/>
                <a:cs typeface="Calibri"/>
              </a:rPr>
              <a:t>Oficina Autorizada VOGE.</a:t>
            </a:r>
          </a:p>
        </p:txBody>
      </p:sp>
      <p:sp>
        <p:nvSpPr>
          <p:cNvPr id="15" name="object 15"/>
          <p:cNvSpPr txBox="1"/>
          <p:nvPr/>
        </p:nvSpPr>
        <p:spPr>
          <a:xfrm>
            <a:off x="3593592" y="3849985"/>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16" name="object 16"/>
          <p:cNvSpPr txBox="1"/>
          <p:nvPr/>
        </p:nvSpPr>
        <p:spPr>
          <a:xfrm>
            <a:off x="755904" y="4079081"/>
            <a:ext cx="6300265" cy="525785"/>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É necessário usar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fusível específico e não o substituir por</a:t>
            </a:r>
            <a:r>
              <a:rPr sz="1100" spc="-13">
                <a:solidFill>
                  <a:srgbClr val="000000"/>
                </a:solidFill>
                <a:latin typeface="Calibri"/>
                <a:cs typeface="Calibri"/>
              </a:rPr>
              <a:t> </a:t>
            </a:r>
            <a:r>
              <a:rPr sz="1100">
                <a:solidFill>
                  <a:srgbClr val="000000"/>
                </a:solidFill>
                <a:latin typeface="Calibri"/>
                <a:cs typeface="Calibri"/>
              </a:rPr>
              <a:t>um fio metálico ou papel de alumínio. Não</a:t>
            </a:r>
            <a:r>
              <a:rPr sz="1100" spc="24">
                <a:solidFill>
                  <a:srgbClr val="000000"/>
                </a:solidFill>
                <a:latin typeface="Calibri"/>
                <a:cs typeface="Calibri"/>
              </a:rPr>
              <a:t> </a:t>
            </a:r>
            <a:r>
              <a:rPr sz="1100">
                <a:solidFill>
                  <a:srgbClr val="000000"/>
                </a:solidFill>
                <a:latin typeface="Calibri"/>
                <a:cs typeface="Calibri"/>
              </a:rPr>
              <a:t>faça</a:t>
            </a:r>
          </a:p>
          <a:p>
            <a:pPr marL="0" marR="0">
              <a:lnSpc>
                <a:spcPts val="1344"/>
              </a:lnSpc>
              <a:spcBef>
                <a:spcPts val="50"/>
              </a:spcBef>
              <a:spcAft>
                <a:spcPts val="0"/>
              </a:spcAft>
            </a:pPr>
            <a:r>
              <a:rPr sz="1100">
                <a:solidFill>
                  <a:srgbClr val="000000"/>
                </a:solidFill>
                <a:latin typeface="Calibri"/>
                <a:cs typeface="Calibri"/>
              </a:rPr>
              <a:t>uma</a:t>
            </a:r>
            <a:r>
              <a:rPr sz="1100" spc="-13">
                <a:solidFill>
                  <a:srgbClr val="000000"/>
                </a:solidFill>
                <a:latin typeface="Calibri"/>
                <a:cs typeface="Calibri"/>
              </a:rPr>
              <a:t> </a:t>
            </a:r>
            <a:r>
              <a:rPr sz="1100">
                <a:solidFill>
                  <a:srgbClr val="000000"/>
                </a:solidFill>
                <a:latin typeface="Calibri"/>
                <a:cs typeface="Calibri"/>
              </a:rPr>
              <a:t>ponte ou use fusíveis</a:t>
            </a:r>
            <a:r>
              <a:rPr sz="1100" spc="-16">
                <a:solidFill>
                  <a:srgbClr val="000000"/>
                </a:solidFill>
                <a:latin typeface="Calibri"/>
                <a:cs typeface="Calibri"/>
              </a:rPr>
              <a:t> </a:t>
            </a:r>
            <a:r>
              <a:rPr sz="1100">
                <a:solidFill>
                  <a:srgbClr val="000000"/>
                </a:solidFill>
                <a:latin typeface="Calibri"/>
                <a:cs typeface="Calibri"/>
              </a:rPr>
              <a:t>diferentes</a:t>
            </a:r>
            <a:r>
              <a:rPr sz="1100" spc="-11">
                <a:solidFill>
                  <a:srgbClr val="000000"/>
                </a:solidFill>
                <a:latin typeface="Calibri"/>
                <a:cs typeface="Calibri"/>
              </a:rPr>
              <a:t> </a:t>
            </a:r>
            <a:r>
              <a:rPr sz="1100">
                <a:solidFill>
                  <a:srgbClr val="000000"/>
                </a:solidFill>
                <a:latin typeface="Calibri"/>
                <a:cs typeface="Calibri"/>
              </a:rPr>
              <a:t>dos especificados, já que </a:t>
            </a:r>
            <a:r>
              <a:rPr lang="pt-BR" sz="1100">
                <a:solidFill>
                  <a:srgbClr val="000000"/>
                </a:solidFill>
                <a:latin typeface="Calibri"/>
                <a:cs typeface="Calibri"/>
              </a:rPr>
              <a:t>isso </a:t>
            </a:r>
            <a:r>
              <a:rPr sz="1100">
                <a:solidFill>
                  <a:srgbClr val="000000"/>
                </a:solidFill>
                <a:latin typeface="Calibri"/>
                <a:cs typeface="Calibri"/>
              </a:rPr>
              <a:t>pode mesmo vir</a:t>
            </a:r>
            <a:r>
              <a:rPr sz="1100" spc="-13">
                <a:solidFill>
                  <a:srgbClr val="000000"/>
                </a:solidFill>
                <a:latin typeface="Calibri"/>
                <a:cs typeface="Calibri"/>
              </a:rPr>
              <a:t> </a:t>
            </a:r>
            <a:r>
              <a:rPr sz="1100">
                <a:solidFill>
                  <a:srgbClr val="000000"/>
                </a:solidFill>
                <a:latin typeface="Calibri"/>
                <a:cs typeface="Calibri"/>
              </a:rPr>
              <a:t>a</a:t>
            </a:r>
            <a:r>
              <a:rPr sz="1100" spc="-14">
                <a:solidFill>
                  <a:srgbClr val="000000"/>
                </a:solidFill>
                <a:latin typeface="Calibri"/>
                <a:cs typeface="Calibri"/>
              </a:rPr>
              <a:t> </a:t>
            </a:r>
            <a:r>
              <a:rPr sz="1100">
                <a:solidFill>
                  <a:srgbClr val="000000"/>
                </a:solidFill>
                <a:latin typeface="Calibri"/>
                <a:cs typeface="Calibri"/>
              </a:rPr>
              <a:t>provocar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incêndio</a:t>
            </a:r>
            <a:r>
              <a:rPr sz="1100" spc="20">
                <a:solidFill>
                  <a:srgbClr val="000000"/>
                </a:solidFill>
                <a:latin typeface="Calibri"/>
                <a:cs typeface="Calibri"/>
              </a:rPr>
              <a:t> </a:t>
            </a:r>
            <a:endParaRPr lang="pt-BR" sz="1100" spc="20">
              <a:solidFill>
                <a:srgbClr val="000000"/>
              </a:solidFill>
              <a:latin typeface="Calibri"/>
              <a:cs typeface="Calibri"/>
            </a:endParaRPr>
          </a:p>
          <a:p>
            <a:pPr marL="0" marR="0">
              <a:lnSpc>
                <a:spcPts val="1344"/>
              </a:lnSpc>
              <a:spcBef>
                <a:spcPts val="50"/>
              </a:spcBef>
              <a:spcAft>
                <a:spcPts val="0"/>
              </a:spcAft>
            </a:pPr>
            <a:r>
              <a:rPr lang="pt-BR" sz="1100">
                <a:solidFill>
                  <a:srgbClr val="000000"/>
                </a:solidFill>
                <a:latin typeface="Calibri"/>
                <a:cs typeface="Calibri"/>
              </a:rPr>
              <a:t>n</a:t>
            </a:r>
            <a:r>
              <a:rPr sz="1100">
                <a:solidFill>
                  <a:srgbClr val="000000"/>
                </a:solidFill>
                <a:latin typeface="Calibri"/>
                <a:cs typeface="Calibri"/>
              </a:rPr>
              <a:t>a</a:t>
            </a:r>
            <a:r>
              <a:rPr lang="pt-BR" sz="1100">
                <a:solidFill>
                  <a:srgbClr val="000000"/>
                </a:solidFill>
                <a:latin typeface="Calibri"/>
                <a:cs typeface="Calibri"/>
              </a:rPr>
              <a:t> </a:t>
            </a:r>
            <a:r>
              <a:rPr sz="1100">
                <a:solidFill>
                  <a:srgbClr val="000000"/>
                </a:solidFill>
                <a:latin typeface="Calibri"/>
                <a:cs typeface="Calibri"/>
              </a:rPr>
              <a:t>moto.</a:t>
            </a:r>
          </a:p>
        </p:txBody>
      </p:sp>
      <p:sp>
        <p:nvSpPr>
          <p:cNvPr id="17" name="object 17"/>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157</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015999"/>
            <a:ext cx="3850250" cy="202217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59646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Relés</a:t>
            </a:r>
          </a:p>
        </p:txBody>
      </p:sp>
      <p:sp>
        <p:nvSpPr>
          <p:cNvPr id="6" name="object 6"/>
          <p:cNvSpPr txBox="1"/>
          <p:nvPr/>
        </p:nvSpPr>
        <p:spPr>
          <a:xfrm>
            <a:off x="4042530" y="1724546"/>
            <a:ext cx="354433" cy="177625"/>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Relé</a:t>
            </a:r>
          </a:p>
        </p:txBody>
      </p:sp>
      <p:sp>
        <p:nvSpPr>
          <p:cNvPr id="7" name="object 7"/>
          <p:cNvSpPr txBox="1"/>
          <p:nvPr/>
        </p:nvSpPr>
        <p:spPr>
          <a:xfrm>
            <a:off x="597322" y="3216481"/>
            <a:ext cx="322019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Este modelo</a:t>
            </a:r>
            <a:r>
              <a:rPr sz="1100" spc="13">
                <a:solidFill>
                  <a:srgbClr val="000000"/>
                </a:solidFill>
                <a:latin typeface="Calibri"/>
                <a:cs typeface="Calibri"/>
              </a:rPr>
              <a:t> </a:t>
            </a:r>
            <a:r>
              <a:rPr sz="1100">
                <a:solidFill>
                  <a:srgbClr val="000000"/>
                </a:solidFill>
                <a:latin typeface="Calibri"/>
                <a:cs typeface="Calibri"/>
              </a:rPr>
              <a:t>conta com 6 relés</a:t>
            </a:r>
            <a:r>
              <a:rPr sz="1100" spc="13">
                <a:solidFill>
                  <a:srgbClr val="000000"/>
                </a:solidFill>
                <a:latin typeface="Calibri"/>
                <a:cs typeface="Calibri"/>
              </a:rPr>
              <a:t> </a:t>
            </a:r>
            <a:r>
              <a:rPr sz="1100">
                <a:solidFill>
                  <a:srgbClr val="000000"/>
                </a:solidFill>
                <a:latin typeface="Calibri"/>
                <a:cs typeface="Calibri"/>
              </a:rPr>
              <a:t>(como mostra a figura)</a:t>
            </a:r>
          </a:p>
        </p:txBody>
      </p:sp>
      <p:sp>
        <p:nvSpPr>
          <p:cNvPr id="8" name="object 8"/>
          <p:cNvSpPr txBox="1"/>
          <p:nvPr/>
        </p:nvSpPr>
        <p:spPr>
          <a:xfrm>
            <a:off x="597322" y="3437618"/>
            <a:ext cx="216896" cy="921593"/>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5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9" name="object 9"/>
          <p:cNvSpPr txBox="1"/>
          <p:nvPr/>
        </p:nvSpPr>
        <p:spPr>
          <a:xfrm>
            <a:off x="825922" y="3445081"/>
            <a:ext cx="2154388" cy="7426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Relé da bomba de</a:t>
            </a:r>
            <a:r>
              <a:rPr sz="1100" spc="22">
                <a:solidFill>
                  <a:srgbClr val="000000"/>
                </a:solidFill>
                <a:latin typeface="Calibri"/>
                <a:cs typeface="Calibri"/>
              </a:rPr>
              <a:t> </a:t>
            </a:r>
            <a:r>
              <a:rPr sz="1100">
                <a:solidFill>
                  <a:srgbClr val="000000"/>
                </a:solidFill>
                <a:latin typeface="Calibri"/>
                <a:cs typeface="Calibri"/>
              </a:rPr>
              <a:t>gasolina</a:t>
            </a:r>
          </a:p>
          <a:p>
            <a:pPr marL="0" marR="0">
              <a:lnSpc>
                <a:spcPts val="1347"/>
              </a:lnSpc>
              <a:spcBef>
                <a:spcPts val="106"/>
              </a:spcBef>
              <a:spcAft>
                <a:spcPts val="0"/>
              </a:spcAft>
            </a:pPr>
            <a:r>
              <a:rPr sz="1100">
                <a:solidFill>
                  <a:srgbClr val="000000"/>
                </a:solidFill>
                <a:latin typeface="Calibri"/>
                <a:cs typeface="Calibri"/>
              </a:rPr>
              <a:t>Relé da ventoinha elétrica</a:t>
            </a:r>
          </a:p>
          <a:p>
            <a:pPr marL="0" marR="0">
              <a:lnSpc>
                <a:spcPts val="1347"/>
              </a:lnSpc>
              <a:spcBef>
                <a:spcPts val="44"/>
              </a:spcBef>
              <a:spcAft>
                <a:spcPts val="0"/>
              </a:spcAft>
            </a:pPr>
            <a:r>
              <a:rPr sz="1100">
                <a:solidFill>
                  <a:srgbClr val="000000"/>
                </a:solidFill>
                <a:latin typeface="Calibri"/>
                <a:cs typeface="Calibri"/>
              </a:rPr>
              <a:t>Relé do motor</a:t>
            </a:r>
            <a:r>
              <a:rPr sz="1100" spc="-10">
                <a:solidFill>
                  <a:srgbClr val="000000"/>
                </a:solidFill>
                <a:latin typeface="Calibri"/>
                <a:cs typeface="Calibri"/>
              </a:rPr>
              <a:t> </a:t>
            </a:r>
            <a:r>
              <a:rPr sz="1100">
                <a:solidFill>
                  <a:srgbClr val="000000"/>
                </a:solidFill>
                <a:latin typeface="Calibri"/>
                <a:cs typeface="Calibri"/>
              </a:rPr>
              <a:t>de arranque elétrico</a:t>
            </a:r>
          </a:p>
          <a:p>
            <a:pPr marL="0" marR="0">
              <a:lnSpc>
                <a:spcPts val="1347"/>
              </a:lnSpc>
              <a:spcBef>
                <a:spcPts val="56"/>
              </a:spcBef>
              <a:spcAft>
                <a:spcPts val="0"/>
              </a:spcAft>
            </a:pPr>
            <a:r>
              <a:rPr sz="1100">
                <a:solidFill>
                  <a:srgbClr val="000000"/>
                </a:solidFill>
                <a:latin typeface="Calibri"/>
                <a:cs typeface="Calibri"/>
              </a:rPr>
              <a:t>Relé da ignição</a:t>
            </a:r>
          </a:p>
        </p:txBody>
      </p:sp>
      <p:sp>
        <p:nvSpPr>
          <p:cNvPr id="10" name="object 10"/>
          <p:cNvSpPr txBox="1"/>
          <p:nvPr/>
        </p:nvSpPr>
        <p:spPr>
          <a:xfrm>
            <a:off x="825922" y="4156789"/>
            <a:ext cx="14373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Relé do corta-corrente</a:t>
            </a:r>
          </a:p>
        </p:txBody>
      </p:sp>
      <p:sp>
        <p:nvSpPr>
          <p:cNvPr id="11" name="object 11"/>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158</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783678"/>
            <a:ext cx="3332988" cy="259689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1707981"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Pastilhas</a:t>
            </a:r>
            <a:r>
              <a:rPr sz="1400" b="1" spc="16">
                <a:solidFill>
                  <a:schemeClr val="tx2"/>
                </a:solidFill>
                <a:cs typeface="Cambria"/>
              </a:rPr>
              <a:t> </a:t>
            </a:r>
            <a:r>
              <a:rPr sz="1400" b="1">
                <a:solidFill>
                  <a:schemeClr val="tx2"/>
                </a:solidFill>
                <a:cs typeface="Cambria"/>
              </a:rPr>
              <a:t>de</a:t>
            </a:r>
            <a:r>
              <a:rPr sz="1400" b="1" spc="-15">
                <a:solidFill>
                  <a:schemeClr val="tx2"/>
                </a:solidFill>
                <a:cs typeface="Cambria"/>
              </a:rPr>
              <a:t> </a:t>
            </a:r>
            <a:r>
              <a:rPr lang="pt-BR" sz="1400" b="1">
                <a:solidFill>
                  <a:schemeClr val="tx2"/>
                </a:solidFill>
                <a:cs typeface="Cambria"/>
              </a:rPr>
              <a:t>freios</a:t>
            </a:r>
            <a:endParaRPr sz="1400" b="1">
              <a:solidFill>
                <a:schemeClr val="tx2"/>
              </a:solidFill>
              <a:cs typeface="Cambria"/>
            </a:endParaRPr>
          </a:p>
        </p:txBody>
      </p:sp>
      <p:sp>
        <p:nvSpPr>
          <p:cNvPr id="6" name="object 6"/>
          <p:cNvSpPr txBox="1"/>
          <p:nvPr/>
        </p:nvSpPr>
        <p:spPr>
          <a:xfrm>
            <a:off x="684275" y="1079084"/>
            <a:ext cx="631449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o desgaste supera o limite da mínima</a:t>
            </a:r>
            <a:r>
              <a:rPr sz="1100" spc="-18">
                <a:solidFill>
                  <a:srgbClr val="000000"/>
                </a:solidFill>
                <a:latin typeface="Calibri"/>
                <a:cs typeface="Calibri"/>
              </a:rPr>
              <a:t> </a:t>
            </a:r>
            <a:r>
              <a:rPr sz="1100">
                <a:solidFill>
                  <a:srgbClr val="000000"/>
                </a:solidFill>
                <a:latin typeface="Calibri"/>
                <a:cs typeface="Calibri"/>
              </a:rPr>
              <a:t>espessura das pastilhas, pode diminuir a potência de</a:t>
            </a:r>
            <a:r>
              <a:rPr lang="pt-BR" sz="1100">
                <a:solidFill>
                  <a:srgbClr val="000000"/>
                </a:solidFill>
                <a:latin typeface="Calibri"/>
                <a:cs typeface="Calibri"/>
              </a:rPr>
              <a:t> frenagem</a:t>
            </a:r>
            <a:r>
              <a:rPr sz="1100">
                <a:solidFill>
                  <a:srgbClr val="000000"/>
                </a:solidFill>
                <a:latin typeface="Calibri"/>
                <a:cs typeface="Calibri"/>
              </a:rPr>
              <a:t>. Em alguns casos pode danificar o sistema de </a:t>
            </a:r>
            <a:r>
              <a:rPr lang="pt-BR" sz="1100">
                <a:solidFill>
                  <a:srgbClr val="000000"/>
                </a:solidFill>
                <a:latin typeface="Calibri"/>
                <a:cs typeface="Calibri"/>
              </a:rPr>
              <a:t>freios</a:t>
            </a:r>
            <a:r>
              <a:rPr sz="1100">
                <a:solidFill>
                  <a:srgbClr val="000000"/>
                </a:solidFill>
                <a:latin typeface="Calibri"/>
                <a:cs typeface="Calibri"/>
              </a:rPr>
              <a:t>. Para a </a:t>
            </a:r>
            <a:r>
              <a:rPr lang="pt-BR" sz="1100">
                <a:solidFill>
                  <a:srgbClr val="000000"/>
                </a:solidFill>
                <a:latin typeface="Calibri"/>
                <a:cs typeface="Calibri"/>
              </a:rPr>
              <a:t>con</a:t>
            </a:r>
            <a:r>
              <a:rPr sz="1100">
                <a:solidFill>
                  <a:srgbClr val="000000"/>
                </a:solidFill>
                <a:latin typeface="Calibri"/>
                <a:cs typeface="Calibri"/>
              </a:rPr>
              <a:t>fiabilidade do</a:t>
            </a:r>
            <a:r>
              <a:rPr sz="1100" spc="21">
                <a:solidFill>
                  <a:srgbClr val="000000"/>
                </a:solidFill>
                <a:latin typeface="Calibri"/>
                <a:cs typeface="Calibri"/>
              </a:rPr>
              <a:t> </a:t>
            </a:r>
            <a:r>
              <a:rPr sz="1100">
                <a:solidFill>
                  <a:srgbClr val="000000"/>
                </a:solidFill>
                <a:latin typeface="Calibri"/>
                <a:cs typeface="Calibri"/>
              </a:rPr>
              <a:t>sistema de </a:t>
            </a:r>
            <a:r>
              <a:rPr lang="pt-BR" sz="1100">
                <a:solidFill>
                  <a:srgbClr val="000000"/>
                </a:solidFill>
                <a:latin typeface="Calibri"/>
                <a:cs typeface="Calibri"/>
              </a:rPr>
              <a:t>frenagem</a:t>
            </a:r>
            <a:r>
              <a:rPr sz="1100">
                <a:solidFill>
                  <a:srgbClr val="000000"/>
                </a:solidFill>
                <a:latin typeface="Calibri"/>
                <a:cs typeface="Calibri"/>
              </a:rPr>
              <a:t>,</a:t>
            </a:r>
            <a:r>
              <a:rPr lang="pt-BR" sz="1100">
                <a:solidFill>
                  <a:srgbClr val="000000"/>
                </a:solidFill>
                <a:latin typeface="Calibri"/>
                <a:cs typeface="Calibri"/>
              </a:rPr>
              <a:t> </a:t>
            </a:r>
            <a:r>
              <a:rPr sz="1100">
                <a:solidFill>
                  <a:srgbClr val="000000"/>
                </a:solidFill>
                <a:latin typeface="Calibri"/>
                <a:cs typeface="Calibri"/>
              </a:rPr>
              <a:t>não leve o desgaste das pastilhas para </a:t>
            </a:r>
            <a:r>
              <a:rPr lang="pt-BR" sz="1100">
                <a:solidFill>
                  <a:srgbClr val="000000"/>
                </a:solidFill>
                <a:latin typeface="Calibri"/>
                <a:cs typeface="Calibri"/>
              </a:rPr>
              <a:t>além</a:t>
            </a:r>
            <a:r>
              <a:rPr sz="1100">
                <a:solidFill>
                  <a:srgbClr val="000000"/>
                </a:solidFill>
                <a:latin typeface="Calibri"/>
                <a:cs typeface="Calibri"/>
              </a:rPr>
              <a:t> </a:t>
            </a:r>
            <a:r>
              <a:rPr sz="1100" spc="-15">
                <a:solidFill>
                  <a:srgbClr val="000000"/>
                </a:solidFill>
                <a:latin typeface="Calibri"/>
                <a:cs typeface="Calibri"/>
              </a:rPr>
              <a:t>do</a:t>
            </a:r>
            <a:r>
              <a:rPr sz="1100" spc="32">
                <a:solidFill>
                  <a:srgbClr val="000000"/>
                </a:solidFill>
                <a:latin typeface="Calibri"/>
                <a:cs typeface="Calibri"/>
              </a:rPr>
              <a:t> </a:t>
            </a:r>
            <a:r>
              <a:rPr sz="1100">
                <a:solidFill>
                  <a:srgbClr val="000000"/>
                </a:solidFill>
                <a:latin typeface="Calibri"/>
                <a:cs typeface="Calibri"/>
              </a:rPr>
              <a:t>limite</a:t>
            </a:r>
            <a:r>
              <a:rPr sz="1100" spc="-12">
                <a:solidFill>
                  <a:srgbClr val="000000"/>
                </a:solidFill>
                <a:latin typeface="Calibri"/>
                <a:cs typeface="Calibri"/>
              </a:rPr>
              <a:t> </a:t>
            </a:r>
            <a:r>
              <a:rPr sz="1100">
                <a:solidFill>
                  <a:srgbClr val="000000"/>
                </a:solidFill>
                <a:latin typeface="Calibri"/>
                <a:cs typeface="Calibri"/>
              </a:rPr>
              <a:t>mínimo.</a:t>
            </a:r>
          </a:p>
        </p:txBody>
      </p:sp>
      <p:sp>
        <p:nvSpPr>
          <p:cNvPr id="7" name="object 7"/>
          <p:cNvSpPr txBox="1"/>
          <p:nvPr/>
        </p:nvSpPr>
        <p:spPr>
          <a:xfrm>
            <a:off x="960106" y="1693548"/>
            <a:ext cx="1202941" cy="317821"/>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Limite de desgaste das</a:t>
            </a:r>
          </a:p>
          <a:p>
            <a:pPr marL="0" marR="0">
              <a:lnSpc>
                <a:spcPts val="1098"/>
              </a:lnSpc>
              <a:spcBef>
                <a:spcPts val="5"/>
              </a:spcBef>
              <a:spcAft>
                <a:spcPts val="0"/>
              </a:spcAft>
            </a:pPr>
            <a:r>
              <a:rPr sz="900">
                <a:solidFill>
                  <a:srgbClr val="000000"/>
                </a:solidFill>
                <a:latin typeface="Calibri"/>
                <a:cs typeface="Calibri"/>
              </a:rPr>
              <a:t>pastilhas dianteiras</a:t>
            </a:r>
          </a:p>
        </p:txBody>
      </p:sp>
      <p:sp>
        <p:nvSpPr>
          <p:cNvPr id="8" name="object 8"/>
          <p:cNvSpPr txBox="1"/>
          <p:nvPr/>
        </p:nvSpPr>
        <p:spPr>
          <a:xfrm>
            <a:off x="2788901" y="1693548"/>
            <a:ext cx="1172081" cy="317821"/>
          </a:xfrm>
          <a:prstGeom prst="rect">
            <a:avLst/>
          </a:prstGeom>
        </p:spPr>
        <p:txBody>
          <a:bodyPr vert="horz" wrap="square" lIns="0" tIns="0" rIns="0" bIns="0" rtlCol="0">
            <a:spAutoFit/>
          </a:bodyPr>
          <a:lstStyle/>
          <a:p>
            <a:pPr marL="0" marR="0">
              <a:lnSpc>
                <a:spcPts val="1098"/>
              </a:lnSpc>
              <a:spcBef>
                <a:spcPts val="0"/>
              </a:spcBef>
              <a:spcAft>
                <a:spcPts val="0"/>
              </a:spcAft>
            </a:pPr>
            <a:r>
              <a:rPr sz="900">
                <a:solidFill>
                  <a:srgbClr val="000000"/>
                </a:solidFill>
                <a:latin typeface="Calibri"/>
                <a:cs typeface="Calibri"/>
              </a:rPr>
              <a:t>Limite de desgaste</a:t>
            </a:r>
          </a:p>
          <a:p>
            <a:pPr marL="0" marR="0">
              <a:lnSpc>
                <a:spcPts val="1098"/>
              </a:lnSpc>
              <a:spcBef>
                <a:spcPts val="5"/>
              </a:spcBef>
              <a:spcAft>
                <a:spcPts val="0"/>
              </a:spcAft>
            </a:pPr>
            <a:r>
              <a:rPr sz="900">
                <a:solidFill>
                  <a:srgbClr val="000000"/>
                </a:solidFill>
                <a:latin typeface="Calibri"/>
                <a:cs typeface="Calibri"/>
              </a:rPr>
              <a:t>das pastilhas traseiras</a:t>
            </a:r>
          </a:p>
        </p:txBody>
      </p:sp>
      <p:sp>
        <p:nvSpPr>
          <p:cNvPr id="9" name="object 9"/>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159</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215388"/>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362"/>
            <a:ext cx="224118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Mudança das pastilhas</a:t>
            </a:r>
            <a:r>
              <a:rPr sz="1100" b="1" spc="-10">
                <a:solidFill>
                  <a:srgbClr val="4F81BD"/>
                </a:solidFill>
                <a:cs typeface="Cambria"/>
              </a:rPr>
              <a:t> </a:t>
            </a:r>
            <a:r>
              <a:rPr sz="1100" b="1">
                <a:solidFill>
                  <a:srgbClr val="4F81BD"/>
                </a:solidFill>
                <a:cs typeface="Cambria"/>
              </a:rPr>
              <a:t>de </a:t>
            </a:r>
            <a:r>
              <a:rPr lang="pt-BR" sz="1100" b="1">
                <a:solidFill>
                  <a:srgbClr val="4F81BD"/>
                </a:solidFill>
                <a:cs typeface="Cambria"/>
              </a:rPr>
              <a:t>freio</a:t>
            </a:r>
            <a:endParaRPr sz="1100" b="1">
              <a:solidFill>
                <a:srgbClr val="4F81BD"/>
              </a:solidFill>
              <a:cs typeface="Cambria"/>
            </a:endParaRPr>
          </a:p>
        </p:txBody>
      </p:sp>
      <p:sp>
        <p:nvSpPr>
          <p:cNvPr id="6" name="object 6"/>
          <p:cNvSpPr txBox="1"/>
          <p:nvPr/>
        </p:nvSpPr>
        <p:spPr>
          <a:xfrm>
            <a:off x="576072" y="893156"/>
            <a:ext cx="6376547" cy="120545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mudar corretamente</a:t>
            </a:r>
            <a:r>
              <a:rPr sz="1100" spc="-23">
                <a:solidFill>
                  <a:srgbClr val="000000"/>
                </a:solidFill>
                <a:latin typeface="Calibri"/>
                <a:cs typeface="Calibri"/>
              </a:rPr>
              <a:t> </a:t>
            </a:r>
            <a:r>
              <a:rPr sz="1100">
                <a:solidFill>
                  <a:srgbClr val="000000"/>
                </a:solidFill>
                <a:latin typeface="Calibri"/>
                <a:cs typeface="Calibri"/>
              </a:rPr>
              <a:t>as pastilhas de </a:t>
            </a:r>
            <a:r>
              <a:rPr lang="pt-BR" sz="1100">
                <a:solidFill>
                  <a:srgbClr val="000000"/>
                </a:solidFill>
                <a:latin typeface="Calibri"/>
                <a:cs typeface="Calibri"/>
              </a:rPr>
              <a:t>freio</a:t>
            </a:r>
            <a:r>
              <a:rPr sz="1100">
                <a:solidFill>
                  <a:srgbClr val="000000"/>
                </a:solidFill>
                <a:latin typeface="Calibri"/>
                <a:cs typeface="Calibri"/>
              </a:rPr>
              <a:t> sugerimos que confie este trabalho</a:t>
            </a:r>
            <a:r>
              <a:rPr sz="1100" spc="19">
                <a:solidFill>
                  <a:srgbClr val="000000"/>
                </a:solidFill>
                <a:latin typeface="Calibri"/>
                <a:cs typeface="Calibri"/>
              </a:rPr>
              <a:t> </a:t>
            </a:r>
            <a:r>
              <a:rPr sz="1100">
                <a:solidFill>
                  <a:srgbClr val="000000"/>
                </a:solidFill>
                <a:latin typeface="Calibri"/>
                <a:cs typeface="Calibri"/>
              </a:rPr>
              <a:t>a uma Oficina Autorizada</a:t>
            </a:r>
          </a:p>
          <a:p>
            <a:pPr marL="0" marR="0">
              <a:lnSpc>
                <a:spcPts val="1344"/>
              </a:lnSpc>
              <a:spcBef>
                <a:spcPts val="50"/>
              </a:spcBef>
              <a:spcAft>
                <a:spcPts val="0"/>
              </a:spcAft>
            </a:pPr>
            <a:r>
              <a:rPr sz="1100">
                <a:solidFill>
                  <a:srgbClr val="000000"/>
                </a:solidFill>
                <a:latin typeface="Calibri"/>
                <a:cs typeface="Calibri"/>
              </a:rPr>
              <a:t>VOGE).</a:t>
            </a:r>
            <a:r>
              <a:rPr sz="1100" spc="-13">
                <a:solidFill>
                  <a:srgbClr val="000000"/>
                </a:solidFill>
                <a:latin typeface="Calibri"/>
                <a:cs typeface="Calibri"/>
              </a:rPr>
              <a:t> </a:t>
            </a:r>
            <a:r>
              <a:rPr lang="pt-BR" sz="1100" spc="-13">
                <a:solidFill>
                  <a:srgbClr val="000000"/>
                </a:solidFill>
                <a:latin typeface="Calibri"/>
                <a:cs typeface="Calibri"/>
              </a:rPr>
              <a:t>As pastilhas devem ser trocadas sempre em pares e no caso da roda dianteira sempre os dois pares. </a:t>
            </a:r>
            <a:r>
              <a:rPr sz="1100">
                <a:solidFill>
                  <a:srgbClr val="000000"/>
                </a:solidFill>
                <a:latin typeface="Calibri"/>
                <a:cs typeface="Calibri"/>
              </a:rPr>
              <a:t>No caso de mudar apenas uma pastilha, pode provocar uma</a:t>
            </a:r>
            <a:r>
              <a:rPr sz="1100" spc="-14">
                <a:solidFill>
                  <a:srgbClr val="000000"/>
                </a:solidFill>
                <a:latin typeface="Calibri"/>
                <a:cs typeface="Calibri"/>
              </a:rPr>
              <a:t> </a:t>
            </a:r>
            <a:r>
              <a:rPr lang="pt-BR" sz="1100">
                <a:solidFill>
                  <a:srgbClr val="000000"/>
                </a:solidFill>
                <a:latin typeface="Calibri"/>
                <a:cs typeface="Calibri"/>
              </a:rPr>
              <a:t>frenagem</a:t>
            </a:r>
            <a:r>
              <a:rPr sz="1100">
                <a:solidFill>
                  <a:srgbClr val="000000"/>
                </a:solidFill>
                <a:latin typeface="Calibri"/>
                <a:cs typeface="Calibri"/>
              </a:rPr>
              <a:t> desequilibrada e</a:t>
            </a:r>
            <a:r>
              <a:rPr lang="pt-BR" sz="1100">
                <a:solidFill>
                  <a:srgbClr val="000000"/>
                </a:solidFill>
                <a:latin typeface="Calibri"/>
                <a:cs typeface="Calibri"/>
              </a:rPr>
              <a:t> </a:t>
            </a:r>
            <a:r>
              <a:rPr sz="1100">
                <a:solidFill>
                  <a:srgbClr val="000000"/>
                </a:solidFill>
                <a:latin typeface="Calibri"/>
                <a:cs typeface="Calibri"/>
              </a:rPr>
              <a:t>provocar </a:t>
            </a:r>
            <a:r>
              <a:rPr sz="1100" spc="-15">
                <a:solidFill>
                  <a:srgbClr val="000000"/>
                </a:solidFill>
                <a:latin typeface="Calibri"/>
                <a:cs typeface="Calibri"/>
              </a:rPr>
              <a:t>um</a:t>
            </a:r>
            <a:r>
              <a:rPr sz="1100" spc="25">
                <a:solidFill>
                  <a:srgbClr val="000000"/>
                </a:solidFill>
                <a:latin typeface="Calibri"/>
                <a:cs typeface="Calibri"/>
              </a:rPr>
              <a:t> </a:t>
            </a:r>
            <a:r>
              <a:rPr sz="1100">
                <a:solidFill>
                  <a:srgbClr val="000000"/>
                </a:solidFill>
                <a:latin typeface="Calibri"/>
                <a:cs typeface="Calibri"/>
              </a:rPr>
              <a:t>acidente. Se</a:t>
            </a:r>
            <a:r>
              <a:rPr sz="1100" spc="11">
                <a:solidFill>
                  <a:srgbClr val="000000"/>
                </a:solidFill>
                <a:latin typeface="Calibri"/>
                <a:cs typeface="Calibri"/>
              </a:rPr>
              <a:t> </a:t>
            </a:r>
            <a:r>
              <a:rPr sz="1100">
                <a:solidFill>
                  <a:srgbClr val="000000"/>
                </a:solidFill>
                <a:latin typeface="Calibri"/>
                <a:cs typeface="Calibri"/>
              </a:rPr>
              <a:t>acionar a manete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o pedal de </a:t>
            </a:r>
            <a:r>
              <a:rPr lang="pt-BR" sz="1100">
                <a:solidFill>
                  <a:srgbClr val="000000"/>
                </a:solidFill>
                <a:latin typeface="Calibri"/>
                <a:cs typeface="Calibri"/>
              </a:rPr>
              <a:t>freio</a:t>
            </a:r>
            <a:r>
              <a:rPr sz="1100" spc="18">
                <a:solidFill>
                  <a:srgbClr val="000000"/>
                </a:solidFill>
                <a:latin typeface="Calibri"/>
                <a:cs typeface="Calibri"/>
              </a:rPr>
              <a:t> </a:t>
            </a:r>
            <a:r>
              <a:rPr sz="1100">
                <a:solidFill>
                  <a:srgbClr val="000000"/>
                </a:solidFill>
                <a:latin typeface="Calibri"/>
                <a:cs typeface="Calibri"/>
              </a:rPr>
              <a:t>quando se tiverem retirado as pastilhas</a:t>
            </a:r>
            <a:r>
              <a:rPr sz="1100" spc="-11">
                <a:solidFill>
                  <a:srgbClr val="000000"/>
                </a:solidFill>
                <a:latin typeface="Calibri"/>
                <a:cs typeface="Calibri"/>
              </a:rPr>
              <a:t> </a:t>
            </a:r>
            <a:r>
              <a:rPr sz="1100">
                <a:solidFill>
                  <a:srgbClr val="000000"/>
                </a:solidFill>
                <a:latin typeface="Calibri"/>
                <a:cs typeface="Calibri"/>
              </a:rPr>
              <a:t>de</a:t>
            </a:r>
            <a:r>
              <a:rPr lang="pt-BR" sz="1100">
                <a:solidFill>
                  <a:srgbClr val="000000"/>
                </a:solidFill>
                <a:latin typeface="Calibri"/>
                <a:cs typeface="Calibri"/>
              </a:rPr>
              <a:t> freio</a:t>
            </a:r>
            <a:r>
              <a:rPr sz="1100">
                <a:solidFill>
                  <a:srgbClr val="000000"/>
                </a:solidFill>
                <a:latin typeface="Calibri"/>
                <a:cs typeface="Calibri"/>
              </a:rPr>
              <a:t>, pode dificultar</a:t>
            </a:r>
            <a:r>
              <a:rPr sz="1100" spc="-20">
                <a:solidFill>
                  <a:srgbClr val="000000"/>
                </a:solidFill>
                <a:latin typeface="Calibri"/>
                <a:cs typeface="Calibri"/>
              </a:rPr>
              <a:t> </a:t>
            </a:r>
            <a:r>
              <a:rPr sz="1100">
                <a:solidFill>
                  <a:srgbClr val="000000"/>
                </a:solidFill>
                <a:latin typeface="Calibri"/>
                <a:cs typeface="Calibri"/>
              </a:rPr>
              <a:t>o retorno dos pistões</a:t>
            </a:r>
            <a:r>
              <a:rPr sz="1100" spc="12">
                <a:solidFill>
                  <a:srgbClr val="000000"/>
                </a:solidFill>
                <a:latin typeface="Calibri"/>
                <a:cs typeface="Calibri"/>
              </a:rPr>
              <a:t> </a:t>
            </a:r>
            <a:r>
              <a:rPr sz="1100">
                <a:solidFill>
                  <a:srgbClr val="000000"/>
                </a:solidFill>
                <a:latin typeface="Calibri"/>
                <a:cs typeface="Calibri"/>
              </a:rPr>
              <a:t>à pinça e</a:t>
            </a:r>
            <a:r>
              <a:rPr sz="1100" spc="-12">
                <a:solidFill>
                  <a:srgbClr val="000000"/>
                </a:solidFill>
                <a:latin typeface="Calibri"/>
                <a:cs typeface="Calibri"/>
              </a:rPr>
              <a:t> </a:t>
            </a:r>
            <a:r>
              <a:rPr sz="1100">
                <a:solidFill>
                  <a:srgbClr val="000000"/>
                </a:solidFill>
                <a:latin typeface="Calibri"/>
                <a:cs typeface="Calibri"/>
              </a:rPr>
              <a:t>também existe o</a:t>
            </a:r>
            <a:r>
              <a:rPr sz="1100" spc="17">
                <a:solidFill>
                  <a:srgbClr val="000000"/>
                </a:solidFill>
                <a:latin typeface="Calibri"/>
                <a:cs typeface="Calibri"/>
              </a:rPr>
              <a:t> </a:t>
            </a:r>
            <a:r>
              <a:rPr sz="1100">
                <a:solidFill>
                  <a:srgbClr val="000000"/>
                </a:solidFill>
                <a:latin typeface="Calibri"/>
                <a:cs typeface="Calibri"/>
              </a:rPr>
              <a:t>risco de fugas de </a:t>
            </a:r>
            <a:r>
              <a:rPr lang="pt-BR" sz="1100">
                <a:solidFill>
                  <a:srgbClr val="000000"/>
                </a:solidFill>
                <a:latin typeface="Calibri"/>
                <a:cs typeface="Calibri"/>
              </a:rPr>
              <a:t>fluido</a:t>
            </a:r>
            <a:r>
              <a:rPr sz="1100" spc="11">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freios</a:t>
            </a:r>
            <a:r>
              <a:rPr sz="1100">
                <a:solidFill>
                  <a:srgbClr val="000000"/>
                </a:solidFill>
                <a:latin typeface="Calibri"/>
                <a:cs typeface="Calibri"/>
              </a:rPr>
              <a:t>.</a:t>
            </a:r>
          </a:p>
          <a:p>
            <a:pPr marL="0" marR="0">
              <a:lnSpc>
                <a:spcPts val="1344"/>
              </a:lnSpc>
              <a:spcBef>
                <a:spcPts val="50"/>
              </a:spcBef>
              <a:spcAft>
                <a:spcPts val="0"/>
              </a:spcAft>
            </a:pPr>
            <a:r>
              <a:rPr sz="1100">
                <a:solidFill>
                  <a:srgbClr val="000000"/>
                </a:solidFill>
                <a:latin typeface="Calibri"/>
                <a:cs typeface="Calibri"/>
              </a:rPr>
              <a:t>Evite que o óleo</a:t>
            </a:r>
            <a:r>
              <a:rPr sz="1100" spc="18">
                <a:solidFill>
                  <a:srgbClr val="000000"/>
                </a:solidFill>
                <a:latin typeface="Calibri"/>
                <a:cs typeface="Calibri"/>
              </a:rPr>
              <a:t> </a:t>
            </a:r>
            <a:r>
              <a:rPr sz="1100">
                <a:solidFill>
                  <a:srgbClr val="000000"/>
                </a:solidFill>
                <a:latin typeface="Calibri"/>
                <a:cs typeface="Calibri"/>
              </a:rPr>
              <a:t>e</a:t>
            </a:r>
            <a:r>
              <a:rPr sz="1100" spc="-16">
                <a:solidFill>
                  <a:srgbClr val="000000"/>
                </a:solidFill>
                <a:latin typeface="Calibri"/>
                <a:cs typeface="Calibri"/>
              </a:rPr>
              <a:t> </a:t>
            </a:r>
            <a:r>
              <a:rPr sz="1100">
                <a:solidFill>
                  <a:srgbClr val="000000"/>
                </a:solidFill>
                <a:latin typeface="Calibri"/>
                <a:cs typeface="Calibri"/>
              </a:rPr>
              <a:t>a sujidade toquem nas pastilhas</a:t>
            </a:r>
            <a:r>
              <a:rPr sz="1100" spc="-11">
                <a:solidFill>
                  <a:srgbClr val="000000"/>
                </a:solidFill>
                <a:latin typeface="Calibri"/>
                <a:cs typeface="Calibri"/>
              </a:rPr>
              <a:t> </a:t>
            </a:r>
            <a:r>
              <a:rPr sz="1100">
                <a:solidFill>
                  <a:srgbClr val="000000"/>
                </a:solidFill>
                <a:latin typeface="Calibri"/>
                <a:cs typeface="Calibri"/>
              </a:rPr>
              <a:t>e no disco</a:t>
            </a:r>
            <a:r>
              <a:rPr sz="1100" spc="13">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no caso disto ocorrer pode fazer com</a:t>
            </a:r>
          </a:p>
          <a:p>
            <a:pPr marL="0" marR="0">
              <a:lnSpc>
                <a:spcPts val="1344"/>
              </a:lnSpc>
              <a:spcBef>
                <a:spcPts val="0"/>
              </a:spcBef>
              <a:spcAft>
                <a:spcPts val="0"/>
              </a:spcAft>
            </a:pPr>
            <a:r>
              <a:rPr sz="1100">
                <a:solidFill>
                  <a:srgbClr val="000000"/>
                </a:solidFill>
                <a:latin typeface="Calibri"/>
                <a:cs typeface="Calibri"/>
              </a:rPr>
              <a:t>que o</a:t>
            </a:r>
            <a:r>
              <a:rPr sz="1100" spc="10">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patine e diminua a potência de </a:t>
            </a:r>
            <a:r>
              <a:rPr lang="pt-BR" sz="1100">
                <a:solidFill>
                  <a:srgbClr val="000000"/>
                </a:solidFill>
                <a:latin typeface="Calibri"/>
                <a:cs typeface="Calibri"/>
              </a:rPr>
              <a:t>frenagem</a:t>
            </a:r>
            <a:r>
              <a:rPr sz="1100">
                <a:solidFill>
                  <a:srgbClr val="000000"/>
                </a:solidFill>
                <a:latin typeface="Calibri"/>
                <a:cs typeface="Calibri"/>
              </a:rPr>
              <a:t>.</a:t>
            </a:r>
          </a:p>
        </p:txBody>
      </p:sp>
      <p:sp>
        <p:nvSpPr>
          <p:cNvPr id="7" name="object 7"/>
          <p:cNvSpPr txBox="1"/>
          <p:nvPr/>
        </p:nvSpPr>
        <p:spPr>
          <a:xfrm>
            <a:off x="3485388" y="2220560"/>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8" name="object 8"/>
          <p:cNvSpPr txBox="1"/>
          <p:nvPr/>
        </p:nvSpPr>
        <p:spPr>
          <a:xfrm>
            <a:off x="647700" y="2448133"/>
            <a:ext cx="6255754"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Depois de substituir as pastilhas de </a:t>
            </a:r>
            <a:r>
              <a:rPr lang="pt-BR" sz="1100">
                <a:solidFill>
                  <a:srgbClr val="000000"/>
                </a:solidFill>
                <a:latin typeface="Calibri"/>
                <a:cs typeface="Calibri"/>
              </a:rPr>
              <a:t>freio</a:t>
            </a:r>
            <a:r>
              <a:rPr sz="1100">
                <a:solidFill>
                  <a:srgbClr val="000000"/>
                </a:solidFill>
                <a:latin typeface="Calibri"/>
                <a:cs typeface="Calibri"/>
              </a:rPr>
              <a:t>, comprove com a manete e o pedal </a:t>
            </a:r>
            <a:r>
              <a:rPr sz="1100" spc="-15">
                <a:solidFill>
                  <a:srgbClr val="000000"/>
                </a:solidFill>
                <a:latin typeface="Calibri"/>
                <a:cs typeface="Calibri"/>
              </a:rPr>
              <a:t>de</a:t>
            </a:r>
            <a:r>
              <a:rPr sz="1100">
                <a:solidFill>
                  <a:srgbClr val="000000"/>
                </a:solidFill>
                <a:latin typeface="Calibri"/>
                <a:cs typeface="Calibri"/>
              </a:rPr>
              <a:t> </a:t>
            </a:r>
            <a:r>
              <a:rPr lang="pt-BR" sz="1100">
                <a:solidFill>
                  <a:srgbClr val="000000"/>
                </a:solidFill>
                <a:latin typeface="Calibri"/>
                <a:cs typeface="Calibri"/>
              </a:rPr>
              <a:t>freio</a:t>
            </a:r>
            <a:r>
              <a:rPr sz="1100" spc="10">
                <a:solidFill>
                  <a:srgbClr val="000000"/>
                </a:solidFill>
                <a:latin typeface="Calibri"/>
                <a:cs typeface="Calibri"/>
              </a:rPr>
              <a:t> </a:t>
            </a:r>
            <a:r>
              <a:rPr sz="1100">
                <a:solidFill>
                  <a:srgbClr val="000000"/>
                </a:solidFill>
                <a:latin typeface="Calibri"/>
                <a:cs typeface="Calibri"/>
              </a:rPr>
              <a:t>que as pastilhas de</a:t>
            </a:r>
          </a:p>
          <a:p>
            <a:pPr marL="0" marR="0">
              <a:lnSpc>
                <a:spcPts val="1344"/>
              </a:lnSpc>
              <a:spcBef>
                <a:spcPts val="50"/>
              </a:spcBef>
              <a:spcAft>
                <a:spcPts val="0"/>
              </a:spcAft>
            </a:pPr>
            <a:r>
              <a:rPr lang="pt-BR" sz="1100">
                <a:solidFill>
                  <a:srgbClr val="000000"/>
                </a:solidFill>
                <a:latin typeface="Calibri"/>
                <a:cs typeface="Calibri"/>
              </a:rPr>
              <a:t>freio</a:t>
            </a:r>
            <a:r>
              <a:rPr sz="1100">
                <a:solidFill>
                  <a:srgbClr val="000000"/>
                </a:solidFill>
                <a:latin typeface="Calibri"/>
                <a:cs typeface="Calibri"/>
              </a:rPr>
              <a:t> pressionam</a:t>
            </a:r>
            <a:r>
              <a:rPr sz="1100" spc="18">
                <a:solidFill>
                  <a:srgbClr val="000000"/>
                </a:solidFill>
                <a:latin typeface="Calibri"/>
                <a:cs typeface="Calibri"/>
              </a:rPr>
              <a:t> </a:t>
            </a:r>
            <a:r>
              <a:rPr sz="1100">
                <a:solidFill>
                  <a:srgbClr val="000000"/>
                </a:solidFill>
                <a:latin typeface="Calibri"/>
                <a:cs typeface="Calibri"/>
              </a:rPr>
              <a:t>firmemente o disco</a:t>
            </a:r>
            <a:r>
              <a:rPr sz="1100" spc="13">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a:t>
            </a:r>
          </a:p>
        </p:txBody>
      </p:sp>
      <p:sp>
        <p:nvSpPr>
          <p:cNvPr id="9" name="object 9"/>
          <p:cNvSpPr txBox="1"/>
          <p:nvPr/>
        </p:nvSpPr>
        <p:spPr>
          <a:xfrm>
            <a:off x="647700" y="2840828"/>
            <a:ext cx="432811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Além disto, verifique </a:t>
            </a:r>
            <a:r>
              <a:rPr sz="1100" spc="11">
                <a:solidFill>
                  <a:srgbClr val="000000"/>
                </a:solidFill>
                <a:latin typeface="Calibri"/>
                <a:cs typeface="Calibri"/>
              </a:rPr>
              <a:t>se</a:t>
            </a:r>
            <a:r>
              <a:rPr sz="1100" spc="-23">
                <a:solidFill>
                  <a:srgbClr val="000000"/>
                </a:solidFill>
                <a:latin typeface="Calibri"/>
                <a:cs typeface="Calibri"/>
              </a:rPr>
              <a:t> </a:t>
            </a:r>
            <a:r>
              <a:rPr sz="1100">
                <a:solidFill>
                  <a:srgbClr val="000000"/>
                </a:solidFill>
                <a:latin typeface="Calibri"/>
                <a:cs typeface="Calibri"/>
              </a:rPr>
              <a:t>a manete e o pedal de </a:t>
            </a:r>
            <a:r>
              <a:rPr lang="pt-BR" sz="1100">
                <a:solidFill>
                  <a:srgbClr val="000000"/>
                </a:solidFill>
                <a:latin typeface="Calibri"/>
                <a:cs typeface="Calibri"/>
              </a:rPr>
              <a:t>freio</a:t>
            </a:r>
            <a:r>
              <a:rPr sz="1100">
                <a:solidFill>
                  <a:srgbClr val="000000"/>
                </a:solidFill>
                <a:latin typeface="Calibri"/>
                <a:cs typeface="Calibri"/>
              </a:rPr>
              <a:t> têm a folga correta.</a:t>
            </a:r>
          </a:p>
        </p:txBody>
      </p:sp>
      <p:sp>
        <p:nvSpPr>
          <p:cNvPr id="10" name="object 10"/>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160</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969"/>
            <a:ext cx="1864309"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Substituição de luzes</a:t>
            </a:r>
          </a:p>
        </p:txBody>
      </p:sp>
      <p:sp>
        <p:nvSpPr>
          <p:cNvPr id="5" name="object 5"/>
          <p:cNvSpPr txBox="1"/>
          <p:nvPr/>
        </p:nvSpPr>
        <p:spPr>
          <a:xfrm>
            <a:off x="684275" y="996788"/>
            <a:ext cx="640178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as luzes de iluminação não</a:t>
            </a:r>
            <a:r>
              <a:rPr sz="1100" spc="19">
                <a:solidFill>
                  <a:srgbClr val="000000"/>
                </a:solidFill>
                <a:latin typeface="Calibri"/>
                <a:cs typeface="Calibri"/>
              </a:rPr>
              <a:t> </a:t>
            </a:r>
            <a:r>
              <a:rPr sz="1100">
                <a:solidFill>
                  <a:srgbClr val="000000"/>
                </a:solidFill>
                <a:latin typeface="Calibri"/>
                <a:cs typeface="Calibri"/>
              </a:rPr>
              <a:t>funcionarem, pode encontrar-se numa</a:t>
            </a:r>
            <a:r>
              <a:rPr sz="1100" spc="-18">
                <a:solidFill>
                  <a:srgbClr val="000000"/>
                </a:solidFill>
                <a:latin typeface="Calibri"/>
                <a:cs typeface="Calibri"/>
              </a:rPr>
              <a:t> </a:t>
            </a:r>
            <a:r>
              <a:rPr sz="1100">
                <a:solidFill>
                  <a:srgbClr val="000000"/>
                </a:solidFill>
                <a:latin typeface="Calibri"/>
                <a:cs typeface="Calibri"/>
              </a:rPr>
              <a:t>situação perigosa,</a:t>
            </a:r>
            <a:r>
              <a:rPr sz="1100" spc="-16">
                <a:solidFill>
                  <a:srgbClr val="000000"/>
                </a:solidFill>
                <a:latin typeface="Calibri"/>
                <a:cs typeface="Calibri"/>
              </a:rPr>
              <a:t> </a:t>
            </a:r>
            <a:r>
              <a:rPr sz="1100">
                <a:solidFill>
                  <a:srgbClr val="000000"/>
                </a:solidFill>
                <a:latin typeface="Calibri"/>
                <a:cs typeface="Calibri"/>
              </a:rPr>
              <a:t>pois as</a:t>
            </a:r>
            <a:r>
              <a:rPr sz="1100" spc="10">
                <a:solidFill>
                  <a:srgbClr val="000000"/>
                </a:solidFill>
                <a:latin typeface="Calibri"/>
                <a:cs typeface="Calibri"/>
              </a:rPr>
              <a:t> </a:t>
            </a:r>
            <a:r>
              <a:rPr sz="1100">
                <a:solidFill>
                  <a:srgbClr val="000000"/>
                </a:solidFill>
                <a:latin typeface="Calibri"/>
                <a:cs typeface="Calibri"/>
              </a:rPr>
              <a:t>luzes ajudam a</a:t>
            </a:r>
          </a:p>
          <a:p>
            <a:pPr marL="0" marR="0">
              <a:lnSpc>
                <a:spcPts val="1344"/>
              </a:lnSpc>
              <a:spcBef>
                <a:spcPts val="50"/>
              </a:spcBef>
              <a:spcAft>
                <a:spcPts val="0"/>
              </a:spcAft>
            </a:pPr>
            <a:r>
              <a:rPr sz="1100">
                <a:solidFill>
                  <a:srgbClr val="000000"/>
                </a:solidFill>
                <a:latin typeface="Calibri"/>
                <a:cs typeface="Calibri"/>
              </a:rPr>
              <a:t>deixar-se ver</a:t>
            </a:r>
            <a:r>
              <a:rPr sz="1100" spc="-13">
                <a:solidFill>
                  <a:srgbClr val="000000"/>
                </a:solidFill>
                <a:latin typeface="Calibri"/>
                <a:cs typeface="Calibri"/>
              </a:rPr>
              <a:t> </a:t>
            </a:r>
            <a:r>
              <a:rPr sz="1100">
                <a:solidFill>
                  <a:srgbClr val="000000"/>
                </a:solidFill>
                <a:latin typeface="Calibri"/>
                <a:cs typeface="Calibri"/>
              </a:rPr>
              <a:t>melhor a si e à sua moto aos outros condutores.</a:t>
            </a:r>
          </a:p>
        </p:txBody>
      </p:sp>
      <p:sp>
        <p:nvSpPr>
          <p:cNvPr id="6" name="object 6"/>
          <p:cNvSpPr txBox="1"/>
          <p:nvPr/>
        </p:nvSpPr>
        <p:spPr>
          <a:xfrm>
            <a:off x="684274" y="1508522"/>
            <a:ext cx="3454015"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1F497D"/>
                </a:solidFill>
                <a:cs typeface="Cambria"/>
              </a:rPr>
              <a:t>Substituição de</a:t>
            </a:r>
            <a:r>
              <a:rPr sz="1200" b="1" spc="11">
                <a:solidFill>
                  <a:srgbClr val="1F497D"/>
                </a:solidFill>
                <a:cs typeface="Cambria"/>
              </a:rPr>
              <a:t> </a:t>
            </a:r>
            <a:r>
              <a:rPr sz="1200" b="1">
                <a:solidFill>
                  <a:srgbClr val="1F497D"/>
                </a:solidFill>
                <a:cs typeface="Cambria"/>
              </a:rPr>
              <a:t>luzes do sistema de iluminação</a:t>
            </a:r>
          </a:p>
        </p:txBody>
      </p:sp>
      <p:sp>
        <p:nvSpPr>
          <p:cNvPr id="7" name="object 7"/>
          <p:cNvSpPr txBox="1"/>
          <p:nvPr/>
        </p:nvSpPr>
        <p:spPr>
          <a:xfrm>
            <a:off x="684275" y="1763674"/>
            <a:ext cx="6440767" cy="67967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farol,</a:t>
            </a:r>
            <a:r>
              <a:rPr sz="1100" spc="-10">
                <a:solidFill>
                  <a:srgbClr val="000000"/>
                </a:solidFill>
                <a:latin typeface="Calibri"/>
                <a:cs typeface="Calibri"/>
              </a:rPr>
              <a:t> </a:t>
            </a:r>
            <a:r>
              <a:rPr sz="1100">
                <a:solidFill>
                  <a:srgbClr val="000000"/>
                </a:solidFill>
                <a:latin typeface="Calibri"/>
                <a:cs typeface="Calibri"/>
              </a:rPr>
              <a:t>luz de presença dianteira, intermitentes, luz de presença traseira, luz de </a:t>
            </a:r>
            <a:r>
              <a:rPr lang="pt-BR" sz="1100">
                <a:solidFill>
                  <a:srgbClr val="000000"/>
                </a:solidFill>
                <a:latin typeface="Calibri"/>
                <a:cs typeface="Calibri"/>
              </a:rPr>
              <a:t>freio</a:t>
            </a:r>
            <a:r>
              <a:rPr sz="1100">
                <a:solidFill>
                  <a:srgbClr val="000000"/>
                </a:solidFill>
                <a:latin typeface="Calibri"/>
                <a:cs typeface="Calibri"/>
              </a:rPr>
              <a:t> e luz da placa de</a:t>
            </a:r>
          </a:p>
          <a:p>
            <a:pPr marL="0" marR="0">
              <a:lnSpc>
                <a:spcPts val="1344"/>
              </a:lnSpc>
              <a:spcBef>
                <a:spcPts val="50"/>
              </a:spcBef>
              <a:spcAft>
                <a:spcPts val="0"/>
              </a:spcAft>
            </a:pPr>
            <a:r>
              <a:rPr sz="1100">
                <a:solidFill>
                  <a:srgbClr val="000000"/>
                </a:solidFill>
                <a:latin typeface="Calibri"/>
                <a:cs typeface="Calibri"/>
              </a:rPr>
              <a:t>matrícula são todas em LED e estão seladas; em</a:t>
            </a:r>
            <a:r>
              <a:rPr sz="1100" spc="10">
                <a:solidFill>
                  <a:srgbClr val="000000"/>
                </a:solidFill>
                <a:latin typeface="Calibri"/>
                <a:cs typeface="Calibri"/>
              </a:rPr>
              <a:t> </a:t>
            </a:r>
            <a:r>
              <a:rPr sz="1100">
                <a:solidFill>
                  <a:srgbClr val="000000"/>
                </a:solidFill>
                <a:latin typeface="Calibri"/>
                <a:cs typeface="Calibri"/>
              </a:rPr>
              <a:t>caso</a:t>
            </a:r>
            <a:r>
              <a:rPr sz="1100" spc="-13">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quebra</a:t>
            </a:r>
            <a:r>
              <a:rPr sz="1100">
                <a:solidFill>
                  <a:srgbClr val="000000"/>
                </a:solidFill>
                <a:latin typeface="Calibri"/>
                <a:cs typeface="Calibri"/>
              </a:rPr>
              <a:t>, dirija-se a uma Oficina Autorizada VOGE para a</a:t>
            </a:r>
          </a:p>
          <a:p>
            <a:pPr marL="0" marR="0">
              <a:lnSpc>
                <a:spcPts val="1344"/>
              </a:lnSpc>
              <a:spcBef>
                <a:spcPts val="0"/>
              </a:spcBef>
              <a:spcAft>
                <a:spcPts val="0"/>
              </a:spcAft>
            </a:pPr>
            <a:r>
              <a:rPr sz="1100">
                <a:solidFill>
                  <a:srgbClr val="000000"/>
                </a:solidFill>
                <a:latin typeface="Calibri"/>
                <a:cs typeface="Calibri"/>
              </a:rPr>
              <a:t>sua substituição. Quando for </a:t>
            </a:r>
            <a:r>
              <a:rPr lang="pt-BR" sz="1100">
                <a:solidFill>
                  <a:srgbClr val="000000"/>
                </a:solidFill>
                <a:latin typeface="Calibri"/>
                <a:cs typeface="Calibri"/>
              </a:rPr>
              <a:t>o momento</a:t>
            </a:r>
            <a:r>
              <a:rPr sz="1100">
                <a:solidFill>
                  <a:srgbClr val="000000"/>
                </a:solidFill>
                <a:latin typeface="Calibri"/>
                <a:cs typeface="Calibri"/>
              </a:rPr>
              <a:t> de trocar</a:t>
            </a:r>
            <a:r>
              <a:rPr sz="1100" spc="-16">
                <a:solidFill>
                  <a:srgbClr val="000000"/>
                </a:solidFill>
                <a:latin typeface="Calibri"/>
                <a:cs typeface="Calibri"/>
              </a:rPr>
              <a:t> </a:t>
            </a:r>
            <a:r>
              <a:rPr sz="1100">
                <a:solidFill>
                  <a:srgbClr val="000000"/>
                </a:solidFill>
                <a:latin typeface="Calibri"/>
                <a:cs typeface="Calibri"/>
              </a:rPr>
              <a:t>alguma</a:t>
            </a:r>
            <a:r>
              <a:rPr sz="1100" spc="-21">
                <a:solidFill>
                  <a:srgbClr val="000000"/>
                </a:solidFill>
                <a:latin typeface="Calibri"/>
                <a:cs typeface="Calibri"/>
              </a:rPr>
              <a:t> </a:t>
            </a:r>
            <a:r>
              <a:rPr sz="1100">
                <a:solidFill>
                  <a:srgbClr val="000000"/>
                </a:solidFill>
                <a:latin typeface="Calibri"/>
                <a:cs typeface="Calibri"/>
              </a:rPr>
              <a:t>luz do sistema</a:t>
            </a:r>
            <a:r>
              <a:rPr sz="1100" spc="-10">
                <a:solidFill>
                  <a:srgbClr val="000000"/>
                </a:solidFill>
                <a:latin typeface="Calibri"/>
                <a:cs typeface="Calibri"/>
              </a:rPr>
              <a:t> </a:t>
            </a:r>
            <a:r>
              <a:rPr sz="1100">
                <a:solidFill>
                  <a:srgbClr val="000000"/>
                </a:solidFill>
                <a:latin typeface="Calibri"/>
                <a:cs typeface="Calibri"/>
              </a:rPr>
              <a:t>de iluminação, verifique a descrição e as</a:t>
            </a:r>
            <a:r>
              <a:rPr lang="pt-BR" sz="1100">
                <a:solidFill>
                  <a:srgbClr val="000000"/>
                </a:solidFill>
                <a:latin typeface="Calibri"/>
                <a:cs typeface="Calibri"/>
              </a:rPr>
              <a:t> </a:t>
            </a:r>
            <a:r>
              <a:rPr sz="1100">
                <a:solidFill>
                  <a:srgbClr val="000000"/>
                </a:solidFill>
                <a:latin typeface="Calibri"/>
                <a:cs typeface="Calibri"/>
              </a:rPr>
              <a:t>características</a:t>
            </a:r>
            <a:r>
              <a:rPr sz="1100" spc="-11">
                <a:solidFill>
                  <a:srgbClr val="000000"/>
                </a:solidFill>
                <a:latin typeface="Calibri"/>
                <a:cs typeface="Calibri"/>
              </a:rPr>
              <a:t> </a:t>
            </a:r>
            <a:r>
              <a:rPr sz="1100">
                <a:solidFill>
                  <a:srgbClr val="000000"/>
                </a:solidFill>
                <a:latin typeface="Calibri"/>
                <a:cs typeface="Calibri"/>
              </a:rPr>
              <a:t>na seguinte</a:t>
            </a:r>
            <a:r>
              <a:rPr sz="1100" spc="-13">
                <a:solidFill>
                  <a:srgbClr val="000000"/>
                </a:solidFill>
                <a:latin typeface="Calibri"/>
                <a:cs typeface="Calibri"/>
              </a:rPr>
              <a:t> </a:t>
            </a:r>
            <a:r>
              <a:rPr sz="1100">
                <a:solidFill>
                  <a:srgbClr val="000000"/>
                </a:solidFill>
                <a:latin typeface="Calibri"/>
                <a:cs typeface="Calibri"/>
              </a:rPr>
              <a:t>tabela.</a:t>
            </a:r>
          </a:p>
        </p:txBody>
      </p:sp>
      <p:sp>
        <p:nvSpPr>
          <p:cNvPr id="8" name="object 8"/>
          <p:cNvSpPr txBox="1"/>
          <p:nvPr/>
        </p:nvSpPr>
        <p:spPr>
          <a:xfrm>
            <a:off x="684275" y="2496718"/>
            <a:ext cx="628390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sujidade, especialmente</a:t>
            </a:r>
            <a:r>
              <a:rPr sz="1100" spc="-24">
                <a:solidFill>
                  <a:srgbClr val="000000"/>
                </a:solidFill>
                <a:latin typeface="Calibri"/>
                <a:cs typeface="Calibri"/>
              </a:rPr>
              <a:t> </a:t>
            </a:r>
            <a:r>
              <a:rPr sz="1100">
                <a:solidFill>
                  <a:srgbClr val="000000"/>
                </a:solidFill>
                <a:latin typeface="Calibri"/>
                <a:cs typeface="Calibri"/>
              </a:rPr>
              <a:t>a gordura, na superfície da</a:t>
            </a:r>
            <a:r>
              <a:rPr sz="1100" spc="-10">
                <a:solidFill>
                  <a:srgbClr val="000000"/>
                </a:solidFill>
                <a:latin typeface="Calibri"/>
                <a:cs typeface="Calibri"/>
              </a:rPr>
              <a:t> </a:t>
            </a:r>
            <a:r>
              <a:rPr sz="1100">
                <a:solidFill>
                  <a:srgbClr val="000000"/>
                </a:solidFill>
                <a:latin typeface="Calibri"/>
                <a:cs typeface="Calibri"/>
              </a:rPr>
              <a:t>lente pode ser prejudicial</a:t>
            </a:r>
            <a:r>
              <a:rPr sz="1100" spc="-10">
                <a:solidFill>
                  <a:srgbClr val="000000"/>
                </a:solidFill>
                <a:latin typeface="Calibri"/>
                <a:cs typeface="Calibri"/>
              </a:rPr>
              <a:t> </a:t>
            </a:r>
            <a:r>
              <a:rPr sz="1100">
                <a:solidFill>
                  <a:srgbClr val="000000"/>
                </a:solidFill>
                <a:latin typeface="Calibri"/>
                <a:cs typeface="Calibri"/>
              </a:rPr>
              <a:t>para a dissipação</a:t>
            </a:r>
            <a:r>
              <a:rPr sz="1100" spc="11">
                <a:solidFill>
                  <a:srgbClr val="000000"/>
                </a:solidFill>
                <a:latin typeface="Calibri"/>
                <a:cs typeface="Calibri"/>
              </a:rPr>
              <a:t> </a:t>
            </a:r>
            <a:r>
              <a:rPr sz="1100">
                <a:solidFill>
                  <a:srgbClr val="000000"/>
                </a:solidFill>
                <a:latin typeface="Calibri"/>
                <a:cs typeface="Calibri"/>
              </a:rPr>
              <a:t>de calor, o</a:t>
            </a:r>
          </a:p>
          <a:p>
            <a:pPr marL="0" marR="0">
              <a:lnSpc>
                <a:spcPts val="1344"/>
              </a:lnSpc>
              <a:spcBef>
                <a:spcPts val="50"/>
              </a:spcBef>
              <a:spcAft>
                <a:spcPts val="0"/>
              </a:spcAft>
            </a:pPr>
            <a:r>
              <a:rPr sz="1100">
                <a:solidFill>
                  <a:srgbClr val="000000"/>
                </a:solidFill>
                <a:latin typeface="Calibri"/>
                <a:cs typeface="Calibri"/>
              </a:rPr>
              <a:t>que provoca</a:t>
            </a:r>
            <a:r>
              <a:rPr sz="1100" spc="-10">
                <a:solidFill>
                  <a:srgbClr val="000000"/>
                </a:solidFill>
                <a:latin typeface="Calibri"/>
                <a:cs typeface="Calibri"/>
              </a:rPr>
              <a:t> </a:t>
            </a:r>
            <a:r>
              <a:rPr sz="1100">
                <a:solidFill>
                  <a:srgbClr val="000000"/>
                </a:solidFill>
                <a:latin typeface="Calibri"/>
                <a:cs typeface="Calibri"/>
              </a:rPr>
              <a:t>um sobreaquecimento da lâmpada</a:t>
            </a:r>
            <a:r>
              <a:rPr sz="1100" spc="-16">
                <a:solidFill>
                  <a:srgbClr val="000000"/>
                </a:solidFill>
                <a:latin typeface="Calibri"/>
                <a:cs typeface="Calibri"/>
              </a:rPr>
              <a:t> </a:t>
            </a:r>
            <a:r>
              <a:rPr sz="1100">
                <a:solidFill>
                  <a:srgbClr val="000000"/>
                </a:solidFill>
                <a:latin typeface="Calibri"/>
                <a:cs typeface="Calibri"/>
              </a:rPr>
              <a:t>e uma diminuição da sua vida útil.</a:t>
            </a:r>
          </a:p>
        </p:txBody>
      </p:sp>
      <p:sp>
        <p:nvSpPr>
          <p:cNvPr id="9" name="object 9"/>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161</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3463544"/>
            <a:ext cx="6301740" cy="8016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6301740" cy="251002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4271011" cy="556740"/>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2180844" marR="0">
              <a:lnSpc>
                <a:spcPts val="1347"/>
              </a:lnSpc>
              <a:spcBef>
                <a:spcPts val="1438"/>
              </a:spcBef>
              <a:spcAft>
                <a:spcPts val="0"/>
              </a:spcAft>
            </a:pPr>
            <a:r>
              <a:rPr sz="1100">
                <a:solidFill>
                  <a:srgbClr val="000000"/>
                </a:solidFill>
                <a:latin typeface="Calibri"/>
                <a:cs typeface="Calibri"/>
              </a:rPr>
              <a:t>Características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sistema elétrico</a:t>
            </a:r>
          </a:p>
        </p:txBody>
      </p:sp>
      <p:sp>
        <p:nvSpPr>
          <p:cNvPr id="6" name="object 6"/>
          <p:cNvSpPr txBox="1"/>
          <p:nvPr/>
        </p:nvSpPr>
        <p:spPr>
          <a:xfrm>
            <a:off x="1216152" y="963260"/>
            <a:ext cx="2026208" cy="1120620"/>
          </a:xfrm>
          <a:prstGeom prst="rect">
            <a:avLst/>
          </a:prstGeom>
        </p:spPr>
        <p:txBody>
          <a:bodyPr vert="horz" wrap="square" lIns="0" tIns="0" rIns="0" bIns="0" rtlCol="0">
            <a:spAutoFit/>
          </a:bodyPr>
          <a:lstStyle/>
          <a:p>
            <a:pPr marL="217931" marR="0">
              <a:lnSpc>
                <a:spcPts val="1347"/>
              </a:lnSpc>
              <a:spcBef>
                <a:spcPts val="0"/>
              </a:spcBef>
              <a:spcAft>
                <a:spcPts val="0"/>
              </a:spcAft>
            </a:pPr>
            <a:r>
              <a:rPr sz="1100">
                <a:solidFill>
                  <a:srgbClr val="000000"/>
                </a:solidFill>
                <a:latin typeface="Calibri"/>
                <a:cs typeface="Calibri"/>
              </a:rPr>
              <a:t>Características da bateria</a:t>
            </a:r>
          </a:p>
          <a:p>
            <a:pPr marL="0" marR="0">
              <a:lnSpc>
                <a:spcPts val="1347"/>
              </a:lnSpc>
              <a:spcBef>
                <a:spcPts val="452"/>
              </a:spcBef>
              <a:spcAft>
                <a:spcPts val="0"/>
              </a:spcAft>
            </a:pPr>
            <a:r>
              <a:rPr sz="1100">
                <a:solidFill>
                  <a:srgbClr val="000000"/>
                </a:solidFill>
                <a:latin typeface="Calibri"/>
                <a:cs typeface="Calibri"/>
              </a:rPr>
              <a:t>Farol</a:t>
            </a:r>
            <a:r>
              <a:rPr sz="1100" spc="-12">
                <a:solidFill>
                  <a:srgbClr val="000000"/>
                </a:solidFill>
                <a:latin typeface="Calibri"/>
                <a:cs typeface="Calibri"/>
              </a:rPr>
              <a:t> </a:t>
            </a:r>
            <a:r>
              <a:rPr sz="1100">
                <a:solidFill>
                  <a:srgbClr val="000000"/>
                </a:solidFill>
                <a:latin typeface="Calibri"/>
                <a:cs typeface="Calibri"/>
              </a:rPr>
              <a:t>(luzes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médios/máximos)</a:t>
            </a:r>
          </a:p>
          <a:p>
            <a:pPr marL="211836" marR="0">
              <a:lnSpc>
                <a:spcPts val="1347"/>
              </a:lnSpc>
              <a:spcBef>
                <a:spcPts val="490"/>
              </a:spcBef>
              <a:spcAft>
                <a:spcPts val="0"/>
              </a:spcAft>
            </a:pPr>
            <a:r>
              <a:rPr sz="1100">
                <a:solidFill>
                  <a:srgbClr val="000000"/>
                </a:solidFill>
                <a:latin typeface="Calibri"/>
                <a:cs typeface="Calibri"/>
              </a:rPr>
              <a:t>Luz de presença dianteira</a:t>
            </a:r>
          </a:p>
          <a:p>
            <a:pPr marL="248411" marR="0">
              <a:lnSpc>
                <a:spcPts val="1347"/>
              </a:lnSpc>
              <a:spcBef>
                <a:spcPts val="452"/>
              </a:spcBef>
              <a:spcAft>
                <a:spcPts val="0"/>
              </a:spcAft>
            </a:pPr>
            <a:r>
              <a:rPr sz="1100">
                <a:solidFill>
                  <a:srgbClr val="000000"/>
                </a:solidFill>
                <a:latin typeface="Calibri"/>
                <a:cs typeface="Calibri"/>
              </a:rPr>
              <a:t>Luz de presença traseira</a:t>
            </a:r>
          </a:p>
          <a:p>
            <a:pPr marL="323088" marR="0">
              <a:lnSpc>
                <a:spcPts val="1347"/>
              </a:lnSpc>
              <a:spcBef>
                <a:spcPts val="490"/>
              </a:spcBef>
              <a:spcAft>
                <a:spcPts val="0"/>
              </a:spcAft>
            </a:pPr>
            <a:r>
              <a:rPr sz="1100">
                <a:solidFill>
                  <a:srgbClr val="000000"/>
                </a:solidFill>
                <a:latin typeface="Calibri"/>
                <a:cs typeface="Calibri"/>
              </a:rPr>
              <a:t>Luz de </a:t>
            </a:r>
            <a:r>
              <a:rPr lang="pt-BR" sz="1100">
                <a:solidFill>
                  <a:srgbClr val="000000"/>
                </a:solidFill>
                <a:latin typeface="Calibri"/>
                <a:cs typeface="Calibri"/>
              </a:rPr>
              <a:t>freio</a:t>
            </a:r>
            <a:r>
              <a:rPr sz="1100" spc="12">
                <a:solidFill>
                  <a:srgbClr val="000000"/>
                </a:solidFill>
                <a:latin typeface="Calibri"/>
                <a:cs typeface="Calibri"/>
              </a:rPr>
              <a:t> </a:t>
            </a:r>
            <a:r>
              <a:rPr sz="1100">
                <a:solidFill>
                  <a:srgbClr val="000000"/>
                </a:solidFill>
                <a:latin typeface="Calibri"/>
                <a:cs typeface="Calibri"/>
              </a:rPr>
              <a:t>traseira</a:t>
            </a:r>
          </a:p>
        </p:txBody>
      </p:sp>
      <p:sp>
        <p:nvSpPr>
          <p:cNvPr id="7" name="object 7"/>
          <p:cNvSpPr txBox="1"/>
          <p:nvPr/>
        </p:nvSpPr>
        <p:spPr>
          <a:xfrm>
            <a:off x="4363212" y="963260"/>
            <a:ext cx="2026208" cy="1090042"/>
          </a:xfrm>
          <a:prstGeom prst="rect">
            <a:avLst/>
          </a:prstGeom>
        </p:spPr>
        <p:txBody>
          <a:bodyPr vert="horz" wrap="square" lIns="0" tIns="0" rIns="0" bIns="0" rtlCol="0">
            <a:spAutoFit/>
          </a:bodyPr>
          <a:lstStyle/>
          <a:p>
            <a:pPr marL="217932" marR="0">
              <a:lnSpc>
                <a:spcPts val="1347"/>
              </a:lnSpc>
              <a:spcBef>
                <a:spcPts val="0"/>
              </a:spcBef>
              <a:spcAft>
                <a:spcPts val="0"/>
              </a:spcAft>
            </a:pPr>
            <a:r>
              <a:rPr lang="pt-BR" sz="1100">
                <a:solidFill>
                  <a:srgbClr val="000000"/>
                </a:solidFill>
                <a:latin typeface="Calibri"/>
                <a:cs typeface="Calibri"/>
              </a:rPr>
              <a:t>12V 12Ah</a:t>
            </a:r>
            <a:endParaRPr sz="1100">
              <a:solidFill>
                <a:srgbClr val="000000"/>
              </a:solidFill>
              <a:latin typeface="Calibri"/>
              <a:cs typeface="Calibri"/>
            </a:endParaRPr>
          </a:p>
          <a:p>
            <a:pPr marL="0" marR="0">
              <a:lnSpc>
                <a:spcPts val="1347"/>
              </a:lnSpc>
              <a:spcBef>
                <a:spcPts val="452"/>
              </a:spcBef>
              <a:spcAft>
                <a:spcPts val="0"/>
              </a:spcAft>
            </a:pPr>
            <a:r>
              <a:rPr lang="pt-BR" sz="1100">
                <a:solidFill>
                  <a:srgbClr val="000000"/>
                </a:solidFill>
                <a:latin typeface="Calibri"/>
                <a:cs typeface="Calibri"/>
              </a:rPr>
              <a:t>       12V 7.4/17.5W</a:t>
            </a:r>
            <a:endParaRPr sz="1100">
              <a:solidFill>
                <a:srgbClr val="000000"/>
              </a:solidFill>
              <a:latin typeface="Calibri"/>
              <a:cs typeface="Calibri"/>
            </a:endParaRPr>
          </a:p>
          <a:p>
            <a:pPr marL="211835" marR="0">
              <a:lnSpc>
                <a:spcPts val="1347"/>
              </a:lnSpc>
              <a:spcBef>
                <a:spcPts val="490"/>
              </a:spcBef>
              <a:spcAft>
                <a:spcPts val="0"/>
              </a:spcAft>
            </a:pPr>
            <a:r>
              <a:rPr lang="pt-BR" sz="1100">
                <a:solidFill>
                  <a:srgbClr val="000000"/>
                </a:solidFill>
                <a:latin typeface="Calibri"/>
                <a:cs typeface="Calibri"/>
              </a:rPr>
              <a:t>12V 3.9W</a:t>
            </a:r>
          </a:p>
          <a:p>
            <a:pPr marL="211835" marR="0">
              <a:lnSpc>
                <a:spcPts val="1347"/>
              </a:lnSpc>
              <a:spcBef>
                <a:spcPts val="490"/>
              </a:spcBef>
              <a:spcAft>
                <a:spcPts val="0"/>
              </a:spcAft>
            </a:pPr>
            <a:r>
              <a:rPr lang="pt-BR" sz="1100">
                <a:solidFill>
                  <a:srgbClr val="000000"/>
                </a:solidFill>
                <a:latin typeface="Calibri"/>
                <a:cs typeface="Calibri"/>
              </a:rPr>
              <a:t>12V 0.12W</a:t>
            </a:r>
          </a:p>
          <a:p>
            <a:pPr marL="211835" marR="0">
              <a:lnSpc>
                <a:spcPts val="1347"/>
              </a:lnSpc>
              <a:spcBef>
                <a:spcPts val="490"/>
              </a:spcBef>
              <a:spcAft>
                <a:spcPts val="0"/>
              </a:spcAft>
            </a:pPr>
            <a:r>
              <a:rPr lang="pt-BR" sz="1100">
                <a:solidFill>
                  <a:srgbClr val="000000"/>
                </a:solidFill>
                <a:latin typeface="Calibri"/>
                <a:cs typeface="Calibri"/>
              </a:rPr>
              <a:t>12V 1.98W</a:t>
            </a:r>
            <a:endParaRPr sz="1100">
              <a:solidFill>
                <a:srgbClr val="000000"/>
              </a:solidFill>
              <a:latin typeface="Calibri"/>
              <a:cs typeface="Calibri"/>
            </a:endParaRPr>
          </a:p>
        </p:txBody>
      </p:sp>
      <p:sp>
        <p:nvSpPr>
          <p:cNvPr id="8" name="object 8"/>
          <p:cNvSpPr txBox="1"/>
          <p:nvPr/>
        </p:nvSpPr>
        <p:spPr>
          <a:xfrm>
            <a:off x="1461516" y="2101688"/>
            <a:ext cx="1533596" cy="4378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Intermitentes dianteiros</a:t>
            </a:r>
          </a:p>
          <a:p>
            <a:pPr marL="38100" marR="0">
              <a:lnSpc>
                <a:spcPts val="1347"/>
              </a:lnSpc>
              <a:spcBef>
                <a:spcPts val="452"/>
              </a:spcBef>
              <a:spcAft>
                <a:spcPts val="0"/>
              </a:spcAft>
            </a:pPr>
            <a:r>
              <a:rPr sz="1100">
                <a:solidFill>
                  <a:srgbClr val="000000"/>
                </a:solidFill>
                <a:latin typeface="Calibri"/>
                <a:cs typeface="Calibri"/>
              </a:rPr>
              <a:t>Intermitentes traseiros</a:t>
            </a:r>
          </a:p>
        </p:txBody>
      </p:sp>
      <p:sp>
        <p:nvSpPr>
          <p:cNvPr id="9" name="object 9"/>
          <p:cNvSpPr txBox="1"/>
          <p:nvPr/>
        </p:nvSpPr>
        <p:spPr>
          <a:xfrm>
            <a:off x="4608576" y="2101688"/>
            <a:ext cx="1533596" cy="397545"/>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12V 2W</a:t>
            </a:r>
            <a:endParaRPr sz="1100">
              <a:solidFill>
                <a:srgbClr val="000000"/>
              </a:solidFill>
              <a:latin typeface="Calibri"/>
              <a:cs typeface="Calibri"/>
            </a:endParaRPr>
          </a:p>
          <a:p>
            <a:pPr marL="38100" marR="0">
              <a:lnSpc>
                <a:spcPts val="1347"/>
              </a:lnSpc>
              <a:spcBef>
                <a:spcPts val="452"/>
              </a:spcBef>
              <a:spcAft>
                <a:spcPts val="0"/>
              </a:spcAft>
            </a:pPr>
            <a:r>
              <a:rPr lang="pt-BR" sz="1100">
                <a:solidFill>
                  <a:srgbClr val="000000"/>
                </a:solidFill>
                <a:latin typeface="Calibri"/>
                <a:cs typeface="Calibri"/>
              </a:rPr>
              <a:t>12V 2W</a:t>
            </a:r>
            <a:endParaRPr sz="1100">
              <a:solidFill>
                <a:srgbClr val="000000"/>
              </a:solidFill>
              <a:latin typeface="Calibri"/>
              <a:cs typeface="Calibri"/>
            </a:endParaRPr>
          </a:p>
        </p:txBody>
      </p:sp>
      <p:sp>
        <p:nvSpPr>
          <p:cNvPr id="10" name="object 10"/>
          <p:cNvSpPr txBox="1"/>
          <p:nvPr/>
        </p:nvSpPr>
        <p:spPr>
          <a:xfrm>
            <a:off x="1022604" y="2557861"/>
            <a:ext cx="2412908" cy="66444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Luz de iluminação da placa de matrícula</a:t>
            </a:r>
          </a:p>
          <a:p>
            <a:pPr marL="405383" marR="0">
              <a:lnSpc>
                <a:spcPts val="1347"/>
              </a:lnSpc>
              <a:spcBef>
                <a:spcPts val="498"/>
              </a:spcBef>
              <a:spcAft>
                <a:spcPts val="0"/>
              </a:spcAft>
            </a:pPr>
            <a:r>
              <a:rPr sz="1100">
                <a:solidFill>
                  <a:srgbClr val="000000"/>
                </a:solidFill>
                <a:latin typeface="Calibri"/>
                <a:cs typeface="Calibri"/>
              </a:rPr>
              <a:t>Luz de presença dianteira</a:t>
            </a:r>
          </a:p>
          <a:p>
            <a:pPr marL="664463" marR="0">
              <a:lnSpc>
                <a:spcPts val="1347"/>
              </a:lnSpc>
              <a:spcBef>
                <a:spcPts val="490"/>
              </a:spcBef>
              <a:spcAft>
                <a:spcPts val="0"/>
              </a:spcAft>
            </a:pPr>
            <a:r>
              <a:rPr sz="1100">
                <a:solidFill>
                  <a:srgbClr val="000000"/>
                </a:solidFill>
                <a:latin typeface="Calibri"/>
                <a:cs typeface="Calibri"/>
              </a:rPr>
              <a:t>Tipos</a:t>
            </a:r>
            <a:r>
              <a:rPr sz="1100" spc="12">
                <a:solidFill>
                  <a:srgbClr val="000000"/>
                </a:solidFill>
                <a:latin typeface="Calibri"/>
                <a:cs typeface="Calibri"/>
              </a:rPr>
              <a:t> </a:t>
            </a:r>
            <a:r>
              <a:rPr sz="1100">
                <a:solidFill>
                  <a:srgbClr val="000000"/>
                </a:solidFill>
                <a:latin typeface="Calibri"/>
                <a:cs typeface="Calibri"/>
              </a:rPr>
              <a:t>de fusíveis</a:t>
            </a:r>
          </a:p>
        </p:txBody>
      </p:sp>
      <p:sp>
        <p:nvSpPr>
          <p:cNvPr id="11" name="object 11"/>
          <p:cNvSpPr txBox="1"/>
          <p:nvPr/>
        </p:nvSpPr>
        <p:spPr>
          <a:xfrm>
            <a:off x="4608576" y="2586763"/>
            <a:ext cx="2413793" cy="666849"/>
          </a:xfrm>
          <a:prstGeom prst="rect">
            <a:avLst/>
          </a:prstGeom>
        </p:spPr>
        <p:txBody>
          <a:bodyPr vert="horz" wrap="square" lIns="0" tIns="0" rIns="0" bIns="0" rtlCol="0">
            <a:spAutoFit/>
          </a:bodyPr>
          <a:lstStyle/>
          <a:p>
            <a:pPr marL="0" marR="0">
              <a:lnSpc>
                <a:spcPts val="1342"/>
              </a:lnSpc>
              <a:spcBef>
                <a:spcPts val="0"/>
              </a:spcBef>
              <a:spcAft>
                <a:spcPts val="0"/>
              </a:spcAft>
            </a:pPr>
            <a:r>
              <a:rPr lang="pt-BR" sz="1100">
                <a:solidFill>
                  <a:srgbClr val="000000"/>
                </a:solidFill>
                <a:latin typeface="Calibri"/>
                <a:cs typeface="Calibri"/>
              </a:rPr>
              <a:t>12V 0.3W</a:t>
            </a:r>
          </a:p>
          <a:p>
            <a:pPr marL="0" marR="0">
              <a:lnSpc>
                <a:spcPts val="1342"/>
              </a:lnSpc>
              <a:spcBef>
                <a:spcPts val="0"/>
              </a:spcBef>
              <a:spcAft>
                <a:spcPts val="0"/>
              </a:spcAft>
            </a:pPr>
            <a:endParaRPr lang="pt-BR" sz="1100">
              <a:solidFill>
                <a:srgbClr val="000000"/>
              </a:solidFill>
              <a:latin typeface="Calibri"/>
              <a:cs typeface="Calibri"/>
            </a:endParaRPr>
          </a:p>
          <a:p>
            <a:pPr marL="0" marR="0">
              <a:lnSpc>
                <a:spcPts val="1342"/>
              </a:lnSpc>
              <a:spcBef>
                <a:spcPts val="0"/>
              </a:spcBef>
              <a:spcAft>
                <a:spcPts val="0"/>
              </a:spcAft>
            </a:pPr>
            <a:endParaRPr lang="pt-BR" sz="1100">
              <a:solidFill>
                <a:srgbClr val="000000"/>
              </a:solidFill>
              <a:latin typeface="Calibri"/>
              <a:cs typeface="Calibri"/>
            </a:endParaRPr>
          </a:p>
          <a:p>
            <a:pPr marL="0" marR="0">
              <a:lnSpc>
                <a:spcPts val="1342"/>
              </a:lnSpc>
              <a:spcBef>
                <a:spcPts val="0"/>
              </a:spcBef>
              <a:spcAft>
                <a:spcPts val="0"/>
              </a:spcAft>
            </a:pPr>
            <a:r>
              <a:rPr lang="pt-BR" sz="1100">
                <a:solidFill>
                  <a:srgbClr val="000000"/>
                </a:solidFill>
                <a:latin typeface="Calibri"/>
                <a:cs typeface="Calibri"/>
              </a:rPr>
              <a:t>40A, 25A, 15A, 10A</a:t>
            </a:r>
            <a:endParaRPr sz="1100">
              <a:solidFill>
                <a:srgbClr val="000000"/>
              </a:solidFill>
              <a:latin typeface="Calibri"/>
              <a:cs typeface="Calibri"/>
            </a:endParaRPr>
          </a:p>
        </p:txBody>
      </p:sp>
      <p:sp>
        <p:nvSpPr>
          <p:cNvPr id="12" name="object 12"/>
          <p:cNvSpPr txBox="1"/>
          <p:nvPr/>
        </p:nvSpPr>
        <p:spPr>
          <a:xfrm>
            <a:off x="3319272" y="346871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Advertência</a:t>
            </a:r>
          </a:p>
        </p:txBody>
      </p:sp>
      <p:sp>
        <p:nvSpPr>
          <p:cNvPr id="13" name="object 13"/>
          <p:cNvSpPr txBox="1"/>
          <p:nvPr/>
        </p:nvSpPr>
        <p:spPr>
          <a:xfrm>
            <a:off x="647700" y="3696289"/>
            <a:ext cx="6196877"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 </a:t>
            </a:r>
            <a:r>
              <a:rPr lang="pt-BR" sz="1100" spc="11">
                <a:solidFill>
                  <a:srgbClr val="000000"/>
                </a:solidFill>
                <a:latin typeface="Calibri"/>
                <a:cs typeface="Calibri"/>
              </a:rPr>
              <a:t>queimar </a:t>
            </a:r>
            <a:r>
              <a:rPr sz="1100">
                <a:solidFill>
                  <a:srgbClr val="000000"/>
                </a:solidFill>
                <a:latin typeface="Calibri"/>
                <a:cs typeface="Calibri"/>
              </a:rPr>
              <a:t>uma luz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sistema de iluminação, troque-a por</a:t>
            </a:r>
            <a:r>
              <a:rPr sz="1100" spc="15">
                <a:solidFill>
                  <a:srgbClr val="000000"/>
                </a:solidFill>
                <a:latin typeface="Calibri"/>
                <a:cs typeface="Calibri"/>
              </a:rPr>
              <a:t> </a:t>
            </a:r>
            <a:r>
              <a:rPr sz="1100">
                <a:solidFill>
                  <a:srgbClr val="000000"/>
                </a:solidFill>
                <a:latin typeface="Calibri"/>
                <a:cs typeface="Calibri"/>
              </a:rPr>
              <a:t>uma nova da mesma potência nominal e</a:t>
            </a:r>
          </a:p>
          <a:p>
            <a:pPr marL="0" marR="0">
              <a:lnSpc>
                <a:spcPts val="1344"/>
              </a:lnSpc>
              <a:spcBef>
                <a:spcPts val="50"/>
              </a:spcBef>
              <a:spcAft>
                <a:spcPts val="0"/>
              </a:spcAft>
            </a:pPr>
            <a:r>
              <a:rPr sz="1100">
                <a:solidFill>
                  <a:srgbClr val="000000"/>
                </a:solidFill>
                <a:latin typeface="Calibri"/>
                <a:cs typeface="Calibri"/>
              </a:rPr>
              <a:t>características; caso contrário, o</a:t>
            </a:r>
            <a:r>
              <a:rPr sz="1100" spc="17">
                <a:solidFill>
                  <a:srgbClr val="000000"/>
                </a:solidFill>
                <a:latin typeface="Calibri"/>
                <a:cs typeface="Calibri"/>
              </a:rPr>
              <a:t> </a:t>
            </a:r>
            <a:r>
              <a:rPr sz="1100">
                <a:solidFill>
                  <a:srgbClr val="000000"/>
                </a:solidFill>
                <a:latin typeface="Calibri"/>
                <a:cs typeface="Calibri"/>
              </a:rPr>
              <a:t>componente diferente pode provocar uma sobrecarga no circuito</a:t>
            </a:r>
            <a:r>
              <a:rPr sz="1100" spc="-13">
                <a:solidFill>
                  <a:srgbClr val="000000"/>
                </a:solidFill>
                <a:latin typeface="Calibri"/>
                <a:cs typeface="Calibri"/>
              </a:rPr>
              <a:t> </a:t>
            </a:r>
            <a:r>
              <a:rPr sz="1100">
                <a:solidFill>
                  <a:srgbClr val="000000"/>
                </a:solidFill>
                <a:latin typeface="Calibri"/>
                <a:cs typeface="Calibri"/>
              </a:rPr>
              <a:t>elétrico</a:t>
            </a:r>
          </a:p>
          <a:p>
            <a:pPr marL="0" marR="0">
              <a:lnSpc>
                <a:spcPts val="1343"/>
              </a:lnSpc>
              <a:spcBef>
                <a:spcPts val="0"/>
              </a:spcBef>
              <a:spcAft>
                <a:spcPts val="0"/>
              </a:spcAft>
            </a:pPr>
            <a:r>
              <a:rPr sz="1100">
                <a:solidFill>
                  <a:srgbClr val="000000"/>
                </a:solidFill>
                <a:latin typeface="Calibri"/>
                <a:cs typeface="Calibri"/>
              </a:rPr>
              <a:t>ou que a luz </a:t>
            </a:r>
            <a:r>
              <a:rPr sz="1100" spc="-11">
                <a:solidFill>
                  <a:srgbClr val="000000"/>
                </a:solidFill>
                <a:latin typeface="Calibri"/>
                <a:cs typeface="Calibri"/>
              </a:rPr>
              <a:t>se</a:t>
            </a:r>
            <a:r>
              <a:rPr sz="1100">
                <a:solidFill>
                  <a:srgbClr val="000000"/>
                </a:solidFill>
                <a:latin typeface="Calibri"/>
                <a:cs typeface="Calibri"/>
              </a:rPr>
              <a:t> volte a </a:t>
            </a:r>
            <a:r>
              <a:rPr lang="pt-BR" sz="1100">
                <a:solidFill>
                  <a:srgbClr val="000000"/>
                </a:solidFill>
                <a:latin typeface="Calibri"/>
                <a:cs typeface="Calibri"/>
              </a:rPr>
              <a:t>queimar</a:t>
            </a:r>
            <a:r>
              <a:rPr sz="1100">
                <a:solidFill>
                  <a:srgbClr val="000000"/>
                </a:solidFill>
                <a:latin typeface="Calibri"/>
                <a:cs typeface="Calibri"/>
              </a:rPr>
              <a:t> rapidamente.</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162</a:t>
            </a:r>
          </a:p>
        </p:txBody>
      </p:sp>
      <p:sp>
        <p:nvSpPr>
          <p:cNvPr id="15" name="CaixaDeTexto 14">
            <a:extLst>
              <a:ext uri="{FF2B5EF4-FFF2-40B4-BE49-F238E27FC236}">
                <a16:creationId xmlns:a16="http://schemas.microsoft.com/office/drawing/2014/main" id="{A92F5A4C-3979-E323-010D-5788753C6B0F}"/>
              </a:ext>
            </a:extLst>
          </p:cNvPr>
          <p:cNvSpPr txBox="1"/>
          <p:nvPr/>
        </p:nvSpPr>
        <p:spPr>
          <a:xfrm>
            <a:off x="4536531" y="2784416"/>
            <a:ext cx="1811487" cy="430887"/>
          </a:xfrm>
          <a:prstGeom prst="rect">
            <a:avLst/>
          </a:prstGeom>
          <a:noFill/>
        </p:spPr>
        <p:txBody>
          <a:bodyPr wrap="square" rtlCol="0">
            <a:spAutoFit/>
          </a:bodyPr>
          <a:lstStyle/>
          <a:p>
            <a:r>
              <a:rPr lang="pt-BR" sz="1100">
                <a:solidFill>
                  <a:srgbClr val="000000"/>
                </a:solidFill>
                <a:cs typeface="Calibri"/>
              </a:rPr>
              <a:t>12V 8.5W</a:t>
            </a:r>
          </a:p>
          <a:p>
            <a:endParaRPr lang="pt-BR" sz="110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3969"/>
            <a:ext cx="1904495"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Plano de</a:t>
            </a:r>
            <a:r>
              <a:rPr sz="1400" b="1" spc="23">
                <a:solidFill>
                  <a:schemeClr val="tx2"/>
                </a:solidFill>
                <a:cs typeface="Cambria"/>
              </a:rPr>
              <a:t> </a:t>
            </a:r>
            <a:r>
              <a:rPr sz="1400" b="1">
                <a:solidFill>
                  <a:schemeClr val="tx2"/>
                </a:solidFill>
                <a:cs typeface="Cambria"/>
              </a:rPr>
              <a:t>Manutenção</a:t>
            </a:r>
          </a:p>
        </p:txBody>
      </p:sp>
      <p:sp>
        <p:nvSpPr>
          <p:cNvPr id="6" name="object 6"/>
          <p:cNvSpPr txBox="1"/>
          <p:nvPr/>
        </p:nvSpPr>
        <p:spPr>
          <a:xfrm>
            <a:off x="684275" y="996788"/>
            <a:ext cx="614333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Os detalhes de cada manutenção</a:t>
            </a:r>
            <a:r>
              <a:rPr sz="1100" spc="11">
                <a:solidFill>
                  <a:srgbClr val="000000"/>
                </a:solidFill>
                <a:latin typeface="Calibri"/>
                <a:cs typeface="Calibri"/>
              </a:rPr>
              <a:t> </a:t>
            </a:r>
            <a:r>
              <a:rPr sz="1100">
                <a:solidFill>
                  <a:srgbClr val="000000"/>
                </a:solidFill>
                <a:latin typeface="Calibri"/>
                <a:cs typeface="Calibri"/>
              </a:rPr>
              <a:t>periódica</a:t>
            </a:r>
            <a:r>
              <a:rPr sz="1100" spc="-19">
                <a:solidFill>
                  <a:srgbClr val="000000"/>
                </a:solidFill>
                <a:latin typeface="Calibri"/>
                <a:cs typeface="Calibri"/>
              </a:rPr>
              <a:t> </a:t>
            </a:r>
            <a:r>
              <a:rPr sz="1100">
                <a:solidFill>
                  <a:srgbClr val="000000"/>
                </a:solidFill>
                <a:latin typeface="Calibri"/>
                <a:cs typeface="Calibri"/>
              </a:rPr>
              <a:t>indicam-se</a:t>
            </a:r>
            <a:r>
              <a:rPr sz="1100" spc="-13">
                <a:solidFill>
                  <a:srgbClr val="000000"/>
                </a:solidFill>
                <a:latin typeface="Calibri"/>
                <a:cs typeface="Calibri"/>
              </a:rPr>
              <a:t> </a:t>
            </a:r>
            <a:r>
              <a:rPr sz="1100">
                <a:solidFill>
                  <a:srgbClr val="000000"/>
                </a:solidFill>
                <a:latin typeface="Calibri"/>
                <a:cs typeface="Calibri"/>
              </a:rPr>
              <a:t>na tabela seguinte.</a:t>
            </a:r>
            <a:r>
              <a:rPr sz="1100" spc="-17">
                <a:solidFill>
                  <a:srgbClr val="000000"/>
                </a:solidFill>
                <a:latin typeface="Calibri"/>
                <a:cs typeface="Calibri"/>
              </a:rPr>
              <a:t> </a:t>
            </a:r>
            <a:r>
              <a:rPr sz="1100" spc="11">
                <a:solidFill>
                  <a:srgbClr val="000000"/>
                </a:solidFill>
                <a:latin typeface="Calibri"/>
                <a:cs typeface="Calibri"/>
              </a:rPr>
              <a:t>Os</a:t>
            </a:r>
            <a:r>
              <a:rPr sz="1100" spc="-16">
                <a:solidFill>
                  <a:srgbClr val="000000"/>
                </a:solidFill>
                <a:latin typeface="Calibri"/>
                <a:cs typeface="Calibri"/>
              </a:rPr>
              <a:t> </a:t>
            </a:r>
            <a:r>
              <a:rPr sz="1100">
                <a:solidFill>
                  <a:srgbClr val="000000"/>
                </a:solidFill>
                <a:latin typeface="Calibri"/>
                <a:cs typeface="Calibri"/>
              </a:rPr>
              <a:t>intervalos</a:t>
            </a:r>
            <a:r>
              <a:rPr sz="1100" spc="-11">
                <a:solidFill>
                  <a:srgbClr val="000000"/>
                </a:solidFill>
                <a:latin typeface="Calibri"/>
                <a:cs typeface="Calibri"/>
              </a:rPr>
              <a:t> </a:t>
            </a:r>
            <a:r>
              <a:rPr sz="1100">
                <a:solidFill>
                  <a:srgbClr val="000000"/>
                </a:solidFill>
                <a:latin typeface="Calibri"/>
                <a:cs typeface="Calibri"/>
              </a:rPr>
              <a:t>estabelecidos em</a:t>
            </a:r>
          </a:p>
          <a:p>
            <a:pPr marL="0" marR="0">
              <a:lnSpc>
                <a:spcPts val="1344"/>
              </a:lnSpc>
              <a:spcBef>
                <a:spcPts val="50"/>
              </a:spcBef>
              <a:spcAft>
                <a:spcPts val="0"/>
              </a:spcAft>
            </a:pP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 são para uma</a:t>
            </a:r>
            <a:r>
              <a:rPr sz="1100" spc="-15">
                <a:solidFill>
                  <a:srgbClr val="000000"/>
                </a:solidFill>
                <a:latin typeface="Calibri"/>
                <a:cs typeface="Calibri"/>
              </a:rPr>
              <a:t> </a:t>
            </a:r>
            <a:r>
              <a:rPr sz="1100">
                <a:solidFill>
                  <a:srgbClr val="000000"/>
                </a:solidFill>
                <a:latin typeface="Calibri"/>
                <a:cs typeface="Calibri"/>
              </a:rPr>
              <a:t>utilização padrão. Cada verificação e manutenção</a:t>
            </a:r>
            <a:r>
              <a:rPr sz="1100" spc="10">
                <a:solidFill>
                  <a:srgbClr val="000000"/>
                </a:solidFill>
                <a:latin typeface="Calibri"/>
                <a:cs typeface="Calibri"/>
              </a:rPr>
              <a:t> </a:t>
            </a:r>
            <a:r>
              <a:rPr sz="1100">
                <a:solidFill>
                  <a:srgbClr val="000000"/>
                </a:solidFill>
                <a:latin typeface="Calibri"/>
                <a:cs typeface="Calibri"/>
              </a:rPr>
              <a:t>deve seguir a tabela abaixo.</a:t>
            </a:r>
          </a:p>
        </p:txBody>
      </p:sp>
      <p:sp>
        <p:nvSpPr>
          <p:cNvPr id="55" name="object 5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163</a:t>
            </a:r>
          </a:p>
        </p:txBody>
      </p:sp>
      <p:sp>
        <p:nvSpPr>
          <p:cNvPr id="56" name="object 31">
            <a:extLst>
              <a:ext uri="{FF2B5EF4-FFF2-40B4-BE49-F238E27FC236}">
                <a16:creationId xmlns:a16="http://schemas.microsoft.com/office/drawing/2014/main" id="{D04367B2-1BDD-4A9F-C462-9F3FE3453D0A}"/>
              </a:ext>
            </a:extLst>
          </p:cNvPr>
          <p:cNvSpPr txBox="1"/>
          <p:nvPr/>
        </p:nvSpPr>
        <p:spPr>
          <a:xfrm>
            <a:off x="684275" y="4395598"/>
            <a:ext cx="16198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LEGENDA:</a:t>
            </a:r>
            <a:r>
              <a:rPr sz="1100" b="1" spc="494">
                <a:solidFill>
                  <a:srgbClr val="000000"/>
                </a:solidFill>
                <a:latin typeface="Calibri"/>
                <a:cs typeface="Calibri"/>
              </a:rPr>
              <a:t> </a:t>
            </a:r>
            <a:r>
              <a:rPr sz="1100" b="1">
                <a:solidFill>
                  <a:srgbClr val="000000"/>
                </a:solidFill>
                <a:latin typeface="Times New Roman"/>
                <a:cs typeface="Times New Roman"/>
              </a:rPr>
              <a:t>I</a:t>
            </a:r>
            <a:r>
              <a:rPr sz="1100">
                <a:solidFill>
                  <a:srgbClr val="000000"/>
                </a:solidFill>
                <a:latin typeface="Calibri"/>
                <a:cs typeface="Calibri"/>
              </a:rPr>
              <a:t>: Inspecionar</a:t>
            </a:r>
          </a:p>
        </p:txBody>
      </p:sp>
      <p:sp>
        <p:nvSpPr>
          <p:cNvPr id="57" name="object 32">
            <a:extLst>
              <a:ext uri="{FF2B5EF4-FFF2-40B4-BE49-F238E27FC236}">
                <a16:creationId xmlns:a16="http://schemas.microsoft.com/office/drawing/2014/main" id="{BCC07A99-FF3F-D36C-B5EB-E00F8F308AC3}"/>
              </a:ext>
            </a:extLst>
          </p:cNvPr>
          <p:cNvSpPr txBox="1"/>
          <p:nvPr/>
        </p:nvSpPr>
        <p:spPr>
          <a:xfrm>
            <a:off x="2482596" y="4395598"/>
            <a:ext cx="71412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C</a:t>
            </a:r>
            <a:r>
              <a:rPr sz="1100">
                <a:solidFill>
                  <a:srgbClr val="000000"/>
                </a:solidFill>
                <a:latin typeface="Calibri"/>
                <a:cs typeface="Calibri"/>
              </a:rPr>
              <a:t>: Limpar</a:t>
            </a:r>
          </a:p>
        </p:txBody>
      </p:sp>
      <p:sp>
        <p:nvSpPr>
          <p:cNvPr id="58" name="object 33">
            <a:extLst>
              <a:ext uri="{FF2B5EF4-FFF2-40B4-BE49-F238E27FC236}">
                <a16:creationId xmlns:a16="http://schemas.microsoft.com/office/drawing/2014/main" id="{A5526947-D7F0-6FE0-B476-C3E639B8170B}"/>
              </a:ext>
            </a:extLst>
          </p:cNvPr>
          <p:cNvSpPr txBox="1"/>
          <p:nvPr/>
        </p:nvSpPr>
        <p:spPr>
          <a:xfrm>
            <a:off x="3381756" y="4395598"/>
            <a:ext cx="251188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R</a:t>
            </a:r>
            <a:r>
              <a:rPr sz="1100">
                <a:solidFill>
                  <a:srgbClr val="000000"/>
                </a:solidFill>
                <a:latin typeface="Calibri"/>
                <a:cs typeface="Calibri"/>
              </a:rPr>
              <a:t>: Substituir</a:t>
            </a:r>
            <a:r>
              <a:rPr sz="1100" spc="1195">
                <a:solidFill>
                  <a:srgbClr val="000000"/>
                </a:solidFill>
                <a:latin typeface="Calibri"/>
                <a:cs typeface="Calibri"/>
              </a:rPr>
              <a:t> </a:t>
            </a:r>
            <a:r>
              <a:rPr sz="1100" b="1">
                <a:solidFill>
                  <a:srgbClr val="000000"/>
                </a:solidFill>
                <a:latin typeface="Times New Roman"/>
                <a:cs typeface="Times New Roman"/>
              </a:rPr>
              <a:t>L</a:t>
            </a:r>
            <a:r>
              <a:rPr sz="1100">
                <a:solidFill>
                  <a:srgbClr val="000000"/>
                </a:solidFill>
                <a:latin typeface="Calibri"/>
                <a:cs typeface="Calibri"/>
              </a:rPr>
              <a:t>: Lubrificar</a:t>
            </a:r>
            <a:r>
              <a:rPr sz="1100" spc="1326">
                <a:solidFill>
                  <a:srgbClr val="000000"/>
                </a:solidFill>
                <a:latin typeface="Calibri"/>
                <a:cs typeface="Calibri"/>
              </a:rPr>
              <a:t> </a:t>
            </a:r>
            <a:r>
              <a:rPr sz="1100" b="1">
                <a:solidFill>
                  <a:srgbClr val="000000"/>
                </a:solidFill>
                <a:latin typeface="Calibri"/>
                <a:cs typeface="Calibri"/>
              </a:rPr>
              <a:t>A: </a:t>
            </a:r>
            <a:r>
              <a:rPr sz="1100">
                <a:solidFill>
                  <a:srgbClr val="000000"/>
                </a:solidFill>
                <a:latin typeface="Calibri"/>
                <a:cs typeface="Calibri"/>
              </a:rPr>
              <a:t>Ajustar</a:t>
            </a:r>
          </a:p>
        </p:txBody>
      </p:sp>
      <p:graphicFrame>
        <p:nvGraphicFramePr>
          <p:cNvPr id="60" name="Tabela 59">
            <a:extLst>
              <a:ext uri="{FF2B5EF4-FFF2-40B4-BE49-F238E27FC236}">
                <a16:creationId xmlns:a16="http://schemas.microsoft.com/office/drawing/2014/main" id="{A9DCD0B5-5042-8772-8EB4-99FA8032B822}"/>
              </a:ext>
            </a:extLst>
          </p:cNvPr>
          <p:cNvGraphicFramePr>
            <a:graphicFrameLocks noGrp="1"/>
          </p:cNvGraphicFramePr>
          <p:nvPr>
            <p:extLst>
              <p:ext uri="{D42A27DB-BD31-4B8C-83A1-F6EECF244321}">
                <p14:modId xmlns:p14="http://schemas.microsoft.com/office/powerpoint/2010/main" val="2202735962"/>
              </p:ext>
            </p:extLst>
          </p:nvPr>
        </p:nvGraphicFramePr>
        <p:xfrm>
          <a:off x="379412" y="1782369"/>
          <a:ext cx="6797676" cy="1420957"/>
        </p:xfrm>
        <a:graphic>
          <a:graphicData uri="http://schemas.openxmlformats.org/drawingml/2006/table">
            <a:tbl>
              <a:tblPr/>
              <a:tblGrid>
                <a:gridCol w="2209944">
                  <a:extLst>
                    <a:ext uri="{9D8B030D-6E8A-4147-A177-3AD203B41FA5}">
                      <a16:colId xmlns:a16="http://schemas.microsoft.com/office/drawing/2014/main" val="3968016981"/>
                    </a:ext>
                  </a:extLst>
                </a:gridCol>
                <a:gridCol w="1337156">
                  <a:extLst>
                    <a:ext uri="{9D8B030D-6E8A-4147-A177-3AD203B41FA5}">
                      <a16:colId xmlns:a16="http://schemas.microsoft.com/office/drawing/2014/main" val="1304899074"/>
                    </a:ext>
                  </a:extLst>
                </a:gridCol>
                <a:gridCol w="464368">
                  <a:extLst>
                    <a:ext uri="{9D8B030D-6E8A-4147-A177-3AD203B41FA5}">
                      <a16:colId xmlns:a16="http://schemas.microsoft.com/office/drawing/2014/main" val="3552029849"/>
                    </a:ext>
                  </a:extLst>
                </a:gridCol>
                <a:gridCol w="464368">
                  <a:extLst>
                    <a:ext uri="{9D8B030D-6E8A-4147-A177-3AD203B41FA5}">
                      <a16:colId xmlns:a16="http://schemas.microsoft.com/office/drawing/2014/main" val="1459123296"/>
                    </a:ext>
                  </a:extLst>
                </a:gridCol>
                <a:gridCol w="464368">
                  <a:extLst>
                    <a:ext uri="{9D8B030D-6E8A-4147-A177-3AD203B41FA5}">
                      <a16:colId xmlns:a16="http://schemas.microsoft.com/office/drawing/2014/main" val="2434481797"/>
                    </a:ext>
                  </a:extLst>
                </a:gridCol>
                <a:gridCol w="464368">
                  <a:extLst>
                    <a:ext uri="{9D8B030D-6E8A-4147-A177-3AD203B41FA5}">
                      <a16:colId xmlns:a16="http://schemas.microsoft.com/office/drawing/2014/main" val="1149648905"/>
                    </a:ext>
                  </a:extLst>
                </a:gridCol>
                <a:gridCol w="464368">
                  <a:extLst>
                    <a:ext uri="{9D8B030D-6E8A-4147-A177-3AD203B41FA5}">
                      <a16:colId xmlns:a16="http://schemas.microsoft.com/office/drawing/2014/main" val="471537713"/>
                    </a:ext>
                  </a:extLst>
                </a:gridCol>
                <a:gridCol w="464368">
                  <a:extLst>
                    <a:ext uri="{9D8B030D-6E8A-4147-A177-3AD203B41FA5}">
                      <a16:colId xmlns:a16="http://schemas.microsoft.com/office/drawing/2014/main" val="423304554"/>
                    </a:ext>
                  </a:extLst>
                </a:gridCol>
                <a:gridCol w="464368">
                  <a:extLst>
                    <a:ext uri="{9D8B030D-6E8A-4147-A177-3AD203B41FA5}">
                      <a16:colId xmlns:a16="http://schemas.microsoft.com/office/drawing/2014/main" val="3296770178"/>
                    </a:ext>
                  </a:extLst>
                </a:gridCol>
              </a:tblGrid>
              <a:tr h="134607">
                <a:tc gridSpan="9">
                  <a:txBody>
                    <a:bodyPr/>
                    <a:lstStyle/>
                    <a:p>
                      <a:pPr algn="ctr" fontAlgn="b">
                        <a:buNone/>
                      </a:pPr>
                      <a:r>
                        <a:rPr lang="pt-BR" sz="1000" b="1" i="0" u="none" strike="noStrike">
                          <a:solidFill>
                            <a:srgbClr val="000000"/>
                          </a:solidFill>
                          <a:effectLst/>
                          <a:latin typeface="Aptos Narrow" panose="020B0004020202020204" pitchFamily="34" charset="0"/>
                        </a:rPr>
                        <a:t>Tabela de manutenção periódica (1/3)</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962242226"/>
                  </a:ext>
                </a:extLst>
              </a:tr>
              <a:tr h="107686">
                <a:tc>
                  <a:txBody>
                    <a:bodyPr/>
                    <a:lstStyle/>
                    <a:p>
                      <a:pPr algn="ctr" fontAlgn="b">
                        <a:buNone/>
                      </a:pPr>
                      <a:r>
                        <a:rPr lang="pt-BR" sz="800" b="0" i="0" u="none" strike="noStrike">
                          <a:solidFill>
                            <a:srgbClr val="000000"/>
                          </a:solidFill>
                          <a:effectLst/>
                          <a:latin typeface="Aptos Narrow" panose="020B0004020202020204" pitchFamily="34" charset="0"/>
                        </a:rPr>
                        <a:t>Elementos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Intervalo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20.000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30.000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40.000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50.000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60.000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844790567"/>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Óleo do motor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A cada 10.000km ou 12 meses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7815186"/>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Cartucho do filtro de óleo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A cada 10.000km ou 12 meses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3722476"/>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Vedação do dreno de óleo do motor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8108081"/>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Nível de óleo do motor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Verificar nível a cada 500 km</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8409852"/>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Linha de combustível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8481552"/>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Corpo de acelerador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2814292"/>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Nível de líquido refrigerante</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7921828"/>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Troca do líquido refrigerante</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A cada 2 anos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4038021"/>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Sistema de admissão de ar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9662726"/>
                  </a:ext>
                </a:extLst>
              </a:tr>
            </a:tbl>
          </a:graphicData>
        </a:graphic>
      </p:graphicFrame>
      <p:sp>
        <p:nvSpPr>
          <p:cNvPr id="61" name="object 34">
            <a:extLst>
              <a:ext uri="{FF2B5EF4-FFF2-40B4-BE49-F238E27FC236}">
                <a16:creationId xmlns:a16="http://schemas.microsoft.com/office/drawing/2014/main" id="{A3A33B79-296E-8C74-F799-23583CDE5209}"/>
              </a:ext>
            </a:extLst>
          </p:cNvPr>
          <p:cNvSpPr txBox="1"/>
          <p:nvPr/>
        </p:nvSpPr>
        <p:spPr>
          <a:xfrm>
            <a:off x="359028" y="3485560"/>
            <a:ext cx="551335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ADVERTÊNCIA</a:t>
            </a:r>
            <a:r>
              <a:rPr sz="1100">
                <a:solidFill>
                  <a:srgbClr val="000000"/>
                </a:solidFill>
                <a:latin typeface="Calibri"/>
                <a:cs typeface="Calibri"/>
              </a:rPr>
              <a:t>: É necessário que o utilizador verifique o</a:t>
            </a:r>
            <a:r>
              <a:rPr sz="1100" spc="17">
                <a:solidFill>
                  <a:srgbClr val="000000"/>
                </a:solidFill>
                <a:latin typeface="Calibri"/>
                <a:cs typeface="Calibri"/>
              </a:rPr>
              <a:t> </a:t>
            </a:r>
            <a:r>
              <a:rPr sz="1100">
                <a:solidFill>
                  <a:srgbClr val="000000"/>
                </a:solidFill>
                <a:latin typeface="Calibri"/>
                <a:cs typeface="Calibri"/>
              </a:rPr>
              <a:t>nível de óleo do motor a cada 500 km.</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5" name="object 4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164</a:t>
            </a:r>
          </a:p>
        </p:txBody>
      </p:sp>
      <p:sp>
        <p:nvSpPr>
          <p:cNvPr id="46" name="object 31">
            <a:extLst>
              <a:ext uri="{FF2B5EF4-FFF2-40B4-BE49-F238E27FC236}">
                <a16:creationId xmlns:a16="http://schemas.microsoft.com/office/drawing/2014/main" id="{1D7EF147-40DC-39CE-2787-EFB8D44AC613}"/>
              </a:ext>
            </a:extLst>
          </p:cNvPr>
          <p:cNvSpPr txBox="1"/>
          <p:nvPr/>
        </p:nvSpPr>
        <p:spPr>
          <a:xfrm>
            <a:off x="1089166" y="4611622"/>
            <a:ext cx="16198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LEGENDA:</a:t>
            </a:r>
            <a:r>
              <a:rPr sz="1100" b="1" spc="494">
                <a:solidFill>
                  <a:srgbClr val="000000"/>
                </a:solidFill>
                <a:latin typeface="Calibri"/>
                <a:cs typeface="Calibri"/>
              </a:rPr>
              <a:t> </a:t>
            </a:r>
            <a:r>
              <a:rPr sz="1100" b="1">
                <a:solidFill>
                  <a:srgbClr val="000000"/>
                </a:solidFill>
                <a:latin typeface="Times New Roman"/>
                <a:cs typeface="Times New Roman"/>
              </a:rPr>
              <a:t>I</a:t>
            </a:r>
            <a:r>
              <a:rPr sz="1100">
                <a:solidFill>
                  <a:srgbClr val="000000"/>
                </a:solidFill>
                <a:latin typeface="Calibri"/>
                <a:cs typeface="Calibri"/>
              </a:rPr>
              <a:t>: Inspecionar</a:t>
            </a:r>
          </a:p>
        </p:txBody>
      </p:sp>
      <p:sp>
        <p:nvSpPr>
          <p:cNvPr id="47" name="object 32">
            <a:extLst>
              <a:ext uri="{FF2B5EF4-FFF2-40B4-BE49-F238E27FC236}">
                <a16:creationId xmlns:a16="http://schemas.microsoft.com/office/drawing/2014/main" id="{8F9F6F1B-A4B5-C574-6489-BA71EB8F8F40}"/>
              </a:ext>
            </a:extLst>
          </p:cNvPr>
          <p:cNvSpPr txBox="1"/>
          <p:nvPr/>
        </p:nvSpPr>
        <p:spPr>
          <a:xfrm>
            <a:off x="2887487" y="4611622"/>
            <a:ext cx="71412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C</a:t>
            </a:r>
            <a:r>
              <a:rPr sz="1100">
                <a:solidFill>
                  <a:srgbClr val="000000"/>
                </a:solidFill>
                <a:latin typeface="Calibri"/>
                <a:cs typeface="Calibri"/>
              </a:rPr>
              <a:t>: Limpar</a:t>
            </a:r>
          </a:p>
        </p:txBody>
      </p:sp>
      <p:sp>
        <p:nvSpPr>
          <p:cNvPr id="48" name="object 33">
            <a:extLst>
              <a:ext uri="{FF2B5EF4-FFF2-40B4-BE49-F238E27FC236}">
                <a16:creationId xmlns:a16="http://schemas.microsoft.com/office/drawing/2014/main" id="{105C22D1-3031-F2E9-C1B0-C690EE2070CD}"/>
              </a:ext>
            </a:extLst>
          </p:cNvPr>
          <p:cNvSpPr txBox="1"/>
          <p:nvPr/>
        </p:nvSpPr>
        <p:spPr>
          <a:xfrm>
            <a:off x="3786647" y="4611622"/>
            <a:ext cx="251188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R</a:t>
            </a:r>
            <a:r>
              <a:rPr sz="1100">
                <a:solidFill>
                  <a:srgbClr val="000000"/>
                </a:solidFill>
                <a:latin typeface="Calibri"/>
                <a:cs typeface="Calibri"/>
              </a:rPr>
              <a:t>: Substituir</a:t>
            </a:r>
            <a:r>
              <a:rPr sz="1100" spc="1195">
                <a:solidFill>
                  <a:srgbClr val="000000"/>
                </a:solidFill>
                <a:latin typeface="Calibri"/>
                <a:cs typeface="Calibri"/>
              </a:rPr>
              <a:t> </a:t>
            </a:r>
            <a:r>
              <a:rPr sz="1100" b="1">
                <a:solidFill>
                  <a:srgbClr val="000000"/>
                </a:solidFill>
                <a:latin typeface="Times New Roman"/>
                <a:cs typeface="Times New Roman"/>
              </a:rPr>
              <a:t>L</a:t>
            </a:r>
            <a:r>
              <a:rPr sz="1100">
                <a:solidFill>
                  <a:srgbClr val="000000"/>
                </a:solidFill>
                <a:latin typeface="Calibri"/>
                <a:cs typeface="Calibri"/>
              </a:rPr>
              <a:t>: Lubrificar</a:t>
            </a:r>
            <a:r>
              <a:rPr sz="1100" spc="1326">
                <a:solidFill>
                  <a:srgbClr val="000000"/>
                </a:solidFill>
                <a:latin typeface="Calibri"/>
                <a:cs typeface="Calibri"/>
              </a:rPr>
              <a:t> </a:t>
            </a:r>
            <a:r>
              <a:rPr sz="1100" b="1">
                <a:solidFill>
                  <a:srgbClr val="000000"/>
                </a:solidFill>
                <a:latin typeface="Calibri"/>
                <a:cs typeface="Calibri"/>
              </a:rPr>
              <a:t>A: </a:t>
            </a:r>
            <a:r>
              <a:rPr sz="1100">
                <a:solidFill>
                  <a:srgbClr val="000000"/>
                </a:solidFill>
                <a:latin typeface="Calibri"/>
                <a:cs typeface="Calibri"/>
              </a:rPr>
              <a:t>Ajustar</a:t>
            </a:r>
          </a:p>
        </p:txBody>
      </p:sp>
      <p:graphicFrame>
        <p:nvGraphicFramePr>
          <p:cNvPr id="50" name="Tabela 49">
            <a:extLst>
              <a:ext uri="{FF2B5EF4-FFF2-40B4-BE49-F238E27FC236}">
                <a16:creationId xmlns:a16="http://schemas.microsoft.com/office/drawing/2014/main" id="{E5D7E262-AB05-84BD-88C1-D4A264E21AC3}"/>
              </a:ext>
            </a:extLst>
          </p:cNvPr>
          <p:cNvGraphicFramePr>
            <a:graphicFrameLocks noGrp="1"/>
          </p:cNvGraphicFramePr>
          <p:nvPr>
            <p:extLst>
              <p:ext uri="{D42A27DB-BD31-4B8C-83A1-F6EECF244321}">
                <p14:modId xmlns:p14="http://schemas.microsoft.com/office/powerpoint/2010/main" val="2413676707"/>
              </p:ext>
            </p:extLst>
          </p:nvPr>
        </p:nvGraphicFramePr>
        <p:xfrm>
          <a:off x="335723" y="1220490"/>
          <a:ext cx="6797676" cy="2048505"/>
        </p:xfrm>
        <a:graphic>
          <a:graphicData uri="http://schemas.openxmlformats.org/drawingml/2006/table">
            <a:tbl>
              <a:tblPr/>
              <a:tblGrid>
                <a:gridCol w="2209944">
                  <a:extLst>
                    <a:ext uri="{9D8B030D-6E8A-4147-A177-3AD203B41FA5}">
                      <a16:colId xmlns:a16="http://schemas.microsoft.com/office/drawing/2014/main" val="609564214"/>
                    </a:ext>
                  </a:extLst>
                </a:gridCol>
                <a:gridCol w="1337156">
                  <a:extLst>
                    <a:ext uri="{9D8B030D-6E8A-4147-A177-3AD203B41FA5}">
                      <a16:colId xmlns:a16="http://schemas.microsoft.com/office/drawing/2014/main" val="621280880"/>
                    </a:ext>
                  </a:extLst>
                </a:gridCol>
                <a:gridCol w="464368">
                  <a:extLst>
                    <a:ext uri="{9D8B030D-6E8A-4147-A177-3AD203B41FA5}">
                      <a16:colId xmlns:a16="http://schemas.microsoft.com/office/drawing/2014/main" val="2608841763"/>
                    </a:ext>
                  </a:extLst>
                </a:gridCol>
                <a:gridCol w="464368">
                  <a:extLst>
                    <a:ext uri="{9D8B030D-6E8A-4147-A177-3AD203B41FA5}">
                      <a16:colId xmlns:a16="http://schemas.microsoft.com/office/drawing/2014/main" val="373497510"/>
                    </a:ext>
                  </a:extLst>
                </a:gridCol>
                <a:gridCol w="464368">
                  <a:extLst>
                    <a:ext uri="{9D8B030D-6E8A-4147-A177-3AD203B41FA5}">
                      <a16:colId xmlns:a16="http://schemas.microsoft.com/office/drawing/2014/main" val="1370810818"/>
                    </a:ext>
                  </a:extLst>
                </a:gridCol>
                <a:gridCol w="464368">
                  <a:extLst>
                    <a:ext uri="{9D8B030D-6E8A-4147-A177-3AD203B41FA5}">
                      <a16:colId xmlns:a16="http://schemas.microsoft.com/office/drawing/2014/main" val="302633728"/>
                    </a:ext>
                  </a:extLst>
                </a:gridCol>
                <a:gridCol w="464368">
                  <a:extLst>
                    <a:ext uri="{9D8B030D-6E8A-4147-A177-3AD203B41FA5}">
                      <a16:colId xmlns:a16="http://schemas.microsoft.com/office/drawing/2014/main" val="2152668616"/>
                    </a:ext>
                  </a:extLst>
                </a:gridCol>
                <a:gridCol w="464368">
                  <a:extLst>
                    <a:ext uri="{9D8B030D-6E8A-4147-A177-3AD203B41FA5}">
                      <a16:colId xmlns:a16="http://schemas.microsoft.com/office/drawing/2014/main" val="1224470853"/>
                    </a:ext>
                  </a:extLst>
                </a:gridCol>
                <a:gridCol w="464368">
                  <a:extLst>
                    <a:ext uri="{9D8B030D-6E8A-4147-A177-3AD203B41FA5}">
                      <a16:colId xmlns:a16="http://schemas.microsoft.com/office/drawing/2014/main" val="762291300"/>
                    </a:ext>
                  </a:extLst>
                </a:gridCol>
              </a:tblGrid>
              <a:tr h="134607">
                <a:tc gridSpan="9">
                  <a:txBody>
                    <a:bodyPr/>
                    <a:lstStyle/>
                    <a:p>
                      <a:pPr algn="ctr" fontAlgn="b">
                        <a:buNone/>
                      </a:pPr>
                      <a:r>
                        <a:rPr lang="pt-BR" sz="1000" b="1" i="0" u="none" strike="noStrike">
                          <a:solidFill>
                            <a:srgbClr val="000000"/>
                          </a:solidFill>
                          <a:effectLst/>
                          <a:latin typeface="Aptos Narrow" panose="020B0004020202020204" pitchFamily="34" charset="0"/>
                        </a:rPr>
                        <a:t>Tabela de manutenção periódica (2/3)</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391722673"/>
                  </a:ext>
                </a:extLst>
              </a:tr>
              <a:tr h="107686">
                <a:tc>
                  <a:txBody>
                    <a:bodyPr/>
                    <a:lstStyle/>
                    <a:p>
                      <a:pPr algn="ctr" fontAlgn="b">
                        <a:buNone/>
                      </a:pPr>
                      <a:r>
                        <a:rPr lang="pt-BR" sz="800" b="0" i="0" u="none" strike="noStrike">
                          <a:solidFill>
                            <a:srgbClr val="000000"/>
                          </a:solidFill>
                          <a:effectLst/>
                          <a:latin typeface="Aptos Narrow" panose="020B0004020202020204" pitchFamily="34" charset="0"/>
                        </a:rPr>
                        <a:t>Elementos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Intervalo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20.000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30.000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40.000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50.000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60.000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304281914"/>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Folga de válvulas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Verificar a cada 20.000 km</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2481810"/>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Velas de ignição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3221223"/>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Elemento do filtro de ar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C</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2248496"/>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Funcionamento do acelerador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3039077"/>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Funcionamento da embreagem</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0897303"/>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Rolamento da direção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0024750"/>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Rodas dianteira/traseira, raios, rolamentos e fixação da coroa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5085330"/>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Pivos pedaleiras condutor/passageiro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3255170"/>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Eixos descansos lateral/central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0199186"/>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Eixo do pedal e manetes de freio e embreagem</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9378947"/>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Rolamentos do sistema de link da suspensão traseira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975518"/>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Rolamento do braço oscilante</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8670457"/>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Corrente de transmissão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0110905"/>
                  </a:ext>
                </a:extLst>
              </a:tr>
            </a:tbl>
          </a:graphicData>
        </a:graphic>
      </p:graphicFrame>
      <p:sp>
        <p:nvSpPr>
          <p:cNvPr id="51" name="object 34">
            <a:extLst>
              <a:ext uri="{FF2B5EF4-FFF2-40B4-BE49-F238E27FC236}">
                <a16:creationId xmlns:a16="http://schemas.microsoft.com/office/drawing/2014/main" id="{9378899F-A791-7DB2-8BCF-D4FF611F8AC6}"/>
              </a:ext>
            </a:extLst>
          </p:cNvPr>
          <p:cNvSpPr txBox="1"/>
          <p:nvPr/>
        </p:nvSpPr>
        <p:spPr>
          <a:xfrm>
            <a:off x="374636" y="3597545"/>
            <a:ext cx="551335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ADVERTÊNCIA</a:t>
            </a:r>
            <a:r>
              <a:rPr sz="1100">
                <a:solidFill>
                  <a:srgbClr val="000000"/>
                </a:solidFill>
                <a:latin typeface="Calibri"/>
                <a:cs typeface="Calibri"/>
              </a:rPr>
              <a:t>: É necessário que o utilizador verifique o</a:t>
            </a:r>
            <a:r>
              <a:rPr sz="1100" spc="17">
                <a:solidFill>
                  <a:srgbClr val="000000"/>
                </a:solidFill>
                <a:latin typeface="Calibri"/>
                <a:cs typeface="Calibri"/>
              </a:rPr>
              <a:t> </a:t>
            </a:r>
            <a:r>
              <a:rPr sz="1100">
                <a:solidFill>
                  <a:srgbClr val="000000"/>
                </a:solidFill>
                <a:latin typeface="Calibri"/>
                <a:cs typeface="Calibri"/>
              </a:rPr>
              <a:t>nível de óleo do motor a cada 500 km.</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31" name="object 31"/>
          <p:cNvSpPr txBox="1"/>
          <p:nvPr/>
        </p:nvSpPr>
        <p:spPr>
          <a:xfrm>
            <a:off x="684275" y="3884768"/>
            <a:ext cx="16198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LEGENDA:</a:t>
            </a:r>
            <a:r>
              <a:rPr sz="1100" b="1" spc="494">
                <a:solidFill>
                  <a:srgbClr val="000000"/>
                </a:solidFill>
                <a:latin typeface="Calibri"/>
                <a:cs typeface="Calibri"/>
              </a:rPr>
              <a:t> </a:t>
            </a:r>
            <a:r>
              <a:rPr sz="1100" b="1">
                <a:solidFill>
                  <a:srgbClr val="000000"/>
                </a:solidFill>
                <a:latin typeface="Times New Roman"/>
                <a:cs typeface="Times New Roman"/>
              </a:rPr>
              <a:t>I</a:t>
            </a:r>
            <a:r>
              <a:rPr sz="1100">
                <a:solidFill>
                  <a:srgbClr val="000000"/>
                </a:solidFill>
                <a:latin typeface="Calibri"/>
                <a:cs typeface="Calibri"/>
              </a:rPr>
              <a:t>: Inspecionar</a:t>
            </a:r>
          </a:p>
        </p:txBody>
      </p:sp>
      <p:sp>
        <p:nvSpPr>
          <p:cNvPr id="32" name="object 32"/>
          <p:cNvSpPr txBox="1"/>
          <p:nvPr/>
        </p:nvSpPr>
        <p:spPr>
          <a:xfrm>
            <a:off x="2482596" y="3884768"/>
            <a:ext cx="71412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C</a:t>
            </a:r>
            <a:r>
              <a:rPr sz="1100">
                <a:solidFill>
                  <a:srgbClr val="000000"/>
                </a:solidFill>
                <a:latin typeface="Calibri"/>
                <a:cs typeface="Calibri"/>
              </a:rPr>
              <a:t>: Limpar</a:t>
            </a:r>
          </a:p>
        </p:txBody>
      </p:sp>
      <p:sp>
        <p:nvSpPr>
          <p:cNvPr id="33" name="object 33"/>
          <p:cNvSpPr txBox="1"/>
          <p:nvPr/>
        </p:nvSpPr>
        <p:spPr>
          <a:xfrm>
            <a:off x="3381756" y="3884768"/>
            <a:ext cx="251188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Times New Roman"/>
                <a:cs typeface="Times New Roman"/>
              </a:rPr>
              <a:t>R</a:t>
            </a:r>
            <a:r>
              <a:rPr sz="1100">
                <a:solidFill>
                  <a:srgbClr val="000000"/>
                </a:solidFill>
                <a:latin typeface="Calibri"/>
                <a:cs typeface="Calibri"/>
              </a:rPr>
              <a:t>: Substituir</a:t>
            </a:r>
            <a:r>
              <a:rPr sz="1100" spc="1195">
                <a:solidFill>
                  <a:srgbClr val="000000"/>
                </a:solidFill>
                <a:latin typeface="Calibri"/>
                <a:cs typeface="Calibri"/>
              </a:rPr>
              <a:t> </a:t>
            </a:r>
            <a:r>
              <a:rPr sz="1100" b="1">
                <a:solidFill>
                  <a:srgbClr val="000000"/>
                </a:solidFill>
                <a:latin typeface="Times New Roman"/>
                <a:cs typeface="Times New Roman"/>
              </a:rPr>
              <a:t>L</a:t>
            </a:r>
            <a:r>
              <a:rPr sz="1100">
                <a:solidFill>
                  <a:srgbClr val="000000"/>
                </a:solidFill>
                <a:latin typeface="Calibri"/>
                <a:cs typeface="Calibri"/>
              </a:rPr>
              <a:t>: Lubrificar</a:t>
            </a:r>
            <a:r>
              <a:rPr sz="1100" spc="1326">
                <a:solidFill>
                  <a:srgbClr val="000000"/>
                </a:solidFill>
                <a:latin typeface="Calibri"/>
                <a:cs typeface="Calibri"/>
              </a:rPr>
              <a:t> </a:t>
            </a:r>
            <a:r>
              <a:rPr sz="1100" b="1">
                <a:solidFill>
                  <a:srgbClr val="000000"/>
                </a:solidFill>
                <a:latin typeface="Calibri"/>
                <a:cs typeface="Calibri"/>
              </a:rPr>
              <a:t>A: </a:t>
            </a:r>
            <a:r>
              <a:rPr sz="1100">
                <a:solidFill>
                  <a:srgbClr val="000000"/>
                </a:solidFill>
                <a:latin typeface="Calibri"/>
                <a:cs typeface="Calibri"/>
              </a:rPr>
              <a:t>Ajustar</a:t>
            </a:r>
          </a:p>
        </p:txBody>
      </p:sp>
      <p:sp>
        <p:nvSpPr>
          <p:cNvPr id="34" name="object 34"/>
          <p:cNvSpPr txBox="1"/>
          <p:nvPr/>
        </p:nvSpPr>
        <p:spPr>
          <a:xfrm>
            <a:off x="450023" y="3079205"/>
            <a:ext cx="551335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ADVERTÊNCIA</a:t>
            </a:r>
            <a:r>
              <a:rPr sz="1100">
                <a:solidFill>
                  <a:srgbClr val="000000"/>
                </a:solidFill>
                <a:latin typeface="Calibri"/>
                <a:cs typeface="Calibri"/>
              </a:rPr>
              <a:t>: É necessário que o utilizador verifique o</a:t>
            </a:r>
            <a:r>
              <a:rPr sz="1100" spc="17">
                <a:solidFill>
                  <a:srgbClr val="000000"/>
                </a:solidFill>
                <a:latin typeface="Calibri"/>
                <a:cs typeface="Calibri"/>
              </a:rPr>
              <a:t> </a:t>
            </a:r>
            <a:r>
              <a:rPr sz="1100">
                <a:solidFill>
                  <a:srgbClr val="000000"/>
                </a:solidFill>
                <a:latin typeface="Calibri"/>
                <a:cs typeface="Calibri"/>
              </a:rPr>
              <a:t>nível de óleo do motor a cada 500 km.</a:t>
            </a:r>
          </a:p>
        </p:txBody>
      </p:sp>
      <p:sp>
        <p:nvSpPr>
          <p:cNvPr id="35" name="object 3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165</a:t>
            </a:r>
          </a:p>
        </p:txBody>
      </p:sp>
      <p:graphicFrame>
        <p:nvGraphicFramePr>
          <p:cNvPr id="37" name="Tabela 36">
            <a:extLst>
              <a:ext uri="{FF2B5EF4-FFF2-40B4-BE49-F238E27FC236}">
                <a16:creationId xmlns:a16="http://schemas.microsoft.com/office/drawing/2014/main" id="{09713803-C79E-C53F-9F42-C9CBAD711AE7}"/>
              </a:ext>
            </a:extLst>
          </p:cNvPr>
          <p:cNvGraphicFramePr>
            <a:graphicFrameLocks noGrp="1"/>
          </p:cNvGraphicFramePr>
          <p:nvPr>
            <p:extLst>
              <p:ext uri="{D42A27DB-BD31-4B8C-83A1-F6EECF244321}">
                <p14:modId xmlns:p14="http://schemas.microsoft.com/office/powerpoint/2010/main" val="3895146999"/>
              </p:ext>
            </p:extLst>
          </p:nvPr>
        </p:nvGraphicFramePr>
        <p:xfrm>
          <a:off x="450023" y="993064"/>
          <a:ext cx="6797676" cy="1795691"/>
        </p:xfrm>
        <a:graphic>
          <a:graphicData uri="http://schemas.openxmlformats.org/drawingml/2006/table">
            <a:tbl>
              <a:tblPr/>
              <a:tblGrid>
                <a:gridCol w="2209944">
                  <a:extLst>
                    <a:ext uri="{9D8B030D-6E8A-4147-A177-3AD203B41FA5}">
                      <a16:colId xmlns:a16="http://schemas.microsoft.com/office/drawing/2014/main" val="2788340138"/>
                    </a:ext>
                  </a:extLst>
                </a:gridCol>
                <a:gridCol w="1337156">
                  <a:extLst>
                    <a:ext uri="{9D8B030D-6E8A-4147-A177-3AD203B41FA5}">
                      <a16:colId xmlns:a16="http://schemas.microsoft.com/office/drawing/2014/main" val="227755012"/>
                    </a:ext>
                  </a:extLst>
                </a:gridCol>
                <a:gridCol w="464368">
                  <a:extLst>
                    <a:ext uri="{9D8B030D-6E8A-4147-A177-3AD203B41FA5}">
                      <a16:colId xmlns:a16="http://schemas.microsoft.com/office/drawing/2014/main" val="3257340608"/>
                    </a:ext>
                  </a:extLst>
                </a:gridCol>
                <a:gridCol w="464368">
                  <a:extLst>
                    <a:ext uri="{9D8B030D-6E8A-4147-A177-3AD203B41FA5}">
                      <a16:colId xmlns:a16="http://schemas.microsoft.com/office/drawing/2014/main" val="3144360342"/>
                    </a:ext>
                  </a:extLst>
                </a:gridCol>
                <a:gridCol w="464368">
                  <a:extLst>
                    <a:ext uri="{9D8B030D-6E8A-4147-A177-3AD203B41FA5}">
                      <a16:colId xmlns:a16="http://schemas.microsoft.com/office/drawing/2014/main" val="3253359016"/>
                    </a:ext>
                  </a:extLst>
                </a:gridCol>
                <a:gridCol w="464368">
                  <a:extLst>
                    <a:ext uri="{9D8B030D-6E8A-4147-A177-3AD203B41FA5}">
                      <a16:colId xmlns:a16="http://schemas.microsoft.com/office/drawing/2014/main" val="3151667140"/>
                    </a:ext>
                  </a:extLst>
                </a:gridCol>
                <a:gridCol w="464368">
                  <a:extLst>
                    <a:ext uri="{9D8B030D-6E8A-4147-A177-3AD203B41FA5}">
                      <a16:colId xmlns:a16="http://schemas.microsoft.com/office/drawing/2014/main" val="2539908775"/>
                    </a:ext>
                  </a:extLst>
                </a:gridCol>
                <a:gridCol w="464368">
                  <a:extLst>
                    <a:ext uri="{9D8B030D-6E8A-4147-A177-3AD203B41FA5}">
                      <a16:colId xmlns:a16="http://schemas.microsoft.com/office/drawing/2014/main" val="250098730"/>
                    </a:ext>
                  </a:extLst>
                </a:gridCol>
                <a:gridCol w="464368">
                  <a:extLst>
                    <a:ext uri="{9D8B030D-6E8A-4147-A177-3AD203B41FA5}">
                      <a16:colId xmlns:a16="http://schemas.microsoft.com/office/drawing/2014/main" val="1526438352"/>
                    </a:ext>
                  </a:extLst>
                </a:gridCol>
              </a:tblGrid>
              <a:tr h="134607">
                <a:tc gridSpan="9">
                  <a:txBody>
                    <a:bodyPr/>
                    <a:lstStyle/>
                    <a:p>
                      <a:pPr algn="ctr" fontAlgn="b">
                        <a:buNone/>
                      </a:pPr>
                      <a:r>
                        <a:rPr lang="pt-BR" sz="1000" b="1" i="0" u="none" strike="noStrike">
                          <a:solidFill>
                            <a:srgbClr val="000000"/>
                          </a:solidFill>
                          <a:effectLst/>
                          <a:latin typeface="Aptos Narrow" panose="020B0004020202020204" pitchFamily="34" charset="0"/>
                        </a:rPr>
                        <a:t>Tabela de manutenção periódica (3/3)</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657920359"/>
                  </a:ext>
                </a:extLst>
              </a:tr>
              <a:tr h="107686">
                <a:tc>
                  <a:txBody>
                    <a:bodyPr/>
                    <a:lstStyle/>
                    <a:p>
                      <a:pPr algn="ctr" fontAlgn="b">
                        <a:buNone/>
                      </a:pPr>
                      <a:r>
                        <a:rPr lang="pt-BR" sz="800" b="0" i="0" u="none" strike="noStrike">
                          <a:solidFill>
                            <a:srgbClr val="000000"/>
                          </a:solidFill>
                          <a:effectLst/>
                          <a:latin typeface="Aptos Narrow" panose="020B0004020202020204" pitchFamily="34" charset="0"/>
                        </a:rPr>
                        <a:t>Elementos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Intervalo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10.000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20.000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30.000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40.000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50.000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800" b="0" i="0" u="none" strike="noStrike">
                          <a:solidFill>
                            <a:srgbClr val="000000"/>
                          </a:solidFill>
                          <a:effectLst/>
                          <a:latin typeface="Aptos Narrow" panose="020B0004020202020204" pitchFamily="34" charset="0"/>
                        </a:rPr>
                        <a:t>60.000</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623653428"/>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Tensão da bateria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3946610"/>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Linhas de freio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007495"/>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Troca dos fluídos de freios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A cada 2 anos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8059676"/>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Nível do fluido de freios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0329647"/>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Pastilhas de freio dianteiro/traseiro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Não ultrapassar o limite de desgaste</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9909375"/>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Interruptor de luz de freio dianteiro e traseiro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2537208"/>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Sistema de evaporação de gases de combustível</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6955554"/>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Reaperto geral dos parafusos e uniões da motocicleta</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5903863"/>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Vazamentos nas suspensões</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6332168"/>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Guia da corrente de transmissão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I</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0850339"/>
                  </a:ext>
                </a:extLst>
              </a:tr>
              <a:tr h="107686">
                <a:tc>
                  <a:txBody>
                    <a:bodyPr/>
                    <a:lstStyle/>
                    <a:p>
                      <a:pPr algn="l" fontAlgn="b">
                        <a:buNone/>
                      </a:pPr>
                      <a:r>
                        <a:rPr lang="pt-BR" sz="800" b="0" i="0" u="none" strike="noStrike">
                          <a:solidFill>
                            <a:srgbClr val="000000"/>
                          </a:solidFill>
                          <a:effectLst/>
                          <a:latin typeface="Aptos Narrow" panose="020B0004020202020204" pitchFamily="34" charset="0"/>
                        </a:rPr>
                        <a:t>Óleo de suspensão</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 </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800" b="0" i="0" u="none" strike="noStrike">
                          <a:solidFill>
                            <a:srgbClr val="000000"/>
                          </a:solidFill>
                          <a:effectLst/>
                          <a:latin typeface="Aptos Narrow" panose="020B0004020202020204" pitchFamily="34" charset="0"/>
                        </a:rPr>
                        <a:t>R</a:t>
                      </a:r>
                    </a:p>
                  </a:txBody>
                  <a:tcPr marL="4487" marR="4487" marT="44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4252250"/>
                  </a:ext>
                </a:extLst>
              </a:tr>
            </a:tbl>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016000"/>
            <a:ext cx="6301740" cy="340461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576072" y="730733"/>
            <a:ext cx="3978522"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chemeClr val="tx2"/>
                </a:solidFill>
                <a:cs typeface="Cambria"/>
              </a:rPr>
              <a:t>Torque</a:t>
            </a:r>
            <a:r>
              <a:rPr sz="1400" b="1" spc="19">
                <a:solidFill>
                  <a:schemeClr val="tx2"/>
                </a:solidFill>
                <a:cs typeface="Cambria"/>
              </a:rPr>
              <a:t> </a:t>
            </a:r>
            <a:r>
              <a:rPr sz="1400" b="1">
                <a:solidFill>
                  <a:schemeClr val="tx2"/>
                </a:solidFill>
                <a:cs typeface="Cambria"/>
              </a:rPr>
              <a:t>de</a:t>
            </a:r>
            <a:r>
              <a:rPr sz="1400" b="1" spc="-15">
                <a:solidFill>
                  <a:schemeClr val="tx2"/>
                </a:solidFill>
                <a:cs typeface="Cambria"/>
              </a:rPr>
              <a:t> </a:t>
            </a:r>
            <a:r>
              <a:rPr sz="1400" b="1">
                <a:solidFill>
                  <a:schemeClr val="tx2"/>
                </a:solidFill>
                <a:cs typeface="Cambria"/>
              </a:rPr>
              <a:t>aperto</a:t>
            </a:r>
            <a:r>
              <a:rPr sz="1400" b="1" spc="-13">
                <a:solidFill>
                  <a:schemeClr val="tx2"/>
                </a:solidFill>
                <a:cs typeface="Cambria"/>
              </a:rPr>
              <a:t> </a:t>
            </a:r>
            <a:r>
              <a:rPr sz="1400" b="1">
                <a:solidFill>
                  <a:schemeClr val="tx2"/>
                </a:solidFill>
                <a:cs typeface="Cambria"/>
              </a:rPr>
              <a:t>das uniões mais importantes</a:t>
            </a:r>
          </a:p>
        </p:txBody>
      </p:sp>
      <p:sp>
        <p:nvSpPr>
          <p:cNvPr id="6" name="object 6"/>
          <p:cNvSpPr txBox="1"/>
          <p:nvPr/>
        </p:nvSpPr>
        <p:spPr>
          <a:xfrm>
            <a:off x="681228" y="1021669"/>
            <a:ext cx="305767" cy="1829280"/>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Nº</a:t>
            </a:r>
          </a:p>
          <a:p>
            <a:pPr marL="41147" marR="0">
              <a:lnSpc>
                <a:spcPts val="1342"/>
              </a:lnSpc>
              <a:spcBef>
                <a:spcPts val="298"/>
              </a:spcBef>
              <a:spcAft>
                <a:spcPts val="0"/>
              </a:spcAft>
            </a:pPr>
            <a:r>
              <a:rPr sz="1100">
                <a:solidFill>
                  <a:srgbClr val="000000"/>
                </a:solidFill>
                <a:latin typeface="Calibri"/>
                <a:cs typeface="Calibri"/>
              </a:rPr>
              <a:t>1</a:t>
            </a:r>
          </a:p>
          <a:p>
            <a:pPr marL="41147" marR="0">
              <a:lnSpc>
                <a:spcPts val="1342"/>
              </a:lnSpc>
              <a:spcBef>
                <a:spcPts val="286"/>
              </a:spcBef>
              <a:spcAft>
                <a:spcPts val="0"/>
              </a:spcAft>
            </a:pPr>
            <a:r>
              <a:rPr sz="1100">
                <a:solidFill>
                  <a:srgbClr val="000000"/>
                </a:solidFill>
                <a:latin typeface="Calibri"/>
                <a:cs typeface="Calibri"/>
              </a:rPr>
              <a:t>2</a:t>
            </a:r>
          </a:p>
          <a:p>
            <a:pPr marL="41147" marR="0">
              <a:lnSpc>
                <a:spcPts val="1342"/>
              </a:lnSpc>
              <a:spcBef>
                <a:spcPts val="298"/>
              </a:spcBef>
              <a:spcAft>
                <a:spcPts val="0"/>
              </a:spcAft>
            </a:pPr>
            <a:r>
              <a:rPr sz="1100">
                <a:solidFill>
                  <a:srgbClr val="000000"/>
                </a:solidFill>
                <a:latin typeface="Calibri"/>
                <a:cs typeface="Calibri"/>
              </a:rPr>
              <a:t>3</a:t>
            </a:r>
          </a:p>
          <a:p>
            <a:pPr marL="41147" marR="0">
              <a:lnSpc>
                <a:spcPts val="1342"/>
              </a:lnSpc>
              <a:spcBef>
                <a:spcPts val="298"/>
              </a:spcBef>
              <a:spcAft>
                <a:spcPts val="0"/>
              </a:spcAft>
            </a:pPr>
            <a:r>
              <a:rPr sz="1100">
                <a:solidFill>
                  <a:srgbClr val="000000"/>
                </a:solidFill>
                <a:latin typeface="Calibri"/>
                <a:cs typeface="Calibri"/>
              </a:rPr>
              <a:t>4</a:t>
            </a:r>
          </a:p>
          <a:p>
            <a:pPr marL="41147" marR="0">
              <a:lnSpc>
                <a:spcPts val="1342"/>
              </a:lnSpc>
              <a:spcBef>
                <a:spcPts val="298"/>
              </a:spcBef>
              <a:spcAft>
                <a:spcPts val="0"/>
              </a:spcAft>
            </a:pPr>
            <a:r>
              <a:rPr sz="1100">
                <a:solidFill>
                  <a:srgbClr val="000000"/>
                </a:solidFill>
                <a:latin typeface="Calibri"/>
                <a:cs typeface="Calibri"/>
              </a:rPr>
              <a:t>5</a:t>
            </a:r>
          </a:p>
          <a:p>
            <a:pPr marL="41147" marR="0">
              <a:lnSpc>
                <a:spcPts val="1342"/>
              </a:lnSpc>
              <a:spcBef>
                <a:spcPts val="298"/>
              </a:spcBef>
              <a:spcAft>
                <a:spcPts val="0"/>
              </a:spcAft>
            </a:pPr>
            <a:r>
              <a:rPr sz="1100">
                <a:solidFill>
                  <a:srgbClr val="000000"/>
                </a:solidFill>
                <a:latin typeface="Calibri"/>
                <a:cs typeface="Calibri"/>
              </a:rPr>
              <a:t>6</a:t>
            </a:r>
          </a:p>
          <a:p>
            <a:pPr marL="41147" marR="0">
              <a:lnSpc>
                <a:spcPts val="1342"/>
              </a:lnSpc>
              <a:spcBef>
                <a:spcPts val="298"/>
              </a:spcBef>
              <a:spcAft>
                <a:spcPts val="0"/>
              </a:spcAft>
            </a:pPr>
            <a:r>
              <a:rPr sz="1100">
                <a:solidFill>
                  <a:srgbClr val="000000"/>
                </a:solidFill>
                <a:latin typeface="Calibri"/>
                <a:cs typeface="Calibri"/>
              </a:rPr>
              <a:t>7</a:t>
            </a:r>
          </a:p>
          <a:p>
            <a:pPr marL="41147" marR="0">
              <a:lnSpc>
                <a:spcPts val="1342"/>
              </a:lnSpc>
              <a:spcBef>
                <a:spcPts val="298"/>
              </a:spcBef>
              <a:spcAft>
                <a:spcPts val="0"/>
              </a:spcAft>
            </a:pPr>
            <a:r>
              <a:rPr sz="1100">
                <a:solidFill>
                  <a:srgbClr val="000000"/>
                </a:solidFill>
                <a:latin typeface="Calibri"/>
                <a:cs typeface="Calibri"/>
              </a:rPr>
              <a:t>8</a:t>
            </a:r>
          </a:p>
        </p:txBody>
      </p:sp>
      <p:sp>
        <p:nvSpPr>
          <p:cNvPr id="7" name="object 7"/>
          <p:cNvSpPr txBox="1"/>
          <p:nvPr/>
        </p:nvSpPr>
        <p:spPr>
          <a:xfrm>
            <a:off x="2241804" y="1021669"/>
            <a:ext cx="49822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União</a:t>
            </a:r>
          </a:p>
        </p:txBody>
      </p:sp>
      <p:sp>
        <p:nvSpPr>
          <p:cNvPr id="8" name="object 8"/>
          <p:cNvSpPr txBox="1"/>
          <p:nvPr/>
        </p:nvSpPr>
        <p:spPr>
          <a:xfrm>
            <a:off x="4049268" y="1021669"/>
            <a:ext cx="652280" cy="1423896"/>
          </a:xfrm>
          <a:prstGeom prst="rect">
            <a:avLst/>
          </a:prstGeom>
        </p:spPr>
        <p:txBody>
          <a:bodyPr vert="horz" wrap="square" lIns="0" tIns="0" rIns="0" bIns="0" rtlCol="0">
            <a:spAutoFit/>
          </a:bodyPr>
          <a:lstStyle/>
          <a:p>
            <a:pPr marL="80772" marR="0">
              <a:lnSpc>
                <a:spcPts val="1342"/>
              </a:lnSpc>
              <a:spcBef>
                <a:spcPts val="0"/>
              </a:spcBef>
              <a:spcAft>
                <a:spcPts val="0"/>
              </a:spcAft>
            </a:pPr>
            <a:r>
              <a:rPr sz="1100" b="1">
                <a:solidFill>
                  <a:srgbClr val="000000"/>
                </a:solidFill>
                <a:latin typeface="Calibri"/>
                <a:cs typeface="Calibri"/>
              </a:rPr>
              <a:t>Rosca</a:t>
            </a:r>
          </a:p>
          <a:p>
            <a:pPr marL="88391" marR="0">
              <a:lnSpc>
                <a:spcPts val="1342"/>
              </a:lnSpc>
              <a:spcBef>
                <a:spcPts val="298"/>
              </a:spcBef>
              <a:spcAft>
                <a:spcPts val="0"/>
              </a:spcAft>
            </a:pPr>
            <a:r>
              <a:rPr sz="1100">
                <a:solidFill>
                  <a:srgbClr val="000000"/>
                </a:solidFill>
                <a:latin typeface="Calibri"/>
                <a:cs typeface="Calibri"/>
              </a:rPr>
              <a:t>M7x1</a:t>
            </a:r>
          </a:p>
          <a:p>
            <a:pPr marL="88391" marR="0">
              <a:lnSpc>
                <a:spcPts val="1342"/>
              </a:lnSpc>
              <a:spcBef>
                <a:spcPts val="286"/>
              </a:spcBef>
              <a:spcAft>
                <a:spcPts val="0"/>
              </a:spcAft>
            </a:pPr>
            <a:r>
              <a:rPr sz="1100">
                <a:solidFill>
                  <a:srgbClr val="000000"/>
                </a:solidFill>
                <a:latin typeface="Calibri"/>
                <a:cs typeface="Calibri"/>
              </a:rPr>
              <a:t>M6x1</a:t>
            </a:r>
          </a:p>
          <a:p>
            <a:pPr marL="0" marR="0">
              <a:lnSpc>
                <a:spcPts val="1342"/>
              </a:lnSpc>
              <a:spcBef>
                <a:spcPts val="298"/>
              </a:spcBef>
              <a:spcAft>
                <a:spcPts val="0"/>
              </a:spcAft>
            </a:pPr>
            <a:r>
              <a:rPr sz="1100">
                <a:solidFill>
                  <a:srgbClr val="000000"/>
                </a:solidFill>
                <a:latin typeface="Calibri"/>
                <a:cs typeface="Calibri"/>
              </a:rPr>
              <a:t>M20x1,5</a:t>
            </a:r>
          </a:p>
          <a:p>
            <a:pPr marL="0" marR="0">
              <a:lnSpc>
                <a:spcPts val="1342"/>
              </a:lnSpc>
              <a:spcBef>
                <a:spcPts val="298"/>
              </a:spcBef>
              <a:spcAft>
                <a:spcPts val="0"/>
              </a:spcAft>
            </a:pPr>
            <a:r>
              <a:rPr sz="1100">
                <a:solidFill>
                  <a:srgbClr val="000000"/>
                </a:solidFill>
                <a:latin typeface="Calibri"/>
                <a:cs typeface="Calibri"/>
              </a:rPr>
              <a:t>M12x1,5</a:t>
            </a:r>
          </a:p>
          <a:p>
            <a:pPr marL="0" marR="0">
              <a:lnSpc>
                <a:spcPts val="1342"/>
              </a:lnSpc>
              <a:spcBef>
                <a:spcPts val="298"/>
              </a:spcBef>
              <a:spcAft>
                <a:spcPts val="0"/>
              </a:spcAft>
            </a:pPr>
            <a:r>
              <a:rPr sz="1100">
                <a:solidFill>
                  <a:srgbClr val="000000"/>
                </a:solidFill>
                <a:latin typeface="Calibri"/>
                <a:cs typeface="Calibri"/>
              </a:rPr>
              <a:t>M24x1,5</a:t>
            </a:r>
          </a:p>
          <a:p>
            <a:pPr marL="0" marR="0">
              <a:lnSpc>
                <a:spcPts val="1342"/>
              </a:lnSpc>
              <a:spcBef>
                <a:spcPts val="298"/>
              </a:spcBef>
              <a:spcAft>
                <a:spcPts val="0"/>
              </a:spcAft>
            </a:pPr>
            <a:r>
              <a:rPr sz="1100">
                <a:solidFill>
                  <a:srgbClr val="000000"/>
                </a:solidFill>
                <a:latin typeface="Calibri"/>
                <a:cs typeface="Calibri"/>
              </a:rPr>
              <a:t>M10x1,5</a:t>
            </a:r>
          </a:p>
        </p:txBody>
      </p:sp>
      <p:sp>
        <p:nvSpPr>
          <p:cNvPr id="9" name="object 9"/>
          <p:cNvSpPr txBox="1"/>
          <p:nvPr/>
        </p:nvSpPr>
        <p:spPr>
          <a:xfrm>
            <a:off x="4773168" y="1021669"/>
            <a:ext cx="2160597"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Quantid.</a:t>
            </a:r>
            <a:r>
              <a:rPr sz="1100" b="1" spc="1022">
                <a:solidFill>
                  <a:srgbClr val="000000"/>
                </a:solidFill>
                <a:latin typeface="Calibri"/>
                <a:cs typeface="Calibri"/>
              </a:rPr>
              <a:t> </a:t>
            </a:r>
            <a:r>
              <a:rPr lang="pt-BR" sz="1100" b="1">
                <a:solidFill>
                  <a:srgbClr val="000000"/>
                </a:solidFill>
                <a:latin typeface="Calibri"/>
                <a:cs typeface="Calibri"/>
              </a:rPr>
              <a:t>Torque</a:t>
            </a:r>
            <a:r>
              <a:rPr sz="1100" b="1">
                <a:solidFill>
                  <a:srgbClr val="000000"/>
                </a:solidFill>
                <a:latin typeface="Calibri"/>
                <a:cs typeface="Calibri"/>
              </a:rPr>
              <a:t> de aperto</a:t>
            </a:r>
            <a:r>
              <a:rPr sz="1100" b="1" spc="10">
                <a:solidFill>
                  <a:srgbClr val="000000"/>
                </a:solidFill>
                <a:latin typeface="Calibri"/>
                <a:cs typeface="Calibri"/>
              </a:rPr>
              <a:t> </a:t>
            </a:r>
            <a:r>
              <a:rPr sz="1100" b="1">
                <a:solidFill>
                  <a:srgbClr val="000000"/>
                </a:solidFill>
                <a:latin typeface="Calibri"/>
                <a:cs typeface="Calibri"/>
              </a:rPr>
              <a:t>(Nm)</a:t>
            </a:r>
          </a:p>
        </p:txBody>
      </p:sp>
      <p:sp>
        <p:nvSpPr>
          <p:cNvPr id="10" name="object 10"/>
          <p:cNvSpPr txBox="1"/>
          <p:nvPr/>
        </p:nvSpPr>
        <p:spPr>
          <a:xfrm>
            <a:off x="1043939" y="1224360"/>
            <a:ext cx="2896158" cy="1626588"/>
          </a:xfrm>
          <a:prstGeom prst="rect">
            <a:avLst/>
          </a:prstGeom>
        </p:spPr>
        <p:txBody>
          <a:bodyPr vert="horz" wrap="square" lIns="0" tIns="0" rIns="0" bIns="0" rtlCol="0">
            <a:spAutoFit/>
          </a:bodyPr>
          <a:lstStyle/>
          <a:p>
            <a:pPr marL="25908" marR="0">
              <a:lnSpc>
                <a:spcPts val="1342"/>
              </a:lnSpc>
              <a:spcBef>
                <a:spcPts val="0"/>
              </a:spcBef>
              <a:spcAft>
                <a:spcPts val="0"/>
              </a:spcAft>
            </a:pPr>
            <a:r>
              <a:rPr sz="1100">
                <a:solidFill>
                  <a:srgbClr val="000000"/>
                </a:solidFill>
                <a:latin typeface="Calibri"/>
                <a:cs typeface="Calibri"/>
              </a:rPr>
              <a:t>Porca da união do tubo de escape com o motor</a:t>
            </a:r>
          </a:p>
          <a:p>
            <a:pPr marL="0" marR="0">
              <a:lnSpc>
                <a:spcPts val="1342"/>
              </a:lnSpc>
              <a:spcBef>
                <a:spcPts val="286"/>
              </a:spcBef>
              <a:spcAft>
                <a:spcPts val="0"/>
              </a:spcAft>
            </a:pPr>
            <a:r>
              <a:rPr sz="1100" spc="-31">
                <a:solidFill>
                  <a:srgbClr val="000000"/>
                </a:solidFill>
                <a:latin typeface="Calibri"/>
                <a:cs typeface="Calibri"/>
              </a:rPr>
              <a:t>Parafuso</a:t>
            </a:r>
            <a:r>
              <a:rPr sz="1100" spc="-36">
                <a:solidFill>
                  <a:srgbClr val="000000"/>
                </a:solidFill>
                <a:latin typeface="Calibri"/>
                <a:cs typeface="Calibri"/>
              </a:rPr>
              <a:t> </a:t>
            </a:r>
            <a:r>
              <a:rPr sz="1100" spc="-31">
                <a:solidFill>
                  <a:srgbClr val="000000"/>
                </a:solidFill>
                <a:latin typeface="Calibri"/>
                <a:cs typeface="Calibri"/>
              </a:rPr>
              <a:t>união</a:t>
            </a:r>
            <a:r>
              <a:rPr sz="1100" spc="-14">
                <a:solidFill>
                  <a:srgbClr val="000000"/>
                </a:solidFill>
                <a:latin typeface="Calibri"/>
                <a:cs typeface="Calibri"/>
              </a:rPr>
              <a:t> </a:t>
            </a:r>
            <a:r>
              <a:rPr sz="1100" spc="-34">
                <a:solidFill>
                  <a:srgbClr val="000000"/>
                </a:solidFill>
                <a:latin typeface="Calibri"/>
                <a:cs typeface="Calibri"/>
              </a:rPr>
              <a:t>parte</a:t>
            </a:r>
            <a:r>
              <a:rPr sz="1100" spc="-12">
                <a:solidFill>
                  <a:srgbClr val="000000"/>
                </a:solidFill>
                <a:latin typeface="Calibri"/>
                <a:cs typeface="Calibri"/>
              </a:rPr>
              <a:t> </a:t>
            </a:r>
            <a:r>
              <a:rPr sz="1100" spc="-30">
                <a:solidFill>
                  <a:srgbClr val="000000"/>
                </a:solidFill>
                <a:latin typeface="Calibri"/>
                <a:cs typeface="Calibri"/>
              </a:rPr>
              <a:t>dianteira</a:t>
            </a:r>
            <a:r>
              <a:rPr sz="1100" spc="-28">
                <a:solidFill>
                  <a:srgbClr val="000000"/>
                </a:solidFill>
                <a:latin typeface="Calibri"/>
                <a:cs typeface="Calibri"/>
              </a:rPr>
              <a:t> </a:t>
            </a:r>
            <a:r>
              <a:rPr sz="1100" spc="-31">
                <a:solidFill>
                  <a:srgbClr val="000000"/>
                </a:solidFill>
                <a:latin typeface="Calibri"/>
                <a:cs typeface="Calibri"/>
              </a:rPr>
              <a:t>filtro</a:t>
            </a:r>
            <a:r>
              <a:rPr sz="1100" spc="-13">
                <a:solidFill>
                  <a:srgbClr val="000000"/>
                </a:solidFill>
                <a:latin typeface="Calibri"/>
                <a:cs typeface="Calibri"/>
              </a:rPr>
              <a:t> </a:t>
            </a:r>
            <a:r>
              <a:rPr sz="1100" spc="-37">
                <a:solidFill>
                  <a:srgbClr val="000000"/>
                </a:solidFill>
                <a:latin typeface="Calibri"/>
                <a:cs typeface="Calibri"/>
              </a:rPr>
              <a:t>de</a:t>
            </a:r>
            <a:r>
              <a:rPr sz="1100" spc="-30">
                <a:solidFill>
                  <a:srgbClr val="000000"/>
                </a:solidFill>
                <a:latin typeface="Calibri"/>
                <a:cs typeface="Calibri"/>
              </a:rPr>
              <a:t> ar</a:t>
            </a:r>
            <a:r>
              <a:rPr sz="1100" spc="-28">
                <a:solidFill>
                  <a:srgbClr val="000000"/>
                </a:solidFill>
                <a:latin typeface="Calibri"/>
                <a:cs typeface="Calibri"/>
              </a:rPr>
              <a:t> </a:t>
            </a:r>
            <a:r>
              <a:rPr sz="1100" spc="-35">
                <a:solidFill>
                  <a:srgbClr val="000000"/>
                </a:solidFill>
                <a:latin typeface="Calibri"/>
                <a:cs typeface="Calibri"/>
              </a:rPr>
              <a:t>c/</a:t>
            </a:r>
            <a:r>
              <a:rPr sz="1100" spc="-21">
                <a:solidFill>
                  <a:srgbClr val="000000"/>
                </a:solidFill>
                <a:latin typeface="Calibri"/>
                <a:cs typeface="Calibri"/>
              </a:rPr>
              <a:t> </a:t>
            </a:r>
            <a:r>
              <a:rPr sz="1100" spc="-32">
                <a:solidFill>
                  <a:srgbClr val="000000"/>
                </a:solidFill>
                <a:latin typeface="Calibri"/>
                <a:cs typeface="Calibri"/>
              </a:rPr>
              <a:t>quadro</a:t>
            </a:r>
          </a:p>
          <a:p>
            <a:pPr marL="71628"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eixo roda dianteira e braço oscilante</a:t>
            </a:r>
          </a:p>
          <a:p>
            <a:pPr marL="185928"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união placa ligação roda traseira</a:t>
            </a:r>
          </a:p>
          <a:p>
            <a:pPr marL="502919" marR="0">
              <a:lnSpc>
                <a:spcPts val="1342"/>
              </a:lnSpc>
              <a:spcBef>
                <a:spcPts val="298"/>
              </a:spcBef>
              <a:spcAft>
                <a:spcPts val="0"/>
              </a:spcAft>
            </a:pPr>
            <a:r>
              <a:rPr sz="1100">
                <a:solidFill>
                  <a:srgbClr val="000000"/>
                </a:solidFill>
                <a:latin typeface="Calibri"/>
                <a:cs typeface="Calibri"/>
              </a:rPr>
              <a:t>Contraporca</a:t>
            </a:r>
            <a:r>
              <a:rPr sz="1100" spc="-15">
                <a:solidFill>
                  <a:srgbClr val="000000"/>
                </a:solidFill>
                <a:latin typeface="Calibri"/>
                <a:cs typeface="Calibri"/>
              </a:rPr>
              <a:t> </a:t>
            </a:r>
            <a:r>
              <a:rPr sz="1100">
                <a:solidFill>
                  <a:srgbClr val="000000"/>
                </a:solidFill>
                <a:latin typeface="Calibri"/>
                <a:cs typeface="Calibri"/>
              </a:rPr>
              <a:t>eixo roda traseira</a:t>
            </a:r>
          </a:p>
          <a:p>
            <a:pPr marL="15239"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pinça</a:t>
            </a:r>
            <a:r>
              <a:rPr sz="1100" spc="-14">
                <a:solidFill>
                  <a:srgbClr val="000000"/>
                </a:solidFill>
                <a:latin typeface="Calibri"/>
                <a:cs typeface="Calibri"/>
              </a:rPr>
              <a:t> </a:t>
            </a:r>
            <a:r>
              <a:rPr lang="pt-BR" sz="1100">
                <a:solidFill>
                  <a:srgbClr val="000000"/>
                </a:solidFill>
                <a:latin typeface="Calibri"/>
                <a:cs typeface="Calibri"/>
              </a:rPr>
              <a:t>freio</a:t>
            </a:r>
            <a:r>
              <a:rPr sz="1100" spc="12">
                <a:solidFill>
                  <a:srgbClr val="000000"/>
                </a:solidFill>
                <a:latin typeface="Calibri"/>
                <a:cs typeface="Calibri"/>
              </a:rPr>
              <a:t> </a:t>
            </a:r>
            <a:r>
              <a:rPr sz="1100">
                <a:solidFill>
                  <a:srgbClr val="000000"/>
                </a:solidFill>
                <a:latin typeface="Calibri"/>
                <a:cs typeface="Calibri"/>
              </a:rPr>
              <a:t>dianteiro/traseiro</a:t>
            </a:r>
          </a:p>
          <a:p>
            <a:pPr marL="248411"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do terminal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tubo de </a:t>
            </a:r>
            <a:r>
              <a:rPr lang="pt-BR" sz="1100">
                <a:solidFill>
                  <a:srgbClr val="000000"/>
                </a:solidFill>
                <a:latin typeface="Calibri"/>
                <a:cs typeface="Calibri"/>
              </a:rPr>
              <a:t>freio</a:t>
            </a:r>
            <a:endParaRPr sz="1100">
              <a:solidFill>
                <a:srgbClr val="000000"/>
              </a:solidFill>
              <a:latin typeface="Calibri"/>
              <a:cs typeface="Calibri"/>
            </a:endParaRPr>
          </a:p>
          <a:p>
            <a:pPr marL="454152"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disco de </a:t>
            </a:r>
            <a:r>
              <a:rPr lang="pt-BR" sz="1100">
                <a:solidFill>
                  <a:srgbClr val="000000"/>
                </a:solidFill>
                <a:latin typeface="Calibri"/>
                <a:cs typeface="Calibri"/>
              </a:rPr>
              <a:t>freio</a:t>
            </a:r>
            <a:endParaRPr sz="1100">
              <a:solidFill>
                <a:srgbClr val="000000"/>
              </a:solidFill>
              <a:latin typeface="Calibri"/>
              <a:cs typeface="Calibri"/>
            </a:endParaRPr>
          </a:p>
        </p:txBody>
      </p:sp>
      <p:sp>
        <p:nvSpPr>
          <p:cNvPr id="11" name="object 11"/>
          <p:cNvSpPr txBox="1"/>
          <p:nvPr/>
        </p:nvSpPr>
        <p:spPr>
          <a:xfrm>
            <a:off x="4992624" y="1224360"/>
            <a:ext cx="223469" cy="61312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4</a:t>
            </a:r>
          </a:p>
          <a:p>
            <a:pPr marL="0" marR="0">
              <a:lnSpc>
                <a:spcPts val="1342"/>
              </a:lnSpc>
              <a:spcBef>
                <a:spcPts val="286"/>
              </a:spcBef>
              <a:spcAft>
                <a:spcPts val="0"/>
              </a:spcAft>
            </a:pPr>
            <a:r>
              <a:rPr sz="1100">
                <a:solidFill>
                  <a:srgbClr val="000000"/>
                </a:solidFill>
                <a:latin typeface="Calibri"/>
                <a:cs typeface="Calibri"/>
              </a:rPr>
              <a:t>1</a:t>
            </a:r>
          </a:p>
          <a:p>
            <a:pPr marL="0" marR="0">
              <a:lnSpc>
                <a:spcPts val="1342"/>
              </a:lnSpc>
              <a:spcBef>
                <a:spcPts val="298"/>
              </a:spcBef>
              <a:spcAft>
                <a:spcPts val="0"/>
              </a:spcAft>
            </a:pPr>
            <a:r>
              <a:rPr sz="1100">
                <a:solidFill>
                  <a:srgbClr val="000000"/>
                </a:solidFill>
                <a:latin typeface="Calibri"/>
                <a:cs typeface="Calibri"/>
              </a:rPr>
              <a:t>1</a:t>
            </a:r>
          </a:p>
        </p:txBody>
      </p:sp>
      <p:sp>
        <p:nvSpPr>
          <p:cNvPr id="12" name="object 12"/>
          <p:cNvSpPr txBox="1"/>
          <p:nvPr/>
        </p:nvSpPr>
        <p:spPr>
          <a:xfrm>
            <a:off x="5919216" y="1224360"/>
            <a:ext cx="541500" cy="61312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15±1,5</a:t>
            </a:r>
          </a:p>
          <a:p>
            <a:pPr marL="0" marR="0">
              <a:lnSpc>
                <a:spcPts val="1342"/>
              </a:lnSpc>
              <a:spcBef>
                <a:spcPts val="286"/>
              </a:spcBef>
              <a:spcAft>
                <a:spcPts val="0"/>
              </a:spcAft>
            </a:pPr>
            <a:r>
              <a:rPr sz="1100">
                <a:solidFill>
                  <a:srgbClr val="000000"/>
                </a:solidFill>
                <a:latin typeface="Calibri"/>
                <a:cs typeface="Calibri"/>
              </a:rPr>
              <a:t>9±1,35</a:t>
            </a:r>
          </a:p>
          <a:p>
            <a:pPr marL="51815" marR="0">
              <a:lnSpc>
                <a:spcPts val="1342"/>
              </a:lnSpc>
              <a:spcBef>
                <a:spcPts val="298"/>
              </a:spcBef>
              <a:spcAft>
                <a:spcPts val="0"/>
              </a:spcAft>
            </a:pPr>
            <a:r>
              <a:rPr sz="1100">
                <a:solidFill>
                  <a:srgbClr val="000000"/>
                </a:solidFill>
                <a:latin typeface="Calibri"/>
                <a:cs typeface="Calibri"/>
              </a:rPr>
              <a:t>70±5</a:t>
            </a:r>
          </a:p>
        </p:txBody>
      </p:sp>
      <p:sp>
        <p:nvSpPr>
          <p:cNvPr id="13" name="object 13"/>
          <p:cNvSpPr txBox="1"/>
          <p:nvPr/>
        </p:nvSpPr>
        <p:spPr>
          <a:xfrm>
            <a:off x="4992624" y="1830913"/>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5</a:t>
            </a:r>
          </a:p>
        </p:txBody>
      </p:sp>
      <p:sp>
        <p:nvSpPr>
          <p:cNvPr id="14" name="object 14"/>
          <p:cNvSpPr txBox="1"/>
          <p:nvPr/>
        </p:nvSpPr>
        <p:spPr>
          <a:xfrm>
            <a:off x="5971032" y="1830913"/>
            <a:ext cx="435444"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40±4</a:t>
            </a:r>
          </a:p>
        </p:txBody>
      </p:sp>
      <p:sp>
        <p:nvSpPr>
          <p:cNvPr id="15" name="object 15"/>
          <p:cNvSpPr txBox="1"/>
          <p:nvPr/>
        </p:nvSpPr>
        <p:spPr>
          <a:xfrm>
            <a:off x="4992624" y="2033605"/>
            <a:ext cx="223469"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a:t>
            </a:r>
          </a:p>
          <a:p>
            <a:pPr marL="0" marR="0">
              <a:lnSpc>
                <a:spcPts val="1342"/>
              </a:lnSpc>
              <a:spcBef>
                <a:spcPts val="298"/>
              </a:spcBef>
              <a:spcAft>
                <a:spcPts val="0"/>
              </a:spcAft>
            </a:pPr>
            <a:r>
              <a:rPr sz="1100">
                <a:solidFill>
                  <a:srgbClr val="000000"/>
                </a:solidFill>
                <a:latin typeface="Calibri"/>
                <a:cs typeface="Calibri"/>
              </a:rPr>
              <a:t>6</a:t>
            </a:r>
          </a:p>
        </p:txBody>
      </p:sp>
      <p:sp>
        <p:nvSpPr>
          <p:cNvPr id="16" name="object 16"/>
          <p:cNvSpPr txBox="1"/>
          <p:nvPr/>
        </p:nvSpPr>
        <p:spPr>
          <a:xfrm>
            <a:off x="5935980" y="2033605"/>
            <a:ext cx="506996"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100±7</a:t>
            </a:r>
          </a:p>
          <a:p>
            <a:pPr marL="35051" marR="0">
              <a:lnSpc>
                <a:spcPts val="1342"/>
              </a:lnSpc>
              <a:spcBef>
                <a:spcPts val="298"/>
              </a:spcBef>
              <a:spcAft>
                <a:spcPts val="0"/>
              </a:spcAft>
            </a:pPr>
            <a:r>
              <a:rPr sz="1100">
                <a:solidFill>
                  <a:srgbClr val="000000"/>
                </a:solidFill>
                <a:latin typeface="Calibri"/>
                <a:cs typeface="Calibri"/>
              </a:rPr>
              <a:t>40±4</a:t>
            </a:r>
          </a:p>
        </p:txBody>
      </p:sp>
      <p:sp>
        <p:nvSpPr>
          <p:cNvPr id="17" name="object 17"/>
          <p:cNvSpPr txBox="1"/>
          <p:nvPr/>
        </p:nvSpPr>
        <p:spPr>
          <a:xfrm>
            <a:off x="4102608" y="2438989"/>
            <a:ext cx="546224"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M10x1</a:t>
            </a:r>
          </a:p>
        </p:txBody>
      </p:sp>
      <p:sp>
        <p:nvSpPr>
          <p:cNvPr id="18" name="object 18"/>
          <p:cNvSpPr txBox="1"/>
          <p:nvPr/>
        </p:nvSpPr>
        <p:spPr>
          <a:xfrm>
            <a:off x="4992624" y="2438989"/>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a:t>
            </a:r>
          </a:p>
        </p:txBody>
      </p:sp>
      <p:sp>
        <p:nvSpPr>
          <p:cNvPr id="19" name="object 19"/>
          <p:cNvSpPr txBox="1"/>
          <p:nvPr/>
        </p:nvSpPr>
        <p:spPr>
          <a:xfrm>
            <a:off x="5971032" y="2438989"/>
            <a:ext cx="435444"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30±3</a:t>
            </a:r>
          </a:p>
        </p:txBody>
      </p:sp>
      <p:sp>
        <p:nvSpPr>
          <p:cNvPr id="20" name="object 20"/>
          <p:cNvSpPr txBox="1"/>
          <p:nvPr/>
        </p:nvSpPr>
        <p:spPr>
          <a:xfrm>
            <a:off x="3985259" y="2647477"/>
            <a:ext cx="780241" cy="162755"/>
          </a:xfrm>
          <a:prstGeom prst="rect">
            <a:avLst/>
          </a:prstGeom>
        </p:spPr>
        <p:txBody>
          <a:bodyPr vert="horz" wrap="square" lIns="0" tIns="0" rIns="0" bIns="0" rtlCol="0">
            <a:spAutoFit/>
          </a:bodyPr>
          <a:lstStyle/>
          <a:p>
            <a:pPr marL="0" marR="0">
              <a:lnSpc>
                <a:spcPts val="976"/>
              </a:lnSpc>
              <a:spcBef>
                <a:spcPts val="0"/>
              </a:spcBef>
              <a:spcAft>
                <a:spcPts val="0"/>
              </a:spcAft>
            </a:pPr>
            <a:r>
              <a:rPr sz="800">
                <a:solidFill>
                  <a:srgbClr val="000000"/>
                </a:solidFill>
                <a:latin typeface="Calibri"/>
                <a:cs typeface="Calibri"/>
              </a:rPr>
              <a:t>M8x1,25 (10,9)</a:t>
            </a:r>
          </a:p>
        </p:txBody>
      </p:sp>
      <p:sp>
        <p:nvSpPr>
          <p:cNvPr id="21" name="object 21"/>
          <p:cNvSpPr txBox="1"/>
          <p:nvPr/>
        </p:nvSpPr>
        <p:spPr>
          <a:xfrm>
            <a:off x="4957572" y="2641681"/>
            <a:ext cx="294538" cy="410436"/>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17</a:t>
            </a:r>
          </a:p>
          <a:p>
            <a:pPr marL="35052" marR="0">
              <a:lnSpc>
                <a:spcPts val="1342"/>
              </a:lnSpc>
              <a:spcBef>
                <a:spcPts val="286"/>
              </a:spcBef>
              <a:spcAft>
                <a:spcPts val="0"/>
              </a:spcAft>
            </a:pPr>
            <a:r>
              <a:rPr sz="1100">
                <a:solidFill>
                  <a:srgbClr val="000000"/>
                </a:solidFill>
                <a:latin typeface="Calibri"/>
                <a:cs typeface="Calibri"/>
              </a:rPr>
              <a:t>4</a:t>
            </a:r>
          </a:p>
        </p:txBody>
      </p:sp>
      <p:sp>
        <p:nvSpPr>
          <p:cNvPr id="22" name="object 22"/>
          <p:cNvSpPr txBox="1"/>
          <p:nvPr/>
        </p:nvSpPr>
        <p:spPr>
          <a:xfrm>
            <a:off x="5919216" y="2641681"/>
            <a:ext cx="541500" cy="410436"/>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35±3,5</a:t>
            </a:r>
          </a:p>
          <a:p>
            <a:pPr marL="51815" marR="0">
              <a:lnSpc>
                <a:spcPts val="1342"/>
              </a:lnSpc>
              <a:spcBef>
                <a:spcPts val="286"/>
              </a:spcBef>
              <a:spcAft>
                <a:spcPts val="0"/>
              </a:spcAft>
            </a:pPr>
            <a:r>
              <a:rPr sz="1100">
                <a:solidFill>
                  <a:srgbClr val="000000"/>
                </a:solidFill>
                <a:latin typeface="Calibri"/>
                <a:cs typeface="Calibri"/>
              </a:rPr>
              <a:t>60±6</a:t>
            </a:r>
          </a:p>
        </p:txBody>
      </p:sp>
      <p:sp>
        <p:nvSpPr>
          <p:cNvPr id="23" name="object 23"/>
          <p:cNvSpPr txBox="1"/>
          <p:nvPr/>
        </p:nvSpPr>
        <p:spPr>
          <a:xfrm>
            <a:off x="685800" y="2842849"/>
            <a:ext cx="294538" cy="614652"/>
          </a:xfrm>
          <a:prstGeom prst="rect">
            <a:avLst/>
          </a:prstGeom>
        </p:spPr>
        <p:txBody>
          <a:bodyPr vert="horz" wrap="square" lIns="0" tIns="0" rIns="0" bIns="0" rtlCol="0">
            <a:spAutoFit/>
          </a:bodyPr>
          <a:lstStyle/>
          <a:p>
            <a:pPr marL="36575" marR="0">
              <a:lnSpc>
                <a:spcPts val="1342"/>
              </a:lnSpc>
              <a:spcBef>
                <a:spcPts val="0"/>
              </a:spcBef>
              <a:spcAft>
                <a:spcPts val="0"/>
              </a:spcAft>
            </a:pPr>
            <a:r>
              <a:rPr sz="1100">
                <a:solidFill>
                  <a:srgbClr val="000000"/>
                </a:solidFill>
                <a:latin typeface="Calibri"/>
                <a:cs typeface="Calibri"/>
              </a:rPr>
              <a:t>9</a:t>
            </a:r>
          </a:p>
          <a:p>
            <a:pPr marL="0" marR="0">
              <a:lnSpc>
                <a:spcPts val="1342"/>
              </a:lnSpc>
              <a:spcBef>
                <a:spcPts val="298"/>
              </a:spcBef>
              <a:spcAft>
                <a:spcPts val="0"/>
              </a:spcAft>
            </a:pPr>
            <a:r>
              <a:rPr sz="1100">
                <a:solidFill>
                  <a:srgbClr val="000000"/>
                </a:solidFill>
                <a:latin typeface="Calibri"/>
                <a:cs typeface="Calibri"/>
              </a:rPr>
              <a:t>10</a:t>
            </a:r>
          </a:p>
          <a:p>
            <a:pPr marL="0" marR="0">
              <a:lnSpc>
                <a:spcPts val="1342"/>
              </a:lnSpc>
              <a:spcBef>
                <a:spcPts val="298"/>
              </a:spcBef>
              <a:spcAft>
                <a:spcPts val="0"/>
              </a:spcAft>
            </a:pPr>
            <a:r>
              <a:rPr sz="1100">
                <a:solidFill>
                  <a:srgbClr val="000000"/>
                </a:solidFill>
                <a:latin typeface="Calibri"/>
                <a:cs typeface="Calibri"/>
              </a:rPr>
              <a:t>11</a:t>
            </a:r>
          </a:p>
        </p:txBody>
      </p:sp>
      <p:sp>
        <p:nvSpPr>
          <p:cNvPr id="24" name="object 24"/>
          <p:cNvSpPr txBox="1"/>
          <p:nvPr/>
        </p:nvSpPr>
        <p:spPr>
          <a:xfrm>
            <a:off x="1409700" y="2842849"/>
            <a:ext cx="2161798" cy="614652"/>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união sub-quadro</a:t>
            </a:r>
            <a:r>
              <a:rPr sz="1100" spc="11">
                <a:solidFill>
                  <a:srgbClr val="000000"/>
                </a:solidFill>
                <a:latin typeface="Calibri"/>
                <a:cs typeface="Calibri"/>
              </a:rPr>
              <a:t> </a:t>
            </a:r>
            <a:r>
              <a:rPr sz="1100">
                <a:solidFill>
                  <a:srgbClr val="000000"/>
                </a:solidFill>
                <a:latin typeface="Calibri"/>
                <a:cs typeface="Calibri"/>
              </a:rPr>
              <a:t>traseiro</a:t>
            </a:r>
          </a:p>
          <a:p>
            <a:pPr marL="167640"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de fixação do motor</a:t>
            </a:r>
          </a:p>
          <a:p>
            <a:pPr marL="114300" marR="0">
              <a:lnSpc>
                <a:spcPts val="1342"/>
              </a:lnSpc>
              <a:spcBef>
                <a:spcPts val="298"/>
              </a:spcBef>
              <a:spcAft>
                <a:spcPts val="0"/>
              </a:spcAft>
            </a:pPr>
            <a:r>
              <a:rPr sz="1100">
                <a:solidFill>
                  <a:srgbClr val="000000"/>
                </a:solidFill>
                <a:latin typeface="Calibri"/>
                <a:cs typeface="Calibri"/>
              </a:rPr>
              <a:t>Contraporca do eixo da direção</a:t>
            </a:r>
          </a:p>
        </p:txBody>
      </p:sp>
      <p:sp>
        <p:nvSpPr>
          <p:cNvPr id="25" name="object 25"/>
          <p:cNvSpPr txBox="1"/>
          <p:nvPr/>
        </p:nvSpPr>
        <p:spPr>
          <a:xfrm>
            <a:off x="4014216" y="2842849"/>
            <a:ext cx="723350" cy="614652"/>
          </a:xfrm>
          <a:prstGeom prst="rect">
            <a:avLst/>
          </a:prstGeom>
        </p:spPr>
        <p:txBody>
          <a:bodyPr vert="horz" wrap="square" lIns="0" tIns="0" rIns="0" bIns="0" rtlCol="0">
            <a:spAutoFit/>
          </a:bodyPr>
          <a:lstStyle/>
          <a:p>
            <a:pPr marL="35051" marR="0">
              <a:lnSpc>
                <a:spcPts val="1342"/>
              </a:lnSpc>
              <a:spcBef>
                <a:spcPts val="0"/>
              </a:spcBef>
              <a:spcAft>
                <a:spcPts val="0"/>
              </a:spcAft>
            </a:pPr>
            <a:r>
              <a:rPr sz="1100">
                <a:solidFill>
                  <a:srgbClr val="000000"/>
                </a:solidFill>
                <a:latin typeface="Calibri"/>
                <a:cs typeface="Calibri"/>
              </a:rPr>
              <a:t>M10x1,5</a:t>
            </a:r>
          </a:p>
          <a:p>
            <a:pPr marL="0" marR="0">
              <a:lnSpc>
                <a:spcPts val="1342"/>
              </a:lnSpc>
              <a:spcBef>
                <a:spcPts val="298"/>
              </a:spcBef>
              <a:spcAft>
                <a:spcPts val="0"/>
              </a:spcAft>
            </a:pPr>
            <a:r>
              <a:rPr sz="1100">
                <a:solidFill>
                  <a:srgbClr val="000000"/>
                </a:solidFill>
                <a:latin typeface="Calibri"/>
                <a:cs typeface="Calibri"/>
              </a:rPr>
              <a:t>M12x1,75</a:t>
            </a:r>
          </a:p>
          <a:p>
            <a:pPr marL="88391" marR="0">
              <a:lnSpc>
                <a:spcPts val="1342"/>
              </a:lnSpc>
              <a:spcBef>
                <a:spcPts val="298"/>
              </a:spcBef>
              <a:spcAft>
                <a:spcPts val="0"/>
              </a:spcAft>
            </a:pPr>
            <a:r>
              <a:rPr sz="1100">
                <a:solidFill>
                  <a:srgbClr val="000000"/>
                </a:solidFill>
                <a:latin typeface="Calibri"/>
                <a:cs typeface="Calibri"/>
              </a:rPr>
              <a:t>M35x1</a:t>
            </a:r>
          </a:p>
        </p:txBody>
      </p:sp>
      <p:sp>
        <p:nvSpPr>
          <p:cNvPr id="26" name="object 26"/>
          <p:cNvSpPr txBox="1"/>
          <p:nvPr/>
        </p:nvSpPr>
        <p:spPr>
          <a:xfrm>
            <a:off x="4992624" y="3045540"/>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8</a:t>
            </a:r>
          </a:p>
        </p:txBody>
      </p:sp>
      <p:sp>
        <p:nvSpPr>
          <p:cNvPr id="27" name="object 27"/>
          <p:cNvSpPr txBox="1"/>
          <p:nvPr/>
        </p:nvSpPr>
        <p:spPr>
          <a:xfrm>
            <a:off x="5919216" y="3045540"/>
            <a:ext cx="541500"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75±7,5</a:t>
            </a:r>
          </a:p>
        </p:txBody>
      </p:sp>
      <p:sp>
        <p:nvSpPr>
          <p:cNvPr id="28" name="object 28"/>
          <p:cNvSpPr txBox="1"/>
          <p:nvPr/>
        </p:nvSpPr>
        <p:spPr>
          <a:xfrm>
            <a:off x="5504688" y="3223549"/>
            <a:ext cx="1368678" cy="162755"/>
          </a:xfrm>
          <a:prstGeom prst="rect">
            <a:avLst/>
          </a:prstGeom>
        </p:spPr>
        <p:txBody>
          <a:bodyPr vert="horz" wrap="square" lIns="0" tIns="0" rIns="0" bIns="0" rtlCol="0">
            <a:spAutoFit/>
          </a:bodyPr>
          <a:lstStyle/>
          <a:p>
            <a:pPr marL="0" marR="0">
              <a:lnSpc>
                <a:spcPts val="976"/>
              </a:lnSpc>
              <a:spcBef>
                <a:spcPts val="0"/>
              </a:spcBef>
              <a:spcAft>
                <a:spcPts val="0"/>
              </a:spcAft>
            </a:pPr>
            <a:r>
              <a:rPr sz="800">
                <a:solidFill>
                  <a:srgbClr val="000000"/>
                </a:solidFill>
                <a:latin typeface="Calibri"/>
                <a:cs typeface="Calibri"/>
              </a:rPr>
              <a:t>Para a 1ª porca afrouxar ¼ de</a:t>
            </a:r>
          </a:p>
        </p:txBody>
      </p:sp>
      <p:sp>
        <p:nvSpPr>
          <p:cNvPr id="29" name="object 29"/>
          <p:cNvSpPr txBox="1"/>
          <p:nvPr/>
        </p:nvSpPr>
        <p:spPr>
          <a:xfrm>
            <a:off x="4992624" y="3248233"/>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2</a:t>
            </a:r>
          </a:p>
        </p:txBody>
      </p:sp>
      <p:sp>
        <p:nvSpPr>
          <p:cNvPr id="30" name="object 30"/>
          <p:cNvSpPr txBox="1"/>
          <p:nvPr/>
        </p:nvSpPr>
        <p:spPr>
          <a:xfrm>
            <a:off x="5462016" y="3311449"/>
            <a:ext cx="1452420" cy="162755"/>
          </a:xfrm>
          <a:prstGeom prst="rect">
            <a:avLst/>
          </a:prstGeom>
        </p:spPr>
        <p:txBody>
          <a:bodyPr vert="horz" wrap="square" lIns="0" tIns="0" rIns="0" bIns="0" rtlCol="0">
            <a:spAutoFit/>
          </a:bodyPr>
          <a:lstStyle/>
          <a:p>
            <a:pPr marL="0" marR="0">
              <a:lnSpc>
                <a:spcPts val="981"/>
              </a:lnSpc>
              <a:spcBef>
                <a:spcPts val="0"/>
              </a:spcBef>
              <a:spcAft>
                <a:spcPts val="0"/>
              </a:spcAft>
            </a:pPr>
            <a:r>
              <a:rPr sz="800">
                <a:solidFill>
                  <a:srgbClr val="000000"/>
                </a:solidFill>
                <a:latin typeface="Calibri"/>
                <a:cs typeface="Calibri"/>
              </a:rPr>
              <a:t>volta com 5 Nm, depois apertar</a:t>
            </a:r>
          </a:p>
        </p:txBody>
      </p:sp>
      <p:sp>
        <p:nvSpPr>
          <p:cNvPr id="31" name="object 31"/>
          <p:cNvSpPr txBox="1"/>
          <p:nvPr/>
        </p:nvSpPr>
        <p:spPr>
          <a:xfrm>
            <a:off x="5497068" y="3401365"/>
            <a:ext cx="1382388" cy="162755"/>
          </a:xfrm>
          <a:prstGeom prst="rect">
            <a:avLst/>
          </a:prstGeom>
        </p:spPr>
        <p:txBody>
          <a:bodyPr vert="horz" wrap="square" lIns="0" tIns="0" rIns="0" bIns="0" rtlCol="0">
            <a:spAutoFit/>
          </a:bodyPr>
          <a:lstStyle/>
          <a:p>
            <a:pPr marL="0" marR="0">
              <a:lnSpc>
                <a:spcPts val="981"/>
              </a:lnSpc>
              <a:spcBef>
                <a:spcPts val="0"/>
              </a:spcBef>
              <a:spcAft>
                <a:spcPts val="0"/>
              </a:spcAft>
            </a:pPr>
            <a:r>
              <a:rPr sz="800">
                <a:solidFill>
                  <a:srgbClr val="000000"/>
                </a:solidFill>
                <a:latin typeface="Calibri"/>
                <a:cs typeface="Calibri"/>
              </a:rPr>
              <a:t>com 2,2 Nm. e a 2ª com</a:t>
            </a:r>
            <a:r>
              <a:rPr sz="800" spc="10">
                <a:solidFill>
                  <a:srgbClr val="000000"/>
                </a:solidFill>
                <a:latin typeface="Calibri"/>
                <a:cs typeface="Calibri"/>
              </a:rPr>
              <a:t> </a:t>
            </a:r>
            <a:r>
              <a:rPr sz="800">
                <a:solidFill>
                  <a:srgbClr val="000000"/>
                </a:solidFill>
                <a:latin typeface="Calibri"/>
                <a:cs typeface="Calibri"/>
              </a:rPr>
              <a:t>2 </a:t>
            </a:r>
            <a:r>
              <a:rPr sz="800" spc="-10">
                <a:solidFill>
                  <a:srgbClr val="000000"/>
                </a:solidFill>
                <a:latin typeface="Calibri"/>
                <a:cs typeface="Calibri"/>
              </a:rPr>
              <a:t>Nm</a:t>
            </a:r>
          </a:p>
        </p:txBody>
      </p:sp>
      <p:sp>
        <p:nvSpPr>
          <p:cNvPr id="32" name="object 32"/>
          <p:cNvSpPr txBox="1"/>
          <p:nvPr/>
        </p:nvSpPr>
        <p:spPr>
          <a:xfrm>
            <a:off x="5696712" y="3490249"/>
            <a:ext cx="984658" cy="162755"/>
          </a:xfrm>
          <a:prstGeom prst="rect">
            <a:avLst/>
          </a:prstGeom>
        </p:spPr>
        <p:txBody>
          <a:bodyPr vert="horz" wrap="square" lIns="0" tIns="0" rIns="0" bIns="0" rtlCol="0">
            <a:spAutoFit/>
          </a:bodyPr>
          <a:lstStyle/>
          <a:p>
            <a:pPr marL="0" marR="0">
              <a:lnSpc>
                <a:spcPts val="976"/>
              </a:lnSpc>
              <a:spcBef>
                <a:spcPts val="0"/>
              </a:spcBef>
              <a:spcAft>
                <a:spcPts val="0"/>
              </a:spcAft>
            </a:pPr>
            <a:r>
              <a:rPr sz="800" u="sng">
                <a:solidFill>
                  <a:srgbClr val="000000"/>
                </a:solidFill>
                <a:latin typeface="Calibri"/>
                <a:cs typeface="Calibri"/>
              </a:rPr>
              <a:t>alinhando a ranhura</a:t>
            </a:r>
          </a:p>
        </p:txBody>
      </p:sp>
      <p:sp>
        <p:nvSpPr>
          <p:cNvPr id="33" name="object 33"/>
          <p:cNvSpPr txBox="1"/>
          <p:nvPr/>
        </p:nvSpPr>
        <p:spPr>
          <a:xfrm>
            <a:off x="685800" y="3610945"/>
            <a:ext cx="294538" cy="81582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12</a:t>
            </a:r>
          </a:p>
          <a:p>
            <a:pPr marL="0" marR="0">
              <a:lnSpc>
                <a:spcPts val="1342"/>
              </a:lnSpc>
              <a:spcBef>
                <a:spcPts val="286"/>
              </a:spcBef>
              <a:spcAft>
                <a:spcPts val="0"/>
              </a:spcAft>
            </a:pPr>
            <a:r>
              <a:rPr sz="1100">
                <a:solidFill>
                  <a:srgbClr val="000000"/>
                </a:solidFill>
                <a:latin typeface="Calibri"/>
                <a:cs typeface="Calibri"/>
              </a:rPr>
              <a:t>13</a:t>
            </a:r>
          </a:p>
          <a:p>
            <a:pPr marL="0" marR="0">
              <a:lnSpc>
                <a:spcPts val="1342"/>
              </a:lnSpc>
              <a:spcBef>
                <a:spcPts val="298"/>
              </a:spcBef>
              <a:spcAft>
                <a:spcPts val="0"/>
              </a:spcAft>
            </a:pPr>
            <a:r>
              <a:rPr sz="1100">
                <a:solidFill>
                  <a:srgbClr val="000000"/>
                </a:solidFill>
                <a:latin typeface="Calibri"/>
                <a:cs typeface="Calibri"/>
              </a:rPr>
              <a:t>14</a:t>
            </a:r>
          </a:p>
          <a:p>
            <a:pPr marL="0" marR="0">
              <a:lnSpc>
                <a:spcPts val="1342"/>
              </a:lnSpc>
              <a:spcBef>
                <a:spcPts val="298"/>
              </a:spcBef>
              <a:spcAft>
                <a:spcPts val="0"/>
              </a:spcAft>
            </a:pPr>
            <a:r>
              <a:rPr sz="1100">
                <a:solidFill>
                  <a:srgbClr val="000000"/>
                </a:solidFill>
                <a:latin typeface="Calibri"/>
                <a:cs typeface="Calibri"/>
              </a:rPr>
              <a:t>15</a:t>
            </a:r>
          </a:p>
        </p:txBody>
      </p:sp>
      <p:sp>
        <p:nvSpPr>
          <p:cNvPr id="34" name="object 34"/>
          <p:cNvSpPr txBox="1"/>
          <p:nvPr/>
        </p:nvSpPr>
        <p:spPr>
          <a:xfrm>
            <a:off x="1048512" y="3610945"/>
            <a:ext cx="2882977" cy="782265"/>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união mesa direção</a:t>
            </a:r>
            <a:r>
              <a:rPr sz="1100" spc="14">
                <a:solidFill>
                  <a:srgbClr val="000000"/>
                </a:solidFill>
                <a:latin typeface="Calibri"/>
                <a:cs typeface="Calibri"/>
              </a:rPr>
              <a:t> </a:t>
            </a:r>
            <a:r>
              <a:rPr sz="1100">
                <a:solidFill>
                  <a:srgbClr val="000000"/>
                </a:solidFill>
                <a:latin typeface="Calibri"/>
                <a:cs typeface="Calibri"/>
              </a:rPr>
              <a:t>sup. e eixo direção</a:t>
            </a:r>
          </a:p>
          <a:p>
            <a:pPr marL="489204" marR="0">
              <a:lnSpc>
                <a:spcPts val="1342"/>
              </a:lnSpc>
              <a:spcBef>
                <a:spcPts val="286"/>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de fixação</a:t>
            </a:r>
            <a:r>
              <a:rPr sz="1100" spc="20">
                <a:solidFill>
                  <a:srgbClr val="000000"/>
                </a:solidFill>
                <a:latin typeface="Calibri"/>
                <a:cs typeface="Calibri"/>
              </a:rPr>
              <a:t> </a:t>
            </a:r>
            <a:r>
              <a:rPr sz="1100">
                <a:solidFill>
                  <a:srgbClr val="000000"/>
                </a:solidFill>
                <a:latin typeface="Calibri"/>
                <a:cs typeface="Calibri"/>
              </a:rPr>
              <a:t>do gui</a:t>
            </a:r>
            <a:r>
              <a:rPr lang="pt-BR" sz="1100">
                <a:solidFill>
                  <a:srgbClr val="000000"/>
                </a:solidFill>
                <a:latin typeface="Calibri"/>
                <a:cs typeface="Calibri"/>
              </a:rPr>
              <a:t>dão</a:t>
            </a:r>
            <a:endParaRPr sz="1100">
              <a:solidFill>
                <a:srgbClr val="000000"/>
              </a:solidFill>
              <a:latin typeface="Calibri"/>
              <a:cs typeface="Calibri"/>
            </a:endParaRPr>
          </a:p>
          <a:p>
            <a:pPr marL="153924"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de fixação</a:t>
            </a:r>
            <a:r>
              <a:rPr sz="1100" spc="20">
                <a:solidFill>
                  <a:srgbClr val="000000"/>
                </a:solidFill>
                <a:latin typeface="Calibri"/>
                <a:cs typeface="Calibri"/>
              </a:rPr>
              <a:t> </a:t>
            </a:r>
            <a:r>
              <a:rPr sz="1100">
                <a:solidFill>
                  <a:srgbClr val="000000"/>
                </a:solidFill>
                <a:latin typeface="Calibri"/>
                <a:cs typeface="Calibri"/>
              </a:rPr>
              <a:t>das bainhas nas mesas</a:t>
            </a:r>
          </a:p>
          <a:p>
            <a:pPr marL="1524"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superior/inferior amortecedor traseiro</a:t>
            </a:r>
          </a:p>
        </p:txBody>
      </p:sp>
      <p:sp>
        <p:nvSpPr>
          <p:cNvPr id="35" name="object 35"/>
          <p:cNvSpPr txBox="1"/>
          <p:nvPr/>
        </p:nvSpPr>
        <p:spPr>
          <a:xfrm>
            <a:off x="4014216" y="3610945"/>
            <a:ext cx="723350" cy="815820"/>
          </a:xfrm>
          <a:prstGeom prst="rect">
            <a:avLst/>
          </a:prstGeom>
        </p:spPr>
        <p:txBody>
          <a:bodyPr vert="horz" wrap="square" lIns="0" tIns="0" rIns="0" bIns="0" rtlCol="0">
            <a:spAutoFit/>
          </a:bodyPr>
          <a:lstStyle/>
          <a:p>
            <a:pPr marL="88391" marR="0">
              <a:lnSpc>
                <a:spcPts val="1342"/>
              </a:lnSpc>
              <a:spcBef>
                <a:spcPts val="0"/>
              </a:spcBef>
              <a:spcAft>
                <a:spcPts val="0"/>
              </a:spcAft>
            </a:pPr>
            <a:r>
              <a:rPr sz="1100">
                <a:solidFill>
                  <a:srgbClr val="000000"/>
                </a:solidFill>
                <a:latin typeface="Calibri"/>
                <a:cs typeface="Calibri"/>
              </a:rPr>
              <a:t>M28x1</a:t>
            </a:r>
          </a:p>
          <a:p>
            <a:pPr marL="35051" marR="0">
              <a:lnSpc>
                <a:spcPts val="1342"/>
              </a:lnSpc>
              <a:spcBef>
                <a:spcPts val="286"/>
              </a:spcBef>
              <a:spcAft>
                <a:spcPts val="0"/>
              </a:spcAft>
            </a:pPr>
            <a:r>
              <a:rPr sz="1100">
                <a:solidFill>
                  <a:srgbClr val="000000"/>
                </a:solidFill>
                <a:latin typeface="Calibri"/>
                <a:cs typeface="Calibri"/>
              </a:rPr>
              <a:t>M8x1,25</a:t>
            </a:r>
          </a:p>
          <a:p>
            <a:pPr marL="35051" marR="0">
              <a:lnSpc>
                <a:spcPts val="1342"/>
              </a:lnSpc>
              <a:spcBef>
                <a:spcPts val="298"/>
              </a:spcBef>
              <a:spcAft>
                <a:spcPts val="0"/>
              </a:spcAft>
            </a:pPr>
            <a:r>
              <a:rPr sz="1100">
                <a:solidFill>
                  <a:srgbClr val="000000"/>
                </a:solidFill>
                <a:latin typeface="Calibri"/>
                <a:cs typeface="Calibri"/>
              </a:rPr>
              <a:t>M8x1,25</a:t>
            </a:r>
          </a:p>
          <a:p>
            <a:pPr marL="0" marR="0">
              <a:lnSpc>
                <a:spcPts val="1342"/>
              </a:lnSpc>
              <a:spcBef>
                <a:spcPts val="298"/>
              </a:spcBef>
              <a:spcAft>
                <a:spcPts val="0"/>
              </a:spcAft>
            </a:pPr>
            <a:r>
              <a:rPr sz="1100">
                <a:solidFill>
                  <a:srgbClr val="000000"/>
                </a:solidFill>
                <a:latin typeface="Calibri"/>
                <a:cs typeface="Calibri"/>
              </a:rPr>
              <a:t>M12x1,75</a:t>
            </a:r>
          </a:p>
        </p:txBody>
      </p:sp>
      <p:sp>
        <p:nvSpPr>
          <p:cNvPr id="36" name="object 36"/>
          <p:cNvSpPr txBox="1"/>
          <p:nvPr/>
        </p:nvSpPr>
        <p:spPr>
          <a:xfrm>
            <a:off x="4992624" y="3610945"/>
            <a:ext cx="223469" cy="81582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a:t>
            </a:r>
          </a:p>
          <a:p>
            <a:pPr marL="0" marR="0">
              <a:lnSpc>
                <a:spcPts val="1342"/>
              </a:lnSpc>
              <a:spcBef>
                <a:spcPts val="286"/>
              </a:spcBef>
              <a:spcAft>
                <a:spcPts val="0"/>
              </a:spcAft>
            </a:pPr>
            <a:r>
              <a:rPr sz="1100">
                <a:solidFill>
                  <a:srgbClr val="000000"/>
                </a:solidFill>
                <a:latin typeface="Calibri"/>
                <a:cs typeface="Calibri"/>
              </a:rPr>
              <a:t>4</a:t>
            </a:r>
          </a:p>
          <a:p>
            <a:pPr marL="0" marR="0">
              <a:lnSpc>
                <a:spcPts val="1342"/>
              </a:lnSpc>
              <a:spcBef>
                <a:spcPts val="298"/>
              </a:spcBef>
              <a:spcAft>
                <a:spcPts val="0"/>
              </a:spcAft>
            </a:pPr>
            <a:r>
              <a:rPr sz="1100">
                <a:solidFill>
                  <a:srgbClr val="000000"/>
                </a:solidFill>
                <a:latin typeface="Calibri"/>
                <a:cs typeface="Calibri"/>
              </a:rPr>
              <a:t>6</a:t>
            </a:r>
          </a:p>
          <a:p>
            <a:pPr marL="0" marR="0">
              <a:lnSpc>
                <a:spcPts val="1342"/>
              </a:lnSpc>
              <a:spcBef>
                <a:spcPts val="298"/>
              </a:spcBef>
              <a:spcAft>
                <a:spcPts val="0"/>
              </a:spcAft>
            </a:pPr>
            <a:r>
              <a:rPr sz="1100">
                <a:solidFill>
                  <a:srgbClr val="000000"/>
                </a:solidFill>
                <a:latin typeface="Calibri"/>
                <a:cs typeface="Calibri"/>
              </a:rPr>
              <a:t>2</a:t>
            </a:r>
          </a:p>
        </p:txBody>
      </p:sp>
      <p:sp>
        <p:nvSpPr>
          <p:cNvPr id="37" name="object 37"/>
          <p:cNvSpPr txBox="1"/>
          <p:nvPr/>
        </p:nvSpPr>
        <p:spPr>
          <a:xfrm>
            <a:off x="5900928" y="3610945"/>
            <a:ext cx="577582"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120±10</a:t>
            </a:r>
          </a:p>
        </p:txBody>
      </p:sp>
      <p:sp>
        <p:nvSpPr>
          <p:cNvPr id="38" name="object 38"/>
          <p:cNvSpPr txBox="1"/>
          <p:nvPr/>
        </p:nvSpPr>
        <p:spPr>
          <a:xfrm>
            <a:off x="5919216" y="3812113"/>
            <a:ext cx="541500" cy="614652"/>
          </a:xfrm>
          <a:prstGeom prst="rect">
            <a:avLst/>
          </a:prstGeom>
        </p:spPr>
        <p:txBody>
          <a:bodyPr vert="horz" wrap="square" lIns="0" tIns="0" rIns="0" bIns="0" rtlCol="0">
            <a:spAutoFit/>
          </a:bodyPr>
          <a:lstStyle/>
          <a:p>
            <a:pPr marL="51815" marR="0">
              <a:lnSpc>
                <a:spcPts val="1342"/>
              </a:lnSpc>
              <a:spcBef>
                <a:spcPts val="0"/>
              </a:spcBef>
              <a:spcAft>
                <a:spcPts val="0"/>
              </a:spcAft>
            </a:pPr>
            <a:r>
              <a:rPr sz="1100">
                <a:solidFill>
                  <a:srgbClr val="000000"/>
                </a:solidFill>
                <a:latin typeface="Calibri"/>
                <a:cs typeface="Calibri"/>
              </a:rPr>
              <a:t>24±2</a:t>
            </a:r>
          </a:p>
          <a:p>
            <a:pPr marL="0" marR="0">
              <a:lnSpc>
                <a:spcPts val="1342"/>
              </a:lnSpc>
              <a:spcBef>
                <a:spcPts val="298"/>
              </a:spcBef>
              <a:spcAft>
                <a:spcPts val="0"/>
              </a:spcAft>
            </a:pPr>
            <a:r>
              <a:rPr sz="1100">
                <a:solidFill>
                  <a:srgbClr val="000000"/>
                </a:solidFill>
                <a:latin typeface="Calibri"/>
                <a:cs typeface="Calibri"/>
              </a:rPr>
              <a:t>18±1,8</a:t>
            </a:r>
          </a:p>
          <a:p>
            <a:pPr marL="51815" marR="0">
              <a:lnSpc>
                <a:spcPts val="1342"/>
              </a:lnSpc>
              <a:spcBef>
                <a:spcPts val="298"/>
              </a:spcBef>
              <a:spcAft>
                <a:spcPts val="0"/>
              </a:spcAft>
            </a:pPr>
            <a:r>
              <a:rPr sz="1100">
                <a:solidFill>
                  <a:srgbClr val="000000"/>
                </a:solidFill>
                <a:latin typeface="Calibri"/>
                <a:cs typeface="Calibri"/>
              </a:rPr>
              <a:t>60±6</a:t>
            </a:r>
          </a:p>
        </p:txBody>
      </p:sp>
      <p:sp>
        <p:nvSpPr>
          <p:cNvPr id="39" name="object 39"/>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166</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09320"/>
            <a:ext cx="6301740" cy="365150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789431" y="914989"/>
            <a:ext cx="305767" cy="3651984"/>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Nº</a:t>
            </a:r>
          </a:p>
          <a:p>
            <a:pPr marL="4572" marR="0">
              <a:lnSpc>
                <a:spcPts val="1342"/>
              </a:lnSpc>
              <a:spcBef>
                <a:spcPts val="298"/>
              </a:spcBef>
              <a:spcAft>
                <a:spcPts val="0"/>
              </a:spcAft>
            </a:pPr>
            <a:r>
              <a:rPr sz="1100">
                <a:solidFill>
                  <a:srgbClr val="000000"/>
                </a:solidFill>
                <a:latin typeface="Calibri"/>
                <a:cs typeface="Calibri"/>
              </a:rPr>
              <a:t>16</a:t>
            </a:r>
          </a:p>
          <a:p>
            <a:pPr marL="4572" marR="0">
              <a:lnSpc>
                <a:spcPts val="1342"/>
              </a:lnSpc>
              <a:spcBef>
                <a:spcPts val="298"/>
              </a:spcBef>
              <a:spcAft>
                <a:spcPts val="0"/>
              </a:spcAft>
            </a:pPr>
            <a:r>
              <a:rPr sz="1100">
                <a:solidFill>
                  <a:srgbClr val="000000"/>
                </a:solidFill>
                <a:latin typeface="Calibri"/>
                <a:cs typeface="Calibri"/>
              </a:rPr>
              <a:t>17</a:t>
            </a:r>
          </a:p>
          <a:p>
            <a:pPr marL="4572" marR="0">
              <a:lnSpc>
                <a:spcPts val="1342"/>
              </a:lnSpc>
              <a:spcBef>
                <a:spcPts val="298"/>
              </a:spcBef>
              <a:spcAft>
                <a:spcPts val="0"/>
              </a:spcAft>
            </a:pPr>
            <a:r>
              <a:rPr sz="1100">
                <a:solidFill>
                  <a:srgbClr val="000000"/>
                </a:solidFill>
                <a:latin typeface="Calibri"/>
                <a:cs typeface="Calibri"/>
              </a:rPr>
              <a:t>18</a:t>
            </a:r>
          </a:p>
          <a:p>
            <a:pPr marL="4572" marR="0">
              <a:lnSpc>
                <a:spcPts val="1342"/>
              </a:lnSpc>
              <a:spcBef>
                <a:spcPts val="298"/>
              </a:spcBef>
              <a:spcAft>
                <a:spcPts val="0"/>
              </a:spcAft>
            </a:pPr>
            <a:r>
              <a:rPr sz="1100">
                <a:solidFill>
                  <a:srgbClr val="000000"/>
                </a:solidFill>
                <a:latin typeface="Calibri"/>
                <a:cs typeface="Calibri"/>
              </a:rPr>
              <a:t>19</a:t>
            </a:r>
          </a:p>
          <a:p>
            <a:pPr marL="4572" marR="0">
              <a:lnSpc>
                <a:spcPts val="1342"/>
              </a:lnSpc>
              <a:spcBef>
                <a:spcPts val="298"/>
              </a:spcBef>
              <a:spcAft>
                <a:spcPts val="0"/>
              </a:spcAft>
            </a:pPr>
            <a:r>
              <a:rPr sz="1100">
                <a:solidFill>
                  <a:srgbClr val="000000"/>
                </a:solidFill>
                <a:latin typeface="Calibri"/>
                <a:cs typeface="Calibri"/>
              </a:rPr>
              <a:t>20</a:t>
            </a:r>
          </a:p>
          <a:p>
            <a:pPr marL="4572" marR="0">
              <a:lnSpc>
                <a:spcPts val="1342"/>
              </a:lnSpc>
              <a:spcBef>
                <a:spcPts val="286"/>
              </a:spcBef>
              <a:spcAft>
                <a:spcPts val="0"/>
              </a:spcAft>
            </a:pPr>
            <a:r>
              <a:rPr sz="1100">
                <a:solidFill>
                  <a:srgbClr val="000000"/>
                </a:solidFill>
                <a:latin typeface="Calibri"/>
                <a:cs typeface="Calibri"/>
              </a:rPr>
              <a:t>21</a:t>
            </a:r>
          </a:p>
          <a:p>
            <a:pPr marL="4572" marR="0">
              <a:lnSpc>
                <a:spcPts val="1342"/>
              </a:lnSpc>
              <a:spcBef>
                <a:spcPts val="298"/>
              </a:spcBef>
              <a:spcAft>
                <a:spcPts val="0"/>
              </a:spcAft>
            </a:pPr>
            <a:r>
              <a:rPr sz="1100">
                <a:solidFill>
                  <a:srgbClr val="000000"/>
                </a:solidFill>
                <a:latin typeface="Calibri"/>
                <a:cs typeface="Calibri"/>
              </a:rPr>
              <a:t>22</a:t>
            </a:r>
          </a:p>
          <a:p>
            <a:pPr marL="4572" marR="0">
              <a:lnSpc>
                <a:spcPts val="1342"/>
              </a:lnSpc>
              <a:spcBef>
                <a:spcPts val="298"/>
              </a:spcBef>
              <a:spcAft>
                <a:spcPts val="0"/>
              </a:spcAft>
            </a:pPr>
            <a:r>
              <a:rPr sz="1100">
                <a:solidFill>
                  <a:srgbClr val="000000"/>
                </a:solidFill>
                <a:latin typeface="Calibri"/>
                <a:cs typeface="Calibri"/>
              </a:rPr>
              <a:t>23</a:t>
            </a:r>
          </a:p>
          <a:p>
            <a:pPr marL="4572" marR="0">
              <a:lnSpc>
                <a:spcPts val="1342"/>
              </a:lnSpc>
              <a:spcBef>
                <a:spcPts val="248"/>
              </a:spcBef>
              <a:spcAft>
                <a:spcPts val="0"/>
              </a:spcAft>
            </a:pPr>
            <a:r>
              <a:rPr sz="1100">
                <a:solidFill>
                  <a:srgbClr val="000000"/>
                </a:solidFill>
                <a:latin typeface="Calibri"/>
                <a:cs typeface="Calibri"/>
              </a:rPr>
              <a:t>24</a:t>
            </a:r>
          </a:p>
          <a:p>
            <a:pPr marL="4572" marR="0">
              <a:lnSpc>
                <a:spcPts val="1342"/>
              </a:lnSpc>
              <a:spcBef>
                <a:spcPts val="298"/>
              </a:spcBef>
              <a:spcAft>
                <a:spcPts val="0"/>
              </a:spcAft>
            </a:pPr>
            <a:r>
              <a:rPr sz="1100">
                <a:solidFill>
                  <a:srgbClr val="000000"/>
                </a:solidFill>
                <a:latin typeface="Calibri"/>
                <a:cs typeface="Calibri"/>
              </a:rPr>
              <a:t>25</a:t>
            </a:r>
          </a:p>
          <a:p>
            <a:pPr marL="4572" marR="0">
              <a:lnSpc>
                <a:spcPts val="1342"/>
              </a:lnSpc>
              <a:spcBef>
                <a:spcPts val="298"/>
              </a:spcBef>
              <a:spcAft>
                <a:spcPts val="0"/>
              </a:spcAft>
            </a:pPr>
            <a:r>
              <a:rPr sz="1100">
                <a:solidFill>
                  <a:srgbClr val="000000"/>
                </a:solidFill>
                <a:latin typeface="Calibri"/>
                <a:cs typeface="Calibri"/>
              </a:rPr>
              <a:t>26</a:t>
            </a:r>
          </a:p>
          <a:p>
            <a:pPr marL="4572" marR="0">
              <a:lnSpc>
                <a:spcPts val="1342"/>
              </a:lnSpc>
              <a:spcBef>
                <a:spcPts val="298"/>
              </a:spcBef>
              <a:spcAft>
                <a:spcPts val="0"/>
              </a:spcAft>
            </a:pPr>
            <a:r>
              <a:rPr sz="1100">
                <a:solidFill>
                  <a:srgbClr val="000000"/>
                </a:solidFill>
                <a:latin typeface="Calibri"/>
                <a:cs typeface="Calibri"/>
              </a:rPr>
              <a:t>27</a:t>
            </a:r>
          </a:p>
          <a:p>
            <a:pPr marL="4572" marR="0">
              <a:lnSpc>
                <a:spcPts val="1342"/>
              </a:lnSpc>
              <a:spcBef>
                <a:spcPts val="286"/>
              </a:spcBef>
              <a:spcAft>
                <a:spcPts val="0"/>
              </a:spcAft>
            </a:pPr>
            <a:r>
              <a:rPr sz="1100">
                <a:solidFill>
                  <a:srgbClr val="000000"/>
                </a:solidFill>
                <a:latin typeface="Calibri"/>
                <a:cs typeface="Calibri"/>
              </a:rPr>
              <a:t>28</a:t>
            </a:r>
          </a:p>
          <a:p>
            <a:pPr marL="4572" marR="0">
              <a:lnSpc>
                <a:spcPts val="1342"/>
              </a:lnSpc>
              <a:spcBef>
                <a:spcPts val="298"/>
              </a:spcBef>
              <a:spcAft>
                <a:spcPts val="0"/>
              </a:spcAft>
            </a:pPr>
            <a:r>
              <a:rPr sz="1100">
                <a:solidFill>
                  <a:srgbClr val="000000"/>
                </a:solidFill>
                <a:latin typeface="Calibri"/>
                <a:cs typeface="Calibri"/>
              </a:rPr>
              <a:t>29</a:t>
            </a:r>
          </a:p>
          <a:p>
            <a:pPr marL="4572" marR="0">
              <a:lnSpc>
                <a:spcPts val="1342"/>
              </a:lnSpc>
              <a:spcBef>
                <a:spcPts val="298"/>
              </a:spcBef>
              <a:spcAft>
                <a:spcPts val="0"/>
              </a:spcAft>
            </a:pPr>
            <a:r>
              <a:rPr sz="1100">
                <a:solidFill>
                  <a:srgbClr val="000000"/>
                </a:solidFill>
                <a:latin typeface="Calibri"/>
                <a:cs typeface="Calibri"/>
              </a:rPr>
              <a:t>30</a:t>
            </a:r>
          </a:p>
          <a:p>
            <a:pPr marL="4572" marR="0">
              <a:lnSpc>
                <a:spcPts val="1342"/>
              </a:lnSpc>
              <a:spcBef>
                <a:spcPts val="298"/>
              </a:spcBef>
              <a:spcAft>
                <a:spcPts val="0"/>
              </a:spcAft>
            </a:pPr>
            <a:r>
              <a:rPr sz="1100">
                <a:solidFill>
                  <a:srgbClr val="000000"/>
                </a:solidFill>
                <a:latin typeface="Calibri"/>
                <a:cs typeface="Calibri"/>
              </a:rPr>
              <a:t>31</a:t>
            </a:r>
          </a:p>
          <a:p>
            <a:pPr marL="4572" marR="0">
              <a:lnSpc>
                <a:spcPts val="1342"/>
              </a:lnSpc>
              <a:spcBef>
                <a:spcPts val="298"/>
              </a:spcBef>
              <a:spcAft>
                <a:spcPts val="0"/>
              </a:spcAft>
            </a:pPr>
            <a:r>
              <a:rPr sz="1100">
                <a:solidFill>
                  <a:srgbClr val="000000"/>
                </a:solidFill>
                <a:latin typeface="Calibri"/>
                <a:cs typeface="Calibri"/>
              </a:rPr>
              <a:t>32</a:t>
            </a:r>
          </a:p>
        </p:txBody>
      </p:sp>
      <p:sp>
        <p:nvSpPr>
          <p:cNvPr id="6" name="object 6"/>
          <p:cNvSpPr txBox="1"/>
          <p:nvPr/>
        </p:nvSpPr>
        <p:spPr>
          <a:xfrm>
            <a:off x="1173479" y="914989"/>
            <a:ext cx="2833768" cy="3651984"/>
          </a:xfrm>
          <a:prstGeom prst="rect">
            <a:avLst/>
          </a:prstGeom>
        </p:spPr>
        <p:txBody>
          <a:bodyPr vert="horz" wrap="square" lIns="0" tIns="0" rIns="0" bIns="0" rtlCol="0">
            <a:spAutoFit/>
          </a:bodyPr>
          <a:lstStyle/>
          <a:p>
            <a:pPr marL="1168908" marR="0">
              <a:lnSpc>
                <a:spcPts val="1342"/>
              </a:lnSpc>
              <a:spcBef>
                <a:spcPts val="0"/>
              </a:spcBef>
              <a:spcAft>
                <a:spcPts val="0"/>
              </a:spcAft>
            </a:pPr>
            <a:r>
              <a:rPr sz="1100" b="1">
                <a:solidFill>
                  <a:srgbClr val="000000"/>
                </a:solidFill>
                <a:latin typeface="Calibri"/>
                <a:cs typeface="Calibri"/>
              </a:rPr>
              <a:t>União</a:t>
            </a:r>
          </a:p>
          <a:p>
            <a:pPr marL="704088" marR="0">
              <a:lnSpc>
                <a:spcPts val="1342"/>
              </a:lnSpc>
              <a:spcBef>
                <a:spcPts val="298"/>
              </a:spcBef>
              <a:spcAft>
                <a:spcPts val="0"/>
              </a:spcAft>
            </a:pPr>
            <a:r>
              <a:rPr sz="1100">
                <a:solidFill>
                  <a:srgbClr val="000000"/>
                </a:solidFill>
                <a:latin typeface="Calibri"/>
                <a:cs typeface="Calibri"/>
              </a:rPr>
              <a:t>Porca descanso lateral</a:t>
            </a:r>
          </a:p>
          <a:p>
            <a:pPr marL="254508"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poisa-pé condutor, esquerdo</a:t>
            </a:r>
          </a:p>
          <a:p>
            <a:pPr marL="0"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sup. </a:t>
            </a:r>
            <a:r>
              <a:rPr lang="pt-BR" sz="1100">
                <a:solidFill>
                  <a:srgbClr val="000000"/>
                </a:solidFill>
                <a:latin typeface="Calibri"/>
                <a:cs typeface="Calibri"/>
              </a:rPr>
              <a:t>pedaleira</a:t>
            </a:r>
            <a:r>
              <a:rPr sz="1100">
                <a:solidFill>
                  <a:srgbClr val="000000"/>
                </a:solidFill>
                <a:latin typeface="Calibri"/>
                <a:cs typeface="Calibri"/>
              </a:rPr>
              <a:t> condutor direito</a:t>
            </a:r>
          </a:p>
          <a:p>
            <a:pPr marL="27432"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inf. p</a:t>
            </a:r>
            <a:r>
              <a:rPr lang="pt-BR" sz="1100">
                <a:solidFill>
                  <a:srgbClr val="000000"/>
                </a:solidFill>
                <a:latin typeface="Calibri"/>
                <a:cs typeface="Calibri"/>
              </a:rPr>
              <a:t>edaleira</a:t>
            </a:r>
            <a:r>
              <a:rPr sz="1100">
                <a:solidFill>
                  <a:srgbClr val="000000"/>
                </a:solidFill>
                <a:latin typeface="Calibri"/>
                <a:cs typeface="Calibri"/>
              </a:rPr>
              <a:t> condutor direito</a:t>
            </a:r>
          </a:p>
          <a:p>
            <a:pPr marL="486156"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p</a:t>
            </a:r>
            <a:r>
              <a:rPr lang="pt-BR" sz="1100">
                <a:solidFill>
                  <a:srgbClr val="000000"/>
                </a:solidFill>
                <a:latin typeface="Calibri"/>
                <a:cs typeface="Calibri"/>
              </a:rPr>
              <a:t>edaleira</a:t>
            </a:r>
            <a:r>
              <a:rPr sz="1100">
                <a:solidFill>
                  <a:srgbClr val="000000"/>
                </a:solidFill>
                <a:latin typeface="Calibri"/>
                <a:cs typeface="Calibri"/>
              </a:rPr>
              <a:t>s passageiro</a:t>
            </a:r>
          </a:p>
          <a:p>
            <a:pPr marL="152400" marR="0">
              <a:lnSpc>
                <a:spcPts val="1342"/>
              </a:lnSpc>
              <a:spcBef>
                <a:spcPts val="286"/>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com anilha sensor de velocidade</a:t>
            </a:r>
          </a:p>
          <a:p>
            <a:pPr marL="274320"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depósito de gasolina</a:t>
            </a:r>
          </a:p>
          <a:p>
            <a:pPr marL="178308"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porta-bagagens traseiro</a:t>
            </a:r>
          </a:p>
          <a:p>
            <a:pPr marL="571500" marR="0">
              <a:lnSpc>
                <a:spcPts val="1342"/>
              </a:lnSpc>
              <a:spcBef>
                <a:spcPts val="24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tubos ABS</a:t>
            </a:r>
          </a:p>
          <a:p>
            <a:pPr marL="30480" marR="0">
              <a:lnSpc>
                <a:spcPts val="1342"/>
              </a:lnSpc>
              <a:spcBef>
                <a:spcPts val="298"/>
              </a:spcBef>
              <a:spcAft>
                <a:spcPts val="0"/>
              </a:spcAft>
            </a:pPr>
            <a:r>
              <a:rPr sz="1100">
                <a:solidFill>
                  <a:srgbClr val="000000"/>
                </a:solidFill>
                <a:latin typeface="Calibri"/>
                <a:cs typeface="Calibri"/>
              </a:rPr>
              <a:t>Parafuso</a:t>
            </a:r>
            <a:r>
              <a:rPr sz="1100" spc="18">
                <a:solidFill>
                  <a:srgbClr val="000000"/>
                </a:solidFill>
                <a:latin typeface="Calibri"/>
                <a:cs typeface="Calibri"/>
              </a:rPr>
              <a:t> </a:t>
            </a:r>
            <a:r>
              <a:rPr sz="1100">
                <a:solidFill>
                  <a:srgbClr val="000000"/>
                </a:solidFill>
                <a:latin typeface="Calibri"/>
                <a:cs typeface="Calibri"/>
              </a:rPr>
              <a:t>dianteiro e médio fixação silenciador</a:t>
            </a:r>
          </a:p>
          <a:p>
            <a:pPr marL="374904"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de fixação</a:t>
            </a:r>
            <a:r>
              <a:rPr sz="1100" spc="20">
                <a:solidFill>
                  <a:srgbClr val="000000"/>
                </a:solidFill>
                <a:latin typeface="Calibri"/>
                <a:cs typeface="Calibri"/>
              </a:rPr>
              <a:t> </a:t>
            </a:r>
            <a:r>
              <a:rPr sz="1100">
                <a:solidFill>
                  <a:srgbClr val="000000"/>
                </a:solidFill>
                <a:latin typeface="Calibri"/>
                <a:cs typeface="Calibri"/>
              </a:rPr>
              <a:t>do silenciador</a:t>
            </a:r>
          </a:p>
          <a:p>
            <a:pPr marL="303276"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bloco</a:t>
            </a:r>
            <a:r>
              <a:rPr sz="1100" spc="-15">
                <a:solidFill>
                  <a:srgbClr val="000000"/>
                </a:solidFill>
                <a:latin typeface="Calibri"/>
                <a:cs typeface="Calibri"/>
              </a:rPr>
              <a:t> </a:t>
            </a:r>
            <a:r>
              <a:rPr sz="1100">
                <a:solidFill>
                  <a:srgbClr val="000000"/>
                </a:solidFill>
                <a:latin typeface="Calibri"/>
                <a:cs typeface="Calibri"/>
              </a:rPr>
              <a:t>do motor</a:t>
            </a:r>
          </a:p>
          <a:p>
            <a:pPr marL="301752" marR="0">
              <a:lnSpc>
                <a:spcPts val="1342"/>
              </a:lnSpc>
              <a:spcBef>
                <a:spcPts val="286"/>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bloco</a:t>
            </a:r>
            <a:r>
              <a:rPr sz="1100" spc="-15">
                <a:solidFill>
                  <a:srgbClr val="000000"/>
                </a:solidFill>
                <a:latin typeface="Calibri"/>
                <a:cs typeface="Calibri"/>
              </a:rPr>
              <a:t> </a:t>
            </a:r>
            <a:r>
              <a:rPr sz="1100">
                <a:solidFill>
                  <a:srgbClr val="000000"/>
                </a:solidFill>
                <a:latin typeface="Calibri"/>
                <a:cs typeface="Calibri"/>
              </a:rPr>
              <a:t>esquerdo</a:t>
            </a:r>
          </a:p>
          <a:p>
            <a:pPr marL="108204"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bloco</a:t>
            </a:r>
            <a:r>
              <a:rPr sz="1100" spc="-15">
                <a:solidFill>
                  <a:srgbClr val="000000"/>
                </a:solidFill>
                <a:latin typeface="Calibri"/>
                <a:cs typeface="Calibri"/>
              </a:rPr>
              <a:t> </a:t>
            </a:r>
            <a:r>
              <a:rPr sz="1100">
                <a:solidFill>
                  <a:srgbClr val="000000"/>
                </a:solidFill>
                <a:latin typeface="Calibri"/>
                <a:cs typeface="Calibri"/>
              </a:rPr>
              <a:t>direito dianteiro</a:t>
            </a:r>
          </a:p>
          <a:p>
            <a:pPr marL="146304"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bloco</a:t>
            </a:r>
            <a:r>
              <a:rPr sz="1100" spc="-15">
                <a:solidFill>
                  <a:srgbClr val="000000"/>
                </a:solidFill>
                <a:latin typeface="Calibri"/>
                <a:cs typeface="Calibri"/>
              </a:rPr>
              <a:t> </a:t>
            </a:r>
            <a:r>
              <a:rPr sz="1100">
                <a:solidFill>
                  <a:srgbClr val="000000"/>
                </a:solidFill>
                <a:latin typeface="Calibri"/>
                <a:cs typeface="Calibri"/>
              </a:rPr>
              <a:t>direito traseiro</a:t>
            </a:r>
          </a:p>
          <a:p>
            <a:pPr marL="144780"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base do descanso central</a:t>
            </a:r>
          </a:p>
          <a:p>
            <a:pPr marL="387096" marR="0">
              <a:lnSpc>
                <a:spcPts val="1342"/>
              </a:lnSpc>
              <a:spcBef>
                <a:spcPts val="298"/>
              </a:spcBef>
              <a:spcAft>
                <a:spcPts val="0"/>
              </a:spcAft>
            </a:pPr>
            <a:r>
              <a:rPr sz="1100">
                <a:solidFill>
                  <a:srgbClr val="000000"/>
                </a:solidFill>
                <a:latin typeface="Calibri"/>
                <a:cs typeface="Calibri"/>
              </a:rPr>
              <a:t>Parafuso</a:t>
            </a:r>
            <a:r>
              <a:rPr sz="1100" spc="11">
                <a:solidFill>
                  <a:srgbClr val="000000"/>
                </a:solidFill>
                <a:latin typeface="Calibri"/>
                <a:cs typeface="Calibri"/>
              </a:rPr>
              <a:t> </a:t>
            </a:r>
            <a:r>
              <a:rPr sz="1100">
                <a:solidFill>
                  <a:srgbClr val="000000"/>
                </a:solidFill>
                <a:latin typeface="Calibri"/>
                <a:cs typeface="Calibri"/>
              </a:rPr>
              <a:t>fixação botão de ignição</a:t>
            </a:r>
          </a:p>
        </p:txBody>
      </p:sp>
      <p:sp>
        <p:nvSpPr>
          <p:cNvPr id="7" name="object 7"/>
          <p:cNvSpPr txBox="1"/>
          <p:nvPr/>
        </p:nvSpPr>
        <p:spPr>
          <a:xfrm>
            <a:off x="4279392" y="914989"/>
            <a:ext cx="490560"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Rosca</a:t>
            </a:r>
          </a:p>
        </p:txBody>
      </p:sp>
      <p:sp>
        <p:nvSpPr>
          <p:cNvPr id="8" name="object 8"/>
          <p:cNvSpPr txBox="1"/>
          <p:nvPr/>
        </p:nvSpPr>
        <p:spPr>
          <a:xfrm>
            <a:off x="4980432" y="914989"/>
            <a:ext cx="2075422"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b="1">
                <a:solidFill>
                  <a:srgbClr val="000000"/>
                </a:solidFill>
                <a:latin typeface="Calibri"/>
                <a:cs typeface="Calibri"/>
              </a:rPr>
              <a:t>Quantid.</a:t>
            </a:r>
            <a:r>
              <a:rPr sz="1100" b="1" spc="842">
                <a:solidFill>
                  <a:srgbClr val="000000"/>
                </a:solidFill>
                <a:latin typeface="Calibri"/>
                <a:cs typeface="Calibri"/>
              </a:rPr>
              <a:t> </a:t>
            </a:r>
            <a:r>
              <a:rPr lang="pt-BR" sz="1050" b="1">
                <a:solidFill>
                  <a:srgbClr val="000000"/>
                </a:solidFill>
                <a:latin typeface="Calibri"/>
                <a:cs typeface="Calibri"/>
              </a:rPr>
              <a:t>Torque</a:t>
            </a:r>
            <a:r>
              <a:rPr sz="1050" b="1">
                <a:solidFill>
                  <a:srgbClr val="000000"/>
                </a:solidFill>
                <a:latin typeface="Calibri"/>
                <a:cs typeface="Calibri"/>
              </a:rPr>
              <a:t> de aperto</a:t>
            </a:r>
            <a:r>
              <a:rPr sz="1050" b="1" spc="-10">
                <a:solidFill>
                  <a:srgbClr val="000000"/>
                </a:solidFill>
                <a:latin typeface="Calibri"/>
                <a:cs typeface="Calibri"/>
              </a:rPr>
              <a:t> </a:t>
            </a:r>
            <a:r>
              <a:rPr sz="1050" b="1">
                <a:solidFill>
                  <a:srgbClr val="000000"/>
                </a:solidFill>
                <a:latin typeface="Calibri"/>
                <a:cs typeface="Calibri"/>
              </a:rPr>
              <a:t>(Nm)</a:t>
            </a:r>
          </a:p>
        </p:txBody>
      </p:sp>
      <p:sp>
        <p:nvSpPr>
          <p:cNvPr id="9" name="object 9"/>
          <p:cNvSpPr txBox="1"/>
          <p:nvPr/>
        </p:nvSpPr>
        <p:spPr>
          <a:xfrm>
            <a:off x="4163568" y="1117681"/>
            <a:ext cx="723350" cy="614652"/>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M10x1,25</a:t>
            </a:r>
          </a:p>
          <a:p>
            <a:pPr marL="35051" marR="0">
              <a:lnSpc>
                <a:spcPts val="1342"/>
              </a:lnSpc>
              <a:spcBef>
                <a:spcPts val="298"/>
              </a:spcBef>
              <a:spcAft>
                <a:spcPts val="0"/>
              </a:spcAft>
            </a:pPr>
            <a:r>
              <a:rPr sz="1100">
                <a:solidFill>
                  <a:srgbClr val="000000"/>
                </a:solidFill>
                <a:latin typeface="Calibri"/>
                <a:cs typeface="Calibri"/>
              </a:rPr>
              <a:t>M10x1,5</a:t>
            </a:r>
          </a:p>
          <a:p>
            <a:pPr marL="0" marR="0">
              <a:lnSpc>
                <a:spcPts val="1342"/>
              </a:lnSpc>
              <a:spcBef>
                <a:spcPts val="298"/>
              </a:spcBef>
              <a:spcAft>
                <a:spcPts val="0"/>
              </a:spcAft>
            </a:pPr>
            <a:r>
              <a:rPr sz="1100">
                <a:solidFill>
                  <a:srgbClr val="000000"/>
                </a:solidFill>
                <a:latin typeface="Calibri"/>
                <a:cs typeface="Calibri"/>
              </a:rPr>
              <a:t>M12x1,75</a:t>
            </a:r>
          </a:p>
        </p:txBody>
      </p:sp>
      <p:sp>
        <p:nvSpPr>
          <p:cNvPr id="10" name="object 10"/>
          <p:cNvSpPr txBox="1"/>
          <p:nvPr/>
        </p:nvSpPr>
        <p:spPr>
          <a:xfrm>
            <a:off x="5164836" y="1117681"/>
            <a:ext cx="294538" cy="3449292"/>
          </a:xfrm>
          <a:prstGeom prst="rect">
            <a:avLst/>
          </a:prstGeom>
        </p:spPr>
        <p:txBody>
          <a:bodyPr vert="horz" wrap="square" lIns="0" tIns="0" rIns="0" bIns="0" rtlCol="0">
            <a:spAutoFit/>
          </a:bodyPr>
          <a:lstStyle/>
          <a:p>
            <a:pPr marL="35052" marR="0">
              <a:lnSpc>
                <a:spcPts val="1342"/>
              </a:lnSpc>
              <a:spcBef>
                <a:spcPts val="0"/>
              </a:spcBef>
              <a:spcAft>
                <a:spcPts val="0"/>
              </a:spcAft>
            </a:pPr>
            <a:r>
              <a:rPr sz="1100">
                <a:solidFill>
                  <a:srgbClr val="000000"/>
                </a:solidFill>
                <a:latin typeface="Calibri"/>
                <a:cs typeface="Calibri"/>
              </a:rPr>
              <a:t>1</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1</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4</a:t>
            </a:r>
          </a:p>
          <a:p>
            <a:pPr marL="0" marR="0">
              <a:lnSpc>
                <a:spcPts val="1342"/>
              </a:lnSpc>
              <a:spcBef>
                <a:spcPts val="286"/>
              </a:spcBef>
              <a:spcAft>
                <a:spcPts val="0"/>
              </a:spcAft>
            </a:pPr>
            <a:r>
              <a:rPr sz="1100">
                <a:solidFill>
                  <a:srgbClr val="000000"/>
                </a:solidFill>
                <a:latin typeface="Calibri"/>
                <a:cs typeface="Calibri"/>
              </a:rPr>
              <a:t>10</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4</a:t>
            </a:r>
          </a:p>
          <a:p>
            <a:pPr marL="35052" marR="0">
              <a:lnSpc>
                <a:spcPts val="1342"/>
              </a:lnSpc>
              <a:spcBef>
                <a:spcPts val="298"/>
              </a:spcBef>
              <a:spcAft>
                <a:spcPts val="0"/>
              </a:spcAft>
            </a:pPr>
            <a:r>
              <a:rPr sz="1100">
                <a:solidFill>
                  <a:srgbClr val="000000"/>
                </a:solidFill>
                <a:latin typeface="Calibri"/>
                <a:cs typeface="Calibri"/>
              </a:rPr>
              <a:t>4</a:t>
            </a:r>
          </a:p>
          <a:p>
            <a:pPr marL="35052" marR="0">
              <a:lnSpc>
                <a:spcPts val="1342"/>
              </a:lnSpc>
              <a:spcBef>
                <a:spcPts val="24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86"/>
              </a:spcBef>
              <a:spcAft>
                <a:spcPts val="0"/>
              </a:spcAft>
            </a:pPr>
            <a:r>
              <a:rPr sz="1100">
                <a:solidFill>
                  <a:srgbClr val="000000"/>
                </a:solidFill>
                <a:latin typeface="Calibri"/>
                <a:cs typeface="Calibri"/>
              </a:rPr>
              <a:t>3</a:t>
            </a:r>
          </a:p>
          <a:p>
            <a:pPr marL="35052" marR="0">
              <a:lnSpc>
                <a:spcPts val="1342"/>
              </a:lnSpc>
              <a:spcBef>
                <a:spcPts val="298"/>
              </a:spcBef>
              <a:spcAft>
                <a:spcPts val="0"/>
              </a:spcAft>
            </a:pPr>
            <a:r>
              <a:rPr sz="1100">
                <a:solidFill>
                  <a:srgbClr val="000000"/>
                </a:solidFill>
                <a:latin typeface="Calibri"/>
                <a:cs typeface="Calibri"/>
              </a:rPr>
              <a:t>2</a:t>
            </a:r>
          </a:p>
          <a:p>
            <a:pPr marL="35052" marR="0">
              <a:lnSpc>
                <a:spcPts val="1342"/>
              </a:lnSpc>
              <a:spcBef>
                <a:spcPts val="298"/>
              </a:spcBef>
              <a:spcAft>
                <a:spcPts val="0"/>
              </a:spcAft>
            </a:pPr>
            <a:r>
              <a:rPr sz="1100">
                <a:solidFill>
                  <a:srgbClr val="000000"/>
                </a:solidFill>
                <a:latin typeface="Calibri"/>
                <a:cs typeface="Calibri"/>
              </a:rPr>
              <a:t>1</a:t>
            </a:r>
          </a:p>
          <a:p>
            <a:pPr marL="35052" marR="0">
              <a:lnSpc>
                <a:spcPts val="1342"/>
              </a:lnSpc>
              <a:spcBef>
                <a:spcPts val="298"/>
              </a:spcBef>
              <a:spcAft>
                <a:spcPts val="0"/>
              </a:spcAft>
            </a:pPr>
            <a:r>
              <a:rPr sz="1100">
                <a:solidFill>
                  <a:srgbClr val="000000"/>
                </a:solidFill>
                <a:latin typeface="Calibri"/>
                <a:cs typeface="Calibri"/>
              </a:rPr>
              <a:t>4</a:t>
            </a:r>
          </a:p>
          <a:p>
            <a:pPr marL="35052" marR="0">
              <a:lnSpc>
                <a:spcPts val="1342"/>
              </a:lnSpc>
              <a:spcBef>
                <a:spcPts val="298"/>
              </a:spcBef>
              <a:spcAft>
                <a:spcPts val="0"/>
              </a:spcAft>
            </a:pPr>
            <a:r>
              <a:rPr sz="1100">
                <a:solidFill>
                  <a:srgbClr val="000000"/>
                </a:solidFill>
                <a:latin typeface="Calibri"/>
                <a:cs typeface="Calibri"/>
              </a:rPr>
              <a:t>2</a:t>
            </a:r>
          </a:p>
        </p:txBody>
      </p:sp>
      <p:sp>
        <p:nvSpPr>
          <p:cNvPr id="11" name="object 11"/>
          <p:cNvSpPr txBox="1"/>
          <p:nvPr/>
        </p:nvSpPr>
        <p:spPr>
          <a:xfrm>
            <a:off x="6059424" y="1117681"/>
            <a:ext cx="576487" cy="2437356"/>
          </a:xfrm>
          <a:prstGeom prst="rect">
            <a:avLst/>
          </a:prstGeom>
        </p:spPr>
        <p:txBody>
          <a:bodyPr vert="horz" wrap="square" lIns="0" tIns="0" rIns="0" bIns="0" rtlCol="0">
            <a:spAutoFit/>
          </a:bodyPr>
          <a:lstStyle/>
          <a:p>
            <a:pPr marL="70104" marR="0">
              <a:lnSpc>
                <a:spcPts val="1342"/>
              </a:lnSpc>
              <a:spcBef>
                <a:spcPts val="0"/>
              </a:spcBef>
              <a:spcAft>
                <a:spcPts val="0"/>
              </a:spcAft>
            </a:pPr>
            <a:r>
              <a:rPr sz="1100">
                <a:solidFill>
                  <a:srgbClr val="000000"/>
                </a:solidFill>
                <a:latin typeface="Calibri"/>
                <a:cs typeface="Calibri"/>
              </a:rPr>
              <a:t>40±6</a:t>
            </a:r>
          </a:p>
          <a:p>
            <a:pPr marL="70104" marR="0">
              <a:lnSpc>
                <a:spcPts val="1342"/>
              </a:lnSpc>
              <a:spcBef>
                <a:spcPts val="298"/>
              </a:spcBef>
              <a:spcAft>
                <a:spcPts val="0"/>
              </a:spcAft>
            </a:pPr>
            <a:r>
              <a:rPr sz="1100">
                <a:solidFill>
                  <a:srgbClr val="000000"/>
                </a:solidFill>
                <a:latin typeface="Calibri"/>
                <a:cs typeface="Calibri"/>
              </a:rPr>
              <a:t>40±4</a:t>
            </a:r>
          </a:p>
          <a:p>
            <a:pPr marL="16764" marR="0">
              <a:lnSpc>
                <a:spcPts val="1342"/>
              </a:lnSpc>
              <a:spcBef>
                <a:spcPts val="298"/>
              </a:spcBef>
              <a:spcAft>
                <a:spcPts val="0"/>
              </a:spcAft>
            </a:pPr>
            <a:r>
              <a:rPr sz="1100">
                <a:solidFill>
                  <a:srgbClr val="000000"/>
                </a:solidFill>
                <a:latin typeface="Calibri"/>
                <a:cs typeface="Calibri"/>
              </a:rPr>
              <a:t>95±9,5</a:t>
            </a:r>
          </a:p>
          <a:p>
            <a:pPr marL="70104" marR="0">
              <a:lnSpc>
                <a:spcPts val="1342"/>
              </a:lnSpc>
              <a:spcBef>
                <a:spcPts val="298"/>
              </a:spcBef>
              <a:spcAft>
                <a:spcPts val="0"/>
              </a:spcAft>
            </a:pPr>
            <a:r>
              <a:rPr sz="1100">
                <a:solidFill>
                  <a:srgbClr val="000000"/>
                </a:solidFill>
                <a:latin typeface="Calibri"/>
                <a:cs typeface="Calibri"/>
              </a:rPr>
              <a:t>40±4</a:t>
            </a:r>
          </a:p>
          <a:p>
            <a:pPr marL="70104" marR="0">
              <a:lnSpc>
                <a:spcPts val="1342"/>
              </a:lnSpc>
              <a:spcBef>
                <a:spcPts val="298"/>
              </a:spcBef>
              <a:spcAft>
                <a:spcPts val="0"/>
              </a:spcAft>
            </a:pPr>
            <a:r>
              <a:rPr sz="1100">
                <a:solidFill>
                  <a:srgbClr val="000000"/>
                </a:solidFill>
                <a:latin typeface="Calibri"/>
                <a:cs typeface="Calibri"/>
              </a:rPr>
              <a:t>30±3</a:t>
            </a:r>
          </a:p>
          <a:p>
            <a:pPr marL="0" marR="0">
              <a:lnSpc>
                <a:spcPts val="1342"/>
              </a:lnSpc>
              <a:spcBef>
                <a:spcPts val="286"/>
              </a:spcBef>
              <a:spcAft>
                <a:spcPts val="0"/>
              </a:spcAft>
            </a:pPr>
            <a:r>
              <a:rPr sz="1100">
                <a:solidFill>
                  <a:srgbClr val="000000"/>
                </a:solidFill>
                <a:latin typeface="Calibri"/>
                <a:cs typeface="Calibri"/>
              </a:rPr>
              <a:t>4,5±0,5</a:t>
            </a:r>
          </a:p>
          <a:p>
            <a:pPr marL="70104" marR="0">
              <a:lnSpc>
                <a:spcPts val="1342"/>
              </a:lnSpc>
              <a:spcBef>
                <a:spcPts val="298"/>
              </a:spcBef>
              <a:spcAft>
                <a:spcPts val="0"/>
              </a:spcAft>
            </a:pPr>
            <a:r>
              <a:rPr sz="1100">
                <a:solidFill>
                  <a:srgbClr val="000000"/>
                </a:solidFill>
                <a:latin typeface="Calibri"/>
                <a:cs typeface="Calibri"/>
              </a:rPr>
              <a:t>22±2</a:t>
            </a:r>
          </a:p>
          <a:p>
            <a:pPr marL="70104" marR="0">
              <a:lnSpc>
                <a:spcPts val="1342"/>
              </a:lnSpc>
              <a:spcBef>
                <a:spcPts val="298"/>
              </a:spcBef>
              <a:spcAft>
                <a:spcPts val="0"/>
              </a:spcAft>
            </a:pPr>
            <a:r>
              <a:rPr sz="1100">
                <a:solidFill>
                  <a:srgbClr val="000000"/>
                </a:solidFill>
                <a:latin typeface="Calibri"/>
                <a:cs typeface="Calibri"/>
              </a:rPr>
              <a:t>22±2</a:t>
            </a:r>
          </a:p>
          <a:p>
            <a:pPr marL="16764" marR="0">
              <a:lnSpc>
                <a:spcPts val="1342"/>
              </a:lnSpc>
              <a:spcBef>
                <a:spcPts val="298"/>
              </a:spcBef>
              <a:spcAft>
                <a:spcPts val="0"/>
              </a:spcAft>
            </a:pPr>
            <a:r>
              <a:rPr sz="1100">
                <a:solidFill>
                  <a:srgbClr val="000000"/>
                </a:solidFill>
                <a:latin typeface="Calibri"/>
                <a:cs typeface="Calibri"/>
              </a:rPr>
              <a:t>28±2,8</a:t>
            </a:r>
          </a:p>
          <a:p>
            <a:pPr marL="70104" marR="0">
              <a:lnSpc>
                <a:spcPts val="1342"/>
              </a:lnSpc>
              <a:spcBef>
                <a:spcPts val="248"/>
              </a:spcBef>
              <a:spcAft>
                <a:spcPts val="0"/>
              </a:spcAft>
            </a:pPr>
            <a:r>
              <a:rPr sz="1100">
                <a:solidFill>
                  <a:srgbClr val="000000"/>
                </a:solidFill>
                <a:latin typeface="Calibri"/>
                <a:cs typeface="Calibri"/>
              </a:rPr>
              <a:t>40±4</a:t>
            </a:r>
          </a:p>
          <a:p>
            <a:pPr marL="70104" marR="0">
              <a:lnSpc>
                <a:spcPts val="1342"/>
              </a:lnSpc>
              <a:spcBef>
                <a:spcPts val="298"/>
              </a:spcBef>
              <a:spcAft>
                <a:spcPts val="0"/>
              </a:spcAft>
            </a:pPr>
            <a:r>
              <a:rPr sz="1100">
                <a:solidFill>
                  <a:srgbClr val="000000"/>
                </a:solidFill>
                <a:latin typeface="Calibri"/>
                <a:cs typeface="Calibri"/>
              </a:rPr>
              <a:t>22±2</a:t>
            </a:r>
          </a:p>
          <a:p>
            <a:pPr marL="70104" marR="0">
              <a:lnSpc>
                <a:spcPts val="1342"/>
              </a:lnSpc>
              <a:spcBef>
                <a:spcPts val="298"/>
              </a:spcBef>
              <a:spcAft>
                <a:spcPts val="0"/>
              </a:spcAft>
            </a:pPr>
            <a:r>
              <a:rPr sz="1100">
                <a:solidFill>
                  <a:srgbClr val="000000"/>
                </a:solidFill>
                <a:latin typeface="Calibri"/>
                <a:cs typeface="Calibri"/>
              </a:rPr>
              <a:t>22±2</a:t>
            </a:r>
          </a:p>
        </p:txBody>
      </p:sp>
      <p:sp>
        <p:nvSpPr>
          <p:cNvPr id="12" name="object 12"/>
          <p:cNvSpPr txBox="1"/>
          <p:nvPr/>
        </p:nvSpPr>
        <p:spPr>
          <a:xfrm>
            <a:off x="4198619" y="1725757"/>
            <a:ext cx="652280"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M10x1,5</a:t>
            </a:r>
          </a:p>
        </p:txBody>
      </p:sp>
      <p:sp>
        <p:nvSpPr>
          <p:cNvPr id="13" name="object 13"/>
          <p:cNvSpPr txBox="1"/>
          <p:nvPr/>
        </p:nvSpPr>
        <p:spPr>
          <a:xfrm>
            <a:off x="4134612" y="1929673"/>
            <a:ext cx="780241" cy="162755"/>
          </a:xfrm>
          <a:prstGeom prst="rect">
            <a:avLst/>
          </a:prstGeom>
        </p:spPr>
        <p:txBody>
          <a:bodyPr vert="horz" wrap="square" lIns="0" tIns="0" rIns="0" bIns="0" rtlCol="0">
            <a:spAutoFit/>
          </a:bodyPr>
          <a:lstStyle/>
          <a:p>
            <a:pPr marL="0" marR="0">
              <a:lnSpc>
                <a:spcPts val="976"/>
              </a:lnSpc>
              <a:spcBef>
                <a:spcPts val="0"/>
              </a:spcBef>
              <a:spcAft>
                <a:spcPts val="0"/>
              </a:spcAft>
            </a:pPr>
            <a:r>
              <a:rPr sz="800">
                <a:solidFill>
                  <a:srgbClr val="000000"/>
                </a:solidFill>
                <a:latin typeface="Calibri"/>
                <a:cs typeface="Calibri"/>
              </a:rPr>
              <a:t>M8x1,25 (10,9)</a:t>
            </a:r>
          </a:p>
        </p:txBody>
      </p:sp>
      <p:sp>
        <p:nvSpPr>
          <p:cNvPr id="14" name="object 14"/>
          <p:cNvSpPr txBox="1"/>
          <p:nvPr/>
        </p:nvSpPr>
        <p:spPr>
          <a:xfrm>
            <a:off x="4287012" y="2129617"/>
            <a:ext cx="475727"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M5x1</a:t>
            </a:r>
          </a:p>
        </p:txBody>
      </p:sp>
      <p:sp>
        <p:nvSpPr>
          <p:cNvPr id="15" name="object 15"/>
          <p:cNvSpPr txBox="1"/>
          <p:nvPr/>
        </p:nvSpPr>
        <p:spPr>
          <a:xfrm>
            <a:off x="4198619" y="2332308"/>
            <a:ext cx="652280" cy="614652"/>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M8x1,25</a:t>
            </a:r>
          </a:p>
          <a:p>
            <a:pPr marL="0" marR="0">
              <a:lnSpc>
                <a:spcPts val="1342"/>
              </a:lnSpc>
              <a:spcBef>
                <a:spcPts val="298"/>
              </a:spcBef>
              <a:spcAft>
                <a:spcPts val="0"/>
              </a:spcAft>
            </a:pPr>
            <a:r>
              <a:rPr sz="1100">
                <a:solidFill>
                  <a:srgbClr val="000000"/>
                </a:solidFill>
                <a:latin typeface="Calibri"/>
                <a:cs typeface="Calibri"/>
              </a:rPr>
              <a:t>M8x1,25</a:t>
            </a:r>
          </a:p>
          <a:p>
            <a:pPr marL="53340" marR="0">
              <a:lnSpc>
                <a:spcPts val="1342"/>
              </a:lnSpc>
              <a:spcBef>
                <a:spcPts val="298"/>
              </a:spcBef>
              <a:spcAft>
                <a:spcPts val="0"/>
              </a:spcAft>
            </a:pPr>
            <a:r>
              <a:rPr sz="1100">
                <a:solidFill>
                  <a:srgbClr val="000000"/>
                </a:solidFill>
                <a:latin typeface="Calibri"/>
                <a:cs typeface="Calibri"/>
              </a:rPr>
              <a:t>M10x1</a:t>
            </a:r>
          </a:p>
        </p:txBody>
      </p:sp>
      <p:sp>
        <p:nvSpPr>
          <p:cNvPr id="16" name="object 16"/>
          <p:cNvSpPr txBox="1"/>
          <p:nvPr/>
        </p:nvSpPr>
        <p:spPr>
          <a:xfrm>
            <a:off x="4198619" y="2940384"/>
            <a:ext cx="652280" cy="162658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M10x1,5</a:t>
            </a:r>
          </a:p>
          <a:p>
            <a:pPr marL="0" marR="0">
              <a:lnSpc>
                <a:spcPts val="1342"/>
              </a:lnSpc>
              <a:spcBef>
                <a:spcPts val="298"/>
              </a:spcBef>
              <a:spcAft>
                <a:spcPts val="0"/>
              </a:spcAft>
            </a:pPr>
            <a:r>
              <a:rPr sz="1100">
                <a:solidFill>
                  <a:srgbClr val="000000"/>
                </a:solidFill>
                <a:latin typeface="Calibri"/>
                <a:cs typeface="Calibri"/>
              </a:rPr>
              <a:t>M8x1,25</a:t>
            </a:r>
          </a:p>
          <a:p>
            <a:pPr marL="0" marR="0">
              <a:lnSpc>
                <a:spcPts val="1342"/>
              </a:lnSpc>
              <a:spcBef>
                <a:spcPts val="298"/>
              </a:spcBef>
              <a:spcAft>
                <a:spcPts val="0"/>
              </a:spcAft>
            </a:pPr>
            <a:r>
              <a:rPr sz="1100">
                <a:solidFill>
                  <a:srgbClr val="000000"/>
                </a:solidFill>
                <a:latin typeface="Calibri"/>
                <a:cs typeface="Calibri"/>
              </a:rPr>
              <a:t>M8x1,25</a:t>
            </a:r>
          </a:p>
          <a:p>
            <a:pPr marL="0" marR="0">
              <a:lnSpc>
                <a:spcPts val="1342"/>
              </a:lnSpc>
              <a:spcBef>
                <a:spcPts val="286"/>
              </a:spcBef>
              <a:spcAft>
                <a:spcPts val="0"/>
              </a:spcAft>
            </a:pPr>
            <a:r>
              <a:rPr sz="1100">
                <a:solidFill>
                  <a:srgbClr val="000000"/>
                </a:solidFill>
                <a:latin typeface="Calibri"/>
                <a:cs typeface="Calibri"/>
              </a:rPr>
              <a:t>M8x1,25</a:t>
            </a:r>
          </a:p>
          <a:p>
            <a:pPr marL="0" marR="0">
              <a:lnSpc>
                <a:spcPts val="1342"/>
              </a:lnSpc>
              <a:spcBef>
                <a:spcPts val="298"/>
              </a:spcBef>
              <a:spcAft>
                <a:spcPts val="0"/>
              </a:spcAft>
            </a:pPr>
            <a:r>
              <a:rPr sz="1100">
                <a:solidFill>
                  <a:srgbClr val="000000"/>
                </a:solidFill>
                <a:latin typeface="Calibri"/>
                <a:cs typeface="Calibri"/>
              </a:rPr>
              <a:t>M8x1,25</a:t>
            </a:r>
          </a:p>
          <a:p>
            <a:pPr marL="0" marR="0">
              <a:lnSpc>
                <a:spcPts val="1342"/>
              </a:lnSpc>
              <a:spcBef>
                <a:spcPts val="298"/>
              </a:spcBef>
              <a:spcAft>
                <a:spcPts val="0"/>
              </a:spcAft>
            </a:pPr>
            <a:r>
              <a:rPr sz="1100">
                <a:solidFill>
                  <a:srgbClr val="000000"/>
                </a:solidFill>
                <a:latin typeface="Calibri"/>
                <a:cs typeface="Calibri"/>
              </a:rPr>
              <a:t>M10x1,5</a:t>
            </a:r>
          </a:p>
          <a:p>
            <a:pPr marL="0" marR="0">
              <a:lnSpc>
                <a:spcPts val="1342"/>
              </a:lnSpc>
              <a:spcBef>
                <a:spcPts val="298"/>
              </a:spcBef>
              <a:spcAft>
                <a:spcPts val="0"/>
              </a:spcAft>
            </a:pPr>
            <a:r>
              <a:rPr sz="1100">
                <a:solidFill>
                  <a:srgbClr val="000000"/>
                </a:solidFill>
                <a:latin typeface="Calibri"/>
                <a:cs typeface="Calibri"/>
              </a:rPr>
              <a:t>M10x1,5</a:t>
            </a:r>
          </a:p>
          <a:p>
            <a:pPr marL="0" marR="0">
              <a:lnSpc>
                <a:spcPts val="1342"/>
              </a:lnSpc>
              <a:spcBef>
                <a:spcPts val="298"/>
              </a:spcBef>
              <a:spcAft>
                <a:spcPts val="0"/>
              </a:spcAft>
            </a:pPr>
            <a:r>
              <a:rPr sz="1100">
                <a:solidFill>
                  <a:srgbClr val="000000"/>
                </a:solidFill>
                <a:latin typeface="Calibri"/>
                <a:cs typeface="Calibri"/>
              </a:rPr>
              <a:t>M8x1,25</a:t>
            </a:r>
          </a:p>
        </p:txBody>
      </p:sp>
      <p:sp>
        <p:nvSpPr>
          <p:cNvPr id="17" name="object 17"/>
          <p:cNvSpPr txBox="1"/>
          <p:nvPr/>
        </p:nvSpPr>
        <p:spPr>
          <a:xfrm>
            <a:off x="6129528" y="3546937"/>
            <a:ext cx="435444" cy="817344"/>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22±2</a:t>
            </a:r>
          </a:p>
          <a:p>
            <a:pPr marL="0" marR="0">
              <a:lnSpc>
                <a:spcPts val="1342"/>
              </a:lnSpc>
              <a:spcBef>
                <a:spcPts val="298"/>
              </a:spcBef>
              <a:spcAft>
                <a:spcPts val="0"/>
              </a:spcAft>
            </a:pPr>
            <a:r>
              <a:rPr sz="1100">
                <a:solidFill>
                  <a:srgbClr val="000000"/>
                </a:solidFill>
                <a:latin typeface="Calibri"/>
                <a:cs typeface="Calibri"/>
              </a:rPr>
              <a:t>22±2</a:t>
            </a:r>
          </a:p>
          <a:p>
            <a:pPr marL="0" marR="0">
              <a:lnSpc>
                <a:spcPts val="1342"/>
              </a:lnSpc>
              <a:spcBef>
                <a:spcPts val="298"/>
              </a:spcBef>
              <a:spcAft>
                <a:spcPts val="0"/>
              </a:spcAft>
            </a:pPr>
            <a:r>
              <a:rPr sz="1100">
                <a:solidFill>
                  <a:srgbClr val="000000"/>
                </a:solidFill>
                <a:latin typeface="Calibri"/>
                <a:cs typeface="Calibri"/>
              </a:rPr>
              <a:t>40±4</a:t>
            </a:r>
          </a:p>
          <a:p>
            <a:pPr marL="0" marR="0">
              <a:lnSpc>
                <a:spcPts val="1342"/>
              </a:lnSpc>
              <a:spcBef>
                <a:spcPts val="298"/>
              </a:spcBef>
              <a:spcAft>
                <a:spcPts val="0"/>
              </a:spcAft>
            </a:pPr>
            <a:r>
              <a:rPr sz="1100">
                <a:solidFill>
                  <a:srgbClr val="000000"/>
                </a:solidFill>
                <a:latin typeface="Calibri"/>
                <a:cs typeface="Calibri"/>
              </a:rPr>
              <a:t>40±4</a:t>
            </a:r>
          </a:p>
        </p:txBody>
      </p:sp>
      <p:sp>
        <p:nvSpPr>
          <p:cNvPr id="18" name="object 18"/>
          <p:cNvSpPr txBox="1"/>
          <p:nvPr/>
        </p:nvSpPr>
        <p:spPr>
          <a:xfrm>
            <a:off x="6076188" y="4357705"/>
            <a:ext cx="541500"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18±1,8</a:t>
            </a:r>
          </a:p>
        </p:txBody>
      </p:sp>
      <p:sp>
        <p:nvSpPr>
          <p:cNvPr id="19" name="object 19"/>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167</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576072" y="730088"/>
            <a:ext cx="636819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Efetue de forma estrita</a:t>
            </a:r>
            <a:r>
              <a:rPr sz="1100" spc="-15">
                <a:solidFill>
                  <a:srgbClr val="000000"/>
                </a:solidFill>
                <a:latin typeface="Calibri"/>
                <a:cs typeface="Calibri"/>
              </a:rPr>
              <a:t> </a:t>
            </a:r>
            <a:r>
              <a:rPr sz="1100">
                <a:solidFill>
                  <a:srgbClr val="000000"/>
                </a:solidFill>
                <a:latin typeface="Calibri"/>
                <a:cs typeface="Calibri"/>
              </a:rPr>
              <a:t>e meticulosa</a:t>
            </a:r>
            <a:r>
              <a:rPr sz="1100" spc="-20">
                <a:solidFill>
                  <a:srgbClr val="000000"/>
                </a:solidFill>
                <a:latin typeface="Calibri"/>
                <a:cs typeface="Calibri"/>
              </a:rPr>
              <a:t> </a:t>
            </a:r>
            <a:r>
              <a:rPr sz="1100">
                <a:solidFill>
                  <a:srgbClr val="000000"/>
                </a:solidFill>
                <a:latin typeface="Calibri"/>
                <a:cs typeface="Calibri"/>
              </a:rPr>
              <a:t>a manutenção periódica segundo o Plano de Manutenção deste Manual.</a:t>
            </a:r>
          </a:p>
        </p:txBody>
      </p:sp>
      <p:sp>
        <p:nvSpPr>
          <p:cNvPr id="5" name="object 5"/>
          <p:cNvSpPr txBox="1"/>
          <p:nvPr/>
        </p:nvSpPr>
        <p:spPr>
          <a:xfrm>
            <a:off x="576072" y="1172205"/>
            <a:ext cx="216896" cy="729568"/>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2689"/>
              </a:spcBef>
              <a:spcAft>
                <a:spcPts val="0"/>
              </a:spcAft>
            </a:pPr>
            <a:r>
              <a:rPr sz="1100">
                <a:solidFill>
                  <a:srgbClr val="000000"/>
                </a:solidFill>
                <a:latin typeface="ECDRCR+Symbol"/>
                <a:cs typeface="ECDRCR+Symbol"/>
              </a:rPr>
              <a:t></a:t>
            </a:r>
          </a:p>
        </p:txBody>
      </p:sp>
      <p:sp>
        <p:nvSpPr>
          <p:cNvPr id="6" name="object 6"/>
          <p:cNvSpPr txBox="1"/>
          <p:nvPr/>
        </p:nvSpPr>
        <p:spPr>
          <a:xfrm>
            <a:off x="804672" y="1179668"/>
            <a:ext cx="6104002" cy="87203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manutenção da tabela do Plano de Manutenção só deve ser realizada numa</a:t>
            </a:r>
            <a:r>
              <a:rPr sz="1100" spc="-16">
                <a:solidFill>
                  <a:srgbClr val="000000"/>
                </a:solidFill>
                <a:latin typeface="Calibri"/>
                <a:cs typeface="Calibri"/>
              </a:rPr>
              <a:t> </a:t>
            </a:r>
            <a:r>
              <a:rPr sz="1100">
                <a:solidFill>
                  <a:srgbClr val="000000"/>
                </a:solidFill>
                <a:latin typeface="Calibri"/>
                <a:cs typeface="Calibri"/>
              </a:rPr>
              <a:t>Oficina Autorizada VOGE.</a:t>
            </a:r>
          </a:p>
          <a:p>
            <a:pPr marL="0" marR="0">
              <a:lnSpc>
                <a:spcPts val="1344"/>
              </a:lnSpc>
              <a:spcBef>
                <a:spcPts val="5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a sua moto circular habitualmente fora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asfalto, a manutenção </a:t>
            </a:r>
            <a:r>
              <a:rPr lang="pt-BR" sz="1100">
                <a:solidFill>
                  <a:srgbClr val="000000"/>
                </a:solidFill>
                <a:latin typeface="Calibri"/>
                <a:cs typeface="Calibri"/>
              </a:rPr>
              <a:t>deverá ser</a:t>
            </a:r>
            <a:r>
              <a:rPr sz="1100">
                <a:solidFill>
                  <a:srgbClr val="000000"/>
                </a:solidFill>
                <a:latin typeface="Calibri"/>
                <a:cs typeface="Calibri"/>
              </a:rPr>
              <a:t> mais</a:t>
            </a:r>
            <a:r>
              <a:rPr sz="1100" spc="-16">
                <a:solidFill>
                  <a:srgbClr val="000000"/>
                </a:solidFill>
                <a:latin typeface="Calibri"/>
                <a:cs typeface="Calibri"/>
              </a:rPr>
              <a:t> </a:t>
            </a:r>
            <a:r>
              <a:rPr sz="1100">
                <a:solidFill>
                  <a:srgbClr val="000000"/>
                </a:solidFill>
                <a:latin typeface="Calibri"/>
                <a:cs typeface="Calibri"/>
              </a:rPr>
              <a:t>frequente que a</a:t>
            </a:r>
            <a:r>
              <a:rPr lang="pt-BR" sz="1100">
                <a:solidFill>
                  <a:srgbClr val="000000"/>
                </a:solidFill>
                <a:latin typeface="Calibri"/>
                <a:cs typeface="Calibri"/>
              </a:rPr>
              <a:t> </a:t>
            </a:r>
            <a:r>
              <a:rPr sz="1100">
                <a:solidFill>
                  <a:srgbClr val="000000"/>
                </a:solidFill>
                <a:latin typeface="Calibri"/>
                <a:cs typeface="Calibri"/>
              </a:rPr>
              <a:t>indicada no Plano</a:t>
            </a:r>
            <a:r>
              <a:rPr sz="1100" spc="16">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Manutenção.</a:t>
            </a:r>
          </a:p>
          <a:p>
            <a:pPr marL="0" marR="0">
              <a:lnSpc>
                <a:spcPts val="1347"/>
              </a:lnSpc>
              <a:spcBef>
                <a:spcPts val="56"/>
              </a:spcBef>
              <a:spcAft>
                <a:spcPts val="0"/>
              </a:spcAft>
            </a:pPr>
            <a:r>
              <a:rPr sz="1100">
                <a:solidFill>
                  <a:srgbClr val="000000"/>
                </a:solidFill>
                <a:latin typeface="Calibri"/>
                <a:cs typeface="Calibri"/>
              </a:rPr>
              <a:t>Após uma condução prolongada </a:t>
            </a:r>
            <a:r>
              <a:rPr sz="1100" spc="16">
                <a:solidFill>
                  <a:srgbClr val="000000"/>
                </a:solidFill>
                <a:latin typeface="Calibri"/>
                <a:cs typeface="Calibri"/>
              </a:rPr>
              <a:t>em</a:t>
            </a:r>
            <a:r>
              <a:rPr sz="1100" spc="-21">
                <a:solidFill>
                  <a:srgbClr val="000000"/>
                </a:solidFill>
                <a:latin typeface="Calibri"/>
                <a:cs typeface="Calibri"/>
              </a:rPr>
              <a:t> </a:t>
            </a:r>
            <a:r>
              <a:rPr sz="1100">
                <a:solidFill>
                  <a:srgbClr val="000000"/>
                </a:solidFill>
                <a:latin typeface="Calibri"/>
                <a:cs typeface="Calibri"/>
              </a:rPr>
              <a:t>zonas arenosas ou</a:t>
            </a:r>
            <a:r>
              <a:rPr sz="1100" spc="-11">
                <a:solidFill>
                  <a:srgbClr val="000000"/>
                </a:solidFill>
                <a:latin typeface="Calibri"/>
                <a:cs typeface="Calibri"/>
              </a:rPr>
              <a:t> </a:t>
            </a:r>
            <a:r>
              <a:rPr sz="1100">
                <a:solidFill>
                  <a:srgbClr val="000000"/>
                </a:solidFill>
                <a:latin typeface="Calibri"/>
                <a:cs typeface="Calibri"/>
              </a:rPr>
              <a:t>com lama,</a:t>
            </a:r>
            <a:r>
              <a:rPr sz="1100" spc="-18">
                <a:solidFill>
                  <a:srgbClr val="000000"/>
                </a:solidFill>
                <a:latin typeface="Calibri"/>
                <a:cs typeface="Calibri"/>
              </a:rPr>
              <a:t> </a:t>
            </a:r>
            <a:r>
              <a:rPr sz="1100">
                <a:solidFill>
                  <a:srgbClr val="000000"/>
                </a:solidFill>
                <a:latin typeface="Calibri"/>
                <a:cs typeface="Calibri"/>
              </a:rPr>
              <a:t>é</a:t>
            </a:r>
            <a:r>
              <a:rPr sz="1100" spc="18">
                <a:solidFill>
                  <a:srgbClr val="000000"/>
                </a:solidFill>
                <a:latin typeface="Calibri"/>
                <a:cs typeface="Calibri"/>
              </a:rPr>
              <a:t> </a:t>
            </a:r>
            <a:r>
              <a:rPr sz="1100">
                <a:solidFill>
                  <a:srgbClr val="000000"/>
                </a:solidFill>
                <a:latin typeface="Calibri"/>
                <a:cs typeface="Calibri"/>
              </a:rPr>
              <a:t>necessário realizar uma</a:t>
            </a:r>
            <a:r>
              <a:rPr sz="1100" spc="-21">
                <a:solidFill>
                  <a:srgbClr val="000000"/>
                </a:solidFill>
                <a:latin typeface="Calibri"/>
                <a:cs typeface="Calibri"/>
              </a:rPr>
              <a:t> </a:t>
            </a:r>
            <a:r>
              <a:rPr sz="1100">
                <a:solidFill>
                  <a:srgbClr val="000000"/>
                </a:solidFill>
                <a:latin typeface="Calibri"/>
                <a:cs typeface="Calibri"/>
              </a:rPr>
              <a:t>manutenção</a:t>
            </a:r>
          </a:p>
          <a:p>
            <a:pPr marL="0" marR="0">
              <a:lnSpc>
                <a:spcPts val="1344"/>
              </a:lnSpc>
              <a:spcBef>
                <a:spcPts val="50"/>
              </a:spcBef>
              <a:spcAft>
                <a:spcPts val="0"/>
              </a:spcAft>
            </a:pPr>
            <a:r>
              <a:rPr sz="1100">
                <a:solidFill>
                  <a:srgbClr val="000000"/>
                </a:solidFill>
                <a:latin typeface="Calibri"/>
                <a:cs typeface="Calibri"/>
              </a:rPr>
              <a:t>especial.</a:t>
            </a:r>
          </a:p>
        </p:txBody>
      </p:sp>
      <p:sp>
        <p:nvSpPr>
          <p:cNvPr id="7" name="object 7"/>
          <p:cNvSpPr txBox="1"/>
          <p:nvPr/>
        </p:nvSpPr>
        <p:spPr>
          <a:xfrm>
            <a:off x="576072" y="2039361"/>
            <a:ext cx="216896" cy="3881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8" name="object 8"/>
          <p:cNvSpPr txBox="1"/>
          <p:nvPr/>
        </p:nvSpPr>
        <p:spPr>
          <a:xfrm>
            <a:off x="804672" y="2046824"/>
            <a:ext cx="5942078"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Sugerimos que este</a:t>
            </a:r>
            <a:r>
              <a:rPr sz="1100" spc="-10">
                <a:solidFill>
                  <a:srgbClr val="000000"/>
                </a:solidFill>
                <a:latin typeface="Calibri"/>
                <a:cs typeface="Calibri"/>
              </a:rPr>
              <a:t> </a:t>
            </a:r>
            <a:r>
              <a:rPr sz="1100">
                <a:solidFill>
                  <a:srgbClr val="000000"/>
                </a:solidFill>
                <a:latin typeface="Calibri"/>
                <a:cs typeface="Calibri"/>
              </a:rPr>
              <a:t>tipo de trabalho seja realizado</a:t>
            </a:r>
            <a:r>
              <a:rPr sz="1100" spc="12">
                <a:solidFill>
                  <a:srgbClr val="000000"/>
                </a:solidFill>
                <a:latin typeface="Calibri"/>
                <a:cs typeface="Calibri"/>
              </a:rPr>
              <a:t> </a:t>
            </a:r>
            <a:r>
              <a:rPr sz="1100">
                <a:solidFill>
                  <a:srgbClr val="000000"/>
                </a:solidFill>
                <a:latin typeface="Calibri"/>
                <a:cs typeface="Calibri"/>
              </a:rPr>
              <a:t>por uma</a:t>
            </a:r>
            <a:r>
              <a:rPr sz="1100" spc="-20">
                <a:solidFill>
                  <a:srgbClr val="000000"/>
                </a:solidFill>
                <a:latin typeface="Calibri"/>
                <a:cs typeface="Calibri"/>
              </a:rPr>
              <a:t> </a:t>
            </a:r>
            <a:r>
              <a:rPr sz="1100">
                <a:solidFill>
                  <a:srgbClr val="000000"/>
                </a:solidFill>
                <a:latin typeface="Calibri"/>
                <a:cs typeface="Calibri"/>
              </a:rPr>
              <a:t>Oficina Autorizada VOGE.</a:t>
            </a:r>
          </a:p>
          <a:p>
            <a:pPr marL="0" marR="0">
              <a:lnSpc>
                <a:spcPts val="1347"/>
              </a:lnSpc>
              <a:spcBef>
                <a:spcPts val="106"/>
              </a:spcBef>
              <a:spcAft>
                <a:spcPts val="0"/>
              </a:spcAft>
            </a:pPr>
            <a:r>
              <a:rPr sz="1100">
                <a:solidFill>
                  <a:srgbClr val="000000"/>
                </a:solidFill>
                <a:latin typeface="Calibri"/>
                <a:cs typeface="Calibri"/>
              </a:rPr>
              <a:t>Desfaça-se corretamente dos materiais substituídos,</a:t>
            </a:r>
            <a:r>
              <a:rPr sz="1100" spc="-17">
                <a:solidFill>
                  <a:srgbClr val="000000"/>
                </a:solidFill>
                <a:latin typeface="Calibri"/>
                <a:cs typeface="Calibri"/>
              </a:rPr>
              <a:t> </a:t>
            </a:r>
            <a:r>
              <a:rPr sz="1100">
                <a:solidFill>
                  <a:srgbClr val="000000"/>
                </a:solidFill>
                <a:latin typeface="Calibri"/>
                <a:cs typeface="Calibri"/>
              </a:rPr>
              <a:t>como</a:t>
            </a:r>
            <a:r>
              <a:rPr sz="1100" spc="12">
                <a:solidFill>
                  <a:srgbClr val="000000"/>
                </a:solidFill>
                <a:latin typeface="Calibri"/>
                <a:cs typeface="Calibri"/>
              </a:rPr>
              <a:t> </a:t>
            </a:r>
            <a:r>
              <a:rPr sz="1100">
                <a:solidFill>
                  <a:srgbClr val="000000"/>
                </a:solidFill>
                <a:latin typeface="Calibri"/>
                <a:cs typeface="Calibri"/>
              </a:rPr>
              <a:t>filtros</a:t>
            </a:r>
            <a:r>
              <a:rPr sz="1100" spc="-18">
                <a:solidFill>
                  <a:srgbClr val="000000"/>
                </a:solidFill>
                <a:latin typeface="Calibri"/>
                <a:cs typeface="Calibri"/>
              </a:rPr>
              <a:t> </a:t>
            </a:r>
            <a:r>
              <a:rPr sz="1100">
                <a:solidFill>
                  <a:srgbClr val="000000"/>
                </a:solidFill>
                <a:latin typeface="Calibri"/>
                <a:cs typeface="Calibri"/>
              </a:rPr>
              <a:t>de ar </a:t>
            </a:r>
            <a:r>
              <a:rPr sz="1100" spc="16">
                <a:solidFill>
                  <a:srgbClr val="000000"/>
                </a:solidFill>
                <a:latin typeface="Calibri"/>
                <a:cs typeface="Calibri"/>
              </a:rPr>
              <a:t>ou</a:t>
            </a:r>
            <a:r>
              <a:rPr sz="1100" spc="-26">
                <a:solidFill>
                  <a:srgbClr val="000000"/>
                </a:solidFill>
                <a:latin typeface="Calibri"/>
                <a:cs typeface="Calibri"/>
              </a:rPr>
              <a:t> </a:t>
            </a:r>
            <a:r>
              <a:rPr sz="1100">
                <a:solidFill>
                  <a:srgbClr val="000000"/>
                </a:solidFill>
                <a:latin typeface="Calibri"/>
                <a:cs typeface="Calibri"/>
              </a:rPr>
              <a:t>óleos usados</a:t>
            </a:r>
            <a:r>
              <a:rPr sz="1100" spc="12">
                <a:solidFill>
                  <a:srgbClr val="000000"/>
                </a:solidFill>
                <a:latin typeface="Calibri"/>
                <a:cs typeface="Calibri"/>
              </a:rPr>
              <a:t> </a:t>
            </a:r>
            <a:r>
              <a:rPr sz="1100">
                <a:solidFill>
                  <a:srgbClr val="000000"/>
                </a:solidFill>
                <a:latin typeface="Calibri"/>
                <a:cs typeface="Calibri"/>
              </a:rPr>
              <a:t>num ponto de</a:t>
            </a:r>
          </a:p>
          <a:p>
            <a:pPr marL="0" marR="0">
              <a:lnSpc>
                <a:spcPts val="1343"/>
              </a:lnSpc>
              <a:spcBef>
                <a:spcPts val="0"/>
              </a:spcBef>
              <a:spcAft>
                <a:spcPts val="0"/>
              </a:spcAft>
            </a:pPr>
            <a:r>
              <a:rPr sz="1100">
                <a:solidFill>
                  <a:srgbClr val="000000"/>
                </a:solidFill>
                <a:latin typeface="Calibri"/>
                <a:cs typeface="Calibri"/>
              </a:rPr>
              <a:t>reciclagem. Evite contaminar o meio ambiente.</a:t>
            </a:r>
          </a:p>
        </p:txBody>
      </p:sp>
      <p:sp>
        <p:nvSpPr>
          <p:cNvPr id="9" name="object 9"/>
          <p:cNvSpPr txBox="1"/>
          <p:nvPr/>
        </p:nvSpPr>
        <p:spPr>
          <a:xfrm>
            <a:off x="576072" y="2566665"/>
            <a:ext cx="216896" cy="558881"/>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345"/>
              </a:spcBef>
              <a:spcAft>
                <a:spcPts val="0"/>
              </a:spcAft>
            </a:pPr>
            <a:r>
              <a:rPr sz="1100">
                <a:solidFill>
                  <a:srgbClr val="000000"/>
                </a:solidFill>
                <a:latin typeface="ECDRCR+Symbol"/>
                <a:cs typeface="ECDRCR+Symbol"/>
              </a:rPr>
              <a:t></a:t>
            </a:r>
          </a:p>
        </p:txBody>
      </p:sp>
      <p:sp>
        <p:nvSpPr>
          <p:cNvPr id="10" name="object 10"/>
          <p:cNvSpPr txBox="1"/>
          <p:nvPr/>
        </p:nvSpPr>
        <p:spPr>
          <a:xfrm>
            <a:off x="804672" y="2574128"/>
            <a:ext cx="5997914" cy="52578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A chave para uma</a:t>
            </a:r>
            <a:r>
              <a:rPr sz="1100" spc="-14">
                <a:solidFill>
                  <a:srgbClr val="000000"/>
                </a:solidFill>
                <a:latin typeface="Calibri"/>
                <a:cs typeface="Calibri"/>
              </a:rPr>
              <a:t> </a:t>
            </a:r>
            <a:r>
              <a:rPr sz="1100">
                <a:solidFill>
                  <a:srgbClr val="000000"/>
                </a:solidFill>
                <a:latin typeface="Calibri"/>
                <a:cs typeface="Calibri"/>
              </a:rPr>
              <a:t>manutenção correta são as</a:t>
            </a:r>
            <a:r>
              <a:rPr sz="1100" spc="10">
                <a:solidFill>
                  <a:srgbClr val="000000"/>
                </a:solidFill>
                <a:latin typeface="Calibri"/>
                <a:cs typeface="Calibri"/>
              </a:rPr>
              <a:t> </a:t>
            </a:r>
            <a:r>
              <a:rPr sz="1100">
                <a:solidFill>
                  <a:srgbClr val="000000"/>
                </a:solidFill>
                <a:latin typeface="Calibri"/>
                <a:cs typeface="Calibri"/>
              </a:rPr>
              <a:t>peças</a:t>
            </a:r>
            <a:r>
              <a:rPr sz="1100" spc="-11">
                <a:solidFill>
                  <a:srgbClr val="000000"/>
                </a:solidFill>
                <a:latin typeface="Calibri"/>
                <a:cs typeface="Calibri"/>
              </a:rPr>
              <a:t> </a:t>
            </a:r>
            <a:r>
              <a:rPr sz="1100">
                <a:solidFill>
                  <a:srgbClr val="000000"/>
                </a:solidFill>
                <a:latin typeface="Calibri"/>
                <a:cs typeface="Calibri"/>
              </a:rPr>
              <a:t>de substituição. Se não </a:t>
            </a:r>
            <a:r>
              <a:rPr lang="pt-BR" sz="1100">
                <a:solidFill>
                  <a:srgbClr val="000000"/>
                </a:solidFill>
                <a:latin typeface="Calibri"/>
                <a:cs typeface="Calibri"/>
              </a:rPr>
              <a:t>utilizar</a:t>
            </a:r>
            <a:r>
              <a:rPr sz="1100">
                <a:solidFill>
                  <a:srgbClr val="000000"/>
                </a:solidFill>
                <a:latin typeface="Calibri"/>
                <a:cs typeface="Calibri"/>
              </a:rPr>
              <a:t> peças</a:t>
            </a:r>
            <a:r>
              <a:rPr sz="1100" spc="-14">
                <a:solidFill>
                  <a:srgbClr val="000000"/>
                </a:solidFill>
                <a:latin typeface="Calibri"/>
                <a:cs typeface="Calibri"/>
              </a:rPr>
              <a:t> </a:t>
            </a:r>
            <a:r>
              <a:rPr sz="1100">
                <a:solidFill>
                  <a:srgbClr val="000000"/>
                </a:solidFill>
                <a:latin typeface="Calibri"/>
                <a:cs typeface="Calibri"/>
              </a:rPr>
              <a:t>de</a:t>
            </a:r>
            <a:r>
              <a:rPr lang="pt-BR" sz="1100">
                <a:solidFill>
                  <a:srgbClr val="000000"/>
                </a:solidFill>
                <a:latin typeface="Calibri"/>
                <a:cs typeface="Calibri"/>
              </a:rPr>
              <a:t> </a:t>
            </a:r>
            <a:r>
              <a:rPr sz="1100">
                <a:solidFill>
                  <a:srgbClr val="000000"/>
                </a:solidFill>
                <a:latin typeface="Calibri"/>
                <a:cs typeface="Calibri"/>
              </a:rPr>
              <a:t>substituição originais, pode</a:t>
            </a:r>
            <a:r>
              <a:rPr sz="1100" spc="-11">
                <a:solidFill>
                  <a:srgbClr val="000000"/>
                </a:solidFill>
                <a:latin typeface="Calibri"/>
                <a:cs typeface="Calibri"/>
              </a:rPr>
              <a:t> </a:t>
            </a:r>
            <a:r>
              <a:rPr sz="1100">
                <a:solidFill>
                  <a:srgbClr val="000000"/>
                </a:solidFill>
                <a:latin typeface="Calibri"/>
                <a:cs typeface="Calibri"/>
              </a:rPr>
              <a:t>provocar</a:t>
            </a:r>
            <a:r>
              <a:rPr sz="1100" spc="-21">
                <a:solidFill>
                  <a:srgbClr val="000000"/>
                </a:solidFill>
                <a:latin typeface="Calibri"/>
                <a:cs typeface="Calibri"/>
              </a:rPr>
              <a:t> </a:t>
            </a:r>
            <a:r>
              <a:rPr sz="1100">
                <a:solidFill>
                  <a:srgbClr val="000000"/>
                </a:solidFill>
                <a:latin typeface="Calibri"/>
                <a:cs typeface="Calibri"/>
              </a:rPr>
              <a:t>acidentes.</a:t>
            </a:r>
          </a:p>
          <a:p>
            <a:pPr marL="0" marR="0">
              <a:lnSpc>
                <a:spcPts val="1347"/>
              </a:lnSpc>
              <a:spcBef>
                <a:spcPts val="56"/>
              </a:spcBef>
              <a:spcAft>
                <a:spcPts val="0"/>
              </a:spcAft>
            </a:pPr>
            <a:r>
              <a:rPr sz="1100">
                <a:solidFill>
                  <a:srgbClr val="000000"/>
                </a:solidFill>
                <a:latin typeface="Calibri"/>
                <a:cs typeface="Calibri"/>
              </a:rPr>
              <a:t>Sugerimos que este</a:t>
            </a:r>
            <a:r>
              <a:rPr sz="1100" spc="-10">
                <a:solidFill>
                  <a:srgbClr val="000000"/>
                </a:solidFill>
                <a:latin typeface="Calibri"/>
                <a:cs typeface="Calibri"/>
              </a:rPr>
              <a:t> </a:t>
            </a:r>
            <a:r>
              <a:rPr sz="1100">
                <a:solidFill>
                  <a:srgbClr val="000000"/>
                </a:solidFill>
                <a:latin typeface="Calibri"/>
                <a:cs typeface="Calibri"/>
              </a:rPr>
              <a:t>tipo de trabalho seja realizado</a:t>
            </a:r>
            <a:r>
              <a:rPr sz="1100" spc="12">
                <a:solidFill>
                  <a:srgbClr val="000000"/>
                </a:solidFill>
                <a:latin typeface="Calibri"/>
                <a:cs typeface="Calibri"/>
              </a:rPr>
              <a:t> </a:t>
            </a:r>
            <a:r>
              <a:rPr sz="1100">
                <a:solidFill>
                  <a:srgbClr val="000000"/>
                </a:solidFill>
                <a:latin typeface="Calibri"/>
                <a:cs typeface="Calibri"/>
              </a:rPr>
              <a:t>por uma</a:t>
            </a:r>
            <a:r>
              <a:rPr sz="1100" spc="-20">
                <a:solidFill>
                  <a:srgbClr val="000000"/>
                </a:solidFill>
                <a:latin typeface="Calibri"/>
                <a:cs typeface="Calibri"/>
              </a:rPr>
              <a:t> </a:t>
            </a:r>
            <a:r>
              <a:rPr sz="1100">
                <a:solidFill>
                  <a:srgbClr val="000000"/>
                </a:solidFill>
                <a:latin typeface="Calibri"/>
                <a:cs typeface="Calibri"/>
              </a:rPr>
              <a:t>Oficina Autorizada VOGE.</a:t>
            </a:r>
          </a:p>
        </p:txBody>
      </p:sp>
      <p:sp>
        <p:nvSpPr>
          <p:cNvPr id="11" name="object 11"/>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168</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4" name="object 4"/>
          <p:cNvSpPr txBox="1"/>
          <p:nvPr/>
        </p:nvSpPr>
        <p:spPr>
          <a:xfrm>
            <a:off x="684275" y="713969"/>
            <a:ext cx="3038637"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a:solidFill>
                  <a:schemeClr val="tx2"/>
                </a:solidFill>
                <a:cs typeface="Cambria"/>
              </a:rPr>
              <a:t>Armazenamento e</a:t>
            </a:r>
            <a:r>
              <a:rPr sz="1400" b="1" spc="-12">
                <a:solidFill>
                  <a:schemeClr val="tx2"/>
                </a:solidFill>
                <a:cs typeface="Cambria"/>
              </a:rPr>
              <a:t> </a:t>
            </a:r>
            <a:r>
              <a:rPr sz="1400" b="1">
                <a:solidFill>
                  <a:schemeClr val="tx2"/>
                </a:solidFill>
                <a:cs typeface="Cambria"/>
              </a:rPr>
              <a:t>limpeza da</a:t>
            </a:r>
            <a:r>
              <a:rPr sz="1400" b="1" spc="24">
                <a:solidFill>
                  <a:schemeClr val="tx2"/>
                </a:solidFill>
                <a:cs typeface="Cambria"/>
              </a:rPr>
              <a:t> </a:t>
            </a:r>
            <a:r>
              <a:rPr sz="1400" b="1">
                <a:solidFill>
                  <a:schemeClr val="tx2"/>
                </a:solidFill>
                <a:cs typeface="Cambria"/>
              </a:rPr>
              <a:t>moto</a:t>
            </a:r>
          </a:p>
        </p:txBody>
      </p:sp>
      <p:sp>
        <p:nvSpPr>
          <p:cNvPr id="5" name="object 5"/>
          <p:cNvSpPr txBox="1"/>
          <p:nvPr/>
        </p:nvSpPr>
        <p:spPr>
          <a:xfrm>
            <a:off x="684275" y="1157159"/>
            <a:ext cx="122453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a:solidFill>
                  <a:srgbClr val="4F81BD"/>
                </a:solidFill>
                <a:cs typeface="Cambria"/>
              </a:rPr>
              <a:t>Armazenamento</a:t>
            </a:r>
          </a:p>
        </p:txBody>
      </p:sp>
      <p:sp>
        <p:nvSpPr>
          <p:cNvPr id="6" name="object 6"/>
          <p:cNvSpPr txBox="1"/>
          <p:nvPr/>
        </p:nvSpPr>
        <p:spPr>
          <a:xfrm>
            <a:off x="684275" y="136452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7" name="object 7"/>
          <p:cNvSpPr txBox="1"/>
          <p:nvPr/>
        </p:nvSpPr>
        <p:spPr>
          <a:xfrm>
            <a:off x="912875" y="1371985"/>
            <a:ext cx="5924378"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caso</a:t>
            </a:r>
            <a:r>
              <a:rPr sz="1100" spc="18">
                <a:solidFill>
                  <a:srgbClr val="000000"/>
                </a:solidFill>
                <a:latin typeface="Calibri"/>
                <a:cs typeface="Calibri"/>
              </a:rPr>
              <a:t> </a:t>
            </a:r>
            <a:r>
              <a:rPr sz="1100">
                <a:solidFill>
                  <a:srgbClr val="000000"/>
                </a:solidFill>
                <a:latin typeface="Calibri"/>
                <a:cs typeface="Calibri"/>
              </a:rPr>
              <a:t>de ser necessário guardar a moto</a:t>
            </a:r>
            <a:r>
              <a:rPr sz="1100" spc="12">
                <a:solidFill>
                  <a:srgbClr val="000000"/>
                </a:solidFill>
                <a:latin typeface="Calibri"/>
                <a:cs typeface="Calibri"/>
              </a:rPr>
              <a:t> </a:t>
            </a:r>
            <a:r>
              <a:rPr sz="1100">
                <a:solidFill>
                  <a:srgbClr val="000000"/>
                </a:solidFill>
                <a:latin typeface="Calibri"/>
                <a:cs typeface="Calibri"/>
              </a:rPr>
              <a:t>por </a:t>
            </a:r>
            <a:r>
              <a:rPr sz="1100" spc="-15">
                <a:solidFill>
                  <a:srgbClr val="000000"/>
                </a:solidFill>
                <a:latin typeface="Calibri"/>
                <a:cs typeface="Calibri"/>
              </a:rPr>
              <a:t>um</a:t>
            </a:r>
            <a:r>
              <a:rPr sz="1100" spc="31">
                <a:solidFill>
                  <a:srgbClr val="000000"/>
                </a:solidFill>
                <a:latin typeface="Calibri"/>
                <a:cs typeface="Calibri"/>
              </a:rPr>
              <a:t> </a:t>
            </a:r>
            <a:r>
              <a:rPr sz="1100">
                <a:solidFill>
                  <a:srgbClr val="000000"/>
                </a:solidFill>
                <a:latin typeface="Calibri"/>
                <a:cs typeface="Calibri"/>
              </a:rPr>
              <a:t>período prolongado, é necessária uma</a:t>
            </a:r>
            <a:r>
              <a:rPr sz="1100" spc="-22">
                <a:solidFill>
                  <a:srgbClr val="000000"/>
                </a:solidFill>
                <a:latin typeface="Calibri"/>
                <a:cs typeface="Calibri"/>
              </a:rPr>
              <a:t> </a:t>
            </a:r>
            <a:r>
              <a:rPr sz="1100">
                <a:solidFill>
                  <a:srgbClr val="000000"/>
                </a:solidFill>
                <a:latin typeface="Calibri"/>
                <a:cs typeface="Calibri"/>
              </a:rPr>
              <a:t>manutenção</a:t>
            </a:r>
          </a:p>
          <a:p>
            <a:pPr marL="0" marR="0">
              <a:lnSpc>
                <a:spcPts val="1344"/>
              </a:lnSpc>
              <a:spcBef>
                <a:spcPts val="50"/>
              </a:spcBef>
              <a:spcAft>
                <a:spcPts val="0"/>
              </a:spcAft>
            </a:pPr>
            <a:r>
              <a:rPr sz="1100">
                <a:solidFill>
                  <a:srgbClr val="000000"/>
                </a:solidFill>
                <a:latin typeface="Calibri"/>
                <a:cs typeface="Calibri"/>
              </a:rPr>
              <a:t>especial que necessita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alguns equipamento e tecnologias de materiais especiais, pelo que lhe</a:t>
            </a:r>
          </a:p>
          <a:p>
            <a:pPr marL="0" marR="0">
              <a:lnSpc>
                <a:spcPts val="1344"/>
              </a:lnSpc>
              <a:spcBef>
                <a:spcPts val="0"/>
              </a:spcBef>
              <a:spcAft>
                <a:spcPts val="0"/>
              </a:spcAft>
            </a:pPr>
            <a:r>
              <a:rPr sz="1100">
                <a:solidFill>
                  <a:srgbClr val="000000"/>
                </a:solidFill>
                <a:latin typeface="Calibri"/>
                <a:cs typeface="Calibri"/>
              </a:rPr>
              <a:t>sugerimos</a:t>
            </a:r>
            <a:r>
              <a:rPr sz="1100" spc="13">
                <a:solidFill>
                  <a:srgbClr val="000000"/>
                </a:solidFill>
                <a:latin typeface="Calibri"/>
                <a:cs typeface="Calibri"/>
              </a:rPr>
              <a:t> </a:t>
            </a:r>
            <a:r>
              <a:rPr sz="1100">
                <a:solidFill>
                  <a:srgbClr val="000000"/>
                </a:solidFill>
                <a:latin typeface="Calibri"/>
                <a:cs typeface="Calibri"/>
              </a:rPr>
              <a:t>que efetue este trabalho</a:t>
            </a:r>
            <a:r>
              <a:rPr sz="1100" spc="18">
                <a:solidFill>
                  <a:srgbClr val="000000"/>
                </a:solidFill>
                <a:latin typeface="Calibri"/>
                <a:cs typeface="Calibri"/>
              </a:rPr>
              <a:t> </a:t>
            </a:r>
            <a:r>
              <a:rPr sz="1100">
                <a:solidFill>
                  <a:srgbClr val="000000"/>
                </a:solidFill>
                <a:latin typeface="Calibri"/>
                <a:cs typeface="Calibri"/>
              </a:rPr>
              <a:t>na sua Oficina Autorizada VOGE.</a:t>
            </a:r>
          </a:p>
        </p:txBody>
      </p:sp>
      <p:sp>
        <p:nvSpPr>
          <p:cNvPr id="8" name="object 8"/>
          <p:cNvSpPr txBox="1"/>
          <p:nvPr/>
        </p:nvSpPr>
        <p:spPr>
          <a:xfrm>
            <a:off x="684275" y="188268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9" name="object 9"/>
          <p:cNvSpPr txBox="1"/>
          <p:nvPr/>
        </p:nvSpPr>
        <p:spPr>
          <a:xfrm>
            <a:off x="912875" y="1890145"/>
            <a:ext cx="507635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Se desejar</a:t>
            </a:r>
            <a:r>
              <a:rPr sz="1100" spc="-16">
                <a:solidFill>
                  <a:srgbClr val="000000"/>
                </a:solidFill>
                <a:latin typeface="Calibri"/>
                <a:cs typeface="Calibri"/>
              </a:rPr>
              <a:t> </a:t>
            </a:r>
            <a:r>
              <a:rPr sz="1100">
                <a:solidFill>
                  <a:srgbClr val="000000"/>
                </a:solidFill>
                <a:latin typeface="Calibri"/>
                <a:cs typeface="Calibri"/>
              </a:rPr>
              <a:t>efetuar este</a:t>
            </a:r>
            <a:r>
              <a:rPr sz="1100" spc="-13">
                <a:solidFill>
                  <a:srgbClr val="000000"/>
                </a:solidFill>
                <a:latin typeface="Calibri"/>
                <a:cs typeface="Calibri"/>
              </a:rPr>
              <a:t> </a:t>
            </a:r>
            <a:r>
              <a:rPr sz="1100">
                <a:solidFill>
                  <a:srgbClr val="000000"/>
                </a:solidFill>
                <a:latin typeface="Calibri"/>
                <a:cs typeface="Calibri"/>
              </a:rPr>
              <a:t>trabalho você mesmo, siga o método </a:t>
            </a:r>
            <a:r>
              <a:rPr lang="pt-BR" sz="1100">
                <a:solidFill>
                  <a:srgbClr val="000000"/>
                </a:solidFill>
                <a:latin typeface="Calibri"/>
                <a:cs typeface="Calibri"/>
              </a:rPr>
              <a:t>indicado </a:t>
            </a:r>
            <a:r>
              <a:rPr sz="1100">
                <a:solidFill>
                  <a:srgbClr val="000000"/>
                </a:solidFill>
                <a:latin typeface="Calibri"/>
                <a:cs typeface="Calibri"/>
              </a:rPr>
              <a:t>em seguida:</a:t>
            </a:r>
          </a:p>
        </p:txBody>
      </p:sp>
      <p:sp>
        <p:nvSpPr>
          <p:cNvPr id="10" name="object 10"/>
          <p:cNvSpPr txBox="1"/>
          <p:nvPr/>
        </p:nvSpPr>
        <p:spPr>
          <a:xfrm>
            <a:off x="1141476" y="2077608"/>
            <a:ext cx="236546" cy="367632"/>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p:txBody>
      </p:sp>
      <p:sp>
        <p:nvSpPr>
          <p:cNvPr id="11" name="object 11"/>
          <p:cNvSpPr txBox="1"/>
          <p:nvPr/>
        </p:nvSpPr>
        <p:spPr>
          <a:xfrm>
            <a:off x="1370076" y="2060833"/>
            <a:ext cx="956630"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Troque</a:t>
            </a:r>
            <a:r>
              <a:rPr sz="1100">
                <a:solidFill>
                  <a:srgbClr val="000000"/>
                </a:solidFill>
                <a:latin typeface="Calibri"/>
                <a:cs typeface="Calibri"/>
              </a:rPr>
              <a:t> o óleo.</a:t>
            </a:r>
          </a:p>
        </p:txBody>
      </p:sp>
      <p:sp>
        <p:nvSpPr>
          <p:cNvPr id="12" name="object 12"/>
          <p:cNvSpPr txBox="1"/>
          <p:nvPr/>
        </p:nvSpPr>
        <p:spPr>
          <a:xfrm>
            <a:off x="1370076" y="2231521"/>
            <a:ext cx="57411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Tape a entrada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filtro de</a:t>
            </a:r>
            <a:r>
              <a:rPr sz="1100" spc="-14">
                <a:solidFill>
                  <a:srgbClr val="000000"/>
                </a:solidFill>
                <a:latin typeface="Calibri"/>
                <a:cs typeface="Calibri"/>
              </a:rPr>
              <a:t> </a:t>
            </a:r>
            <a:r>
              <a:rPr sz="1100">
                <a:solidFill>
                  <a:srgbClr val="000000"/>
                </a:solidFill>
                <a:latin typeface="Calibri"/>
                <a:cs typeface="Calibri"/>
              </a:rPr>
              <a:t>ar e a saída do silenciador com um pano com óleo</a:t>
            </a:r>
            <a:r>
              <a:rPr sz="1100" spc="10">
                <a:solidFill>
                  <a:srgbClr val="000000"/>
                </a:solidFill>
                <a:latin typeface="Calibri"/>
                <a:cs typeface="Calibri"/>
              </a:rPr>
              <a:t> </a:t>
            </a:r>
            <a:r>
              <a:rPr sz="1100">
                <a:solidFill>
                  <a:srgbClr val="000000"/>
                </a:solidFill>
                <a:latin typeface="Calibri"/>
                <a:cs typeface="Calibri"/>
              </a:rPr>
              <a:t>novo</a:t>
            </a:r>
            <a:r>
              <a:rPr sz="1100" spc="21">
                <a:solidFill>
                  <a:srgbClr val="000000"/>
                </a:solidFill>
                <a:latin typeface="Calibri"/>
                <a:cs typeface="Calibri"/>
              </a:rPr>
              <a:t> </a:t>
            </a:r>
            <a:r>
              <a:rPr sz="1100">
                <a:solidFill>
                  <a:srgbClr val="000000"/>
                </a:solidFill>
                <a:latin typeface="Calibri"/>
                <a:cs typeface="Calibri"/>
              </a:rPr>
              <a:t>para evitar que</a:t>
            </a:r>
          </a:p>
          <a:p>
            <a:pPr marL="0" marR="0">
              <a:lnSpc>
                <a:spcPts val="1344"/>
              </a:lnSpc>
              <a:spcBef>
                <a:spcPts val="50"/>
              </a:spcBef>
              <a:spcAft>
                <a:spcPts val="0"/>
              </a:spcAft>
            </a:pPr>
            <a:r>
              <a:rPr sz="1100">
                <a:solidFill>
                  <a:srgbClr val="000000"/>
                </a:solidFill>
                <a:latin typeface="Calibri"/>
                <a:cs typeface="Calibri"/>
              </a:rPr>
              <a:t>entre ar húmido</a:t>
            </a:r>
            <a:r>
              <a:rPr sz="1100" spc="19">
                <a:solidFill>
                  <a:srgbClr val="000000"/>
                </a:solidFill>
                <a:latin typeface="Calibri"/>
                <a:cs typeface="Calibri"/>
              </a:rPr>
              <a:t> </a:t>
            </a:r>
            <a:r>
              <a:rPr sz="1100">
                <a:solidFill>
                  <a:srgbClr val="000000"/>
                </a:solidFill>
                <a:latin typeface="Calibri"/>
                <a:cs typeface="Calibri"/>
              </a:rPr>
              <a:t>no motor.</a:t>
            </a:r>
          </a:p>
        </p:txBody>
      </p:sp>
      <p:sp>
        <p:nvSpPr>
          <p:cNvPr id="13" name="object 13"/>
          <p:cNvSpPr txBox="1"/>
          <p:nvPr/>
        </p:nvSpPr>
        <p:spPr>
          <a:xfrm>
            <a:off x="1141476" y="2589672"/>
            <a:ext cx="236546" cy="367632"/>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p:txBody>
      </p:sp>
      <p:sp>
        <p:nvSpPr>
          <p:cNvPr id="14" name="object 14"/>
          <p:cNvSpPr txBox="1"/>
          <p:nvPr/>
        </p:nvSpPr>
        <p:spPr>
          <a:xfrm>
            <a:off x="1370076" y="2572897"/>
            <a:ext cx="548704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Esvazie a gasolina do </a:t>
            </a:r>
            <a:r>
              <a:rPr lang="pt-BR" sz="1100">
                <a:solidFill>
                  <a:srgbClr val="000000"/>
                </a:solidFill>
                <a:latin typeface="Calibri"/>
                <a:cs typeface="Calibri"/>
              </a:rPr>
              <a:t>tanque</a:t>
            </a:r>
            <a:r>
              <a:rPr sz="1100">
                <a:solidFill>
                  <a:srgbClr val="000000"/>
                </a:solidFill>
                <a:latin typeface="Calibri"/>
                <a:cs typeface="Calibri"/>
              </a:rPr>
              <a:t>.</a:t>
            </a:r>
          </a:p>
          <a:p>
            <a:pPr marL="0" marR="0">
              <a:lnSpc>
                <a:spcPts val="1344"/>
              </a:lnSpc>
              <a:spcBef>
                <a:spcPts val="50"/>
              </a:spcBef>
              <a:spcAft>
                <a:spcPts val="0"/>
              </a:spcAft>
            </a:pPr>
            <a:r>
              <a:rPr sz="1100">
                <a:solidFill>
                  <a:srgbClr val="000000"/>
                </a:solidFill>
                <a:latin typeface="Calibri"/>
                <a:cs typeface="Calibri"/>
              </a:rPr>
              <a:t>Retire a bateria e lave a sua superfície com água com sabão</a:t>
            </a:r>
            <a:r>
              <a:rPr sz="1100" spc="18">
                <a:solidFill>
                  <a:srgbClr val="000000"/>
                </a:solidFill>
                <a:latin typeface="Calibri"/>
                <a:cs typeface="Calibri"/>
              </a:rPr>
              <a:t> </a:t>
            </a:r>
            <a:r>
              <a:rPr sz="1100">
                <a:solidFill>
                  <a:srgbClr val="000000"/>
                </a:solidFill>
                <a:latin typeface="Calibri"/>
                <a:cs typeface="Calibri"/>
              </a:rPr>
              <a:t>neutro enquanto limpa o material</a:t>
            </a:r>
          </a:p>
          <a:p>
            <a:pPr marL="0" marR="0">
              <a:lnSpc>
                <a:spcPts val="1344"/>
              </a:lnSpc>
              <a:spcBef>
                <a:spcPts val="0"/>
              </a:spcBef>
              <a:spcAft>
                <a:spcPts val="0"/>
              </a:spcAft>
            </a:pPr>
            <a:r>
              <a:rPr sz="1100">
                <a:solidFill>
                  <a:srgbClr val="000000"/>
                </a:solidFill>
                <a:latin typeface="Calibri"/>
                <a:cs typeface="Calibri"/>
              </a:rPr>
              <a:t>oxidante nos terminais positivo e</a:t>
            </a:r>
            <a:r>
              <a:rPr sz="1100" spc="10">
                <a:solidFill>
                  <a:srgbClr val="000000"/>
                </a:solidFill>
                <a:latin typeface="Calibri"/>
                <a:cs typeface="Calibri"/>
              </a:rPr>
              <a:t> </a:t>
            </a:r>
            <a:r>
              <a:rPr sz="1100">
                <a:solidFill>
                  <a:srgbClr val="000000"/>
                </a:solidFill>
                <a:latin typeface="Calibri"/>
                <a:cs typeface="Calibri"/>
              </a:rPr>
              <a:t>negativo.</a:t>
            </a:r>
          </a:p>
        </p:txBody>
      </p:sp>
      <p:sp>
        <p:nvSpPr>
          <p:cNvPr id="15" name="object 15"/>
          <p:cNvSpPr txBox="1"/>
          <p:nvPr/>
        </p:nvSpPr>
        <p:spPr>
          <a:xfrm>
            <a:off x="1141476" y="3101736"/>
            <a:ext cx="236546" cy="1048860"/>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81"/>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93"/>
              </a:spcBef>
              <a:spcAft>
                <a:spcPts val="0"/>
              </a:spcAft>
            </a:pPr>
            <a:r>
              <a:rPr sz="1100">
                <a:solidFill>
                  <a:srgbClr val="000000"/>
                </a:solidFill>
                <a:latin typeface="Courier New"/>
                <a:cs typeface="Courier New"/>
              </a:rPr>
              <a:t>o</a:t>
            </a:r>
          </a:p>
        </p:txBody>
      </p:sp>
      <p:sp>
        <p:nvSpPr>
          <p:cNvPr id="16" name="object 16"/>
          <p:cNvSpPr txBox="1"/>
          <p:nvPr/>
        </p:nvSpPr>
        <p:spPr>
          <a:xfrm>
            <a:off x="1370076" y="3084011"/>
            <a:ext cx="5364568" cy="1232823"/>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Guarde a bateria num</a:t>
            </a:r>
            <a:r>
              <a:rPr lang="pt-BR" sz="1100">
                <a:solidFill>
                  <a:srgbClr val="000000"/>
                </a:solidFill>
                <a:latin typeface="Calibri"/>
                <a:cs typeface="Calibri"/>
              </a:rPr>
              <a:t> local</a:t>
            </a:r>
            <a:r>
              <a:rPr sz="1100" spc="11">
                <a:solidFill>
                  <a:srgbClr val="000000"/>
                </a:solidFill>
                <a:latin typeface="Calibri"/>
                <a:cs typeface="Calibri"/>
              </a:rPr>
              <a:t> </a:t>
            </a:r>
            <a:r>
              <a:rPr sz="1100">
                <a:solidFill>
                  <a:srgbClr val="000000"/>
                </a:solidFill>
                <a:latin typeface="Calibri"/>
                <a:cs typeface="Calibri"/>
              </a:rPr>
              <a:t>com temperatura superior a 0</a:t>
            </a:r>
            <a:r>
              <a:rPr sz="1100" spc="-77">
                <a:solidFill>
                  <a:srgbClr val="000000"/>
                </a:solidFill>
                <a:latin typeface="Calibri"/>
                <a:cs typeface="Calibri"/>
              </a:rPr>
              <a:t> </a:t>
            </a:r>
            <a:r>
              <a:rPr sz="1050" baseline="36000">
                <a:solidFill>
                  <a:srgbClr val="000000"/>
                </a:solidFill>
                <a:latin typeface="Calibri"/>
                <a:cs typeface="Calibri"/>
              </a:rPr>
              <a:t>o</a:t>
            </a:r>
            <a:r>
              <a:rPr sz="1100">
                <a:solidFill>
                  <a:srgbClr val="000000"/>
                </a:solidFill>
                <a:latin typeface="Calibri"/>
                <a:cs typeface="Calibri"/>
              </a:rPr>
              <a:t>C.</a:t>
            </a:r>
          </a:p>
          <a:p>
            <a:pPr marL="0" marR="0">
              <a:lnSpc>
                <a:spcPts val="1344"/>
              </a:lnSpc>
              <a:spcBef>
                <a:spcPts val="50"/>
              </a:spcBef>
              <a:spcAft>
                <a:spcPts val="0"/>
              </a:spcAft>
            </a:pPr>
            <a:r>
              <a:rPr sz="1100">
                <a:solidFill>
                  <a:srgbClr val="000000"/>
                </a:solidFill>
                <a:latin typeface="Calibri"/>
                <a:cs typeface="Calibri"/>
              </a:rPr>
              <a:t>Encha os pneus com as pressões recomendadas.</a:t>
            </a:r>
          </a:p>
          <a:p>
            <a:pPr marL="0" marR="0">
              <a:lnSpc>
                <a:spcPts val="1343"/>
              </a:lnSpc>
              <a:spcBef>
                <a:spcPts val="0"/>
              </a:spcBef>
              <a:spcAft>
                <a:spcPts val="0"/>
              </a:spcAft>
            </a:pPr>
            <a:r>
              <a:rPr sz="1100">
                <a:solidFill>
                  <a:srgbClr val="000000"/>
                </a:solidFill>
                <a:latin typeface="Calibri"/>
                <a:cs typeface="Calibri"/>
              </a:rPr>
              <a:t>Lave completamente a moto.</a:t>
            </a:r>
          </a:p>
          <a:p>
            <a:pPr marL="0" marR="0">
              <a:lnSpc>
                <a:spcPts val="1332"/>
              </a:lnSpc>
              <a:spcBef>
                <a:spcPts val="50"/>
              </a:spcBef>
              <a:spcAft>
                <a:spcPts val="0"/>
              </a:spcAft>
            </a:pPr>
            <a:r>
              <a:rPr sz="1100">
                <a:solidFill>
                  <a:srgbClr val="000000"/>
                </a:solidFill>
                <a:latin typeface="Calibri"/>
                <a:cs typeface="Calibri"/>
              </a:rPr>
              <a:t>Passe</a:t>
            </a:r>
            <a:r>
              <a:rPr sz="1100" spc="-21">
                <a:solidFill>
                  <a:srgbClr val="000000"/>
                </a:solidFill>
                <a:latin typeface="Calibri"/>
                <a:cs typeface="Calibri"/>
              </a:rPr>
              <a:t> </a:t>
            </a:r>
            <a:r>
              <a:rPr sz="1100">
                <a:solidFill>
                  <a:srgbClr val="000000"/>
                </a:solidFill>
                <a:latin typeface="Calibri"/>
                <a:cs typeface="Calibri"/>
              </a:rPr>
              <a:t>um agente</a:t>
            </a:r>
            <a:r>
              <a:rPr sz="1100" spc="-14">
                <a:solidFill>
                  <a:srgbClr val="000000"/>
                </a:solidFill>
                <a:latin typeface="Calibri"/>
                <a:cs typeface="Calibri"/>
              </a:rPr>
              <a:t> </a:t>
            </a:r>
            <a:r>
              <a:rPr sz="1100">
                <a:solidFill>
                  <a:srgbClr val="000000"/>
                </a:solidFill>
                <a:latin typeface="Calibri"/>
                <a:cs typeface="Calibri"/>
              </a:rPr>
              <a:t>protetor nas peças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borracha.</a:t>
            </a:r>
          </a:p>
          <a:p>
            <a:pPr marL="0" marR="0">
              <a:lnSpc>
                <a:spcPts val="1344"/>
              </a:lnSpc>
              <a:spcBef>
                <a:spcPts val="0"/>
              </a:spcBef>
              <a:spcAft>
                <a:spcPts val="0"/>
              </a:spcAft>
            </a:pPr>
            <a:r>
              <a:rPr lang="pt-BR" sz="1100">
                <a:solidFill>
                  <a:srgbClr val="000000"/>
                </a:solidFill>
                <a:latin typeface="Calibri"/>
                <a:cs typeface="Calibri"/>
              </a:rPr>
              <a:t>Proteja</a:t>
            </a:r>
            <a:r>
              <a:rPr sz="1100">
                <a:solidFill>
                  <a:srgbClr val="000000"/>
                </a:solidFill>
                <a:latin typeface="Calibri"/>
                <a:cs typeface="Calibri"/>
              </a:rPr>
              <a:t> </a:t>
            </a:r>
            <a:r>
              <a:rPr sz="1100" spc="16">
                <a:solidFill>
                  <a:srgbClr val="000000"/>
                </a:solidFill>
                <a:latin typeface="Calibri"/>
                <a:cs typeface="Calibri"/>
              </a:rPr>
              <a:t>os</a:t>
            </a:r>
            <a:r>
              <a:rPr sz="1100" spc="-20">
                <a:solidFill>
                  <a:srgbClr val="000000"/>
                </a:solidFill>
                <a:latin typeface="Calibri"/>
                <a:cs typeface="Calibri"/>
              </a:rPr>
              <a:t> </a:t>
            </a:r>
            <a:r>
              <a:rPr sz="1100">
                <a:solidFill>
                  <a:srgbClr val="000000"/>
                </a:solidFill>
                <a:latin typeface="Calibri"/>
                <a:cs typeface="Calibri"/>
              </a:rPr>
              <a:t>plásticos com</a:t>
            </a:r>
            <a:r>
              <a:rPr sz="1100" spc="25">
                <a:solidFill>
                  <a:srgbClr val="000000"/>
                </a:solidFill>
                <a:latin typeface="Calibri"/>
                <a:cs typeface="Calibri"/>
              </a:rPr>
              <a:t> </a:t>
            </a:r>
            <a:r>
              <a:rPr sz="1100">
                <a:solidFill>
                  <a:srgbClr val="000000"/>
                </a:solidFill>
                <a:latin typeface="Calibri"/>
                <a:cs typeface="Calibri"/>
              </a:rPr>
              <a:t>um</a:t>
            </a:r>
            <a:r>
              <a:rPr sz="1100" spc="-11">
                <a:solidFill>
                  <a:srgbClr val="000000"/>
                </a:solidFill>
                <a:latin typeface="Calibri"/>
                <a:cs typeface="Calibri"/>
              </a:rPr>
              <a:t> </a:t>
            </a:r>
            <a:r>
              <a:rPr sz="1100">
                <a:solidFill>
                  <a:srgbClr val="000000"/>
                </a:solidFill>
                <a:latin typeface="Calibri"/>
                <a:cs typeface="Calibri"/>
              </a:rPr>
              <a:t>acabamento usando</a:t>
            </a:r>
            <a:r>
              <a:rPr sz="1100" spc="19">
                <a:solidFill>
                  <a:srgbClr val="000000"/>
                </a:solidFill>
                <a:latin typeface="Calibri"/>
                <a:cs typeface="Calibri"/>
              </a:rPr>
              <a:t> </a:t>
            </a:r>
            <a:r>
              <a:rPr sz="1100">
                <a:solidFill>
                  <a:srgbClr val="000000"/>
                </a:solidFill>
                <a:latin typeface="Calibri"/>
                <a:cs typeface="Calibri"/>
              </a:rPr>
              <a:t>cera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proteção para automóveis.</a:t>
            </a:r>
          </a:p>
          <a:p>
            <a:pPr marL="0" marR="0">
              <a:lnSpc>
                <a:spcPts val="1344"/>
              </a:lnSpc>
              <a:spcBef>
                <a:spcPts val="50"/>
              </a:spcBef>
              <a:spcAft>
                <a:spcPts val="0"/>
              </a:spcAft>
            </a:pPr>
            <a:r>
              <a:rPr sz="1100">
                <a:solidFill>
                  <a:srgbClr val="000000"/>
                </a:solidFill>
                <a:latin typeface="Calibri"/>
                <a:cs typeface="Calibri"/>
              </a:rPr>
              <a:t>Finalmente, cubra a moto com um pano</a:t>
            </a:r>
            <a:r>
              <a:rPr sz="1100" spc="20">
                <a:solidFill>
                  <a:srgbClr val="000000"/>
                </a:solidFill>
                <a:latin typeface="Calibri"/>
                <a:cs typeface="Calibri"/>
              </a:rPr>
              <a:t> </a:t>
            </a:r>
            <a:r>
              <a:rPr sz="1100">
                <a:solidFill>
                  <a:srgbClr val="000000"/>
                </a:solidFill>
                <a:latin typeface="Calibri"/>
                <a:cs typeface="Calibri"/>
              </a:rPr>
              <a:t>protetor seco e guarde-a num local seco</a:t>
            </a:r>
            <a:r>
              <a:rPr sz="1100" spc="-13">
                <a:solidFill>
                  <a:srgbClr val="000000"/>
                </a:solidFill>
                <a:latin typeface="Calibri"/>
                <a:cs typeface="Calibri"/>
              </a:rPr>
              <a:t> </a:t>
            </a:r>
            <a:r>
              <a:rPr sz="1100">
                <a:solidFill>
                  <a:srgbClr val="000000"/>
                </a:solidFill>
                <a:latin typeface="Calibri"/>
                <a:cs typeface="Calibri"/>
              </a:rPr>
              <a:t>e com boa</a:t>
            </a:r>
          </a:p>
          <a:p>
            <a:pPr marL="0" marR="0">
              <a:lnSpc>
                <a:spcPts val="1344"/>
              </a:lnSpc>
              <a:spcBef>
                <a:spcPts val="0"/>
              </a:spcBef>
              <a:spcAft>
                <a:spcPts val="0"/>
              </a:spcAft>
            </a:pPr>
            <a:r>
              <a:rPr sz="1100">
                <a:solidFill>
                  <a:srgbClr val="000000"/>
                </a:solidFill>
                <a:latin typeface="Calibri"/>
                <a:cs typeface="Calibri"/>
              </a:rPr>
              <a:t>ventilação.</a:t>
            </a:r>
          </a:p>
        </p:txBody>
      </p:sp>
      <p:sp>
        <p:nvSpPr>
          <p:cNvPr id="17" name="object 17"/>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169</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863344"/>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a:p>
            <a:pPr marL="228600" marR="0">
              <a:lnSpc>
                <a:spcPts val="1347"/>
              </a:lnSpc>
              <a:spcBef>
                <a:spcPts val="1450"/>
              </a:spcBef>
              <a:spcAft>
                <a:spcPts val="0"/>
              </a:spcAft>
            </a:pPr>
            <a:r>
              <a:rPr sz="1100">
                <a:solidFill>
                  <a:srgbClr val="000000"/>
                </a:solidFill>
                <a:latin typeface="Calibri"/>
                <a:cs typeface="Calibri"/>
              </a:rPr>
              <a:t>Voltar a utilizar a moto</a:t>
            </a:r>
          </a:p>
        </p:txBody>
      </p:sp>
      <p:sp>
        <p:nvSpPr>
          <p:cNvPr id="5" name="object 5"/>
          <p:cNvSpPr txBox="1"/>
          <p:nvPr/>
        </p:nvSpPr>
        <p:spPr>
          <a:xfrm>
            <a:off x="576072" y="73024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p:txBody>
      </p:sp>
      <p:sp>
        <p:nvSpPr>
          <p:cNvPr id="6" name="object 6"/>
          <p:cNvSpPr txBox="1"/>
          <p:nvPr/>
        </p:nvSpPr>
        <p:spPr>
          <a:xfrm>
            <a:off x="1033272" y="923647"/>
            <a:ext cx="236546" cy="709008"/>
          </a:xfrm>
          <a:prstGeom prst="rect">
            <a:avLst/>
          </a:prstGeom>
        </p:spPr>
        <p:txBody>
          <a:bodyPr vert="horz" wrap="square" lIns="0" tIns="0" rIns="0" bIns="0" rtlCol="0">
            <a:spAutoFit/>
          </a:bodyPr>
          <a:lstStyle/>
          <a:p>
            <a:pPr marL="0" marR="0">
              <a:lnSpc>
                <a:spcPts val="1250"/>
              </a:lnSpc>
              <a:spcBef>
                <a:spcPts val="0"/>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43"/>
              </a:spcBef>
              <a:spcAft>
                <a:spcPts val="0"/>
              </a:spcAft>
            </a:pPr>
            <a:r>
              <a:rPr sz="1100">
                <a:solidFill>
                  <a:srgbClr val="000000"/>
                </a:solidFill>
                <a:latin typeface="Courier New"/>
                <a:cs typeface="Courier New"/>
              </a:rPr>
              <a:t>o</a:t>
            </a:r>
          </a:p>
          <a:p>
            <a:pPr marL="0" marR="0">
              <a:lnSpc>
                <a:spcPts val="1250"/>
              </a:lnSpc>
              <a:spcBef>
                <a:spcPts val="93"/>
              </a:spcBef>
              <a:spcAft>
                <a:spcPts val="0"/>
              </a:spcAft>
            </a:pPr>
            <a:r>
              <a:rPr sz="1100">
                <a:solidFill>
                  <a:srgbClr val="000000"/>
                </a:solidFill>
                <a:latin typeface="Courier New"/>
                <a:cs typeface="Courier New"/>
              </a:rPr>
              <a:t>o</a:t>
            </a:r>
          </a:p>
        </p:txBody>
      </p:sp>
      <p:sp>
        <p:nvSpPr>
          <p:cNvPr id="7" name="object 7"/>
          <p:cNvSpPr txBox="1"/>
          <p:nvPr/>
        </p:nvSpPr>
        <p:spPr>
          <a:xfrm>
            <a:off x="1261872" y="906872"/>
            <a:ext cx="4302172"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Limpe completamente a moto.</a:t>
            </a:r>
          </a:p>
          <a:p>
            <a:pPr marL="0" marR="0">
              <a:lnSpc>
                <a:spcPts val="1344"/>
              </a:lnSpc>
              <a:spcBef>
                <a:spcPts val="50"/>
              </a:spcBef>
              <a:spcAft>
                <a:spcPts val="0"/>
              </a:spcAft>
            </a:pPr>
            <a:r>
              <a:rPr sz="1100">
                <a:solidFill>
                  <a:srgbClr val="000000"/>
                </a:solidFill>
                <a:latin typeface="Calibri"/>
                <a:cs typeface="Calibri"/>
              </a:rPr>
              <a:t>Retire o pano</a:t>
            </a:r>
            <a:r>
              <a:rPr sz="1100" spc="14">
                <a:solidFill>
                  <a:srgbClr val="000000"/>
                </a:solidFill>
                <a:latin typeface="Calibri"/>
                <a:cs typeface="Calibri"/>
              </a:rPr>
              <a:t> </a:t>
            </a:r>
            <a:r>
              <a:rPr sz="1100">
                <a:solidFill>
                  <a:srgbClr val="000000"/>
                </a:solidFill>
                <a:latin typeface="Calibri"/>
                <a:cs typeface="Calibri"/>
              </a:rPr>
              <a:t>que tapou a entrada do filtro de</a:t>
            </a:r>
            <a:r>
              <a:rPr sz="1100" spc="22">
                <a:solidFill>
                  <a:srgbClr val="000000"/>
                </a:solidFill>
                <a:latin typeface="Calibri"/>
                <a:cs typeface="Calibri"/>
              </a:rPr>
              <a:t> </a:t>
            </a:r>
            <a:r>
              <a:rPr sz="1100">
                <a:solidFill>
                  <a:srgbClr val="000000"/>
                </a:solidFill>
                <a:latin typeface="Calibri"/>
                <a:cs typeface="Calibri"/>
              </a:rPr>
              <a:t>ar e a saída do</a:t>
            </a:r>
            <a:r>
              <a:rPr sz="1100" spc="14">
                <a:solidFill>
                  <a:srgbClr val="000000"/>
                </a:solidFill>
                <a:latin typeface="Calibri"/>
                <a:cs typeface="Calibri"/>
              </a:rPr>
              <a:t> </a:t>
            </a:r>
            <a:r>
              <a:rPr sz="1100">
                <a:solidFill>
                  <a:srgbClr val="000000"/>
                </a:solidFill>
                <a:latin typeface="Calibri"/>
                <a:cs typeface="Calibri"/>
              </a:rPr>
              <a:t>silenciador.</a:t>
            </a:r>
          </a:p>
          <a:p>
            <a:pPr marL="0" marR="0">
              <a:lnSpc>
                <a:spcPts val="1343"/>
              </a:lnSpc>
              <a:spcBef>
                <a:spcPts val="0"/>
              </a:spcBef>
              <a:spcAft>
                <a:spcPts val="0"/>
              </a:spcAft>
            </a:pPr>
            <a:r>
              <a:rPr sz="1100">
                <a:solidFill>
                  <a:srgbClr val="000000"/>
                </a:solidFill>
                <a:latin typeface="Calibri"/>
                <a:cs typeface="Calibri"/>
              </a:rPr>
              <a:t>Monte a bateria.</a:t>
            </a:r>
          </a:p>
          <a:p>
            <a:pPr marL="0" marR="0">
              <a:lnSpc>
                <a:spcPts val="1344"/>
              </a:lnSpc>
              <a:spcBef>
                <a:spcPts val="50"/>
              </a:spcBef>
              <a:spcAft>
                <a:spcPts val="0"/>
              </a:spcAft>
            </a:pPr>
            <a:r>
              <a:rPr sz="1100">
                <a:solidFill>
                  <a:srgbClr val="000000"/>
                </a:solidFill>
                <a:latin typeface="Calibri"/>
                <a:cs typeface="Calibri"/>
              </a:rPr>
              <a:t>Ligue a moto.</a:t>
            </a:r>
          </a:p>
        </p:txBody>
      </p:sp>
      <p:sp>
        <p:nvSpPr>
          <p:cNvPr id="8" name="object 8"/>
          <p:cNvSpPr txBox="1"/>
          <p:nvPr/>
        </p:nvSpPr>
        <p:spPr>
          <a:xfrm>
            <a:off x="3369564" y="186851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Precaução</a:t>
            </a:r>
          </a:p>
        </p:txBody>
      </p:sp>
      <p:sp>
        <p:nvSpPr>
          <p:cNvPr id="9" name="object 9"/>
          <p:cNvSpPr txBox="1"/>
          <p:nvPr/>
        </p:nvSpPr>
        <p:spPr>
          <a:xfrm>
            <a:off x="647700" y="2096089"/>
            <a:ext cx="6166993"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Carregue a bateria uma</a:t>
            </a:r>
            <a:r>
              <a:rPr sz="1100" spc="-14">
                <a:solidFill>
                  <a:srgbClr val="000000"/>
                </a:solidFill>
                <a:latin typeface="Calibri"/>
                <a:cs typeface="Calibri"/>
              </a:rPr>
              <a:t> </a:t>
            </a:r>
            <a:r>
              <a:rPr sz="1100">
                <a:solidFill>
                  <a:srgbClr val="000000"/>
                </a:solidFill>
                <a:latin typeface="Calibri"/>
                <a:cs typeface="Calibri"/>
              </a:rPr>
              <a:t>vez</a:t>
            </a:r>
            <a:r>
              <a:rPr sz="1100" spc="-20">
                <a:solidFill>
                  <a:srgbClr val="000000"/>
                </a:solidFill>
                <a:latin typeface="Calibri"/>
                <a:cs typeface="Calibri"/>
              </a:rPr>
              <a:t> </a:t>
            </a:r>
            <a:r>
              <a:rPr sz="1100">
                <a:solidFill>
                  <a:srgbClr val="000000"/>
                </a:solidFill>
                <a:latin typeface="Calibri"/>
                <a:cs typeface="Calibri"/>
              </a:rPr>
              <a:t>por mês.</a:t>
            </a:r>
            <a:r>
              <a:rPr sz="1100" spc="-18">
                <a:solidFill>
                  <a:srgbClr val="000000"/>
                </a:solidFill>
                <a:latin typeface="Calibri"/>
                <a:cs typeface="Calibri"/>
              </a:rPr>
              <a:t> </a:t>
            </a:r>
            <a:r>
              <a:rPr sz="1100">
                <a:solidFill>
                  <a:srgbClr val="000000"/>
                </a:solidFill>
                <a:latin typeface="Calibri"/>
                <a:cs typeface="Calibri"/>
              </a:rPr>
              <a:t>Desligue os terminais positivo e negativo</a:t>
            </a:r>
            <a:r>
              <a:rPr sz="1100" spc="12">
                <a:solidFill>
                  <a:srgbClr val="000000"/>
                </a:solidFill>
                <a:latin typeface="Calibri"/>
                <a:cs typeface="Calibri"/>
              </a:rPr>
              <a:t> </a:t>
            </a:r>
            <a:r>
              <a:rPr sz="1100">
                <a:solidFill>
                  <a:srgbClr val="000000"/>
                </a:solidFill>
                <a:latin typeface="Calibri"/>
                <a:cs typeface="Calibri"/>
              </a:rPr>
              <a:t>para evitar que a bateria se</a:t>
            </a:r>
          </a:p>
          <a:p>
            <a:pPr marL="0" marR="0">
              <a:lnSpc>
                <a:spcPts val="1343"/>
              </a:lnSpc>
              <a:spcBef>
                <a:spcPts val="50"/>
              </a:spcBef>
              <a:spcAft>
                <a:spcPts val="0"/>
              </a:spcAft>
            </a:pPr>
            <a:r>
              <a:rPr sz="1100">
                <a:solidFill>
                  <a:srgbClr val="000000"/>
                </a:solidFill>
                <a:latin typeface="Calibri"/>
                <a:cs typeface="Calibri"/>
              </a:rPr>
              <a:t>descarregue durante o período de armazenamento.</a:t>
            </a:r>
          </a:p>
        </p:txBody>
      </p:sp>
      <p:sp>
        <p:nvSpPr>
          <p:cNvPr id="10" name="object 10"/>
          <p:cNvSpPr txBox="1"/>
          <p:nvPr/>
        </p:nvSpPr>
        <p:spPr>
          <a:xfrm>
            <a:off x="576072" y="2792334"/>
            <a:ext cx="1280528"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Proteção da moto</a:t>
            </a:r>
          </a:p>
        </p:txBody>
      </p:sp>
      <p:sp>
        <p:nvSpPr>
          <p:cNvPr id="11" name="object 11"/>
          <p:cNvSpPr txBox="1"/>
          <p:nvPr/>
        </p:nvSpPr>
        <p:spPr>
          <a:xfrm>
            <a:off x="576072" y="3005577"/>
            <a:ext cx="216896" cy="566501"/>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12" name="object 12"/>
          <p:cNvSpPr txBox="1"/>
          <p:nvPr/>
        </p:nvSpPr>
        <p:spPr>
          <a:xfrm>
            <a:off x="804672" y="3013040"/>
            <a:ext cx="5950351" cy="73657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Regra geral,</a:t>
            </a:r>
            <a:r>
              <a:rPr sz="1100" spc="-16">
                <a:solidFill>
                  <a:srgbClr val="000000"/>
                </a:solidFill>
                <a:latin typeface="Calibri"/>
                <a:cs typeface="Calibri"/>
              </a:rPr>
              <a:t> </a:t>
            </a:r>
            <a:r>
              <a:rPr sz="1100">
                <a:solidFill>
                  <a:srgbClr val="000000"/>
                </a:solidFill>
                <a:latin typeface="Calibri"/>
                <a:cs typeface="Calibri"/>
              </a:rPr>
              <a:t>lave a moto segundo a</a:t>
            </a:r>
            <a:r>
              <a:rPr sz="1100" spc="15">
                <a:solidFill>
                  <a:srgbClr val="000000"/>
                </a:solidFill>
                <a:latin typeface="Calibri"/>
                <a:cs typeface="Calibri"/>
              </a:rPr>
              <a:t> </a:t>
            </a:r>
            <a:r>
              <a:rPr sz="1100">
                <a:solidFill>
                  <a:srgbClr val="000000"/>
                </a:solidFill>
                <a:latin typeface="Calibri"/>
                <a:cs typeface="Calibri"/>
              </a:rPr>
              <a:t>situação de uso,</a:t>
            </a:r>
            <a:r>
              <a:rPr sz="1100" spc="-31">
                <a:solidFill>
                  <a:srgbClr val="000000"/>
                </a:solidFill>
                <a:latin typeface="Calibri"/>
                <a:cs typeface="Calibri"/>
              </a:rPr>
              <a:t> </a:t>
            </a:r>
            <a:r>
              <a:rPr sz="1100">
                <a:solidFill>
                  <a:srgbClr val="000000"/>
                </a:solidFill>
                <a:latin typeface="Calibri"/>
                <a:cs typeface="Calibri"/>
              </a:rPr>
              <a:t>mantendo</a:t>
            </a:r>
            <a:r>
              <a:rPr sz="1100" spc="11">
                <a:solidFill>
                  <a:srgbClr val="000000"/>
                </a:solidFill>
                <a:latin typeface="Calibri"/>
                <a:cs typeface="Calibri"/>
              </a:rPr>
              <a:t> </a:t>
            </a:r>
            <a:r>
              <a:rPr sz="1100">
                <a:solidFill>
                  <a:srgbClr val="000000"/>
                </a:solidFill>
                <a:latin typeface="Calibri"/>
                <a:cs typeface="Calibri"/>
              </a:rPr>
              <a:t>a moto limpa e seca</a:t>
            </a:r>
          </a:p>
          <a:p>
            <a:pPr marL="0" marR="0">
              <a:lnSpc>
                <a:spcPts val="1347"/>
              </a:lnSpc>
              <a:spcBef>
                <a:spcPts val="106"/>
              </a:spcBef>
              <a:spcAft>
                <a:spcPts val="0"/>
              </a:spcAft>
            </a:pPr>
            <a:r>
              <a:rPr sz="1100">
                <a:solidFill>
                  <a:srgbClr val="000000"/>
                </a:solidFill>
                <a:latin typeface="Calibri"/>
                <a:cs typeface="Calibri"/>
              </a:rPr>
              <a:t>Limpe a sujidade que adere à superfície da moto, como</a:t>
            </a:r>
            <a:r>
              <a:rPr sz="1100" spc="12">
                <a:solidFill>
                  <a:srgbClr val="000000"/>
                </a:solidFill>
                <a:latin typeface="Calibri"/>
                <a:cs typeface="Calibri"/>
              </a:rPr>
              <a:t> </a:t>
            </a:r>
            <a:r>
              <a:rPr sz="1100">
                <a:solidFill>
                  <a:srgbClr val="000000"/>
                </a:solidFill>
                <a:latin typeface="Calibri"/>
                <a:cs typeface="Calibri"/>
              </a:rPr>
              <a:t>excrementos</a:t>
            </a:r>
            <a:r>
              <a:rPr sz="1100" spc="-10">
                <a:solidFill>
                  <a:srgbClr val="000000"/>
                </a:solidFill>
                <a:latin typeface="Calibri"/>
                <a:cs typeface="Calibri"/>
              </a:rPr>
              <a:t> </a:t>
            </a:r>
            <a:r>
              <a:rPr sz="1100">
                <a:solidFill>
                  <a:srgbClr val="000000"/>
                </a:solidFill>
                <a:latin typeface="Calibri"/>
                <a:cs typeface="Calibri"/>
              </a:rPr>
              <a:t>de pássaro,</a:t>
            </a:r>
            <a:r>
              <a:rPr sz="1100" spc="-16">
                <a:solidFill>
                  <a:srgbClr val="000000"/>
                </a:solidFill>
                <a:latin typeface="Calibri"/>
                <a:cs typeface="Calibri"/>
              </a:rPr>
              <a:t> </a:t>
            </a:r>
            <a:r>
              <a:rPr sz="1100">
                <a:solidFill>
                  <a:srgbClr val="000000"/>
                </a:solidFill>
                <a:latin typeface="Calibri"/>
                <a:cs typeface="Calibri"/>
              </a:rPr>
              <a:t>asfalto e sal.</a:t>
            </a:r>
          </a:p>
          <a:p>
            <a:pPr marL="0" marR="0">
              <a:lnSpc>
                <a:spcPts val="1347"/>
              </a:lnSpc>
              <a:spcBef>
                <a:spcPts val="56"/>
              </a:spcBef>
              <a:spcAft>
                <a:spcPts val="0"/>
              </a:spcAft>
            </a:pPr>
            <a:r>
              <a:rPr sz="1100">
                <a:solidFill>
                  <a:srgbClr val="000000"/>
                </a:solidFill>
                <a:latin typeface="Calibri"/>
                <a:cs typeface="Calibri"/>
              </a:rPr>
              <a:t>Cubra a moto com uma capa seca. Se deixar</a:t>
            </a:r>
            <a:r>
              <a:rPr sz="1100" spc="-20">
                <a:solidFill>
                  <a:srgbClr val="000000"/>
                </a:solidFill>
                <a:latin typeface="Calibri"/>
                <a:cs typeface="Calibri"/>
              </a:rPr>
              <a:t> </a:t>
            </a:r>
            <a:r>
              <a:rPr sz="1100">
                <a:solidFill>
                  <a:srgbClr val="000000"/>
                </a:solidFill>
                <a:latin typeface="Calibri"/>
                <a:cs typeface="Calibri"/>
              </a:rPr>
              <a:t>a moto</a:t>
            </a:r>
            <a:r>
              <a:rPr sz="1100" spc="-11">
                <a:solidFill>
                  <a:srgbClr val="000000"/>
                </a:solidFill>
                <a:latin typeface="Calibri"/>
                <a:cs typeface="Calibri"/>
              </a:rPr>
              <a:t> </a:t>
            </a:r>
            <a:r>
              <a:rPr sz="1100">
                <a:solidFill>
                  <a:srgbClr val="000000"/>
                </a:solidFill>
                <a:latin typeface="Calibri"/>
                <a:cs typeface="Calibri"/>
              </a:rPr>
              <a:t>sob a luz do Sol</a:t>
            </a:r>
            <a:r>
              <a:rPr sz="1100" spc="-10">
                <a:solidFill>
                  <a:srgbClr val="000000"/>
                </a:solidFill>
                <a:latin typeface="Calibri"/>
                <a:cs typeface="Calibri"/>
              </a:rPr>
              <a:t> </a:t>
            </a:r>
            <a:r>
              <a:rPr sz="1100">
                <a:solidFill>
                  <a:srgbClr val="000000"/>
                </a:solidFill>
                <a:latin typeface="Calibri"/>
                <a:cs typeface="Calibri"/>
              </a:rPr>
              <a:t>por</a:t>
            </a:r>
            <a:r>
              <a:rPr sz="1100" spc="-16">
                <a:solidFill>
                  <a:srgbClr val="000000"/>
                </a:solidFill>
                <a:latin typeface="Calibri"/>
                <a:cs typeface="Calibri"/>
              </a:rPr>
              <a:t> </a:t>
            </a:r>
            <a:r>
              <a:rPr sz="1100">
                <a:solidFill>
                  <a:srgbClr val="000000"/>
                </a:solidFill>
                <a:latin typeface="Calibri"/>
                <a:cs typeface="Calibri"/>
              </a:rPr>
              <a:t>um período prolongado, pode</a:t>
            </a:r>
          </a:p>
          <a:p>
            <a:pPr marL="0" marR="0">
              <a:lnSpc>
                <a:spcPts val="1343"/>
              </a:lnSpc>
              <a:spcBef>
                <a:spcPts val="0"/>
              </a:spcBef>
              <a:spcAft>
                <a:spcPts val="0"/>
              </a:spcAft>
            </a:pPr>
            <a:r>
              <a:rPr sz="1100">
                <a:solidFill>
                  <a:srgbClr val="000000"/>
                </a:solidFill>
                <a:latin typeface="Calibri"/>
                <a:cs typeface="Calibri"/>
              </a:rPr>
              <a:t>causar a descoloração e</a:t>
            </a:r>
            <a:r>
              <a:rPr sz="1100" spc="18">
                <a:solidFill>
                  <a:srgbClr val="000000"/>
                </a:solidFill>
                <a:latin typeface="Calibri"/>
                <a:cs typeface="Calibri"/>
              </a:rPr>
              <a:t> </a:t>
            </a:r>
            <a:r>
              <a:rPr sz="1100">
                <a:solidFill>
                  <a:srgbClr val="000000"/>
                </a:solidFill>
                <a:latin typeface="Calibri"/>
                <a:cs typeface="Calibri"/>
              </a:rPr>
              <a:t>envelhecimento das peças.</a:t>
            </a:r>
          </a:p>
        </p:txBody>
      </p:sp>
      <p:sp>
        <p:nvSpPr>
          <p:cNvPr id="13" name="object 13"/>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170</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261108"/>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Manual do Proprietário Voge 900DSX</a:t>
            </a:r>
            <a:r>
              <a:rPr sz="1100" b="1" spc="16">
                <a:solidFill>
                  <a:srgbClr val="000000"/>
                </a:solidFill>
                <a:latin typeface="Calibri"/>
                <a:cs typeface="Calibri"/>
              </a:rPr>
              <a:t> </a:t>
            </a:r>
            <a:r>
              <a:rPr sz="1100" b="1">
                <a:solidFill>
                  <a:srgbClr val="000000"/>
                </a:solidFill>
                <a:latin typeface="Calibri"/>
                <a:cs typeface="Calibri"/>
              </a:rPr>
              <a:t>E5+</a:t>
            </a:r>
          </a:p>
        </p:txBody>
      </p:sp>
      <p:sp>
        <p:nvSpPr>
          <p:cNvPr id="5" name="object 5"/>
          <p:cNvSpPr txBox="1"/>
          <p:nvPr/>
        </p:nvSpPr>
        <p:spPr>
          <a:xfrm>
            <a:off x="684275" y="712074"/>
            <a:ext cx="1251782"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cs typeface="Cambria"/>
              </a:rPr>
              <a:t>Limpeza da moto</a:t>
            </a:r>
          </a:p>
        </p:txBody>
      </p:sp>
      <p:sp>
        <p:nvSpPr>
          <p:cNvPr id="6" name="object 6"/>
          <p:cNvSpPr txBox="1"/>
          <p:nvPr/>
        </p:nvSpPr>
        <p:spPr>
          <a:xfrm>
            <a:off x="684275" y="926841"/>
            <a:ext cx="216896" cy="921592"/>
          </a:xfrm>
          <a:prstGeom prst="rect">
            <a:avLst/>
          </a:prstGeom>
        </p:spPr>
        <p:txBody>
          <a:bodyPr vert="horz" wrap="square" lIns="0" tIns="0" rIns="0" bIns="0" rtlCol="0">
            <a:spAutoFit/>
          </a:bodyPr>
          <a:lstStyle/>
          <a:p>
            <a:pPr marL="0" marR="0">
              <a:lnSpc>
                <a:spcPts val="1352"/>
              </a:lnSpc>
              <a:spcBef>
                <a:spcPts val="0"/>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a:p>
            <a:pPr marL="0" marR="0">
              <a:lnSpc>
                <a:spcPts val="1352"/>
              </a:lnSpc>
              <a:spcBef>
                <a:spcPts val="39"/>
              </a:spcBef>
              <a:spcAft>
                <a:spcPts val="0"/>
              </a:spcAft>
            </a:pPr>
            <a:r>
              <a:rPr sz="1100">
                <a:solidFill>
                  <a:srgbClr val="000000"/>
                </a:solidFill>
                <a:latin typeface="ECDRCR+Symbol"/>
                <a:cs typeface="ECDRCR+Symbol"/>
              </a:rPr>
              <a:t></a:t>
            </a:r>
          </a:p>
          <a:p>
            <a:pPr marL="0" marR="0">
              <a:lnSpc>
                <a:spcPts val="1352"/>
              </a:lnSpc>
              <a:spcBef>
                <a:spcPts val="1"/>
              </a:spcBef>
              <a:spcAft>
                <a:spcPts val="0"/>
              </a:spcAft>
            </a:pPr>
            <a:r>
              <a:rPr sz="1100">
                <a:solidFill>
                  <a:srgbClr val="000000"/>
                </a:solidFill>
                <a:latin typeface="ECDRCR+Symbol"/>
                <a:cs typeface="ECDRCR+Symbol"/>
              </a:rPr>
              <a:t></a:t>
            </a:r>
          </a:p>
        </p:txBody>
      </p:sp>
      <p:sp>
        <p:nvSpPr>
          <p:cNvPr id="7" name="object 7"/>
          <p:cNvSpPr txBox="1"/>
          <p:nvPr/>
        </p:nvSpPr>
        <p:spPr>
          <a:xfrm>
            <a:off x="912875" y="934304"/>
            <a:ext cx="5983007" cy="1091664"/>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Lave a moto com água fria.</a:t>
            </a:r>
          </a:p>
          <a:p>
            <a:pPr marL="0" marR="0">
              <a:lnSpc>
                <a:spcPts val="1347"/>
              </a:lnSpc>
              <a:spcBef>
                <a:spcPts val="106"/>
              </a:spcBef>
              <a:spcAft>
                <a:spcPts val="0"/>
              </a:spcAft>
            </a:pPr>
            <a:r>
              <a:rPr sz="1100">
                <a:solidFill>
                  <a:srgbClr val="000000"/>
                </a:solidFill>
                <a:latin typeface="Calibri"/>
                <a:cs typeface="Calibri"/>
              </a:rPr>
              <a:t>Lave completamente a moto com uma esponja suave e um produto de limpeza</a:t>
            </a:r>
            <a:r>
              <a:rPr sz="1100" spc="-19">
                <a:solidFill>
                  <a:srgbClr val="000000"/>
                </a:solidFill>
                <a:latin typeface="Calibri"/>
                <a:cs typeface="Calibri"/>
              </a:rPr>
              <a:t> </a:t>
            </a:r>
            <a:r>
              <a:rPr sz="1100">
                <a:solidFill>
                  <a:srgbClr val="000000"/>
                </a:solidFill>
                <a:latin typeface="Calibri"/>
                <a:cs typeface="Calibri"/>
              </a:rPr>
              <a:t>neutro.</a:t>
            </a:r>
          </a:p>
          <a:p>
            <a:pPr marL="0" marR="0">
              <a:lnSpc>
                <a:spcPts val="1347"/>
              </a:lnSpc>
              <a:spcBef>
                <a:spcPts val="56"/>
              </a:spcBef>
              <a:spcAft>
                <a:spcPts val="0"/>
              </a:spcAft>
            </a:pPr>
            <a:r>
              <a:rPr sz="1100">
                <a:solidFill>
                  <a:srgbClr val="000000"/>
                </a:solidFill>
                <a:latin typeface="Calibri"/>
                <a:cs typeface="Calibri"/>
              </a:rPr>
              <a:t>Não lave a moto com spray.</a:t>
            </a:r>
          </a:p>
          <a:p>
            <a:pPr marL="0" marR="0">
              <a:lnSpc>
                <a:spcPts val="1347"/>
              </a:lnSpc>
              <a:spcBef>
                <a:spcPts val="44"/>
              </a:spcBef>
              <a:spcAft>
                <a:spcPts val="0"/>
              </a:spcAft>
            </a:pPr>
            <a:r>
              <a:rPr sz="1100">
                <a:solidFill>
                  <a:srgbClr val="000000"/>
                </a:solidFill>
                <a:latin typeface="Calibri"/>
                <a:cs typeface="Calibri"/>
              </a:rPr>
              <a:t>Não lave a moto com água a alta pressão.</a:t>
            </a:r>
          </a:p>
          <a:p>
            <a:pPr marL="0" marR="0">
              <a:lnSpc>
                <a:spcPts val="1347"/>
              </a:lnSpc>
              <a:spcBef>
                <a:spcPts val="106"/>
              </a:spcBef>
              <a:spcAft>
                <a:spcPts val="0"/>
              </a:spcAft>
            </a:pPr>
            <a:r>
              <a:rPr sz="1100">
                <a:solidFill>
                  <a:srgbClr val="000000"/>
                </a:solidFill>
                <a:latin typeface="Calibri"/>
                <a:cs typeface="Calibri"/>
              </a:rPr>
              <a:t>Após conduzir </a:t>
            </a:r>
            <a:r>
              <a:rPr sz="1100" spc="16">
                <a:solidFill>
                  <a:srgbClr val="000000"/>
                </a:solidFill>
                <a:latin typeface="Calibri"/>
                <a:cs typeface="Calibri"/>
              </a:rPr>
              <a:t>em</a:t>
            </a:r>
            <a:r>
              <a:rPr sz="1100" spc="-21">
                <a:solidFill>
                  <a:srgbClr val="000000"/>
                </a:solidFill>
                <a:latin typeface="Calibri"/>
                <a:cs typeface="Calibri"/>
              </a:rPr>
              <a:t> </a:t>
            </a:r>
            <a:r>
              <a:rPr sz="1100">
                <a:solidFill>
                  <a:srgbClr val="000000"/>
                </a:solidFill>
                <a:latin typeface="Calibri"/>
                <a:cs typeface="Calibri"/>
              </a:rPr>
              <a:t>dias de chuva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depois de uma lavagem, haverá humidade nos</a:t>
            </a:r>
            <a:r>
              <a:rPr sz="1100" spc="11">
                <a:solidFill>
                  <a:srgbClr val="000000"/>
                </a:solidFill>
                <a:latin typeface="Calibri"/>
                <a:cs typeface="Calibri"/>
              </a:rPr>
              <a:t> </a:t>
            </a:r>
            <a:r>
              <a:rPr sz="1100">
                <a:solidFill>
                  <a:srgbClr val="000000"/>
                </a:solidFill>
                <a:latin typeface="Calibri"/>
                <a:cs typeface="Calibri"/>
              </a:rPr>
              <a:t>faróis</a:t>
            </a:r>
            <a:r>
              <a:rPr sz="1100" spc="-20">
                <a:solidFill>
                  <a:srgbClr val="000000"/>
                </a:solidFill>
                <a:latin typeface="Calibri"/>
                <a:cs typeface="Calibri"/>
              </a:rPr>
              <a:t> </a:t>
            </a:r>
            <a:r>
              <a:rPr sz="1100" spc="16">
                <a:solidFill>
                  <a:srgbClr val="000000"/>
                </a:solidFill>
                <a:latin typeface="Calibri"/>
                <a:cs typeface="Calibri"/>
              </a:rPr>
              <a:t>ou</a:t>
            </a:r>
            <a:r>
              <a:rPr sz="1100" spc="-19">
                <a:solidFill>
                  <a:srgbClr val="000000"/>
                </a:solidFill>
                <a:latin typeface="Calibri"/>
                <a:cs typeface="Calibri"/>
              </a:rPr>
              <a:t> </a:t>
            </a:r>
            <a:r>
              <a:rPr sz="1100">
                <a:solidFill>
                  <a:srgbClr val="000000"/>
                </a:solidFill>
                <a:latin typeface="Calibri"/>
                <a:cs typeface="Calibri"/>
              </a:rPr>
              <a:t>nos</a:t>
            </a:r>
            <a:r>
              <a:rPr sz="1100" spc="19">
                <a:solidFill>
                  <a:srgbClr val="000000"/>
                </a:solidFill>
                <a:latin typeface="Calibri"/>
                <a:cs typeface="Calibri"/>
              </a:rPr>
              <a:t> </a:t>
            </a:r>
            <a:r>
              <a:rPr sz="1100">
                <a:solidFill>
                  <a:srgbClr val="000000"/>
                </a:solidFill>
                <a:latin typeface="Calibri"/>
                <a:cs typeface="Calibri"/>
              </a:rPr>
              <a:t>piscas.</a:t>
            </a:r>
          </a:p>
          <a:p>
            <a:pPr marL="0" marR="0">
              <a:lnSpc>
                <a:spcPts val="1344"/>
              </a:lnSpc>
              <a:spcBef>
                <a:spcPts val="0"/>
              </a:spcBef>
              <a:spcAft>
                <a:spcPts val="0"/>
              </a:spcAft>
            </a:pPr>
            <a:r>
              <a:rPr sz="1100">
                <a:solidFill>
                  <a:srgbClr val="000000"/>
                </a:solidFill>
                <a:latin typeface="Calibri"/>
                <a:cs typeface="Calibri"/>
              </a:rPr>
              <a:t>Acenda as luzes</a:t>
            </a:r>
            <a:r>
              <a:rPr sz="1100" spc="-11">
                <a:solidFill>
                  <a:srgbClr val="000000"/>
                </a:solidFill>
                <a:latin typeface="Calibri"/>
                <a:cs typeface="Calibri"/>
              </a:rPr>
              <a:t> </a:t>
            </a:r>
            <a:r>
              <a:rPr sz="1100">
                <a:solidFill>
                  <a:srgbClr val="000000"/>
                </a:solidFill>
                <a:latin typeface="Calibri"/>
                <a:cs typeface="Calibri"/>
              </a:rPr>
              <a:t>por</a:t>
            </a:r>
            <a:r>
              <a:rPr sz="1100" spc="-13">
                <a:solidFill>
                  <a:srgbClr val="000000"/>
                </a:solidFill>
                <a:latin typeface="Calibri"/>
                <a:cs typeface="Calibri"/>
              </a:rPr>
              <a:t> </a:t>
            </a:r>
            <a:r>
              <a:rPr sz="1100">
                <a:solidFill>
                  <a:srgbClr val="000000"/>
                </a:solidFill>
                <a:latin typeface="Calibri"/>
                <a:cs typeface="Calibri"/>
              </a:rPr>
              <a:t>algum tempo e fará desaparecer a humidade.</a:t>
            </a:r>
          </a:p>
        </p:txBody>
      </p:sp>
      <p:sp>
        <p:nvSpPr>
          <p:cNvPr id="8" name="object 8"/>
          <p:cNvSpPr txBox="1"/>
          <p:nvPr/>
        </p:nvSpPr>
        <p:spPr>
          <a:xfrm>
            <a:off x="3593592" y="2266280"/>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Δ Perigo</a:t>
            </a:r>
          </a:p>
        </p:txBody>
      </p:sp>
      <p:sp>
        <p:nvSpPr>
          <p:cNvPr id="9" name="object 9"/>
          <p:cNvSpPr txBox="1"/>
          <p:nvPr/>
        </p:nvSpPr>
        <p:spPr>
          <a:xfrm>
            <a:off x="755904" y="2493853"/>
            <a:ext cx="5915717"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Os </a:t>
            </a:r>
            <a:r>
              <a:rPr lang="pt-BR" sz="1100">
                <a:solidFill>
                  <a:srgbClr val="000000"/>
                </a:solidFill>
                <a:latin typeface="Calibri"/>
                <a:cs typeface="Calibri"/>
              </a:rPr>
              <a:t>freios</a:t>
            </a:r>
            <a:r>
              <a:rPr sz="1100" spc="13">
                <a:solidFill>
                  <a:srgbClr val="000000"/>
                </a:solidFill>
                <a:latin typeface="Calibri"/>
                <a:cs typeface="Calibri"/>
              </a:rPr>
              <a:t> </a:t>
            </a:r>
            <a:r>
              <a:rPr sz="1100">
                <a:solidFill>
                  <a:srgbClr val="000000"/>
                </a:solidFill>
                <a:latin typeface="Calibri"/>
                <a:cs typeface="Calibri"/>
              </a:rPr>
              <a:t>húmidos podem ter um baixo</a:t>
            </a:r>
            <a:r>
              <a:rPr sz="1100" spc="13">
                <a:solidFill>
                  <a:srgbClr val="000000"/>
                </a:solidFill>
                <a:latin typeface="Calibri"/>
                <a:cs typeface="Calibri"/>
              </a:rPr>
              <a:t> </a:t>
            </a:r>
            <a:r>
              <a:rPr sz="1100">
                <a:solidFill>
                  <a:srgbClr val="000000"/>
                </a:solidFill>
                <a:latin typeface="Calibri"/>
                <a:cs typeface="Calibri"/>
              </a:rPr>
              <a:t>rendimento</a:t>
            </a:r>
            <a:r>
              <a:rPr sz="1100" spc="-11">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Teste</a:t>
            </a:r>
            <a:r>
              <a:rPr sz="1100" spc="-14">
                <a:solidFill>
                  <a:srgbClr val="000000"/>
                </a:solidFill>
                <a:latin typeface="Calibri"/>
                <a:cs typeface="Calibri"/>
              </a:rPr>
              <a:t> </a:t>
            </a:r>
            <a:r>
              <a:rPr sz="1100">
                <a:solidFill>
                  <a:srgbClr val="000000"/>
                </a:solidFill>
                <a:latin typeface="Calibri"/>
                <a:cs typeface="Calibri"/>
              </a:rPr>
              <a:t>repetidamente o</a:t>
            </a:r>
            <a:r>
              <a:rPr sz="1100" spc="10">
                <a:solidFill>
                  <a:srgbClr val="000000"/>
                </a:solidFill>
                <a:latin typeface="Calibri"/>
                <a:cs typeface="Calibri"/>
              </a:rPr>
              <a:t> </a:t>
            </a:r>
            <a:r>
              <a:rPr sz="1100">
                <a:solidFill>
                  <a:srgbClr val="000000"/>
                </a:solidFill>
                <a:latin typeface="Calibri"/>
                <a:cs typeface="Calibri"/>
              </a:rPr>
              <a:t>sistema de</a:t>
            </a:r>
          </a:p>
          <a:p>
            <a:pPr marL="0" marR="0">
              <a:lnSpc>
                <a:spcPts val="1343"/>
              </a:lnSpc>
              <a:spcBef>
                <a:spcPts val="50"/>
              </a:spcBef>
              <a:spcAft>
                <a:spcPts val="0"/>
              </a:spcAft>
            </a:pPr>
            <a:r>
              <a:rPr lang="pt-BR" sz="1100">
                <a:solidFill>
                  <a:srgbClr val="000000"/>
                </a:solidFill>
                <a:latin typeface="Calibri"/>
                <a:cs typeface="Calibri"/>
              </a:rPr>
              <a:t>frenagem</a:t>
            </a:r>
            <a:r>
              <a:rPr sz="1100">
                <a:solidFill>
                  <a:srgbClr val="000000"/>
                </a:solidFill>
                <a:latin typeface="Calibri"/>
                <a:cs typeface="Calibri"/>
              </a:rPr>
              <a:t> a baixa</a:t>
            </a:r>
            <a:r>
              <a:rPr sz="1100" spc="-17">
                <a:solidFill>
                  <a:srgbClr val="000000"/>
                </a:solidFill>
                <a:latin typeface="Calibri"/>
                <a:cs typeface="Calibri"/>
              </a:rPr>
              <a:t> </a:t>
            </a:r>
            <a:r>
              <a:rPr sz="1100">
                <a:solidFill>
                  <a:srgbClr val="000000"/>
                </a:solidFill>
                <a:latin typeface="Calibri"/>
                <a:cs typeface="Calibri"/>
              </a:rPr>
              <a:t>velocidade após lavar</a:t>
            </a:r>
            <a:r>
              <a:rPr sz="1100" spc="-22">
                <a:solidFill>
                  <a:srgbClr val="000000"/>
                </a:solidFill>
                <a:latin typeface="Calibri"/>
                <a:cs typeface="Calibri"/>
              </a:rPr>
              <a:t> </a:t>
            </a:r>
            <a:r>
              <a:rPr sz="1100">
                <a:solidFill>
                  <a:srgbClr val="000000"/>
                </a:solidFill>
                <a:latin typeface="Calibri"/>
                <a:cs typeface="Calibri"/>
              </a:rPr>
              <a:t>a moto, e conseguirá secá-los rapidamente.</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171</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DFB133-132F-7546-F1B9-6B3E55D3173C}"/>
            </a:ext>
          </a:extLst>
        </p:cNvPr>
        <p:cNvGrpSpPr/>
        <p:nvPr/>
      </p:nvGrpSpPr>
      <p:grpSpPr>
        <a:xfrm>
          <a:off x="0" y="0"/>
          <a:ext cx="0" cy="0"/>
          <a:chOff x="0" y="0"/>
          <a:chExt cx="0" cy="0"/>
        </a:xfrm>
      </p:grpSpPr>
      <p:sp>
        <p:nvSpPr>
          <p:cNvPr id="7" name="CaixaDeTexto 4">
            <a:extLst>
              <a:ext uri="{FF2B5EF4-FFF2-40B4-BE49-F238E27FC236}">
                <a16:creationId xmlns:a16="http://schemas.microsoft.com/office/drawing/2014/main" id="{9B399126-5858-A4D9-4CBF-363A10F62CCC}"/>
              </a:ext>
            </a:extLst>
          </p:cNvPr>
          <p:cNvSpPr txBox="1"/>
          <p:nvPr/>
        </p:nvSpPr>
        <p:spPr>
          <a:xfrm>
            <a:off x="282999" y="807340"/>
            <a:ext cx="7120187" cy="44550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sz="1050">
                <a:latin typeface="Calibri" panose="020F0502020204030204" pitchFamily="34" charset="0"/>
                <a:ea typeface="Calibri" panose="020F0502020204030204" pitchFamily="34" charset="0"/>
                <a:cs typeface="Calibri" panose="020F0502020204030204" pitchFamily="34" charset="0"/>
              </a:rPr>
              <a:t>A VOGE garante ao comprador de uma motocicleta ou scooter da marca que os nossos concessionários autorizados repararão ou substituirão, sem encargo algum e de acordo com o estabelecido na legislação em vigor, qualquer peça do veículo que tenha falhado devido a um defeito do material e/ou montagem segundo os termos e condições seguintes: </a:t>
            </a:r>
          </a:p>
          <a:p>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lgn="just">
              <a:buAutoNum type="arabicPeriod"/>
            </a:pPr>
            <a:r>
              <a:rPr lang="pt-BR" sz="1050">
                <a:latin typeface="Calibri" panose="020F0502020204030204" pitchFamily="34" charset="0"/>
                <a:ea typeface="Calibri" panose="020F0502020204030204" pitchFamily="34" charset="0"/>
                <a:cs typeface="Calibri" panose="020F0502020204030204" pitchFamily="34" charset="0"/>
              </a:rPr>
              <a:t>A duração desta garantia limitada é de 5 anos (60 meses), contados desde a data de venda ao primeiro proprietário por parte de um concessionário autorizado, limitados a 60.000km nas motocicletas e scooters acima de 300cc e 36.000km para motocicletas e scooters até 300cc, o que ocorrer primeiro para qualquer modelo. Já inclusos os 90 (noventa) dias da garantia legal, observadas as disposições que seguem. A tolerância para execução de cada revisão é de 1.000 km para mais, ou 1 mês (para mais), o que ocorrer primeiro. Exceção para a primeira revisão que é de 500 a 1.200 km ou 1 mês (para mais) para todos os modelos. </a:t>
            </a:r>
          </a:p>
          <a:p>
            <a:pPr marL="283519" indent="-283519" algn="just">
              <a:buAutoNum type="arabicPeriod"/>
            </a:pPr>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buAutoNum type="arabicPeriod"/>
            </a:pPr>
            <a:r>
              <a:rPr lang="pt-BR" sz="1050">
                <a:latin typeface="Calibri" panose="020F0502020204030204" pitchFamily="34" charset="0"/>
                <a:ea typeface="Calibri" panose="020F0502020204030204" pitchFamily="34" charset="0"/>
                <a:cs typeface="Calibri" panose="020F0502020204030204" pitchFamily="34" charset="0"/>
              </a:rPr>
              <a:t>Ficará excluído de garantia todo aquele veículo que: </a:t>
            </a:r>
          </a:p>
          <a:p>
            <a:pPr algn="just"/>
            <a:r>
              <a:rPr lang="pt-BR" sz="1050">
                <a:latin typeface="Calibri" panose="020F0502020204030204" pitchFamily="34" charset="0"/>
                <a:ea typeface="Calibri" panose="020F0502020204030204" pitchFamily="34" charset="0"/>
                <a:cs typeface="Calibri" panose="020F0502020204030204" pitchFamily="34" charset="0"/>
              </a:rPr>
              <a:t>a. Não tenha sido assistido num concessionário autorizado VOGE no Brasil seguindo o rigorosamente o programa de manutenção periódica tal como especificado no manual do proprietário. A omissão de qualquer das revisões periódicas dentro do prazo dará lugar à perda total da garantia do seu veículo. </a:t>
            </a:r>
          </a:p>
          <a:p>
            <a:r>
              <a:rPr lang="pt-BR" sz="1050">
                <a:latin typeface="Calibri" panose="020F0502020204030204" pitchFamily="34" charset="0"/>
                <a:ea typeface="Calibri" panose="020F0502020204030204" pitchFamily="34" charset="0"/>
                <a:cs typeface="Calibri" panose="020F0502020204030204" pitchFamily="34" charset="0"/>
              </a:rPr>
              <a:t>b. Tenha sido manipulado indevidamente, modificadas as especificações de fábrica ou armazenado inadequadamente. </a:t>
            </a:r>
          </a:p>
          <a:p>
            <a:pPr algn="just"/>
            <a:r>
              <a:rPr lang="pt-BR" sz="1050">
                <a:latin typeface="Calibri" panose="020F0502020204030204" pitchFamily="34" charset="0"/>
                <a:ea typeface="Calibri" panose="020F0502020204030204" pitchFamily="34" charset="0"/>
                <a:cs typeface="Calibri" panose="020F0502020204030204" pitchFamily="34" charset="0"/>
              </a:rPr>
              <a:t>c. Tenha sido objeto de abuso, negligência, roubo, furto, incêndio, vandalismo, acidente ou utilizado para um propósito diferente daquele para o qual foi projetado, tal como figura nas instruções mencionadas no manual de proprietário. </a:t>
            </a:r>
          </a:p>
          <a:p>
            <a:r>
              <a:rPr lang="pt-BR" sz="1050">
                <a:latin typeface="Calibri" panose="020F0502020204030204" pitchFamily="34" charset="0"/>
                <a:ea typeface="Calibri" panose="020F0502020204030204" pitchFamily="34" charset="0"/>
                <a:cs typeface="Calibri" panose="020F0502020204030204" pitchFamily="34" charset="0"/>
              </a:rPr>
              <a:t>d. Se foi utilizado combustível, lubrificantes ou líquidos diferentes dos recomendados pela VOGE. </a:t>
            </a:r>
          </a:p>
          <a:p>
            <a:r>
              <a:rPr lang="pt-BR" sz="1050">
                <a:latin typeface="Calibri" panose="020F0502020204030204" pitchFamily="34" charset="0"/>
                <a:ea typeface="Calibri" panose="020F0502020204030204" pitchFamily="34" charset="0"/>
                <a:cs typeface="Calibri" panose="020F0502020204030204" pitchFamily="34" charset="0"/>
              </a:rPr>
              <a:t>e. Tenha sido destinado a aluguel, competição, atividades comerciais, espetáculos e outras manifestações públicas.</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3.     Ficam excluídas da garantia: </a:t>
            </a:r>
          </a:p>
          <a:p>
            <a:pPr algn="just"/>
            <a:r>
              <a:rPr lang="pt-BR" sz="1050">
                <a:latin typeface="Calibri" panose="020F0502020204030204" pitchFamily="34" charset="0"/>
                <a:ea typeface="Calibri" panose="020F0502020204030204" pitchFamily="34" charset="0"/>
                <a:cs typeface="Calibri" panose="020F0502020204030204" pitchFamily="34" charset="0"/>
              </a:rPr>
              <a:t>a. Aquelas peças e mão de obra resultantes de operações de manutenção, limpezas e ajustes tal e como especifica o manual de proprietário, tais como lubrificantes, substituições de filtro de ar e óleo, limpeza do sistema de combustível, acumulação de carvão, manutenção de bateria e tensão da corrente. </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	</a:t>
            </a:r>
          </a:p>
        </p:txBody>
      </p:sp>
      <p:sp>
        <p:nvSpPr>
          <p:cNvPr id="2" name="object 2">
            <a:extLst>
              <a:ext uri="{FF2B5EF4-FFF2-40B4-BE49-F238E27FC236}">
                <a16:creationId xmlns:a16="http://schemas.microsoft.com/office/drawing/2014/main" id="{6DD80A9A-3760-E7F4-DA1D-7A7A14AC391C}"/>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FBEC0E3B-260E-C3E9-0663-22EA5CEE4D7B}"/>
              </a:ext>
            </a:extLst>
          </p:cNvPr>
          <p:cNvSpPr txBox="1"/>
          <p:nvPr/>
        </p:nvSpPr>
        <p:spPr>
          <a:xfrm>
            <a:off x="541020" y="356257"/>
            <a:ext cx="2085102"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dirty="0">
                <a:ln>
                  <a:noFill/>
                </a:ln>
                <a:solidFill>
                  <a:srgbClr val="000000"/>
                </a:solidFill>
                <a:effectLst/>
                <a:uLnTx/>
                <a:uFillTx/>
                <a:latin typeface="PBSUWU+Arial"/>
                <a:ea typeface="+mn-ea"/>
                <a:cs typeface="PBSUWU+Arial"/>
              </a:rPr>
              <a:t>Proprietário -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kumimoji="0" sz="900" b="0" i="0" u="none" strike="noStrike" kern="1200" cap="none" spc="0" normalizeH="0" baseline="0" noProof="0">
                <a:ln>
                  <a:noFill/>
                </a:ln>
                <a:solidFill>
                  <a:srgbClr val="000000"/>
                </a:solidFill>
                <a:effectLst/>
                <a:uLnTx/>
                <a:uFillTx/>
                <a:latin typeface="PBSUWU+Arial"/>
                <a:ea typeface="+mn-ea"/>
                <a:cs typeface="PBSUWU+Arial"/>
              </a:rPr>
              <a:t> </a:t>
            </a:r>
            <a:r>
              <a:rPr lang="pt-BR" sz="900">
                <a:solidFill>
                  <a:srgbClr val="000000"/>
                </a:solidFill>
                <a:latin typeface="PBSUWU+Arial"/>
                <a:cs typeface="PBSUWU+Arial"/>
              </a:rPr>
              <a:t>DS 900X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A32ED1FE-BA29-2559-3D80-648377D38A9B}"/>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9D6E2EA-31CF-819B-C2A3-5FB75997934F}"/>
              </a:ext>
            </a:extLst>
          </p:cNvPr>
          <p:cNvSpPr txBox="1"/>
          <p:nvPr/>
        </p:nvSpPr>
        <p:spPr>
          <a:xfrm>
            <a:off x="3776216" y="4964906"/>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lang="pt-BR" sz="900">
                <a:solidFill>
                  <a:srgbClr val="000000"/>
                </a:solidFill>
                <a:latin typeface="PBSUWU+Arial"/>
                <a:cs typeface="PBSUWU+Arial"/>
              </a:rPr>
              <a:t>172</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Tree>
    <p:extLst>
      <p:ext uri="{BB962C8B-B14F-4D97-AF65-F5344CB8AC3E}">
        <p14:creationId xmlns:p14="http://schemas.microsoft.com/office/powerpoint/2010/main" val="5357485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355FF9-8C4B-A8B5-3342-50B87F13F79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6921E46-28B9-6797-E675-DE97B235A9C9}"/>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6D2699AC-D444-D9E1-D42A-CA97192C8E81}"/>
              </a:ext>
            </a:extLst>
          </p:cNvPr>
          <p:cNvSpPr txBox="1"/>
          <p:nvPr/>
        </p:nvSpPr>
        <p:spPr>
          <a:xfrm>
            <a:off x="541020" y="356257"/>
            <a:ext cx="2085102"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dirty="0">
                <a:ln>
                  <a:noFill/>
                </a:ln>
                <a:solidFill>
                  <a:srgbClr val="000000"/>
                </a:solidFill>
                <a:effectLst/>
                <a:uLnTx/>
                <a:uFillTx/>
                <a:latin typeface="PBSUWU+Arial"/>
                <a:ea typeface="+mn-ea"/>
                <a:cs typeface="PBSUWU+Arial"/>
              </a:rPr>
              <a:t>Proprietário -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kumimoji="0" sz="900" b="0" i="0" u="none" strike="noStrike" kern="1200" cap="none" spc="0" normalizeH="0" baseline="0" noProof="0">
                <a:ln>
                  <a:noFill/>
                </a:ln>
                <a:solidFill>
                  <a:srgbClr val="000000"/>
                </a:solidFill>
                <a:effectLst/>
                <a:uLnTx/>
                <a:uFillTx/>
                <a:latin typeface="PBSUWU+Arial"/>
                <a:ea typeface="+mn-ea"/>
                <a:cs typeface="PBSUWU+Arial"/>
              </a:rPr>
              <a:t> </a:t>
            </a:r>
            <a:r>
              <a:rPr lang="pt-BR" sz="900">
                <a:solidFill>
                  <a:srgbClr val="000000"/>
                </a:solidFill>
                <a:latin typeface="PBSUWU+Arial"/>
                <a:cs typeface="PBSUWU+Arial"/>
              </a:rPr>
              <a:t>DS 900X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EB93BB70-5380-CC9E-91AB-09C4030FC370}"/>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B154417-6CA9-7DC8-3E20-AED897588D64}"/>
              </a:ext>
            </a:extLst>
          </p:cNvPr>
          <p:cNvSpPr txBox="1"/>
          <p:nvPr/>
        </p:nvSpPr>
        <p:spPr>
          <a:xfrm>
            <a:off x="3703319" y="4760618"/>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lang="pt-BR" sz="900">
                <a:solidFill>
                  <a:srgbClr val="000000"/>
                </a:solidFill>
                <a:latin typeface="PBSUWU+Arial"/>
                <a:cs typeface="PBSUWU+Arial"/>
              </a:rPr>
              <a:t>173</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3" name="CaixaDeTexto 2">
            <a:extLst>
              <a:ext uri="{FF2B5EF4-FFF2-40B4-BE49-F238E27FC236}">
                <a16:creationId xmlns:a16="http://schemas.microsoft.com/office/drawing/2014/main" id="{3B874ECA-3684-7812-8DB8-94B3646A0E3B}"/>
              </a:ext>
            </a:extLst>
          </p:cNvPr>
          <p:cNvSpPr txBox="1"/>
          <p:nvPr/>
        </p:nvSpPr>
        <p:spPr>
          <a:xfrm>
            <a:off x="465883" y="921649"/>
            <a:ext cx="6840760" cy="36317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A deterioração causada por um desgaste normal, como o silenciador, bateria, embreagem, sistema de variador, velas, lâmpadas, correntes, pinhões de transmissão final, pastilhas de freios e pneus, sem prejuízo de que sejam cobertos em garantia quando exista um defeito de fabricação ou montagem.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 Toda a bateria que não admita carga após um período de tempo razoável desde a sua ativação, considera-se que não foi mantida adequadamente (carregada de forma periódica para evitar a sulfatação das placas) e ficará excluída da garantia.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 Deteriorações devidas a incêndio, colisão, acidente ou manutenção inapropriada (especialmente as causadas por falta de óleo, cujo nível deve ser inspecionado a cada 500 km).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 Corrosão e deteriorações produzidas sobre a pintura, cromados, outros acabamentos, peças de borracha ou plástico como consequência da ação de agentes externos ou atmosféricos.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 Danos causados pela instalação de peças ou acessórios que não sejam fabricados ou fornecidos pela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 Certos fenômenos naturais, como ruídos ou fugas de óleo, por considerar que não afetam de modo algum a qualidade, funcionamento ou comportamento do veículo.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 Toda a forma de compensação econômica ou de outra natureza, tal como hotéis, refeições, transporte, reboque, aluguel de outro veículo, etc., que se produzam como consequência de uma avaria.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 Motocicletas Voge adquiridas em leilão, de qualquer natureza, perdem o direito à garantia.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   Para obter o serviço de garantia, o proprietário do veículo deverá solicitar a intervenção em garantia num concessionário oficial autorizado VOGE do Brasil num prazo não superior a 15 dias, levando o veículo bem como os seguintes documentos: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Nota fiscal de venda, Manual de Garantia com dados da moto, devidamente preenchidos e carimbados por um concessionário autorizado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Documentos que demonstrem a execução e pagamentos do plano de manutenção assinalado pela fábrica no manual de proprietário e efetuados por um concessionário autorizado VOGE.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76273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5FFBEFF-B54A-2DB8-044F-027274C8C5D1}"/>
              </a:ext>
            </a:extLst>
          </p:cNvPr>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49EF5D9C-3120-50D3-5C2F-909F08717CE5}"/>
              </a:ext>
            </a:extLst>
          </p:cNvPr>
          <p:cNvSpPr txBox="1"/>
          <p:nvPr/>
        </p:nvSpPr>
        <p:spPr>
          <a:xfrm>
            <a:off x="541020" y="356267"/>
            <a:ext cx="2205176"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a:ln>
                  <a:noFill/>
                </a:ln>
                <a:solidFill>
                  <a:srgbClr val="000000"/>
                </a:solidFill>
                <a:effectLst/>
                <a:uLnTx/>
                <a:uFillTx/>
                <a:latin typeface="Arial"/>
                <a:ea typeface="+mn-ea"/>
                <a:cs typeface="Arial"/>
              </a:rPr>
              <a:t>Manual do Proprietário</a:t>
            </a:r>
            <a:r>
              <a:rPr kumimoji="0" sz="900" b="0" i="0" u="none" strike="noStrike" kern="1200" cap="none" spc="11" normalizeH="0" baseline="0" noProof="0">
                <a:ln>
                  <a:noFill/>
                </a:ln>
                <a:solidFill>
                  <a:srgbClr val="000000"/>
                </a:solidFill>
                <a:effectLst/>
                <a:uLnTx/>
                <a:uFillTx/>
                <a:latin typeface="Arial"/>
                <a:ea typeface="+mn-ea"/>
                <a:cs typeface="Arial"/>
              </a:rPr>
              <a:t> </a:t>
            </a:r>
            <a:r>
              <a:rPr kumimoji="0" sz="900" b="0" i="0" u="none" strike="noStrike" kern="1200" cap="none" spc="0" normalizeH="0" baseline="0" noProof="0">
                <a:ln>
                  <a:noFill/>
                </a:ln>
                <a:solidFill>
                  <a:srgbClr val="000000"/>
                </a:solidFill>
                <a:effectLst/>
                <a:uLnTx/>
                <a:uFillTx/>
                <a:latin typeface="Arial"/>
                <a:ea typeface="+mn-ea"/>
                <a:cs typeface="Arial"/>
              </a:rPr>
              <a:t>-</a:t>
            </a:r>
            <a:r>
              <a:rPr kumimoji="0" sz="900" b="0" i="0" u="none" strike="noStrike" kern="1200" cap="none" spc="-10" normalizeH="0" baseline="0" noProof="0">
                <a:ln>
                  <a:noFill/>
                </a:ln>
                <a:solidFill>
                  <a:srgbClr val="000000"/>
                </a:solidFill>
                <a:effectLst/>
                <a:uLnTx/>
                <a:uFillTx/>
                <a:latin typeface="Arial"/>
                <a:ea typeface="+mn-ea"/>
                <a:cs typeface="Arial"/>
              </a:rPr>
              <a:t> </a:t>
            </a:r>
            <a:r>
              <a:rPr kumimoji="0" sz="900" b="0" i="0" u="none" strike="noStrike" kern="1200" cap="none" spc="-14" normalizeH="0" baseline="0" noProof="0">
                <a:ln>
                  <a:noFill/>
                </a:ln>
                <a:solidFill>
                  <a:srgbClr val="000000"/>
                </a:solidFill>
                <a:effectLst/>
                <a:uLnTx/>
                <a:uFillTx/>
                <a:latin typeface="Arial"/>
                <a:ea typeface="+mn-ea"/>
                <a:cs typeface="Arial"/>
              </a:rPr>
              <a:t>Voge</a:t>
            </a:r>
            <a:endParaRPr kumimoji="0" sz="900" b="0" i="0" u="none" strike="noStrike" kern="1200" cap="none" spc="0" normalizeH="0" baseline="0" noProof="0">
              <a:ln>
                <a:noFill/>
              </a:ln>
              <a:solidFill>
                <a:srgbClr val="000000"/>
              </a:solidFill>
              <a:effectLst/>
              <a:uLnTx/>
              <a:uFillTx/>
              <a:latin typeface="Arial"/>
              <a:ea typeface="+mn-ea"/>
              <a:cs typeface="Arial"/>
            </a:endParaRPr>
          </a:p>
        </p:txBody>
      </p:sp>
      <p:sp>
        <p:nvSpPr>
          <p:cNvPr id="6" name="object 5">
            <a:extLst>
              <a:ext uri="{FF2B5EF4-FFF2-40B4-BE49-F238E27FC236}">
                <a16:creationId xmlns:a16="http://schemas.microsoft.com/office/drawing/2014/main" id="{99E21409-473F-0A14-EB0D-6D09538FA945}"/>
              </a:ext>
            </a:extLst>
          </p:cNvPr>
          <p:cNvSpPr txBox="1"/>
          <p:nvPr/>
        </p:nvSpPr>
        <p:spPr>
          <a:xfrm>
            <a:off x="541020" y="591184"/>
            <a:ext cx="3093214"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HOMOLOGAÇÕES BRASIL ANATEL</a:t>
            </a:r>
            <a:endParaRPr kumimoji="0" sz="1400" b="1" i="0" u="none" strike="noStrike" kern="1200" cap="none" spc="0" normalizeH="0" baseline="0" noProof="0">
              <a:ln>
                <a:noFill/>
              </a:ln>
              <a:solidFill>
                <a:srgbClr val="000000"/>
              </a:solidFill>
              <a:effectLst/>
              <a:uLnTx/>
              <a:uFillTx/>
              <a:latin typeface="Arial"/>
              <a:ea typeface="+mn-ea"/>
              <a:cs typeface="Arial"/>
            </a:endParaRPr>
          </a:p>
        </p:txBody>
      </p:sp>
      <p:sp>
        <p:nvSpPr>
          <p:cNvPr id="7" name="object 6">
            <a:extLst>
              <a:ext uri="{FF2B5EF4-FFF2-40B4-BE49-F238E27FC236}">
                <a16:creationId xmlns:a16="http://schemas.microsoft.com/office/drawing/2014/main" id="{5C9911AE-AFD5-14C9-F6A6-6DCC806C9A57}"/>
              </a:ext>
            </a:extLst>
          </p:cNvPr>
          <p:cNvSpPr txBox="1"/>
          <p:nvPr/>
        </p:nvSpPr>
        <p:spPr>
          <a:xfrm>
            <a:off x="541020" y="861547"/>
            <a:ext cx="6499605" cy="1384995"/>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Este veículo pode conter equipamentos de telecomunicações integrados (como módulos de rastreamento, sistemas de comunicação ou dispositivos sem fio). Conforme exigência da legislação brasileira, tais equipamentos devem ser homologados pela Agência Nacional de Telecomunicações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Os equipamentos abaixo estão homologados pela ANATEL sob o números mostrados abaixo de cada modelo.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pode ser consultada diretamente no site da ANATEL: </a:t>
            </a:r>
            <a:r>
              <a:rPr kumimoji="0" lang="pt-BR" sz="1000" b="0" i="0" u="none" strike="noStrike" kern="1200" cap="none" spc="0" normalizeH="0" baseline="0" noProof="0">
                <a:ln>
                  <a:noFill/>
                </a:ln>
                <a:solidFill>
                  <a:prstClr val="black"/>
                </a:solidFill>
                <a:effectLst/>
                <a:uLnTx/>
                <a:uFillTx/>
                <a:latin typeface="Calibri"/>
                <a:ea typeface="+mn-ea"/>
                <a:cs typeface="+mn-cs"/>
                <a:hlinkClick r:id="rId3"/>
              </a:rPr>
              <a:t>www.anatel.gov.br</a:t>
            </a:r>
            <a:r>
              <a:rPr kumimoji="0" lang="pt-BR" sz="1000" b="0" i="0" u="none" strike="noStrike" kern="1200" cap="none" spc="0" normalizeH="0" baseline="0" noProof="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utilização de equipamentos não homologados é proibida em território nacional.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garante que o produto atende às normas técnicas e regulatórias da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Qualquer modificação não autorizada neste equipamento poderá invalidar a homologação e comprometer sua segurança e funcionamento.</a:t>
            </a:r>
          </a:p>
        </p:txBody>
      </p:sp>
      <p:pic>
        <p:nvPicPr>
          <p:cNvPr id="11" name="Imagem 10" descr="Desenho de pessoa e texto branco">
            <a:extLst>
              <a:ext uri="{FF2B5EF4-FFF2-40B4-BE49-F238E27FC236}">
                <a16:creationId xmlns:a16="http://schemas.microsoft.com/office/drawing/2014/main" id="{4E65655E-F444-E63D-4EF5-3B84A2A75842}"/>
              </a:ext>
            </a:extLst>
          </p:cNvPr>
          <p:cNvPicPr>
            <a:picLocks noChangeAspect="1"/>
          </p:cNvPicPr>
          <p:nvPr/>
        </p:nvPicPr>
        <p:blipFill>
          <a:blip r:embed="rId4"/>
          <a:stretch>
            <a:fillRect/>
          </a:stretch>
        </p:blipFill>
        <p:spPr>
          <a:xfrm>
            <a:off x="5886671" y="69591"/>
            <a:ext cx="1170275" cy="356828"/>
          </a:xfrm>
          <a:prstGeom prst="rect">
            <a:avLst/>
          </a:prstGeom>
        </p:spPr>
      </p:pic>
      <p:sp>
        <p:nvSpPr>
          <p:cNvPr id="17" name="object 6">
            <a:extLst>
              <a:ext uri="{FF2B5EF4-FFF2-40B4-BE49-F238E27FC236}">
                <a16:creationId xmlns:a16="http://schemas.microsoft.com/office/drawing/2014/main" id="{17C33E8A-D0C1-FC09-3B0B-E6D1799A1463}"/>
              </a:ext>
            </a:extLst>
          </p:cNvPr>
          <p:cNvSpPr txBox="1"/>
          <p:nvPr/>
        </p:nvSpPr>
        <p:spPr>
          <a:xfrm>
            <a:off x="609898" y="247717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277770003-0001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03084-26-18866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9" name="object 6">
            <a:extLst>
              <a:ext uri="{FF2B5EF4-FFF2-40B4-BE49-F238E27FC236}">
                <a16:creationId xmlns:a16="http://schemas.microsoft.com/office/drawing/2014/main" id="{DB4CC231-0266-109E-F04B-FA8A3C909C34}"/>
              </a:ext>
            </a:extLst>
          </p:cNvPr>
          <p:cNvSpPr txBox="1"/>
          <p:nvPr/>
        </p:nvSpPr>
        <p:spPr>
          <a:xfrm>
            <a:off x="2626122"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281371746-0001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03078-26-18864</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0" name="object 6">
            <a:extLst>
              <a:ext uri="{FF2B5EF4-FFF2-40B4-BE49-F238E27FC236}">
                <a16:creationId xmlns:a16="http://schemas.microsoft.com/office/drawing/2014/main" id="{0C61CBE1-10F0-0DB7-1C2C-A1CB4A6F6EBC}"/>
              </a:ext>
            </a:extLst>
          </p:cNvPr>
          <p:cNvSpPr txBox="1"/>
          <p:nvPr/>
        </p:nvSpPr>
        <p:spPr>
          <a:xfrm>
            <a:off x="4667344" y="3002747"/>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1" name="object 6">
            <a:extLst>
              <a:ext uri="{FF2B5EF4-FFF2-40B4-BE49-F238E27FC236}">
                <a16:creationId xmlns:a16="http://schemas.microsoft.com/office/drawing/2014/main" id="{203547C1-2EB4-E9BF-0120-39A4CB75BCB9}"/>
              </a:ext>
            </a:extLst>
          </p:cNvPr>
          <p:cNvSpPr txBox="1"/>
          <p:nvPr/>
        </p:nvSpPr>
        <p:spPr>
          <a:xfrm>
            <a:off x="2626122"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04715-26-16021</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 name="object 6">
            <a:extLst>
              <a:ext uri="{FF2B5EF4-FFF2-40B4-BE49-F238E27FC236}">
                <a16:creationId xmlns:a16="http://schemas.microsoft.com/office/drawing/2014/main" id="{B43A3A2C-3B01-64C0-68BD-5F8A25F5281B}"/>
              </a:ext>
            </a:extLst>
          </p:cNvPr>
          <p:cNvSpPr txBox="1"/>
          <p:nvPr/>
        </p:nvSpPr>
        <p:spPr>
          <a:xfrm>
            <a:off x="2626122" y="2477169"/>
            <a:ext cx="1678199"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284700024-0001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03073-26-18862</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9" name="object 6">
            <a:extLst>
              <a:ext uri="{FF2B5EF4-FFF2-40B4-BE49-F238E27FC236}">
                <a16:creationId xmlns:a16="http://schemas.microsoft.com/office/drawing/2014/main" id="{E0FA81F8-105E-951D-1FAF-96392CF65B98}"/>
              </a:ext>
            </a:extLst>
          </p:cNvPr>
          <p:cNvSpPr txBox="1"/>
          <p:nvPr/>
        </p:nvSpPr>
        <p:spPr>
          <a:xfrm>
            <a:off x="609898"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1CF8DB94-83C9-05A3-0770-29BE25795941}"/>
              </a:ext>
            </a:extLst>
          </p:cNvPr>
          <p:cNvSpPr txBox="1"/>
          <p:nvPr/>
        </p:nvSpPr>
        <p:spPr>
          <a:xfrm>
            <a:off x="621968" y="364382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285490005-0001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2" name="object 6">
            <a:extLst>
              <a:ext uri="{FF2B5EF4-FFF2-40B4-BE49-F238E27FC236}">
                <a16:creationId xmlns:a16="http://schemas.microsoft.com/office/drawing/2014/main" id="{D1FD2048-F0CE-BA14-269A-F0F5006EE73B}"/>
              </a:ext>
            </a:extLst>
          </p:cNvPr>
          <p:cNvSpPr txBox="1"/>
          <p:nvPr/>
        </p:nvSpPr>
        <p:spPr>
          <a:xfrm>
            <a:off x="645086" y="416279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271330334-0001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03075-26-18863</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3" name="object 6">
            <a:extLst>
              <a:ext uri="{FF2B5EF4-FFF2-40B4-BE49-F238E27FC236}">
                <a16:creationId xmlns:a16="http://schemas.microsoft.com/office/drawing/2014/main" id="{C0FA1DFC-46EA-C3D2-D09D-3BF37E9CB934}"/>
              </a:ext>
            </a:extLst>
          </p:cNvPr>
          <p:cNvSpPr txBox="1"/>
          <p:nvPr/>
        </p:nvSpPr>
        <p:spPr>
          <a:xfrm>
            <a:off x="4667344"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281371605-0001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4" name="object 6">
            <a:extLst>
              <a:ext uri="{FF2B5EF4-FFF2-40B4-BE49-F238E27FC236}">
                <a16:creationId xmlns:a16="http://schemas.microsoft.com/office/drawing/2014/main" id="{6A7DEF0C-9470-DEEB-9AB3-C160254E1195}"/>
              </a:ext>
            </a:extLst>
          </p:cNvPr>
          <p:cNvSpPr txBox="1"/>
          <p:nvPr/>
        </p:nvSpPr>
        <p:spPr>
          <a:xfrm>
            <a:off x="4667502" y="2477168"/>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274470002-0001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5" name="object 6">
            <a:extLst>
              <a:ext uri="{FF2B5EF4-FFF2-40B4-BE49-F238E27FC236}">
                <a16:creationId xmlns:a16="http://schemas.microsoft.com/office/drawing/2014/main" id="{A60EFEFC-DD19-EF1E-D629-EF22B49354DF}"/>
              </a:ext>
            </a:extLst>
          </p:cNvPr>
          <p:cNvSpPr txBox="1"/>
          <p:nvPr/>
        </p:nvSpPr>
        <p:spPr>
          <a:xfrm>
            <a:off x="2626122" y="416278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281371838-0001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7664776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0A1A-BB38-D147-8570-E0C9F4CE1297}"/>
            </a:ext>
          </a:extLst>
        </p:cNvPr>
        <p:cNvGrpSpPr/>
        <p:nvPr/>
      </p:nvGrpSpPr>
      <p:grpSpPr>
        <a:xfrm>
          <a:off x="0" y="0"/>
          <a:ext cx="0" cy="0"/>
          <a:chOff x="0" y="0"/>
          <a:chExt cx="0" cy="0"/>
        </a:xfrm>
      </p:grpSpPr>
      <p:sp>
        <p:nvSpPr>
          <p:cNvPr id="8" name="AutoShape 3">
            <a:extLst>
              <a:ext uri="{FF2B5EF4-FFF2-40B4-BE49-F238E27FC236}">
                <a16:creationId xmlns:a16="http://schemas.microsoft.com/office/drawing/2014/main" id="{ED6DC69E-7E97-7EAE-90F0-D149AE086E6D}"/>
              </a:ext>
            </a:extLst>
          </p:cNvPr>
          <p:cNvSpPr>
            <a:spLocks noChangeAspect="1" noChangeArrowheads="1" noTextEdit="1"/>
          </p:cNvSpPr>
          <p:nvPr/>
        </p:nvSpPr>
        <p:spPr bwMode="auto">
          <a:xfrm>
            <a:off x="3866536" y="-299376"/>
            <a:ext cx="2317247" cy="97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5523" tIns="37761" rIns="75523" bIns="37761" numCol="1" anchor="t" anchorCtr="0" compatLnSpc="1">
            <a:prstTxWarp prst="textNoShape">
              <a:avLst/>
            </a:prstTxWarp>
          </a:bodyPr>
          <a:lstStyle/>
          <a:p>
            <a:pPr defTabSz="456651">
              <a:defRPr/>
            </a:pPr>
            <a:endParaRPr lang="pt-BR" sz="1487">
              <a:solidFill>
                <a:prstClr val="black"/>
              </a:solidFill>
              <a:latin typeface="Aptos" panose="02110004020202020204"/>
            </a:endParaRPr>
          </a:p>
        </p:txBody>
      </p:sp>
      <p:sp>
        <p:nvSpPr>
          <p:cNvPr id="6" name="Retângulo 5">
            <a:extLst>
              <a:ext uri="{FF2B5EF4-FFF2-40B4-BE49-F238E27FC236}">
                <a16:creationId xmlns:a16="http://schemas.microsoft.com/office/drawing/2014/main" id="{04DEEAC1-6560-8100-72AD-6A21E9AFCE71}"/>
              </a:ext>
            </a:extLst>
          </p:cNvPr>
          <p:cNvSpPr/>
          <p:nvPr/>
        </p:nvSpPr>
        <p:spPr>
          <a:xfrm>
            <a:off x="2125" y="-1"/>
            <a:ext cx="7552251" cy="53213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6651">
              <a:defRPr/>
            </a:pPr>
            <a:endParaRPr lang="pt-BR" sz="1487">
              <a:solidFill>
                <a:prstClr val="white"/>
              </a:solidFill>
              <a:latin typeface="Aptos" panose="02110004020202020204"/>
            </a:endParaRPr>
          </a:p>
        </p:txBody>
      </p:sp>
      <p:pic>
        <p:nvPicPr>
          <p:cNvPr id="5" name="Imagem 4">
            <a:extLst>
              <a:ext uri="{FF2B5EF4-FFF2-40B4-BE49-F238E27FC236}">
                <a16:creationId xmlns:a16="http://schemas.microsoft.com/office/drawing/2014/main" id="{34BE022A-EF31-1805-375F-D11B3C00E15E}"/>
              </a:ext>
            </a:extLst>
          </p:cNvPr>
          <p:cNvPicPr>
            <a:picLocks noChangeAspect="1"/>
          </p:cNvPicPr>
          <p:nvPr/>
        </p:nvPicPr>
        <p:blipFill>
          <a:blip r:embed="rId2"/>
          <a:stretch>
            <a:fillRect/>
          </a:stretch>
        </p:blipFill>
        <p:spPr>
          <a:xfrm>
            <a:off x="6428180" y="4540071"/>
            <a:ext cx="704000" cy="464726"/>
          </a:xfrm>
          <a:prstGeom prst="rect">
            <a:avLst/>
          </a:prstGeom>
        </p:spPr>
      </p:pic>
      <p:pic>
        <p:nvPicPr>
          <p:cNvPr id="10" name="Imagem 9">
            <a:extLst>
              <a:ext uri="{FF2B5EF4-FFF2-40B4-BE49-F238E27FC236}">
                <a16:creationId xmlns:a16="http://schemas.microsoft.com/office/drawing/2014/main" id="{91353AD0-593F-6D03-28C6-F82E4A843F4D}"/>
              </a:ext>
            </a:extLst>
          </p:cNvPr>
          <p:cNvPicPr>
            <a:picLocks noChangeAspect="1"/>
          </p:cNvPicPr>
          <p:nvPr/>
        </p:nvPicPr>
        <p:blipFill>
          <a:blip r:embed="rId3"/>
          <a:stretch>
            <a:fillRect/>
          </a:stretch>
        </p:blipFill>
        <p:spPr>
          <a:xfrm>
            <a:off x="193357" y="4165265"/>
            <a:ext cx="1678100" cy="682863"/>
          </a:xfrm>
          <a:prstGeom prst="rect">
            <a:avLst/>
          </a:prstGeom>
        </p:spPr>
      </p:pic>
      <p:sp>
        <p:nvSpPr>
          <p:cNvPr id="12" name="Triângulo isósceles 11">
            <a:extLst>
              <a:ext uri="{FF2B5EF4-FFF2-40B4-BE49-F238E27FC236}">
                <a16:creationId xmlns:a16="http://schemas.microsoft.com/office/drawing/2014/main" id="{B735B2DE-E43B-8145-199D-35D15A0FB7CB}"/>
              </a:ext>
            </a:extLst>
          </p:cNvPr>
          <p:cNvSpPr/>
          <p:nvPr/>
        </p:nvSpPr>
        <p:spPr>
          <a:xfrm rot="10800000">
            <a:off x="2426363" y="1098822"/>
            <a:ext cx="2791036" cy="2318529"/>
          </a:xfrm>
          <a:prstGeom prst="triangl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6651">
              <a:defRPr/>
            </a:pPr>
            <a:endParaRPr lang="pt-BR" sz="1798">
              <a:solidFill>
                <a:prstClr val="white"/>
              </a:solidFill>
              <a:latin typeface="Aptos" panose="02110004020202020204"/>
            </a:endParaRPr>
          </a:p>
        </p:txBody>
      </p:sp>
      <p:pic>
        <p:nvPicPr>
          <p:cNvPr id="4" name="Imagem 3">
            <a:extLst>
              <a:ext uri="{FF2B5EF4-FFF2-40B4-BE49-F238E27FC236}">
                <a16:creationId xmlns:a16="http://schemas.microsoft.com/office/drawing/2014/main" id="{ACFC6E93-AA15-1DC1-8C25-E52910A017E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41" b="95408" l="6378" r="97959">
                        <a14:foregroundMark x1="37500" y1="6122" x2="37500" y2="6122"/>
                        <a14:foregroundMark x1="39541" y1="2041" x2="39541" y2="2041"/>
                        <a14:foregroundMark x1="43878" y1="20663" x2="43878" y2="20663"/>
                        <a14:foregroundMark x1="48980" y1="35714" x2="48980" y2="35714"/>
                        <a14:foregroundMark x1="52806" y1="50000" x2="52806" y2="50000"/>
                        <a14:foregroundMark x1="29847" y1="68622" x2="29847" y2="68622"/>
                        <a14:foregroundMark x1="37500" y1="68622" x2="37500" y2="68622"/>
                        <a14:foregroundMark x1="59949" y1="67347" x2="59949" y2="67347"/>
                        <a14:foregroundMark x1="75000" y1="67857" x2="75000" y2="67857"/>
                        <a14:foregroundMark x1="6378" y1="88265" x2="6378" y2="88265"/>
                        <a14:foregroundMark x1="11990" y1="93112" x2="11990" y2="93112"/>
                        <a14:foregroundMark x1="15306" y1="91327" x2="15306" y2="91327"/>
                        <a14:foregroundMark x1="23214" y1="91327" x2="23214" y2="91327"/>
                        <a14:foregroundMark x1="33673" y1="90561" x2="33673" y2="90561"/>
                        <a14:foregroundMark x1="41071" y1="92857" x2="41071" y2="92857"/>
                        <a14:foregroundMark x1="45153" y1="92857" x2="45153" y2="92857"/>
                        <a14:foregroundMark x1="52041" y1="92857" x2="52041" y2="92857"/>
                        <a14:foregroundMark x1="53827" y1="92602" x2="53827" y2="92602"/>
                        <a14:foregroundMark x1="59949" y1="91582" x2="59949" y2="91582"/>
                        <a14:foregroundMark x1="70153" y1="89286" x2="70153" y2="89286"/>
                        <a14:foregroundMark x1="77041" y1="95153" x2="77041" y2="95153"/>
                        <a14:foregroundMark x1="83418" y1="93878" x2="83418" y2="93878"/>
                        <a14:foregroundMark x1="87245" y1="92602" x2="87245" y2="92602"/>
                        <a14:foregroundMark x1="89031" y1="93112" x2="89031" y2="93112"/>
                        <a14:foregroundMark x1="91071" y1="92857" x2="91071" y2="92857"/>
                        <a14:foregroundMark x1="89541" y1="89286" x2="89541" y2="89286"/>
                        <a14:foregroundMark x1="94388" y1="92857" x2="94388" y2="92857"/>
                        <a14:foregroundMark x1="98214" y1="91327" x2="98214" y2="91327"/>
                        <a14:foregroundMark x1="6633" y1="88010" x2="6633" y2="88010"/>
                        <a14:foregroundMark x1="6633" y1="88265" x2="6633" y2="88265"/>
                        <a14:foregroundMark x1="6378" y1="87755" x2="6378" y2="87755"/>
                        <a14:foregroundMark x1="10204" y1="95408" x2="11990" y2="94898"/>
                        <a14:foregroundMark x1="21429" y1="94898" x2="23980" y2="94643"/>
                        <a14:foregroundMark x1="38776" y1="93112" x2="40561" y2="93112"/>
                        <a14:foregroundMark x1="84949" y1="93367" x2="81633" y2="91071"/>
                        <a14:backgroundMark x1="23214" y1="89796" x2="23214" y2="89796"/>
                        <a14:backgroundMark x1="32908" y1="90306" x2="32908" y2="90306"/>
                        <a14:backgroundMark x1="33929" y1="90306" x2="33929" y2="90306"/>
                        <a14:backgroundMark x1="33673" y1="93878" x2="33673" y2="93878"/>
                        <a14:backgroundMark x1="44643" y1="93112" x2="44643" y2="93112"/>
                        <a14:backgroundMark x1="50765" y1="93622" x2="50765" y2="93622"/>
                        <a14:backgroundMark x1="61735" y1="94133" x2="61735" y2="94133"/>
                      </a14:backgroundRemoval>
                    </a14:imgEffect>
                  </a14:imgLayer>
                </a14:imgProps>
              </a:ext>
            </a:extLst>
          </a:blip>
          <a:srcRect b="16361"/>
          <a:stretch>
            <a:fillRect/>
          </a:stretch>
        </p:blipFill>
        <p:spPr>
          <a:xfrm>
            <a:off x="3088576" y="1359869"/>
            <a:ext cx="1379348" cy="1153674"/>
          </a:xfrm>
          <a:prstGeom prst="rect">
            <a:avLst/>
          </a:prstGeom>
        </p:spPr>
      </p:pic>
      <p:sp>
        <p:nvSpPr>
          <p:cNvPr id="13" name="CaixaDeTexto 12">
            <a:extLst>
              <a:ext uri="{FF2B5EF4-FFF2-40B4-BE49-F238E27FC236}">
                <a16:creationId xmlns:a16="http://schemas.microsoft.com/office/drawing/2014/main" id="{7773C68F-8CEB-D19A-CE5E-8D213AEB61C5}"/>
              </a:ext>
            </a:extLst>
          </p:cNvPr>
          <p:cNvSpPr txBox="1"/>
          <p:nvPr/>
        </p:nvSpPr>
        <p:spPr>
          <a:xfrm>
            <a:off x="212646" y="4848128"/>
            <a:ext cx="2001671" cy="261298"/>
          </a:xfrm>
          <a:prstGeom prst="rect">
            <a:avLst/>
          </a:prstGeom>
          <a:noFill/>
        </p:spPr>
        <p:txBody>
          <a:bodyPr wrap="square" rtlCol="0">
            <a:spAutoFit/>
          </a:bodyPr>
          <a:lstStyle/>
          <a:p>
            <a:pPr defTabSz="456651">
              <a:defRPr/>
            </a:pPr>
            <a:r>
              <a:rPr lang="pt-BR" sz="1099">
                <a:solidFill>
                  <a:prstClr val="white"/>
                </a:solidFill>
                <a:latin typeface="Calibri" panose="020F0502020204030204" pitchFamily="34" charset="0"/>
                <a:ea typeface="Calibri" panose="020F0502020204030204" pitchFamily="34" charset="0"/>
                <a:cs typeface="Calibri" panose="020F0502020204030204" pitchFamily="34" charset="0"/>
              </a:rPr>
              <a:t>PN: 10001-VOG-900</a:t>
            </a:r>
          </a:p>
        </p:txBody>
      </p:sp>
      <p:pic>
        <p:nvPicPr>
          <p:cNvPr id="15" name="Imagem 14">
            <a:extLst>
              <a:ext uri="{FF2B5EF4-FFF2-40B4-BE49-F238E27FC236}">
                <a16:creationId xmlns:a16="http://schemas.microsoft.com/office/drawing/2014/main" id="{256C592B-25EE-F832-2F8F-4BED9BFC54C8}"/>
              </a:ext>
            </a:extLst>
          </p:cNvPr>
          <p:cNvPicPr>
            <a:picLocks noChangeAspect="1"/>
          </p:cNvPicPr>
          <p:nvPr/>
        </p:nvPicPr>
        <p:blipFill>
          <a:blip r:embed="rId6"/>
          <a:srcRect l="19640" t="22602" r="20949" b="20076"/>
          <a:stretch>
            <a:fillRect/>
          </a:stretch>
        </p:blipFill>
        <p:spPr>
          <a:xfrm>
            <a:off x="4599395" y="4705268"/>
            <a:ext cx="189968" cy="173297"/>
          </a:xfrm>
          <a:prstGeom prst="rect">
            <a:avLst/>
          </a:prstGeom>
        </p:spPr>
      </p:pic>
      <p:grpSp>
        <p:nvGrpSpPr>
          <p:cNvPr id="17" name="Agrupar 16">
            <a:extLst>
              <a:ext uri="{FF2B5EF4-FFF2-40B4-BE49-F238E27FC236}">
                <a16:creationId xmlns:a16="http://schemas.microsoft.com/office/drawing/2014/main" id="{D027CE22-61A3-DC64-6495-A1E79196EBC4}"/>
              </a:ext>
            </a:extLst>
          </p:cNvPr>
          <p:cNvGrpSpPr/>
          <p:nvPr/>
        </p:nvGrpSpPr>
        <p:grpSpPr>
          <a:xfrm>
            <a:off x="1837374" y="-896021"/>
            <a:ext cx="3917744" cy="6243678"/>
            <a:chOff x="1858623" y="-897091"/>
            <a:chExt cx="3922419" cy="6251129"/>
          </a:xfrm>
        </p:grpSpPr>
        <p:sp>
          <p:nvSpPr>
            <p:cNvPr id="14" name="Retângulo 13">
              <a:extLst>
                <a:ext uri="{FF2B5EF4-FFF2-40B4-BE49-F238E27FC236}">
                  <a16:creationId xmlns:a16="http://schemas.microsoft.com/office/drawing/2014/main" id="{93507E8B-A4DC-DAE0-CA8A-498D80325C12}"/>
                </a:ext>
              </a:extLst>
            </p:cNvPr>
            <p:cNvSpPr/>
            <p:nvPr/>
          </p:nvSpPr>
          <p:spPr>
            <a:xfrm rot="18416296">
              <a:off x="2182349" y="1747087"/>
              <a:ext cx="6242872" cy="954515"/>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320044 w 6156527"/>
                <a:gd name="csY0" fmla="*/ 0 h 873356"/>
                <a:gd name="csX1" fmla="*/ 5513082 w 6156527"/>
                <a:gd name="csY1" fmla="*/ 1110 h 873356"/>
                <a:gd name="csX2" fmla="*/ 6156527 w 6156527"/>
                <a:gd name="csY2" fmla="*/ 859771 h 873356"/>
                <a:gd name="csX3" fmla="*/ 0 w 6156527"/>
                <a:gd name="csY3" fmla="*/ 873356 h 873356"/>
                <a:gd name="csX4" fmla="*/ 320044 w 6156527"/>
                <a:gd name="csY4" fmla="*/ 0 h 873356"/>
                <a:gd name="csX0" fmla="*/ 320044 w 6205627"/>
                <a:gd name="csY0" fmla="*/ 0 h 873356"/>
                <a:gd name="csX1" fmla="*/ 5513082 w 6205627"/>
                <a:gd name="csY1" fmla="*/ 1110 h 873356"/>
                <a:gd name="csX2" fmla="*/ 6205627 w 6205627"/>
                <a:gd name="csY2" fmla="*/ 854989 h 873356"/>
                <a:gd name="csX3" fmla="*/ 0 w 6205627"/>
                <a:gd name="csY3" fmla="*/ 873356 h 873356"/>
                <a:gd name="csX4" fmla="*/ 320044 w 6205627"/>
                <a:gd name="csY4" fmla="*/ 0 h 873356"/>
                <a:gd name="csX0" fmla="*/ 320044 w 6205627"/>
                <a:gd name="csY0" fmla="*/ 8358 h 881714"/>
                <a:gd name="csX1" fmla="*/ 5526616 w 6205627"/>
                <a:gd name="csY1" fmla="*/ 0 h 881714"/>
                <a:gd name="csX2" fmla="*/ 6205627 w 6205627"/>
                <a:gd name="csY2" fmla="*/ 863347 h 881714"/>
                <a:gd name="csX3" fmla="*/ 0 w 6205627"/>
                <a:gd name="csY3" fmla="*/ 881714 h 881714"/>
                <a:gd name="csX4" fmla="*/ 320044 w 6205627"/>
                <a:gd name="csY4" fmla="*/ 8358 h 881714"/>
                <a:gd name="csX0" fmla="*/ 357289 w 6242872"/>
                <a:gd name="csY0" fmla="*/ 8358 h 888057"/>
                <a:gd name="csX1" fmla="*/ 5563861 w 6242872"/>
                <a:gd name="csY1" fmla="*/ 0 h 888057"/>
                <a:gd name="csX2" fmla="*/ 6242872 w 6242872"/>
                <a:gd name="csY2" fmla="*/ 863347 h 888057"/>
                <a:gd name="csX3" fmla="*/ 0 w 6242872"/>
                <a:gd name="csY3" fmla="*/ 888057 h 888057"/>
                <a:gd name="csX4" fmla="*/ 357289 w 6242872"/>
                <a:gd name="csY4" fmla="*/ 8358 h 888057"/>
              </a:gdLst>
              <a:ahLst/>
              <a:cxnLst>
                <a:cxn ang="0">
                  <a:pos x="csX0" y="csY0"/>
                </a:cxn>
                <a:cxn ang="0">
                  <a:pos x="csX1" y="csY1"/>
                </a:cxn>
                <a:cxn ang="0">
                  <a:pos x="csX2" y="csY2"/>
                </a:cxn>
                <a:cxn ang="0">
                  <a:pos x="csX3" y="csY3"/>
                </a:cxn>
                <a:cxn ang="0">
                  <a:pos x="csX4" y="csY4"/>
                </a:cxn>
              </a:cxnLst>
              <a:rect l="l" t="t" r="r" b="b"/>
              <a:pathLst>
                <a:path w="6242872" h="888057">
                  <a:moveTo>
                    <a:pt x="357289" y="8358"/>
                  </a:moveTo>
                  <a:lnTo>
                    <a:pt x="5563861" y="0"/>
                  </a:lnTo>
                  <a:lnTo>
                    <a:pt x="6242872" y="863347"/>
                  </a:lnTo>
                  <a:lnTo>
                    <a:pt x="0" y="888057"/>
                  </a:lnTo>
                  <a:lnTo>
                    <a:pt x="357289" y="8358"/>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6651">
                <a:defRPr/>
              </a:pPr>
              <a:endParaRPr lang="pt-BR" sz="1798">
                <a:solidFill>
                  <a:prstClr val="white"/>
                </a:solidFill>
                <a:latin typeface="Aptos" panose="02110004020202020204"/>
              </a:endParaRPr>
            </a:p>
          </p:txBody>
        </p:sp>
        <p:sp>
          <p:nvSpPr>
            <p:cNvPr id="16" name="Retângulo 13">
              <a:extLst>
                <a:ext uri="{FF2B5EF4-FFF2-40B4-BE49-F238E27FC236}">
                  <a16:creationId xmlns:a16="http://schemas.microsoft.com/office/drawing/2014/main" id="{3616147E-48F8-ADC8-C093-7401C8396EAD}"/>
                </a:ext>
              </a:extLst>
            </p:cNvPr>
            <p:cNvSpPr/>
            <p:nvPr/>
          </p:nvSpPr>
          <p:spPr>
            <a:xfrm rot="13999922">
              <a:off x="-792483" y="1762159"/>
              <a:ext cx="6242985" cy="940773"/>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0 w 6273162"/>
                <a:gd name="csY0" fmla="*/ 61503 h 872246"/>
                <a:gd name="csX1" fmla="*/ 5661873 w 6273162"/>
                <a:gd name="csY1" fmla="*/ 0 h 872246"/>
                <a:gd name="csX2" fmla="*/ 6273162 w 6273162"/>
                <a:gd name="csY2" fmla="*/ 872246 h 872246"/>
                <a:gd name="csX3" fmla="*/ 148791 w 6273162"/>
                <a:gd name="csY3" fmla="*/ 872246 h 872246"/>
                <a:gd name="csX4" fmla="*/ 0 w 6273162"/>
                <a:gd name="csY4" fmla="*/ 61503 h 872246"/>
                <a:gd name="csX0" fmla="*/ 0 w 6273162"/>
                <a:gd name="csY0" fmla="*/ 61503 h 872246"/>
                <a:gd name="csX1" fmla="*/ 5661873 w 6273162"/>
                <a:gd name="csY1" fmla="*/ 0 h 872246"/>
                <a:gd name="csX2" fmla="*/ 6273162 w 6273162"/>
                <a:gd name="csY2" fmla="*/ 872246 h 872246"/>
                <a:gd name="csX3" fmla="*/ 214818 w 6273162"/>
                <a:gd name="csY3" fmla="*/ 868627 h 872246"/>
                <a:gd name="csX4" fmla="*/ 0 w 6273162"/>
                <a:gd name="csY4" fmla="*/ 61503 h 872246"/>
                <a:gd name="csX0" fmla="*/ 0 w 6273162"/>
                <a:gd name="csY0" fmla="*/ 46280 h 857023"/>
                <a:gd name="csX1" fmla="*/ 5186097 w 6273162"/>
                <a:gd name="csY1" fmla="*/ 0 h 857023"/>
                <a:gd name="csX2" fmla="*/ 6273162 w 6273162"/>
                <a:gd name="csY2" fmla="*/ 857023 h 857023"/>
                <a:gd name="csX3" fmla="*/ 214818 w 6273162"/>
                <a:gd name="csY3" fmla="*/ 853404 h 857023"/>
                <a:gd name="csX4" fmla="*/ 0 w 6273162"/>
                <a:gd name="csY4" fmla="*/ 46280 h 857023"/>
                <a:gd name="csX0" fmla="*/ 0 w 5186097"/>
                <a:gd name="csY0" fmla="*/ 46280 h 853404"/>
                <a:gd name="csX1" fmla="*/ 5186097 w 5186097"/>
                <a:gd name="csY1" fmla="*/ 0 h 853404"/>
                <a:gd name="csX2" fmla="*/ 4576370 w 5186097"/>
                <a:gd name="csY2" fmla="*/ 839296 h 853404"/>
                <a:gd name="csX3" fmla="*/ 214818 w 5186097"/>
                <a:gd name="csY3" fmla="*/ 853404 h 853404"/>
                <a:gd name="csX4" fmla="*/ 0 w 5186097"/>
                <a:gd name="csY4" fmla="*/ 46280 h 853404"/>
                <a:gd name="csX0" fmla="*/ 0 w 5231751"/>
                <a:gd name="csY0" fmla="*/ 65066 h 853404"/>
                <a:gd name="csX1" fmla="*/ 5231751 w 5231751"/>
                <a:gd name="csY1" fmla="*/ 0 h 853404"/>
                <a:gd name="csX2" fmla="*/ 4622024 w 5231751"/>
                <a:gd name="csY2" fmla="*/ 839296 h 853404"/>
                <a:gd name="csX3" fmla="*/ 260472 w 5231751"/>
                <a:gd name="csY3" fmla="*/ 853404 h 853404"/>
                <a:gd name="csX4" fmla="*/ 0 w 5231751"/>
                <a:gd name="csY4" fmla="*/ 65066 h 853404"/>
                <a:gd name="csX0" fmla="*/ 0 w 6092294"/>
                <a:gd name="csY0" fmla="*/ 0 h 880132"/>
                <a:gd name="csX1" fmla="*/ 6092294 w 6092294"/>
                <a:gd name="csY1" fmla="*/ 26728 h 880132"/>
                <a:gd name="csX2" fmla="*/ 5482567 w 6092294"/>
                <a:gd name="csY2" fmla="*/ 866024 h 880132"/>
                <a:gd name="csX3" fmla="*/ 1121015 w 6092294"/>
                <a:gd name="csY3" fmla="*/ 880132 h 880132"/>
                <a:gd name="csX4" fmla="*/ 0 w 6092294"/>
                <a:gd name="csY4" fmla="*/ 0 h 880132"/>
                <a:gd name="csX0" fmla="*/ 0 w 6110932"/>
                <a:gd name="csY0" fmla="*/ 0 h 880132"/>
                <a:gd name="csX1" fmla="*/ 6110932 w 6110932"/>
                <a:gd name="csY1" fmla="*/ 30049 h 880132"/>
                <a:gd name="csX2" fmla="*/ 5482567 w 6110932"/>
                <a:gd name="csY2" fmla="*/ 866024 h 880132"/>
                <a:gd name="csX3" fmla="*/ 1121015 w 6110932"/>
                <a:gd name="csY3" fmla="*/ 880132 h 880132"/>
                <a:gd name="csX4" fmla="*/ 0 w 6110932"/>
                <a:gd name="csY4" fmla="*/ 0 h 880132"/>
                <a:gd name="csX0" fmla="*/ 0 w 6193862"/>
                <a:gd name="csY0" fmla="*/ 0 h 868913"/>
                <a:gd name="csX1" fmla="*/ 6193862 w 6193862"/>
                <a:gd name="csY1" fmla="*/ 18830 h 868913"/>
                <a:gd name="csX2" fmla="*/ 5565497 w 6193862"/>
                <a:gd name="csY2" fmla="*/ 854805 h 868913"/>
                <a:gd name="csX3" fmla="*/ 1203945 w 6193862"/>
                <a:gd name="csY3" fmla="*/ 868913 h 868913"/>
                <a:gd name="csX4" fmla="*/ 0 w 6193862"/>
                <a:gd name="csY4" fmla="*/ 0 h 868913"/>
                <a:gd name="csX0" fmla="*/ 0 w 6217556"/>
                <a:gd name="csY0" fmla="*/ 0 h 868913"/>
                <a:gd name="csX1" fmla="*/ 6217556 w 6217556"/>
                <a:gd name="csY1" fmla="*/ 15625 h 868913"/>
                <a:gd name="csX2" fmla="*/ 5565497 w 6217556"/>
                <a:gd name="csY2" fmla="*/ 854805 h 868913"/>
                <a:gd name="csX3" fmla="*/ 1203945 w 6217556"/>
                <a:gd name="csY3" fmla="*/ 868913 h 868913"/>
                <a:gd name="csX4" fmla="*/ 0 w 6217556"/>
                <a:gd name="csY4" fmla="*/ 0 h 868913"/>
                <a:gd name="csX0" fmla="*/ 0 w 6242985"/>
                <a:gd name="csY0" fmla="*/ 0 h 868913"/>
                <a:gd name="csX1" fmla="*/ 6242985 w 6242985"/>
                <a:gd name="csY1" fmla="*/ 23363 h 868913"/>
                <a:gd name="csX2" fmla="*/ 5565497 w 6242985"/>
                <a:gd name="csY2" fmla="*/ 854805 h 868913"/>
                <a:gd name="csX3" fmla="*/ 1203945 w 6242985"/>
                <a:gd name="csY3" fmla="*/ 868913 h 868913"/>
                <a:gd name="csX4" fmla="*/ 0 w 6242985"/>
                <a:gd name="csY4" fmla="*/ 0 h 868913"/>
              </a:gdLst>
              <a:ahLst/>
              <a:cxnLst>
                <a:cxn ang="0">
                  <a:pos x="csX0" y="csY0"/>
                </a:cxn>
                <a:cxn ang="0">
                  <a:pos x="csX1" y="csY1"/>
                </a:cxn>
                <a:cxn ang="0">
                  <a:pos x="csX2" y="csY2"/>
                </a:cxn>
                <a:cxn ang="0">
                  <a:pos x="csX3" y="csY3"/>
                </a:cxn>
                <a:cxn ang="0">
                  <a:pos x="csX4" y="csY4"/>
                </a:cxn>
              </a:cxnLst>
              <a:rect l="l" t="t" r="r" b="b"/>
              <a:pathLst>
                <a:path w="6242985" h="868913">
                  <a:moveTo>
                    <a:pt x="0" y="0"/>
                  </a:moveTo>
                  <a:lnTo>
                    <a:pt x="6242985" y="23363"/>
                  </a:lnTo>
                  <a:lnTo>
                    <a:pt x="5565497" y="854805"/>
                  </a:lnTo>
                  <a:lnTo>
                    <a:pt x="1203945" y="868913"/>
                  </a:lnTo>
                  <a:lnTo>
                    <a:pt x="0" y="0"/>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6651">
                <a:defRPr/>
              </a:pPr>
              <a:endParaRPr lang="pt-BR" sz="1798">
                <a:solidFill>
                  <a:prstClr val="white"/>
                </a:solidFill>
                <a:latin typeface="Aptos" panose="02110004020202020204"/>
              </a:endParaRPr>
            </a:p>
          </p:txBody>
        </p:sp>
      </p:grpSp>
      <p:sp>
        <p:nvSpPr>
          <p:cNvPr id="2" name="CaixaDeTexto 1">
            <a:extLst>
              <a:ext uri="{FF2B5EF4-FFF2-40B4-BE49-F238E27FC236}">
                <a16:creationId xmlns:a16="http://schemas.microsoft.com/office/drawing/2014/main" id="{48EB62DE-021E-B02F-FD60-8B2AFAFDE1CB}"/>
              </a:ext>
            </a:extLst>
          </p:cNvPr>
          <p:cNvSpPr txBox="1"/>
          <p:nvPr/>
        </p:nvSpPr>
        <p:spPr>
          <a:xfrm>
            <a:off x="4216563" y="4492192"/>
            <a:ext cx="2001671" cy="599449"/>
          </a:xfrm>
          <a:prstGeom prst="rect">
            <a:avLst/>
          </a:prstGeom>
          <a:noFill/>
        </p:spPr>
        <p:txBody>
          <a:bodyPr wrap="square" lIns="91331" tIns="45666" rIns="91331" bIns="45666" rtlCol="0" anchor="t">
            <a:spAutoFit/>
          </a:bodyPr>
          <a:lstStyle/>
          <a:p>
            <a:pPr algn="ctr" defTabSz="456651">
              <a:defRPr/>
            </a:pPr>
            <a:r>
              <a:rPr lang="pt-BR" sz="1099">
                <a:solidFill>
                  <a:prstClr val="white"/>
                </a:solidFill>
                <a:latin typeface="Calibri"/>
                <a:ea typeface="Calibri"/>
                <a:cs typeface="Calibri"/>
              </a:rPr>
              <a:t>SAC: 0800-590-0283</a:t>
            </a:r>
          </a:p>
          <a:p>
            <a:pPr algn="ctr" defTabSz="456651">
              <a:defRPr/>
            </a:pPr>
            <a:r>
              <a:rPr lang="pt-BR" sz="1099">
                <a:solidFill>
                  <a:prstClr val="white"/>
                </a:solidFill>
                <a:latin typeface="Calibri"/>
                <a:ea typeface="Calibri"/>
                <a:cs typeface="Calibri"/>
              </a:rPr>
              <a:t>11 5028-5717</a:t>
            </a:r>
            <a:endParaRPr lang="pt-BR" sz="1099" dirty="0">
              <a:solidFill>
                <a:prstClr val="white"/>
              </a:solidFill>
              <a:latin typeface="Calibri"/>
              <a:ea typeface="Calibri"/>
              <a:cs typeface="Calibri"/>
            </a:endParaRPr>
          </a:p>
          <a:p>
            <a:pPr algn="ctr" defTabSz="456651">
              <a:defRPr/>
            </a:pPr>
            <a:r>
              <a:rPr lang="pt-BR" sz="1099">
                <a:solidFill>
                  <a:prstClr val="white"/>
                </a:solidFill>
                <a:latin typeface="Calibri"/>
                <a:ea typeface="Calibri"/>
                <a:cs typeface="Calibri"/>
              </a:rPr>
              <a:t>sac@vogebrasil.com.br</a:t>
            </a:r>
            <a:endParaRPr lang="pt-BR" sz="1099"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7" name="CaixaDeTexto 6">
            <a:extLst>
              <a:ext uri="{FF2B5EF4-FFF2-40B4-BE49-F238E27FC236}">
                <a16:creationId xmlns:a16="http://schemas.microsoft.com/office/drawing/2014/main" id="{1A37EC01-FF90-71BC-0437-0DEFED75C16F}"/>
              </a:ext>
            </a:extLst>
          </p:cNvPr>
          <p:cNvSpPr txBox="1"/>
          <p:nvPr/>
        </p:nvSpPr>
        <p:spPr>
          <a:xfrm>
            <a:off x="4399888" y="4271782"/>
            <a:ext cx="1901615" cy="277670"/>
          </a:xfrm>
          <a:prstGeom prst="rect">
            <a:avLst/>
          </a:prstGeom>
          <a:solidFill>
            <a:srgbClr val="000000"/>
          </a:solidFill>
        </p:spPr>
        <p:txBody>
          <a:bodyPr wrap="square" rtlCol="0">
            <a:spAutoFit/>
          </a:bodyPr>
          <a:lstStyle/>
          <a:p>
            <a:pPr defTabSz="456651">
              <a:defRPr/>
            </a:pPr>
            <a:r>
              <a:rPr lang="pt-BR" sz="1199">
                <a:solidFill>
                  <a:prstClr val="white"/>
                </a:solidFill>
                <a:latin typeface="Aptos" panose="02110004020202020204"/>
              </a:rPr>
              <a:t>www.vogebrasil.com.br</a:t>
            </a:r>
          </a:p>
        </p:txBody>
      </p:sp>
      <p:sp>
        <p:nvSpPr>
          <p:cNvPr id="3" name="object 6">
            <a:extLst>
              <a:ext uri="{FF2B5EF4-FFF2-40B4-BE49-F238E27FC236}">
                <a16:creationId xmlns:a16="http://schemas.microsoft.com/office/drawing/2014/main" id="{BCEB9E4B-7BBF-32DF-7D6D-697613EB5C7A}"/>
              </a:ext>
            </a:extLst>
          </p:cNvPr>
          <p:cNvSpPr txBox="1"/>
          <p:nvPr/>
        </p:nvSpPr>
        <p:spPr>
          <a:xfrm>
            <a:off x="6435739" y="3162493"/>
            <a:ext cx="936104" cy="141064"/>
          </a:xfrm>
          <a:prstGeom prst="rect">
            <a:avLst/>
          </a:prstGeom>
        </p:spPr>
        <p:txBody>
          <a:bodyPr vert="horz" wrap="square" lIns="0" tIns="0" rIns="0" bIns="0" rtlCol="0">
            <a:spAutoFit/>
          </a:bodyPr>
          <a:lstStyle/>
          <a:p>
            <a:pPr>
              <a:lnSpc>
                <a:spcPts val="1112"/>
              </a:lnSpc>
            </a:pPr>
            <a:r>
              <a:rPr lang="pt-BR" sz="1000">
                <a:solidFill>
                  <a:schemeClr val="bg1"/>
                </a:solidFill>
                <a:latin typeface="Arial"/>
                <a:cs typeface="Arial"/>
              </a:rPr>
              <a:t>Parcerias</a:t>
            </a:r>
            <a:endParaRPr sz="1000">
              <a:solidFill>
                <a:schemeClr val="bg1"/>
              </a:solidFill>
              <a:latin typeface="Arial"/>
              <a:cs typeface="Arial"/>
            </a:endParaRPr>
          </a:p>
        </p:txBody>
      </p:sp>
      <p:pic>
        <p:nvPicPr>
          <p:cNvPr id="9" name="Imagem 8" descr="Desenho de um círculo&#10;&#10;O conteúdo gerado por IA pode estar incorreto.">
            <a:extLst>
              <a:ext uri="{FF2B5EF4-FFF2-40B4-BE49-F238E27FC236}">
                <a16:creationId xmlns:a16="http://schemas.microsoft.com/office/drawing/2014/main" id="{47ADF231-1DB6-D925-C864-813DADCB4C0B}"/>
              </a:ext>
            </a:extLst>
          </p:cNvPr>
          <p:cNvPicPr>
            <a:picLocks noChangeAspect="1"/>
          </p:cNvPicPr>
          <p:nvPr/>
        </p:nvPicPr>
        <p:blipFill>
          <a:blip r:embed="rId7"/>
          <a:stretch>
            <a:fillRect/>
          </a:stretch>
        </p:blipFill>
        <p:spPr>
          <a:xfrm>
            <a:off x="6363753" y="3658879"/>
            <a:ext cx="845240" cy="236723"/>
          </a:xfrm>
          <a:prstGeom prst="rect">
            <a:avLst/>
          </a:prstGeom>
        </p:spPr>
      </p:pic>
      <p:pic>
        <p:nvPicPr>
          <p:cNvPr id="11" name="Imagem 10" descr="Uma imagem contendo Ícone&#10;&#10;O conteúdo gerado por IA pode estar incorreto.">
            <a:extLst>
              <a:ext uri="{FF2B5EF4-FFF2-40B4-BE49-F238E27FC236}">
                <a16:creationId xmlns:a16="http://schemas.microsoft.com/office/drawing/2014/main" id="{9A03A624-D729-3E85-0E41-AA476AEE6ED0}"/>
              </a:ext>
            </a:extLst>
          </p:cNvPr>
          <p:cNvPicPr>
            <a:picLocks noChangeAspect="1"/>
          </p:cNvPicPr>
          <p:nvPr/>
        </p:nvPicPr>
        <p:blipFill>
          <a:blip r:embed="rId8"/>
          <a:stretch>
            <a:fillRect/>
          </a:stretch>
        </p:blipFill>
        <p:spPr>
          <a:xfrm>
            <a:off x="6363731" y="3932810"/>
            <a:ext cx="845262" cy="222596"/>
          </a:xfrm>
          <a:prstGeom prst="rect">
            <a:avLst/>
          </a:prstGeom>
        </p:spPr>
      </p:pic>
      <p:pic>
        <p:nvPicPr>
          <p:cNvPr id="18" name="Imagem 17" descr="Tela de vídeo game&#10;&#10;O conteúdo gerado por IA pode estar incorreto.">
            <a:extLst>
              <a:ext uri="{FF2B5EF4-FFF2-40B4-BE49-F238E27FC236}">
                <a16:creationId xmlns:a16="http://schemas.microsoft.com/office/drawing/2014/main" id="{95E385ED-7186-1F5D-B380-31C6608E6F12}"/>
              </a:ext>
            </a:extLst>
          </p:cNvPr>
          <p:cNvPicPr>
            <a:picLocks noChangeAspect="1"/>
          </p:cNvPicPr>
          <p:nvPr/>
        </p:nvPicPr>
        <p:blipFill>
          <a:blip r:embed="rId9"/>
          <a:stretch>
            <a:fillRect/>
          </a:stretch>
        </p:blipFill>
        <p:spPr>
          <a:xfrm>
            <a:off x="6295277" y="3386724"/>
            <a:ext cx="920790" cy="253551"/>
          </a:xfrm>
          <a:prstGeom prst="rect">
            <a:avLst/>
          </a:prstGeom>
        </p:spPr>
      </p:pic>
    </p:spTree>
    <p:extLst>
      <p:ext uri="{BB962C8B-B14F-4D97-AF65-F5344CB8AC3E}">
        <p14:creationId xmlns:p14="http://schemas.microsoft.com/office/powerpoint/2010/main" val="292461061"/>
      </p:ext>
    </p:extLst>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1902</TotalTime>
  <Words>27148</Words>
  <Application>Microsoft Office PowerPoint</Application>
  <PresentationFormat>Personalizar</PresentationFormat>
  <Paragraphs>3360</Paragraphs>
  <Slides>176</Slides>
  <Notes>0</Notes>
  <HiddenSlides>0</HiddenSlides>
  <MMClips>0</MMClips>
  <ScaleCrop>false</ScaleCrop>
  <HeadingPairs>
    <vt:vector size="6" baseType="variant">
      <vt:variant>
        <vt:lpstr>Fontes usadas</vt:lpstr>
      </vt:variant>
      <vt:variant>
        <vt:i4>14</vt:i4>
      </vt:variant>
      <vt:variant>
        <vt:lpstr>Tema</vt:lpstr>
      </vt:variant>
      <vt:variant>
        <vt:i4>1</vt:i4>
      </vt:variant>
      <vt:variant>
        <vt:lpstr>Títulos de slides</vt:lpstr>
      </vt:variant>
      <vt:variant>
        <vt:i4>176</vt:i4>
      </vt:variant>
    </vt:vector>
  </HeadingPairs>
  <TitlesOfParts>
    <vt:vector size="191" baseType="lpstr">
      <vt:lpstr>Arial</vt:lpstr>
      <vt:lpstr>Courier New</vt:lpstr>
      <vt:lpstr>Times New Roman</vt:lpstr>
      <vt:lpstr>Webdings</vt:lpstr>
      <vt:lpstr>Microsoft YaHei UI</vt:lpstr>
      <vt:lpstr>Wingdings 3</vt:lpstr>
      <vt:lpstr>Aptos</vt:lpstr>
      <vt:lpstr>Cambria</vt:lpstr>
      <vt:lpstr>PBSUWU+Arial</vt:lpstr>
      <vt:lpstr>ECDRCR+Symbol</vt:lpstr>
      <vt:lpstr>Calibri</vt:lpstr>
      <vt:lpstr>Microsoft YaHei</vt:lpstr>
      <vt:lpstr>Aptos Narrow</vt:lpstr>
      <vt:lpstr>Wingdings</vt:lpstr>
      <vt:lpstr>Theme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Philippe Amaral</dc:creator>
  <cp:lastModifiedBy>Philippe Amaral</cp:lastModifiedBy>
  <cp:revision>3</cp:revision>
  <dcterms:modified xsi:type="dcterms:W3CDTF">2026-07-03T12:30:26Z</dcterms:modified>
</cp:coreProperties>
</file>