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2"/>
  </p:sld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442" r:id="rId130"/>
    <p:sldId id="385" r:id="rId131"/>
    <p:sldId id="386" r:id="rId132"/>
    <p:sldId id="387" r:id="rId133"/>
    <p:sldId id="388" r:id="rId134"/>
    <p:sldId id="438" r:id="rId135"/>
    <p:sldId id="439" r:id="rId136"/>
    <p:sldId id="443" r:id="rId137"/>
    <p:sldId id="441" r:id="rId138"/>
  </p:sldIdLst>
  <p:sldSz cx="7556500" cy="5321300"/>
  <p:notesSz cx="7556500" cy="5321300"/>
  <p:embeddedFontLst>
    <p:embeddedFont>
      <p:font typeface="Aptos Narrow" panose="020B0004020202020204" pitchFamily="34" charset="0"/>
      <p:regular r:id="rId139"/>
      <p:bold r:id="rId140"/>
      <p:italic r:id="rId141"/>
      <p:boldItalic r:id="rId142"/>
    </p:embeddedFont>
    <p:embeddedFont>
      <p:font typeface="Cambria" panose="02040503050406030204" pitchFamily="18" charset="0"/>
      <p:regular r:id="rId143"/>
      <p:bold r:id="rId144"/>
      <p:italic r:id="rId145"/>
      <p:boldItalic r:id="rId146"/>
    </p:embeddedFont>
    <p:embeddedFont>
      <p:font typeface="ECDRCR+Symbol" panose="020B0604020202020204" charset="0"/>
      <p:regular r:id="rId147"/>
    </p:embeddedFont>
    <p:embeddedFont>
      <p:font typeface="HEDOVE+Symbol" panose="020B0604020202020204" charset="2"/>
      <p:regular r:id="rId148"/>
    </p:embeddedFont>
    <p:embeddedFont>
      <p:font typeface="Microsoft YaHei" panose="020B0503020204020204" pitchFamily="34" charset="-122"/>
      <p:regular r:id="rId149"/>
      <p:bold r:id="rId150"/>
    </p:embeddedFont>
    <p:embeddedFont>
      <p:font typeface="Microsoft YaHei UI" panose="020B0503020204020204" pitchFamily="34" charset="-122"/>
      <p:regular r:id="rId151"/>
      <p:bold r:id="rId152"/>
    </p:embeddedFont>
    <p:embeddedFont>
      <p:font typeface="PBSUWU+Arial" panose="020B0604020202020204" charset="0"/>
      <p:regular r:id="rId153"/>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58E823-87BD-49CA-85D0-A5D09439D67C}" v="17" dt="2026-06-28T16:54:40.5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445" y="62"/>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microsoft.com/office/2015/10/relationships/revisionInfo" Target="revisionInfo.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font" Target="fonts/font11.fntdata"/><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font" Target="fonts/font1.fntdata"/><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font" Target="fonts/font12.fntdata"/><Relationship Id="rId155"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font" Target="fonts/font2.fntdata"/><Relationship Id="rId145"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font" Target="fonts/font13.fntdata"/><Relationship Id="rId156"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font" Target="fonts/font3.fntdata"/><Relationship Id="rId146" Type="http://schemas.openxmlformats.org/officeDocument/2006/relationships/font" Target="fonts/font8.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font" Target="fonts/font14.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font" Target="fonts/font9.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font" Target="fonts/font4.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font" Target="fonts/font15.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font" Target="fonts/font5.fntdata"/><Relationship Id="rId148"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presProps" Target="pres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font" Target="fonts/font6.fntdata"/><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ippe Amaral" userId="53bd37551f12ff51" providerId="LiveId" clId="{F562A4F2-6F1C-4F4A-8493-D618D1B0A662}"/>
    <pc:docChg chg="custSel addSld modSld">
      <pc:chgData name="Philippe Amaral" userId="53bd37551f12ff51" providerId="LiveId" clId="{F562A4F2-6F1C-4F4A-8493-D618D1B0A662}" dt="2026-06-28T16:55:26.121" v="996" actId="1076"/>
      <pc:docMkLst>
        <pc:docMk/>
      </pc:docMkLst>
      <pc:sldChg chg="modSp mod">
        <pc:chgData name="Philippe Amaral" userId="53bd37551f12ff51" providerId="LiveId" clId="{F562A4F2-6F1C-4F4A-8493-D618D1B0A662}" dt="2026-06-19T17:45:34.081" v="3" actId="20577"/>
        <pc:sldMkLst>
          <pc:docMk/>
          <pc:sldMk cId="0" sldId="256"/>
        </pc:sldMkLst>
        <pc:spChg chg="mod">
          <ac:chgData name="Philippe Amaral" userId="53bd37551f12ff51" providerId="LiveId" clId="{F562A4F2-6F1C-4F4A-8493-D618D1B0A662}" dt="2026-06-19T17:45:34.081" v="3" actId="20577"/>
          <ac:spMkLst>
            <pc:docMk/>
            <pc:sldMk cId="0" sldId="256"/>
            <ac:spMk id="5" creationId="{5B66973A-6FC6-EEB0-5923-BDB8919710D9}"/>
          </ac:spMkLst>
        </pc:spChg>
      </pc:sldChg>
      <pc:sldChg chg="modSp mod">
        <pc:chgData name="Philippe Amaral" userId="53bd37551f12ff51" providerId="LiveId" clId="{F562A4F2-6F1C-4F4A-8493-D618D1B0A662}" dt="2026-06-19T17:46:24.308" v="9" actId="20577"/>
        <pc:sldMkLst>
          <pc:docMk/>
          <pc:sldMk cId="0" sldId="264"/>
        </pc:sldMkLst>
        <pc:spChg chg="mod">
          <ac:chgData name="Philippe Amaral" userId="53bd37551f12ff51" providerId="LiveId" clId="{F562A4F2-6F1C-4F4A-8493-D618D1B0A662}" dt="2026-06-19T17:46:24.308" v="9" actId="20577"/>
          <ac:spMkLst>
            <pc:docMk/>
            <pc:sldMk cId="0" sldId="264"/>
            <ac:spMk id="7" creationId="{00000000-0000-0000-0000-000000000000}"/>
          </ac:spMkLst>
        </pc:spChg>
      </pc:sldChg>
      <pc:sldChg chg="addSp modSp mod">
        <pc:chgData name="Philippe Amaral" userId="53bd37551f12ff51" providerId="LiveId" clId="{F562A4F2-6F1C-4F4A-8493-D618D1B0A662}" dt="2026-06-28T16:37:43.802" v="677" actId="164"/>
        <pc:sldMkLst>
          <pc:docMk/>
          <pc:sldMk cId="0" sldId="275"/>
        </pc:sldMkLst>
        <pc:spChg chg="mod">
          <ac:chgData name="Philippe Amaral" userId="53bd37551f12ff51" providerId="LiveId" clId="{F562A4F2-6F1C-4F4A-8493-D618D1B0A662}" dt="2026-06-28T16:37:43.802" v="677" actId="164"/>
          <ac:spMkLst>
            <pc:docMk/>
            <pc:sldMk cId="0" sldId="275"/>
            <ac:spMk id="3" creationId="{00000000-0000-0000-0000-000000000000}"/>
          </ac:spMkLst>
        </pc:spChg>
        <pc:spChg chg="mod">
          <ac:chgData name="Philippe Amaral" userId="53bd37551f12ff51" providerId="LiveId" clId="{F562A4F2-6F1C-4F4A-8493-D618D1B0A662}" dt="2026-06-28T16:36:48.772" v="670" actId="14100"/>
          <ac:spMkLst>
            <pc:docMk/>
            <pc:sldMk cId="0" sldId="275"/>
            <ac:spMk id="16" creationId="{00000000-0000-0000-0000-000000000000}"/>
          </ac:spMkLst>
        </pc:spChg>
        <pc:spChg chg="add mod">
          <ac:chgData name="Philippe Amaral" userId="53bd37551f12ff51" providerId="LiveId" clId="{F562A4F2-6F1C-4F4A-8493-D618D1B0A662}" dt="2026-06-28T16:37:43.802" v="677" actId="164"/>
          <ac:spMkLst>
            <pc:docMk/>
            <pc:sldMk cId="0" sldId="275"/>
            <ac:spMk id="18" creationId="{B539F702-8578-A799-3390-CC1C1B06DE75}"/>
          </ac:spMkLst>
        </pc:spChg>
        <pc:grpChg chg="add mod">
          <ac:chgData name="Philippe Amaral" userId="53bd37551f12ff51" providerId="LiveId" clId="{F562A4F2-6F1C-4F4A-8493-D618D1B0A662}" dt="2026-06-28T16:37:43.802" v="677" actId="164"/>
          <ac:grpSpMkLst>
            <pc:docMk/>
            <pc:sldMk cId="0" sldId="275"/>
            <ac:grpSpMk id="19" creationId="{A864C625-56E4-1773-DCAB-7EA2C1293661}"/>
          </ac:grpSpMkLst>
        </pc:grpChg>
      </pc:sldChg>
      <pc:sldChg chg="addSp modSp mod">
        <pc:chgData name="Philippe Amaral" userId="53bd37551f12ff51" providerId="LiveId" clId="{F562A4F2-6F1C-4F4A-8493-D618D1B0A662}" dt="2026-06-28T16:46:13.875" v="685" actId="14100"/>
        <pc:sldMkLst>
          <pc:docMk/>
          <pc:sldMk cId="0" sldId="281"/>
        </pc:sldMkLst>
        <pc:spChg chg="mod">
          <ac:chgData name="Philippe Amaral" userId="53bd37551f12ff51" providerId="LiveId" clId="{F562A4F2-6F1C-4F4A-8493-D618D1B0A662}" dt="2026-06-28T16:46:01.767" v="682" actId="164"/>
          <ac:spMkLst>
            <pc:docMk/>
            <pc:sldMk cId="0" sldId="281"/>
            <ac:spMk id="3" creationId="{00000000-0000-0000-0000-000000000000}"/>
          </ac:spMkLst>
        </pc:spChg>
        <pc:spChg chg="mod">
          <ac:chgData name="Philippe Amaral" userId="53bd37551f12ff51" providerId="LiveId" clId="{F562A4F2-6F1C-4F4A-8493-D618D1B0A662}" dt="2026-06-26T22:06:09.661" v="316" actId="20577"/>
          <ac:spMkLst>
            <pc:docMk/>
            <pc:sldMk cId="0" sldId="281"/>
            <ac:spMk id="9" creationId="{00000000-0000-0000-0000-000000000000}"/>
          </ac:spMkLst>
        </pc:spChg>
        <pc:spChg chg="add mod">
          <ac:chgData name="Philippe Amaral" userId="53bd37551f12ff51" providerId="LiveId" clId="{F562A4F2-6F1C-4F4A-8493-D618D1B0A662}" dt="2026-06-28T16:46:01.767" v="682" actId="164"/>
          <ac:spMkLst>
            <pc:docMk/>
            <pc:sldMk cId="0" sldId="281"/>
            <ac:spMk id="15" creationId="{28576AB5-F546-B3F8-145F-707229ED1359}"/>
          </ac:spMkLst>
        </pc:spChg>
        <pc:grpChg chg="add mod">
          <ac:chgData name="Philippe Amaral" userId="53bd37551f12ff51" providerId="LiveId" clId="{F562A4F2-6F1C-4F4A-8493-D618D1B0A662}" dt="2026-06-28T16:46:13.875" v="685" actId="14100"/>
          <ac:grpSpMkLst>
            <pc:docMk/>
            <pc:sldMk cId="0" sldId="281"/>
            <ac:grpSpMk id="16" creationId="{0C40F970-8133-3C85-5FE1-0D69669A9FF5}"/>
          </ac:grpSpMkLst>
        </pc:grpChg>
      </pc:sldChg>
      <pc:sldChg chg="addSp modSp mod">
        <pc:chgData name="Philippe Amaral" userId="53bd37551f12ff51" providerId="LiveId" clId="{F562A4F2-6F1C-4F4A-8493-D618D1B0A662}" dt="2026-06-28T16:49:05.772" v="930" actId="20577"/>
        <pc:sldMkLst>
          <pc:docMk/>
          <pc:sldMk cId="0" sldId="283"/>
        </pc:sldMkLst>
        <pc:spChg chg="mod">
          <ac:chgData name="Philippe Amaral" userId="53bd37551f12ff51" providerId="LiveId" clId="{F562A4F2-6F1C-4F4A-8493-D618D1B0A662}" dt="2026-06-26T22:10:22.966" v="363" actId="20577"/>
          <ac:spMkLst>
            <pc:docMk/>
            <pc:sldMk cId="0" sldId="283"/>
            <ac:spMk id="5" creationId="{00000000-0000-0000-0000-000000000000}"/>
          </ac:spMkLst>
        </pc:spChg>
        <pc:spChg chg="add mod">
          <ac:chgData name="Philippe Amaral" userId="53bd37551f12ff51" providerId="LiveId" clId="{F562A4F2-6F1C-4F4A-8493-D618D1B0A662}" dt="2026-06-28T16:49:05.772" v="930" actId="20577"/>
          <ac:spMkLst>
            <pc:docMk/>
            <pc:sldMk cId="0" sldId="283"/>
            <ac:spMk id="8" creationId="{F5B30150-D992-13A5-08B2-B19C5F761646}"/>
          </ac:spMkLst>
        </pc:spChg>
      </pc:sldChg>
      <pc:sldChg chg="addSp delSp modSp mod">
        <pc:chgData name="Philippe Amaral" userId="53bd37551f12ff51" providerId="LiveId" clId="{F562A4F2-6F1C-4F4A-8493-D618D1B0A662}" dt="2026-06-28T16:53:44.009" v="970" actId="164"/>
        <pc:sldMkLst>
          <pc:docMk/>
          <pc:sldMk cId="0" sldId="284"/>
        </pc:sldMkLst>
        <pc:spChg chg="mod">
          <ac:chgData name="Philippe Amaral" userId="53bd37551f12ff51" providerId="LiveId" clId="{F562A4F2-6F1C-4F4A-8493-D618D1B0A662}" dt="2026-06-28T16:53:44.009" v="970" actId="164"/>
          <ac:spMkLst>
            <pc:docMk/>
            <pc:sldMk cId="0" sldId="284"/>
            <ac:spMk id="3" creationId="{00000000-0000-0000-0000-000000000000}"/>
          </ac:spMkLst>
        </pc:spChg>
        <pc:spChg chg="add mod">
          <ac:chgData name="Philippe Amaral" userId="53bd37551f12ff51" providerId="LiveId" clId="{F562A4F2-6F1C-4F4A-8493-D618D1B0A662}" dt="2026-06-28T16:53:44.009" v="970" actId="164"/>
          <ac:spMkLst>
            <pc:docMk/>
            <pc:sldMk cId="0" sldId="284"/>
            <ac:spMk id="4" creationId="{65722D8F-F20E-07EA-F43F-B837C8E9550B}"/>
          </ac:spMkLst>
        </pc:spChg>
        <pc:spChg chg="add del mod">
          <ac:chgData name="Philippe Amaral" userId="53bd37551f12ff51" providerId="LiveId" clId="{F562A4F2-6F1C-4F4A-8493-D618D1B0A662}" dt="2026-06-28T16:52:15.139" v="968" actId="478"/>
          <ac:spMkLst>
            <pc:docMk/>
            <pc:sldMk cId="0" sldId="284"/>
            <ac:spMk id="8" creationId="{22250309-49DB-467D-6541-5DDD33D30356}"/>
          </ac:spMkLst>
        </pc:spChg>
        <pc:spChg chg="add mod">
          <ac:chgData name="Philippe Amaral" userId="53bd37551f12ff51" providerId="LiveId" clId="{F562A4F2-6F1C-4F4A-8493-D618D1B0A662}" dt="2026-06-28T16:53:44.009" v="970" actId="164"/>
          <ac:spMkLst>
            <pc:docMk/>
            <pc:sldMk cId="0" sldId="284"/>
            <ac:spMk id="9" creationId="{F25D37A4-2FFA-6E00-74A0-06BDB03566C4}"/>
          </ac:spMkLst>
        </pc:spChg>
        <pc:grpChg chg="add mod">
          <ac:chgData name="Philippe Amaral" userId="53bd37551f12ff51" providerId="LiveId" clId="{F562A4F2-6F1C-4F4A-8493-D618D1B0A662}" dt="2026-06-28T16:53:44.009" v="970" actId="164"/>
          <ac:grpSpMkLst>
            <pc:docMk/>
            <pc:sldMk cId="0" sldId="284"/>
            <ac:grpSpMk id="10" creationId="{6CF03A60-7C84-3405-857A-81732762BC7B}"/>
          </ac:grpSpMkLst>
        </pc:grpChg>
      </pc:sldChg>
      <pc:sldChg chg="modSp mod">
        <pc:chgData name="Philippe Amaral" userId="53bd37551f12ff51" providerId="LiveId" clId="{F562A4F2-6F1C-4F4A-8493-D618D1B0A662}" dt="2026-06-19T18:01:05.810" v="14" actId="20577"/>
        <pc:sldMkLst>
          <pc:docMk/>
          <pc:sldMk cId="0" sldId="292"/>
        </pc:sldMkLst>
        <pc:spChg chg="mod">
          <ac:chgData name="Philippe Amaral" userId="53bd37551f12ff51" providerId="LiveId" clId="{F562A4F2-6F1C-4F4A-8493-D618D1B0A662}" dt="2026-06-19T18:01:05.810" v="14" actId="20577"/>
          <ac:spMkLst>
            <pc:docMk/>
            <pc:sldMk cId="0" sldId="292"/>
            <ac:spMk id="6" creationId="{00000000-0000-0000-0000-000000000000}"/>
          </ac:spMkLst>
        </pc:spChg>
      </pc:sldChg>
      <pc:sldChg chg="modSp mod">
        <pc:chgData name="Philippe Amaral" userId="53bd37551f12ff51" providerId="LiveId" clId="{F562A4F2-6F1C-4F4A-8493-D618D1B0A662}" dt="2026-06-19T18:02:44.373" v="34" actId="404"/>
        <pc:sldMkLst>
          <pc:docMk/>
          <pc:sldMk cId="0" sldId="305"/>
        </pc:sldMkLst>
        <pc:spChg chg="mod">
          <ac:chgData name="Philippe Amaral" userId="53bd37551f12ff51" providerId="LiveId" clId="{F562A4F2-6F1C-4F4A-8493-D618D1B0A662}" dt="2026-06-19T18:02:44.373" v="34" actId="404"/>
          <ac:spMkLst>
            <pc:docMk/>
            <pc:sldMk cId="0" sldId="305"/>
            <ac:spMk id="7" creationId="{00000000-0000-0000-0000-000000000000}"/>
          </ac:spMkLst>
        </pc:spChg>
        <pc:spChg chg="mod">
          <ac:chgData name="Philippe Amaral" userId="53bd37551f12ff51" providerId="LiveId" clId="{F562A4F2-6F1C-4F4A-8493-D618D1B0A662}" dt="2026-06-19T18:02:17.713" v="30" actId="20577"/>
          <ac:spMkLst>
            <pc:docMk/>
            <pc:sldMk cId="0" sldId="305"/>
            <ac:spMk id="13" creationId="{00000000-0000-0000-0000-000000000000}"/>
          </ac:spMkLst>
        </pc:spChg>
      </pc:sldChg>
      <pc:sldChg chg="addSp modSp mod">
        <pc:chgData name="Philippe Amaral" userId="53bd37551f12ff51" providerId="LiveId" clId="{F562A4F2-6F1C-4F4A-8493-D618D1B0A662}" dt="2026-06-19T18:04:07.869" v="45" actId="1035"/>
        <pc:sldMkLst>
          <pc:docMk/>
          <pc:sldMk cId="0" sldId="306"/>
        </pc:sldMkLst>
        <pc:spChg chg="mod">
          <ac:chgData name="Philippe Amaral" userId="53bd37551f12ff51" providerId="LiveId" clId="{F562A4F2-6F1C-4F4A-8493-D618D1B0A662}" dt="2026-06-19T18:04:07.869" v="45" actId="1035"/>
          <ac:spMkLst>
            <pc:docMk/>
            <pc:sldMk cId="0" sldId="306"/>
            <ac:spMk id="3" creationId="{00000000-0000-0000-0000-000000000000}"/>
          </ac:spMkLst>
        </pc:spChg>
        <pc:spChg chg="add mod">
          <ac:chgData name="Philippe Amaral" userId="53bd37551f12ff51" providerId="LiveId" clId="{F562A4F2-6F1C-4F4A-8493-D618D1B0A662}" dt="2026-06-19T18:03:49.972" v="42" actId="1076"/>
          <ac:spMkLst>
            <pc:docMk/>
            <pc:sldMk cId="0" sldId="306"/>
            <ac:spMk id="4" creationId="{5B096CE8-013C-E11C-7928-C7B5C041245C}"/>
          </ac:spMkLst>
        </pc:spChg>
        <pc:spChg chg="mod">
          <ac:chgData name="Philippe Amaral" userId="53bd37551f12ff51" providerId="LiveId" clId="{F562A4F2-6F1C-4F4A-8493-D618D1B0A662}" dt="2026-06-19T18:03:37.881" v="40" actId="1076"/>
          <ac:spMkLst>
            <pc:docMk/>
            <pc:sldMk cId="0" sldId="306"/>
            <ac:spMk id="8" creationId="{00000000-0000-0000-0000-000000000000}"/>
          </ac:spMkLst>
        </pc:spChg>
      </pc:sldChg>
      <pc:sldChg chg="addSp modSp mod">
        <pc:chgData name="Philippe Amaral" userId="53bd37551f12ff51" providerId="LiveId" clId="{F562A4F2-6F1C-4F4A-8493-D618D1B0A662}" dt="2026-06-28T16:55:26.121" v="996" actId="1076"/>
        <pc:sldMkLst>
          <pc:docMk/>
          <pc:sldMk cId="0" sldId="309"/>
        </pc:sldMkLst>
        <pc:spChg chg="add mod">
          <ac:chgData name="Philippe Amaral" userId="53bd37551f12ff51" providerId="LiveId" clId="{F562A4F2-6F1C-4F4A-8493-D618D1B0A662}" dt="2026-06-28T16:55:26.121" v="996" actId="1076"/>
          <ac:spMkLst>
            <pc:docMk/>
            <pc:sldMk cId="0" sldId="309"/>
            <ac:spMk id="13" creationId="{AB302386-0C1D-93AB-51A4-4DC6628AD680}"/>
          </ac:spMkLst>
        </pc:spChg>
        <pc:cxnChg chg="add mod">
          <ac:chgData name="Philippe Amaral" userId="53bd37551f12ff51" providerId="LiveId" clId="{F562A4F2-6F1C-4F4A-8493-D618D1B0A662}" dt="2026-06-28T16:55:19.742" v="995" actId="1076"/>
          <ac:cxnSpMkLst>
            <pc:docMk/>
            <pc:sldMk cId="0" sldId="309"/>
            <ac:cxnSpMk id="15" creationId="{49EC111D-52E6-1FB2-AA8D-23347047595B}"/>
          </ac:cxnSpMkLst>
        </pc:cxnChg>
      </pc:sldChg>
      <pc:sldChg chg="modSp mod">
        <pc:chgData name="Philippe Amaral" userId="53bd37551f12ff51" providerId="LiveId" clId="{F562A4F2-6F1C-4F4A-8493-D618D1B0A662}" dt="2026-06-19T18:05:19.120" v="50" actId="20577"/>
        <pc:sldMkLst>
          <pc:docMk/>
          <pc:sldMk cId="0" sldId="333"/>
        </pc:sldMkLst>
        <pc:spChg chg="mod">
          <ac:chgData name="Philippe Amaral" userId="53bd37551f12ff51" providerId="LiveId" clId="{F562A4F2-6F1C-4F4A-8493-D618D1B0A662}" dt="2026-06-19T18:05:00.335" v="46" actId="1076"/>
          <ac:spMkLst>
            <pc:docMk/>
            <pc:sldMk cId="0" sldId="333"/>
            <ac:spMk id="4" creationId="{00000000-0000-0000-0000-000000000000}"/>
          </ac:spMkLst>
        </pc:spChg>
        <pc:spChg chg="mod">
          <ac:chgData name="Philippe Amaral" userId="53bd37551f12ff51" providerId="LiveId" clId="{F562A4F2-6F1C-4F4A-8493-D618D1B0A662}" dt="2026-06-19T18:05:19.120" v="50" actId="20577"/>
          <ac:spMkLst>
            <pc:docMk/>
            <pc:sldMk cId="0" sldId="333"/>
            <ac:spMk id="9" creationId="{00000000-0000-0000-0000-000000000000}"/>
          </ac:spMkLst>
        </pc:spChg>
      </pc:sldChg>
      <pc:sldChg chg="modSp mod">
        <pc:chgData name="Philippe Amaral" userId="53bd37551f12ff51" providerId="LiveId" clId="{F562A4F2-6F1C-4F4A-8493-D618D1B0A662}" dt="2026-06-26T21:58:25.292" v="129" actId="20577"/>
        <pc:sldMkLst>
          <pc:docMk/>
          <pc:sldMk cId="0" sldId="365"/>
        </pc:sldMkLst>
        <pc:spChg chg="mod">
          <ac:chgData name="Philippe Amaral" userId="53bd37551f12ff51" providerId="LiveId" clId="{F562A4F2-6F1C-4F4A-8493-D618D1B0A662}" dt="2026-06-26T21:57:29.944" v="100" actId="20577"/>
          <ac:spMkLst>
            <pc:docMk/>
            <pc:sldMk cId="0" sldId="365"/>
            <ac:spMk id="7" creationId="{00000000-0000-0000-0000-000000000000}"/>
          </ac:spMkLst>
        </pc:spChg>
        <pc:spChg chg="mod">
          <ac:chgData name="Philippe Amaral" userId="53bd37551f12ff51" providerId="LiveId" clId="{F562A4F2-6F1C-4F4A-8493-D618D1B0A662}" dt="2026-06-26T21:58:25.292" v="129" actId="20577"/>
          <ac:spMkLst>
            <pc:docMk/>
            <pc:sldMk cId="0" sldId="365"/>
            <ac:spMk id="8" creationId="{00000000-0000-0000-0000-000000000000}"/>
          </ac:spMkLst>
        </pc:spChg>
        <pc:spChg chg="mod">
          <ac:chgData name="Philippe Amaral" userId="53bd37551f12ff51" providerId="LiveId" clId="{F562A4F2-6F1C-4F4A-8493-D618D1B0A662}" dt="2026-06-26T21:58:22.326" v="127" actId="20577"/>
          <ac:spMkLst>
            <pc:docMk/>
            <pc:sldMk cId="0" sldId="365"/>
            <ac:spMk id="10" creationId="{00000000-0000-0000-0000-000000000000}"/>
          </ac:spMkLst>
        </pc:spChg>
      </pc:sldChg>
      <pc:sldChg chg="modSp mod">
        <pc:chgData name="Philippe Amaral" userId="53bd37551f12ff51" providerId="LiveId" clId="{F562A4F2-6F1C-4F4A-8493-D618D1B0A662}" dt="2026-06-19T18:13:57.103" v="79" actId="20577"/>
        <pc:sldMkLst>
          <pc:docMk/>
          <pc:sldMk cId="0" sldId="367"/>
        </pc:sldMkLst>
        <pc:spChg chg="mod">
          <ac:chgData name="Philippe Amaral" userId="53bd37551f12ff51" providerId="LiveId" clId="{F562A4F2-6F1C-4F4A-8493-D618D1B0A662}" dt="2026-06-19T18:13:57.103" v="79" actId="20577"/>
          <ac:spMkLst>
            <pc:docMk/>
            <pc:sldMk cId="0" sldId="367"/>
            <ac:spMk id="8" creationId="{DAFBD2D2-FF26-33A7-74BF-705F1C759BB8}"/>
          </ac:spMkLst>
        </pc:spChg>
      </pc:sldChg>
      <pc:sldChg chg="addSp modSp mod">
        <pc:chgData name="Philippe Amaral" userId="53bd37551f12ff51" providerId="LiveId" clId="{F562A4F2-6F1C-4F4A-8493-D618D1B0A662}" dt="2026-06-26T22:01:12.060" v="270" actId="1036"/>
        <pc:sldMkLst>
          <pc:docMk/>
          <pc:sldMk cId="0" sldId="378"/>
        </pc:sldMkLst>
        <pc:spChg chg="mod">
          <ac:chgData name="Philippe Amaral" userId="53bd37551f12ff51" providerId="LiveId" clId="{F562A4F2-6F1C-4F4A-8493-D618D1B0A662}" dt="2026-06-26T22:01:12.060" v="270" actId="1036"/>
          <ac:spMkLst>
            <pc:docMk/>
            <pc:sldMk cId="0" sldId="378"/>
            <ac:spMk id="3" creationId="{00000000-0000-0000-0000-000000000000}"/>
          </ac:spMkLst>
        </pc:spChg>
        <pc:spChg chg="add mod">
          <ac:chgData name="Philippe Amaral" userId="53bd37551f12ff51" providerId="LiveId" clId="{F562A4F2-6F1C-4F4A-8493-D618D1B0A662}" dt="2026-06-26T22:01:02.057" v="257" actId="20577"/>
          <ac:spMkLst>
            <pc:docMk/>
            <pc:sldMk cId="0" sldId="378"/>
            <ac:spMk id="4" creationId="{3DD1ED16-55C8-B210-23D8-4D3120A998D7}"/>
          </ac:spMkLst>
        </pc:spChg>
        <pc:spChg chg="mod">
          <ac:chgData name="Philippe Amaral" userId="53bd37551f12ff51" providerId="LiveId" clId="{F562A4F2-6F1C-4F4A-8493-D618D1B0A662}" dt="2026-06-26T21:59:14.398" v="145" actId="20577"/>
          <ac:spMkLst>
            <pc:docMk/>
            <pc:sldMk cId="0" sldId="378"/>
            <ac:spMk id="7" creationId="{00000000-0000-0000-0000-000000000000}"/>
          </ac:spMkLst>
        </pc:spChg>
        <pc:spChg chg="mod">
          <ac:chgData name="Philippe Amaral" userId="53bd37551f12ff51" providerId="LiveId" clId="{F562A4F2-6F1C-4F4A-8493-D618D1B0A662}" dt="2026-06-26T22:01:12.060" v="270" actId="1036"/>
          <ac:spMkLst>
            <pc:docMk/>
            <pc:sldMk cId="0" sldId="378"/>
            <ac:spMk id="11" creationId="{00000000-0000-0000-0000-000000000000}"/>
          </ac:spMkLst>
        </pc:spChg>
        <pc:spChg chg="mod">
          <ac:chgData name="Philippe Amaral" userId="53bd37551f12ff51" providerId="LiveId" clId="{F562A4F2-6F1C-4F4A-8493-D618D1B0A662}" dt="2026-06-26T22:01:12.060" v="270" actId="1036"/>
          <ac:spMkLst>
            <pc:docMk/>
            <pc:sldMk cId="0" sldId="378"/>
            <ac:spMk id="12" creationId="{00000000-0000-0000-0000-000000000000}"/>
          </ac:spMkLst>
        </pc:spChg>
      </pc:sldChg>
      <pc:sldChg chg="modSp mod">
        <pc:chgData name="Philippe Amaral" userId="53bd37551f12ff51" providerId="LiveId" clId="{F562A4F2-6F1C-4F4A-8493-D618D1B0A662}" dt="2026-06-26T22:02:38.013" v="298" actId="20577"/>
        <pc:sldMkLst>
          <pc:docMk/>
          <pc:sldMk cId="0" sldId="385"/>
        </pc:sldMkLst>
        <pc:graphicFrameChg chg="modGraphic">
          <ac:chgData name="Philippe Amaral" userId="53bd37551f12ff51" providerId="LiveId" clId="{F562A4F2-6F1C-4F4A-8493-D618D1B0A662}" dt="2026-06-26T22:02:38.013" v="298" actId="20577"/>
          <ac:graphicFrameMkLst>
            <pc:docMk/>
            <pc:sldMk cId="0" sldId="385"/>
            <ac:graphicFrameMk id="48" creationId="{DB4ACC35-AC20-0221-7644-9ADCCB58185A}"/>
          </ac:graphicFrameMkLst>
        </pc:graphicFrameChg>
      </pc:sldChg>
      <pc:sldChg chg="modSp mod">
        <pc:chgData name="Philippe Amaral" userId="53bd37551f12ff51" providerId="LiveId" clId="{F562A4F2-6F1C-4F4A-8493-D618D1B0A662}" dt="2026-06-26T22:03:21.433" v="314" actId="20577"/>
        <pc:sldMkLst>
          <pc:docMk/>
          <pc:sldMk cId="0" sldId="386"/>
        </pc:sldMkLst>
        <pc:graphicFrameChg chg="modGraphic">
          <ac:chgData name="Philippe Amaral" userId="53bd37551f12ff51" providerId="LiveId" clId="{F562A4F2-6F1C-4F4A-8493-D618D1B0A662}" dt="2026-06-26T22:03:21.433" v="314" actId="20577"/>
          <ac:graphicFrameMkLst>
            <pc:docMk/>
            <pc:sldMk cId="0" sldId="386"/>
            <ac:graphicFrameMk id="45" creationId="{8B7255E9-4FCD-5B38-2CCA-242E29607550}"/>
          </ac:graphicFrameMkLst>
        </pc:graphicFrameChg>
      </pc:sldChg>
      <pc:sldChg chg="modSp mod">
        <pc:chgData name="Philippe Amaral" userId="53bd37551f12ff51" providerId="LiveId" clId="{F562A4F2-6F1C-4F4A-8493-D618D1B0A662}" dt="2026-06-26T22:01:56.401" v="282" actId="20577"/>
        <pc:sldMkLst>
          <pc:docMk/>
          <pc:sldMk cId="1633597186" sldId="442"/>
        </pc:sldMkLst>
        <pc:graphicFrameChg chg="modGraphic">
          <ac:chgData name="Philippe Amaral" userId="53bd37551f12ff51" providerId="LiveId" clId="{F562A4F2-6F1C-4F4A-8493-D618D1B0A662}" dt="2026-06-26T22:01:56.401" v="282" actId="20577"/>
          <ac:graphicFrameMkLst>
            <pc:docMk/>
            <pc:sldMk cId="1633597186" sldId="442"/>
            <ac:graphicFrameMk id="51" creationId="{90BF54E0-F1D6-F896-8057-B99ECE772DDB}"/>
          </ac:graphicFrameMkLst>
        </pc:graphicFrameChg>
      </pc:sldChg>
      <pc:sldChg chg="addSp delSp modSp add mod">
        <pc:chgData name="Philippe Amaral" userId="53bd37551f12ff51" providerId="LiveId" clId="{F562A4F2-6F1C-4F4A-8493-D618D1B0A662}" dt="2026-06-26T22:33:26.229" v="659" actId="20577"/>
        <pc:sldMkLst>
          <pc:docMk/>
          <pc:sldMk cId="766477620" sldId="443"/>
        </pc:sldMkLst>
        <pc:spChg chg="mod">
          <ac:chgData name="Philippe Amaral" userId="53bd37551f12ff51" providerId="LiveId" clId="{F562A4F2-6F1C-4F4A-8493-D618D1B0A662}" dt="2026-06-26T22:31:17.939" v="647" actId="13926"/>
          <ac:spMkLst>
            <pc:docMk/>
            <pc:sldMk cId="766477620" sldId="443"/>
            <ac:spMk id="2" creationId="{B43A3A2C-3B01-64C0-68BD-5F8A25F5281B}"/>
          </ac:spMkLst>
        </pc:spChg>
        <pc:spChg chg="mod">
          <ac:chgData name="Philippe Amaral" userId="53bd37551f12ff51" providerId="LiveId" clId="{F562A4F2-6F1C-4F4A-8493-D618D1B0A662}" dt="2026-06-26T22:33:26.229" v="659" actId="20577"/>
          <ac:spMkLst>
            <pc:docMk/>
            <pc:sldMk cId="766477620" sldId="443"/>
            <ac:spMk id="5" creationId="{49EF5D9C-3120-50D3-5C2F-909F08717CE5}"/>
          </ac:spMkLst>
        </pc:spChg>
        <pc:spChg chg="add mod">
          <ac:chgData name="Philippe Amaral" userId="53bd37551f12ff51" providerId="LiveId" clId="{F562A4F2-6F1C-4F4A-8493-D618D1B0A662}" dt="2026-06-26T22:31:04.008" v="642" actId="13926"/>
          <ac:spMkLst>
            <pc:docMk/>
            <pc:sldMk cId="766477620" sldId="443"/>
            <ac:spMk id="9" creationId="{E0FA81F8-105E-951D-1FAF-96392CF65B98}"/>
          </ac:spMkLst>
        </pc:spChg>
        <pc:spChg chg="add mod">
          <ac:chgData name="Philippe Amaral" userId="53bd37551f12ff51" providerId="LiveId" clId="{F562A4F2-6F1C-4F4A-8493-D618D1B0A662}" dt="2026-06-26T22:31:06.287" v="643" actId="13926"/>
          <ac:spMkLst>
            <pc:docMk/>
            <pc:sldMk cId="766477620" sldId="443"/>
            <ac:spMk id="10" creationId="{1CF8DB94-83C9-05A3-0770-29BE25795941}"/>
          </ac:spMkLst>
        </pc:spChg>
        <pc:spChg chg="add mod">
          <ac:chgData name="Philippe Amaral" userId="53bd37551f12ff51" providerId="LiveId" clId="{F562A4F2-6F1C-4F4A-8493-D618D1B0A662}" dt="2026-06-26T22:31:10.105" v="644" actId="13926"/>
          <ac:spMkLst>
            <pc:docMk/>
            <pc:sldMk cId="766477620" sldId="443"/>
            <ac:spMk id="12" creationId="{D1FD2048-F0CE-BA14-269A-F0F5006EE73B}"/>
          </ac:spMkLst>
        </pc:spChg>
        <pc:spChg chg="add mod">
          <ac:chgData name="Philippe Amaral" userId="53bd37551f12ff51" providerId="LiveId" clId="{F562A4F2-6F1C-4F4A-8493-D618D1B0A662}" dt="2026-06-26T22:31:22.592" v="649" actId="13926"/>
          <ac:spMkLst>
            <pc:docMk/>
            <pc:sldMk cId="766477620" sldId="443"/>
            <ac:spMk id="13" creationId="{C0FA1DFC-46EA-C3D2-D09D-3BF37E9CB934}"/>
          </ac:spMkLst>
        </pc:spChg>
        <pc:spChg chg="mod">
          <ac:chgData name="Philippe Amaral" userId="53bd37551f12ff51" providerId="LiveId" clId="{F562A4F2-6F1C-4F4A-8493-D618D1B0A662}" dt="2026-06-26T22:31:01.663" v="641" actId="13926"/>
          <ac:spMkLst>
            <pc:docMk/>
            <pc:sldMk cId="766477620" sldId="443"/>
            <ac:spMk id="17" creationId="{17C33E8A-D0C1-FC09-3B0B-E6D1799A1463}"/>
          </ac:spMkLst>
        </pc:spChg>
        <pc:spChg chg="mod">
          <ac:chgData name="Philippe Amaral" userId="53bd37551f12ff51" providerId="LiveId" clId="{F562A4F2-6F1C-4F4A-8493-D618D1B0A662}" dt="2026-06-26T22:31:20.162" v="648" actId="13926"/>
          <ac:spMkLst>
            <pc:docMk/>
            <pc:sldMk cId="766477620" sldId="443"/>
            <ac:spMk id="19" creationId="{DB4CC231-0266-109E-F04B-FA8A3C909C34}"/>
          </ac:spMkLst>
        </pc:spChg>
        <pc:spChg chg="mod">
          <ac:chgData name="Philippe Amaral" userId="53bd37551f12ff51" providerId="LiveId" clId="{F562A4F2-6F1C-4F4A-8493-D618D1B0A662}" dt="2026-06-26T22:31:26.918" v="651" actId="13926"/>
          <ac:spMkLst>
            <pc:docMk/>
            <pc:sldMk cId="766477620" sldId="443"/>
            <ac:spMk id="20" creationId="{0C61CBE1-10F0-0DB7-1C2C-A1CB4A6F6EBC}"/>
          </ac:spMkLst>
        </pc:spChg>
        <pc:spChg chg="mod">
          <ac:chgData name="Philippe Amaral" userId="53bd37551f12ff51" providerId="LiveId" clId="{F562A4F2-6F1C-4F4A-8493-D618D1B0A662}" dt="2026-06-26T22:31:14.849" v="646" actId="13926"/>
          <ac:spMkLst>
            <pc:docMk/>
            <pc:sldMk cId="766477620" sldId="443"/>
            <ac:spMk id="21" creationId="{203547C1-2EB4-E9BF-0120-39A4CB75BCB9}"/>
          </ac:spMkLst>
        </pc:spChg>
        <pc:spChg chg="add mod">
          <ac:chgData name="Philippe Amaral" userId="53bd37551f12ff51" providerId="LiveId" clId="{F562A4F2-6F1C-4F4A-8493-D618D1B0A662}" dt="2026-06-26T22:31:24.760" v="650" actId="13926"/>
          <ac:spMkLst>
            <pc:docMk/>
            <pc:sldMk cId="766477620" sldId="443"/>
            <ac:spMk id="24" creationId="{6A7DEF0C-9470-DEEB-9AB3-C160254E1195}"/>
          </ac:spMkLst>
        </pc:spChg>
        <pc:spChg chg="add mod">
          <ac:chgData name="Philippe Amaral" userId="53bd37551f12ff51" providerId="LiveId" clId="{F562A4F2-6F1C-4F4A-8493-D618D1B0A662}" dt="2026-06-26T22:31:12.518" v="645" actId="13926"/>
          <ac:spMkLst>
            <pc:docMk/>
            <pc:sldMk cId="766477620" sldId="443"/>
            <ac:spMk id="25" creationId="{A60EFEFC-DD19-EF1E-D629-EF22B49354D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6/28/2026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6/28/2026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‹nº›</a:t>
            </a:fld>
            <a:endParaRPr lang="en-US"/>
          </a:p>
        </p:txBody>
      </p:sp>
    </p:spTree>
    <p:extLst>
      <p:ext uri="{BB962C8B-B14F-4D97-AF65-F5344CB8AC3E}">
        <p14:creationId xmlns:p14="http://schemas.microsoft.com/office/powerpoint/2010/main" val="79276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66738" y="1290771"/>
            <a:ext cx="6423025" cy="1432700"/>
          </a:xfrm>
        </p:spPr>
        <p:txBody>
          <a:bodyPr anchor="b"/>
          <a:lstStyle>
            <a:lvl1pPr algn="ctr">
              <a:defRPr sz="4655"/>
            </a:lvl1pPr>
          </a:lstStyle>
          <a:p>
            <a:r>
              <a:rPr lang="pt-BR"/>
              <a:t>Clique para editar o título Mestre</a:t>
            </a:r>
            <a:endParaRPr lang="en-US" dirty="0"/>
          </a:p>
        </p:txBody>
      </p:sp>
      <p:sp>
        <p:nvSpPr>
          <p:cNvPr id="3" name="Subtitle 2"/>
          <p:cNvSpPr>
            <a:spLocks noGrp="1"/>
          </p:cNvSpPr>
          <p:nvPr>
            <p:ph type="subTitle" idx="1"/>
          </p:nvPr>
        </p:nvSpPr>
        <p:spPr>
          <a:xfrm>
            <a:off x="944563" y="2794915"/>
            <a:ext cx="5667375" cy="286682"/>
          </a:xfrm>
        </p:spPr>
        <p:txBody>
          <a:bodyPr/>
          <a:lstStyle>
            <a:lvl1pPr marL="0" indent="0" algn="ctr">
              <a:buNone/>
              <a:defRPr sz="1863"/>
            </a:lvl1pPr>
            <a:lvl2pPr marL="354773" indent="0" algn="ctr">
              <a:buNone/>
              <a:defRPr sz="1552"/>
            </a:lvl2pPr>
            <a:lvl3pPr marL="709545" indent="0" algn="ctr">
              <a:buNone/>
              <a:defRPr sz="1396"/>
            </a:lvl3pPr>
            <a:lvl4pPr marL="1064317" indent="0" algn="ctr">
              <a:buNone/>
              <a:defRPr sz="1242"/>
            </a:lvl4pPr>
            <a:lvl5pPr marL="1419090" indent="0" algn="ctr">
              <a:buNone/>
              <a:defRPr sz="1242"/>
            </a:lvl5pPr>
            <a:lvl6pPr marL="1773862" indent="0" algn="ctr">
              <a:buNone/>
              <a:defRPr sz="1242"/>
            </a:lvl6pPr>
            <a:lvl7pPr marL="2128635" indent="0" algn="ctr">
              <a:buNone/>
              <a:defRPr sz="1242"/>
            </a:lvl7pPr>
            <a:lvl8pPr marL="2483407" indent="0" algn="ctr">
              <a:buNone/>
              <a:defRPr sz="1242"/>
            </a:lvl8pPr>
            <a:lvl9pPr marL="2838179" indent="0" algn="ctr">
              <a:buNone/>
              <a:defRPr sz="1242"/>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377666" y="9944862"/>
            <a:ext cx="1737264" cy="276999"/>
          </a:xfrm>
        </p:spPr>
        <p:txBody>
          <a:bodyPr/>
          <a:lstStyle/>
          <a:p>
            <a:fld id="{9261E0CB-CE60-416B-B3C3-ADADBAC37960}" type="datetimeFigureOut">
              <a:rPr lang="pt-BR" smtClean="0"/>
              <a:t>28/06/2026</a:t>
            </a:fld>
            <a:endParaRPr lang="pt-BR"/>
          </a:p>
        </p:txBody>
      </p:sp>
      <p:sp>
        <p:nvSpPr>
          <p:cNvPr id="5" name="Footer Placeholder 4"/>
          <p:cNvSpPr>
            <a:spLocks noGrp="1"/>
          </p:cNvSpPr>
          <p:nvPr>
            <p:ph type="ftr" sz="quarter" idx="11"/>
          </p:nvPr>
        </p:nvSpPr>
        <p:spPr>
          <a:xfrm>
            <a:off x="2568130" y="9944862"/>
            <a:ext cx="2417063" cy="276999"/>
          </a:xfrm>
        </p:spPr>
        <p:txBody>
          <a:bodyPr/>
          <a:lstStyle/>
          <a:p>
            <a:endParaRPr lang="pt-BR"/>
          </a:p>
        </p:txBody>
      </p:sp>
      <p:sp>
        <p:nvSpPr>
          <p:cNvPr id="6" name="Slide Number Placeholder 5"/>
          <p:cNvSpPr>
            <a:spLocks noGrp="1"/>
          </p:cNvSpPr>
          <p:nvPr>
            <p:ph type="sldNum" sz="quarter" idx="12"/>
          </p:nvPr>
        </p:nvSpPr>
        <p:spPr>
          <a:xfrm>
            <a:off x="5438394" y="9944862"/>
            <a:ext cx="1737264" cy="276999"/>
          </a:xfrm>
        </p:spPr>
        <p:txBody>
          <a:bodyPr/>
          <a:lstStyle/>
          <a:p>
            <a:fld id="{E4380CF0-4606-4D94-AB19-0D18822E1509}" type="slidenum">
              <a:rPr lang="pt-BR" smtClean="0"/>
              <a:t>‹nº›</a:t>
            </a:fld>
            <a:endParaRPr lang="pt-BR"/>
          </a:p>
        </p:txBody>
      </p:sp>
    </p:spTree>
    <p:extLst>
      <p:ext uri="{BB962C8B-B14F-4D97-AF65-F5344CB8AC3E}">
        <p14:creationId xmlns:p14="http://schemas.microsoft.com/office/powerpoint/2010/main" val="364591468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6/28/2026</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5"/>
            <a:ext cx="6797992" cy="17109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2"/>
            <a:ext cx="6797992"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0" y="9944862"/>
            <a:ext cx="2417063"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2"/>
            <a:ext cx="1737264"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6/28/2026</a:t>
            </a:fld>
            <a:endParaRPr lang="en-US"/>
          </a:p>
        </p:txBody>
      </p:sp>
      <p:sp>
        <p:nvSpPr>
          <p:cNvPr id="6" name="Holder 6"/>
          <p:cNvSpPr>
            <a:spLocks noGrp="1"/>
          </p:cNvSpPr>
          <p:nvPr>
            <p:ph type="sldNum" sz="quarter" idx="7"/>
          </p:nvPr>
        </p:nvSpPr>
        <p:spPr>
          <a:xfrm>
            <a:off x="5438394" y="9944862"/>
            <a:ext cx="1737264"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‹nº›</a:t>
            </a:fld>
            <a:endParaRPr/>
          </a:p>
        </p:txBody>
      </p:sp>
    </p:spTree>
    <p:extLst>
      <p:ext uri="{BB962C8B-B14F-4D97-AF65-F5344CB8AC3E}">
        <p14:creationId xmlns:p14="http://schemas.microsoft.com/office/powerpoint/2010/main" val="3395840430"/>
      </p:ext>
    </p:extLst>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3.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32.pn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png"/><Relationship Id="rId2"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3.png"/><Relationship Id="rId2" Type="http://schemas.openxmlformats.org/officeDocument/2006/relationships/image" Target="../media/image76.png"/><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83.png"/></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90.png"/></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9.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77.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08.png"/><Relationship Id="rId4" Type="http://schemas.openxmlformats.org/officeDocument/2006/relationships/image" Target="../media/image107.png"/></Relationships>
</file>

<file path=ppt/slides/_rels/slide6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6.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5.png"/></Relationships>
</file>

<file path=ppt/slides/_rels/slide9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9.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3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33.png"/></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5.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38.pn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9.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0.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3.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4.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5.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6.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7.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8.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1.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hyperlink" Target="https://www.anatel.gov.br/" TargetMode="External"/><Relationship Id="rId2" Type="http://schemas.openxmlformats.org/officeDocument/2006/relationships/image" Target="../media/image153.png"/><Relationship Id="rId1" Type="http://schemas.openxmlformats.org/officeDocument/2006/relationships/slideLayout" Target="../slideLayouts/slideLayout1.xml"/><Relationship Id="rId4" Type="http://schemas.openxmlformats.org/officeDocument/2006/relationships/image" Target="../media/image154.png"/></Relationships>
</file>

<file path=ppt/slides/_rels/slide136.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6.png"/><Relationship Id="rId7" Type="http://schemas.openxmlformats.org/officeDocument/2006/relationships/image" Target="../media/image159.png"/><Relationship Id="rId2" Type="http://schemas.openxmlformats.org/officeDocument/2006/relationships/image" Target="../media/image155.png"/><Relationship Id="rId1" Type="http://schemas.openxmlformats.org/officeDocument/2006/relationships/slideLayout" Target="../slideLayouts/slideLayout3.xml"/><Relationship Id="rId6" Type="http://schemas.openxmlformats.org/officeDocument/2006/relationships/image" Target="../media/image158.png"/><Relationship Id="rId5" Type="http://schemas.microsoft.com/office/2007/relationships/hdphoto" Target="../media/hdphoto2.wdp"/><Relationship Id="rId4" Type="http://schemas.openxmlformats.org/officeDocument/2006/relationships/image" Target="../media/image157.png"/><Relationship Id="rId9" Type="http://schemas.openxmlformats.org/officeDocument/2006/relationships/image" Target="../media/image16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0" y="0"/>
            <a:ext cx="7556500" cy="5321300"/>
          </a:xfrm>
          <a:prstGeom prst="rect">
            <a:avLst/>
          </a:prstGeom>
          <a:blipFill>
            <a:blip r:embed="rId2" cstate="print"/>
            <a:stretch>
              <a:fillRect/>
            </a:stretch>
          </a:blipFill>
        </p:spPr>
        <p:txBody>
          <a:bodyPr wrap="square" lIns="0" tIns="0" rIns="0" bIns="0" rtlCol="0">
            <a:spAutoFit/>
          </a:bodyPr>
          <a:lstStyle/>
          <a:p>
            <a:endParaRPr/>
          </a:p>
        </p:txBody>
      </p:sp>
      <p:sp>
        <p:nvSpPr>
          <p:cNvPr id="3" name="CaixaDeTexto 2">
            <a:extLst>
              <a:ext uri="{FF2B5EF4-FFF2-40B4-BE49-F238E27FC236}">
                <a16:creationId xmlns:a16="http://schemas.microsoft.com/office/drawing/2014/main" id="{2563DFE9-6F3D-0CBC-8B62-613CA11607D9}"/>
              </a:ext>
            </a:extLst>
          </p:cNvPr>
          <p:cNvSpPr txBox="1"/>
          <p:nvPr/>
        </p:nvSpPr>
        <p:spPr>
          <a:xfrm>
            <a:off x="465882" y="1364506"/>
            <a:ext cx="1551820" cy="216024"/>
          </a:xfrm>
          <a:prstGeom prst="rect">
            <a:avLst/>
          </a:prstGeom>
          <a:solidFill>
            <a:srgbClr val="1A1A1A"/>
          </a:solidFill>
        </p:spPr>
        <p:txBody>
          <a:bodyPr wrap="square" rtlCol="0">
            <a:spAutoFit/>
          </a:bodyPr>
          <a:lstStyle/>
          <a:p>
            <a:r>
              <a:rPr lang="pt-BR" sz="800">
                <a:solidFill>
                  <a:schemeClr val="bg1"/>
                </a:solidFill>
                <a:latin typeface="Microsoft YaHei" panose="020B0503020204020204" pitchFamily="34" charset="-122"/>
                <a:ea typeface="Microsoft YaHei" panose="020B0503020204020204" pitchFamily="34" charset="-122"/>
              </a:rPr>
              <a:t>Far &amp; Beyond Quality</a:t>
            </a:r>
          </a:p>
        </p:txBody>
      </p:sp>
      <p:sp>
        <p:nvSpPr>
          <p:cNvPr id="4" name="CaixaDeTexto 3">
            <a:extLst>
              <a:ext uri="{FF2B5EF4-FFF2-40B4-BE49-F238E27FC236}">
                <a16:creationId xmlns:a16="http://schemas.microsoft.com/office/drawing/2014/main" id="{F9CB51D8-42E3-C9ED-6F2F-B4A97A641A04}"/>
              </a:ext>
            </a:extLst>
          </p:cNvPr>
          <p:cNvSpPr txBox="1"/>
          <p:nvPr/>
        </p:nvSpPr>
        <p:spPr>
          <a:xfrm>
            <a:off x="5506442" y="3020690"/>
            <a:ext cx="1944216" cy="400110"/>
          </a:xfrm>
          <a:prstGeom prst="rect">
            <a:avLst/>
          </a:prstGeom>
          <a:solidFill>
            <a:srgbClr val="1A1A1A"/>
          </a:solidFill>
        </p:spPr>
        <p:txBody>
          <a:bodyPr wrap="square" rtlCol="0">
            <a:spAutoFit/>
          </a:bodyPr>
          <a:lstStyle/>
          <a:p>
            <a:r>
              <a:rPr lang="pt-BR" sz="2000" b="1">
                <a:solidFill>
                  <a:schemeClr val="bg1"/>
                </a:solidFill>
                <a:latin typeface="Microsoft YaHei UI" panose="020B0503020204020204" pitchFamily="34" charset="-122"/>
                <a:ea typeface="Microsoft YaHei UI" panose="020B0503020204020204" pitchFamily="34" charset="-122"/>
              </a:rPr>
              <a:t>DS 525 X E5+</a:t>
            </a:r>
          </a:p>
        </p:txBody>
      </p:sp>
      <p:sp>
        <p:nvSpPr>
          <p:cNvPr id="5" name="CaixaDeTexto 4">
            <a:extLst>
              <a:ext uri="{FF2B5EF4-FFF2-40B4-BE49-F238E27FC236}">
                <a16:creationId xmlns:a16="http://schemas.microsoft.com/office/drawing/2014/main" id="{5B66973A-6FC6-EEB0-5923-BDB8919710D9}"/>
              </a:ext>
            </a:extLst>
          </p:cNvPr>
          <p:cNvSpPr txBox="1"/>
          <p:nvPr/>
        </p:nvSpPr>
        <p:spPr>
          <a:xfrm>
            <a:off x="6586562" y="4964906"/>
            <a:ext cx="1152128" cy="261610"/>
          </a:xfrm>
          <a:prstGeom prst="rect">
            <a:avLst/>
          </a:prstGeom>
          <a:noFill/>
        </p:spPr>
        <p:txBody>
          <a:bodyPr wrap="square" rtlCol="0">
            <a:spAutoFit/>
          </a:bodyPr>
          <a:lstStyle/>
          <a:p>
            <a:r>
              <a:rPr lang="pt-BR" sz="1050">
                <a:solidFill>
                  <a:schemeClr val="bg1"/>
                </a:solidFill>
              </a:rPr>
              <a:t>ED.0626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3418210" y="870662"/>
            <a:ext cx="4041648" cy="3462527"/>
          </a:xfrm>
          <a:prstGeom prst="rect">
            <a:avLst/>
          </a:prstGeom>
          <a:blipFill>
            <a:blip r:embed="rId2" cstate="print">
              <a:extLst>
                <a:ext uri="{BEBA8EAE-BF5A-486C-A8C5-ECC9F3942E4B}">
                  <a14:imgProps xmlns:a14="http://schemas.microsoft.com/office/drawing/2010/main">
                    <a14:imgLayer r:embed="rId3">
                      <a14:imgEffect>
                        <a14:backgroundRemoval t="2936" b="96881" l="5189" r="96855">
                          <a14:foregroundMark x1="28774" y1="7156" x2="35220" y2="12844"/>
                          <a14:foregroundMark x1="32862" y1="5505" x2="25629" y2="16147"/>
                          <a14:foregroundMark x1="23585" y1="5688" x2="23585" y2="8807"/>
                          <a14:foregroundMark x1="22013" y1="14495" x2="18711" y2="27890"/>
                          <a14:foregroundMark x1="18082" y1="34312" x2="15566" y2="37982"/>
                          <a14:foregroundMark x1="8648" y1="62936" x2="4717" y2="83486"/>
                          <a14:foregroundMark x1="4717" y1="83486" x2="19497" y2="96881"/>
                          <a14:foregroundMark x1="19497" y1="96881" x2="30818" y2="89358"/>
                          <a14:foregroundMark x1="6604" y1="66055" x2="5189" y2="80367"/>
                          <a14:foregroundMark x1="5189" y1="80367" x2="7233" y2="84954"/>
                          <a14:foregroundMark x1="57075" y1="5688" x2="57862" y2="2936"/>
                          <a14:foregroundMark x1="96855" y1="30092" x2="87579" y2="36514"/>
                          <a14:foregroundMark x1="54717" y1="26422" x2="61164" y2="37248"/>
                          <a14:foregroundMark x1="61635" y1="38899" x2="70912" y2="39450"/>
                        </a14:backgroundRemoval>
                      </a14:imgEffect>
                    </a14:imgLayer>
                  </a14:imgProps>
                </a:ext>
              </a:extLst>
            </a:blip>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684275" y="864845"/>
            <a:ext cx="2598408"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Obrigado por confiar na VOGE</a:t>
            </a:r>
          </a:p>
        </p:txBody>
      </p:sp>
      <p:sp>
        <p:nvSpPr>
          <p:cNvPr id="6" name="object 6"/>
          <p:cNvSpPr txBox="1"/>
          <p:nvPr/>
        </p:nvSpPr>
        <p:spPr>
          <a:xfrm>
            <a:off x="684275" y="1227072"/>
            <a:ext cx="358954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Felici</a:t>
            </a:r>
            <a:r>
              <a:rPr lang="pt-BR" sz="1100">
                <a:solidFill>
                  <a:srgbClr val="000000"/>
                </a:solidFill>
                <a:latin typeface="Calibri"/>
                <a:cs typeface="Calibri"/>
              </a:rPr>
              <a:t>dades</a:t>
            </a:r>
            <a:r>
              <a:rPr sz="1100" spc="11">
                <a:solidFill>
                  <a:srgbClr val="000000"/>
                </a:solidFill>
                <a:latin typeface="Calibri"/>
                <a:cs typeface="Calibri"/>
              </a:rPr>
              <a:t> </a:t>
            </a:r>
            <a:r>
              <a:rPr sz="1100">
                <a:solidFill>
                  <a:srgbClr val="000000"/>
                </a:solidFill>
                <a:latin typeface="Calibri"/>
                <a:cs typeface="Calibri"/>
              </a:rPr>
              <a:t>e agradec</a:t>
            </a:r>
            <a:r>
              <a:rPr lang="pt-BR" sz="1100">
                <a:solidFill>
                  <a:srgbClr val="000000"/>
                </a:solidFill>
                <a:latin typeface="Calibri"/>
                <a:cs typeface="Calibri"/>
              </a:rPr>
              <a:t>imentos</a:t>
            </a:r>
            <a:r>
              <a:rPr sz="1100">
                <a:solidFill>
                  <a:srgbClr val="000000"/>
                </a:solidFill>
                <a:latin typeface="Calibri"/>
                <a:cs typeface="Calibri"/>
              </a:rPr>
              <a:t> </a:t>
            </a:r>
            <a:r>
              <a:rPr lang="pt-BR" sz="1100">
                <a:solidFill>
                  <a:srgbClr val="000000"/>
                </a:solidFill>
                <a:latin typeface="Calibri"/>
                <a:cs typeface="Calibri"/>
              </a:rPr>
              <a:t>por </a:t>
            </a:r>
            <a:r>
              <a:rPr sz="1100">
                <a:solidFill>
                  <a:srgbClr val="000000"/>
                </a:solidFill>
                <a:latin typeface="Calibri"/>
                <a:cs typeface="Calibri"/>
              </a:rPr>
              <a:t>ter escolhid</a:t>
            </a:r>
            <a:r>
              <a:rPr lang="pt-BR" sz="1100">
                <a:solidFill>
                  <a:srgbClr val="000000"/>
                </a:solidFill>
                <a:latin typeface="Calibri"/>
                <a:cs typeface="Calibri"/>
              </a:rPr>
              <a:t>o a VOGE!</a:t>
            </a:r>
            <a:endParaRPr sz="1100" dirty="0">
              <a:solidFill>
                <a:srgbClr val="000000"/>
              </a:solidFill>
              <a:latin typeface="Calibri"/>
              <a:cs typeface="Calibri"/>
            </a:endParaRPr>
          </a:p>
        </p:txBody>
      </p:sp>
      <p:sp>
        <p:nvSpPr>
          <p:cNvPr id="9" name="object 9"/>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a:t>
            </a:r>
          </a:p>
        </p:txBody>
      </p:sp>
      <p:sp>
        <p:nvSpPr>
          <p:cNvPr id="10" name="object 7">
            <a:extLst>
              <a:ext uri="{FF2B5EF4-FFF2-40B4-BE49-F238E27FC236}">
                <a16:creationId xmlns:a16="http://schemas.microsoft.com/office/drawing/2014/main" id="{73BEAD90-718D-46E1-03F9-FED1DA64FAC6}"/>
              </a:ext>
            </a:extLst>
          </p:cNvPr>
          <p:cNvSpPr txBox="1"/>
          <p:nvPr/>
        </p:nvSpPr>
        <p:spPr>
          <a:xfrm>
            <a:off x="684275" y="1424558"/>
            <a:ext cx="3075431" cy="2244204"/>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Importante</a:t>
            </a:r>
            <a:r>
              <a:rPr sz="1100">
                <a:solidFill>
                  <a:srgbClr val="000000"/>
                </a:solidFill>
                <a:latin typeface="Calibri"/>
                <a:cs typeface="Calibri"/>
              </a:rPr>
              <a:t> </a:t>
            </a:r>
            <a:r>
              <a:rPr sz="1100" dirty="0">
                <a:solidFill>
                  <a:srgbClr val="000000"/>
                </a:solidFill>
                <a:latin typeface="Calibri"/>
                <a:cs typeface="Calibri"/>
              </a:rPr>
              <a:t>conhecer a sua</a:t>
            </a:r>
            <a:r>
              <a:rPr sz="1100" spc="-14" dirty="0">
                <a:solidFill>
                  <a:srgbClr val="000000"/>
                </a:solidFill>
                <a:latin typeface="Calibri"/>
                <a:cs typeface="Calibri"/>
              </a:rPr>
              <a:t> </a:t>
            </a:r>
            <a:r>
              <a:rPr sz="1100" dirty="0">
                <a:solidFill>
                  <a:srgbClr val="000000"/>
                </a:solidFill>
                <a:latin typeface="Calibri"/>
                <a:cs typeface="Calibri"/>
              </a:rPr>
              <a:t>moto</a:t>
            </a:r>
            <a:r>
              <a:rPr sz="1100" spc="-10" dirty="0">
                <a:solidFill>
                  <a:srgbClr val="000000"/>
                </a:solidFill>
                <a:latin typeface="Calibri"/>
                <a:cs typeface="Calibri"/>
              </a:rPr>
              <a:t> </a:t>
            </a:r>
            <a:r>
              <a:rPr sz="1100" dirty="0">
                <a:solidFill>
                  <a:srgbClr val="000000"/>
                </a:solidFill>
                <a:latin typeface="Calibri"/>
                <a:cs typeface="Calibri"/>
              </a:rPr>
              <a:t>e a </a:t>
            </a:r>
            <a:r>
              <a:rPr sz="1100" spc="11" dirty="0">
                <a:solidFill>
                  <a:srgbClr val="000000"/>
                </a:solidFill>
                <a:latin typeface="Calibri"/>
                <a:cs typeface="Calibri"/>
              </a:rPr>
              <a:t>si</a:t>
            </a:r>
            <a:r>
              <a:rPr sz="1100" spc="-28" dirty="0">
                <a:solidFill>
                  <a:srgbClr val="000000"/>
                </a:solidFill>
                <a:latin typeface="Calibri"/>
                <a:cs typeface="Calibri"/>
              </a:rPr>
              <a:t> </a:t>
            </a:r>
            <a:r>
              <a:rPr sz="1100" dirty="0">
                <a:solidFill>
                  <a:srgbClr val="000000"/>
                </a:solidFill>
                <a:latin typeface="Calibri"/>
                <a:cs typeface="Calibri"/>
              </a:rPr>
              <a:t>mesmo</a:t>
            </a:r>
            <a:r>
              <a:rPr sz="1100" spc="17" dirty="0">
                <a:solidFill>
                  <a:srgbClr val="000000"/>
                </a:solidFill>
                <a:latin typeface="Calibri"/>
                <a:cs typeface="Calibri"/>
              </a:rPr>
              <a:t> </a:t>
            </a:r>
            <a:r>
              <a:rPr sz="1100" dirty="0">
                <a:solidFill>
                  <a:srgbClr val="000000"/>
                </a:solidFill>
                <a:latin typeface="Calibri"/>
                <a:cs typeface="Calibri"/>
              </a:rPr>
              <a:t>para</a:t>
            </a:r>
          </a:p>
          <a:p>
            <a:pPr marL="0" marR="0">
              <a:lnSpc>
                <a:spcPts val="1344"/>
              </a:lnSpc>
              <a:spcBef>
                <a:spcPts val="50"/>
              </a:spcBef>
              <a:spcAft>
                <a:spcPts val="0"/>
              </a:spcAft>
            </a:pPr>
            <a:r>
              <a:rPr sz="1100" dirty="0">
                <a:solidFill>
                  <a:srgbClr val="000000"/>
                </a:solidFill>
                <a:latin typeface="Calibri"/>
                <a:cs typeface="Calibri"/>
              </a:rPr>
              <a:t>conduzir de forma segura nas diversas</a:t>
            </a:r>
          </a:p>
          <a:p>
            <a:pPr marL="0" marR="0">
              <a:lnSpc>
                <a:spcPts val="1343"/>
              </a:lnSpc>
              <a:spcBef>
                <a:spcPts val="0"/>
              </a:spcBef>
              <a:spcAft>
                <a:spcPts val="0"/>
              </a:spcAft>
            </a:pPr>
            <a:r>
              <a:rPr sz="1100" dirty="0">
                <a:solidFill>
                  <a:srgbClr val="000000"/>
                </a:solidFill>
                <a:latin typeface="Calibri"/>
                <a:cs typeface="Calibri"/>
              </a:rPr>
              <a:t>condições da estrada; assim, leia atentamente</a:t>
            </a:r>
          </a:p>
          <a:p>
            <a:pPr marL="0" marR="0">
              <a:lnSpc>
                <a:spcPts val="1344"/>
              </a:lnSpc>
              <a:spcBef>
                <a:spcPts val="50"/>
              </a:spcBef>
              <a:spcAft>
                <a:spcPts val="0"/>
              </a:spcAft>
            </a:pPr>
            <a:r>
              <a:rPr sz="1100" dirty="0">
                <a:solidFill>
                  <a:srgbClr val="000000"/>
                </a:solidFill>
                <a:latin typeface="Calibri"/>
                <a:cs typeface="Calibri"/>
              </a:rPr>
              <a:t>este manual antes de conduzir esta</a:t>
            </a:r>
            <a:r>
              <a:rPr sz="1100" spc="-20" dirty="0">
                <a:solidFill>
                  <a:srgbClr val="000000"/>
                </a:solidFill>
                <a:latin typeface="Calibri"/>
                <a:cs typeface="Calibri"/>
              </a:rPr>
              <a:t> </a:t>
            </a:r>
            <a:r>
              <a:rPr sz="1100" dirty="0">
                <a:solidFill>
                  <a:srgbClr val="000000"/>
                </a:solidFill>
                <a:latin typeface="Calibri"/>
                <a:cs typeface="Calibri"/>
              </a:rPr>
              <a:t>moto.</a:t>
            </a:r>
            <a:r>
              <a:rPr sz="1100" spc="-15" dirty="0">
                <a:solidFill>
                  <a:srgbClr val="000000"/>
                </a:solidFill>
                <a:latin typeface="Calibri"/>
                <a:cs typeface="Calibri"/>
              </a:rPr>
              <a:t> </a:t>
            </a:r>
            <a:r>
              <a:rPr sz="1100" dirty="0">
                <a:solidFill>
                  <a:srgbClr val="000000"/>
                </a:solidFill>
                <a:latin typeface="Calibri"/>
                <a:cs typeface="Calibri"/>
              </a:rPr>
              <a:t>Este</a:t>
            </a:r>
          </a:p>
          <a:p>
            <a:pPr marL="0" marR="0">
              <a:lnSpc>
                <a:spcPts val="1343"/>
              </a:lnSpc>
              <a:spcBef>
                <a:spcPts val="0"/>
              </a:spcBef>
              <a:spcAft>
                <a:spcPts val="0"/>
              </a:spcAft>
            </a:pPr>
            <a:r>
              <a:rPr sz="1100" dirty="0">
                <a:solidFill>
                  <a:srgbClr val="000000"/>
                </a:solidFill>
                <a:latin typeface="Calibri"/>
                <a:cs typeface="Calibri"/>
              </a:rPr>
              <a:t>manual inclui não </a:t>
            </a:r>
            <a:r>
              <a:rPr sz="1100" spc="-11" dirty="0">
                <a:solidFill>
                  <a:srgbClr val="000000"/>
                </a:solidFill>
                <a:latin typeface="Calibri"/>
                <a:cs typeface="Calibri"/>
              </a:rPr>
              <a:t>só</a:t>
            </a:r>
            <a:r>
              <a:rPr sz="1100" spc="28" dirty="0">
                <a:solidFill>
                  <a:srgbClr val="000000"/>
                </a:solidFill>
                <a:latin typeface="Calibri"/>
                <a:cs typeface="Calibri"/>
              </a:rPr>
              <a:t> </a:t>
            </a:r>
            <a:r>
              <a:rPr sz="1100" dirty="0">
                <a:solidFill>
                  <a:srgbClr val="000000"/>
                </a:solidFill>
                <a:latin typeface="Calibri"/>
                <a:cs typeface="Calibri"/>
              </a:rPr>
              <a:t>a informação</a:t>
            </a:r>
            <a:r>
              <a:rPr sz="1100" spc="19" dirty="0">
                <a:solidFill>
                  <a:srgbClr val="000000"/>
                </a:solidFill>
                <a:latin typeface="Calibri"/>
                <a:cs typeface="Calibri"/>
              </a:rPr>
              <a:t> </a:t>
            </a:r>
            <a:r>
              <a:rPr sz="1100" dirty="0">
                <a:solidFill>
                  <a:srgbClr val="000000"/>
                </a:solidFill>
                <a:latin typeface="Calibri"/>
                <a:cs typeface="Calibri"/>
              </a:rPr>
              <a:t>sobre</a:t>
            </a:r>
          </a:p>
          <a:p>
            <a:pPr marL="0" marR="0">
              <a:lnSpc>
                <a:spcPts val="1343"/>
              </a:lnSpc>
              <a:spcBef>
                <a:spcPts val="50"/>
              </a:spcBef>
              <a:spcAft>
                <a:spcPts val="0"/>
              </a:spcAft>
            </a:pPr>
            <a:r>
              <a:rPr sz="1100" dirty="0">
                <a:solidFill>
                  <a:srgbClr val="000000"/>
                </a:solidFill>
                <a:latin typeface="Calibri"/>
                <a:cs typeface="Calibri"/>
              </a:rPr>
              <a:t>condução e equipamento,</a:t>
            </a:r>
            <a:r>
              <a:rPr sz="1100" spc="-16" dirty="0">
                <a:solidFill>
                  <a:srgbClr val="000000"/>
                </a:solidFill>
                <a:latin typeface="Calibri"/>
                <a:cs typeface="Calibri"/>
              </a:rPr>
              <a:t> </a:t>
            </a:r>
            <a:r>
              <a:rPr sz="1100" dirty="0">
                <a:solidFill>
                  <a:srgbClr val="000000"/>
                </a:solidFill>
                <a:latin typeface="Calibri"/>
                <a:cs typeface="Calibri"/>
              </a:rPr>
              <a:t>como também</a:t>
            </a:r>
          </a:p>
          <a:p>
            <a:pPr marL="0" marR="0">
              <a:lnSpc>
                <a:spcPts val="1344"/>
              </a:lnSpc>
              <a:spcBef>
                <a:spcPts val="0"/>
              </a:spcBef>
              <a:spcAft>
                <a:spcPts val="0"/>
              </a:spcAft>
            </a:pPr>
            <a:r>
              <a:rPr lang="pt-BR" sz="1100">
                <a:solidFill>
                  <a:srgbClr val="000000"/>
                </a:solidFill>
                <a:latin typeface="Calibri"/>
                <a:cs typeface="Calibri"/>
              </a:rPr>
              <a:t>instruções</a:t>
            </a:r>
            <a:r>
              <a:rPr sz="1100">
                <a:solidFill>
                  <a:srgbClr val="000000"/>
                </a:solidFill>
                <a:latin typeface="Calibri"/>
                <a:cs typeface="Calibri"/>
              </a:rPr>
              <a:t> </a:t>
            </a:r>
            <a:r>
              <a:rPr sz="1100" dirty="0">
                <a:solidFill>
                  <a:srgbClr val="000000"/>
                </a:solidFill>
                <a:latin typeface="Calibri"/>
                <a:cs typeface="Calibri"/>
              </a:rPr>
              <a:t>que deve seguir</a:t>
            </a:r>
            <a:r>
              <a:rPr sz="1100" spc="-18" dirty="0">
                <a:solidFill>
                  <a:srgbClr val="000000"/>
                </a:solidFill>
                <a:latin typeface="Calibri"/>
                <a:cs typeface="Calibri"/>
              </a:rPr>
              <a:t> </a:t>
            </a:r>
            <a:r>
              <a:rPr sz="1100" dirty="0">
                <a:solidFill>
                  <a:srgbClr val="000000"/>
                </a:solidFill>
                <a:latin typeface="Calibri"/>
                <a:cs typeface="Calibri"/>
              </a:rPr>
              <a:t>estritamente. O</a:t>
            </a:r>
          </a:p>
          <a:p>
            <a:pPr marL="0" marR="0">
              <a:lnSpc>
                <a:spcPts val="1344"/>
              </a:lnSpc>
              <a:spcBef>
                <a:spcPts val="50"/>
              </a:spcBef>
              <a:spcAft>
                <a:spcPts val="0"/>
              </a:spcAft>
            </a:pPr>
            <a:r>
              <a:rPr sz="1100" dirty="0">
                <a:solidFill>
                  <a:srgbClr val="000000"/>
                </a:solidFill>
                <a:latin typeface="Calibri"/>
                <a:cs typeface="Calibri"/>
              </a:rPr>
              <a:t>manual inclui a informação sobre a</a:t>
            </a:r>
          </a:p>
          <a:p>
            <a:pPr marL="0" marR="0">
              <a:lnSpc>
                <a:spcPts val="1344"/>
              </a:lnSpc>
              <a:spcBef>
                <a:spcPts val="0"/>
              </a:spcBef>
              <a:spcAft>
                <a:spcPts val="0"/>
              </a:spcAft>
            </a:pPr>
            <a:r>
              <a:rPr sz="1100" dirty="0">
                <a:solidFill>
                  <a:srgbClr val="000000"/>
                </a:solidFill>
                <a:latin typeface="Calibri"/>
                <a:cs typeface="Calibri"/>
              </a:rPr>
              <a:t>manutenção e cuidados que necessita ter; no</a:t>
            </a:r>
          </a:p>
          <a:p>
            <a:pPr marL="0" marR="0">
              <a:lnSpc>
                <a:spcPts val="1331"/>
              </a:lnSpc>
              <a:spcBef>
                <a:spcPts val="0"/>
              </a:spcBef>
              <a:spcAft>
                <a:spcPts val="0"/>
              </a:spcAft>
            </a:pPr>
            <a:r>
              <a:rPr sz="1100" dirty="0">
                <a:solidFill>
                  <a:srgbClr val="000000"/>
                </a:solidFill>
                <a:latin typeface="Calibri"/>
                <a:cs typeface="Calibri"/>
              </a:rPr>
              <a:t>caso de ter alguma</a:t>
            </a:r>
            <a:r>
              <a:rPr sz="1100" spc="-21" dirty="0">
                <a:solidFill>
                  <a:srgbClr val="000000"/>
                </a:solidFill>
                <a:latin typeface="Calibri"/>
                <a:cs typeface="Calibri"/>
              </a:rPr>
              <a:t> </a:t>
            </a:r>
            <a:r>
              <a:rPr sz="1100" dirty="0">
                <a:solidFill>
                  <a:srgbClr val="000000"/>
                </a:solidFill>
                <a:latin typeface="Calibri"/>
                <a:cs typeface="Calibri"/>
              </a:rPr>
              <a:t>dúvida, desloque-se a uma</a:t>
            </a:r>
          </a:p>
          <a:p>
            <a:pPr marL="0" marR="0">
              <a:lnSpc>
                <a:spcPts val="1344"/>
              </a:lnSpc>
              <a:spcBef>
                <a:spcPts val="50"/>
              </a:spcBef>
              <a:spcAft>
                <a:spcPts val="0"/>
              </a:spcAft>
            </a:pPr>
            <a:r>
              <a:rPr lang="pt-BR" sz="1100">
                <a:solidFill>
                  <a:srgbClr val="000000"/>
                </a:solidFill>
                <a:latin typeface="Calibri"/>
                <a:cs typeface="Calibri"/>
              </a:rPr>
              <a:t>Concessionária </a:t>
            </a:r>
            <a:r>
              <a:rPr sz="1100">
                <a:solidFill>
                  <a:srgbClr val="000000"/>
                </a:solidFill>
                <a:latin typeface="Calibri"/>
                <a:cs typeface="Calibri"/>
              </a:rPr>
              <a:t>VOGE</a:t>
            </a:r>
            <a:r>
              <a:rPr sz="1100" dirty="0">
                <a:solidFill>
                  <a:srgbClr val="000000"/>
                </a:solidFill>
                <a:latin typeface="Calibri"/>
                <a:cs typeface="Calibri"/>
              </a:rPr>
              <a:t>, </a:t>
            </a:r>
            <a:r>
              <a:rPr sz="1100">
                <a:solidFill>
                  <a:srgbClr val="000000"/>
                </a:solidFill>
                <a:latin typeface="Calibri"/>
                <a:cs typeface="Calibri"/>
              </a:rPr>
              <a:t>onde lhe</a:t>
            </a:r>
            <a:r>
              <a:rPr lang="pt-BR" sz="1100">
                <a:solidFill>
                  <a:srgbClr val="000000"/>
                </a:solidFill>
                <a:latin typeface="Calibri"/>
                <a:cs typeface="Calibri"/>
              </a:rPr>
              <a:t> </a:t>
            </a:r>
            <a:r>
              <a:rPr sz="1100">
                <a:solidFill>
                  <a:srgbClr val="000000"/>
                </a:solidFill>
                <a:latin typeface="Calibri"/>
                <a:cs typeface="Calibri"/>
              </a:rPr>
              <a:t>prestarão </a:t>
            </a:r>
            <a:r>
              <a:rPr sz="1100" dirty="0">
                <a:solidFill>
                  <a:srgbClr val="000000"/>
                </a:solidFill>
                <a:latin typeface="Calibri"/>
                <a:cs typeface="Calibri"/>
              </a:rPr>
              <a:t>a ajuda necessária. Que </a:t>
            </a:r>
            <a:r>
              <a:rPr sz="1100">
                <a:solidFill>
                  <a:srgbClr val="000000"/>
                </a:solidFill>
                <a:latin typeface="Calibri"/>
                <a:cs typeface="Calibri"/>
              </a:rPr>
              <a:t>desfrute da</a:t>
            </a:r>
            <a:r>
              <a:rPr lang="pt-BR" sz="1100">
                <a:solidFill>
                  <a:srgbClr val="000000"/>
                </a:solidFill>
                <a:latin typeface="Calibri"/>
                <a:cs typeface="Calibri"/>
              </a:rPr>
              <a:t> </a:t>
            </a:r>
            <a:r>
              <a:rPr sz="1100">
                <a:solidFill>
                  <a:srgbClr val="000000"/>
                </a:solidFill>
                <a:latin typeface="Calibri"/>
                <a:cs typeface="Calibri"/>
              </a:rPr>
              <a:t>condução</a:t>
            </a:r>
            <a:r>
              <a:rPr sz="1100" dirty="0">
                <a:solidFill>
                  <a:srgbClr val="000000"/>
                </a:solidFill>
                <a:latin typeface="Calibri"/>
                <a:cs typeface="Calibri"/>
              </a:rPr>
              <a:t>, é </a:t>
            </a:r>
            <a:r>
              <a:rPr sz="1100">
                <a:solidFill>
                  <a:srgbClr val="000000"/>
                </a:solidFill>
                <a:latin typeface="Calibri"/>
                <a:cs typeface="Calibri"/>
              </a:rPr>
              <a:t>o</a:t>
            </a:r>
            <a:r>
              <a:rPr sz="1100" spc="10">
                <a:solidFill>
                  <a:srgbClr val="000000"/>
                </a:solidFill>
                <a:latin typeface="Calibri"/>
                <a:cs typeface="Calibri"/>
              </a:rPr>
              <a:t> </a:t>
            </a:r>
            <a:endParaRPr lang="pt-BR" sz="1100" spc="10">
              <a:solidFill>
                <a:srgbClr val="000000"/>
              </a:solidFill>
              <a:latin typeface="Calibri"/>
              <a:cs typeface="Calibri"/>
            </a:endParaRPr>
          </a:p>
          <a:p>
            <a:pPr marL="0" marR="0">
              <a:lnSpc>
                <a:spcPts val="1344"/>
              </a:lnSpc>
              <a:spcBef>
                <a:spcPts val="50"/>
              </a:spcBef>
              <a:spcAft>
                <a:spcPts val="0"/>
              </a:spcAft>
            </a:pPr>
            <a:r>
              <a:rPr sz="1100">
                <a:solidFill>
                  <a:srgbClr val="000000"/>
                </a:solidFill>
                <a:latin typeface="Calibri"/>
                <a:cs typeface="Calibri"/>
              </a:rPr>
              <a:t>nosso </a:t>
            </a:r>
            <a:r>
              <a:rPr sz="1100" dirty="0">
                <a:solidFill>
                  <a:srgbClr val="000000"/>
                </a:solidFill>
                <a:latin typeface="Calibri"/>
                <a:cs typeface="Calibri"/>
              </a:rPr>
              <a:t>maior desejo.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733"/>
            <a:ext cx="1657475"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Sobre este manual</a:t>
            </a:r>
          </a:p>
        </p:txBody>
      </p:sp>
      <p:sp>
        <p:nvSpPr>
          <p:cNvPr id="5" name="object 5"/>
          <p:cNvSpPr txBox="1"/>
          <p:nvPr/>
        </p:nvSpPr>
        <p:spPr>
          <a:xfrm>
            <a:off x="576072" y="1013552"/>
            <a:ext cx="6369042" cy="119263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Este manual </a:t>
            </a:r>
            <a:r>
              <a:rPr sz="1100" spc="-15" dirty="0">
                <a:solidFill>
                  <a:srgbClr val="000000"/>
                </a:solidFill>
                <a:latin typeface="Calibri"/>
                <a:cs typeface="Calibri"/>
              </a:rPr>
              <a:t>do</a:t>
            </a:r>
            <a:r>
              <a:rPr sz="1100" spc="33" dirty="0">
                <a:solidFill>
                  <a:srgbClr val="000000"/>
                </a:solidFill>
                <a:latin typeface="Calibri"/>
                <a:cs typeface="Calibri"/>
              </a:rPr>
              <a:t> </a:t>
            </a:r>
            <a:r>
              <a:rPr sz="1100" dirty="0">
                <a:solidFill>
                  <a:srgbClr val="000000"/>
                </a:solidFill>
                <a:latin typeface="Calibri"/>
                <a:cs typeface="Calibri"/>
              </a:rPr>
              <a:t>proprietário inclui informação importante; deve prestar atenção às advertências e lembretes</a:t>
            </a:r>
          </a:p>
          <a:p>
            <a:pPr marL="0" marR="0">
              <a:lnSpc>
                <a:spcPts val="1344"/>
              </a:lnSpc>
              <a:spcBef>
                <a:spcPts val="50"/>
              </a:spcBef>
              <a:spcAft>
                <a:spcPts val="0"/>
              </a:spcAft>
            </a:pPr>
            <a:r>
              <a:rPr sz="1100" dirty="0">
                <a:solidFill>
                  <a:srgbClr val="000000"/>
                </a:solidFill>
                <a:latin typeface="Calibri"/>
                <a:cs typeface="Calibri"/>
              </a:rPr>
              <a:t>de perigo. Mantenha este </a:t>
            </a:r>
            <a:r>
              <a:rPr sz="1100">
                <a:solidFill>
                  <a:srgbClr val="000000"/>
                </a:solidFill>
                <a:latin typeface="Calibri"/>
                <a:cs typeface="Calibri"/>
              </a:rPr>
              <a:t>manual </a:t>
            </a:r>
            <a:r>
              <a:rPr lang="pt-BR" sz="1100">
                <a:solidFill>
                  <a:srgbClr val="000000"/>
                </a:solidFill>
                <a:latin typeface="Calibri"/>
                <a:cs typeface="Calibri"/>
              </a:rPr>
              <a:t>com você</a:t>
            </a:r>
            <a:r>
              <a:rPr sz="1100">
                <a:solidFill>
                  <a:srgbClr val="000000"/>
                </a:solidFill>
                <a:latin typeface="Calibri"/>
                <a:cs typeface="Calibri"/>
              </a:rPr>
              <a:t>, </a:t>
            </a:r>
            <a:r>
              <a:rPr lang="pt-BR" sz="1100">
                <a:solidFill>
                  <a:srgbClr val="000000"/>
                </a:solidFill>
                <a:latin typeface="Calibri"/>
                <a:cs typeface="Calibri"/>
              </a:rPr>
              <a:t>caso precise tirar alguma dúvida em transito</a:t>
            </a:r>
            <a:r>
              <a:rPr sz="1100">
                <a:solidFill>
                  <a:srgbClr val="000000"/>
                </a:solidFill>
                <a:latin typeface="Calibri"/>
                <a:cs typeface="Calibri"/>
              </a:rPr>
              <a:t>. </a:t>
            </a:r>
            <a:r>
              <a:rPr sz="1100" dirty="0">
                <a:solidFill>
                  <a:srgbClr val="000000"/>
                </a:solidFill>
                <a:latin typeface="Calibri"/>
                <a:cs typeface="Calibri"/>
              </a:rPr>
              <a:t>As ilustrações</a:t>
            </a:r>
            <a:r>
              <a:rPr sz="1100" spc="-16" dirty="0">
                <a:solidFill>
                  <a:srgbClr val="000000"/>
                </a:solidFill>
                <a:latin typeface="Calibri"/>
                <a:cs typeface="Calibri"/>
              </a:rPr>
              <a:t> </a:t>
            </a:r>
            <a:r>
              <a:rPr sz="1100" dirty="0">
                <a:solidFill>
                  <a:srgbClr val="000000"/>
                </a:solidFill>
                <a:latin typeface="Calibri"/>
                <a:cs typeface="Calibri"/>
              </a:rPr>
              <a:t>deste</a:t>
            </a:r>
            <a:r>
              <a:rPr sz="1100" spc="-16" dirty="0">
                <a:solidFill>
                  <a:srgbClr val="000000"/>
                </a:solidFill>
                <a:latin typeface="Calibri"/>
                <a:cs typeface="Calibri"/>
              </a:rPr>
              <a:t> </a:t>
            </a:r>
            <a:r>
              <a:rPr sz="1100" dirty="0">
                <a:solidFill>
                  <a:srgbClr val="000000"/>
                </a:solidFill>
                <a:latin typeface="Calibri"/>
                <a:cs typeface="Calibri"/>
              </a:rPr>
              <a:t>pequeno manual podem</a:t>
            </a:r>
            <a:r>
              <a:rPr sz="1100" spc="11" dirty="0">
                <a:solidFill>
                  <a:srgbClr val="000000"/>
                </a:solidFill>
                <a:latin typeface="Calibri"/>
                <a:cs typeface="Calibri"/>
              </a:rPr>
              <a:t> </a:t>
            </a:r>
            <a:r>
              <a:rPr sz="1100" dirty="0">
                <a:solidFill>
                  <a:srgbClr val="000000"/>
                </a:solidFill>
                <a:latin typeface="Calibri"/>
                <a:cs typeface="Calibri"/>
              </a:rPr>
              <a:t>ter pequenas diferenças para a sua moto, </a:t>
            </a:r>
            <a:r>
              <a:rPr sz="1100">
                <a:solidFill>
                  <a:srgbClr val="000000"/>
                </a:solidFill>
                <a:latin typeface="Calibri"/>
                <a:cs typeface="Calibri"/>
              </a:rPr>
              <a:t>mas</a:t>
            </a:r>
            <a:r>
              <a:rPr sz="1100" spc="-12">
                <a:solidFill>
                  <a:srgbClr val="000000"/>
                </a:solidFill>
                <a:latin typeface="Calibri"/>
                <a:cs typeface="Calibri"/>
              </a:rPr>
              <a:t> </a:t>
            </a:r>
            <a:r>
              <a:rPr sz="1100">
                <a:solidFill>
                  <a:srgbClr val="000000"/>
                </a:solidFill>
                <a:latin typeface="Calibri"/>
                <a:cs typeface="Calibri"/>
              </a:rPr>
              <a:t>o</a:t>
            </a:r>
            <a:r>
              <a:rPr lang="pt-BR" sz="1100">
                <a:solidFill>
                  <a:srgbClr val="000000"/>
                </a:solidFill>
                <a:latin typeface="Calibri"/>
                <a:cs typeface="Calibri"/>
              </a:rPr>
              <a:t> </a:t>
            </a:r>
            <a:r>
              <a:rPr sz="1100">
                <a:solidFill>
                  <a:srgbClr val="000000"/>
                </a:solidFill>
                <a:latin typeface="Calibri"/>
                <a:cs typeface="Calibri"/>
              </a:rPr>
              <a:t>conteúdo</a:t>
            </a:r>
            <a:r>
              <a:rPr sz="1100" spc="18">
                <a:solidFill>
                  <a:srgbClr val="000000"/>
                </a:solidFill>
                <a:latin typeface="Calibri"/>
                <a:cs typeface="Calibri"/>
              </a:rPr>
              <a:t> </a:t>
            </a:r>
            <a:r>
              <a:rPr sz="1100" dirty="0">
                <a:solidFill>
                  <a:srgbClr val="000000"/>
                </a:solidFill>
                <a:latin typeface="Calibri"/>
                <a:cs typeface="Calibri"/>
              </a:rPr>
              <a:t>descrito</a:t>
            </a:r>
            <a:r>
              <a:rPr sz="1100" spc="21" dirty="0">
                <a:solidFill>
                  <a:srgbClr val="000000"/>
                </a:solidFill>
                <a:latin typeface="Calibri"/>
                <a:cs typeface="Calibri"/>
              </a:rPr>
              <a:t> </a:t>
            </a:r>
            <a:r>
              <a:rPr sz="1100" dirty="0">
                <a:solidFill>
                  <a:srgbClr val="000000"/>
                </a:solidFill>
                <a:latin typeface="Calibri"/>
                <a:cs typeface="Calibri"/>
              </a:rPr>
              <a:t>é idêntico.</a:t>
            </a:r>
            <a:r>
              <a:rPr sz="1100" spc="13" dirty="0">
                <a:solidFill>
                  <a:srgbClr val="000000"/>
                </a:solidFill>
                <a:latin typeface="Calibri"/>
                <a:cs typeface="Calibri"/>
              </a:rPr>
              <a:t> </a:t>
            </a:r>
            <a:r>
              <a:rPr sz="1100" dirty="0">
                <a:solidFill>
                  <a:srgbClr val="000000"/>
                </a:solidFill>
                <a:latin typeface="Calibri"/>
                <a:cs typeface="Calibri"/>
              </a:rPr>
              <a:t>Quando vender a moto</a:t>
            </a:r>
            <a:r>
              <a:rPr sz="1100">
                <a:solidFill>
                  <a:srgbClr val="000000"/>
                </a:solidFill>
                <a:latin typeface="Calibri"/>
                <a:cs typeface="Calibri"/>
              </a:rPr>
              <a:t>, </a:t>
            </a:r>
            <a:r>
              <a:rPr lang="pt-BR" sz="1100">
                <a:solidFill>
                  <a:srgbClr val="000000"/>
                </a:solidFill>
                <a:latin typeface="Calibri"/>
                <a:cs typeface="Calibri"/>
              </a:rPr>
              <a:t>informe o novo proprietário para baixar ele em nosso site</a:t>
            </a:r>
            <a:r>
              <a:rPr sz="1100">
                <a:solidFill>
                  <a:srgbClr val="000000"/>
                </a:solidFill>
                <a:latin typeface="Calibri"/>
                <a:cs typeface="Calibri"/>
              </a:rPr>
              <a:t>. </a:t>
            </a:r>
            <a:endParaRPr lang="pt-BR" sz="1100">
              <a:solidFill>
                <a:srgbClr val="000000"/>
              </a:solidFill>
              <a:latin typeface="Calibri"/>
              <a:cs typeface="Calibri"/>
            </a:endParaRPr>
          </a:p>
          <a:p>
            <a:pPr marL="0" marR="0">
              <a:lnSpc>
                <a:spcPts val="1344"/>
              </a:lnSpc>
              <a:spcBef>
                <a:spcPts val="50"/>
              </a:spcBef>
              <a:spcAft>
                <a:spcPts val="0"/>
              </a:spcAft>
            </a:pPr>
            <a:r>
              <a:rPr sz="1100" spc="-14">
                <a:solidFill>
                  <a:srgbClr val="000000"/>
                </a:solidFill>
                <a:latin typeface="Calibri"/>
                <a:cs typeface="Calibri"/>
              </a:rPr>
              <a:t>No</a:t>
            </a:r>
            <a:r>
              <a:rPr sz="1100" spc="33">
                <a:solidFill>
                  <a:srgbClr val="000000"/>
                </a:solidFill>
                <a:latin typeface="Calibri"/>
                <a:cs typeface="Calibri"/>
              </a:rPr>
              <a:t> </a:t>
            </a:r>
            <a:r>
              <a:rPr sz="1100" dirty="0">
                <a:solidFill>
                  <a:srgbClr val="000000"/>
                </a:solidFill>
                <a:latin typeface="Calibri"/>
                <a:cs typeface="Calibri"/>
              </a:rPr>
              <a:t>compromisso</a:t>
            </a:r>
            <a:r>
              <a:rPr sz="1100" spc="20" dirty="0">
                <a:solidFill>
                  <a:srgbClr val="000000"/>
                </a:solidFill>
                <a:latin typeface="Calibri"/>
                <a:cs typeface="Calibri"/>
              </a:rPr>
              <a:t> </a:t>
            </a:r>
            <a:r>
              <a:rPr sz="1100" dirty="0">
                <a:solidFill>
                  <a:srgbClr val="000000"/>
                </a:solidFill>
                <a:latin typeface="Calibri"/>
                <a:cs typeface="Calibri"/>
              </a:rPr>
              <a:t>da Voge de oferecer alta segurança e </a:t>
            </a:r>
            <a:r>
              <a:rPr sz="1100">
                <a:solidFill>
                  <a:srgbClr val="000000"/>
                </a:solidFill>
                <a:latin typeface="Calibri"/>
                <a:cs typeface="Calibri"/>
              </a:rPr>
              <a:t>qualidade, </a:t>
            </a:r>
            <a:r>
              <a:rPr sz="1100" dirty="0">
                <a:solidFill>
                  <a:srgbClr val="000000"/>
                </a:solidFill>
                <a:latin typeface="Calibri"/>
                <a:cs typeface="Calibri"/>
              </a:rPr>
              <a:t>seu</a:t>
            </a:r>
            <a:r>
              <a:rPr sz="1100" spc="-20" dirty="0">
                <a:solidFill>
                  <a:srgbClr val="000000"/>
                </a:solidFill>
                <a:latin typeface="Calibri"/>
                <a:cs typeface="Calibri"/>
              </a:rPr>
              <a:t> </a:t>
            </a:r>
            <a:r>
              <a:rPr sz="1100" dirty="0">
                <a:solidFill>
                  <a:srgbClr val="000000"/>
                </a:solidFill>
                <a:latin typeface="Calibri"/>
                <a:cs typeface="Calibri"/>
              </a:rPr>
              <a:t>desenho </a:t>
            </a:r>
            <a:r>
              <a:rPr sz="1100">
                <a:solidFill>
                  <a:srgbClr val="000000"/>
                </a:solidFill>
                <a:latin typeface="Calibri"/>
                <a:cs typeface="Calibri"/>
              </a:rPr>
              <a:t>e constante</a:t>
            </a:r>
            <a:r>
              <a:rPr lang="pt-BR" sz="1100">
                <a:solidFill>
                  <a:srgbClr val="000000"/>
                </a:solidFill>
                <a:latin typeface="Calibri"/>
                <a:cs typeface="Calibri"/>
              </a:rPr>
              <a:t> </a:t>
            </a:r>
            <a:r>
              <a:rPr sz="1100">
                <a:solidFill>
                  <a:srgbClr val="000000"/>
                </a:solidFill>
                <a:latin typeface="Calibri"/>
                <a:cs typeface="Calibri"/>
              </a:rPr>
              <a:t>melhoria </a:t>
            </a:r>
            <a:r>
              <a:rPr sz="1100" dirty="0">
                <a:solidFill>
                  <a:srgbClr val="000000"/>
                </a:solidFill>
                <a:latin typeface="Calibri"/>
                <a:cs typeface="Calibri"/>
              </a:rPr>
              <a:t>com base na </a:t>
            </a:r>
            <a:r>
              <a:rPr sz="1100">
                <a:solidFill>
                  <a:srgbClr val="000000"/>
                </a:solidFill>
                <a:latin typeface="Calibri"/>
                <a:cs typeface="Calibri"/>
              </a:rPr>
              <a:t>investigação </a:t>
            </a:r>
            <a:r>
              <a:rPr lang="pt-BR" sz="1100">
                <a:solidFill>
                  <a:srgbClr val="000000"/>
                </a:solidFill>
                <a:latin typeface="Calibri"/>
                <a:cs typeface="Calibri"/>
              </a:rPr>
              <a:t>nos reservamos o direito de sempre atualizar o mesmo, portanto algumas</a:t>
            </a:r>
            <a:r>
              <a:rPr sz="1100">
                <a:solidFill>
                  <a:srgbClr val="000000"/>
                </a:solidFill>
                <a:latin typeface="Calibri"/>
                <a:cs typeface="Calibri"/>
              </a:rPr>
              <a:t> </a:t>
            </a:r>
            <a:r>
              <a:rPr sz="1100" dirty="0">
                <a:solidFill>
                  <a:srgbClr val="000000"/>
                </a:solidFill>
                <a:latin typeface="Calibri"/>
                <a:cs typeface="Calibri"/>
              </a:rPr>
              <a:t>diferenças entre o manual do proprietário e</a:t>
            </a:r>
            <a:r>
              <a:rPr sz="1100" spc="18"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a:solidFill>
                  <a:srgbClr val="000000"/>
                </a:solidFill>
                <a:latin typeface="Calibri"/>
                <a:cs typeface="Calibri"/>
              </a:rPr>
              <a:t>moto</a:t>
            </a:r>
            <a:r>
              <a:rPr sz="1100" spc="12">
                <a:solidFill>
                  <a:srgbClr val="000000"/>
                </a:solidFill>
                <a:latin typeface="Calibri"/>
                <a:cs typeface="Calibri"/>
              </a:rPr>
              <a:t> </a:t>
            </a:r>
            <a:r>
              <a:rPr sz="1100">
                <a:solidFill>
                  <a:srgbClr val="000000"/>
                </a:solidFill>
                <a:latin typeface="Calibri"/>
                <a:cs typeface="Calibri"/>
              </a:rPr>
              <a:t>que</a:t>
            </a:r>
            <a:r>
              <a:rPr lang="pt-BR" sz="1100">
                <a:solidFill>
                  <a:srgbClr val="000000"/>
                </a:solidFill>
                <a:latin typeface="Calibri"/>
                <a:cs typeface="Calibri"/>
              </a:rPr>
              <a:t> </a:t>
            </a:r>
            <a:r>
              <a:rPr sz="1100">
                <a:solidFill>
                  <a:srgbClr val="000000"/>
                </a:solidFill>
                <a:latin typeface="Calibri"/>
                <a:cs typeface="Calibri"/>
              </a:rPr>
              <a:t>adquiriu</a:t>
            </a:r>
            <a:r>
              <a:rPr lang="pt-BR" sz="1100">
                <a:solidFill>
                  <a:srgbClr val="000000"/>
                </a:solidFill>
                <a:latin typeface="Calibri"/>
                <a:cs typeface="Calibri"/>
              </a:rPr>
              <a:t> podem acontecer</a:t>
            </a:r>
            <a:r>
              <a:rPr sz="1100">
                <a:solidFill>
                  <a:srgbClr val="000000"/>
                </a:solidFill>
                <a:latin typeface="Calibri"/>
                <a:cs typeface="Calibri"/>
              </a:rPr>
              <a:t>. </a:t>
            </a:r>
            <a:endParaRPr sz="1100" dirty="0">
              <a:solidFill>
                <a:srgbClr val="000000"/>
              </a:solidFill>
              <a:latin typeface="Calibri"/>
              <a:cs typeface="Calibri"/>
            </a:endParaRPr>
          </a:p>
        </p:txBody>
      </p:sp>
      <p:sp>
        <p:nvSpPr>
          <p:cNvPr id="6" name="object 6"/>
          <p:cNvSpPr txBox="1"/>
          <p:nvPr/>
        </p:nvSpPr>
        <p:spPr>
          <a:xfrm>
            <a:off x="57607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053844"/>
            <a:ext cx="6301740" cy="146761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684275" y="713969"/>
            <a:ext cx="3260231"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Preste atenção aos temas</a:t>
            </a:r>
            <a:r>
              <a:rPr sz="1400" b="1" spc="-17" dirty="0">
                <a:solidFill>
                  <a:srgbClr val="365F91"/>
                </a:solidFill>
                <a:latin typeface="Cambria"/>
                <a:cs typeface="Cambria"/>
              </a:rPr>
              <a:t> </a:t>
            </a:r>
            <a:r>
              <a:rPr sz="1400" b="1" dirty="0">
                <a:solidFill>
                  <a:srgbClr val="365F91"/>
                </a:solidFill>
                <a:latin typeface="Cambria"/>
                <a:cs typeface="Cambria"/>
              </a:rPr>
              <a:t>importantes</a:t>
            </a:r>
          </a:p>
        </p:txBody>
      </p:sp>
      <p:sp>
        <p:nvSpPr>
          <p:cNvPr id="6" name="object 6"/>
          <p:cNvSpPr txBox="1"/>
          <p:nvPr/>
        </p:nvSpPr>
        <p:spPr>
          <a:xfrm>
            <a:off x="684275" y="996788"/>
            <a:ext cx="630378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Siga e</a:t>
            </a:r>
            <a:r>
              <a:rPr sz="1100" spc="18" dirty="0">
                <a:solidFill>
                  <a:srgbClr val="000000"/>
                </a:solidFill>
                <a:latin typeface="Calibri"/>
                <a:cs typeface="Calibri"/>
              </a:rPr>
              <a:t> </a:t>
            </a:r>
            <a:r>
              <a:rPr sz="1100" dirty="0">
                <a:solidFill>
                  <a:srgbClr val="000000"/>
                </a:solidFill>
                <a:latin typeface="Calibri"/>
                <a:cs typeface="Calibri"/>
              </a:rPr>
              <a:t>adote os seguintes procedimentos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manejo e manutenção</a:t>
            </a:r>
            <a:r>
              <a:rPr sz="1100" spc="18" dirty="0">
                <a:solidFill>
                  <a:srgbClr val="000000"/>
                </a:solidFill>
                <a:latin typeface="Calibri"/>
                <a:cs typeface="Calibri"/>
              </a:rPr>
              <a:t> </a:t>
            </a:r>
            <a:r>
              <a:rPr sz="1100" dirty="0">
                <a:solidFill>
                  <a:srgbClr val="000000"/>
                </a:solidFill>
                <a:latin typeface="Calibri"/>
                <a:cs typeface="Calibri"/>
              </a:rPr>
              <a:t>segura, quando vir os seguintes</a:t>
            </a:r>
            <a:r>
              <a:rPr sz="1100" spc="13" dirty="0">
                <a:solidFill>
                  <a:srgbClr val="000000"/>
                </a:solidFill>
                <a:latin typeface="Calibri"/>
                <a:cs typeface="Calibri"/>
              </a:rPr>
              <a:t> </a:t>
            </a:r>
            <a:r>
              <a:rPr sz="1100" dirty="0">
                <a:solidFill>
                  <a:srgbClr val="000000"/>
                </a:solidFill>
                <a:latin typeface="Calibri"/>
                <a:cs typeface="Calibri"/>
              </a:rPr>
              <a:t>símbolos</a:t>
            </a:r>
          </a:p>
          <a:p>
            <a:pPr marL="0" marR="0">
              <a:lnSpc>
                <a:spcPts val="1344"/>
              </a:lnSpc>
              <a:spcBef>
                <a:spcPts val="50"/>
              </a:spcBef>
              <a:spcAft>
                <a:spcPts val="0"/>
              </a:spcAft>
            </a:pPr>
            <a:r>
              <a:rPr sz="1100" dirty="0">
                <a:solidFill>
                  <a:srgbClr val="000000"/>
                </a:solidFill>
                <a:latin typeface="Calibri"/>
                <a:cs typeface="Calibri"/>
              </a:rPr>
              <a:t>de aviso:</a:t>
            </a:r>
          </a:p>
        </p:txBody>
      </p:sp>
      <p:sp>
        <p:nvSpPr>
          <p:cNvPr id="7" name="object 7"/>
          <p:cNvSpPr txBox="1"/>
          <p:nvPr/>
        </p:nvSpPr>
        <p:spPr>
          <a:xfrm>
            <a:off x="684275" y="1388456"/>
            <a:ext cx="6367119" cy="87982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r>
              <a:rPr sz="1100" dirty="0">
                <a:solidFill>
                  <a:srgbClr val="000000"/>
                </a:solidFill>
                <a:latin typeface="Calibri"/>
                <a:cs typeface="Calibri"/>
              </a:rPr>
              <a:t>: </a:t>
            </a:r>
            <a:r>
              <a:rPr sz="1100" spc="-18" dirty="0">
                <a:solidFill>
                  <a:srgbClr val="000000"/>
                </a:solidFill>
                <a:latin typeface="Calibri"/>
                <a:cs typeface="Calibri"/>
              </a:rPr>
              <a:t>Este</a:t>
            </a:r>
            <a:r>
              <a:rPr sz="1100" spc="-27" dirty="0">
                <a:solidFill>
                  <a:srgbClr val="000000"/>
                </a:solidFill>
                <a:latin typeface="Calibri"/>
                <a:cs typeface="Calibri"/>
              </a:rPr>
              <a:t> </a:t>
            </a:r>
            <a:r>
              <a:rPr sz="1100" spc="-21" dirty="0">
                <a:solidFill>
                  <a:srgbClr val="000000"/>
                </a:solidFill>
                <a:latin typeface="Calibri"/>
                <a:cs typeface="Calibri"/>
              </a:rPr>
              <a:t>símbolo</a:t>
            </a:r>
            <a:r>
              <a:rPr sz="1100" spc="-13" dirty="0">
                <a:solidFill>
                  <a:srgbClr val="000000"/>
                </a:solidFill>
                <a:latin typeface="Calibri"/>
                <a:cs typeface="Calibri"/>
              </a:rPr>
              <a:t> </a:t>
            </a:r>
            <a:r>
              <a:rPr sz="1100" spc="-23" dirty="0">
                <a:solidFill>
                  <a:srgbClr val="000000"/>
                </a:solidFill>
                <a:latin typeface="Calibri"/>
                <a:cs typeface="Calibri"/>
              </a:rPr>
              <a:t>indica</a:t>
            </a:r>
            <a:r>
              <a:rPr sz="1100" spc="-13" dirty="0">
                <a:solidFill>
                  <a:srgbClr val="000000"/>
                </a:solidFill>
                <a:latin typeface="Calibri"/>
                <a:cs typeface="Calibri"/>
              </a:rPr>
              <a:t> </a:t>
            </a:r>
            <a:r>
              <a:rPr sz="1100" spc="-26" dirty="0">
                <a:solidFill>
                  <a:srgbClr val="000000"/>
                </a:solidFill>
                <a:latin typeface="Calibri"/>
                <a:cs typeface="Calibri"/>
              </a:rPr>
              <a:t>que</a:t>
            </a:r>
            <a:r>
              <a:rPr sz="1100" spc="-19" dirty="0">
                <a:solidFill>
                  <a:srgbClr val="000000"/>
                </a:solidFill>
                <a:latin typeface="Calibri"/>
                <a:cs typeface="Calibri"/>
              </a:rPr>
              <a:t> </a:t>
            </a:r>
            <a:r>
              <a:rPr sz="1100" spc="-20" dirty="0">
                <a:solidFill>
                  <a:srgbClr val="000000"/>
                </a:solidFill>
                <a:latin typeface="Calibri"/>
                <a:cs typeface="Calibri"/>
              </a:rPr>
              <a:t>existe</a:t>
            </a:r>
            <a:r>
              <a:rPr sz="1100" spc="-14" dirty="0">
                <a:solidFill>
                  <a:srgbClr val="000000"/>
                </a:solidFill>
                <a:latin typeface="Calibri"/>
                <a:cs typeface="Calibri"/>
              </a:rPr>
              <a:t> </a:t>
            </a:r>
            <a:r>
              <a:rPr sz="1100" dirty="0">
                <a:solidFill>
                  <a:srgbClr val="000000"/>
                </a:solidFill>
                <a:latin typeface="Calibri"/>
                <a:cs typeface="Calibri"/>
              </a:rPr>
              <a:t>a</a:t>
            </a:r>
            <a:r>
              <a:rPr sz="1100" spc="-36" dirty="0">
                <a:solidFill>
                  <a:srgbClr val="000000"/>
                </a:solidFill>
                <a:latin typeface="Calibri"/>
                <a:cs typeface="Calibri"/>
              </a:rPr>
              <a:t> </a:t>
            </a:r>
            <a:r>
              <a:rPr sz="1100" spc="-20" dirty="0">
                <a:solidFill>
                  <a:srgbClr val="000000"/>
                </a:solidFill>
                <a:latin typeface="Calibri"/>
                <a:cs typeface="Calibri"/>
              </a:rPr>
              <a:t>possibilidade</a:t>
            </a:r>
            <a:r>
              <a:rPr sz="1100" spc="-14"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2" dirty="0">
                <a:solidFill>
                  <a:srgbClr val="000000"/>
                </a:solidFill>
                <a:latin typeface="Calibri"/>
                <a:cs typeface="Calibri"/>
              </a:rPr>
              <a:t>se</a:t>
            </a:r>
            <a:r>
              <a:rPr sz="1100" spc="-23" dirty="0">
                <a:solidFill>
                  <a:srgbClr val="000000"/>
                </a:solidFill>
                <a:latin typeface="Calibri"/>
                <a:cs typeface="Calibri"/>
              </a:rPr>
              <a:t> </a:t>
            </a:r>
            <a:r>
              <a:rPr sz="1100" spc="-19" dirty="0">
                <a:solidFill>
                  <a:srgbClr val="000000"/>
                </a:solidFill>
                <a:latin typeface="Calibri"/>
                <a:cs typeface="Calibri"/>
              </a:rPr>
              <a:t>poderem</a:t>
            </a:r>
            <a:r>
              <a:rPr sz="1100" spc="-27" dirty="0">
                <a:solidFill>
                  <a:srgbClr val="000000"/>
                </a:solidFill>
                <a:latin typeface="Calibri"/>
                <a:cs typeface="Calibri"/>
              </a:rPr>
              <a:t> </a:t>
            </a:r>
            <a:r>
              <a:rPr sz="1100" spc="-19" dirty="0">
                <a:solidFill>
                  <a:srgbClr val="000000"/>
                </a:solidFill>
                <a:latin typeface="Calibri"/>
                <a:cs typeface="Calibri"/>
              </a:rPr>
              <a:t>provocar</a:t>
            </a:r>
            <a:r>
              <a:rPr sz="1100" spc="-28" dirty="0">
                <a:solidFill>
                  <a:srgbClr val="000000"/>
                </a:solidFill>
                <a:latin typeface="Calibri"/>
                <a:cs typeface="Calibri"/>
              </a:rPr>
              <a:t> </a:t>
            </a:r>
            <a:r>
              <a:rPr sz="1100" spc="-19" dirty="0">
                <a:solidFill>
                  <a:srgbClr val="000000"/>
                </a:solidFill>
                <a:latin typeface="Calibri"/>
                <a:cs typeface="Calibri"/>
              </a:rPr>
              <a:t>lesões,</a:t>
            </a:r>
            <a:r>
              <a:rPr sz="1100" spc="-18" dirty="0">
                <a:solidFill>
                  <a:srgbClr val="000000"/>
                </a:solidFill>
                <a:latin typeface="Calibri"/>
                <a:cs typeface="Calibri"/>
              </a:rPr>
              <a:t> </a:t>
            </a:r>
            <a:r>
              <a:rPr sz="1100" spc="-20" dirty="0">
                <a:solidFill>
                  <a:srgbClr val="000000"/>
                </a:solidFill>
                <a:latin typeface="Calibri"/>
                <a:cs typeface="Calibri"/>
              </a:rPr>
              <a:t>morte</a:t>
            </a:r>
            <a:r>
              <a:rPr sz="1100" spc="-14" dirty="0">
                <a:solidFill>
                  <a:srgbClr val="000000"/>
                </a:solidFill>
                <a:latin typeface="Calibri"/>
                <a:cs typeface="Calibri"/>
              </a:rPr>
              <a:t> </a:t>
            </a:r>
            <a:r>
              <a:rPr sz="1100" spc="-17" dirty="0">
                <a:solidFill>
                  <a:srgbClr val="000000"/>
                </a:solidFill>
                <a:latin typeface="Calibri"/>
                <a:cs typeface="Calibri"/>
              </a:rPr>
              <a:t>ou</a:t>
            </a:r>
            <a:r>
              <a:rPr sz="1100" spc="-37" dirty="0">
                <a:solidFill>
                  <a:srgbClr val="000000"/>
                </a:solidFill>
                <a:latin typeface="Calibri"/>
                <a:cs typeface="Calibri"/>
              </a:rPr>
              <a:t> </a:t>
            </a:r>
            <a:r>
              <a:rPr sz="1100" spc="-21" dirty="0">
                <a:solidFill>
                  <a:srgbClr val="000000"/>
                </a:solidFill>
                <a:latin typeface="Calibri"/>
                <a:cs typeface="Calibri"/>
              </a:rPr>
              <a:t>possíveis</a:t>
            </a:r>
            <a:r>
              <a:rPr sz="1100" dirty="0">
                <a:solidFill>
                  <a:srgbClr val="000000"/>
                </a:solidFill>
                <a:latin typeface="Calibri"/>
                <a:cs typeface="Calibri"/>
              </a:rPr>
              <a:t> </a:t>
            </a:r>
            <a:r>
              <a:rPr sz="1100" spc="-22" dirty="0">
                <a:solidFill>
                  <a:srgbClr val="000000"/>
                </a:solidFill>
                <a:latin typeface="Calibri"/>
                <a:cs typeface="Calibri"/>
              </a:rPr>
              <a:t>danos.</a:t>
            </a:r>
          </a:p>
          <a:p>
            <a:pPr marL="0" marR="0">
              <a:lnSpc>
                <a:spcPts val="1347"/>
              </a:lnSpc>
              <a:spcBef>
                <a:spcPts val="454"/>
              </a:spcBef>
              <a:spcAft>
                <a:spcPts val="0"/>
              </a:spcAft>
            </a:pPr>
            <a:r>
              <a:rPr sz="1100" b="1" dirty="0">
                <a:solidFill>
                  <a:srgbClr val="000000"/>
                </a:solidFill>
                <a:latin typeface="Calibri"/>
                <a:cs typeface="Calibri"/>
              </a:rPr>
              <a:t>Δ Advertência</a:t>
            </a:r>
            <a:r>
              <a:rPr sz="1100" dirty="0">
                <a:solidFill>
                  <a:srgbClr val="000000"/>
                </a:solidFill>
                <a:latin typeface="Calibri"/>
                <a:cs typeface="Calibri"/>
              </a:rPr>
              <a:t>: Este símbolo indica que existe a possibilidade de</a:t>
            </a:r>
            <a:r>
              <a:rPr sz="1100" spc="16" dirty="0">
                <a:solidFill>
                  <a:srgbClr val="000000"/>
                </a:solidFill>
                <a:latin typeface="Calibri"/>
                <a:cs typeface="Calibri"/>
              </a:rPr>
              <a:t> </a:t>
            </a:r>
            <a:r>
              <a:rPr sz="1100" dirty="0">
                <a:solidFill>
                  <a:srgbClr val="000000"/>
                </a:solidFill>
                <a:latin typeface="Calibri"/>
                <a:cs typeface="Calibri"/>
              </a:rPr>
              <a:t>se</a:t>
            </a:r>
            <a:r>
              <a:rPr sz="1100" spc="-18" dirty="0">
                <a:solidFill>
                  <a:srgbClr val="000000"/>
                </a:solidFill>
                <a:latin typeface="Calibri"/>
                <a:cs typeface="Calibri"/>
              </a:rPr>
              <a:t> </a:t>
            </a:r>
            <a:r>
              <a:rPr sz="1100" dirty="0">
                <a:solidFill>
                  <a:srgbClr val="000000"/>
                </a:solidFill>
                <a:latin typeface="Calibri"/>
                <a:cs typeface="Calibri"/>
              </a:rPr>
              <a:t>produzirem</a:t>
            </a:r>
            <a:r>
              <a:rPr sz="1100" spc="17" dirty="0">
                <a:solidFill>
                  <a:srgbClr val="000000"/>
                </a:solidFill>
                <a:latin typeface="Calibri"/>
                <a:cs typeface="Calibri"/>
              </a:rPr>
              <a:t> </a:t>
            </a:r>
            <a:r>
              <a:rPr sz="1100" dirty="0">
                <a:solidFill>
                  <a:srgbClr val="000000"/>
                </a:solidFill>
                <a:latin typeface="Calibri"/>
                <a:cs typeface="Calibri"/>
              </a:rPr>
              <a:t>danos</a:t>
            </a:r>
            <a:r>
              <a:rPr sz="1100" spc="16" dirty="0">
                <a:solidFill>
                  <a:srgbClr val="000000"/>
                </a:solidFill>
                <a:latin typeface="Calibri"/>
                <a:cs typeface="Calibri"/>
              </a:rPr>
              <a:t> </a:t>
            </a:r>
            <a:r>
              <a:rPr sz="1100" dirty="0">
                <a:solidFill>
                  <a:srgbClr val="000000"/>
                </a:solidFill>
                <a:latin typeface="Calibri"/>
                <a:cs typeface="Calibri"/>
              </a:rPr>
              <a:t>na moto.</a:t>
            </a:r>
          </a:p>
          <a:p>
            <a:pPr marL="0" marR="0">
              <a:lnSpc>
                <a:spcPts val="1347"/>
              </a:lnSpc>
              <a:spcBef>
                <a:spcPts val="392"/>
              </a:spcBef>
              <a:spcAft>
                <a:spcPts val="0"/>
              </a:spcAft>
            </a:pPr>
            <a:r>
              <a:rPr sz="1100" b="1" dirty="0">
                <a:solidFill>
                  <a:srgbClr val="000000"/>
                </a:solidFill>
                <a:latin typeface="Calibri"/>
                <a:cs typeface="Calibri"/>
              </a:rPr>
              <a:t>Δ Precaução</a:t>
            </a:r>
            <a:r>
              <a:rPr sz="1100" dirty="0">
                <a:solidFill>
                  <a:srgbClr val="000000"/>
                </a:solidFill>
                <a:latin typeface="Calibri"/>
                <a:cs typeface="Calibri"/>
              </a:rPr>
              <a:t>: Este símbolo indica os elementos essenciais de condução que são mais eficazes</a:t>
            </a:r>
            <a:r>
              <a:rPr sz="1100" spc="-11" dirty="0">
                <a:solidFill>
                  <a:srgbClr val="000000"/>
                </a:solidFill>
                <a:latin typeface="Calibri"/>
                <a:cs typeface="Calibri"/>
              </a:rPr>
              <a:t> </a:t>
            </a:r>
            <a:r>
              <a:rPr sz="1100" dirty="0">
                <a:solidFill>
                  <a:srgbClr val="000000"/>
                </a:solidFill>
                <a:latin typeface="Calibri"/>
                <a:cs typeface="Calibri"/>
              </a:rPr>
              <a:t>e convenientes.</a:t>
            </a:r>
          </a:p>
          <a:p>
            <a:pPr marL="2892551" marR="0">
              <a:lnSpc>
                <a:spcPts val="1347"/>
              </a:lnSpc>
              <a:spcBef>
                <a:spcPts val="490"/>
              </a:spcBef>
              <a:spcAft>
                <a:spcPts val="0"/>
              </a:spcAft>
            </a:pPr>
            <a:r>
              <a:rPr sz="1100" b="1" dirty="0">
                <a:solidFill>
                  <a:srgbClr val="000000"/>
                </a:solidFill>
                <a:latin typeface="Calibri"/>
                <a:cs typeface="Calibri"/>
              </a:rPr>
              <a:t>Δ</a:t>
            </a:r>
            <a:r>
              <a:rPr sz="1100" b="1" spc="256" dirty="0">
                <a:solidFill>
                  <a:srgbClr val="000000"/>
                </a:solidFill>
                <a:latin typeface="Calibri"/>
                <a:cs typeface="Calibri"/>
              </a:rPr>
              <a:t> </a:t>
            </a:r>
            <a:r>
              <a:rPr sz="1100" b="1" dirty="0">
                <a:solidFill>
                  <a:srgbClr val="000000"/>
                </a:solidFill>
                <a:latin typeface="Calibri"/>
                <a:cs typeface="Calibri"/>
              </a:rPr>
              <a:t>Perigo</a:t>
            </a:r>
          </a:p>
        </p:txBody>
      </p:sp>
      <p:sp>
        <p:nvSpPr>
          <p:cNvPr id="8" name="object 8"/>
          <p:cNvSpPr txBox="1"/>
          <p:nvPr/>
        </p:nvSpPr>
        <p:spPr>
          <a:xfrm>
            <a:off x="755904" y="2288113"/>
            <a:ext cx="5929792"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Esta</a:t>
            </a:r>
            <a:r>
              <a:rPr sz="1100" spc="-13" dirty="0">
                <a:solidFill>
                  <a:srgbClr val="000000"/>
                </a:solidFill>
                <a:latin typeface="Calibri"/>
                <a:cs typeface="Calibri"/>
              </a:rPr>
              <a:t> </a:t>
            </a:r>
            <a:r>
              <a:rPr sz="1100" dirty="0">
                <a:solidFill>
                  <a:srgbClr val="000000"/>
                </a:solidFill>
                <a:latin typeface="Calibri"/>
                <a:cs typeface="Calibri"/>
              </a:rPr>
              <a:t>moto adapta-se ao condutor com o certificado correspondente de homologação</a:t>
            </a:r>
            <a:r>
              <a:rPr sz="1100" spc="17" dirty="0">
                <a:solidFill>
                  <a:srgbClr val="000000"/>
                </a:solidFill>
                <a:latin typeface="Calibri"/>
                <a:cs typeface="Calibri"/>
              </a:rPr>
              <a:t> </a:t>
            </a:r>
            <a:r>
              <a:rPr sz="1100" dirty="0">
                <a:solidFill>
                  <a:srgbClr val="000000"/>
                </a:solidFill>
                <a:latin typeface="Calibri"/>
                <a:cs typeface="Calibri"/>
              </a:rPr>
              <a:t>apenas sob uma</a:t>
            </a:r>
          </a:p>
          <a:p>
            <a:pPr marL="0" marR="0">
              <a:lnSpc>
                <a:spcPts val="1343"/>
              </a:lnSpc>
              <a:spcBef>
                <a:spcPts val="50"/>
              </a:spcBef>
              <a:spcAft>
                <a:spcPts val="0"/>
              </a:spcAft>
            </a:pPr>
            <a:r>
              <a:rPr sz="1100" dirty="0">
                <a:solidFill>
                  <a:srgbClr val="000000"/>
                </a:solidFill>
                <a:latin typeface="Calibri"/>
                <a:cs typeface="Calibri"/>
              </a:rPr>
              <a:t>condução razoável</a:t>
            </a:r>
            <a:r>
              <a:rPr sz="1100" spc="-10" dirty="0">
                <a:solidFill>
                  <a:srgbClr val="000000"/>
                </a:solidFill>
                <a:latin typeface="Calibri"/>
                <a:cs typeface="Calibri"/>
              </a:rPr>
              <a:t> </a:t>
            </a:r>
            <a:r>
              <a:rPr sz="1100" dirty="0">
                <a:solidFill>
                  <a:srgbClr val="000000"/>
                </a:solidFill>
                <a:latin typeface="Calibri"/>
                <a:cs typeface="Calibri"/>
              </a:rPr>
              <a:t>e cuidadosa. Preste atenção aos seguintes pontos:</a:t>
            </a:r>
          </a:p>
        </p:txBody>
      </p:sp>
      <p:sp>
        <p:nvSpPr>
          <p:cNvPr id="9" name="object 9"/>
          <p:cNvSpPr txBox="1"/>
          <p:nvPr/>
        </p:nvSpPr>
        <p:spPr>
          <a:xfrm>
            <a:off x="755904" y="2679284"/>
            <a:ext cx="3570356"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permite a reparação da moto pelo próprio</a:t>
            </a:r>
            <a:r>
              <a:rPr sz="1100" spc="19" dirty="0">
                <a:solidFill>
                  <a:srgbClr val="000000"/>
                </a:solidFill>
                <a:latin typeface="Calibri"/>
                <a:cs typeface="Calibri"/>
              </a:rPr>
              <a:t> </a:t>
            </a:r>
            <a:r>
              <a:rPr sz="1100" dirty="0">
                <a:solidFill>
                  <a:srgbClr val="000000"/>
                </a:solidFill>
                <a:latin typeface="Calibri"/>
                <a:cs typeface="Calibri"/>
              </a:rPr>
              <a:t>utilizador.</a:t>
            </a:r>
          </a:p>
          <a:p>
            <a:pPr marL="0" marR="0">
              <a:lnSpc>
                <a:spcPts val="1347"/>
              </a:lnSpc>
              <a:spcBef>
                <a:spcPts val="442"/>
              </a:spcBef>
              <a:spcAft>
                <a:spcPts val="0"/>
              </a:spcAft>
            </a:pPr>
            <a:r>
              <a:rPr sz="1100" dirty="0">
                <a:solidFill>
                  <a:srgbClr val="000000"/>
                </a:solidFill>
                <a:latin typeface="Calibri"/>
                <a:cs typeface="Calibri"/>
              </a:rPr>
              <a:t>Cumpra as</a:t>
            </a:r>
            <a:r>
              <a:rPr sz="1100" spc="10" dirty="0">
                <a:solidFill>
                  <a:srgbClr val="000000"/>
                </a:solidFill>
                <a:latin typeface="Calibri"/>
                <a:cs typeface="Calibri"/>
              </a:rPr>
              <a:t> </a:t>
            </a:r>
            <a:r>
              <a:rPr sz="1100" dirty="0">
                <a:solidFill>
                  <a:srgbClr val="000000"/>
                </a:solidFill>
                <a:latin typeface="Calibri"/>
                <a:cs typeface="Calibri"/>
              </a:rPr>
              <a:t>leis e normativas locais.</a:t>
            </a:r>
          </a:p>
        </p:txBody>
      </p:sp>
      <p:sp>
        <p:nvSpPr>
          <p:cNvPr id="10" name="object 10"/>
          <p:cNvSpPr txBox="1"/>
          <p:nvPr/>
        </p:nvSpPr>
        <p:spPr>
          <a:xfrm>
            <a:off x="755904" y="3121244"/>
            <a:ext cx="613726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Qualquer modificação no dispositivo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nas peças</a:t>
            </a:r>
            <a:r>
              <a:rPr sz="1100" spc="-12" dirty="0">
                <a:solidFill>
                  <a:srgbClr val="000000"/>
                </a:solidFill>
                <a:latin typeface="Calibri"/>
                <a:cs typeface="Calibri"/>
              </a:rPr>
              <a:t> </a:t>
            </a:r>
            <a:r>
              <a:rPr sz="1100" dirty="0">
                <a:solidFill>
                  <a:srgbClr val="000000"/>
                </a:solidFill>
                <a:latin typeface="Calibri"/>
                <a:cs typeface="Calibri"/>
              </a:rPr>
              <a:t>elétricas desta</a:t>
            </a:r>
            <a:r>
              <a:rPr sz="1100" spc="-28" dirty="0">
                <a:solidFill>
                  <a:srgbClr val="000000"/>
                </a:solidFill>
                <a:latin typeface="Calibri"/>
                <a:cs typeface="Calibri"/>
              </a:rPr>
              <a:t> </a:t>
            </a:r>
            <a:r>
              <a:rPr sz="1100" dirty="0">
                <a:solidFill>
                  <a:srgbClr val="000000"/>
                </a:solidFill>
                <a:latin typeface="Calibri"/>
                <a:cs typeface="Calibri"/>
              </a:rPr>
              <a:t>moto pode influir na emissão</a:t>
            </a:r>
            <a:r>
              <a:rPr sz="1100" spc="18" dirty="0">
                <a:solidFill>
                  <a:srgbClr val="000000"/>
                </a:solidFill>
                <a:latin typeface="Calibri"/>
                <a:cs typeface="Calibri"/>
              </a:rPr>
              <a:t> </a:t>
            </a:r>
            <a:r>
              <a:rPr sz="1100" dirty="0">
                <a:solidFill>
                  <a:srgbClr val="000000"/>
                </a:solidFill>
                <a:latin typeface="Calibri"/>
                <a:cs typeface="Calibri"/>
              </a:rPr>
              <a:t>de ruído e</a:t>
            </a:r>
          </a:p>
          <a:p>
            <a:pPr marL="0" marR="0">
              <a:lnSpc>
                <a:spcPts val="1344"/>
              </a:lnSpc>
              <a:spcBef>
                <a:spcPts val="50"/>
              </a:spcBef>
              <a:spcAft>
                <a:spcPts val="0"/>
              </a:spcAft>
            </a:pP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rendimento.</a:t>
            </a:r>
          </a:p>
        </p:txBody>
      </p:sp>
      <p:sp>
        <p:nvSpPr>
          <p:cNvPr id="11" name="object 11"/>
          <p:cNvSpPr txBox="1"/>
          <p:nvPr/>
        </p:nvSpPr>
        <p:spPr>
          <a:xfrm>
            <a:off x="684275" y="3741512"/>
            <a:ext cx="6045422"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melhoria constante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produto pode</a:t>
            </a:r>
            <a:r>
              <a:rPr sz="1100" spc="-15" dirty="0">
                <a:solidFill>
                  <a:srgbClr val="000000"/>
                </a:solidFill>
                <a:latin typeface="Calibri"/>
                <a:cs typeface="Calibri"/>
              </a:rPr>
              <a:t> </a:t>
            </a:r>
            <a:r>
              <a:rPr sz="1100" dirty="0">
                <a:solidFill>
                  <a:srgbClr val="000000"/>
                </a:solidFill>
                <a:latin typeface="Calibri"/>
                <a:cs typeface="Calibri"/>
              </a:rPr>
              <a:t>dar lugar a diferenças entre este manual e a moto adquirida que</a:t>
            </a:r>
          </a:p>
          <a:p>
            <a:pPr marL="0" marR="0">
              <a:lnSpc>
                <a:spcPts val="1344"/>
              </a:lnSpc>
              <a:spcBef>
                <a:spcPts val="50"/>
              </a:spcBef>
              <a:spcAft>
                <a:spcPts val="0"/>
              </a:spcAft>
            </a:pPr>
            <a:r>
              <a:rPr sz="1100" dirty="0">
                <a:solidFill>
                  <a:srgbClr val="000000"/>
                </a:solidFill>
                <a:latin typeface="Calibri"/>
                <a:cs typeface="Calibri"/>
              </a:rPr>
              <a:t>estabelece a</a:t>
            </a:r>
            <a:r>
              <a:rPr sz="1100" spc="-14" dirty="0">
                <a:solidFill>
                  <a:srgbClr val="000000"/>
                </a:solidFill>
                <a:latin typeface="Calibri"/>
                <a:cs typeface="Calibri"/>
              </a:rPr>
              <a:t> </a:t>
            </a:r>
            <a:r>
              <a:rPr sz="1100" dirty="0">
                <a:solidFill>
                  <a:srgbClr val="000000"/>
                </a:solidFill>
                <a:latin typeface="Calibri"/>
                <a:cs typeface="Calibri"/>
              </a:rPr>
              <a:t>moto</a:t>
            </a:r>
            <a:r>
              <a:rPr sz="1100" spc="-11" dirty="0">
                <a:solidFill>
                  <a:srgbClr val="000000"/>
                </a:solidFill>
                <a:latin typeface="Calibri"/>
                <a:cs typeface="Calibri"/>
              </a:rPr>
              <a:t> </a:t>
            </a:r>
            <a:r>
              <a:rPr sz="1100" dirty="0">
                <a:solidFill>
                  <a:srgbClr val="000000"/>
                </a:solidFill>
                <a:latin typeface="Calibri"/>
                <a:cs typeface="Calibri"/>
              </a:rPr>
              <a:t>de série como standard e sujeita</a:t>
            </a:r>
            <a:r>
              <a:rPr sz="1100" spc="-21" dirty="0">
                <a:solidFill>
                  <a:srgbClr val="000000"/>
                </a:solidFill>
                <a:latin typeface="Calibri"/>
                <a:cs typeface="Calibri"/>
              </a:rPr>
              <a:t> </a:t>
            </a:r>
            <a:r>
              <a:rPr sz="1100" dirty="0">
                <a:solidFill>
                  <a:srgbClr val="000000"/>
                </a:solidFill>
                <a:latin typeface="Calibri"/>
                <a:cs typeface="Calibri"/>
              </a:rPr>
              <a:t>a alterações</a:t>
            </a:r>
            <a:r>
              <a:rPr sz="1100" spc="-12" dirty="0">
                <a:solidFill>
                  <a:srgbClr val="000000"/>
                </a:solidFill>
                <a:latin typeface="Calibri"/>
                <a:cs typeface="Calibri"/>
              </a:rPr>
              <a:t> </a:t>
            </a:r>
            <a:r>
              <a:rPr sz="1100" dirty="0">
                <a:solidFill>
                  <a:srgbClr val="000000"/>
                </a:solidFill>
                <a:latin typeface="Calibri"/>
                <a:cs typeface="Calibri"/>
              </a:rPr>
              <a:t>técnicas sem aviso prévio.</a:t>
            </a:r>
          </a:p>
        </p:txBody>
      </p:sp>
      <p:sp>
        <p:nvSpPr>
          <p:cNvPr id="12" name="object 12"/>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
          <p:cNvSpPr/>
          <p:nvPr/>
        </p:nvSpPr>
        <p:spPr>
          <a:xfrm>
            <a:off x="5827776" y="4251452"/>
            <a:ext cx="167640" cy="1402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431280" y="3768344"/>
            <a:ext cx="170688" cy="15240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923788" y="3571748"/>
            <a:ext cx="190500" cy="96011"/>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007607" y="3085592"/>
            <a:ext cx="105155" cy="108204"/>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5923788" y="1959356"/>
            <a:ext cx="190500" cy="960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p:nvPr/>
        </p:nvSpPr>
        <p:spPr>
          <a:xfrm>
            <a:off x="6431280" y="1668272"/>
            <a:ext cx="170688" cy="152400"/>
          </a:xfrm>
          <a:prstGeom prst="rect">
            <a:avLst/>
          </a:prstGeom>
          <a:blipFill>
            <a:blip r:embed="rId3" cstate="print"/>
            <a:stretch>
              <a:fillRect/>
            </a:stretch>
          </a:blipFill>
        </p:spPr>
        <p:txBody>
          <a:bodyPr wrap="square" lIns="0" tIns="0" rIns="0" bIns="0" rtlCol="0">
            <a:spAutoFit/>
          </a:bodyPr>
          <a:lstStyle/>
          <a:p>
            <a:endParaRPr/>
          </a:p>
        </p:txBody>
      </p:sp>
      <p:sp>
        <p:nvSpPr>
          <p:cNvPr id="7" name="object 7"/>
          <p:cNvSpPr/>
          <p:nvPr/>
        </p:nvSpPr>
        <p:spPr>
          <a:xfrm>
            <a:off x="5567172" y="1453388"/>
            <a:ext cx="161544" cy="103632"/>
          </a:xfrm>
          <a:prstGeom prst="rect">
            <a:avLst/>
          </a:prstGeom>
          <a:blipFill>
            <a:blip r:embed="rId6" cstate="print"/>
            <a:stretch>
              <a:fillRect/>
            </a:stretch>
          </a:blipFill>
        </p:spPr>
        <p:txBody>
          <a:bodyPr wrap="square" lIns="0" tIns="0" rIns="0" bIns="0" rtlCol="0">
            <a:spAutoFit/>
          </a:bodyPr>
          <a:lstStyle/>
          <a:p>
            <a:endParaRPr/>
          </a:p>
        </p:txBody>
      </p:sp>
      <p:sp>
        <p:nvSpPr>
          <p:cNvPr id="8" name="object 8"/>
          <p:cNvSpPr/>
          <p:nvPr/>
        </p:nvSpPr>
        <p:spPr>
          <a:xfrm>
            <a:off x="6025896" y="965708"/>
            <a:ext cx="143255" cy="123444"/>
          </a:xfrm>
          <a:prstGeom prst="rect">
            <a:avLst/>
          </a:prstGeom>
          <a:blipFill>
            <a:blip r:embed="rId7" cstate="print"/>
            <a:stretch>
              <a:fillRect/>
            </a:stretch>
          </a:blipFill>
        </p:spPr>
        <p:txBody>
          <a:bodyPr wrap="square" lIns="0" tIns="0" rIns="0" bIns="0" rtlCol="0">
            <a:spAutoFit/>
          </a:bodyPr>
          <a:lstStyle/>
          <a:p>
            <a:endParaRPr/>
          </a:p>
        </p:txBody>
      </p:sp>
      <p:sp>
        <p:nvSpPr>
          <p:cNvPr id="9" name="object 9"/>
          <p:cNvSpPr/>
          <p:nvPr/>
        </p:nvSpPr>
        <p:spPr>
          <a:xfrm>
            <a:off x="6202680" y="727964"/>
            <a:ext cx="149352" cy="131064"/>
          </a:xfrm>
          <a:prstGeom prst="rect">
            <a:avLst/>
          </a:prstGeom>
          <a:blipFill>
            <a:blip r:embed="rId8" cstate="print"/>
            <a:stretch>
              <a:fillRect/>
            </a:stretch>
          </a:blipFill>
        </p:spPr>
        <p:txBody>
          <a:bodyPr wrap="square" lIns="0" tIns="0" rIns="0" bIns="0" rtlCol="0">
            <a:spAutoFit/>
          </a:bodyPr>
          <a:lstStyle/>
          <a:p>
            <a:endParaRPr/>
          </a:p>
        </p:txBody>
      </p:sp>
      <p:sp>
        <p:nvSpPr>
          <p:cNvPr id="10" name="object 10"/>
          <p:cNvSpPr/>
          <p:nvPr/>
        </p:nvSpPr>
        <p:spPr>
          <a:xfrm>
            <a:off x="582168" y="593852"/>
            <a:ext cx="6304787" cy="19811"/>
          </a:xfrm>
          <a:prstGeom prst="rect">
            <a:avLst/>
          </a:prstGeom>
          <a:blipFill>
            <a:blip r:embed="rId9" cstate="print"/>
            <a:stretch>
              <a:fillRect/>
            </a:stretch>
          </a:blipFill>
        </p:spPr>
        <p:txBody>
          <a:bodyPr wrap="square" lIns="0" tIns="0" rIns="0" bIns="0" rtlCol="0">
            <a:spAutoFit/>
          </a:bodyPr>
          <a:lstStyle/>
          <a:p>
            <a:endParaRPr/>
          </a:p>
        </p:txBody>
      </p:sp>
      <p:sp>
        <p:nvSpPr>
          <p:cNvPr id="12" name="object 12"/>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13" name="object 13"/>
          <p:cNvSpPr txBox="1"/>
          <p:nvPr/>
        </p:nvSpPr>
        <p:spPr>
          <a:xfrm>
            <a:off x="4091940" y="731612"/>
            <a:ext cx="2930787" cy="91030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Luz de aviso de anomalia na injeção “</a:t>
            </a:r>
            <a:r>
              <a:rPr sz="1100" spc="870" dirty="0">
                <a:solidFill>
                  <a:srgbClr val="000000"/>
                </a:solidFill>
                <a:latin typeface="Calibri"/>
                <a:cs typeface="Calibri"/>
              </a:rPr>
              <a:t> </a:t>
            </a:r>
            <a:r>
              <a:rPr sz="1100" dirty="0">
                <a:solidFill>
                  <a:srgbClr val="000000"/>
                </a:solidFill>
                <a:latin typeface="Calibri"/>
                <a:cs typeface="Calibri"/>
              </a:rPr>
              <a:t>”........ 19</a:t>
            </a:r>
          </a:p>
          <a:p>
            <a:pPr marL="0" marR="0">
              <a:lnSpc>
                <a:spcPts val="1347"/>
              </a:lnSpc>
              <a:spcBef>
                <a:spcPts val="550"/>
              </a:spcBef>
              <a:spcAft>
                <a:spcPts val="0"/>
              </a:spcAft>
            </a:pPr>
            <a:r>
              <a:rPr sz="1100" dirty="0">
                <a:solidFill>
                  <a:srgbClr val="000000"/>
                </a:solidFill>
                <a:latin typeface="Calibri"/>
                <a:cs typeface="Calibri"/>
              </a:rPr>
              <a:t>Luz de aviso de anomalia no ABS</a:t>
            </a:r>
            <a:r>
              <a:rPr sz="1100" spc="-17" dirty="0">
                <a:solidFill>
                  <a:srgbClr val="000000"/>
                </a:solidFill>
                <a:latin typeface="Calibri"/>
                <a:cs typeface="Calibri"/>
              </a:rPr>
              <a:t> </a:t>
            </a:r>
            <a:r>
              <a:rPr sz="1100" dirty="0">
                <a:solidFill>
                  <a:srgbClr val="000000"/>
                </a:solidFill>
                <a:latin typeface="Calibri"/>
                <a:cs typeface="Calibri"/>
              </a:rPr>
              <a:t>“</a:t>
            </a:r>
            <a:r>
              <a:rPr sz="1100" spc="947" dirty="0">
                <a:solidFill>
                  <a:srgbClr val="000000"/>
                </a:solidFill>
                <a:latin typeface="Calibri"/>
                <a:cs typeface="Calibri"/>
              </a:rPr>
              <a:t> </a:t>
            </a:r>
            <a:r>
              <a:rPr sz="1100" dirty="0">
                <a:solidFill>
                  <a:srgbClr val="000000"/>
                </a:solidFill>
                <a:latin typeface="Calibri"/>
                <a:cs typeface="Calibri"/>
              </a:rPr>
              <a:t>”............. 20</a:t>
            </a:r>
          </a:p>
          <a:p>
            <a:pPr marL="0" marR="0">
              <a:lnSpc>
                <a:spcPts val="1347"/>
              </a:lnSpc>
              <a:spcBef>
                <a:spcPts val="476"/>
              </a:spcBef>
              <a:spcAft>
                <a:spcPts val="0"/>
              </a:spcAft>
            </a:pPr>
            <a:r>
              <a:rPr sz="1100" dirty="0">
                <a:solidFill>
                  <a:srgbClr val="000000"/>
                </a:solidFill>
                <a:latin typeface="Calibri"/>
                <a:cs typeface="Calibri"/>
              </a:rPr>
              <a:t>Luz de aviso do</a:t>
            </a:r>
            <a:r>
              <a:rPr sz="1100" spc="14" dirty="0">
                <a:solidFill>
                  <a:srgbClr val="000000"/>
                </a:solidFill>
                <a:latin typeface="Calibri"/>
                <a:cs typeface="Calibri"/>
              </a:rPr>
              <a:t> </a:t>
            </a:r>
            <a:r>
              <a:rPr sz="1100" dirty="0">
                <a:solidFill>
                  <a:srgbClr val="000000"/>
                </a:solidFill>
                <a:latin typeface="Calibri"/>
                <a:cs typeface="Calibri"/>
              </a:rPr>
              <a:t>pisca direito </a:t>
            </a:r>
            <a:r>
              <a:rPr sz="1100" spc="12" dirty="0">
                <a:solidFill>
                  <a:srgbClr val="000000"/>
                </a:solidFill>
                <a:latin typeface="Calibri"/>
                <a:cs typeface="Calibri"/>
              </a:rPr>
              <a:t>“</a:t>
            </a:r>
            <a:r>
              <a:rPr sz="1100" dirty="0">
                <a:solidFill>
                  <a:srgbClr val="000000"/>
                </a:solidFill>
                <a:latin typeface="Wingdings"/>
                <a:cs typeface="Wingdings"/>
              </a:rPr>
              <a:t></a:t>
            </a:r>
            <a:r>
              <a:rPr sz="1100" dirty="0">
                <a:solidFill>
                  <a:srgbClr val="000000"/>
                </a:solidFill>
                <a:latin typeface="Calibri"/>
                <a:cs typeface="Calibri"/>
              </a:rPr>
              <a:t>“..................... </a:t>
            </a:r>
            <a:r>
              <a:rPr sz="1100" spc="17" dirty="0">
                <a:solidFill>
                  <a:srgbClr val="000000"/>
                </a:solidFill>
                <a:latin typeface="Calibri"/>
                <a:cs typeface="Calibri"/>
              </a:rPr>
              <a:t>20</a:t>
            </a:r>
          </a:p>
          <a:p>
            <a:pPr marL="0" marR="0">
              <a:lnSpc>
                <a:spcPts val="1347"/>
              </a:lnSpc>
              <a:spcBef>
                <a:spcPts val="550"/>
              </a:spcBef>
              <a:spcAft>
                <a:spcPts val="0"/>
              </a:spcAft>
            </a:pPr>
            <a:r>
              <a:rPr sz="1100" dirty="0">
                <a:solidFill>
                  <a:srgbClr val="000000"/>
                </a:solidFill>
                <a:latin typeface="Calibri"/>
                <a:cs typeface="Calibri"/>
              </a:rPr>
              <a:t>Aviso da luz de máximos “</a:t>
            </a:r>
            <a:r>
              <a:rPr sz="1100" spc="1091"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a:t>
            </a:r>
            <a:r>
              <a:rPr sz="1100" spc="19" dirty="0">
                <a:solidFill>
                  <a:srgbClr val="000000"/>
                </a:solidFill>
                <a:latin typeface="Calibri"/>
                <a:cs typeface="Calibri"/>
              </a:rPr>
              <a:t> </a:t>
            </a:r>
            <a:r>
              <a:rPr sz="1100" dirty="0">
                <a:solidFill>
                  <a:srgbClr val="000000"/>
                </a:solidFill>
                <a:latin typeface="Calibri"/>
                <a:cs typeface="Calibri"/>
              </a:rPr>
              <a:t>21</a:t>
            </a:r>
          </a:p>
        </p:txBody>
      </p:sp>
      <p:sp>
        <p:nvSpPr>
          <p:cNvPr id="14" name="object 14"/>
          <p:cNvSpPr txBox="1"/>
          <p:nvPr/>
        </p:nvSpPr>
        <p:spPr>
          <a:xfrm>
            <a:off x="576072" y="985241"/>
            <a:ext cx="1019902"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Conteúdos</a:t>
            </a:r>
          </a:p>
        </p:txBody>
      </p:sp>
      <p:sp>
        <p:nvSpPr>
          <p:cNvPr id="15" name="object 15"/>
          <p:cNvSpPr txBox="1"/>
          <p:nvPr/>
        </p:nvSpPr>
        <p:spPr>
          <a:xfrm>
            <a:off x="576072" y="1223864"/>
            <a:ext cx="3069680" cy="104289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Obrigado por confiar na VOGE</a:t>
            </a:r>
            <a:r>
              <a:rPr sz="1100" spc="-58" dirty="0">
                <a:solidFill>
                  <a:srgbClr val="000000"/>
                </a:solidFill>
                <a:latin typeface="Calibri"/>
                <a:cs typeface="Calibri"/>
              </a:rPr>
              <a:t> </a:t>
            </a:r>
            <a:r>
              <a:rPr sz="1100" dirty="0">
                <a:solidFill>
                  <a:srgbClr val="000000"/>
                </a:solidFill>
                <a:latin typeface="Calibri"/>
                <a:cs typeface="Calibri"/>
              </a:rPr>
              <a:t>...............................</a:t>
            </a:r>
            <a:r>
              <a:rPr sz="1100" spc="-58" dirty="0">
                <a:solidFill>
                  <a:srgbClr val="000000"/>
                </a:solidFill>
                <a:latin typeface="Calibri"/>
                <a:cs typeface="Calibri"/>
              </a:rPr>
              <a:t> </a:t>
            </a:r>
            <a:r>
              <a:rPr sz="1100" dirty="0">
                <a:solidFill>
                  <a:srgbClr val="000000"/>
                </a:solidFill>
                <a:latin typeface="Calibri"/>
                <a:cs typeface="Calibri"/>
              </a:rPr>
              <a:t>1</a:t>
            </a:r>
          </a:p>
          <a:p>
            <a:pPr marL="0" marR="0">
              <a:lnSpc>
                <a:spcPts val="1347"/>
              </a:lnSpc>
              <a:spcBef>
                <a:spcPts val="346"/>
              </a:spcBef>
              <a:spcAft>
                <a:spcPts val="0"/>
              </a:spcAft>
            </a:pPr>
            <a:r>
              <a:rPr sz="1100" dirty="0">
                <a:solidFill>
                  <a:srgbClr val="000000"/>
                </a:solidFill>
                <a:latin typeface="Calibri"/>
                <a:cs typeface="Calibri"/>
              </a:rPr>
              <a:t>Sobre este</a:t>
            </a:r>
            <a:r>
              <a:rPr sz="1100" spc="-15" dirty="0">
                <a:solidFill>
                  <a:srgbClr val="000000"/>
                </a:solidFill>
                <a:latin typeface="Calibri"/>
                <a:cs typeface="Calibri"/>
              </a:rPr>
              <a:t> </a:t>
            </a:r>
            <a:r>
              <a:rPr sz="1100" dirty="0">
                <a:solidFill>
                  <a:srgbClr val="000000"/>
                </a:solidFill>
                <a:latin typeface="Calibri"/>
                <a:cs typeface="Calibri"/>
              </a:rPr>
              <a:t>manual..................................................</a:t>
            </a:r>
            <a:r>
              <a:rPr sz="1100" spc="-61" dirty="0">
                <a:solidFill>
                  <a:srgbClr val="000000"/>
                </a:solidFill>
                <a:latin typeface="Calibri"/>
                <a:cs typeface="Calibri"/>
              </a:rPr>
              <a:t> </a:t>
            </a:r>
            <a:r>
              <a:rPr sz="1100" dirty="0">
                <a:solidFill>
                  <a:srgbClr val="000000"/>
                </a:solidFill>
                <a:latin typeface="Calibri"/>
                <a:cs typeface="Calibri"/>
              </a:rPr>
              <a:t>2</a:t>
            </a:r>
          </a:p>
          <a:p>
            <a:pPr marL="0" marR="0">
              <a:lnSpc>
                <a:spcPts val="1347"/>
              </a:lnSpc>
              <a:spcBef>
                <a:spcPts val="296"/>
              </a:spcBef>
              <a:spcAft>
                <a:spcPts val="0"/>
              </a:spcAft>
            </a:pPr>
            <a:r>
              <a:rPr sz="1100" dirty="0">
                <a:solidFill>
                  <a:srgbClr val="000000"/>
                </a:solidFill>
                <a:latin typeface="Calibri"/>
                <a:cs typeface="Calibri"/>
              </a:rPr>
              <a:t>Preste atenção aos temas importantes..................</a:t>
            </a:r>
            <a:r>
              <a:rPr sz="1100" spc="-61" dirty="0">
                <a:solidFill>
                  <a:srgbClr val="000000"/>
                </a:solidFill>
                <a:latin typeface="Calibri"/>
                <a:cs typeface="Calibri"/>
              </a:rPr>
              <a:t> </a:t>
            </a:r>
            <a:r>
              <a:rPr sz="1100" dirty="0">
                <a:solidFill>
                  <a:srgbClr val="000000"/>
                </a:solidFill>
                <a:latin typeface="Calibri"/>
                <a:cs typeface="Calibri"/>
              </a:rPr>
              <a:t>3</a:t>
            </a:r>
          </a:p>
          <a:p>
            <a:pPr marL="0" marR="0">
              <a:lnSpc>
                <a:spcPts val="1347"/>
              </a:lnSpc>
              <a:spcBef>
                <a:spcPts val="334"/>
              </a:spcBef>
              <a:spcAft>
                <a:spcPts val="0"/>
              </a:spcAft>
            </a:pPr>
            <a:r>
              <a:rPr sz="1100" dirty="0">
                <a:solidFill>
                  <a:srgbClr val="000000"/>
                </a:solidFill>
                <a:latin typeface="Calibri"/>
                <a:cs typeface="Calibri"/>
              </a:rPr>
              <a:t>Identificação da moto.............................................</a:t>
            </a:r>
            <a:r>
              <a:rPr sz="1100" spc="-60" dirty="0">
                <a:solidFill>
                  <a:srgbClr val="000000"/>
                </a:solidFill>
                <a:latin typeface="Calibri"/>
                <a:cs typeface="Calibri"/>
              </a:rPr>
              <a:t> </a:t>
            </a:r>
            <a:r>
              <a:rPr sz="1100" dirty="0">
                <a:solidFill>
                  <a:srgbClr val="000000"/>
                </a:solidFill>
                <a:latin typeface="Calibri"/>
                <a:cs typeface="Calibri"/>
              </a:rPr>
              <a:t>8</a:t>
            </a:r>
          </a:p>
          <a:p>
            <a:pPr marL="140207" marR="0">
              <a:lnSpc>
                <a:spcPts val="1347"/>
              </a:lnSpc>
              <a:spcBef>
                <a:spcPts val="296"/>
              </a:spcBef>
              <a:spcAft>
                <a:spcPts val="0"/>
              </a:spcAft>
            </a:pPr>
            <a:r>
              <a:rPr sz="1100" dirty="0">
                <a:solidFill>
                  <a:srgbClr val="000000"/>
                </a:solidFill>
                <a:latin typeface="Calibri"/>
                <a:cs typeface="Calibri"/>
              </a:rPr>
              <a:t>Números de série ...............................................</a:t>
            </a:r>
            <a:r>
              <a:rPr sz="1100" spc="-58" dirty="0">
                <a:solidFill>
                  <a:srgbClr val="000000"/>
                </a:solidFill>
                <a:latin typeface="Calibri"/>
                <a:cs typeface="Calibri"/>
              </a:rPr>
              <a:t> </a:t>
            </a:r>
            <a:r>
              <a:rPr sz="1100" dirty="0">
                <a:solidFill>
                  <a:srgbClr val="000000"/>
                </a:solidFill>
                <a:latin typeface="Calibri"/>
                <a:cs typeface="Calibri"/>
              </a:rPr>
              <a:t>8</a:t>
            </a:r>
          </a:p>
        </p:txBody>
      </p:sp>
      <p:sp>
        <p:nvSpPr>
          <p:cNvPr id="16" name="object 16"/>
          <p:cNvSpPr txBox="1"/>
          <p:nvPr/>
        </p:nvSpPr>
        <p:spPr>
          <a:xfrm>
            <a:off x="4091940" y="1685636"/>
            <a:ext cx="3376669" cy="114500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Temperatura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refrigerante muito alta</a:t>
            </a:r>
            <a:r>
              <a:rPr sz="1100" spc="-17" dirty="0">
                <a:solidFill>
                  <a:srgbClr val="000000"/>
                </a:solidFill>
                <a:latin typeface="Calibri"/>
                <a:cs typeface="Calibri"/>
              </a:rPr>
              <a:t> </a:t>
            </a:r>
            <a:r>
              <a:rPr sz="1100" dirty="0">
                <a:solidFill>
                  <a:srgbClr val="000000"/>
                </a:solidFill>
                <a:latin typeface="Calibri"/>
                <a:cs typeface="Calibri"/>
              </a:rPr>
              <a:t>“</a:t>
            </a:r>
            <a:r>
              <a:rPr sz="1100" spc="1091" dirty="0">
                <a:solidFill>
                  <a:srgbClr val="000000"/>
                </a:solidFill>
                <a:latin typeface="Calibri"/>
                <a:cs typeface="Calibri"/>
              </a:rPr>
              <a:t> </a:t>
            </a:r>
            <a:r>
              <a:rPr sz="1100" dirty="0">
                <a:solidFill>
                  <a:srgbClr val="000000"/>
                </a:solidFill>
                <a:latin typeface="Calibri"/>
                <a:cs typeface="Calibri"/>
              </a:rPr>
              <a:t>”.</a:t>
            </a:r>
            <a:r>
              <a:rPr sz="1100" spc="24" dirty="0">
                <a:solidFill>
                  <a:srgbClr val="000000"/>
                </a:solidFill>
                <a:latin typeface="Calibri"/>
                <a:cs typeface="Calibri"/>
              </a:rPr>
              <a:t> </a:t>
            </a:r>
            <a:r>
              <a:rPr sz="1100" dirty="0">
                <a:solidFill>
                  <a:srgbClr val="000000"/>
                </a:solidFill>
                <a:latin typeface="Calibri"/>
                <a:cs typeface="Calibri"/>
              </a:rPr>
              <a:t>21</a:t>
            </a:r>
          </a:p>
          <a:p>
            <a:pPr marL="0" marR="0">
              <a:lnSpc>
                <a:spcPts val="1347"/>
              </a:lnSpc>
              <a:spcBef>
                <a:spcPts val="550"/>
              </a:spcBef>
              <a:spcAft>
                <a:spcPts val="0"/>
              </a:spcAft>
            </a:pPr>
            <a:r>
              <a:rPr sz="1100" dirty="0">
                <a:solidFill>
                  <a:srgbClr val="000000"/>
                </a:solidFill>
                <a:latin typeface="Calibri"/>
                <a:cs typeface="Calibri"/>
              </a:rPr>
              <a:t>Aviso de baixa</a:t>
            </a:r>
            <a:r>
              <a:rPr sz="1100" spc="-22" dirty="0">
                <a:solidFill>
                  <a:srgbClr val="000000"/>
                </a:solidFill>
                <a:latin typeface="Calibri"/>
                <a:cs typeface="Calibri"/>
              </a:rPr>
              <a:t> </a:t>
            </a:r>
            <a:r>
              <a:rPr sz="1100" dirty="0">
                <a:solidFill>
                  <a:srgbClr val="000000"/>
                </a:solidFill>
                <a:latin typeface="Calibri"/>
                <a:cs typeface="Calibri"/>
              </a:rPr>
              <a:t>pressão do óleo “</a:t>
            </a:r>
            <a:r>
              <a:rPr sz="1100" spc="1256" dirty="0">
                <a:solidFill>
                  <a:srgbClr val="000000"/>
                </a:solidFill>
                <a:latin typeface="Calibri"/>
                <a:cs typeface="Calibri"/>
              </a:rPr>
              <a:t> </a:t>
            </a:r>
            <a:r>
              <a:rPr sz="1100" dirty="0">
                <a:solidFill>
                  <a:srgbClr val="000000"/>
                </a:solidFill>
                <a:latin typeface="Calibri"/>
                <a:cs typeface="Calibri"/>
              </a:rPr>
              <a:t>” ..............</a:t>
            </a:r>
            <a:r>
              <a:rPr sz="1100" spc="19" dirty="0">
                <a:solidFill>
                  <a:srgbClr val="000000"/>
                </a:solidFill>
                <a:latin typeface="Calibri"/>
                <a:cs typeface="Calibri"/>
              </a:rPr>
              <a:t> </a:t>
            </a:r>
            <a:r>
              <a:rPr sz="1100" dirty="0">
                <a:solidFill>
                  <a:srgbClr val="000000"/>
                </a:solidFill>
                <a:latin typeface="Calibri"/>
                <a:cs typeface="Calibri"/>
              </a:rPr>
              <a:t>22</a:t>
            </a:r>
          </a:p>
          <a:p>
            <a:pPr marL="0" marR="0">
              <a:lnSpc>
                <a:spcPts val="1347"/>
              </a:lnSpc>
              <a:spcBef>
                <a:spcPts val="488"/>
              </a:spcBef>
              <a:spcAft>
                <a:spcPts val="0"/>
              </a:spcAft>
            </a:pPr>
            <a:r>
              <a:rPr sz="1100" spc="-45" dirty="0">
                <a:solidFill>
                  <a:srgbClr val="000000"/>
                </a:solidFill>
                <a:latin typeface="Calibri"/>
                <a:cs typeface="Calibri"/>
              </a:rPr>
              <a:t>Luz</a:t>
            </a:r>
            <a:r>
              <a:rPr sz="1100" spc="-153" dirty="0">
                <a:solidFill>
                  <a:srgbClr val="000000"/>
                </a:solidFill>
                <a:latin typeface="Calibri"/>
                <a:cs typeface="Calibri"/>
              </a:rPr>
              <a:t> </a:t>
            </a:r>
            <a:r>
              <a:rPr sz="1100" spc="-35" dirty="0">
                <a:solidFill>
                  <a:srgbClr val="000000"/>
                </a:solidFill>
                <a:latin typeface="Calibri"/>
                <a:cs typeface="Calibri"/>
              </a:rPr>
              <a:t>de</a:t>
            </a:r>
            <a:r>
              <a:rPr sz="1100" spc="-134" dirty="0">
                <a:solidFill>
                  <a:srgbClr val="000000"/>
                </a:solidFill>
                <a:latin typeface="Calibri"/>
                <a:cs typeface="Calibri"/>
              </a:rPr>
              <a:t> </a:t>
            </a:r>
            <a:r>
              <a:rPr sz="1100" spc="-56" dirty="0">
                <a:solidFill>
                  <a:srgbClr val="000000"/>
                </a:solidFill>
                <a:latin typeface="Calibri"/>
                <a:cs typeface="Calibri"/>
              </a:rPr>
              <a:t>aviso</a:t>
            </a:r>
            <a:r>
              <a:rPr sz="1100" spc="-133" dirty="0">
                <a:solidFill>
                  <a:srgbClr val="000000"/>
                </a:solidFill>
                <a:latin typeface="Calibri"/>
                <a:cs typeface="Calibri"/>
              </a:rPr>
              <a:t> </a:t>
            </a:r>
            <a:r>
              <a:rPr sz="1100" spc="-35" dirty="0">
                <a:solidFill>
                  <a:srgbClr val="000000"/>
                </a:solidFill>
                <a:latin typeface="Calibri"/>
                <a:cs typeface="Calibri"/>
              </a:rPr>
              <a:t>do</a:t>
            </a:r>
            <a:r>
              <a:rPr sz="1100" spc="-133" dirty="0">
                <a:solidFill>
                  <a:srgbClr val="000000"/>
                </a:solidFill>
                <a:latin typeface="Calibri"/>
                <a:cs typeface="Calibri"/>
              </a:rPr>
              <a:t> </a:t>
            </a:r>
            <a:r>
              <a:rPr sz="1100" spc="-60" dirty="0">
                <a:solidFill>
                  <a:srgbClr val="000000"/>
                </a:solidFill>
                <a:latin typeface="Calibri"/>
                <a:cs typeface="Calibri"/>
              </a:rPr>
              <a:t>Sistema</a:t>
            </a:r>
            <a:r>
              <a:rPr sz="1100" spc="-135" dirty="0">
                <a:solidFill>
                  <a:srgbClr val="000000"/>
                </a:solidFill>
                <a:latin typeface="Calibri"/>
                <a:cs typeface="Calibri"/>
              </a:rPr>
              <a:t> </a:t>
            </a:r>
            <a:r>
              <a:rPr sz="1100" spc="-35" dirty="0">
                <a:solidFill>
                  <a:srgbClr val="000000"/>
                </a:solidFill>
                <a:latin typeface="Calibri"/>
                <a:cs typeface="Calibri"/>
              </a:rPr>
              <a:t>de</a:t>
            </a:r>
            <a:r>
              <a:rPr sz="1100" spc="-134" dirty="0">
                <a:solidFill>
                  <a:srgbClr val="000000"/>
                </a:solidFill>
                <a:latin typeface="Calibri"/>
                <a:cs typeface="Calibri"/>
              </a:rPr>
              <a:t> </a:t>
            </a:r>
            <a:r>
              <a:rPr sz="1100" spc="-63" dirty="0">
                <a:solidFill>
                  <a:srgbClr val="000000"/>
                </a:solidFill>
                <a:latin typeface="Calibri"/>
                <a:cs typeface="Calibri"/>
              </a:rPr>
              <a:t>Controlo</a:t>
            </a:r>
            <a:r>
              <a:rPr sz="1100" spc="-133" dirty="0">
                <a:solidFill>
                  <a:srgbClr val="000000"/>
                </a:solidFill>
                <a:latin typeface="Calibri"/>
                <a:cs typeface="Calibri"/>
              </a:rPr>
              <a:t> </a:t>
            </a:r>
            <a:r>
              <a:rPr sz="1100" spc="-35" dirty="0">
                <a:solidFill>
                  <a:srgbClr val="000000"/>
                </a:solidFill>
                <a:latin typeface="Calibri"/>
                <a:cs typeface="Calibri"/>
              </a:rPr>
              <a:t>de</a:t>
            </a:r>
            <a:r>
              <a:rPr sz="1100" spc="-145" dirty="0">
                <a:solidFill>
                  <a:srgbClr val="000000"/>
                </a:solidFill>
                <a:latin typeface="Calibri"/>
                <a:cs typeface="Calibri"/>
              </a:rPr>
              <a:t> </a:t>
            </a:r>
            <a:r>
              <a:rPr sz="1100" spc="-57" dirty="0">
                <a:solidFill>
                  <a:srgbClr val="000000"/>
                </a:solidFill>
                <a:latin typeface="Calibri"/>
                <a:cs typeface="Calibri"/>
              </a:rPr>
              <a:t>Tração</a:t>
            </a:r>
            <a:r>
              <a:rPr sz="1100" spc="-144" dirty="0">
                <a:solidFill>
                  <a:srgbClr val="000000"/>
                </a:solidFill>
                <a:latin typeface="Calibri"/>
                <a:cs typeface="Calibri"/>
              </a:rPr>
              <a:t> </a:t>
            </a:r>
            <a:r>
              <a:rPr sz="1100" spc="-56" dirty="0">
                <a:solidFill>
                  <a:srgbClr val="000000"/>
                </a:solidFill>
                <a:latin typeface="Calibri"/>
                <a:cs typeface="Calibri"/>
              </a:rPr>
              <a:t>”TCS”</a:t>
            </a:r>
            <a:r>
              <a:rPr sz="1100" spc="-13" dirty="0">
                <a:solidFill>
                  <a:srgbClr val="000000"/>
                </a:solidFill>
                <a:latin typeface="Calibri"/>
                <a:cs typeface="Calibri"/>
              </a:rPr>
              <a:t> </a:t>
            </a:r>
            <a:r>
              <a:rPr sz="1100" dirty="0">
                <a:solidFill>
                  <a:srgbClr val="000000"/>
                </a:solidFill>
                <a:latin typeface="Calibri"/>
                <a:cs typeface="Calibri"/>
              </a:rPr>
              <a:t>.</a:t>
            </a:r>
            <a:r>
              <a:rPr sz="1100" spc="17" dirty="0">
                <a:solidFill>
                  <a:srgbClr val="000000"/>
                </a:solidFill>
                <a:latin typeface="Calibri"/>
                <a:cs typeface="Calibri"/>
              </a:rPr>
              <a:t> </a:t>
            </a:r>
            <a:r>
              <a:rPr sz="1100" dirty="0">
                <a:solidFill>
                  <a:srgbClr val="000000"/>
                </a:solidFill>
                <a:latin typeface="Calibri"/>
                <a:cs typeface="Calibri"/>
              </a:rPr>
              <a:t>23</a:t>
            </a:r>
          </a:p>
          <a:p>
            <a:pPr marL="0" marR="0">
              <a:lnSpc>
                <a:spcPts val="1347"/>
              </a:lnSpc>
              <a:spcBef>
                <a:spcPts val="550"/>
              </a:spcBef>
              <a:spcAft>
                <a:spcPts val="0"/>
              </a:spcAft>
            </a:pPr>
            <a:r>
              <a:rPr sz="1100" spc="-90">
                <a:solidFill>
                  <a:srgbClr val="000000"/>
                </a:solidFill>
                <a:latin typeface="Calibri"/>
                <a:cs typeface="Calibri"/>
              </a:rPr>
              <a:t>Painel</a:t>
            </a:r>
            <a:r>
              <a:rPr sz="1100" spc="-214">
                <a:solidFill>
                  <a:srgbClr val="000000"/>
                </a:solidFill>
                <a:latin typeface="Calibri"/>
                <a:cs typeface="Calibri"/>
              </a:rPr>
              <a:t> </a:t>
            </a:r>
            <a:r>
              <a:rPr lang="pt-BR" sz="1100" spc="-214">
                <a:solidFill>
                  <a:srgbClr val="000000"/>
                </a:solidFill>
                <a:latin typeface="Calibri"/>
                <a:cs typeface="Calibri"/>
              </a:rPr>
              <a:t>  </a:t>
            </a:r>
            <a:r>
              <a:rPr sz="1100" spc="-63">
                <a:solidFill>
                  <a:srgbClr val="000000"/>
                </a:solidFill>
                <a:latin typeface="Calibri"/>
                <a:cs typeface="Calibri"/>
              </a:rPr>
              <a:t>de</a:t>
            </a:r>
            <a:r>
              <a:rPr sz="1100" spc="-200">
                <a:solidFill>
                  <a:srgbClr val="000000"/>
                </a:solidFill>
                <a:latin typeface="Calibri"/>
                <a:cs typeface="Calibri"/>
              </a:rPr>
              <a:t> </a:t>
            </a:r>
            <a:r>
              <a:rPr lang="pt-BR" sz="1100" spc="-200">
                <a:solidFill>
                  <a:srgbClr val="000000"/>
                </a:solidFill>
                <a:latin typeface="Calibri"/>
                <a:cs typeface="Calibri"/>
              </a:rPr>
              <a:t> </a:t>
            </a:r>
            <a:r>
              <a:rPr sz="1100" spc="-102">
                <a:solidFill>
                  <a:srgbClr val="000000"/>
                </a:solidFill>
                <a:latin typeface="Calibri"/>
                <a:cs typeface="Calibri"/>
              </a:rPr>
              <a:t>instrumentos</a:t>
            </a:r>
            <a:r>
              <a:rPr sz="1100" spc="-215">
                <a:solidFill>
                  <a:srgbClr val="000000"/>
                </a:solidFill>
                <a:latin typeface="Calibri"/>
                <a:cs typeface="Calibri"/>
              </a:rPr>
              <a:t> </a:t>
            </a:r>
            <a:r>
              <a:rPr lang="pt-BR" sz="1100" spc="-76">
                <a:solidFill>
                  <a:srgbClr val="000000"/>
                </a:solidFill>
                <a:latin typeface="Calibri"/>
                <a:cs typeface="Calibri"/>
              </a:rPr>
              <a:t> com </a:t>
            </a:r>
            <a:r>
              <a:rPr sz="1100" spc="-74">
                <a:solidFill>
                  <a:srgbClr val="000000"/>
                </a:solidFill>
                <a:latin typeface="Calibri"/>
                <a:cs typeface="Calibri"/>
              </a:rPr>
              <a:t>LCD</a:t>
            </a:r>
            <a:r>
              <a:rPr lang="pt-BR" sz="1100" spc="-74">
                <a:solidFill>
                  <a:srgbClr val="000000"/>
                </a:solidFill>
                <a:latin typeface="Calibri"/>
                <a:cs typeface="Calibri"/>
              </a:rPr>
              <a:t> </a:t>
            </a:r>
            <a:r>
              <a:rPr sz="1100" spc="-208">
                <a:solidFill>
                  <a:srgbClr val="000000"/>
                </a:solidFill>
                <a:latin typeface="Calibri"/>
                <a:cs typeface="Calibri"/>
              </a:rPr>
              <a:t> </a:t>
            </a:r>
            <a:r>
              <a:rPr sz="1100">
                <a:solidFill>
                  <a:srgbClr val="000000"/>
                </a:solidFill>
                <a:latin typeface="Calibri"/>
                <a:cs typeface="Calibri"/>
              </a:rPr>
              <a:t>a</a:t>
            </a:r>
            <a:r>
              <a:rPr sz="1100" spc="-224">
                <a:solidFill>
                  <a:srgbClr val="000000"/>
                </a:solidFill>
                <a:latin typeface="Calibri"/>
                <a:cs typeface="Calibri"/>
              </a:rPr>
              <a:t> </a:t>
            </a:r>
            <a:r>
              <a:rPr sz="1100" spc="-88">
                <a:solidFill>
                  <a:srgbClr val="000000"/>
                </a:solidFill>
                <a:latin typeface="Calibri"/>
                <a:cs typeface="Calibri"/>
              </a:rPr>
              <a:t>cores</a:t>
            </a:r>
            <a:r>
              <a:rPr lang="pt-BR" sz="1100" spc="-88">
                <a:solidFill>
                  <a:srgbClr val="000000"/>
                </a:solidFill>
                <a:latin typeface="Calibri"/>
                <a:cs typeface="Calibri"/>
              </a:rPr>
              <a:t> </a:t>
            </a:r>
            <a:r>
              <a:rPr sz="1100" spc="-226">
                <a:solidFill>
                  <a:srgbClr val="000000"/>
                </a:solidFill>
                <a:latin typeface="Calibri"/>
                <a:cs typeface="Calibri"/>
              </a:rPr>
              <a:t> </a:t>
            </a:r>
            <a:r>
              <a:rPr sz="1100" spc="-58">
                <a:solidFill>
                  <a:srgbClr val="000000"/>
                </a:solidFill>
                <a:latin typeface="Calibri"/>
                <a:cs typeface="Calibri"/>
              </a:rPr>
              <a:t>em</a:t>
            </a:r>
            <a:r>
              <a:rPr lang="pt-BR" sz="1100" spc="-58">
                <a:solidFill>
                  <a:srgbClr val="000000"/>
                </a:solidFill>
                <a:latin typeface="Calibri"/>
                <a:cs typeface="Calibri"/>
              </a:rPr>
              <a:t> </a:t>
            </a:r>
            <a:r>
              <a:rPr sz="1100" spc="-210">
                <a:solidFill>
                  <a:srgbClr val="000000"/>
                </a:solidFill>
                <a:latin typeface="Calibri"/>
                <a:cs typeface="Calibri"/>
              </a:rPr>
              <a:t> </a:t>
            </a:r>
            <a:r>
              <a:rPr sz="1100" spc="-98">
                <a:solidFill>
                  <a:srgbClr val="000000"/>
                </a:solidFill>
                <a:latin typeface="Calibri"/>
                <a:cs typeface="Calibri"/>
              </a:rPr>
              <a:t>negativo</a:t>
            </a:r>
            <a:r>
              <a:rPr sz="1100" spc="-233">
                <a:solidFill>
                  <a:srgbClr val="000000"/>
                </a:solidFill>
                <a:latin typeface="Calibri"/>
                <a:cs typeface="Calibri"/>
              </a:rPr>
              <a:t> </a:t>
            </a:r>
            <a:r>
              <a:rPr lang="pt-BR" sz="1100" spc="-233">
                <a:solidFill>
                  <a:srgbClr val="000000"/>
                </a:solidFill>
                <a:latin typeface="Calibri"/>
                <a:cs typeface="Calibri"/>
              </a:rPr>
              <a:t>.............</a:t>
            </a:r>
            <a:r>
              <a:rPr sz="1100">
                <a:solidFill>
                  <a:srgbClr val="000000"/>
                </a:solidFill>
                <a:latin typeface="Calibri"/>
                <a:cs typeface="Calibri"/>
              </a:rPr>
              <a:t>.</a:t>
            </a:r>
            <a:r>
              <a:rPr sz="1100" spc="-248">
                <a:solidFill>
                  <a:srgbClr val="000000"/>
                </a:solidFill>
                <a:latin typeface="Calibri"/>
                <a:cs typeface="Calibri"/>
              </a:rPr>
              <a:t> </a:t>
            </a:r>
            <a:r>
              <a:rPr sz="1100" dirty="0">
                <a:solidFill>
                  <a:srgbClr val="000000"/>
                </a:solidFill>
                <a:latin typeface="Calibri"/>
                <a:cs typeface="Calibri"/>
              </a:rPr>
              <a:t>.</a:t>
            </a:r>
            <a:r>
              <a:rPr sz="1100" spc="17" dirty="0">
                <a:solidFill>
                  <a:srgbClr val="000000"/>
                </a:solidFill>
                <a:latin typeface="Calibri"/>
                <a:cs typeface="Calibri"/>
              </a:rPr>
              <a:t> </a:t>
            </a:r>
            <a:r>
              <a:rPr sz="1100" dirty="0">
                <a:solidFill>
                  <a:srgbClr val="000000"/>
                </a:solidFill>
                <a:latin typeface="Calibri"/>
                <a:cs typeface="Calibri"/>
              </a:rPr>
              <a:t>24</a:t>
            </a:r>
          </a:p>
          <a:p>
            <a:pPr marL="0" marR="0">
              <a:lnSpc>
                <a:spcPts val="1347"/>
              </a:lnSpc>
              <a:spcBef>
                <a:spcPts val="488"/>
              </a:spcBef>
              <a:spcAft>
                <a:spcPts val="0"/>
              </a:spcAft>
            </a:pPr>
            <a:r>
              <a:rPr sz="1100" spc="-99">
                <a:solidFill>
                  <a:srgbClr val="000000"/>
                </a:solidFill>
                <a:latin typeface="Calibri"/>
                <a:cs typeface="Calibri"/>
              </a:rPr>
              <a:t>Introdução</a:t>
            </a:r>
            <a:r>
              <a:rPr sz="1100" spc="-209">
                <a:solidFill>
                  <a:srgbClr val="000000"/>
                </a:solidFill>
                <a:latin typeface="Calibri"/>
                <a:cs typeface="Calibri"/>
              </a:rPr>
              <a:t> </a:t>
            </a:r>
            <a:r>
              <a:rPr lang="pt-BR" sz="1100" spc="-209">
                <a:solidFill>
                  <a:srgbClr val="000000"/>
                </a:solidFill>
                <a:latin typeface="Calibri"/>
                <a:cs typeface="Calibri"/>
              </a:rPr>
              <a:t>     </a:t>
            </a:r>
            <a:r>
              <a:rPr sz="1100" spc="-54">
                <a:solidFill>
                  <a:srgbClr val="000000"/>
                </a:solidFill>
                <a:latin typeface="Calibri"/>
                <a:cs typeface="Calibri"/>
              </a:rPr>
              <a:t>às</a:t>
            </a:r>
            <a:r>
              <a:rPr sz="1100" spc="-226">
                <a:solidFill>
                  <a:srgbClr val="000000"/>
                </a:solidFill>
                <a:latin typeface="Calibri"/>
                <a:cs typeface="Calibri"/>
              </a:rPr>
              <a:t> </a:t>
            </a:r>
            <a:r>
              <a:rPr lang="pt-BR" sz="1100" spc="-226">
                <a:solidFill>
                  <a:srgbClr val="000000"/>
                </a:solidFill>
                <a:latin typeface="Calibri"/>
                <a:cs typeface="Calibri"/>
              </a:rPr>
              <a:t>   </a:t>
            </a:r>
            <a:r>
              <a:rPr sz="1100" spc="-94">
                <a:solidFill>
                  <a:srgbClr val="000000"/>
                </a:solidFill>
                <a:latin typeface="Calibri"/>
                <a:cs typeface="Calibri"/>
              </a:rPr>
              <a:t>funções</a:t>
            </a:r>
            <a:r>
              <a:rPr sz="1100" spc="-215">
                <a:solidFill>
                  <a:srgbClr val="000000"/>
                </a:solidFill>
                <a:latin typeface="Calibri"/>
                <a:cs typeface="Calibri"/>
              </a:rPr>
              <a:t> </a:t>
            </a:r>
            <a:r>
              <a:rPr lang="pt-BR" sz="1100" spc="-215">
                <a:solidFill>
                  <a:srgbClr val="000000"/>
                </a:solidFill>
                <a:latin typeface="Calibri"/>
                <a:cs typeface="Calibri"/>
              </a:rPr>
              <a:t>     </a:t>
            </a:r>
            <a:r>
              <a:rPr sz="1100" spc="-73">
                <a:solidFill>
                  <a:srgbClr val="000000"/>
                </a:solidFill>
                <a:latin typeface="Calibri"/>
                <a:cs typeface="Calibri"/>
              </a:rPr>
              <a:t>dos</a:t>
            </a:r>
            <a:r>
              <a:rPr sz="1100" spc="-226">
                <a:solidFill>
                  <a:srgbClr val="000000"/>
                </a:solidFill>
                <a:latin typeface="Calibri"/>
                <a:cs typeface="Calibri"/>
              </a:rPr>
              <a:t> </a:t>
            </a:r>
            <a:r>
              <a:rPr lang="pt-BR" sz="1100" spc="-226">
                <a:solidFill>
                  <a:srgbClr val="000000"/>
                </a:solidFill>
                <a:latin typeface="Calibri"/>
                <a:cs typeface="Calibri"/>
              </a:rPr>
              <a:t>      </a:t>
            </a:r>
            <a:r>
              <a:rPr sz="1100" spc="-93">
                <a:solidFill>
                  <a:srgbClr val="000000"/>
                </a:solidFill>
                <a:latin typeface="Calibri"/>
                <a:cs typeface="Calibri"/>
              </a:rPr>
              <a:t>botões</a:t>
            </a:r>
            <a:r>
              <a:rPr sz="1100" spc="-204">
                <a:solidFill>
                  <a:srgbClr val="000000"/>
                </a:solidFill>
                <a:latin typeface="Calibri"/>
                <a:cs typeface="Calibri"/>
              </a:rPr>
              <a:t> </a:t>
            </a:r>
            <a:r>
              <a:rPr lang="pt-BR" sz="1100" spc="-63">
                <a:solidFill>
                  <a:srgbClr val="000000"/>
                </a:solidFill>
                <a:latin typeface="Calibri"/>
                <a:cs typeface="Calibri"/>
              </a:rPr>
              <a:t> </a:t>
            </a:r>
            <a:r>
              <a:rPr sz="1100" spc="-224">
                <a:solidFill>
                  <a:srgbClr val="000000"/>
                </a:solidFill>
                <a:latin typeface="Calibri"/>
                <a:cs typeface="Calibri"/>
              </a:rPr>
              <a:t> </a:t>
            </a:r>
            <a:r>
              <a:rPr sz="1100" spc="-74">
                <a:solidFill>
                  <a:srgbClr val="000000"/>
                </a:solidFill>
                <a:latin typeface="Calibri"/>
                <a:cs typeface="Calibri"/>
              </a:rPr>
              <a:t>LCD</a:t>
            </a:r>
            <a:r>
              <a:rPr sz="1100" spc="-219">
                <a:solidFill>
                  <a:srgbClr val="000000"/>
                </a:solidFill>
                <a:latin typeface="Calibri"/>
                <a:cs typeface="Calibri"/>
              </a:rPr>
              <a:t> </a:t>
            </a:r>
            <a:r>
              <a:rPr lang="pt-BR" sz="1100" spc="-219">
                <a:solidFill>
                  <a:srgbClr val="000000"/>
                </a:solidFill>
                <a:latin typeface="Calibri"/>
                <a:cs typeface="Calibri"/>
              </a:rPr>
              <a:t>     </a:t>
            </a:r>
            <a:r>
              <a:rPr sz="1100" spc="-58">
                <a:solidFill>
                  <a:srgbClr val="000000"/>
                </a:solidFill>
                <a:latin typeface="Calibri"/>
                <a:cs typeface="Calibri"/>
              </a:rPr>
              <a:t>em</a:t>
            </a:r>
            <a:r>
              <a:rPr sz="1100" spc="-200">
                <a:solidFill>
                  <a:srgbClr val="000000"/>
                </a:solidFill>
                <a:latin typeface="Calibri"/>
                <a:cs typeface="Calibri"/>
              </a:rPr>
              <a:t> </a:t>
            </a:r>
            <a:r>
              <a:rPr sz="1100" spc="-98">
                <a:solidFill>
                  <a:srgbClr val="000000"/>
                </a:solidFill>
                <a:latin typeface="Calibri"/>
                <a:cs typeface="Calibri"/>
              </a:rPr>
              <a:t>negativo</a:t>
            </a:r>
            <a:r>
              <a:rPr sz="1100" spc="252">
                <a:solidFill>
                  <a:srgbClr val="000000"/>
                </a:solidFill>
                <a:latin typeface="Calibri"/>
                <a:cs typeface="Calibri"/>
              </a:rPr>
              <a:t> </a:t>
            </a:r>
            <a:r>
              <a:rPr lang="pt-BR" sz="1100" spc="252">
                <a:solidFill>
                  <a:srgbClr val="000000"/>
                </a:solidFill>
                <a:latin typeface="Calibri"/>
                <a:cs typeface="Calibri"/>
              </a:rPr>
              <a:t>...</a:t>
            </a:r>
            <a:r>
              <a:rPr sz="1100">
                <a:solidFill>
                  <a:srgbClr val="000000"/>
                </a:solidFill>
                <a:latin typeface="Calibri"/>
                <a:cs typeface="Calibri"/>
              </a:rPr>
              <a:t>27</a:t>
            </a:r>
            <a:endParaRPr sz="1100" dirty="0">
              <a:solidFill>
                <a:srgbClr val="000000"/>
              </a:solidFill>
              <a:latin typeface="Calibri"/>
              <a:cs typeface="Calibri"/>
            </a:endParaRPr>
          </a:p>
        </p:txBody>
      </p:sp>
      <p:sp>
        <p:nvSpPr>
          <p:cNvPr id="17" name="object 17"/>
          <p:cNvSpPr txBox="1"/>
          <p:nvPr/>
        </p:nvSpPr>
        <p:spPr>
          <a:xfrm>
            <a:off x="716280" y="2292188"/>
            <a:ext cx="2929037" cy="9118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Posto</a:t>
            </a:r>
            <a:r>
              <a:rPr sz="1100" spc="-15" dirty="0">
                <a:solidFill>
                  <a:srgbClr val="000000"/>
                </a:solidFill>
                <a:latin typeface="Calibri"/>
                <a:cs typeface="Calibri"/>
              </a:rPr>
              <a:t> </a:t>
            </a:r>
            <a:r>
              <a:rPr sz="1100" dirty="0">
                <a:solidFill>
                  <a:srgbClr val="000000"/>
                </a:solidFill>
                <a:latin typeface="Calibri"/>
                <a:cs typeface="Calibri"/>
              </a:rPr>
              <a:t>de condução</a:t>
            </a:r>
            <a:r>
              <a:rPr sz="1100" spc="-32" dirty="0">
                <a:solidFill>
                  <a:srgbClr val="000000"/>
                </a:solidFill>
                <a:latin typeface="Calibri"/>
                <a:cs typeface="Calibri"/>
              </a:rPr>
              <a:t> </a:t>
            </a:r>
            <a:r>
              <a:rPr sz="1100" dirty="0">
                <a:solidFill>
                  <a:srgbClr val="000000"/>
                </a:solidFill>
                <a:latin typeface="Calibri"/>
                <a:cs typeface="Calibri"/>
              </a:rPr>
              <a:t>.............................................</a:t>
            </a:r>
            <a:r>
              <a:rPr sz="1100" spc="-58" dirty="0">
                <a:solidFill>
                  <a:srgbClr val="000000"/>
                </a:solidFill>
                <a:latin typeface="Calibri"/>
                <a:cs typeface="Calibri"/>
              </a:rPr>
              <a:t> </a:t>
            </a:r>
            <a:r>
              <a:rPr sz="1100" dirty="0">
                <a:solidFill>
                  <a:srgbClr val="000000"/>
                </a:solidFill>
                <a:latin typeface="Calibri"/>
                <a:cs typeface="Calibri"/>
              </a:rPr>
              <a:t>9</a:t>
            </a:r>
          </a:p>
          <a:p>
            <a:pPr marL="0" marR="0">
              <a:lnSpc>
                <a:spcPts val="1347"/>
              </a:lnSpc>
              <a:spcBef>
                <a:spcPts val="538"/>
              </a:spcBef>
              <a:spcAft>
                <a:spcPts val="0"/>
              </a:spcAft>
            </a:pPr>
            <a:r>
              <a:rPr sz="1100" dirty="0">
                <a:solidFill>
                  <a:srgbClr val="000000"/>
                </a:solidFill>
                <a:latin typeface="Calibri"/>
                <a:cs typeface="Calibri"/>
              </a:rPr>
              <a:t>Lado esquerdo</a:t>
            </a:r>
            <a:r>
              <a:rPr sz="1100" spc="-93" dirty="0">
                <a:solidFill>
                  <a:srgbClr val="000000"/>
                </a:solidFill>
                <a:latin typeface="Calibri"/>
                <a:cs typeface="Calibri"/>
              </a:rPr>
              <a:t> </a:t>
            </a:r>
            <a:r>
              <a:rPr sz="1100" dirty="0">
                <a:solidFill>
                  <a:srgbClr val="000000"/>
                </a:solidFill>
                <a:latin typeface="Calibri"/>
                <a:cs typeface="Calibri"/>
              </a:rPr>
              <a:t>..................................................</a:t>
            </a:r>
            <a:r>
              <a:rPr sz="1100" spc="-72" dirty="0">
                <a:solidFill>
                  <a:srgbClr val="000000"/>
                </a:solidFill>
                <a:latin typeface="Calibri"/>
                <a:cs typeface="Calibri"/>
              </a:rPr>
              <a:t> </a:t>
            </a:r>
            <a:r>
              <a:rPr sz="1100" dirty="0">
                <a:solidFill>
                  <a:srgbClr val="000000"/>
                </a:solidFill>
                <a:latin typeface="Calibri"/>
                <a:cs typeface="Calibri"/>
              </a:rPr>
              <a:t>10</a:t>
            </a:r>
          </a:p>
          <a:p>
            <a:pPr marL="0" marR="0">
              <a:lnSpc>
                <a:spcPts val="1347"/>
              </a:lnSpc>
              <a:spcBef>
                <a:spcPts val="500"/>
              </a:spcBef>
              <a:spcAft>
                <a:spcPts val="0"/>
              </a:spcAft>
            </a:pPr>
            <a:r>
              <a:rPr sz="1100" dirty="0">
                <a:solidFill>
                  <a:srgbClr val="000000"/>
                </a:solidFill>
                <a:latin typeface="Calibri"/>
                <a:cs typeface="Calibri"/>
              </a:rPr>
              <a:t>Lado</a:t>
            </a:r>
            <a:r>
              <a:rPr sz="1100" spc="17" dirty="0">
                <a:solidFill>
                  <a:srgbClr val="000000"/>
                </a:solidFill>
                <a:latin typeface="Calibri"/>
                <a:cs typeface="Calibri"/>
              </a:rPr>
              <a:t> </a:t>
            </a:r>
            <a:r>
              <a:rPr sz="1100" dirty="0">
                <a:solidFill>
                  <a:srgbClr val="000000"/>
                </a:solidFill>
                <a:latin typeface="Calibri"/>
                <a:cs typeface="Calibri"/>
              </a:rPr>
              <a:t>direito.......................................................</a:t>
            </a:r>
            <a:r>
              <a:rPr sz="1100" spc="-70" dirty="0">
                <a:solidFill>
                  <a:srgbClr val="000000"/>
                </a:solidFill>
                <a:latin typeface="Calibri"/>
                <a:cs typeface="Calibri"/>
              </a:rPr>
              <a:t> </a:t>
            </a:r>
            <a:r>
              <a:rPr sz="1100" dirty="0">
                <a:solidFill>
                  <a:srgbClr val="000000"/>
                </a:solidFill>
                <a:latin typeface="Calibri"/>
                <a:cs typeface="Calibri"/>
              </a:rPr>
              <a:t>11</a:t>
            </a:r>
          </a:p>
          <a:p>
            <a:pPr marL="0" marR="0">
              <a:lnSpc>
                <a:spcPts val="1347"/>
              </a:lnSpc>
              <a:spcBef>
                <a:spcPts val="550"/>
              </a:spcBef>
              <a:spcAft>
                <a:spcPts val="0"/>
              </a:spcAft>
            </a:pPr>
            <a:r>
              <a:rPr sz="1100" dirty="0">
                <a:solidFill>
                  <a:srgbClr val="000000"/>
                </a:solidFill>
                <a:latin typeface="Calibri"/>
                <a:cs typeface="Calibri"/>
              </a:rPr>
              <a:t>Debaixo do assento</a:t>
            </a:r>
            <a:r>
              <a:rPr sz="1100" spc="-24" dirty="0">
                <a:solidFill>
                  <a:srgbClr val="000000"/>
                </a:solidFill>
                <a:latin typeface="Calibri"/>
                <a:cs typeface="Calibri"/>
              </a:rPr>
              <a:t> </a:t>
            </a:r>
            <a:r>
              <a:rPr sz="1100" dirty="0">
                <a:solidFill>
                  <a:srgbClr val="000000"/>
                </a:solidFill>
                <a:latin typeface="Calibri"/>
                <a:cs typeface="Calibri"/>
              </a:rPr>
              <a:t>..........................................</a:t>
            </a:r>
            <a:r>
              <a:rPr sz="1100" spc="-72" dirty="0">
                <a:solidFill>
                  <a:srgbClr val="000000"/>
                </a:solidFill>
                <a:latin typeface="Calibri"/>
                <a:cs typeface="Calibri"/>
              </a:rPr>
              <a:t> </a:t>
            </a:r>
            <a:r>
              <a:rPr sz="1100" dirty="0">
                <a:solidFill>
                  <a:srgbClr val="000000"/>
                </a:solidFill>
                <a:latin typeface="Calibri"/>
                <a:cs typeface="Calibri"/>
              </a:rPr>
              <a:t>12</a:t>
            </a:r>
          </a:p>
        </p:txBody>
      </p:sp>
      <p:sp>
        <p:nvSpPr>
          <p:cNvPr id="18" name="object 18"/>
          <p:cNvSpPr txBox="1"/>
          <p:nvPr/>
        </p:nvSpPr>
        <p:spPr>
          <a:xfrm>
            <a:off x="3951732" y="2856068"/>
            <a:ext cx="3069667" cy="371897"/>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     </a:t>
            </a:r>
            <a:r>
              <a:rPr sz="1100">
                <a:solidFill>
                  <a:srgbClr val="000000"/>
                </a:solidFill>
                <a:latin typeface="Calibri"/>
                <a:cs typeface="Calibri"/>
              </a:rPr>
              <a:t>Instalação</a:t>
            </a:r>
            <a:r>
              <a:rPr lang="pt-BR" sz="1100">
                <a:solidFill>
                  <a:srgbClr val="000000"/>
                </a:solidFill>
                <a:latin typeface="Calibri"/>
                <a:cs typeface="Calibri"/>
              </a:rPr>
              <a:t> e</a:t>
            </a:r>
            <a:r>
              <a:rPr sz="1100">
                <a:solidFill>
                  <a:srgbClr val="000000"/>
                </a:solidFill>
                <a:latin typeface="Calibri"/>
                <a:cs typeface="Calibri"/>
              </a:rPr>
              <a:t> </a:t>
            </a:r>
            <a:r>
              <a:rPr sz="1100" dirty="0">
                <a:solidFill>
                  <a:srgbClr val="000000"/>
                </a:solidFill>
                <a:latin typeface="Calibri"/>
                <a:cs typeface="Calibri"/>
              </a:rPr>
              <a:t>uso</a:t>
            </a:r>
            <a:r>
              <a:rPr sz="1100" spc="23" dirty="0">
                <a:solidFill>
                  <a:srgbClr val="000000"/>
                </a:solidFill>
                <a:latin typeface="Calibri"/>
                <a:cs typeface="Calibri"/>
              </a:rPr>
              <a:t> </a:t>
            </a:r>
            <a:r>
              <a:rPr sz="1100" dirty="0">
                <a:solidFill>
                  <a:srgbClr val="000000"/>
                </a:solidFill>
                <a:latin typeface="Calibri"/>
                <a:cs typeface="Calibri"/>
              </a:rPr>
              <a:t>da APP VOGE </a:t>
            </a:r>
            <a:r>
              <a:rPr sz="1100">
                <a:solidFill>
                  <a:srgbClr val="000000"/>
                </a:solidFill>
                <a:latin typeface="Calibri"/>
                <a:cs typeface="Calibri"/>
              </a:rPr>
              <a:t>Global........</a:t>
            </a:r>
            <a:r>
              <a:rPr lang="pt-BR" sz="1100">
                <a:solidFill>
                  <a:srgbClr val="000000"/>
                </a:solidFill>
                <a:latin typeface="Calibri"/>
                <a:cs typeface="Calibri"/>
              </a:rPr>
              <a:t>.</a:t>
            </a:r>
            <a:r>
              <a:rPr sz="1100">
                <a:solidFill>
                  <a:srgbClr val="000000"/>
                </a:solidFill>
                <a:latin typeface="Calibri"/>
                <a:cs typeface="Calibri"/>
              </a:rPr>
              <a:t>..... </a:t>
            </a:r>
            <a:r>
              <a:rPr sz="1100" dirty="0">
                <a:solidFill>
                  <a:srgbClr val="000000"/>
                </a:solidFill>
                <a:latin typeface="Calibri"/>
                <a:cs typeface="Calibri"/>
              </a:rPr>
              <a:t>28</a:t>
            </a:r>
          </a:p>
          <a:p>
            <a:pPr marL="140208" marR="0">
              <a:lnSpc>
                <a:spcPts val="1347"/>
              </a:lnSpc>
              <a:spcBef>
                <a:spcPts val="346"/>
              </a:spcBef>
              <a:spcAft>
                <a:spcPts val="0"/>
              </a:spcAft>
            </a:pPr>
            <a:r>
              <a:rPr sz="1100" dirty="0">
                <a:solidFill>
                  <a:srgbClr val="000000"/>
                </a:solidFill>
                <a:latin typeface="Calibri"/>
                <a:cs typeface="Calibri"/>
              </a:rPr>
              <a:t>Aviso de reserva de combustível</a:t>
            </a:r>
            <a:r>
              <a:rPr sz="1100" spc="-17" dirty="0">
                <a:solidFill>
                  <a:srgbClr val="000000"/>
                </a:solidFill>
                <a:latin typeface="Calibri"/>
                <a:cs typeface="Calibri"/>
              </a:rPr>
              <a:t> </a:t>
            </a:r>
            <a:r>
              <a:rPr sz="1100" dirty="0">
                <a:solidFill>
                  <a:srgbClr val="000000"/>
                </a:solidFill>
                <a:latin typeface="Calibri"/>
                <a:cs typeface="Calibri"/>
              </a:rPr>
              <a:t>“</a:t>
            </a:r>
            <a:r>
              <a:rPr sz="1100" spc="572" dirty="0">
                <a:solidFill>
                  <a:srgbClr val="000000"/>
                </a:solidFill>
                <a:latin typeface="Calibri"/>
                <a:cs typeface="Calibri"/>
              </a:rPr>
              <a:t> </a:t>
            </a:r>
            <a:r>
              <a:rPr sz="1100" dirty="0">
                <a:solidFill>
                  <a:srgbClr val="000000"/>
                </a:solidFill>
                <a:latin typeface="Calibri"/>
                <a:cs typeface="Calibri"/>
              </a:rPr>
              <a:t>” ..............</a:t>
            </a:r>
            <a:r>
              <a:rPr sz="1100" spc="19" dirty="0">
                <a:solidFill>
                  <a:srgbClr val="000000"/>
                </a:solidFill>
                <a:latin typeface="Calibri"/>
                <a:cs typeface="Calibri"/>
              </a:rPr>
              <a:t> </a:t>
            </a:r>
            <a:r>
              <a:rPr sz="1100" dirty="0">
                <a:solidFill>
                  <a:srgbClr val="000000"/>
                </a:solidFill>
                <a:latin typeface="Calibri"/>
                <a:cs typeface="Calibri"/>
              </a:rPr>
              <a:t>39</a:t>
            </a:r>
          </a:p>
        </p:txBody>
      </p:sp>
      <p:sp>
        <p:nvSpPr>
          <p:cNvPr id="19" name="object 19"/>
          <p:cNvSpPr txBox="1"/>
          <p:nvPr/>
        </p:nvSpPr>
        <p:spPr>
          <a:xfrm>
            <a:off x="576072" y="3227924"/>
            <a:ext cx="3265751" cy="10444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Informação sobre carga e acessórios</a:t>
            </a:r>
            <a:r>
              <a:rPr sz="1100" spc="-73" dirty="0">
                <a:solidFill>
                  <a:srgbClr val="000000"/>
                </a:solidFill>
                <a:latin typeface="Calibri"/>
                <a:cs typeface="Calibri"/>
              </a:rPr>
              <a:t> </a:t>
            </a:r>
            <a:r>
              <a:rPr sz="1100" dirty="0">
                <a:solidFill>
                  <a:srgbClr val="000000"/>
                </a:solidFill>
                <a:latin typeface="Calibri"/>
                <a:cs typeface="Calibri"/>
              </a:rPr>
              <a:t>...................</a:t>
            </a:r>
            <a:r>
              <a:rPr sz="1100" spc="-72" dirty="0">
                <a:solidFill>
                  <a:srgbClr val="000000"/>
                </a:solidFill>
                <a:latin typeface="Calibri"/>
                <a:cs typeface="Calibri"/>
              </a:rPr>
              <a:t> </a:t>
            </a:r>
            <a:r>
              <a:rPr sz="1100" dirty="0">
                <a:solidFill>
                  <a:srgbClr val="000000"/>
                </a:solidFill>
                <a:latin typeface="Calibri"/>
                <a:cs typeface="Calibri"/>
              </a:rPr>
              <a:t>13</a:t>
            </a:r>
          </a:p>
          <a:p>
            <a:pPr marL="0" marR="0">
              <a:lnSpc>
                <a:spcPts val="1347"/>
              </a:lnSpc>
              <a:spcBef>
                <a:spcPts val="346"/>
              </a:spcBef>
              <a:spcAft>
                <a:spcPts val="0"/>
              </a:spcAft>
            </a:pPr>
            <a:r>
              <a:rPr sz="1100" spc="-56" dirty="0">
                <a:solidFill>
                  <a:srgbClr val="000000"/>
                </a:solidFill>
                <a:latin typeface="Calibri"/>
                <a:cs typeface="Calibri"/>
              </a:rPr>
              <a:t>Pontos</a:t>
            </a:r>
            <a:r>
              <a:rPr sz="1100" spc="-138" dirty="0">
                <a:solidFill>
                  <a:srgbClr val="000000"/>
                </a:solidFill>
                <a:latin typeface="Calibri"/>
                <a:cs typeface="Calibri"/>
              </a:rPr>
              <a:t> </a:t>
            </a:r>
            <a:r>
              <a:rPr sz="1100" dirty="0">
                <a:solidFill>
                  <a:srgbClr val="000000"/>
                </a:solidFill>
                <a:latin typeface="Calibri"/>
                <a:cs typeface="Calibri"/>
              </a:rPr>
              <a:t>a</a:t>
            </a:r>
            <a:r>
              <a:rPr sz="1100" spc="-146" dirty="0">
                <a:solidFill>
                  <a:srgbClr val="000000"/>
                </a:solidFill>
                <a:latin typeface="Calibri"/>
                <a:cs typeface="Calibri"/>
              </a:rPr>
              <a:t> </a:t>
            </a:r>
            <a:r>
              <a:rPr sz="1100" spc="-47" dirty="0">
                <a:solidFill>
                  <a:srgbClr val="000000"/>
                </a:solidFill>
                <a:latin typeface="Calibri"/>
                <a:cs typeface="Calibri"/>
              </a:rPr>
              <a:t>que</a:t>
            </a:r>
            <a:r>
              <a:rPr sz="1100" spc="-134" dirty="0">
                <a:solidFill>
                  <a:srgbClr val="000000"/>
                </a:solidFill>
                <a:latin typeface="Calibri"/>
                <a:cs typeface="Calibri"/>
              </a:rPr>
              <a:t> </a:t>
            </a:r>
            <a:r>
              <a:rPr sz="1100" spc="-55" dirty="0">
                <a:solidFill>
                  <a:srgbClr val="000000"/>
                </a:solidFill>
                <a:latin typeface="Calibri"/>
                <a:cs typeface="Calibri"/>
              </a:rPr>
              <a:t>deve</a:t>
            </a:r>
            <a:r>
              <a:rPr sz="1100" spc="-145" dirty="0">
                <a:solidFill>
                  <a:srgbClr val="000000"/>
                </a:solidFill>
                <a:latin typeface="Calibri"/>
                <a:cs typeface="Calibri"/>
              </a:rPr>
              <a:t> </a:t>
            </a:r>
            <a:r>
              <a:rPr sz="1100" spc="-58" dirty="0">
                <a:solidFill>
                  <a:srgbClr val="000000"/>
                </a:solidFill>
                <a:latin typeface="Calibri"/>
                <a:cs typeface="Calibri"/>
              </a:rPr>
              <a:t>prestar</a:t>
            </a:r>
            <a:r>
              <a:rPr sz="1100" spc="-146" dirty="0">
                <a:solidFill>
                  <a:srgbClr val="000000"/>
                </a:solidFill>
                <a:latin typeface="Calibri"/>
                <a:cs typeface="Calibri"/>
              </a:rPr>
              <a:t> </a:t>
            </a:r>
            <a:r>
              <a:rPr sz="1100" spc="-60" dirty="0">
                <a:solidFill>
                  <a:srgbClr val="000000"/>
                </a:solidFill>
                <a:latin typeface="Calibri"/>
                <a:cs typeface="Calibri"/>
              </a:rPr>
              <a:t>atenção</a:t>
            </a:r>
            <a:r>
              <a:rPr sz="1100" spc="-133" dirty="0">
                <a:solidFill>
                  <a:srgbClr val="000000"/>
                </a:solidFill>
                <a:latin typeface="Calibri"/>
                <a:cs typeface="Calibri"/>
              </a:rPr>
              <a:t> </a:t>
            </a:r>
            <a:r>
              <a:rPr sz="1100" spc="-61" dirty="0">
                <a:solidFill>
                  <a:srgbClr val="000000"/>
                </a:solidFill>
                <a:latin typeface="Calibri"/>
                <a:cs typeface="Calibri"/>
              </a:rPr>
              <a:t>durante</a:t>
            </a:r>
            <a:r>
              <a:rPr sz="1100" spc="-134" dirty="0">
                <a:solidFill>
                  <a:srgbClr val="000000"/>
                </a:solidFill>
                <a:latin typeface="Calibri"/>
                <a:cs typeface="Calibri"/>
              </a:rPr>
              <a:t> </a:t>
            </a:r>
            <a:r>
              <a:rPr sz="1100" dirty="0">
                <a:solidFill>
                  <a:srgbClr val="000000"/>
                </a:solidFill>
                <a:latin typeface="Calibri"/>
                <a:cs typeface="Calibri"/>
              </a:rPr>
              <a:t>a</a:t>
            </a:r>
            <a:r>
              <a:rPr sz="1100" spc="-146" dirty="0">
                <a:solidFill>
                  <a:srgbClr val="000000"/>
                </a:solidFill>
                <a:latin typeface="Calibri"/>
                <a:cs typeface="Calibri"/>
              </a:rPr>
              <a:t> </a:t>
            </a:r>
            <a:r>
              <a:rPr sz="1100" spc="-52" dirty="0">
                <a:solidFill>
                  <a:srgbClr val="000000"/>
                </a:solidFill>
                <a:latin typeface="Calibri"/>
                <a:cs typeface="Calibri"/>
              </a:rPr>
              <a:t>condução..</a:t>
            </a:r>
            <a:r>
              <a:rPr sz="1100" spc="-18" dirty="0">
                <a:solidFill>
                  <a:srgbClr val="000000"/>
                </a:solidFill>
                <a:latin typeface="Calibri"/>
                <a:cs typeface="Calibri"/>
              </a:rPr>
              <a:t> </a:t>
            </a:r>
            <a:r>
              <a:rPr sz="1100" dirty="0">
                <a:solidFill>
                  <a:srgbClr val="000000"/>
                </a:solidFill>
                <a:latin typeface="Calibri"/>
                <a:cs typeface="Calibri"/>
              </a:rPr>
              <a:t>14</a:t>
            </a:r>
          </a:p>
          <a:p>
            <a:pPr marL="0" marR="0">
              <a:lnSpc>
                <a:spcPts val="1347"/>
              </a:lnSpc>
              <a:spcBef>
                <a:spcPts val="296"/>
              </a:spcBef>
              <a:spcAft>
                <a:spcPts val="0"/>
              </a:spcAft>
            </a:pPr>
            <a:r>
              <a:rPr sz="1100" dirty="0">
                <a:solidFill>
                  <a:srgbClr val="000000"/>
                </a:solidFill>
                <a:latin typeface="Calibri"/>
                <a:cs typeface="Calibri"/>
              </a:rPr>
              <a:t>Fechadura de ignição............................................</a:t>
            </a:r>
            <a:r>
              <a:rPr sz="1100" spc="-71" dirty="0">
                <a:solidFill>
                  <a:srgbClr val="000000"/>
                </a:solidFill>
                <a:latin typeface="Calibri"/>
                <a:cs typeface="Calibri"/>
              </a:rPr>
              <a:t> </a:t>
            </a:r>
            <a:r>
              <a:rPr sz="1100" dirty="0">
                <a:solidFill>
                  <a:srgbClr val="000000"/>
                </a:solidFill>
                <a:latin typeface="Calibri"/>
                <a:cs typeface="Calibri"/>
              </a:rPr>
              <a:t>16</a:t>
            </a:r>
          </a:p>
          <a:p>
            <a:pPr marL="0" marR="0">
              <a:lnSpc>
                <a:spcPts val="1347"/>
              </a:lnSpc>
              <a:spcBef>
                <a:spcPts val="346"/>
              </a:spcBef>
              <a:spcAft>
                <a:spcPts val="0"/>
              </a:spcAft>
            </a:pPr>
            <a:r>
              <a:rPr sz="1100" dirty="0">
                <a:solidFill>
                  <a:srgbClr val="000000"/>
                </a:solidFill>
                <a:latin typeface="Calibri"/>
                <a:cs typeface="Calibri"/>
              </a:rPr>
              <a:t>Painel de instrumentos e luzes de aviso...............</a:t>
            </a:r>
            <a:r>
              <a:rPr sz="1100" spc="-71" dirty="0">
                <a:solidFill>
                  <a:srgbClr val="000000"/>
                </a:solidFill>
                <a:latin typeface="Calibri"/>
                <a:cs typeface="Calibri"/>
              </a:rPr>
              <a:t> </a:t>
            </a:r>
            <a:r>
              <a:rPr sz="1100" dirty="0">
                <a:solidFill>
                  <a:srgbClr val="000000"/>
                </a:solidFill>
                <a:latin typeface="Calibri"/>
                <a:cs typeface="Calibri"/>
              </a:rPr>
              <a:t>18</a:t>
            </a:r>
          </a:p>
          <a:p>
            <a:pPr marL="140207" marR="0">
              <a:lnSpc>
                <a:spcPts val="1347"/>
              </a:lnSpc>
              <a:spcBef>
                <a:spcPts val="296"/>
              </a:spcBef>
              <a:spcAft>
                <a:spcPts val="0"/>
              </a:spcAft>
            </a:pPr>
            <a:r>
              <a:rPr sz="1100" dirty="0">
                <a:solidFill>
                  <a:srgbClr val="000000"/>
                </a:solidFill>
                <a:latin typeface="Calibri"/>
                <a:cs typeface="Calibri"/>
              </a:rPr>
              <a:t>Luz de aviso do</a:t>
            </a:r>
            <a:r>
              <a:rPr sz="1100" spc="14" dirty="0">
                <a:solidFill>
                  <a:srgbClr val="000000"/>
                </a:solidFill>
                <a:latin typeface="Calibri"/>
                <a:cs typeface="Calibri"/>
              </a:rPr>
              <a:t> </a:t>
            </a:r>
            <a:r>
              <a:rPr sz="1100" dirty="0">
                <a:solidFill>
                  <a:srgbClr val="000000"/>
                </a:solidFill>
                <a:latin typeface="Calibri"/>
                <a:cs typeface="Calibri"/>
              </a:rPr>
              <a:t>pisca esquerdo “</a:t>
            </a:r>
            <a:r>
              <a:rPr sz="1100" dirty="0">
                <a:solidFill>
                  <a:srgbClr val="000000"/>
                </a:solidFill>
                <a:latin typeface="Wingdings"/>
                <a:cs typeface="Wingdings"/>
              </a:rPr>
              <a:t></a:t>
            </a:r>
            <a:r>
              <a:rPr sz="1100" spc="-28" dirty="0">
                <a:solidFill>
                  <a:srgbClr val="000000"/>
                </a:solidFill>
                <a:latin typeface="Times New Roman"/>
                <a:cs typeface="Times New Roman"/>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19</a:t>
            </a:r>
          </a:p>
        </p:txBody>
      </p:sp>
      <p:sp>
        <p:nvSpPr>
          <p:cNvPr id="20" name="object 20"/>
          <p:cNvSpPr txBox="1"/>
          <p:nvPr/>
        </p:nvSpPr>
        <p:spPr>
          <a:xfrm>
            <a:off x="4091940" y="3298028"/>
            <a:ext cx="3342709" cy="410369"/>
          </a:xfrm>
          <a:prstGeom prst="rect">
            <a:avLst/>
          </a:prstGeom>
        </p:spPr>
        <p:txBody>
          <a:bodyPr vert="horz" wrap="square" lIns="0" tIns="0" rIns="0" bIns="0" rtlCol="0">
            <a:spAutoFit/>
          </a:bodyPr>
          <a:lstStyle/>
          <a:p>
            <a:pPr marL="0" marR="0">
              <a:lnSpc>
                <a:spcPts val="1347"/>
              </a:lnSpc>
              <a:spcBef>
                <a:spcPts val="0"/>
              </a:spcBef>
              <a:spcAft>
                <a:spcPts val="0"/>
              </a:spcAft>
            </a:pPr>
            <a:r>
              <a:rPr sz="1100" spc="-81">
                <a:solidFill>
                  <a:srgbClr val="000000"/>
                </a:solidFill>
                <a:latin typeface="Calibri"/>
                <a:cs typeface="Calibri"/>
              </a:rPr>
              <a:t>Pontos</a:t>
            </a:r>
            <a:r>
              <a:rPr sz="1100" spc="-204">
                <a:solidFill>
                  <a:srgbClr val="000000"/>
                </a:solidFill>
                <a:latin typeface="Calibri"/>
                <a:cs typeface="Calibri"/>
              </a:rPr>
              <a:t> </a:t>
            </a:r>
            <a:r>
              <a:rPr lang="pt-BR" sz="1100" spc="-204">
                <a:solidFill>
                  <a:srgbClr val="000000"/>
                </a:solidFill>
                <a:latin typeface="Calibri"/>
                <a:cs typeface="Calibri"/>
              </a:rPr>
              <a:t>  </a:t>
            </a:r>
            <a:r>
              <a:rPr sz="1100" spc="-201">
                <a:solidFill>
                  <a:srgbClr val="000000"/>
                </a:solidFill>
                <a:latin typeface="Calibri"/>
                <a:cs typeface="Calibri"/>
              </a:rPr>
              <a:t> </a:t>
            </a:r>
            <a:r>
              <a:rPr lang="pt-BR" sz="1100" spc="-69">
                <a:solidFill>
                  <a:srgbClr val="000000"/>
                </a:solidFill>
                <a:latin typeface="Calibri"/>
                <a:cs typeface="Calibri"/>
              </a:rPr>
              <a:t>a </a:t>
            </a:r>
            <a:r>
              <a:rPr sz="1100" spc="-86">
                <a:solidFill>
                  <a:srgbClr val="000000"/>
                </a:solidFill>
                <a:latin typeface="Calibri"/>
                <a:cs typeface="Calibri"/>
              </a:rPr>
              <a:t>prestar</a:t>
            </a:r>
            <a:r>
              <a:rPr sz="1100" spc="-202">
                <a:solidFill>
                  <a:srgbClr val="000000"/>
                </a:solidFill>
                <a:latin typeface="Calibri"/>
                <a:cs typeface="Calibri"/>
              </a:rPr>
              <a:t> </a:t>
            </a:r>
            <a:r>
              <a:rPr lang="pt-BR" sz="1100" spc="-202">
                <a:solidFill>
                  <a:srgbClr val="000000"/>
                </a:solidFill>
                <a:latin typeface="Calibri"/>
                <a:cs typeface="Calibri"/>
              </a:rPr>
              <a:t> </a:t>
            </a:r>
            <a:r>
              <a:rPr sz="1100" spc="-87">
                <a:solidFill>
                  <a:srgbClr val="000000"/>
                </a:solidFill>
                <a:latin typeface="Calibri"/>
                <a:cs typeface="Calibri"/>
              </a:rPr>
              <a:t>atenção</a:t>
            </a:r>
            <a:r>
              <a:rPr sz="1100" spc="-188">
                <a:solidFill>
                  <a:srgbClr val="000000"/>
                </a:solidFill>
                <a:latin typeface="Calibri"/>
                <a:cs typeface="Calibri"/>
              </a:rPr>
              <a:t> </a:t>
            </a:r>
            <a:r>
              <a:rPr lang="pt-BR" sz="1100" spc="-188">
                <a:solidFill>
                  <a:srgbClr val="000000"/>
                </a:solidFill>
                <a:latin typeface="Calibri"/>
                <a:cs typeface="Calibri"/>
              </a:rPr>
              <a:t>  </a:t>
            </a:r>
            <a:r>
              <a:rPr sz="1100" spc="-66">
                <a:solidFill>
                  <a:srgbClr val="000000"/>
                </a:solidFill>
                <a:latin typeface="Calibri"/>
                <a:cs typeface="Calibri"/>
              </a:rPr>
              <a:t>nos</a:t>
            </a:r>
            <a:r>
              <a:rPr lang="pt-BR" sz="1100" spc="-66">
                <a:solidFill>
                  <a:srgbClr val="000000"/>
                </a:solidFill>
                <a:latin typeface="Calibri"/>
                <a:cs typeface="Calibri"/>
              </a:rPr>
              <a:t> </a:t>
            </a:r>
            <a:r>
              <a:rPr sz="1100" spc="-204">
                <a:solidFill>
                  <a:srgbClr val="000000"/>
                </a:solidFill>
                <a:latin typeface="Calibri"/>
                <a:cs typeface="Calibri"/>
              </a:rPr>
              <a:t> </a:t>
            </a:r>
            <a:r>
              <a:rPr sz="1100" spc="-94">
                <a:solidFill>
                  <a:srgbClr val="000000"/>
                </a:solidFill>
                <a:latin typeface="Calibri"/>
                <a:cs typeface="Calibri"/>
              </a:rPr>
              <a:t>reabastecimentos</a:t>
            </a:r>
            <a:r>
              <a:rPr lang="pt-BR" sz="1100" spc="-94">
                <a:solidFill>
                  <a:srgbClr val="000000"/>
                </a:solidFill>
                <a:latin typeface="Calibri"/>
                <a:cs typeface="Calibri"/>
              </a:rPr>
              <a:t> ...............</a:t>
            </a:r>
            <a:r>
              <a:rPr sz="1100" spc="243">
                <a:solidFill>
                  <a:srgbClr val="000000"/>
                </a:solidFill>
                <a:latin typeface="Calibri"/>
                <a:cs typeface="Calibri"/>
              </a:rPr>
              <a:t> </a:t>
            </a:r>
            <a:r>
              <a:rPr sz="1100" dirty="0">
                <a:solidFill>
                  <a:srgbClr val="000000"/>
                </a:solidFill>
                <a:latin typeface="Calibri"/>
                <a:cs typeface="Calibri"/>
              </a:rPr>
              <a:t>39</a:t>
            </a:r>
          </a:p>
          <a:p>
            <a:pPr marL="0" marR="0">
              <a:lnSpc>
                <a:spcPts val="1347"/>
              </a:lnSpc>
              <a:spcBef>
                <a:spcPts val="550"/>
              </a:spcBef>
              <a:spcAft>
                <a:spcPts val="0"/>
              </a:spcAft>
            </a:pPr>
            <a:r>
              <a:rPr sz="1100" dirty="0">
                <a:solidFill>
                  <a:srgbClr val="000000"/>
                </a:solidFill>
                <a:latin typeface="Calibri"/>
                <a:cs typeface="Calibri"/>
              </a:rPr>
              <a:t>Aviso de baixa</a:t>
            </a:r>
            <a:r>
              <a:rPr sz="1100" spc="-22" dirty="0">
                <a:solidFill>
                  <a:srgbClr val="000000"/>
                </a:solidFill>
                <a:latin typeface="Calibri"/>
                <a:cs typeface="Calibri"/>
              </a:rPr>
              <a:t> </a:t>
            </a:r>
            <a:r>
              <a:rPr sz="1100" dirty="0">
                <a:solidFill>
                  <a:srgbClr val="000000"/>
                </a:solidFill>
                <a:latin typeface="Calibri"/>
                <a:cs typeface="Calibri"/>
              </a:rPr>
              <a:t>pressão do óleo “</a:t>
            </a:r>
            <a:r>
              <a:rPr sz="1100" spc="1256" dirty="0">
                <a:solidFill>
                  <a:srgbClr val="000000"/>
                </a:solidFill>
                <a:latin typeface="Calibri"/>
                <a:cs typeface="Calibri"/>
              </a:rPr>
              <a:t> </a:t>
            </a:r>
            <a:r>
              <a:rPr sz="1100" dirty="0">
                <a:solidFill>
                  <a:srgbClr val="000000"/>
                </a:solidFill>
                <a:latin typeface="Calibri"/>
                <a:cs typeface="Calibri"/>
              </a:rPr>
              <a:t>” ..............</a:t>
            </a:r>
            <a:r>
              <a:rPr sz="1100" spc="19" dirty="0">
                <a:solidFill>
                  <a:srgbClr val="000000"/>
                </a:solidFill>
                <a:latin typeface="Calibri"/>
                <a:cs typeface="Calibri"/>
              </a:rPr>
              <a:t> </a:t>
            </a:r>
            <a:r>
              <a:rPr sz="1100" dirty="0">
                <a:solidFill>
                  <a:srgbClr val="000000"/>
                </a:solidFill>
                <a:latin typeface="Calibri"/>
                <a:cs typeface="Calibri"/>
              </a:rPr>
              <a:t>41</a:t>
            </a:r>
          </a:p>
        </p:txBody>
      </p:sp>
      <p:sp>
        <p:nvSpPr>
          <p:cNvPr id="21" name="object 21"/>
          <p:cNvSpPr txBox="1"/>
          <p:nvPr/>
        </p:nvSpPr>
        <p:spPr>
          <a:xfrm>
            <a:off x="4091940" y="3787232"/>
            <a:ext cx="2929740" cy="67713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Temperatura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refrigerante muito alta</a:t>
            </a:r>
            <a:r>
              <a:rPr sz="1100" spc="-17" dirty="0">
                <a:solidFill>
                  <a:srgbClr val="000000"/>
                </a:solidFill>
                <a:latin typeface="Calibri"/>
                <a:cs typeface="Calibri"/>
              </a:rPr>
              <a:t> </a:t>
            </a:r>
            <a:r>
              <a:rPr sz="1100" dirty="0">
                <a:solidFill>
                  <a:srgbClr val="000000"/>
                </a:solidFill>
                <a:latin typeface="Calibri"/>
                <a:cs typeface="Calibri"/>
              </a:rPr>
              <a:t>“</a:t>
            </a:r>
            <a:r>
              <a:rPr sz="1100" spc="1091" dirty="0">
                <a:solidFill>
                  <a:srgbClr val="000000"/>
                </a:solidFill>
                <a:latin typeface="Calibri"/>
                <a:cs typeface="Calibri"/>
              </a:rPr>
              <a:t> </a:t>
            </a:r>
            <a:r>
              <a:rPr sz="1100" dirty="0">
                <a:solidFill>
                  <a:srgbClr val="000000"/>
                </a:solidFill>
                <a:latin typeface="Calibri"/>
                <a:cs typeface="Calibri"/>
              </a:rPr>
              <a:t>”.</a:t>
            </a:r>
            <a:r>
              <a:rPr sz="1100" spc="24" dirty="0">
                <a:solidFill>
                  <a:srgbClr val="000000"/>
                </a:solidFill>
                <a:latin typeface="Calibri"/>
                <a:cs typeface="Calibri"/>
              </a:rPr>
              <a:t> </a:t>
            </a:r>
            <a:r>
              <a:rPr sz="1100" dirty="0">
                <a:solidFill>
                  <a:srgbClr val="000000"/>
                </a:solidFill>
                <a:latin typeface="Calibri"/>
                <a:cs typeface="Calibri"/>
              </a:rPr>
              <a:t>41</a:t>
            </a:r>
          </a:p>
          <a:p>
            <a:pPr marL="0" marR="0">
              <a:lnSpc>
                <a:spcPts val="1347"/>
              </a:lnSpc>
              <a:spcBef>
                <a:spcPts val="538"/>
              </a:spcBef>
              <a:spcAft>
                <a:spcPts val="0"/>
              </a:spcAft>
            </a:pPr>
            <a:r>
              <a:rPr sz="1100" dirty="0">
                <a:solidFill>
                  <a:srgbClr val="000000"/>
                </a:solidFill>
                <a:latin typeface="Calibri"/>
                <a:cs typeface="Calibri"/>
              </a:rPr>
              <a:t>Refrigerante insuficiente..................................</a:t>
            </a:r>
            <a:r>
              <a:rPr sz="1100" spc="17" dirty="0">
                <a:solidFill>
                  <a:srgbClr val="000000"/>
                </a:solidFill>
                <a:latin typeface="Calibri"/>
                <a:cs typeface="Calibri"/>
              </a:rPr>
              <a:t> </a:t>
            </a:r>
            <a:r>
              <a:rPr sz="1100" dirty="0">
                <a:solidFill>
                  <a:srgbClr val="000000"/>
                </a:solidFill>
                <a:latin typeface="Calibri"/>
                <a:cs typeface="Calibri"/>
              </a:rPr>
              <a:t>42</a:t>
            </a:r>
          </a:p>
          <a:p>
            <a:pPr marL="0" marR="0">
              <a:lnSpc>
                <a:spcPts val="1347"/>
              </a:lnSpc>
              <a:spcBef>
                <a:spcPts val="500"/>
              </a:spcBef>
              <a:spcAft>
                <a:spcPts val="0"/>
              </a:spcAft>
            </a:pPr>
            <a:r>
              <a:rPr sz="1100" dirty="0">
                <a:solidFill>
                  <a:srgbClr val="000000"/>
                </a:solidFill>
                <a:latin typeface="Calibri"/>
                <a:cs typeface="Calibri"/>
              </a:rPr>
              <a:t>Intermitentes de emergência “</a:t>
            </a:r>
            <a:r>
              <a:rPr sz="1100" spc="1091" dirty="0">
                <a:solidFill>
                  <a:srgbClr val="000000"/>
                </a:solidFill>
                <a:latin typeface="Calibri"/>
                <a:cs typeface="Calibri"/>
              </a:rPr>
              <a:t> </a:t>
            </a:r>
            <a:r>
              <a:rPr sz="1100" dirty="0">
                <a:solidFill>
                  <a:srgbClr val="000000"/>
                </a:solidFill>
                <a:latin typeface="Calibri"/>
                <a:cs typeface="Calibri"/>
              </a:rPr>
              <a:t>”.................. </a:t>
            </a:r>
            <a:r>
              <a:rPr sz="1100" spc="17" dirty="0">
                <a:solidFill>
                  <a:srgbClr val="000000"/>
                </a:solidFill>
                <a:latin typeface="Calibri"/>
                <a:cs typeface="Calibri"/>
              </a:rPr>
              <a:t>42</a:t>
            </a:r>
          </a:p>
        </p:txBody>
      </p:sp>
      <p:sp>
        <p:nvSpPr>
          <p:cNvPr id="22" name="object 22"/>
          <p:cNvSpPr txBox="1"/>
          <p:nvPr/>
        </p:nvSpPr>
        <p:spPr>
          <a:xfrm>
            <a:off x="576072" y="4296248"/>
            <a:ext cx="3070928" cy="495780"/>
          </a:xfrm>
          <a:prstGeom prst="rect">
            <a:avLst/>
          </a:prstGeom>
        </p:spPr>
        <p:txBody>
          <a:bodyPr vert="horz" wrap="square" lIns="0" tIns="0" rIns="0" bIns="0" rtlCol="0">
            <a:spAutoFit/>
          </a:bodyPr>
          <a:lstStyle/>
          <a:p>
            <a:pPr marL="140207" marR="0">
              <a:lnSpc>
                <a:spcPts val="1347"/>
              </a:lnSpc>
              <a:spcBef>
                <a:spcPts val="0"/>
              </a:spcBef>
              <a:spcAft>
                <a:spcPts val="0"/>
              </a:spcAft>
            </a:pPr>
            <a:r>
              <a:rPr sz="1100" dirty="0">
                <a:solidFill>
                  <a:srgbClr val="000000"/>
                </a:solidFill>
                <a:latin typeface="Calibri"/>
                <a:cs typeface="Calibri"/>
              </a:rPr>
              <a:t>Luz de aviso de ponto morto “N”</a:t>
            </a:r>
            <a:r>
              <a:rPr sz="1100" spc="-96"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spc="17" dirty="0">
                <a:solidFill>
                  <a:srgbClr val="000000"/>
                </a:solidFill>
                <a:latin typeface="Calibri"/>
                <a:cs typeface="Calibri"/>
              </a:rPr>
              <a:t>19</a:t>
            </a:r>
          </a:p>
          <a:p>
            <a:pPr marL="0" marR="0">
              <a:lnSpc>
                <a:spcPts val="1347"/>
              </a:lnSpc>
              <a:spcBef>
                <a:spcPts val="958"/>
              </a:spcBef>
              <a:spcAft>
                <a:spcPts val="0"/>
              </a:spcAft>
            </a:pPr>
            <a:r>
              <a:rPr sz="1100" dirty="0">
                <a:solidFill>
                  <a:srgbClr val="000000"/>
                </a:solidFill>
                <a:latin typeface="Calibri"/>
                <a:cs typeface="Calibri"/>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2331720" y="3273044"/>
            <a:ext cx="256032" cy="1402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787396" y="2326640"/>
            <a:ext cx="149351" cy="14325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1828800" y="2111756"/>
            <a:ext cx="172211" cy="10515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txBox="1"/>
          <p:nvPr/>
        </p:nvSpPr>
        <p:spPr>
          <a:xfrm>
            <a:off x="684275" y="711800"/>
            <a:ext cx="3068977" cy="4180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Comandos</a:t>
            </a:r>
            <a:r>
              <a:rPr sz="1100" spc="12"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guiador ..........................................</a:t>
            </a:r>
            <a:r>
              <a:rPr sz="1100" spc="-48" dirty="0">
                <a:solidFill>
                  <a:srgbClr val="000000"/>
                </a:solidFill>
                <a:latin typeface="Calibri"/>
                <a:cs typeface="Calibri"/>
              </a:rPr>
              <a:t> </a:t>
            </a:r>
            <a:r>
              <a:rPr sz="1100" dirty="0">
                <a:solidFill>
                  <a:srgbClr val="000000"/>
                </a:solidFill>
                <a:latin typeface="Calibri"/>
                <a:cs typeface="Calibri"/>
              </a:rPr>
              <a:t>43</a:t>
            </a:r>
          </a:p>
          <a:p>
            <a:pPr marL="140208" marR="0">
              <a:lnSpc>
                <a:spcPts val="1347"/>
              </a:lnSpc>
              <a:spcBef>
                <a:spcPts val="346"/>
              </a:spcBef>
              <a:spcAft>
                <a:spcPts val="0"/>
              </a:spcAft>
            </a:pPr>
            <a:r>
              <a:rPr sz="1100" dirty="0">
                <a:solidFill>
                  <a:srgbClr val="000000"/>
                </a:solidFill>
                <a:latin typeface="Calibri"/>
                <a:cs typeface="Calibri"/>
              </a:rPr>
              <a:t>Comutador de luzes..........................................</a:t>
            </a:r>
            <a:r>
              <a:rPr sz="1100" spc="-48" dirty="0">
                <a:solidFill>
                  <a:srgbClr val="000000"/>
                </a:solidFill>
                <a:latin typeface="Calibri"/>
                <a:cs typeface="Calibri"/>
              </a:rPr>
              <a:t> </a:t>
            </a:r>
            <a:r>
              <a:rPr sz="1100" dirty="0">
                <a:solidFill>
                  <a:srgbClr val="000000"/>
                </a:solidFill>
                <a:latin typeface="Calibri"/>
                <a:cs typeface="Calibri"/>
              </a:rPr>
              <a:t>44</a:t>
            </a:r>
          </a:p>
        </p:txBody>
      </p:sp>
      <p:sp>
        <p:nvSpPr>
          <p:cNvPr id="8" name="object 8"/>
          <p:cNvSpPr txBox="1"/>
          <p:nvPr/>
        </p:nvSpPr>
        <p:spPr>
          <a:xfrm>
            <a:off x="4198619" y="711800"/>
            <a:ext cx="2930160" cy="208226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Ajuste do guiador</a:t>
            </a:r>
            <a:r>
              <a:rPr sz="1100" spc="-16" dirty="0">
                <a:solidFill>
                  <a:srgbClr val="000000"/>
                </a:solidFill>
                <a:latin typeface="Calibri"/>
                <a:cs typeface="Calibri"/>
              </a:rPr>
              <a:t> </a:t>
            </a:r>
            <a:r>
              <a:rPr sz="1100" dirty="0">
                <a:solidFill>
                  <a:srgbClr val="000000"/>
                </a:solidFill>
                <a:latin typeface="Calibri"/>
                <a:cs typeface="Calibri"/>
              </a:rPr>
              <a:t>e retrovisores.......................50</a:t>
            </a:r>
          </a:p>
          <a:p>
            <a:pPr marL="0" marR="0">
              <a:lnSpc>
                <a:spcPts val="1347"/>
              </a:lnSpc>
              <a:spcBef>
                <a:spcPts val="550"/>
              </a:spcBef>
              <a:spcAft>
                <a:spcPts val="0"/>
              </a:spcAft>
            </a:pPr>
            <a:r>
              <a:rPr sz="1100" dirty="0">
                <a:solidFill>
                  <a:srgbClr val="000000"/>
                </a:solidFill>
                <a:latin typeface="Calibri"/>
                <a:cs typeface="Calibri"/>
              </a:rPr>
              <a:t>Ajuste da manete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dianteiro</a:t>
            </a:r>
            <a:r>
              <a:rPr sz="1100" spc="-56">
                <a:solidFill>
                  <a:srgbClr val="000000"/>
                </a:solidFill>
                <a:latin typeface="Calibri"/>
                <a:cs typeface="Calibri"/>
              </a:rPr>
              <a:t> </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dirty="0">
                <a:solidFill>
                  <a:srgbClr val="000000"/>
                </a:solidFill>
                <a:latin typeface="Calibri"/>
                <a:cs typeface="Calibri"/>
              </a:rPr>
              <a:t>52</a:t>
            </a:r>
          </a:p>
          <a:p>
            <a:pPr marL="0" marR="0">
              <a:lnSpc>
                <a:spcPts val="1347"/>
              </a:lnSpc>
              <a:spcBef>
                <a:spcPts val="500"/>
              </a:spcBef>
              <a:spcAft>
                <a:spcPts val="0"/>
              </a:spcAft>
            </a:pPr>
            <a:r>
              <a:rPr sz="1100" dirty="0">
                <a:solidFill>
                  <a:srgbClr val="000000"/>
                </a:solidFill>
                <a:latin typeface="Calibri"/>
                <a:cs typeface="Calibri"/>
              </a:rPr>
              <a:t>Ajuste do seletor de mudanças.........................53</a:t>
            </a:r>
          </a:p>
          <a:p>
            <a:pPr marL="0" marR="0">
              <a:lnSpc>
                <a:spcPts val="1347"/>
              </a:lnSpc>
              <a:spcBef>
                <a:spcPts val="538"/>
              </a:spcBef>
              <a:spcAft>
                <a:spcPts val="0"/>
              </a:spcAft>
            </a:pPr>
            <a:r>
              <a:rPr sz="1100" dirty="0">
                <a:solidFill>
                  <a:srgbClr val="000000"/>
                </a:solidFill>
                <a:latin typeface="Calibri"/>
                <a:cs typeface="Calibri"/>
              </a:rPr>
              <a:t>Ajuste do pedal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traseiro...............</a:t>
            </a:r>
            <a:r>
              <a:rPr lang="pt-BR" sz="1100">
                <a:solidFill>
                  <a:srgbClr val="000000"/>
                </a:solidFill>
                <a:latin typeface="Calibri"/>
                <a:cs typeface="Calibri"/>
              </a:rPr>
              <a:t>...</a:t>
            </a:r>
            <a:r>
              <a:rPr sz="1100">
                <a:solidFill>
                  <a:srgbClr val="000000"/>
                </a:solidFill>
                <a:latin typeface="Calibri"/>
                <a:cs typeface="Calibri"/>
              </a:rPr>
              <a:t>.....</a:t>
            </a:r>
            <a:r>
              <a:rPr sz="1100" dirty="0">
                <a:solidFill>
                  <a:srgbClr val="000000"/>
                </a:solidFill>
                <a:latin typeface="Calibri"/>
                <a:cs typeface="Calibri"/>
              </a:rPr>
              <a:t>54</a:t>
            </a:r>
          </a:p>
          <a:p>
            <a:pPr marL="0" marR="0">
              <a:lnSpc>
                <a:spcPts val="1347"/>
              </a:lnSpc>
              <a:spcBef>
                <a:spcPts val="500"/>
              </a:spcBef>
              <a:spcAft>
                <a:spcPts val="0"/>
              </a:spcAft>
            </a:pPr>
            <a:r>
              <a:rPr sz="1100" dirty="0">
                <a:solidFill>
                  <a:srgbClr val="000000"/>
                </a:solidFill>
                <a:latin typeface="Calibri"/>
                <a:cs typeface="Calibri"/>
              </a:rPr>
              <a:t>Ajuste do punho</a:t>
            </a:r>
            <a:r>
              <a:rPr sz="1100" spc="19" dirty="0">
                <a:solidFill>
                  <a:srgbClr val="000000"/>
                </a:solidFill>
                <a:latin typeface="Calibri"/>
                <a:cs typeface="Calibri"/>
              </a:rPr>
              <a:t> </a:t>
            </a:r>
            <a:r>
              <a:rPr sz="1100" dirty="0">
                <a:solidFill>
                  <a:srgbClr val="000000"/>
                </a:solidFill>
                <a:latin typeface="Calibri"/>
                <a:cs typeface="Calibri"/>
              </a:rPr>
              <a:t>do acelerador.........................55</a:t>
            </a:r>
          </a:p>
          <a:p>
            <a:pPr marL="0" marR="0">
              <a:lnSpc>
                <a:spcPts val="1347"/>
              </a:lnSpc>
              <a:spcBef>
                <a:spcPts val="538"/>
              </a:spcBef>
              <a:spcAft>
                <a:spcPts val="0"/>
              </a:spcAft>
            </a:pPr>
            <a:r>
              <a:rPr sz="1100" dirty="0">
                <a:solidFill>
                  <a:srgbClr val="000000"/>
                </a:solidFill>
                <a:latin typeface="Calibri"/>
                <a:cs typeface="Calibri"/>
              </a:rPr>
              <a:t>Ajuste da manete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a:t>
            </a:r>
            <a:r>
              <a:rPr lang="pt-BR" sz="1100">
                <a:solidFill>
                  <a:srgbClr val="000000"/>
                </a:solidFill>
                <a:latin typeface="Calibri"/>
                <a:cs typeface="Calibri"/>
              </a:rPr>
              <a:t>..</a:t>
            </a:r>
            <a:r>
              <a:rPr sz="1100">
                <a:solidFill>
                  <a:srgbClr val="000000"/>
                </a:solidFill>
                <a:latin typeface="Calibri"/>
                <a:cs typeface="Calibri"/>
              </a:rPr>
              <a:t>.</a:t>
            </a:r>
            <a:r>
              <a:rPr sz="1100" dirty="0">
                <a:solidFill>
                  <a:srgbClr val="000000"/>
                </a:solidFill>
                <a:latin typeface="Calibri"/>
                <a:cs typeface="Calibri"/>
              </a:rPr>
              <a:t>56</a:t>
            </a:r>
          </a:p>
          <a:p>
            <a:pPr marL="0" marR="0">
              <a:lnSpc>
                <a:spcPts val="1347"/>
              </a:lnSpc>
              <a:spcBef>
                <a:spcPts val="500"/>
              </a:spcBef>
              <a:spcAft>
                <a:spcPts val="0"/>
              </a:spcAft>
            </a:pPr>
            <a:r>
              <a:rPr lang="pt-BR" sz="1100">
                <a:solidFill>
                  <a:srgbClr val="000000"/>
                </a:solidFill>
                <a:latin typeface="Calibri"/>
                <a:cs typeface="Calibri"/>
              </a:rPr>
              <a:t>Ajustes</a:t>
            </a:r>
            <a:r>
              <a:rPr sz="1100" spc="11">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suspensão</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dirty="0">
                <a:solidFill>
                  <a:srgbClr val="000000"/>
                </a:solidFill>
                <a:latin typeface="Calibri"/>
                <a:cs typeface="Calibri"/>
              </a:rPr>
              <a:t>57</a:t>
            </a:r>
          </a:p>
          <a:p>
            <a:pPr marL="0" marR="0">
              <a:lnSpc>
                <a:spcPts val="1347"/>
              </a:lnSpc>
              <a:spcBef>
                <a:spcPts val="488"/>
              </a:spcBef>
              <a:spcAft>
                <a:spcPts val="0"/>
              </a:spcAft>
            </a:pPr>
            <a:r>
              <a:rPr lang="pt-BR" sz="1100">
                <a:solidFill>
                  <a:srgbClr val="000000"/>
                </a:solidFill>
                <a:latin typeface="Calibri"/>
                <a:cs typeface="Calibri"/>
              </a:rPr>
              <a:t>Ajustes</a:t>
            </a:r>
            <a:r>
              <a:rPr sz="1100" spc="11">
                <a:solidFill>
                  <a:srgbClr val="000000"/>
                </a:solidFill>
                <a:latin typeface="Calibri"/>
                <a:cs typeface="Calibri"/>
              </a:rPr>
              <a:t> </a:t>
            </a:r>
            <a:r>
              <a:rPr sz="1100" dirty="0">
                <a:solidFill>
                  <a:srgbClr val="000000"/>
                </a:solidFill>
                <a:latin typeface="Calibri"/>
                <a:cs typeface="Calibri"/>
              </a:rPr>
              <a:t>do amortecedor </a:t>
            </a:r>
            <a:r>
              <a:rPr sz="1100">
                <a:solidFill>
                  <a:srgbClr val="000000"/>
                </a:solidFill>
                <a:latin typeface="Calibri"/>
                <a:cs typeface="Calibri"/>
              </a:rPr>
              <a:t>traseiro........</a:t>
            </a:r>
            <a:r>
              <a:rPr lang="pt-BR" sz="1100">
                <a:solidFill>
                  <a:srgbClr val="000000"/>
                </a:solidFill>
                <a:latin typeface="Calibri"/>
                <a:cs typeface="Calibri"/>
              </a:rPr>
              <a:t>..</a:t>
            </a:r>
            <a:r>
              <a:rPr sz="1100">
                <a:solidFill>
                  <a:srgbClr val="000000"/>
                </a:solidFill>
                <a:latin typeface="Calibri"/>
                <a:cs typeface="Calibri"/>
              </a:rPr>
              <a:t>............</a:t>
            </a:r>
            <a:r>
              <a:rPr sz="1100" dirty="0">
                <a:solidFill>
                  <a:srgbClr val="000000"/>
                </a:solidFill>
                <a:latin typeface="Calibri"/>
                <a:cs typeface="Calibri"/>
              </a:rPr>
              <a:t>59</a:t>
            </a:r>
          </a:p>
          <a:p>
            <a:pPr marL="0" marR="0">
              <a:lnSpc>
                <a:spcPts val="1347"/>
              </a:lnSpc>
              <a:spcBef>
                <a:spcPts val="550"/>
              </a:spcBef>
              <a:spcAft>
                <a:spcPts val="0"/>
              </a:spcAft>
            </a:pPr>
            <a:r>
              <a:rPr sz="1100" dirty="0">
                <a:solidFill>
                  <a:srgbClr val="000000"/>
                </a:solidFill>
                <a:latin typeface="Calibri"/>
                <a:cs typeface="Calibri"/>
              </a:rPr>
              <a:t>Ajuste do feixe de luz do farol...........................63</a:t>
            </a:r>
          </a:p>
        </p:txBody>
      </p:sp>
      <p:sp>
        <p:nvSpPr>
          <p:cNvPr id="9" name="object 9"/>
          <p:cNvSpPr txBox="1"/>
          <p:nvPr/>
        </p:nvSpPr>
        <p:spPr>
          <a:xfrm>
            <a:off x="824484" y="1155284"/>
            <a:ext cx="2929459" cy="209140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Comutador de piscas........................................</a:t>
            </a:r>
            <a:r>
              <a:rPr sz="1100" spc="-52" dirty="0">
                <a:solidFill>
                  <a:srgbClr val="000000"/>
                </a:solidFill>
                <a:latin typeface="Calibri"/>
                <a:cs typeface="Calibri"/>
              </a:rPr>
              <a:t> </a:t>
            </a:r>
            <a:r>
              <a:rPr sz="1100" dirty="0">
                <a:solidFill>
                  <a:srgbClr val="000000"/>
                </a:solidFill>
                <a:latin typeface="Calibri"/>
                <a:cs typeface="Calibri"/>
              </a:rPr>
              <a:t>44</a:t>
            </a:r>
          </a:p>
          <a:p>
            <a:pPr marL="0" marR="0">
              <a:lnSpc>
                <a:spcPts val="1347"/>
              </a:lnSpc>
              <a:spcBef>
                <a:spcPts val="550"/>
              </a:spcBef>
              <a:spcAft>
                <a:spcPts val="0"/>
              </a:spcAft>
            </a:pPr>
            <a:r>
              <a:rPr sz="1100" dirty="0">
                <a:solidFill>
                  <a:srgbClr val="000000"/>
                </a:solidFill>
                <a:latin typeface="Calibri"/>
                <a:cs typeface="Calibri"/>
              </a:rPr>
              <a:t>Intermitentes de emergência...........................</a:t>
            </a:r>
            <a:r>
              <a:rPr sz="1100" spc="-51" dirty="0">
                <a:solidFill>
                  <a:srgbClr val="000000"/>
                </a:solidFill>
                <a:latin typeface="Calibri"/>
                <a:cs typeface="Calibri"/>
              </a:rPr>
              <a:t> </a:t>
            </a:r>
            <a:r>
              <a:rPr sz="1100" dirty="0">
                <a:solidFill>
                  <a:srgbClr val="000000"/>
                </a:solidFill>
                <a:latin typeface="Calibri"/>
                <a:cs typeface="Calibri"/>
              </a:rPr>
              <a:t>45</a:t>
            </a:r>
          </a:p>
          <a:p>
            <a:pPr marL="0" marR="0">
              <a:lnSpc>
                <a:spcPts val="1347"/>
              </a:lnSpc>
              <a:spcBef>
                <a:spcPts val="488"/>
              </a:spcBef>
              <a:spcAft>
                <a:spcPts val="0"/>
              </a:spcAft>
            </a:pPr>
            <a:r>
              <a:rPr sz="1100" dirty="0">
                <a:solidFill>
                  <a:srgbClr val="000000"/>
                </a:solidFill>
                <a:latin typeface="Calibri"/>
                <a:cs typeface="Calibri"/>
              </a:rPr>
              <a:t>Interruptor corta-corrente</a:t>
            </a:r>
            <a:r>
              <a:rPr sz="1100" spc="-45" dirty="0">
                <a:solidFill>
                  <a:srgbClr val="000000"/>
                </a:solidFill>
                <a:latin typeface="Calibri"/>
                <a:cs typeface="Calibri"/>
              </a:rPr>
              <a:t> </a:t>
            </a:r>
            <a:r>
              <a:rPr sz="1100" dirty="0">
                <a:solidFill>
                  <a:srgbClr val="000000"/>
                </a:solidFill>
                <a:latin typeface="Calibri"/>
                <a:cs typeface="Calibri"/>
              </a:rPr>
              <a:t>...............................</a:t>
            </a:r>
            <a:r>
              <a:rPr sz="1100" spc="-47" dirty="0">
                <a:solidFill>
                  <a:srgbClr val="000000"/>
                </a:solidFill>
                <a:latin typeface="Calibri"/>
                <a:cs typeface="Calibri"/>
              </a:rPr>
              <a:t> </a:t>
            </a:r>
            <a:r>
              <a:rPr sz="1100" dirty="0">
                <a:solidFill>
                  <a:srgbClr val="000000"/>
                </a:solidFill>
                <a:latin typeface="Calibri"/>
                <a:cs typeface="Calibri"/>
              </a:rPr>
              <a:t>45</a:t>
            </a:r>
          </a:p>
          <a:p>
            <a:pPr marL="0" marR="0">
              <a:lnSpc>
                <a:spcPts val="1347"/>
              </a:lnSpc>
              <a:spcBef>
                <a:spcPts val="550"/>
              </a:spcBef>
              <a:spcAft>
                <a:spcPts val="0"/>
              </a:spcAft>
            </a:pPr>
            <a:r>
              <a:rPr sz="1100" dirty="0">
                <a:solidFill>
                  <a:srgbClr val="000000"/>
                </a:solidFill>
                <a:latin typeface="Calibri"/>
                <a:cs typeface="Calibri"/>
              </a:rPr>
              <a:t>Manete do travão dianteiro</a:t>
            </a:r>
            <a:r>
              <a:rPr sz="1100" spc="-66" dirty="0">
                <a:solidFill>
                  <a:srgbClr val="000000"/>
                </a:solidFill>
                <a:latin typeface="Calibri"/>
                <a:cs typeface="Calibri"/>
              </a:rPr>
              <a:t> </a:t>
            </a:r>
            <a:r>
              <a:rPr sz="1100" dirty="0">
                <a:solidFill>
                  <a:srgbClr val="000000"/>
                </a:solidFill>
                <a:latin typeface="Calibri"/>
                <a:cs typeface="Calibri"/>
              </a:rPr>
              <a:t>.............................</a:t>
            </a:r>
            <a:r>
              <a:rPr sz="1100" spc="-48" dirty="0">
                <a:solidFill>
                  <a:srgbClr val="000000"/>
                </a:solidFill>
                <a:latin typeface="Calibri"/>
                <a:cs typeface="Calibri"/>
              </a:rPr>
              <a:t> </a:t>
            </a:r>
            <a:r>
              <a:rPr sz="1100" dirty="0">
                <a:solidFill>
                  <a:srgbClr val="000000"/>
                </a:solidFill>
                <a:latin typeface="Calibri"/>
                <a:cs typeface="Calibri"/>
              </a:rPr>
              <a:t>46</a:t>
            </a:r>
          </a:p>
          <a:p>
            <a:pPr marL="0" marR="0">
              <a:lnSpc>
                <a:spcPts val="1347"/>
              </a:lnSpc>
              <a:spcBef>
                <a:spcPts val="488"/>
              </a:spcBef>
              <a:spcAft>
                <a:spcPts val="0"/>
              </a:spcAft>
            </a:pPr>
            <a:r>
              <a:rPr sz="1100" dirty="0">
                <a:solidFill>
                  <a:srgbClr val="000000"/>
                </a:solidFill>
                <a:latin typeface="Calibri"/>
                <a:cs typeface="Calibri"/>
              </a:rPr>
              <a:t>Botão da buzina “</a:t>
            </a:r>
            <a:r>
              <a:rPr sz="1100" spc="1091" dirty="0">
                <a:solidFill>
                  <a:srgbClr val="000000"/>
                </a:solidFill>
                <a:latin typeface="Calibri"/>
                <a:cs typeface="Calibri"/>
              </a:rPr>
              <a:t> </a:t>
            </a:r>
            <a:r>
              <a:rPr sz="1100" dirty="0">
                <a:solidFill>
                  <a:srgbClr val="000000"/>
                </a:solidFill>
                <a:latin typeface="Calibri"/>
                <a:cs typeface="Calibri"/>
              </a:rPr>
              <a:t>”.......................................</a:t>
            </a:r>
            <a:r>
              <a:rPr sz="1100" spc="-38" dirty="0">
                <a:solidFill>
                  <a:srgbClr val="000000"/>
                </a:solidFill>
                <a:latin typeface="Calibri"/>
                <a:cs typeface="Calibri"/>
              </a:rPr>
              <a:t> </a:t>
            </a:r>
            <a:r>
              <a:rPr sz="1100" dirty="0">
                <a:solidFill>
                  <a:srgbClr val="000000"/>
                </a:solidFill>
                <a:latin typeface="Calibri"/>
                <a:cs typeface="Calibri"/>
              </a:rPr>
              <a:t>46</a:t>
            </a:r>
          </a:p>
          <a:p>
            <a:pPr marL="0" marR="0">
              <a:lnSpc>
                <a:spcPts val="1347"/>
              </a:lnSpc>
              <a:spcBef>
                <a:spcPts val="584"/>
              </a:spcBef>
              <a:spcAft>
                <a:spcPts val="0"/>
              </a:spcAft>
            </a:pPr>
            <a:r>
              <a:rPr sz="1100" dirty="0">
                <a:solidFill>
                  <a:srgbClr val="000000"/>
                </a:solidFill>
                <a:latin typeface="Calibri"/>
                <a:cs typeface="Calibri"/>
              </a:rPr>
              <a:t>Interruptor de faróis de nevoeiro “</a:t>
            </a:r>
            <a:r>
              <a:rPr sz="1100" spc="947" dirty="0">
                <a:solidFill>
                  <a:srgbClr val="000000"/>
                </a:solidFill>
                <a:latin typeface="Calibri"/>
                <a:cs typeface="Calibri"/>
              </a:rPr>
              <a:t> </a:t>
            </a:r>
            <a:r>
              <a:rPr sz="1100" dirty="0">
                <a:solidFill>
                  <a:srgbClr val="000000"/>
                </a:solidFill>
                <a:latin typeface="Calibri"/>
                <a:cs typeface="Calibri"/>
              </a:rPr>
              <a:t>”............</a:t>
            </a:r>
            <a:r>
              <a:rPr sz="1100" spc="-58" dirty="0">
                <a:solidFill>
                  <a:srgbClr val="000000"/>
                </a:solidFill>
                <a:latin typeface="Calibri"/>
                <a:cs typeface="Calibri"/>
              </a:rPr>
              <a:t> </a:t>
            </a:r>
            <a:r>
              <a:rPr sz="1100" dirty="0">
                <a:solidFill>
                  <a:srgbClr val="000000"/>
                </a:solidFill>
                <a:latin typeface="Calibri"/>
                <a:cs typeface="Calibri"/>
              </a:rPr>
              <a:t>46</a:t>
            </a:r>
          </a:p>
          <a:p>
            <a:pPr marL="0" marR="0">
              <a:lnSpc>
                <a:spcPts val="1347"/>
              </a:lnSpc>
              <a:spcBef>
                <a:spcPts val="538"/>
              </a:spcBef>
              <a:spcAft>
                <a:spcPts val="0"/>
              </a:spcAft>
            </a:pPr>
            <a:r>
              <a:rPr sz="1100" dirty="0">
                <a:solidFill>
                  <a:srgbClr val="000000"/>
                </a:solidFill>
                <a:latin typeface="Calibri"/>
                <a:cs typeface="Calibri"/>
              </a:rPr>
              <a:t>Botão “MODE”..................................................</a:t>
            </a:r>
            <a:r>
              <a:rPr sz="1100" spc="-49" dirty="0">
                <a:solidFill>
                  <a:srgbClr val="000000"/>
                </a:solidFill>
                <a:latin typeface="Calibri"/>
                <a:cs typeface="Calibri"/>
              </a:rPr>
              <a:t> </a:t>
            </a:r>
            <a:r>
              <a:rPr sz="1100" dirty="0">
                <a:solidFill>
                  <a:srgbClr val="000000"/>
                </a:solidFill>
                <a:latin typeface="Calibri"/>
                <a:cs typeface="Calibri"/>
              </a:rPr>
              <a:t>46</a:t>
            </a:r>
          </a:p>
          <a:p>
            <a:pPr marL="0" marR="0">
              <a:lnSpc>
                <a:spcPts val="1347"/>
              </a:lnSpc>
              <a:spcBef>
                <a:spcPts val="488"/>
              </a:spcBef>
              <a:spcAft>
                <a:spcPts val="0"/>
              </a:spcAft>
            </a:pPr>
            <a:r>
              <a:rPr sz="1100" dirty="0">
                <a:solidFill>
                  <a:srgbClr val="000000"/>
                </a:solidFill>
                <a:latin typeface="Calibri"/>
                <a:cs typeface="Calibri"/>
              </a:rPr>
              <a:t>Interruptor do ABS ...........................................</a:t>
            </a:r>
            <a:r>
              <a:rPr sz="1100" spc="-48" dirty="0">
                <a:solidFill>
                  <a:srgbClr val="000000"/>
                </a:solidFill>
                <a:latin typeface="Calibri"/>
                <a:cs typeface="Calibri"/>
              </a:rPr>
              <a:t> </a:t>
            </a:r>
            <a:r>
              <a:rPr sz="1100" dirty="0">
                <a:solidFill>
                  <a:srgbClr val="000000"/>
                </a:solidFill>
                <a:latin typeface="Calibri"/>
                <a:cs typeface="Calibri"/>
              </a:rPr>
              <a:t>46</a:t>
            </a:r>
          </a:p>
          <a:p>
            <a:pPr marL="0" marR="0">
              <a:lnSpc>
                <a:spcPts val="1347"/>
              </a:lnSpc>
              <a:spcBef>
                <a:spcPts val="550"/>
              </a:spcBef>
              <a:spcAft>
                <a:spcPts val="0"/>
              </a:spcAft>
            </a:pPr>
            <a:r>
              <a:rPr sz="1100" dirty="0">
                <a:solidFill>
                  <a:srgbClr val="000000"/>
                </a:solidFill>
                <a:latin typeface="Calibri"/>
                <a:cs typeface="Calibri"/>
              </a:rPr>
              <a:t>Interruptor TCS.................................................</a:t>
            </a:r>
            <a:r>
              <a:rPr sz="1100" spc="-39" dirty="0">
                <a:solidFill>
                  <a:srgbClr val="000000"/>
                </a:solidFill>
                <a:latin typeface="Calibri"/>
                <a:cs typeface="Calibri"/>
              </a:rPr>
              <a:t> </a:t>
            </a:r>
            <a:r>
              <a:rPr sz="1100" dirty="0">
                <a:solidFill>
                  <a:srgbClr val="000000"/>
                </a:solidFill>
                <a:latin typeface="Calibri"/>
                <a:cs typeface="Calibri"/>
              </a:rPr>
              <a:t>47</a:t>
            </a:r>
          </a:p>
        </p:txBody>
      </p:sp>
      <p:sp>
        <p:nvSpPr>
          <p:cNvPr id="10" name="object 10"/>
          <p:cNvSpPr txBox="1"/>
          <p:nvPr/>
        </p:nvSpPr>
        <p:spPr>
          <a:xfrm>
            <a:off x="4058412" y="2819492"/>
            <a:ext cx="3069398" cy="4165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Rodagem de uma</a:t>
            </a:r>
            <a:r>
              <a:rPr sz="1100" spc="-20" dirty="0">
                <a:solidFill>
                  <a:srgbClr val="000000"/>
                </a:solidFill>
                <a:latin typeface="Calibri"/>
                <a:cs typeface="Calibri"/>
              </a:rPr>
              <a:t> </a:t>
            </a:r>
            <a:r>
              <a:rPr sz="1100" dirty="0">
                <a:solidFill>
                  <a:srgbClr val="000000"/>
                </a:solidFill>
                <a:latin typeface="Calibri"/>
                <a:cs typeface="Calibri"/>
              </a:rPr>
              <a:t>moto nova................................64</a:t>
            </a:r>
          </a:p>
          <a:p>
            <a:pPr marL="140207" marR="0">
              <a:lnSpc>
                <a:spcPts val="1347"/>
              </a:lnSpc>
              <a:spcBef>
                <a:spcPts val="334"/>
              </a:spcBef>
              <a:spcAft>
                <a:spcPts val="0"/>
              </a:spcAft>
            </a:pPr>
            <a:r>
              <a:rPr sz="1100" dirty="0">
                <a:solidFill>
                  <a:srgbClr val="000000"/>
                </a:solidFill>
                <a:latin typeface="Calibri"/>
                <a:cs typeface="Calibri"/>
              </a:rPr>
              <a:t>Rodagem do motor</a:t>
            </a:r>
            <a:r>
              <a:rPr sz="1100" spc="-50" dirty="0">
                <a:solidFill>
                  <a:srgbClr val="000000"/>
                </a:solidFill>
                <a:latin typeface="Calibri"/>
                <a:cs typeface="Calibri"/>
              </a:rPr>
              <a:t> </a:t>
            </a:r>
            <a:r>
              <a:rPr sz="1100" dirty="0">
                <a:solidFill>
                  <a:srgbClr val="000000"/>
                </a:solidFill>
                <a:latin typeface="Calibri"/>
                <a:cs typeface="Calibri"/>
              </a:rPr>
              <a:t>...........................................64</a:t>
            </a:r>
          </a:p>
        </p:txBody>
      </p:sp>
      <p:sp>
        <p:nvSpPr>
          <p:cNvPr id="11" name="object 11"/>
          <p:cNvSpPr txBox="1"/>
          <p:nvPr/>
        </p:nvSpPr>
        <p:spPr>
          <a:xfrm>
            <a:off x="824484" y="3279740"/>
            <a:ext cx="165928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Tomada de corrente USB</a:t>
            </a:r>
            <a:r>
              <a:rPr sz="1100" spc="-17" dirty="0">
                <a:solidFill>
                  <a:srgbClr val="000000"/>
                </a:solidFill>
                <a:latin typeface="Calibri"/>
                <a:cs typeface="Calibri"/>
              </a:rPr>
              <a:t> </a:t>
            </a:r>
            <a:r>
              <a:rPr sz="1100" dirty="0">
                <a:solidFill>
                  <a:srgbClr val="000000"/>
                </a:solidFill>
                <a:latin typeface="Calibri"/>
                <a:cs typeface="Calibri"/>
              </a:rPr>
              <a:t>“</a:t>
            </a:r>
          </a:p>
        </p:txBody>
      </p:sp>
      <p:sp>
        <p:nvSpPr>
          <p:cNvPr id="12" name="object 12"/>
          <p:cNvSpPr txBox="1"/>
          <p:nvPr/>
        </p:nvSpPr>
        <p:spPr>
          <a:xfrm>
            <a:off x="2586785" y="3279740"/>
            <a:ext cx="116715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t>
            </a:r>
            <a:r>
              <a:rPr sz="1100" spc="-54" dirty="0">
                <a:solidFill>
                  <a:srgbClr val="000000"/>
                </a:solidFill>
                <a:latin typeface="Calibri"/>
                <a:cs typeface="Calibri"/>
              </a:rPr>
              <a:t> </a:t>
            </a:r>
            <a:r>
              <a:rPr sz="1100" dirty="0">
                <a:solidFill>
                  <a:srgbClr val="000000"/>
                </a:solidFill>
                <a:latin typeface="Calibri"/>
                <a:cs typeface="Calibri"/>
              </a:rPr>
              <a:t>47</a:t>
            </a:r>
          </a:p>
        </p:txBody>
      </p:sp>
      <p:sp>
        <p:nvSpPr>
          <p:cNvPr id="13" name="object 13"/>
          <p:cNvSpPr txBox="1"/>
          <p:nvPr/>
        </p:nvSpPr>
        <p:spPr>
          <a:xfrm>
            <a:off x="4198619" y="3261452"/>
            <a:ext cx="2928615" cy="41036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Rodagem dos pneus..........................................65</a:t>
            </a:r>
          </a:p>
          <a:p>
            <a:pPr marL="0" marR="0">
              <a:lnSpc>
                <a:spcPts val="1347"/>
              </a:lnSpc>
              <a:spcBef>
                <a:spcPts val="550"/>
              </a:spcBef>
              <a:spcAft>
                <a:spcPts val="0"/>
              </a:spcAft>
            </a:pPr>
            <a:r>
              <a:rPr sz="1100" dirty="0">
                <a:solidFill>
                  <a:srgbClr val="000000"/>
                </a:solidFill>
                <a:latin typeface="Calibri"/>
                <a:cs typeface="Calibri"/>
              </a:rPr>
              <a:t>Rodagem do sistema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a:t>
            </a:r>
            <a:r>
              <a:rPr sz="1100" dirty="0">
                <a:solidFill>
                  <a:srgbClr val="000000"/>
                </a:solidFill>
                <a:latin typeface="Calibri"/>
                <a:cs typeface="Calibri"/>
              </a:rPr>
              <a:t>65</a:t>
            </a:r>
          </a:p>
        </p:txBody>
      </p:sp>
      <p:sp>
        <p:nvSpPr>
          <p:cNvPr id="14" name="object 14"/>
          <p:cNvSpPr txBox="1"/>
          <p:nvPr/>
        </p:nvSpPr>
        <p:spPr>
          <a:xfrm>
            <a:off x="684275" y="3512912"/>
            <a:ext cx="3069398" cy="911832"/>
          </a:xfrm>
          <a:prstGeom prst="rect">
            <a:avLst/>
          </a:prstGeom>
        </p:spPr>
        <p:txBody>
          <a:bodyPr vert="horz" wrap="square" lIns="0" tIns="0" rIns="0" bIns="0" rtlCol="0">
            <a:spAutoFit/>
          </a:bodyPr>
          <a:lstStyle/>
          <a:p>
            <a:pPr marL="140208" marR="0">
              <a:lnSpc>
                <a:spcPts val="1347"/>
              </a:lnSpc>
              <a:spcBef>
                <a:spcPts val="0"/>
              </a:spcBef>
              <a:spcAft>
                <a:spcPts val="0"/>
              </a:spcAft>
            </a:pPr>
            <a:r>
              <a:rPr sz="1100" dirty="0">
                <a:solidFill>
                  <a:srgbClr val="000000"/>
                </a:solidFill>
                <a:latin typeface="Calibri"/>
                <a:cs typeface="Calibri"/>
              </a:rPr>
              <a:t>Seleto de mudanças</a:t>
            </a:r>
            <a:r>
              <a:rPr sz="1100" spc="-11" dirty="0">
                <a:solidFill>
                  <a:srgbClr val="000000"/>
                </a:solidFill>
                <a:latin typeface="Calibri"/>
                <a:cs typeface="Calibri"/>
              </a:rPr>
              <a:t> </a:t>
            </a:r>
            <a:r>
              <a:rPr sz="1100" dirty="0">
                <a:solidFill>
                  <a:srgbClr val="000000"/>
                </a:solidFill>
                <a:latin typeface="Calibri"/>
                <a:cs typeface="Calibri"/>
              </a:rPr>
              <a:t>.........................................</a:t>
            </a:r>
            <a:r>
              <a:rPr sz="1100" spc="-48" dirty="0">
                <a:solidFill>
                  <a:srgbClr val="000000"/>
                </a:solidFill>
                <a:latin typeface="Calibri"/>
                <a:cs typeface="Calibri"/>
              </a:rPr>
              <a:t> </a:t>
            </a:r>
            <a:r>
              <a:rPr sz="1100" dirty="0">
                <a:solidFill>
                  <a:srgbClr val="000000"/>
                </a:solidFill>
                <a:latin typeface="Calibri"/>
                <a:cs typeface="Calibri"/>
              </a:rPr>
              <a:t>48</a:t>
            </a:r>
          </a:p>
          <a:p>
            <a:pPr marL="140208" marR="0">
              <a:lnSpc>
                <a:spcPts val="1347"/>
              </a:lnSpc>
              <a:spcBef>
                <a:spcPts val="538"/>
              </a:spcBef>
              <a:spcAft>
                <a:spcPts val="0"/>
              </a:spcAft>
            </a:pPr>
            <a:r>
              <a:rPr sz="1100" dirty="0">
                <a:solidFill>
                  <a:srgbClr val="000000"/>
                </a:solidFill>
                <a:latin typeface="Calibri"/>
                <a:cs typeface="Calibri"/>
              </a:rPr>
              <a:t>Pedal de travão traseiro</a:t>
            </a:r>
            <a:r>
              <a:rPr sz="1100" spc="-56" dirty="0">
                <a:solidFill>
                  <a:srgbClr val="000000"/>
                </a:solidFill>
                <a:latin typeface="Calibri"/>
                <a:cs typeface="Calibri"/>
              </a:rPr>
              <a:t> </a:t>
            </a:r>
            <a:r>
              <a:rPr sz="1100" dirty="0">
                <a:solidFill>
                  <a:srgbClr val="000000"/>
                </a:solidFill>
                <a:latin typeface="Calibri"/>
                <a:cs typeface="Calibri"/>
              </a:rPr>
              <a:t>...................................</a:t>
            </a:r>
            <a:r>
              <a:rPr sz="1100" spc="-47" dirty="0">
                <a:solidFill>
                  <a:srgbClr val="000000"/>
                </a:solidFill>
                <a:latin typeface="Calibri"/>
                <a:cs typeface="Calibri"/>
              </a:rPr>
              <a:t> </a:t>
            </a:r>
            <a:r>
              <a:rPr sz="1100" dirty="0">
                <a:solidFill>
                  <a:srgbClr val="000000"/>
                </a:solidFill>
                <a:latin typeface="Calibri"/>
                <a:cs typeface="Calibri"/>
              </a:rPr>
              <a:t>48</a:t>
            </a:r>
          </a:p>
          <a:p>
            <a:pPr marL="140208" marR="0">
              <a:lnSpc>
                <a:spcPts val="1347"/>
              </a:lnSpc>
              <a:spcBef>
                <a:spcPts val="500"/>
              </a:spcBef>
              <a:spcAft>
                <a:spcPts val="0"/>
              </a:spcAft>
            </a:pPr>
            <a:r>
              <a:rPr sz="1100" dirty="0">
                <a:solidFill>
                  <a:srgbClr val="000000"/>
                </a:solidFill>
                <a:latin typeface="Calibri"/>
                <a:cs typeface="Calibri"/>
              </a:rPr>
              <a:t>Descanso lateral</a:t>
            </a:r>
            <a:r>
              <a:rPr sz="1100" spc="-16" dirty="0">
                <a:solidFill>
                  <a:srgbClr val="000000"/>
                </a:solidFill>
                <a:latin typeface="Calibri"/>
                <a:cs typeface="Calibri"/>
              </a:rPr>
              <a:t> </a:t>
            </a:r>
            <a:r>
              <a:rPr sz="1100" dirty="0">
                <a:solidFill>
                  <a:srgbClr val="000000"/>
                </a:solidFill>
                <a:latin typeface="Calibri"/>
                <a:cs typeface="Calibri"/>
              </a:rPr>
              <a:t>...............................................</a:t>
            </a:r>
            <a:r>
              <a:rPr sz="1100" spc="-47" dirty="0">
                <a:solidFill>
                  <a:srgbClr val="000000"/>
                </a:solidFill>
                <a:latin typeface="Calibri"/>
                <a:cs typeface="Calibri"/>
              </a:rPr>
              <a:t> </a:t>
            </a:r>
            <a:r>
              <a:rPr sz="1100" dirty="0">
                <a:solidFill>
                  <a:srgbClr val="000000"/>
                </a:solidFill>
                <a:latin typeface="Calibri"/>
                <a:cs typeface="Calibri"/>
              </a:rPr>
              <a:t>49</a:t>
            </a:r>
          </a:p>
          <a:p>
            <a:pPr marL="0" marR="0">
              <a:lnSpc>
                <a:spcPts val="1347"/>
              </a:lnSpc>
              <a:spcBef>
                <a:spcPts val="550"/>
              </a:spcBef>
              <a:spcAft>
                <a:spcPts val="0"/>
              </a:spcAft>
            </a:pPr>
            <a:r>
              <a:rPr sz="1100" dirty="0">
                <a:solidFill>
                  <a:srgbClr val="000000"/>
                </a:solidFill>
                <a:latin typeface="Calibri"/>
                <a:cs typeface="Calibri"/>
              </a:rPr>
              <a:t>Ajustes antes de iniciar a marcha.........................</a:t>
            </a:r>
            <a:r>
              <a:rPr sz="1100" spc="-51" dirty="0">
                <a:solidFill>
                  <a:srgbClr val="000000"/>
                </a:solidFill>
                <a:latin typeface="Calibri"/>
                <a:cs typeface="Calibri"/>
              </a:rPr>
              <a:t> </a:t>
            </a:r>
            <a:r>
              <a:rPr sz="1100" dirty="0">
                <a:solidFill>
                  <a:srgbClr val="000000"/>
                </a:solidFill>
                <a:latin typeface="Calibri"/>
                <a:cs typeface="Calibri"/>
              </a:rPr>
              <a:t>50</a:t>
            </a:r>
          </a:p>
        </p:txBody>
      </p:sp>
      <p:sp>
        <p:nvSpPr>
          <p:cNvPr id="15" name="object 15"/>
          <p:cNvSpPr txBox="1"/>
          <p:nvPr/>
        </p:nvSpPr>
        <p:spPr>
          <a:xfrm>
            <a:off x="4058412" y="3729320"/>
            <a:ext cx="3080969" cy="106270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Condução da moto................................................66</a:t>
            </a:r>
          </a:p>
          <a:p>
            <a:pPr marL="0" marR="0">
              <a:lnSpc>
                <a:spcPts val="1347"/>
              </a:lnSpc>
              <a:spcBef>
                <a:spcPts val="346"/>
              </a:spcBef>
              <a:spcAft>
                <a:spcPts val="0"/>
              </a:spcAft>
            </a:pPr>
            <a:r>
              <a:rPr sz="1100" dirty="0">
                <a:solidFill>
                  <a:srgbClr val="000000"/>
                </a:solidFill>
                <a:latin typeface="Calibri"/>
                <a:cs typeface="Calibri"/>
              </a:rPr>
              <a:t>Arranque do motor</a:t>
            </a:r>
            <a:r>
              <a:rPr sz="1100" spc="-30" dirty="0">
                <a:solidFill>
                  <a:srgbClr val="000000"/>
                </a:solidFill>
                <a:latin typeface="Calibri"/>
                <a:cs typeface="Calibri"/>
              </a:rPr>
              <a:t> </a:t>
            </a:r>
            <a:r>
              <a:rPr sz="1100" dirty="0">
                <a:solidFill>
                  <a:srgbClr val="000000"/>
                </a:solidFill>
                <a:latin typeface="Calibri"/>
                <a:cs typeface="Calibri"/>
              </a:rPr>
              <a:t>...............................................67</a:t>
            </a:r>
          </a:p>
          <a:p>
            <a:pPr marL="0" marR="0">
              <a:lnSpc>
                <a:spcPts val="1347"/>
              </a:lnSpc>
              <a:spcBef>
                <a:spcPts val="296"/>
              </a:spcBef>
              <a:spcAft>
                <a:spcPts val="0"/>
              </a:spcAft>
            </a:pPr>
            <a:r>
              <a:rPr sz="1100" dirty="0">
                <a:solidFill>
                  <a:srgbClr val="000000"/>
                </a:solidFill>
                <a:latin typeface="Calibri"/>
                <a:cs typeface="Calibri"/>
              </a:rPr>
              <a:t>Conduzindo</a:t>
            </a:r>
            <a:r>
              <a:rPr sz="1100" spc="19" dirty="0">
                <a:solidFill>
                  <a:srgbClr val="000000"/>
                </a:solidFill>
                <a:latin typeface="Calibri"/>
                <a:cs typeface="Calibri"/>
              </a:rPr>
              <a:t> </a:t>
            </a:r>
            <a:r>
              <a:rPr sz="1100" dirty="0">
                <a:solidFill>
                  <a:srgbClr val="000000"/>
                </a:solidFill>
                <a:latin typeface="Calibri"/>
                <a:cs typeface="Calibri"/>
              </a:rPr>
              <a:t>...........................................................69</a:t>
            </a:r>
          </a:p>
          <a:p>
            <a:pPr marL="0" marR="0">
              <a:lnSpc>
                <a:spcPts val="1347"/>
              </a:lnSpc>
              <a:spcBef>
                <a:spcPts val="346"/>
              </a:spcBef>
              <a:spcAft>
                <a:spcPts val="0"/>
              </a:spcAft>
            </a:pPr>
            <a:r>
              <a:rPr sz="1100" dirty="0">
                <a:solidFill>
                  <a:srgbClr val="000000"/>
                </a:solidFill>
                <a:latin typeface="Calibri"/>
                <a:cs typeface="Calibri"/>
              </a:rPr>
              <a:t>Uso do seletor de mudanças.................................71</a:t>
            </a:r>
          </a:p>
          <a:p>
            <a:pPr marL="2857500" marR="0">
              <a:lnSpc>
                <a:spcPts val="1347"/>
              </a:lnSpc>
              <a:spcBef>
                <a:spcPts val="490"/>
              </a:spcBef>
              <a:spcAft>
                <a:spcPts val="0"/>
              </a:spcAft>
            </a:pPr>
            <a:r>
              <a:rPr sz="1100" dirty="0">
                <a:solidFill>
                  <a:srgbClr val="000000"/>
                </a:solidFill>
                <a:latin typeface="Calibri"/>
                <a:cs typeface="Calibri"/>
              </a:rPr>
              <a:t>5</a:t>
            </a:r>
          </a:p>
        </p:txBody>
      </p:sp>
      <p:sp>
        <p:nvSpPr>
          <p:cNvPr id="16" name="object 4">
            <a:extLst>
              <a:ext uri="{FF2B5EF4-FFF2-40B4-BE49-F238E27FC236}">
                <a16:creationId xmlns:a16="http://schemas.microsoft.com/office/drawing/2014/main" id="{764EE00F-A08A-9923-23EE-A71C184B0852}"/>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088"/>
            <a:ext cx="3069386" cy="577081"/>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e estacionamento</a:t>
            </a:r>
            <a:r>
              <a:rPr sz="1100" spc="-89"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72</a:t>
            </a:r>
          </a:p>
          <a:p>
            <a:pPr marL="0" marR="0">
              <a:lnSpc>
                <a:spcPts val="1347"/>
              </a:lnSpc>
              <a:spcBef>
                <a:spcPts val="346"/>
              </a:spcBef>
              <a:spcAft>
                <a:spcPts val="0"/>
              </a:spcAft>
            </a:pPr>
            <a:r>
              <a:rPr sz="1100" dirty="0">
                <a:solidFill>
                  <a:srgbClr val="000000"/>
                </a:solidFill>
                <a:latin typeface="Calibri"/>
                <a:cs typeface="Calibri"/>
              </a:rPr>
              <a:t>Sistema ABS</a:t>
            </a:r>
            <a:r>
              <a:rPr sz="1100" spc="-97"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74</a:t>
            </a:r>
          </a:p>
          <a:p>
            <a:pPr marL="140207" marR="0">
              <a:lnSpc>
                <a:spcPts val="1347"/>
              </a:lnSpc>
              <a:spcBef>
                <a:spcPts val="296"/>
              </a:spcBef>
              <a:spcAft>
                <a:spcPts val="0"/>
              </a:spcAft>
            </a:pPr>
            <a:r>
              <a:rPr sz="1100" dirty="0">
                <a:solidFill>
                  <a:srgbClr val="000000"/>
                </a:solidFill>
                <a:latin typeface="Calibri"/>
                <a:cs typeface="Calibri"/>
              </a:rPr>
              <a:t>Luz de aviso do</a:t>
            </a:r>
            <a:r>
              <a:rPr sz="1100" spc="14" dirty="0">
                <a:solidFill>
                  <a:srgbClr val="000000"/>
                </a:solidFill>
                <a:latin typeface="Calibri"/>
                <a:cs typeface="Calibri"/>
              </a:rPr>
              <a:t> </a:t>
            </a:r>
            <a:r>
              <a:rPr sz="1100" dirty="0">
                <a:solidFill>
                  <a:srgbClr val="000000"/>
                </a:solidFill>
                <a:latin typeface="Calibri"/>
                <a:cs typeface="Calibri"/>
              </a:rPr>
              <a:t>ABS</a:t>
            </a:r>
            <a:r>
              <a:rPr sz="1100" spc="-64"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74</a:t>
            </a:r>
          </a:p>
        </p:txBody>
      </p:sp>
      <p:sp>
        <p:nvSpPr>
          <p:cNvPr id="5" name="object 5"/>
          <p:cNvSpPr txBox="1"/>
          <p:nvPr/>
        </p:nvSpPr>
        <p:spPr>
          <a:xfrm>
            <a:off x="4091940" y="730088"/>
            <a:ext cx="3043917" cy="371904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Verificação</a:t>
            </a:r>
            <a:r>
              <a:rPr sz="1100" spc="18" dirty="0">
                <a:solidFill>
                  <a:srgbClr val="000000"/>
                </a:solidFill>
                <a:latin typeface="Calibri"/>
                <a:cs typeface="Calibri"/>
              </a:rPr>
              <a:t> </a:t>
            </a:r>
            <a:r>
              <a:rPr sz="1100" dirty="0">
                <a:solidFill>
                  <a:srgbClr val="000000"/>
                </a:solidFill>
                <a:latin typeface="Calibri"/>
                <a:cs typeface="Calibri"/>
              </a:rPr>
              <a:t>do nível</a:t>
            </a:r>
            <a:r>
              <a:rPr sz="1100" spc="-19" dirty="0">
                <a:solidFill>
                  <a:srgbClr val="000000"/>
                </a:solidFill>
                <a:latin typeface="Calibri"/>
                <a:cs typeface="Calibri"/>
              </a:rPr>
              <a:t> </a:t>
            </a:r>
            <a:r>
              <a:rPr sz="1100" dirty="0">
                <a:solidFill>
                  <a:srgbClr val="000000"/>
                </a:solidFill>
                <a:latin typeface="Calibri"/>
                <a:cs typeface="Calibri"/>
              </a:rPr>
              <a:t>de óleo</a:t>
            </a:r>
            <a:r>
              <a:rPr sz="1100" spc="-80" dirty="0">
                <a:solidFill>
                  <a:srgbClr val="000000"/>
                </a:solidFill>
                <a:latin typeface="Calibri"/>
                <a:cs typeface="Calibri"/>
              </a:rPr>
              <a:t> </a:t>
            </a:r>
            <a:r>
              <a:rPr sz="1100" dirty="0">
                <a:solidFill>
                  <a:srgbClr val="000000"/>
                </a:solidFill>
                <a:latin typeface="Calibri"/>
                <a:cs typeface="Calibri"/>
              </a:rPr>
              <a:t>............................. 91</a:t>
            </a:r>
          </a:p>
          <a:p>
            <a:pPr marL="0" marR="0">
              <a:lnSpc>
                <a:spcPts val="1347"/>
              </a:lnSpc>
              <a:spcBef>
                <a:spcPts val="538"/>
              </a:spcBef>
              <a:spcAft>
                <a:spcPts val="0"/>
              </a:spcAft>
            </a:pPr>
            <a:r>
              <a:rPr sz="1100" dirty="0">
                <a:solidFill>
                  <a:srgbClr val="000000"/>
                </a:solidFill>
                <a:latin typeface="Calibri"/>
                <a:cs typeface="Calibri"/>
              </a:rPr>
              <a:t>Mudança do óleo do motor</a:t>
            </a:r>
            <a:r>
              <a:rPr sz="1100" spc="-26" dirty="0">
                <a:solidFill>
                  <a:srgbClr val="000000"/>
                </a:solidFill>
                <a:latin typeface="Calibri"/>
                <a:cs typeface="Calibri"/>
              </a:rPr>
              <a:t> </a:t>
            </a:r>
            <a:r>
              <a:rPr sz="1100" dirty="0">
                <a:solidFill>
                  <a:srgbClr val="000000"/>
                </a:solidFill>
                <a:latin typeface="Calibri"/>
                <a:cs typeface="Calibri"/>
              </a:rPr>
              <a:t>............................. </a:t>
            </a:r>
            <a:r>
              <a:rPr sz="1100" spc="17" dirty="0">
                <a:solidFill>
                  <a:srgbClr val="000000"/>
                </a:solidFill>
                <a:latin typeface="Calibri"/>
                <a:cs typeface="Calibri"/>
              </a:rPr>
              <a:t>93</a:t>
            </a:r>
          </a:p>
          <a:p>
            <a:pPr marL="0" marR="0">
              <a:lnSpc>
                <a:spcPts val="1347"/>
              </a:lnSpc>
              <a:spcBef>
                <a:spcPts val="500"/>
              </a:spcBef>
              <a:spcAft>
                <a:spcPts val="0"/>
              </a:spcAft>
            </a:pPr>
            <a:r>
              <a:rPr sz="1100" dirty="0">
                <a:solidFill>
                  <a:srgbClr val="000000"/>
                </a:solidFill>
                <a:latin typeface="Calibri"/>
                <a:cs typeface="Calibri"/>
              </a:rPr>
              <a:t>Mudança do cartucho</a:t>
            </a:r>
            <a:r>
              <a:rPr sz="1100" spc="19"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filtro</a:t>
            </a:r>
            <a:r>
              <a:rPr sz="1100" spc="19" dirty="0">
                <a:solidFill>
                  <a:srgbClr val="000000"/>
                </a:solidFill>
                <a:latin typeface="Calibri"/>
                <a:cs typeface="Calibri"/>
              </a:rPr>
              <a:t> </a:t>
            </a:r>
            <a:r>
              <a:rPr sz="1100" dirty="0">
                <a:solidFill>
                  <a:srgbClr val="000000"/>
                </a:solidFill>
                <a:latin typeface="Calibri"/>
                <a:cs typeface="Calibri"/>
              </a:rPr>
              <a:t>de óleo ...........</a:t>
            </a:r>
            <a:r>
              <a:rPr sz="1100" spc="19" dirty="0">
                <a:solidFill>
                  <a:srgbClr val="000000"/>
                </a:solidFill>
                <a:latin typeface="Calibri"/>
                <a:cs typeface="Calibri"/>
              </a:rPr>
              <a:t> </a:t>
            </a:r>
            <a:r>
              <a:rPr sz="1100" dirty="0">
                <a:solidFill>
                  <a:srgbClr val="000000"/>
                </a:solidFill>
                <a:latin typeface="Calibri"/>
                <a:cs typeface="Calibri"/>
              </a:rPr>
              <a:t>94</a:t>
            </a:r>
          </a:p>
          <a:p>
            <a:pPr marL="0" marR="0">
              <a:lnSpc>
                <a:spcPts val="1347"/>
              </a:lnSpc>
              <a:spcBef>
                <a:spcPts val="538"/>
              </a:spcBef>
              <a:spcAft>
                <a:spcPts val="0"/>
              </a:spcAft>
            </a:pPr>
            <a:r>
              <a:rPr sz="1100" dirty="0">
                <a:solidFill>
                  <a:srgbClr val="000000"/>
                </a:solidFill>
                <a:latin typeface="Calibri"/>
                <a:cs typeface="Calibri"/>
              </a:rPr>
              <a:t>Enchimento de óleo do motor</a:t>
            </a:r>
            <a:r>
              <a:rPr sz="1100" spc="-48" dirty="0">
                <a:solidFill>
                  <a:srgbClr val="000000"/>
                </a:solidFill>
                <a:latin typeface="Calibri"/>
                <a:cs typeface="Calibri"/>
              </a:rPr>
              <a:t> </a:t>
            </a:r>
            <a:r>
              <a:rPr sz="1100" dirty="0">
                <a:solidFill>
                  <a:srgbClr val="000000"/>
                </a:solidFill>
                <a:latin typeface="Calibri"/>
                <a:cs typeface="Calibri"/>
              </a:rPr>
              <a:t>.........................</a:t>
            </a:r>
            <a:r>
              <a:rPr sz="1100" spc="19" dirty="0">
                <a:solidFill>
                  <a:srgbClr val="000000"/>
                </a:solidFill>
                <a:latin typeface="Calibri"/>
                <a:cs typeface="Calibri"/>
              </a:rPr>
              <a:t> </a:t>
            </a:r>
            <a:r>
              <a:rPr sz="1100" dirty="0">
                <a:solidFill>
                  <a:srgbClr val="000000"/>
                </a:solidFill>
                <a:latin typeface="Calibri"/>
                <a:cs typeface="Calibri"/>
              </a:rPr>
              <a:t>95</a:t>
            </a:r>
          </a:p>
          <a:p>
            <a:pPr marL="0" marR="0">
              <a:lnSpc>
                <a:spcPts val="1347"/>
              </a:lnSpc>
              <a:spcBef>
                <a:spcPts val="500"/>
              </a:spcBef>
              <a:spcAft>
                <a:spcPts val="0"/>
              </a:spcAft>
            </a:pPr>
            <a:r>
              <a:rPr sz="1100" spc="-45" dirty="0">
                <a:solidFill>
                  <a:srgbClr val="000000"/>
                </a:solidFill>
                <a:latin typeface="Calibri"/>
                <a:cs typeface="Calibri"/>
              </a:rPr>
              <a:t>Verificação</a:t>
            </a:r>
            <a:r>
              <a:rPr sz="1100" spc="-100" dirty="0">
                <a:solidFill>
                  <a:srgbClr val="000000"/>
                </a:solidFill>
                <a:latin typeface="Calibri"/>
                <a:cs typeface="Calibri"/>
              </a:rPr>
              <a:t> </a:t>
            </a:r>
            <a:r>
              <a:rPr sz="1100" dirty="0">
                <a:solidFill>
                  <a:srgbClr val="000000"/>
                </a:solidFill>
                <a:latin typeface="Calibri"/>
                <a:cs typeface="Calibri"/>
              </a:rPr>
              <a:t>e</a:t>
            </a:r>
            <a:r>
              <a:rPr sz="1100" spc="-111" dirty="0">
                <a:solidFill>
                  <a:srgbClr val="000000"/>
                </a:solidFill>
                <a:latin typeface="Calibri"/>
                <a:cs typeface="Calibri"/>
              </a:rPr>
              <a:t> </a:t>
            </a:r>
            <a:r>
              <a:rPr sz="1100" spc="-44" dirty="0">
                <a:solidFill>
                  <a:srgbClr val="000000"/>
                </a:solidFill>
                <a:latin typeface="Calibri"/>
                <a:cs typeface="Calibri"/>
              </a:rPr>
              <a:t>manutenção</a:t>
            </a:r>
            <a:r>
              <a:rPr sz="1100" spc="-45" dirty="0">
                <a:solidFill>
                  <a:srgbClr val="000000"/>
                </a:solidFill>
                <a:latin typeface="Calibri"/>
                <a:cs typeface="Calibri"/>
              </a:rPr>
              <a:t> </a:t>
            </a:r>
            <a:r>
              <a:rPr sz="1100" spc="-58" dirty="0">
                <a:solidFill>
                  <a:srgbClr val="000000"/>
                </a:solidFill>
                <a:latin typeface="Calibri"/>
                <a:cs typeface="Calibri"/>
              </a:rPr>
              <a:t>do</a:t>
            </a:r>
            <a:r>
              <a:rPr sz="1100" spc="-30" dirty="0">
                <a:solidFill>
                  <a:srgbClr val="000000"/>
                </a:solidFill>
                <a:latin typeface="Calibri"/>
                <a:cs typeface="Calibri"/>
              </a:rPr>
              <a:t> </a:t>
            </a:r>
            <a:r>
              <a:rPr sz="1100" spc="-32" dirty="0">
                <a:solidFill>
                  <a:srgbClr val="000000"/>
                </a:solidFill>
                <a:latin typeface="Calibri"/>
                <a:cs typeface="Calibri"/>
              </a:rPr>
              <a:t>líquidorefrigerante...</a:t>
            </a:r>
            <a:r>
              <a:rPr sz="1100" spc="49" dirty="0">
                <a:solidFill>
                  <a:srgbClr val="000000"/>
                </a:solidFill>
                <a:latin typeface="Calibri"/>
                <a:cs typeface="Calibri"/>
              </a:rPr>
              <a:t> </a:t>
            </a:r>
            <a:r>
              <a:rPr sz="1100" dirty="0">
                <a:solidFill>
                  <a:srgbClr val="000000"/>
                </a:solidFill>
                <a:latin typeface="Calibri"/>
                <a:cs typeface="Calibri"/>
              </a:rPr>
              <a:t>97</a:t>
            </a:r>
          </a:p>
          <a:p>
            <a:pPr marL="0" marR="0">
              <a:lnSpc>
                <a:spcPts val="1347"/>
              </a:lnSpc>
              <a:spcBef>
                <a:spcPts val="550"/>
              </a:spcBef>
              <a:spcAft>
                <a:spcPts val="0"/>
              </a:spcAft>
            </a:pPr>
            <a:r>
              <a:rPr sz="1100" dirty="0">
                <a:solidFill>
                  <a:srgbClr val="000000"/>
                </a:solidFill>
                <a:latin typeface="Calibri"/>
                <a:cs typeface="Calibri"/>
              </a:rPr>
              <a:t>Substituição do líquido refrigerante</a:t>
            </a:r>
            <a:r>
              <a:rPr sz="1100" spc="-16" dirty="0">
                <a:solidFill>
                  <a:srgbClr val="000000"/>
                </a:solidFill>
                <a:latin typeface="Calibri"/>
                <a:cs typeface="Calibri"/>
              </a:rPr>
              <a:t> </a:t>
            </a:r>
            <a:r>
              <a:rPr sz="1100" dirty="0">
                <a:solidFill>
                  <a:srgbClr val="000000"/>
                </a:solidFill>
                <a:latin typeface="Calibri"/>
                <a:cs typeface="Calibri"/>
              </a:rPr>
              <a:t>................</a:t>
            </a:r>
            <a:r>
              <a:rPr sz="1100" spc="18" dirty="0">
                <a:solidFill>
                  <a:srgbClr val="000000"/>
                </a:solidFill>
                <a:latin typeface="Calibri"/>
                <a:cs typeface="Calibri"/>
              </a:rPr>
              <a:t> </a:t>
            </a:r>
            <a:r>
              <a:rPr sz="1100" dirty="0">
                <a:solidFill>
                  <a:srgbClr val="000000"/>
                </a:solidFill>
                <a:latin typeface="Calibri"/>
                <a:cs typeface="Calibri"/>
              </a:rPr>
              <a:t>98</a:t>
            </a:r>
          </a:p>
          <a:p>
            <a:pPr marL="0" marR="0">
              <a:lnSpc>
                <a:spcPts val="1347"/>
              </a:lnSpc>
              <a:spcBef>
                <a:spcPts val="488"/>
              </a:spcBef>
              <a:spcAft>
                <a:spcPts val="0"/>
              </a:spcAft>
            </a:pPr>
            <a:r>
              <a:rPr sz="1100" dirty="0">
                <a:solidFill>
                  <a:srgbClr val="000000"/>
                </a:solidFill>
                <a:latin typeface="Calibri"/>
                <a:cs typeface="Calibri"/>
              </a:rPr>
              <a:t>Manutenção</a:t>
            </a:r>
            <a:r>
              <a:rPr sz="1100" spc="11" dirty="0">
                <a:solidFill>
                  <a:srgbClr val="000000"/>
                </a:solidFill>
                <a:latin typeface="Calibri"/>
                <a:cs typeface="Calibri"/>
              </a:rPr>
              <a:t> </a:t>
            </a:r>
            <a:r>
              <a:rPr sz="1100">
                <a:solidFill>
                  <a:srgbClr val="000000"/>
                </a:solidFill>
                <a:latin typeface="Calibri"/>
                <a:cs typeface="Calibri"/>
              </a:rPr>
              <a:t>do </a:t>
            </a:r>
            <a:r>
              <a:rPr lang="pt-BR" sz="1100">
                <a:solidFill>
                  <a:srgbClr val="000000"/>
                </a:solidFill>
                <a:latin typeface="Calibri"/>
                <a:cs typeface="Calibri"/>
              </a:rPr>
              <a:t>fluido</a:t>
            </a:r>
            <a:r>
              <a:rPr sz="1100" spc="12">
                <a:solidFill>
                  <a:srgbClr val="000000"/>
                </a:solidFill>
                <a:latin typeface="Calibri"/>
                <a:cs typeface="Calibri"/>
              </a:rPr>
              <a:t> </a:t>
            </a:r>
            <a:r>
              <a:rPr sz="1100">
                <a:solidFill>
                  <a:srgbClr val="000000"/>
                </a:solidFill>
                <a:latin typeface="Calibri"/>
                <a:cs typeface="Calibri"/>
              </a:rPr>
              <a:t>de</a:t>
            </a:r>
            <a:r>
              <a:rPr sz="1100" spc="-14">
                <a:solidFill>
                  <a:srgbClr val="000000"/>
                </a:solidFill>
                <a:latin typeface="Calibri"/>
                <a:cs typeface="Calibri"/>
              </a:rPr>
              <a:t> </a:t>
            </a:r>
            <a:r>
              <a:rPr lang="pt-BR" sz="1100">
                <a:solidFill>
                  <a:srgbClr val="000000"/>
                </a:solidFill>
                <a:latin typeface="Calibri"/>
                <a:cs typeface="Calibri"/>
              </a:rPr>
              <a:t>freios</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a:t>
            </a:r>
            <a:r>
              <a:rPr sz="1100" spc="11">
                <a:solidFill>
                  <a:srgbClr val="000000"/>
                </a:solidFill>
                <a:latin typeface="Calibri"/>
                <a:cs typeface="Calibri"/>
              </a:rPr>
              <a:t> </a:t>
            </a:r>
            <a:r>
              <a:rPr sz="1100" dirty="0">
                <a:solidFill>
                  <a:srgbClr val="000000"/>
                </a:solidFill>
                <a:latin typeface="Calibri"/>
                <a:cs typeface="Calibri"/>
              </a:rPr>
              <a:t>101</a:t>
            </a:r>
          </a:p>
          <a:p>
            <a:pPr>
              <a:lnSpc>
                <a:spcPts val="1347"/>
              </a:lnSpc>
              <a:spcBef>
                <a:spcPts val="500"/>
              </a:spcBef>
            </a:pPr>
            <a:r>
              <a:rPr sz="1100" dirty="0">
                <a:solidFill>
                  <a:srgbClr val="000000"/>
                </a:solidFill>
                <a:latin typeface="Calibri"/>
                <a:cs typeface="Calibri"/>
              </a:rPr>
              <a:t>Verificação</a:t>
            </a:r>
            <a:r>
              <a:rPr sz="1100" spc="18" dirty="0">
                <a:solidFill>
                  <a:srgbClr val="000000"/>
                </a:solidFill>
                <a:latin typeface="Calibri"/>
                <a:cs typeface="Calibri"/>
              </a:rPr>
              <a:t> </a:t>
            </a:r>
            <a:r>
              <a:rPr sz="1100">
                <a:solidFill>
                  <a:srgbClr val="000000"/>
                </a:solidFill>
                <a:latin typeface="Calibri"/>
                <a:cs typeface="Calibri"/>
              </a:rPr>
              <a:t>do </a:t>
            </a:r>
            <a:r>
              <a:rPr lang="pt-BR" sz="1100">
                <a:solidFill>
                  <a:srgbClr val="000000"/>
                </a:solidFill>
                <a:cs typeface="Calibri"/>
              </a:rPr>
              <a:t>fluido</a:t>
            </a:r>
            <a:r>
              <a:rPr lang="pt-BR" sz="1100" spc="12">
                <a:solidFill>
                  <a:srgbClr val="000000"/>
                </a:solidFill>
                <a:cs typeface="Calibri"/>
              </a:rPr>
              <a:t> </a:t>
            </a:r>
            <a:r>
              <a:rPr lang="pt-BR" sz="1100">
                <a:solidFill>
                  <a:srgbClr val="000000"/>
                </a:solidFill>
                <a:cs typeface="Calibri"/>
              </a:rPr>
              <a:t>de</a:t>
            </a:r>
            <a:r>
              <a:rPr lang="pt-BR" sz="1100" spc="-14">
                <a:solidFill>
                  <a:srgbClr val="000000"/>
                </a:solidFill>
                <a:cs typeface="Calibri"/>
              </a:rPr>
              <a:t> </a:t>
            </a:r>
            <a:r>
              <a:rPr lang="pt-BR" sz="1100">
                <a:solidFill>
                  <a:srgbClr val="000000"/>
                </a:solidFill>
                <a:cs typeface="Calibri"/>
              </a:rPr>
              <a:t>freios</a:t>
            </a:r>
            <a:r>
              <a:rPr sz="1100">
                <a:solidFill>
                  <a:srgbClr val="000000"/>
                </a:solidFill>
                <a:latin typeface="Calibri"/>
                <a:cs typeface="Calibri"/>
              </a:rPr>
              <a:t>.........</a:t>
            </a:r>
            <a:r>
              <a:rPr lang="pt-BR" sz="1100">
                <a:solidFill>
                  <a:srgbClr val="000000"/>
                </a:solidFill>
                <a:latin typeface="Calibri"/>
                <a:cs typeface="Calibri"/>
              </a:rPr>
              <a:t>.....</a:t>
            </a:r>
            <a:r>
              <a:rPr sz="1100">
                <a:solidFill>
                  <a:srgbClr val="000000"/>
                </a:solidFill>
                <a:latin typeface="Calibri"/>
                <a:cs typeface="Calibri"/>
              </a:rPr>
              <a:t>.......... </a:t>
            </a:r>
            <a:r>
              <a:rPr sz="1100" dirty="0">
                <a:solidFill>
                  <a:srgbClr val="000000"/>
                </a:solidFill>
                <a:latin typeface="Calibri"/>
                <a:cs typeface="Calibri"/>
              </a:rPr>
              <a:t>101</a:t>
            </a:r>
          </a:p>
          <a:p>
            <a:pPr>
              <a:lnSpc>
                <a:spcPts val="1347"/>
              </a:lnSpc>
              <a:spcBef>
                <a:spcPts val="538"/>
              </a:spcBef>
            </a:pPr>
            <a:r>
              <a:rPr sz="1100" dirty="0">
                <a:solidFill>
                  <a:srgbClr val="000000"/>
                </a:solidFill>
                <a:latin typeface="Calibri"/>
                <a:cs typeface="Calibri"/>
              </a:rPr>
              <a:t>Características </a:t>
            </a:r>
            <a:r>
              <a:rPr sz="1100" spc="-15">
                <a:solidFill>
                  <a:srgbClr val="000000"/>
                </a:solidFill>
                <a:latin typeface="Calibri"/>
                <a:cs typeface="Calibri"/>
              </a:rPr>
              <a:t>do</a:t>
            </a:r>
            <a:r>
              <a:rPr sz="1100" spc="17">
                <a:solidFill>
                  <a:srgbClr val="000000"/>
                </a:solidFill>
                <a:latin typeface="Calibri"/>
                <a:cs typeface="Calibri"/>
              </a:rPr>
              <a:t> </a:t>
            </a:r>
            <a:r>
              <a:rPr lang="pt-BR" sz="1100">
                <a:solidFill>
                  <a:srgbClr val="000000"/>
                </a:solidFill>
                <a:cs typeface="Calibri"/>
              </a:rPr>
              <a:t>fluido</a:t>
            </a:r>
            <a:r>
              <a:rPr lang="pt-BR" sz="1100" spc="12">
                <a:solidFill>
                  <a:srgbClr val="000000"/>
                </a:solidFill>
                <a:cs typeface="Calibri"/>
              </a:rPr>
              <a:t> </a:t>
            </a:r>
            <a:r>
              <a:rPr lang="pt-BR" sz="1100">
                <a:solidFill>
                  <a:srgbClr val="000000"/>
                </a:solidFill>
                <a:cs typeface="Calibri"/>
              </a:rPr>
              <a:t>de</a:t>
            </a:r>
            <a:r>
              <a:rPr lang="pt-BR" sz="1100" spc="-14">
                <a:solidFill>
                  <a:srgbClr val="000000"/>
                </a:solidFill>
                <a:cs typeface="Calibri"/>
              </a:rPr>
              <a:t> </a:t>
            </a:r>
            <a:r>
              <a:rPr lang="pt-BR" sz="1100">
                <a:solidFill>
                  <a:srgbClr val="000000"/>
                </a:solidFill>
                <a:cs typeface="Calibri"/>
              </a:rPr>
              <a:t>freios.....</a:t>
            </a:r>
            <a:r>
              <a:rPr sz="1100">
                <a:solidFill>
                  <a:srgbClr val="000000"/>
                </a:solidFill>
                <a:latin typeface="Calibri"/>
                <a:cs typeface="Calibri"/>
              </a:rPr>
              <a:t>.............</a:t>
            </a:r>
            <a:r>
              <a:rPr sz="1100" spc="20">
                <a:solidFill>
                  <a:srgbClr val="000000"/>
                </a:solidFill>
                <a:latin typeface="Calibri"/>
                <a:cs typeface="Calibri"/>
              </a:rPr>
              <a:t> </a:t>
            </a:r>
            <a:r>
              <a:rPr sz="1100" dirty="0">
                <a:solidFill>
                  <a:srgbClr val="000000"/>
                </a:solidFill>
                <a:latin typeface="Calibri"/>
                <a:cs typeface="Calibri"/>
              </a:rPr>
              <a:t>102</a:t>
            </a:r>
          </a:p>
          <a:p>
            <a:pPr marL="0" marR="0">
              <a:lnSpc>
                <a:spcPts val="1347"/>
              </a:lnSpc>
              <a:spcBef>
                <a:spcPts val="500"/>
              </a:spcBef>
              <a:spcAft>
                <a:spcPts val="0"/>
              </a:spcAft>
            </a:pPr>
            <a:r>
              <a:rPr sz="1100" dirty="0">
                <a:solidFill>
                  <a:srgbClr val="000000"/>
                </a:solidFill>
                <a:latin typeface="Calibri"/>
                <a:cs typeface="Calibri"/>
              </a:rPr>
              <a:t>Manutenção</a:t>
            </a:r>
            <a:r>
              <a:rPr sz="1100" spc="11" dirty="0">
                <a:solidFill>
                  <a:srgbClr val="000000"/>
                </a:solidFill>
                <a:latin typeface="Calibri"/>
                <a:cs typeface="Calibri"/>
              </a:rPr>
              <a:t> </a:t>
            </a:r>
            <a:r>
              <a:rPr sz="1100" dirty="0">
                <a:solidFill>
                  <a:srgbClr val="000000"/>
                </a:solidFill>
                <a:latin typeface="Calibri"/>
                <a:cs typeface="Calibri"/>
              </a:rPr>
              <a:t>da corrente de transmissão......</a:t>
            </a:r>
            <a:r>
              <a:rPr sz="1100" spc="10" dirty="0">
                <a:solidFill>
                  <a:srgbClr val="000000"/>
                </a:solidFill>
                <a:latin typeface="Calibri"/>
                <a:cs typeface="Calibri"/>
              </a:rPr>
              <a:t> </a:t>
            </a:r>
            <a:r>
              <a:rPr sz="1100" dirty="0">
                <a:solidFill>
                  <a:srgbClr val="000000"/>
                </a:solidFill>
                <a:latin typeface="Calibri"/>
                <a:cs typeface="Calibri"/>
              </a:rPr>
              <a:t>103</a:t>
            </a:r>
          </a:p>
          <a:p>
            <a:pPr marL="0" marR="0">
              <a:lnSpc>
                <a:spcPts val="1347"/>
              </a:lnSpc>
              <a:spcBef>
                <a:spcPts val="538"/>
              </a:spcBef>
              <a:spcAft>
                <a:spcPts val="0"/>
              </a:spcAft>
            </a:pPr>
            <a:r>
              <a:rPr sz="1100" dirty="0">
                <a:solidFill>
                  <a:srgbClr val="000000"/>
                </a:solidFill>
                <a:latin typeface="Calibri"/>
                <a:cs typeface="Calibri"/>
              </a:rPr>
              <a:t>Limpeza</a:t>
            </a:r>
            <a:r>
              <a:rPr sz="1100" spc="-21" dirty="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lubrificação da corrente................</a:t>
            </a:r>
            <a:r>
              <a:rPr sz="1100" spc="12" dirty="0">
                <a:solidFill>
                  <a:srgbClr val="000000"/>
                </a:solidFill>
                <a:latin typeface="Calibri"/>
                <a:cs typeface="Calibri"/>
              </a:rPr>
              <a:t> </a:t>
            </a:r>
            <a:r>
              <a:rPr sz="1100" dirty="0">
                <a:solidFill>
                  <a:srgbClr val="000000"/>
                </a:solidFill>
                <a:latin typeface="Calibri"/>
                <a:cs typeface="Calibri"/>
              </a:rPr>
              <a:t>104</a:t>
            </a:r>
          </a:p>
          <a:p>
            <a:pPr marL="0" marR="0">
              <a:lnSpc>
                <a:spcPts val="1347"/>
              </a:lnSpc>
              <a:spcBef>
                <a:spcPts val="500"/>
              </a:spcBef>
              <a:spcAft>
                <a:spcPts val="0"/>
              </a:spcAft>
            </a:pPr>
            <a:r>
              <a:rPr sz="1100" dirty="0">
                <a:solidFill>
                  <a:srgbClr val="000000"/>
                </a:solidFill>
                <a:latin typeface="Calibri"/>
                <a:cs typeface="Calibri"/>
              </a:rPr>
              <a:t>Ajuste da tensão da corrente de</a:t>
            </a:r>
            <a:r>
              <a:rPr sz="1100" spc="22" dirty="0">
                <a:solidFill>
                  <a:srgbClr val="000000"/>
                </a:solidFill>
                <a:latin typeface="Calibri"/>
                <a:cs typeface="Calibri"/>
              </a:rPr>
              <a:t> </a:t>
            </a:r>
            <a:r>
              <a:rPr sz="1100" dirty="0">
                <a:solidFill>
                  <a:srgbClr val="000000"/>
                </a:solidFill>
                <a:latin typeface="Calibri"/>
                <a:cs typeface="Calibri"/>
              </a:rPr>
              <a:t>distribuição</a:t>
            </a:r>
            <a:r>
              <a:rPr sz="1100" spc="166" dirty="0">
                <a:solidFill>
                  <a:srgbClr val="000000"/>
                </a:solidFill>
                <a:latin typeface="Calibri"/>
                <a:cs typeface="Calibri"/>
              </a:rPr>
              <a:t> </a:t>
            </a:r>
            <a:r>
              <a:rPr sz="1100" dirty="0">
                <a:solidFill>
                  <a:srgbClr val="000000"/>
                </a:solidFill>
                <a:latin typeface="Calibri"/>
                <a:cs typeface="Calibri"/>
              </a:rPr>
              <a:t>105</a:t>
            </a:r>
          </a:p>
          <a:p>
            <a:pPr marL="0" marR="0">
              <a:lnSpc>
                <a:spcPts val="1347"/>
              </a:lnSpc>
              <a:spcBef>
                <a:spcPts val="550"/>
              </a:spcBef>
              <a:spcAft>
                <a:spcPts val="0"/>
              </a:spcAft>
            </a:pPr>
            <a:r>
              <a:rPr sz="1100" dirty="0">
                <a:solidFill>
                  <a:srgbClr val="000000"/>
                </a:solidFill>
                <a:latin typeface="Calibri"/>
                <a:cs typeface="Calibri"/>
              </a:rPr>
              <a:t>Manutenção</a:t>
            </a:r>
            <a:r>
              <a:rPr sz="1100" spc="11" dirty="0">
                <a:solidFill>
                  <a:srgbClr val="000000"/>
                </a:solidFill>
                <a:latin typeface="Calibri"/>
                <a:cs typeface="Calibri"/>
              </a:rPr>
              <a:t> </a:t>
            </a:r>
            <a:r>
              <a:rPr sz="1100" dirty="0">
                <a:solidFill>
                  <a:srgbClr val="000000"/>
                </a:solidFill>
                <a:latin typeface="Calibri"/>
                <a:cs typeface="Calibri"/>
              </a:rPr>
              <a:t>dos pneus.................................. 107</a:t>
            </a:r>
          </a:p>
          <a:p>
            <a:pPr marL="0" marR="0">
              <a:lnSpc>
                <a:spcPts val="1347"/>
              </a:lnSpc>
              <a:spcBef>
                <a:spcPts val="488"/>
              </a:spcBef>
              <a:spcAft>
                <a:spcPts val="0"/>
              </a:spcAft>
            </a:pPr>
            <a:r>
              <a:rPr sz="1100" dirty="0">
                <a:solidFill>
                  <a:srgbClr val="000000"/>
                </a:solidFill>
                <a:latin typeface="Calibri"/>
                <a:cs typeface="Calibri"/>
              </a:rPr>
              <a:t>Pressões dos pneus</a:t>
            </a:r>
            <a:r>
              <a:rPr sz="1100" spc="-61" dirty="0">
                <a:solidFill>
                  <a:srgbClr val="000000"/>
                </a:solidFill>
                <a:latin typeface="Calibri"/>
                <a:cs typeface="Calibri"/>
              </a:rPr>
              <a:t> </a:t>
            </a:r>
            <a:r>
              <a:rPr sz="1100" dirty="0">
                <a:solidFill>
                  <a:srgbClr val="000000"/>
                </a:solidFill>
                <a:latin typeface="Calibri"/>
                <a:cs typeface="Calibri"/>
              </a:rPr>
              <a:t>........................................</a:t>
            </a:r>
            <a:r>
              <a:rPr sz="1100" spc="19" dirty="0">
                <a:solidFill>
                  <a:srgbClr val="000000"/>
                </a:solidFill>
                <a:latin typeface="Calibri"/>
                <a:cs typeface="Calibri"/>
              </a:rPr>
              <a:t> </a:t>
            </a:r>
            <a:r>
              <a:rPr sz="1100" dirty="0">
                <a:solidFill>
                  <a:srgbClr val="000000"/>
                </a:solidFill>
                <a:latin typeface="Calibri"/>
                <a:cs typeface="Calibri"/>
              </a:rPr>
              <a:t>107</a:t>
            </a:r>
          </a:p>
          <a:p>
            <a:pPr marL="0" marR="0">
              <a:lnSpc>
                <a:spcPts val="1347"/>
              </a:lnSpc>
              <a:spcBef>
                <a:spcPts val="500"/>
              </a:spcBef>
              <a:spcAft>
                <a:spcPts val="0"/>
              </a:spcAft>
            </a:pPr>
            <a:r>
              <a:rPr sz="1100" dirty="0">
                <a:solidFill>
                  <a:srgbClr val="000000"/>
                </a:solidFill>
                <a:latin typeface="Calibri"/>
                <a:cs typeface="Calibri"/>
              </a:rPr>
              <a:t>Verificação</a:t>
            </a:r>
            <a:r>
              <a:rPr sz="1100" spc="18" dirty="0">
                <a:solidFill>
                  <a:srgbClr val="000000"/>
                </a:solidFill>
                <a:latin typeface="Calibri"/>
                <a:cs typeface="Calibri"/>
              </a:rPr>
              <a:t> </a:t>
            </a:r>
            <a:r>
              <a:rPr sz="1100" dirty="0">
                <a:solidFill>
                  <a:srgbClr val="000000"/>
                </a:solidFill>
                <a:latin typeface="Calibri"/>
                <a:cs typeface="Calibri"/>
              </a:rPr>
              <a:t>do limite de desgaste dos</a:t>
            </a:r>
            <a:r>
              <a:rPr sz="1100" spc="19" dirty="0">
                <a:solidFill>
                  <a:srgbClr val="000000"/>
                </a:solidFill>
                <a:latin typeface="Calibri"/>
                <a:cs typeface="Calibri"/>
              </a:rPr>
              <a:t> </a:t>
            </a:r>
            <a:r>
              <a:rPr sz="1100" spc="23" dirty="0">
                <a:solidFill>
                  <a:srgbClr val="000000"/>
                </a:solidFill>
                <a:latin typeface="Calibri"/>
                <a:cs typeface="Calibri"/>
              </a:rPr>
              <a:t>pneus.</a:t>
            </a:r>
            <a:r>
              <a:rPr sz="1100" dirty="0">
                <a:solidFill>
                  <a:srgbClr val="000000"/>
                </a:solidFill>
                <a:latin typeface="Calibri"/>
                <a:cs typeface="Calibri"/>
              </a:rPr>
              <a:t> 108</a:t>
            </a:r>
          </a:p>
          <a:p>
            <a:pPr marL="0" marR="0">
              <a:lnSpc>
                <a:spcPts val="1347"/>
              </a:lnSpc>
              <a:spcBef>
                <a:spcPts val="538"/>
              </a:spcBef>
              <a:spcAft>
                <a:spcPts val="0"/>
              </a:spcAft>
            </a:pPr>
            <a:r>
              <a:rPr sz="1100" dirty="0">
                <a:solidFill>
                  <a:srgbClr val="000000"/>
                </a:solidFill>
                <a:latin typeface="Calibri"/>
                <a:cs typeface="Calibri"/>
              </a:rPr>
              <a:t>Reparação</a:t>
            </a:r>
            <a:r>
              <a:rPr sz="1100" spc="11" dirty="0">
                <a:solidFill>
                  <a:srgbClr val="000000"/>
                </a:solidFill>
                <a:latin typeface="Calibri"/>
                <a:cs typeface="Calibri"/>
              </a:rPr>
              <a:t> </a:t>
            </a:r>
            <a:r>
              <a:rPr sz="1100" dirty="0">
                <a:solidFill>
                  <a:srgbClr val="000000"/>
                </a:solidFill>
                <a:latin typeface="Calibri"/>
                <a:cs typeface="Calibri"/>
              </a:rPr>
              <a:t>dos pneus</a:t>
            </a:r>
            <a:r>
              <a:rPr sz="1100" spc="-50" dirty="0">
                <a:solidFill>
                  <a:srgbClr val="000000"/>
                </a:solidFill>
                <a:latin typeface="Calibri"/>
                <a:cs typeface="Calibri"/>
              </a:rPr>
              <a:t> </a:t>
            </a:r>
            <a:r>
              <a:rPr sz="1100" dirty="0">
                <a:solidFill>
                  <a:srgbClr val="000000"/>
                </a:solidFill>
                <a:latin typeface="Calibri"/>
                <a:cs typeface="Calibri"/>
              </a:rPr>
              <a:t>..................................... 109</a:t>
            </a:r>
          </a:p>
        </p:txBody>
      </p:sp>
      <p:sp>
        <p:nvSpPr>
          <p:cNvPr id="6" name="object 6"/>
          <p:cNvSpPr txBox="1"/>
          <p:nvPr/>
        </p:nvSpPr>
        <p:spPr>
          <a:xfrm>
            <a:off x="716280" y="1380836"/>
            <a:ext cx="292819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Uso do sistema ABS</a:t>
            </a:r>
            <a:r>
              <a:rPr sz="1100" spc="-71"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74</a:t>
            </a:r>
          </a:p>
        </p:txBody>
      </p:sp>
      <p:sp>
        <p:nvSpPr>
          <p:cNvPr id="7" name="object 7"/>
          <p:cNvSpPr txBox="1"/>
          <p:nvPr/>
        </p:nvSpPr>
        <p:spPr>
          <a:xfrm>
            <a:off x="576072" y="1615532"/>
            <a:ext cx="3070382" cy="146047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Sistema de Controlo de Tração TCS......................</a:t>
            </a:r>
            <a:r>
              <a:rPr sz="1100" spc="-72" dirty="0">
                <a:solidFill>
                  <a:srgbClr val="000000"/>
                </a:solidFill>
                <a:latin typeface="Calibri"/>
                <a:cs typeface="Calibri"/>
              </a:rPr>
              <a:t> </a:t>
            </a:r>
            <a:r>
              <a:rPr sz="1100" dirty="0">
                <a:solidFill>
                  <a:srgbClr val="000000"/>
                </a:solidFill>
                <a:latin typeface="Calibri"/>
                <a:cs typeface="Calibri"/>
              </a:rPr>
              <a:t>77</a:t>
            </a:r>
          </a:p>
          <a:p>
            <a:pPr marL="0" marR="0">
              <a:lnSpc>
                <a:spcPts val="1347"/>
              </a:lnSpc>
              <a:spcBef>
                <a:spcPts val="346"/>
              </a:spcBef>
              <a:spcAft>
                <a:spcPts val="0"/>
              </a:spcAft>
            </a:pPr>
            <a:r>
              <a:rPr sz="1100" dirty="0">
                <a:solidFill>
                  <a:srgbClr val="000000"/>
                </a:solidFill>
                <a:latin typeface="Calibri"/>
                <a:cs typeface="Calibri"/>
              </a:rPr>
              <a:t>Combustível..........................................................</a:t>
            </a:r>
            <a:r>
              <a:rPr sz="1100" spc="-74" dirty="0">
                <a:solidFill>
                  <a:srgbClr val="000000"/>
                </a:solidFill>
                <a:latin typeface="Calibri"/>
                <a:cs typeface="Calibri"/>
              </a:rPr>
              <a:t> </a:t>
            </a:r>
            <a:r>
              <a:rPr sz="1100" dirty="0">
                <a:solidFill>
                  <a:srgbClr val="000000"/>
                </a:solidFill>
                <a:latin typeface="Calibri"/>
                <a:cs typeface="Calibri"/>
              </a:rPr>
              <a:t>78</a:t>
            </a:r>
          </a:p>
          <a:p>
            <a:pPr marL="0" marR="0">
              <a:lnSpc>
                <a:spcPts val="1347"/>
              </a:lnSpc>
              <a:spcBef>
                <a:spcPts val="296"/>
              </a:spcBef>
              <a:spcAft>
                <a:spcPts val="0"/>
              </a:spcAft>
            </a:pPr>
            <a:r>
              <a:rPr sz="1100" dirty="0">
                <a:solidFill>
                  <a:srgbClr val="000000"/>
                </a:solidFill>
                <a:latin typeface="Calibri"/>
                <a:cs typeface="Calibri"/>
              </a:rPr>
              <a:t>Sistema de evaporação de gases do combustível</a:t>
            </a:r>
            <a:r>
              <a:rPr sz="1100" spc="105" dirty="0">
                <a:solidFill>
                  <a:srgbClr val="000000"/>
                </a:solidFill>
                <a:latin typeface="Calibri"/>
                <a:cs typeface="Calibri"/>
              </a:rPr>
              <a:t> </a:t>
            </a:r>
            <a:r>
              <a:rPr sz="1100" dirty="0">
                <a:solidFill>
                  <a:srgbClr val="000000"/>
                </a:solidFill>
                <a:latin typeface="Calibri"/>
                <a:cs typeface="Calibri"/>
              </a:rPr>
              <a:t>79</a:t>
            </a:r>
          </a:p>
          <a:p>
            <a:pPr marL="0" marR="0">
              <a:lnSpc>
                <a:spcPts val="1347"/>
              </a:lnSpc>
              <a:spcBef>
                <a:spcPts val="334"/>
              </a:spcBef>
              <a:spcAft>
                <a:spcPts val="0"/>
              </a:spcAft>
            </a:pPr>
            <a:r>
              <a:rPr sz="1100" dirty="0">
                <a:solidFill>
                  <a:srgbClr val="000000"/>
                </a:solidFill>
                <a:latin typeface="Calibri"/>
                <a:cs typeface="Calibri"/>
              </a:rPr>
              <a:t>Catalisador</a:t>
            </a:r>
            <a:r>
              <a:rPr sz="1100" spc="-20" dirty="0">
                <a:solidFill>
                  <a:srgbClr val="000000"/>
                </a:solidFill>
                <a:latin typeface="Calibri"/>
                <a:cs typeface="Calibri"/>
              </a:rPr>
              <a:t> </a:t>
            </a:r>
            <a:r>
              <a:rPr sz="1100" dirty="0">
                <a:solidFill>
                  <a:srgbClr val="000000"/>
                </a:solidFill>
                <a:latin typeface="Calibri"/>
                <a:cs typeface="Calibri"/>
              </a:rPr>
              <a:t>de três vias.........................................</a:t>
            </a:r>
            <a:r>
              <a:rPr sz="1100" spc="-71" dirty="0">
                <a:solidFill>
                  <a:srgbClr val="000000"/>
                </a:solidFill>
                <a:latin typeface="Calibri"/>
                <a:cs typeface="Calibri"/>
              </a:rPr>
              <a:t> </a:t>
            </a:r>
            <a:r>
              <a:rPr sz="1100" dirty="0">
                <a:solidFill>
                  <a:srgbClr val="000000"/>
                </a:solidFill>
                <a:latin typeface="Calibri"/>
                <a:cs typeface="Calibri"/>
              </a:rPr>
              <a:t>81</a:t>
            </a:r>
          </a:p>
          <a:p>
            <a:pPr marL="0" marR="0">
              <a:lnSpc>
                <a:spcPts val="1347"/>
              </a:lnSpc>
              <a:spcBef>
                <a:spcPts val="296"/>
              </a:spcBef>
              <a:spcAft>
                <a:spcPts val="0"/>
              </a:spcAft>
            </a:pPr>
            <a:r>
              <a:rPr sz="1100" dirty="0">
                <a:solidFill>
                  <a:srgbClr val="000000"/>
                </a:solidFill>
                <a:latin typeface="Calibri"/>
                <a:cs typeface="Calibri"/>
              </a:rPr>
              <a:t>Resolução</a:t>
            </a:r>
            <a:r>
              <a:rPr sz="1100" spc="10"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problemas ......................................</a:t>
            </a:r>
            <a:r>
              <a:rPr sz="1100" spc="-70" dirty="0">
                <a:solidFill>
                  <a:srgbClr val="000000"/>
                </a:solidFill>
                <a:latin typeface="Calibri"/>
                <a:cs typeface="Calibri"/>
              </a:rPr>
              <a:t> </a:t>
            </a:r>
            <a:r>
              <a:rPr sz="1100" dirty="0">
                <a:solidFill>
                  <a:srgbClr val="000000"/>
                </a:solidFill>
                <a:latin typeface="Calibri"/>
                <a:cs typeface="Calibri"/>
              </a:rPr>
              <a:t>82</a:t>
            </a:r>
          </a:p>
          <a:p>
            <a:pPr marL="0" marR="0">
              <a:lnSpc>
                <a:spcPts val="1347"/>
              </a:lnSpc>
              <a:spcBef>
                <a:spcPts val="346"/>
              </a:spcBef>
              <a:spcAft>
                <a:spcPts val="0"/>
              </a:spcAft>
            </a:pPr>
            <a:r>
              <a:rPr sz="1100" dirty="0">
                <a:solidFill>
                  <a:srgbClr val="000000"/>
                </a:solidFill>
                <a:latin typeface="Calibri"/>
                <a:cs typeface="Calibri"/>
              </a:rPr>
              <a:t>Verificações e manutenções.................................</a:t>
            </a:r>
            <a:r>
              <a:rPr sz="1100" spc="-71" dirty="0">
                <a:solidFill>
                  <a:srgbClr val="000000"/>
                </a:solidFill>
                <a:latin typeface="Calibri"/>
                <a:cs typeface="Calibri"/>
              </a:rPr>
              <a:t> </a:t>
            </a:r>
            <a:r>
              <a:rPr sz="1100" dirty="0">
                <a:solidFill>
                  <a:srgbClr val="000000"/>
                </a:solidFill>
                <a:latin typeface="Calibri"/>
                <a:cs typeface="Calibri"/>
              </a:rPr>
              <a:t>84</a:t>
            </a:r>
          </a:p>
          <a:p>
            <a:pPr marL="140207" marR="0">
              <a:lnSpc>
                <a:spcPts val="1347"/>
              </a:lnSpc>
              <a:spcBef>
                <a:spcPts val="296"/>
              </a:spcBef>
              <a:spcAft>
                <a:spcPts val="0"/>
              </a:spcAft>
            </a:pPr>
            <a:r>
              <a:rPr sz="1100" dirty="0">
                <a:solidFill>
                  <a:srgbClr val="000000"/>
                </a:solidFill>
                <a:latin typeface="Calibri"/>
                <a:cs typeface="Calibri"/>
              </a:rPr>
              <a:t>Kit de ferramentas............................................</a:t>
            </a:r>
            <a:r>
              <a:rPr sz="1100" spc="-72" dirty="0">
                <a:solidFill>
                  <a:srgbClr val="000000"/>
                </a:solidFill>
                <a:latin typeface="Calibri"/>
                <a:cs typeface="Calibri"/>
              </a:rPr>
              <a:t> </a:t>
            </a:r>
            <a:r>
              <a:rPr sz="1100" dirty="0">
                <a:solidFill>
                  <a:srgbClr val="000000"/>
                </a:solidFill>
                <a:latin typeface="Calibri"/>
                <a:cs typeface="Calibri"/>
              </a:rPr>
              <a:t>84</a:t>
            </a:r>
          </a:p>
        </p:txBody>
      </p:sp>
      <p:sp>
        <p:nvSpPr>
          <p:cNvPr id="8" name="object 8"/>
          <p:cNvSpPr txBox="1"/>
          <p:nvPr/>
        </p:nvSpPr>
        <p:spPr>
          <a:xfrm>
            <a:off x="716280" y="3101432"/>
            <a:ext cx="2930579" cy="137817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Manutenção</a:t>
            </a:r>
            <a:r>
              <a:rPr sz="1100" spc="11" dirty="0">
                <a:solidFill>
                  <a:srgbClr val="000000"/>
                </a:solidFill>
                <a:latin typeface="Calibri"/>
                <a:cs typeface="Calibri"/>
              </a:rPr>
              <a:t> </a:t>
            </a:r>
            <a:r>
              <a:rPr sz="1100" dirty="0">
                <a:solidFill>
                  <a:srgbClr val="000000"/>
                </a:solidFill>
                <a:latin typeface="Calibri"/>
                <a:cs typeface="Calibri"/>
              </a:rPr>
              <a:t>da bateria</a:t>
            </a:r>
            <a:r>
              <a:rPr sz="1100" spc="-91"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85</a:t>
            </a:r>
          </a:p>
          <a:p>
            <a:pPr marL="0" marR="0">
              <a:lnSpc>
                <a:spcPts val="1347"/>
              </a:lnSpc>
              <a:spcBef>
                <a:spcPts val="538"/>
              </a:spcBef>
              <a:spcAft>
                <a:spcPts val="0"/>
              </a:spcAft>
            </a:pPr>
            <a:r>
              <a:rPr sz="1100" dirty="0">
                <a:solidFill>
                  <a:srgbClr val="000000"/>
                </a:solidFill>
                <a:latin typeface="Calibri"/>
                <a:cs typeface="Calibri"/>
              </a:rPr>
              <a:t>Carga da bateria................................................</a:t>
            </a:r>
            <a:r>
              <a:rPr sz="1100" spc="-70" dirty="0">
                <a:solidFill>
                  <a:srgbClr val="000000"/>
                </a:solidFill>
                <a:latin typeface="Calibri"/>
                <a:cs typeface="Calibri"/>
              </a:rPr>
              <a:t> </a:t>
            </a:r>
            <a:r>
              <a:rPr sz="1100" dirty="0">
                <a:solidFill>
                  <a:srgbClr val="000000"/>
                </a:solidFill>
                <a:latin typeface="Calibri"/>
                <a:cs typeface="Calibri"/>
              </a:rPr>
              <a:t>85</a:t>
            </a:r>
          </a:p>
          <a:p>
            <a:pPr marL="0" marR="0">
              <a:lnSpc>
                <a:spcPts val="1347"/>
              </a:lnSpc>
              <a:spcBef>
                <a:spcPts val="500"/>
              </a:spcBef>
              <a:spcAft>
                <a:spcPts val="0"/>
              </a:spcAft>
            </a:pPr>
            <a:r>
              <a:rPr sz="1100" dirty="0">
                <a:solidFill>
                  <a:srgbClr val="000000"/>
                </a:solidFill>
                <a:latin typeface="Calibri"/>
                <a:cs typeface="Calibri"/>
              </a:rPr>
              <a:t>Montagem e extração</a:t>
            </a:r>
            <a:r>
              <a:rPr sz="1100" spc="12" dirty="0">
                <a:solidFill>
                  <a:srgbClr val="000000"/>
                </a:solidFill>
                <a:latin typeface="Calibri"/>
                <a:cs typeface="Calibri"/>
              </a:rPr>
              <a:t> </a:t>
            </a:r>
            <a:r>
              <a:rPr sz="1100" dirty="0">
                <a:solidFill>
                  <a:srgbClr val="000000"/>
                </a:solidFill>
                <a:latin typeface="Calibri"/>
                <a:cs typeface="Calibri"/>
              </a:rPr>
              <a:t>da bateria.....................</a:t>
            </a:r>
            <a:r>
              <a:rPr sz="1100" spc="-75" dirty="0">
                <a:solidFill>
                  <a:srgbClr val="000000"/>
                </a:solidFill>
                <a:latin typeface="Calibri"/>
                <a:cs typeface="Calibri"/>
              </a:rPr>
              <a:t> </a:t>
            </a:r>
            <a:r>
              <a:rPr sz="1100" dirty="0">
                <a:solidFill>
                  <a:srgbClr val="000000"/>
                </a:solidFill>
                <a:latin typeface="Calibri"/>
                <a:cs typeface="Calibri"/>
              </a:rPr>
              <a:t>87</a:t>
            </a:r>
          </a:p>
          <a:p>
            <a:pPr marL="0" marR="0">
              <a:lnSpc>
                <a:spcPts val="1347"/>
              </a:lnSpc>
              <a:spcBef>
                <a:spcPts val="538"/>
              </a:spcBef>
              <a:spcAft>
                <a:spcPts val="0"/>
              </a:spcAft>
            </a:pPr>
            <a:r>
              <a:rPr sz="1100" dirty="0">
                <a:solidFill>
                  <a:srgbClr val="000000"/>
                </a:solidFill>
                <a:latin typeface="Calibri"/>
                <a:cs typeface="Calibri"/>
              </a:rPr>
              <a:t>Uso de uma</a:t>
            </a:r>
            <a:r>
              <a:rPr sz="1100" spc="-27" dirty="0">
                <a:solidFill>
                  <a:srgbClr val="000000"/>
                </a:solidFill>
                <a:latin typeface="Calibri"/>
                <a:cs typeface="Calibri"/>
              </a:rPr>
              <a:t> </a:t>
            </a:r>
            <a:r>
              <a:rPr sz="1100" dirty="0">
                <a:solidFill>
                  <a:srgbClr val="000000"/>
                </a:solidFill>
                <a:latin typeface="Calibri"/>
                <a:cs typeface="Calibri"/>
              </a:rPr>
              <a:t>bateria</a:t>
            </a:r>
            <a:r>
              <a:rPr sz="1100" spc="-16" dirty="0">
                <a:solidFill>
                  <a:srgbClr val="000000"/>
                </a:solidFill>
                <a:latin typeface="Calibri"/>
                <a:cs typeface="Calibri"/>
              </a:rPr>
              <a:t> </a:t>
            </a:r>
            <a:r>
              <a:rPr sz="1100" dirty="0">
                <a:solidFill>
                  <a:srgbClr val="000000"/>
                </a:solidFill>
                <a:latin typeface="Calibri"/>
                <a:cs typeface="Calibri"/>
              </a:rPr>
              <a:t>externa.............................</a:t>
            </a:r>
            <a:r>
              <a:rPr sz="1100" spc="-76" dirty="0">
                <a:solidFill>
                  <a:srgbClr val="000000"/>
                </a:solidFill>
                <a:latin typeface="Calibri"/>
                <a:cs typeface="Calibri"/>
              </a:rPr>
              <a:t> </a:t>
            </a:r>
            <a:r>
              <a:rPr sz="1100" dirty="0">
                <a:solidFill>
                  <a:srgbClr val="000000"/>
                </a:solidFill>
                <a:latin typeface="Calibri"/>
                <a:cs typeface="Calibri"/>
              </a:rPr>
              <a:t>88</a:t>
            </a:r>
          </a:p>
          <a:p>
            <a:pPr marL="0" marR="0">
              <a:lnSpc>
                <a:spcPts val="1347"/>
              </a:lnSpc>
              <a:spcBef>
                <a:spcPts val="500"/>
              </a:spcBef>
              <a:spcAft>
                <a:spcPts val="0"/>
              </a:spcAft>
            </a:pPr>
            <a:r>
              <a:rPr sz="1100" dirty="0">
                <a:solidFill>
                  <a:srgbClr val="000000"/>
                </a:solidFill>
                <a:latin typeface="Calibri"/>
                <a:cs typeface="Calibri"/>
              </a:rPr>
              <a:t>Manutenção</a:t>
            </a:r>
            <a:r>
              <a:rPr sz="1100" spc="11" dirty="0">
                <a:solidFill>
                  <a:srgbClr val="000000"/>
                </a:solidFill>
                <a:latin typeface="Calibri"/>
                <a:cs typeface="Calibri"/>
              </a:rPr>
              <a:t> </a:t>
            </a:r>
            <a:r>
              <a:rPr sz="1100" dirty="0">
                <a:solidFill>
                  <a:srgbClr val="000000"/>
                </a:solidFill>
                <a:latin typeface="Calibri"/>
                <a:cs typeface="Calibri"/>
              </a:rPr>
              <a:t>do filtro</a:t>
            </a:r>
            <a:r>
              <a:rPr sz="1100" spc="12" dirty="0">
                <a:solidFill>
                  <a:srgbClr val="000000"/>
                </a:solidFill>
                <a:latin typeface="Calibri"/>
                <a:cs typeface="Calibri"/>
              </a:rPr>
              <a:t> </a:t>
            </a:r>
            <a:r>
              <a:rPr sz="1100" dirty="0">
                <a:solidFill>
                  <a:srgbClr val="000000"/>
                </a:solidFill>
                <a:latin typeface="Calibri"/>
                <a:cs typeface="Calibri"/>
              </a:rPr>
              <a:t>de ar ..............................</a:t>
            </a:r>
            <a:r>
              <a:rPr sz="1100" spc="-69" dirty="0">
                <a:solidFill>
                  <a:srgbClr val="000000"/>
                </a:solidFill>
                <a:latin typeface="Calibri"/>
                <a:cs typeface="Calibri"/>
              </a:rPr>
              <a:t> </a:t>
            </a:r>
            <a:r>
              <a:rPr sz="1100" spc="17" dirty="0">
                <a:solidFill>
                  <a:srgbClr val="000000"/>
                </a:solidFill>
                <a:latin typeface="Calibri"/>
                <a:cs typeface="Calibri"/>
              </a:rPr>
              <a:t>89</a:t>
            </a:r>
          </a:p>
          <a:p>
            <a:pPr marL="0" marR="0">
              <a:lnSpc>
                <a:spcPts val="1347"/>
              </a:lnSpc>
              <a:spcBef>
                <a:spcPts val="538"/>
              </a:spcBef>
              <a:spcAft>
                <a:spcPts val="0"/>
              </a:spcAft>
            </a:pPr>
            <a:r>
              <a:rPr sz="1100" dirty="0">
                <a:solidFill>
                  <a:srgbClr val="000000"/>
                </a:solidFill>
                <a:latin typeface="Calibri"/>
                <a:cs typeface="Calibri"/>
              </a:rPr>
              <a:t>Manutenção</a:t>
            </a:r>
            <a:r>
              <a:rPr sz="1100" spc="11" dirty="0">
                <a:solidFill>
                  <a:srgbClr val="000000"/>
                </a:solidFill>
                <a:latin typeface="Calibri"/>
                <a:cs typeface="Calibri"/>
              </a:rPr>
              <a:t> </a:t>
            </a:r>
            <a:r>
              <a:rPr sz="1100" dirty="0">
                <a:solidFill>
                  <a:srgbClr val="000000"/>
                </a:solidFill>
                <a:latin typeface="Calibri"/>
                <a:cs typeface="Calibri"/>
              </a:rPr>
              <a:t>do óleo do motor</a:t>
            </a:r>
            <a:r>
              <a:rPr sz="1100" spc="-61" dirty="0">
                <a:solidFill>
                  <a:srgbClr val="000000"/>
                </a:solidFill>
                <a:latin typeface="Calibri"/>
                <a:cs typeface="Calibri"/>
              </a:rPr>
              <a:t> </a:t>
            </a:r>
            <a:r>
              <a:rPr sz="1100" dirty="0">
                <a:solidFill>
                  <a:srgbClr val="000000"/>
                </a:solidFill>
                <a:latin typeface="Calibri"/>
                <a:cs typeface="Calibri"/>
              </a:rPr>
              <a:t>........................</a:t>
            </a:r>
            <a:r>
              <a:rPr sz="1100" spc="-69" dirty="0">
                <a:solidFill>
                  <a:srgbClr val="000000"/>
                </a:solidFill>
                <a:latin typeface="Calibri"/>
                <a:cs typeface="Calibri"/>
              </a:rPr>
              <a:t> </a:t>
            </a:r>
            <a:r>
              <a:rPr sz="1100" dirty="0">
                <a:solidFill>
                  <a:srgbClr val="000000"/>
                </a:solidFill>
                <a:latin typeface="Calibri"/>
                <a:cs typeface="Calibri"/>
              </a:rPr>
              <a:t>91</a:t>
            </a:r>
          </a:p>
        </p:txBody>
      </p:sp>
      <p:sp>
        <p:nvSpPr>
          <p:cNvPr id="9" name="object 9"/>
          <p:cNvSpPr txBox="1"/>
          <p:nvPr/>
        </p:nvSpPr>
        <p:spPr>
          <a:xfrm>
            <a:off x="57607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824484" y="711800"/>
            <a:ext cx="2929879" cy="137970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Mudança de pneus.........................................</a:t>
            </a:r>
            <a:r>
              <a:rPr sz="1100" spc="-52" dirty="0">
                <a:solidFill>
                  <a:srgbClr val="000000"/>
                </a:solidFill>
                <a:latin typeface="Calibri"/>
                <a:cs typeface="Calibri"/>
              </a:rPr>
              <a:t> </a:t>
            </a:r>
            <a:r>
              <a:rPr sz="1100" dirty="0">
                <a:solidFill>
                  <a:srgbClr val="000000"/>
                </a:solidFill>
                <a:latin typeface="Calibri"/>
                <a:cs typeface="Calibri"/>
              </a:rPr>
              <a:t>109</a:t>
            </a:r>
          </a:p>
          <a:p>
            <a:pPr marL="0" marR="0">
              <a:lnSpc>
                <a:spcPts val="1347"/>
              </a:lnSpc>
              <a:spcBef>
                <a:spcPts val="550"/>
              </a:spcBef>
              <a:spcAft>
                <a:spcPts val="0"/>
              </a:spcAft>
            </a:pPr>
            <a:r>
              <a:rPr sz="1100" dirty="0">
                <a:solidFill>
                  <a:srgbClr val="000000"/>
                </a:solidFill>
                <a:latin typeface="Calibri"/>
                <a:cs typeface="Calibri"/>
              </a:rPr>
              <a:t>Fusíveis</a:t>
            </a:r>
            <a:r>
              <a:rPr sz="1100" spc="-28" dirty="0">
                <a:solidFill>
                  <a:srgbClr val="000000"/>
                </a:solidFill>
                <a:latin typeface="Calibri"/>
                <a:cs typeface="Calibri"/>
              </a:rPr>
              <a:t> </a:t>
            </a:r>
            <a:r>
              <a:rPr sz="1100" dirty="0">
                <a:solidFill>
                  <a:srgbClr val="000000"/>
                </a:solidFill>
                <a:latin typeface="Calibri"/>
                <a:cs typeface="Calibri"/>
              </a:rPr>
              <a:t>...........................................................</a:t>
            </a:r>
            <a:r>
              <a:rPr sz="1100" spc="-47" dirty="0">
                <a:solidFill>
                  <a:srgbClr val="000000"/>
                </a:solidFill>
                <a:latin typeface="Calibri"/>
                <a:cs typeface="Calibri"/>
              </a:rPr>
              <a:t> </a:t>
            </a:r>
            <a:r>
              <a:rPr sz="1100" dirty="0">
                <a:solidFill>
                  <a:srgbClr val="000000"/>
                </a:solidFill>
                <a:latin typeface="Calibri"/>
                <a:cs typeface="Calibri"/>
              </a:rPr>
              <a:t>111</a:t>
            </a:r>
          </a:p>
          <a:p>
            <a:pPr marL="0" marR="0">
              <a:lnSpc>
                <a:spcPts val="1347"/>
              </a:lnSpc>
              <a:spcBef>
                <a:spcPts val="500"/>
              </a:spcBef>
              <a:spcAft>
                <a:spcPts val="0"/>
              </a:spcAft>
            </a:pPr>
            <a:r>
              <a:rPr sz="1100" dirty="0">
                <a:solidFill>
                  <a:srgbClr val="000000"/>
                </a:solidFill>
                <a:latin typeface="Calibri"/>
                <a:cs typeface="Calibri"/>
              </a:rPr>
              <a:t>Pastilhas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freios.</a:t>
            </a:r>
            <a:r>
              <a:rPr sz="1100">
                <a:solidFill>
                  <a:srgbClr val="000000"/>
                </a:solidFill>
                <a:latin typeface="Calibri"/>
                <a:cs typeface="Calibri"/>
              </a:rPr>
              <a:t> </a:t>
            </a:r>
            <a:r>
              <a:rPr sz="1100" dirty="0">
                <a:solidFill>
                  <a:srgbClr val="000000"/>
                </a:solidFill>
                <a:latin typeface="Calibri"/>
                <a:cs typeface="Calibri"/>
              </a:rPr>
              <a:t>.........................................</a:t>
            </a:r>
            <a:r>
              <a:rPr sz="1100" spc="-47" dirty="0">
                <a:solidFill>
                  <a:srgbClr val="000000"/>
                </a:solidFill>
                <a:latin typeface="Calibri"/>
                <a:cs typeface="Calibri"/>
              </a:rPr>
              <a:t> </a:t>
            </a:r>
            <a:r>
              <a:rPr sz="1100" dirty="0">
                <a:solidFill>
                  <a:srgbClr val="000000"/>
                </a:solidFill>
                <a:latin typeface="Calibri"/>
                <a:cs typeface="Calibri"/>
              </a:rPr>
              <a:t>113</a:t>
            </a:r>
          </a:p>
          <a:p>
            <a:pPr marL="0" marR="0">
              <a:lnSpc>
                <a:spcPts val="1347"/>
              </a:lnSpc>
              <a:spcBef>
                <a:spcPts val="538"/>
              </a:spcBef>
              <a:spcAft>
                <a:spcPts val="0"/>
              </a:spcAft>
            </a:pPr>
            <a:r>
              <a:rPr sz="1100" dirty="0">
                <a:solidFill>
                  <a:srgbClr val="000000"/>
                </a:solidFill>
                <a:latin typeface="Calibri"/>
                <a:cs typeface="Calibri"/>
              </a:rPr>
              <a:t>Mudança das pastilhas </a:t>
            </a:r>
            <a:r>
              <a:rPr sz="1100">
                <a:solidFill>
                  <a:srgbClr val="000000"/>
                </a:solidFill>
                <a:latin typeface="Calibri"/>
                <a:cs typeface="Calibri"/>
              </a:rPr>
              <a:t>de </a:t>
            </a:r>
            <a:r>
              <a:rPr lang="pt-BR" sz="1100">
                <a:solidFill>
                  <a:srgbClr val="000000"/>
                </a:solidFill>
                <a:latin typeface="Calibri"/>
                <a:cs typeface="Calibri"/>
              </a:rPr>
              <a:t>freios.</a:t>
            </a:r>
            <a:r>
              <a:rPr sz="1100">
                <a:solidFill>
                  <a:srgbClr val="000000"/>
                </a:solidFill>
                <a:latin typeface="Calibri"/>
                <a:cs typeface="Calibri"/>
              </a:rPr>
              <a:t>...................</a:t>
            </a:r>
            <a:r>
              <a:rPr sz="1100" spc="-51">
                <a:solidFill>
                  <a:srgbClr val="000000"/>
                </a:solidFill>
                <a:latin typeface="Calibri"/>
                <a:cs typeface="Calibri"/>
              </a:rPr>
              <a:t> </a:t>
            </a:r>
            <a:r>
              <a:rPr sz="1100" dirty="0">
                <a:solidFill>
                  <a:srgbClr val="000000"/>
                </a:solidFill>
                <a:latin typeface="Calibri"/>
                <a:cs typeface="Calibri"/>
              </a:rPr>
              <a:t>114</a:t>
            </a:r>
          </a:p>
          <a:p>
            <a:pPr marL="0" marR="0">
              <a:lnSpc>
                <a:spcPts val="1347"/>
              </a:lnSpc>
              <a:spcBef>
                <a:spcPts val="500"/>
              </a:spcBef>
              <a:spcAft>
                <a:spcPts val="0"/>
              </a:spcAft>
            </a:pPr>
            <a:r>
              <a:rPr sz="1100" dirty="0">
                <a:solidFill>
                  <a:srgbClr val="000000"/>
                </a:solidFill>
                <a:latin typeface="Calibri"/>
                <a:cs typeface="Calibri"/>
              </a:rPr>
              <a:t>Mudança do filtro de gasolina........................</a:t>
            </a:r>
            <a:r>
              <a:rPr sz="1100" spc="-50" dirty="0">
                <a:solidFill>
                  <a:srgbClr val="000000"/>
                </a:solidFill>
                <a:latin typeface="Calibri"/>
                <a:cs typeface="Calibri"/>
              </a:rPr>
              <a:t> </a:t>
            </a:r>
            <a:r>
              <a:rPr sz="1100" dirty="0">
                <a:solidFill>
                  <a:srgbClr val="000000"/>
                </a:solidFill>
                <a:latin typeface="Calibri"/>
                <a:cs typeface="Calibri"/>
              </a:rPr>
              <a:t>115</a:t>
            </a:r>
          </a:p>
          <a:p>
            <a:pPr marL="0" marR="0">
              <a:lnSpc>
                <a:spcPts val="1347"/>
              </a:lnSpc>
              <a:spcBef>
                <a:spcPts val="538"/>
              </a:spcBef>
              <a:spcAft>
                <a:spcPts val="0"/>
              </a:spcAft>
            </a:pPr>
            <a:r>
              <a:rPr sz="1100" dirty="0">
                <a:solidFill>
                  <a:srgbClr val="000000"/>
                </a:solidFill>
                <a:latin typeface="Calibri"/>
                <a:cs typeface="Calibri"/>
              </a:rPr>
              <a:t>Substituição de lâmpadas...............................</a:t>
            </a:r>
            <a:r>
              <a:rPr sz="1100" spc="-51" dirty="0">
                <a:solidFill>
                  <a:srgbClr val="000000"/>
                </a:solidFill>
                <a:latin typeface="Calibri"/>
                <a:cs typeface="Calibri"/>
              </a:rPr>
              <a:t> </a:t>
            </a:r>
            <a:r>
              <a:rPr sz="1100" dirty="0">
                <a:solidFill>
                  <a:srgbClr val="000000"/>
                </a:solidFill>
                <a:latin typeface="Calibri"/>
                <a:cs typeface="Calibri"/>
              </a:rPr>
              <a:t>117</a:t>
            </a:r>
          </a:p>
        </p:txBody>
      </p:sp>
      <p:sp>
        <p:nvSpPr>
          <p:cNvPr id="5" name="object 5"/>
          <p:cNvSpPr txBox="1"/>
          <p:nvPr/>
        </p:nvSpPr>
        <p:spPr>
          <a:xfrm>
            <a:off x="4198619" y="711800"/>
            <a:ext cx="29291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Limpeza</a:t>
            </a:r>
            <a:r>
              <a:rPr sz="1100" spc="-21" dirty="0">
                <a:solidFill>
                  <a:srgbClr val="000000"/>
                </a:solidFill>
                <a:latin typeface="Calibri"/>
                <a:cs typeface="Calibri"/>
              </a:rPr>
              <a:t> </a:t>
            </a:r>
            <a:r>
              <a:rPr sz="1100" dirty="0">
                <a:solidFill>
                  <a:srgbClr val="000000"/>
                </a:solidFill>
                <a:latin typeface="Calibri"/>
                <a:cs typeface="Calibri"/>
              </a:rPr>
              <a:t>da moto.............................................120</a:t>
            </a:r>
          </a:p>
        </p:txBody>
      </p:sp>
      <p:sp>
        <p:nvSpPr>
          <p:cNvPr id="6" name="object 6"/>
          <p:cNvSpPr txBox="1"/>
          <p:nvPr/>
        </p:nvSpPr>
        <p:spPr>
          <a:xfrm>
            <a:off x="4058412" y="946496"/>
            <a:ext cx="3071365" cy="119263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Modificações e acessórios...................................121</a:t>
            </a:r>
          </a:p>
          <a:p>
            <a:pPr marL="0" marR="0">
              <a:lnSpc>
                <a:spcPts val="1347"/>
              </a:lnSpc>
              <a:spcBef>
                <a:spcPts val="346"/>
              </a:spcBef>
              <a:spcAft>
                <a:spcPts val="0"/>
              </a:spcAft>
            </a:pPr>
            <a:r>
              <a:rPr sz="1100" dirty="0">
                <a:solidFill>
                  <a:srgbClr val="000000"/>
                </a:solidFill>
                <a:latin typeface="Calibri"/>
                <a:cs typeface="Calibri"/>
              </a:rPr>
              <a:t>Características da moto.......................................122</a:t>
            </a:r>
          </a:p>
          <a:p>
            <a:pPr marL="0" marR="0">
              <a:lnSpc>
                <a:spcPts val="1347"/>
              </a:lnSpc>
              <a:spcBef>
                <a:spcPts val="296"/>
              </a:spcBef>
              <a:spcAft>
                <a:spcPts val="0"/>
              </a:spcAft>
            </a:pPr>
            <a:r>
              <a:rPr sz="1100" dirty="0">
                <a:solidFill>
                  <a:srgbClr val="000000"/>
                </a:solidFill>
                <a:latin typeface="Calibri"/>
                <a:cs typeface="Calibri"/>
              </a:rPr>
              <a:t>Plano</a:t>
            </a:r>
            <a:r>
              <a:rPr sz="1100" spc="17" dirty="0">
                <a:solidFill>
                  <a:srgbClr val="000000"/>
                </a:solidFill>
                <a:latin typeface="Calibri"/>
                <a:cs typeface="Calibri"/>
              </a:rPr>
              <a:t>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Manutenção</a:t>
            </a:r>
            <a:r>
              <a:rPr sz="1100" spc="-70" dirty="0">
                <a:solidFill>
                  <a:srgbClr val="000000"/>
                </a:solidFill>
                <a:latin typeface="Calibri"/>
                <a:cs typeface="Calibri"/>
              </a:rPr>
              <a:t> </a:t>
            </a:r>
            <a:r>
              <a:rPr sz="1100" dirty="0">
                <a:solidFill>
                  <a:srgbClr val="000000"/>
                </a:solidFill>
                <a:latin typeface="Calibri"/>
                <a:cs typeface="Calibri"/>
              </a:rPr>
              <a:t>.........................................127</a:t>
            </a:r>
          </a:p>
          <a:p>
            <a:pPr marL="0" marR="0">
              <a:lnSpc>
                <a:spcPts val="1347"/>
              </a:lnSpc>
              <a:spcBef>
                <a:spcPts val="346"/>
              </a:spcBef>
              <a:spcAft>
                <a:spcPts val="0"/>
              </a:spcAft>
            </a:pPr>
            <a:r>
              <a:rPr lang="pt-BR" sz="1100" spc="-32">
                <a:solidFill>
                  <a:srgbClr val="000000"/>
                </a:solidFill>
                <a:latin typeface="Calibri"/>
                <a:cs typeface="Calibri"/>
              </a:rPr>
              <a:t>Torque</a:t>
            </a:r>
            <a:r>
              <a:rPr sz="1100" spc="-18">
                <a:solidFill>
                  <a:srgbClr val="000000"/>
                </a:solidFill>
                <a:latin typeface="Calibri"/>
                <a:cs typeface="Calibri"/>
              </a:rPr>
              <a:t> </a:t>
            </a:r>
            <a:r>
              <a:rPr sz="1100" spc="-37" dirty="0">
                <a:solidFill>
                  <a:srgbClr val="000000"/>
                </a:solidFill>
                <a:latin typeface="Calibri"/>
                <a:cs typeface="Calibri"/>
              </a:rPr>
              <a:t>de</a:t>
            </a:r>
            <a:r>
              <a:rPr sz="1100" spc="-19" dirty="0">
                <a:solidFill>
                  <a:srgbClr val="000000"/>
                </a:solidFill>
                <a:latin typeface="Calibri"/>
                <a:cs typeface="Calibri"/>
              </a:rPr>
              <a:t> </a:t>
            </a:r>
            <a:r>
              <a:rPr sz="1100" spc="-33" dirty="0">
                <a:solidFill>
                  <a:srgbClr val="000000"/>
                </a:solidFill>
                <a:latin typeface="Calibri"/>
                <a:cs typeface="Calibri"/>
              </a:rPr>
              <a:t>aperto</a:t>
            </a:r>
            <a:r>
              <a:rPr sz="1100" spc="-12" dirty="0">
                <a:solidFill>
                  <a:srgbClr val="000000"/>
                </a:solidFill>
                <a:latin typeface="Calibri"/>
                <a:cs typeface="Calibri"/>
              </a:rPr>
              <a:t> </a:t>
            </a:r>
            <a:r>
              <a:rPr sz="1100" spc="-28" dirty="0">
                <a:solidFill>
                  <a:srgbClr val="000000"/>
                </a:solidFill>
                <a:latin typeface="Calibri"/>
                <a:cs typeface="Calibri"/>
              </a:rPr>
              <a:t>das</a:t>
            </a:r>
            <a:r>
              <a:rPr sz="1100" spc="-33" dirty="0">
                <a:solidFill>
                  <a:srgbClr val="000000"/>
                </a:solidFill>
                <a:latin typeface="Calibri"/>
                <a:cs typeface="Calibri"/>
              </a:rPr>
              <a:t> </a:t>
            </a:r>
            <a:r>
              <a:rPr sz="1100" spc="-30" dirty="0">
                <a:solidFill>
                  <a:srgbClr val="000000"/>
                </a:solidFill>
                <a:latin typeface="Calibri"/>
                <a:cs typeface="Calibri"/>
              </a:rPr>
              <a:t>uniões mais</a:t>
            </a:r>
            <a:r>
              <a:rPr sz="1100" spc="-31" dirty="0">
                <a:solidFill>
                  <a:srgbClr val="000000"/>
                </a:solidFill>
                <a:latin typeface="Calibri"/>
                <a:cs typeface="Calibri"/>
              </a:rPr>
              <a:t> </a:t>
            </a:r>
            <a:r>
              <a:rPr sz="1100" spc="-17">
                <a:solidFill>
                  <a:srgbClr val="000000"/>
                </a:solidFill>
                <a:latin typeface="Calibri"/>
                <a:cs typeface="Calibri"/>
              </a:rPr>
              <a:t>importantes...</a:t>
            </a:r>
            <a:r>
              <a:rPr lang="pt-BR" sz="1100" spc="-17">
                <a:solidFill>
                  <a:srgbClr val="000000"/>
                </a:solidFill>
                <a:latin typeface="Calibri"/>
                <a:cs typeface="Calibri"/>
              </a:rPr>
              <a:t>.</a:t>
            </a:r>
            <a:r>
              <a:rPr sz="1100" spc="-17">
                <a:solidFill>
                  <a:srgbClr val="000000"/>
                </a:solidFill>
                <a:latin typeface="Calibri"/>
                <a:cs typeface="Calibri"/>
              </a:rPr>
              <a:t>..</a:t>
            </a:r>
            <a:r>
              <a:rPr sz="1100" spc="-17" dirty="0">
                <a:solidFill>
                  <a:srgbClr val="000000"/>
                </a:solidFill>
                <a:latin typeface="Calibri"/>
                <a:cs typeface="Calibri"/>
              </a:rPr>
              <a:t>130</a:t>
            </a:r>
          </a:p>
          <a:p>
            <a:pPr marL="0" marR="0">
              <a:lnSpc>
                <a:spcPts val="1347"/>
              </a:lnSpc>
              <a:spcBef>
                <a:spcPts val="296"/>
              </a:spcBef>
              <a:spcAft>
                <a:spcPts val="0"/>
              </a:spcAft>
            </a:pPr>
            <a:r>
              <a:rPr sz="1100" dirty="0">
                <a:solidFill>
                  <a:srgbClr val="000000"/>
                </a:solidFill>
                <a:latin typeface="Calibri"/>
                <a:cs typeface="Calibri"/>
              </a:rPr>
              <a:t>Esquema elétrico.................................................131</a:t>
            </a:r>
          </a:p>
          <a:p>
            <a:pPr marL="0" marR="0">
              <a:lnSpc>
                <a:spcPts val="1347"/>
              </a:lnSpc>
              <a:spcBef>
                <a:spcPts val="346"/>
              </a:spcBef>
              <a:spcAft>
                <a:spcPts val="0"/>
              </a:spcAft>
            </a:pPr>
            <a:r>
              <a:rPr sz="1100" dirty="0">
                <a:solidFill>
                  <a:srgbClr val="000000"/>
                </a:solidFill>
                <a:latin typeface="Calibri"/>
                <a:cs typeface="Calibri"/>
              </a:rPr>
              <a:t>Política de garantia Voge</a:t>
            </a:r>
            <a:r>
              <a:rPr sz="1100">
                <a:solidFill>
                  <a:srgbClr val="000000"/>
                </a:solidFill>
                <a:latin typeface="Calibri"/>
                <a:cs typeface="Calibri"/>
              </a:rPr>
              <a:t>.....................................132</a:t>
            </a:r>
            <a:endParaRPr sz="1100" dirty="0">
              <a:solidFill>
                <a:srgbClr val="000000"/>
              </a:solidFill>
              <a:latin typeface="Calibri"/>
              <a:cs typeface="Calibri"/>
            </a:endParaRPr>
          </a:p>
        </p:txBody>
      </p:sp>
      <p:sp>
        <p:nvSpPr>
          <p:cNvPr id="7" name="object 7"/>
          <p:cNvSpPr txBox="1"/>
          <p:nvPr/>
        </p:nvSpPr>
        <p:spPr>
          <a:xfrm>
            <a:off x="684275" y="2116928"/>
            <a:ext cx="3069118" cy="37189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Armazenamento e limpeza da </a:t>
            </a:r>
            <a:r>
              <a:rPr sz="1100">
                <a:solidFill>
                  <a:srgbClr val="000000"/>
                </a:solidFill>
                <a:latin typeface="Calibri"/>
                <a:cs typeface="Calibri"/>
              </a:rPr>
              <a:t>moto............</a:t>
            </a:r>
            <a:r>
              <a:rPr lang="pt-BR" sz="1100">
                <a:solidFill>
                  <a:srgbClr val="000000"/>
                </a:solidFill>
                <a:latin typeface="Calibri"/>
                <a:cs typeface="Calibri"/>
              </a:rPr>
              <a:t>..</a:t>
            </a:r>
            <a:r>
              <a:rPr sz="1100">
                <a:solidFill>
                  <a:srgbClr val="000000"/>
                </a:solidFill>
                <a:latin typeface="Calibri"/>
                <a:cs typeface="Calibri"/>
              </a:rPr>
              <a:t>....</a:t>
            </a:r>
            <a:r>
              <a:rPr sz="1100" spc="-57">
                <a:solidFill>
                  <a:srgbClr val="000000"/>
                </a:solidFill>
                <a:latin typeface="Calibri"/>
                <a:cs typeface="Calibri"/>
              </a:rPr>
              <a:t> </a:t>
            </a:r>
            <a:r>
              <a:rPr sz="1100" dirty="0">
                <a:solidFill>
                  <a:srgbClr val="000000"/>
                </a:solidFill>
                <a:latin typeface="Calibri"/>
                <a:cs typeface="Calibri"/>
              </a:rPr>
              <a:t>118</a:t>
            </a:r>
          </a:p>
          <a:p>
            <a:pPr marL="140208" marR="0">
              <a:lnSpc>
                <a:spcPts val="1347"/>
              </a:lnSpc>
              <a:spcBef>
                <a:spcPts val="346"/>
              </a:spcBef>
              <a:spcAft>
                <a:spcPts val="0"/>
              </a:spcAft>
            </a:pPr>
            <a:r>
              <a:rPr sz="1100" dirty="0">
                <a:solidFill>
                  <a:srgbClr val="000000"/>
                </a:solidFill>
                <a:latin typeface="Calibri"/>
                <a:cs typeface="Calibri"/>
              </a:rPr>
              <a:t>Armazenamento.............................................</a:t>
            </a:r>
            <a:r>
              <a:rPr sz="1100" spc="-50" dirty="0">
                <a:solidFill>
                  <a:srgbClr val="000000"/>
                </a:solidFill>
                <a:latin typeface="Calibri"/>
                <a:cs typeface="Calibri"/>
              </a:rPr>
              <a:t> </a:t>
            </a:r>
            <a:r>
              <a:rPr sz="1100" dirty="0">
                <a:solidFill>
                  <a:srgbClr val="000000"/>
                </a:solidFill>
                <a:latin typeface="Calibri"/>
                <a:cs typeface="Calibri"/>
              </a:rPr>
              <a:t>118</a:t>
            </a:r>
          </a:p>
        </p:txBody>
      </p:sp>
      <p:sp>
        <p:nvSpPr>
          <p:cNvPr id="8" name="object 8"/>
          <p:cNvSpPr txBox="1"/>
          <p:nvPr/>
        </p:nvSpPr>
        <p:spPr>
          <a:xfrm>
            <a:off x="824484" y="2558888"/>
            <a:ext cx="292861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Proteção da moto...........................................</a:t>
            </a:r>
            <a:r>
              <a:rPr sz="1100" spc="-52" dirty="0">
                <a:solidFill>
                  <a:srgbClr val="000000"/>
                </a:solidFill>
                <a:latin typeface="Calibri"/>
                <a:cs typeface="Calibri"/>
              </a:rPr>
              <a:t> </a:t>
            </a:r>
            <a:r>
              <a:rPr sz="1100" dirty="0">
                <a:solidFill>
                  <a:srgbClr val="000000"/>
                </a:solidFill>
                <a:latin typeface="Calibri"/>
                <a:cs typeface="Calibri"/>
              </a:rPr>
              <a:t>119</a:t>
            </a:r>
          </a:p>
        </p:txBody>
      </p:sp>
      <p:sp>
        <p:nvSpPr>
          <p:cNvPr id="9" name="object 9"/>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a:t>
            </a:r>
          </a:p>
        </p:txBody>
      </p:sp>
      <p:sp>
        <p:nvSpPr>
          <p:cNvPr id="10" name="object 4">
            <a:extLst>
              <a:ext uri="{FF2B5EF4-FFF2-40B4-BE49-F238E27FC236}">
                <a16:creationId xmlns:a16="http://schemas.microsoft.com/office/drawing/2014/main" id="{0AF1F086-7900-67EB-10DD-2C5E019B5522}"/>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230884"/>
            <a:ext cx="6402324" cy="24429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1921435"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Identificação da</a:t>
            </a:r>
            <a:r>
              <a:rPr sz="1400" b="1" spc="10" dirty="0">
                <a:solidFill>
                  <a:srgbClr val="365F91"/>
                </a:solidFill>
                <a:latin typeface="Cambria"/>
                <a:cs typeface="Cambria"/>
              </a:rPr>
              <a:t> </a:t>
            </a:r>
            <a:r>
              <a:rPr sz="1400" b="1" dirty="0">
                <a:solidFill>
                  <a:srgbClr val="365F91"/>
                </a:solidFill>
                <a:latin typeface="Cambria"/>
                <a:cs typeface="Cambria"/>
              </a:rPr>
              <a:t>moto</a:t>
            </a:r>
          </a:p>
        </p:txBody>
      </p:sp>
      <p:sp>
        <p:nvSpPr>
          <p:cNvPr id="6" name="object 6"/>
          <p:cNvSpPr txBox="1"/>
          <p:nvPr/>
        </p:nvSpPr>
        <p:spPr>
          <a:xfrm>
            <a:off x="576072" y="1065642"/>
            <a:ext cx="1277923"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Números</a:t>
            </a:r>
            <a:r>
              <a:rPr sz="1100" b="1" spc="-10" dirty="0">
                <a:solidFill>
                  <a:srgbClr val="4F81BD"/>
                </a:solidFill>
                <a:latin typeface="Cambria"/>
                <a:cs typeface="Cambria"/>
              </a:rPr>
              <a:t> </a:t>
            </a:r>
            <a:r>
              <a:rPr sz="1100" b="1" dirty="0">
                <a:solidFill>
                  <a:srgbClr val="4F81BD"/>
                </a:solidFill>
                <a:latin typeface="Cambria"/>
                <a:cs typeface="Cambria"/>
              </a:rPr>
              <a:t>de</a:t>
            </a:r>
            <a:r>
              <a:rPr sz="1100" b="1" spc="11" dirty="0">
                <a:solidFill>
                  <a:srgbClr val="4F81BD"/>
                </a:solidFill>
                <a:latin typeface="Cambria"/>
                <a:cs typeface="Cambria"/>
              </a:rPr>
              <a:t> </a:t>
            </a:r>
            <a:r>
              <a:rPr sz="1100" b="1" dirty="0">
                <a:solidFill>
                  <a:srgbClr val="4F81BD"/>
                </a:solidFill>
                <a:latin typeface="Cambria"/>
                <a:cs typeface="Cambria"/>
              </a:rPr>
              <a:t>série</a:t>
            </a:r>
          </a:p>
        </p:txBody>
      </p:sp>
      <p:sp>
        <p:nvSpPr>
          <p:cNvPr id="7" name="object 7"/>
          <p:cNvSpPr txBox="1"/>
          <p:nvPr/>
        </p:nvSpPr>
        <p:spPr>
          <a:xfrm>
            <a:off x="766212" y="3672932"/>
            <a:ext cx="1731620" cy="3784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Número</a:t>
            </a:r>
            <a:r>
              <a:rPr sz="1100" spc="11" dirty="0">
                <a:solidFill>
                  <a:srgbClr val="000000"/>
                </a:solidFill>
                <a:latin typeface="Calibri"/>
                <a:cs typeface="Calibri"/>
              </a:rPr>
              <a:t> </a:t>
            </a:r>
            <a:r>
              <a:rPr sz="1100" dirty="0">
                <a:solidFill>
                  <a:srgbClr val="000000"/>
                </a:solidFill>
                <a:latin typeface="Calibri"/>
                <a:cs typeface="Calibri"/>
              </a:rPr>
              <a:t>de identificação</a:t>
            </a:r>
            <a:r>
              <a:rPr sz="1100" spc="12" dirty="0">
                <a:solidFill>
                  <a:srgbClr val="000000"/>
                </a:solidFill>
                <a:latin typeface="Calibri"/>
                <a:cs typeface="Calibri"/>
              </a:rPr>
              <a:t> </a:t>
            </a:r>
            <a:r>
              <a:rPr sz="1100" dirty="0">
                <a:solidFill>
                  <a:srgbClr val="000000"/>
                </a:solidFill>
                <a:latin typeface="Calibri"/>
                <a:cs typeface="Calibri"/>
              </a:rPr>
              <a:t>do</a:t>
            </a:r>
          </a:p>
          <a:p>
            <a:pPr marL="410287" marR="0">
              <a:lnSpc>
                <a:spcPts val="1332"/>
              </a:lnSpc>
              <a:spcBef>
                <a:spcPts val="50"/>
              </a:spcBef>
              <a:spcAft>
                <a:spcPts val="0"/>
              </a:spcAft>
            </a:pPr>
            <a:r>
              <a:rPr sz="1100" dirty="0">
                <a:solidFill>
                  <a:srgbClr val="000000"/>
                </a:solidFill>
                <a:latin typeface="Calibri"/>
                <a:cs typeface="Calibri"/>
              </a:rPr>
              <a:t>veículo (VIN)</a:t>
            </a:r>
          </a:p>
        </p:txBody>
      </p:sp>
      <p:sp>
        <p:nvSpPr>
          <p:cNvPr id="9" name="object 9"/>
          <p:cNvSpPr txBox="1"/>
          <p:nvPr/>
        </p:nvSpPr>
        <p:spPr>
          <a:xfrm>
            <a:off x="5236886" y="3672932"/>
            <a:ext cx="1617099" cy="3784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Número de tipo do motor</a:t>
            </a:r>
          </a:p>
          <a:p>
            <a:pPr marL="264455" marR="0">
              <a:lnSpc>
                <a:spcPts val="1332"/>
              </a:lnSpc>
              <a:spcBef>
                <a:spcPts val="50"/>
              </a:spcBef>
              <a:spcAft>
                <a:spcPts val="0"/>
              </a:spcAft>
            </a:pPr>
            <a:r>
              <a:rPr sz="1100" dirty="0">
                <a:solidFill>
                  <a:srgbClr val="000000"/>
                </a:solidFill>
                <a:latin typeface="Calibri"/>
                <a:cs typeface="Calibri"/>
              </a:rPr>
              <a:t>e</a:t>
            </a:r>
            <a:r>
              <a:rPr sz="1100" spc="18" dirty="0">
                <a:solidFill>
                  <a:srgbClr val="000000"/>
                </a:solidFill>
                <a:latin typeface="Calibri"/>
                <a:cs typeface="Calibri"/>
              </a:rPr>
              <a:t> </a:t>
            </a:r>
            <a:r>
              <a:rPr sz="1100" dirty="0">
                <a:solidFill>
                  <a:srgbClr val="000000"/>
                </a:solidFill>
                <a:latin typeface="Calibri"/>
                <a:cs typeface="Calibri"/>
              </a:rPr>
              <a:t>número</a:t>
            </a:r>
            <a:r>
              <a:rPr sz="1100" spc="15" dirty="0">
                <a:solidFill>
                  <a:srgbClr val="000000"/>
                </a:solidFill>
                <a:latin typeface="Calibri"/>
                <a:cs typeface="Calibri"/>
              </a:rPr>
              <a:t> </a:t>
            </a:r>
            <a:r>
              <a:rPr sz="1100" dirty="0">
                <a:solidFill>
                  <a:srgbClr val="000000"/>
                </a:solidFill>
                <a:latin typeface="Calibri"/>
                <a:cs typeface="Calibri"/>
              </a:rPr>
              <a:t>de série</a:t>
            </a:r>
          </a:p>
        </p:txBody>
      </p:sp>
      <p:sp>
        <p:nvSpPr>
          <p:cNvPr id="10" name="object 10"/>
          <p:cNvSpPr txBox="1"/>
          <p:nvPr/>
        </p:nvSpPr>
        <p:spPr>
          <a:xfrm>
            <a:off x="57607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a:t>
            </a:r>
          </a:p>
        </p:txBody>
      </p:sp>
      <p:grpSp>
        <p:nvGrpSpPr>
          <p:cNvPr id="17" name="Agrupar 16">
            <a:extLst>
              <a:ext uri="{FF2B5EF4-FFF2-40B4-BE49-F238E27FC236}">
                <a16:creationId xmlns:a16="http://schemas.microsoft.com/office/drawing/2014/main" id="{D3E22EC3-B9D2-8405-8573-348F8AA8CD18}"/>
              </a:ext>
            </a:extLst>
          </p:cNvPr>
          <p:cNvGrpSpPr/>
          <p:nvPr/>
        </p:nvGrpSpPr>
        <p:grpSpPr>
          <a:xfrm>
            <a:off x="2986162" y="1268132"/>
            <a:ext cx="1900580" cy="2594478"/>
            <a:chOff x="2986162" y="1268132"/>
            <a:chExt cx="1900580" cy="2594478"/>
          </a:xfrm>
        </p:grpSpPr>
        <p:sp>
          <p:nvSpPr>
            <p:cNvPr id="8" name="object 8"/>
            <p:cNvSpPr txBox="1"/>
            <p:nvPr/>
          </p:nvSpPr>
          <p:spPr>
            <a:xfrm>
              <a:off x="3418210" y="3695898"/>
              <a:ext cx="1468532"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Etiqueta de emissões</a:t>
              </a:r>
              <a:endParaRPr sz="1100" dirty="0">
                <a:solidFill>
                  <a:srgbClr val="000000"/>
                </a:solidFill>
                <a:latin typeface="Calibri"/>
                <a:cs typeface="Calibri"/>
              </a:endParaRPr>
            </a:p>
          </p:txBody>
        </p:sp>
        <p:sp>
          <p:nvSpPr>
            <p:cNvPr id="11" name="object 1">
              <a:extLst>
                <a:ext uri="{FF2B5EF4-FFF2-40B4-BE49-F238E27FC236}">
                  <a16:creationId xmlns:a16="http://schemas.microsoft.com/office/drawing/2014/main" id="{80446F52-B10B-9214-6229-7F361DDDCF8A}"/>
                </a:ext>
              </a:extLst>
            </p:cNvPr>
            <p:cNvSpPr/>
            <p:nvPr/>
          </p:nvSpPr>
          <p:spPr>
            <a:xfrm>
              <a:off x="2986162" y="1268132"/>
              <a:ext cx="1800200" cy="1968582"/>
            </a:xfrm>
            <a:prstGeom prst="rect">
              <a:avLst/>
            </a:prstGeom>
            <a:blipFill>
              <a:blip r:embed="rId4" cstate="print"/>
              <a:stretch>
                <a:fillRect l="-43817" t="-37904" r="-114461" b="-20076"/>
              </a:stretch>
            </a:blipFill>
            <a:ln>
              <a:solidFill>
                <a:schemeClr val="tx1"/>
              </a:solidFill>
            </a:ln>
          </p:spPr>
          <p:txBody>
            <a:bodyPr wrap="square" lIns="0" tIns="0" rIns="0" bIns="0" rtlCol="0">
              <a:spAutoFit/>
            </a:bodyPr>
            <a:lstStyle/>
            <a:p>
              <a:endParaRPr/>
            </a:p>
          </p:txBody>
        </p:sp>
        <p:sp>
          <p:nvSpPr>
            <p:cNvPr id="12" name="Retângulo 11">
              <a:extLst>
                <a:ext uri="{FF2B5EF4-FFF2-40B4-BE49-F238E27FC236}">
                  <a16:creationId xmlns:a16="http://schemas.microsoft.com/office/drawing/2014/main" id="{9F7EBF88-CD14-1421-F83E-BAC0DEA02108}"/>
                </a:ext>
              </a:extLst>
            </p:cNvPr>
            <p:cNvSpPr/>
            <p:nvPr/>
          </p:nvSpPr>
          <p:spPr>
            <a:xfrm>
              <a:off x="3850258" y="3236714"/>
              <a:ext cx="72008" cy="4362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4" name="Conector reto 13">
              <a:extLst>
                <a:ext uri="{FF2B5EF4-FFF2-40B4-BE49-F238E27FC236}">
                  <a16:creationId xmlns:a16="http://schemas.microsoft.com/office/drawing/2014/main" id="{D1B696E4-4817-0AFD-1FAD-2327C9476782}"/>
                </a:ext>
              </a:extLst>
            </p:cNvPr>
            <p:cNvCxnSpPr>
              <a:cxnSpLocks/>
              <a:endCxn id="8" idx="0"/>
            </p:cNvCxnSpPr>
            <p:nvPr/>
          </p:nvCxnSpPr>
          <p:spPr>
            <a:xfrm>
              <a:off x="4152476" y="2372618"/>
              <a:ext cx="0" cy="1323280"/>
            </a:xfrm>
            <a:prstGeom prst="line">
              <a:avLst/>
            </a:prstGeom>
          </p:spPr>
          <p:style>
            <a:lnRef idx="1">
              <a:schemeClr val="dk1"/>
            </a:lnRef>
            <a:fillRef idx="0">
              <a:schemeClr val="dk1"/>
            </a:fillRef>
            <a:effectRef idx="0">
              <a:schemeClr val="dk1"/>
            </a:effectRef>
            <a:fontRef idx="minor">
              <a:schemeClr val="tx1"/>
            </a:fontRef>
          </p:style>
        </p:cxnSp>
        <p:sp>
          <p:nvSpPr>
            <p:cNvPr id="16" name="Retângulo 15">
              <a:extLst>
                <a:ext uri="{FF2B5EF4-FFF2-40B4-BE49-F238E27FC236}">
                  <a16:creationId xmlns:a16="http://schemas.microsoft.com/office/drawing/2014/main" id="{FDB9372C-881F-A802-A282-730D3DC6C13E}"/>
                </a:ext>
              </a:extLst>
            </p:cNvPr>
            <p:cNvSpPr/>
            <p:nvPr/>
          </p:nvSpPr>
          <p:spPr>
            <a:xfrm>
              <a:off x="3980090" y="2303157"/>
              <a:ext cx="230208" cy="69461"/>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816352" y="721868"/>
            <a:ext cx="4160519" cy="398678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3598"/>
            <a:ext cx="134867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Posto de condução</a:t>
            </a:r>
          </a:p>
        </p:txBody>
      </p:sp>
      <p:sp>
        <p:nvSpPr>
          <p:cNvPr id="6" name="object 6"/>
          <p:cNvSpPr txBox="1"/>
          <p:nvPr/>
        </p:nvSpPr>
        <p:spPr>
          <a:xfrm>
            <a:off x="684275" y="1097372"/>
            <a:ext cx="165793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Manete </a:t>
            </a:r>
            <a:r>
              <a:rPr sz="1100">
                <a:solidFill>
                  <a:srgbClr val="000000"/>
                </a:solidFill>
                <a:latin typeface="Calibri"/>
                <a:cs typeface="Calibri"/>
              </a:rPr>
              <a:t>de</a:t>
            </a:r>
            <a:r>
              <a:rPr sz="1100" spc="22">
                <a:solidFill>
                  <a:srgbClr val="000000"/>
                </a:solidFill>
                <a:latin typeface="Calibri"/>
                <a:cs typeface="Calibri"/>
              </a:rPr>
              <a:t> </a:t>
            </a: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a:t>
            </a:r>
            <a:endParaRPr sz="1100" dirty="0">
              <a:solidFill>
                <a:srgbClr val="000000"/>
              </a:solidFill>
              <a:latin typeface="Calibri"/>
              <a:cs typeface="Calibri"/>
            </a:endParaRPr>
          </a:p>
        </p:txBody>
      </p:sp>
      <p:sp>
        <p:nvSpPr>
          <p:cNvPr id="7" name="object 7"/>
          <p:cNvSpPr txBox="1"/>
          <p:nvPr/>
        </p:nvSpPr>
        <p:spPr>
          <a:xfrm>
            <a:off x="684275" y="1318352"/>
            <a:ext cx="2170793" cy="43177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 Grupo de comutadores esquerdo</a:t>
            </a:r>
          </a:p>
          <a:p>
            <a:pPr marL="0" marR="0">
              <a:lnSpc>
                <a:spcPts val="1347"/>
              </a:lnSpc>
              <a:spcBef>
                <a:spcPts val="454"/>
              </a:spcBef>
              <a:spcAft>
                <a:spcPts val="0"/>
              </a:spcAft>
            </a:pPr>
            <a:r>
              <a:rPr sz="1100" dirty="0">
                <a:solidFill>
                  <a:srgbClr val="000000"/>
                </a:solidFill>
                <a:latin typeface="Calibri"/>
                <a:cs typeface="Calibri"/>
              </a:rPr>
              <a:t>3. Painel de instrumentos</a:t>
            </a:r>
          </a:p>
        </p:txBody>
      </p:sp>
      <p:sp>
        <p:nvSpPr>
          <p:cNvPr id="8" name="object 8"/>
          <p:cNvSpPr txBox="1"/>
          <p:nvPr/>
        </p:nvSpPr>
        <p:spPr>
          <a:xfrm>
            <a:off x="684275" y="1761836"/>
            <a:ext cx="2129801"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 Tampão do</a:t>
            </a:r>
            <a:r>
              <a:rPr sz="1100" spc="14" dirty="0">
                <a:solidFill>
                  <a:srgbClr val="000000"/>
                </a:solidFill>
                <a:latin typeface="Calibri"/>
                <a:cs typeface="Calibri"/>
              </a:rPr>
              <a:t> </a:t>
            </a:r>
            <a:r>
              <a:rPr sz="1100" dirty="0">
                <a:solidFill>
                  <a:srgbClr val="000000"/>
                </a:solidFill>
                <a:latin typeface="Calibri"/>
                <a:cs typeface="Calibri"/>
              </a:rPr>
              <a:t>depósito de gasolina</a:t>
            </a:r>
          </a:p>
          <a:p>
            <a:pPr marL="0" marR="0">
              <a:lnSpc>
                <a:spcPts val="1347"/>
              </a:lnSpc>
              <a:spcBef>
                <a:spcPts val="442"/>
              </a:spcBef>
              <a:spcAft>
                <a:spcPts val="0"/>
              </a:spcAft>
            </a:pPr>
            <a:r>
              <a:rPr sz="1100" dirty="0">
                <a:solidFill>
                  <a:srgbClr val="000000"/>
                </a:solidFill>
                <a:latin typeface="Calibri"/>
                <a:cs typeface="Calibri"/>
              </a:rPr>
              <a:t>5. Fechadura de ignição</a:t>
            </a:r>
          </a:p>
        </p:txBody>
      </p:sp>
      <p:sp>
        <p:nvSpPr>
          <p:cNvPr id="9" name="object 9"/>
          <p:cNvSpPr txBox="1"/>
          <p:nvPr/>
        </p:nvSpPr>
        <p:spPr>
          <a:xfrm>
            <a:off x="684275" y="2203796"/>
            <a:ext cx="2012764" cy="61555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 Bomba </a:t>
            </a:r>
            <a:r>
              <a:rPr sz="1100" spc="-15">
                <a:solidFill>
                  <a:srgbClr val="000000"/>
                </a:solidFill>
                <a:latin typeface="Calibri"/>
                <a:cs typeface="Calibri"/>
              </a:rPr>
              <a:t>do</a:t>
            </a:r>
            <a:r>
              <a:rPr sz="1100" spc="25">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a:t>
            </a:r>
          </a:p>
          <a:p>
            <a:pPr marL="0" marR="0">
              <a:lnSpc>
                <a:spcPts val="1347"/>
              </a:lnSpc>
              <a:spcBef>
                <a:spcPts val="454"/>
              </a:spcBef>
              <a:spcAft>
                <a:spcPts val="0"/>
              </a:spcAft>
            </a:pPr>
            <a:r>
              <a:rPr sz="1100" dirty="0">
                <a:solidFill>
                  <a:srgbClr val="000000"/>
                </a:solidFill>
                <a:latin typeface="Calibri"/>
                <a:cs typeface="Calibri"/>
              </a:rPr>
              <a:t>7. Grupo de comutadores direito</a:t>
            </a:r>
          </a:p>
          <a:p>
            <a:pPr marL="0" marR="0">
              <a:lnSpc>
                <a:spcPts val="1347"/>
              </a:lnSpc>
              <a:spcBef>
                <a:spcPts val="392"/>
              </a:spcBef>
              <a:spcAft>
                <a:spcPts val="0"/>
              </a:spcAft>
            </a:pPr>
            <a:r>
              <a:rPr sz="1100" dirty="0">
                <a:solidFill>
                  <a:srgbClr val="000000"/>
                </a:solidFill>
                <a:latin typeface="Calibri"/>
                <a:cs typeface="Calibri"/>
              </a:rPr>
              <a:t>8. Manete </a:t>
            </a:r>
            <a:r>
              <a:rPr sz="1100">
                <a:solidFill>
                  <a:srgbClr val="000000"/>
                </a:solidFill>
                <a:latin typeface="Calibri"/>
                <a:cs typeface="Calibri"/>
              </a:rPr>
              <a:t>de</a:t>
            </a:r>
            <a:r>
              <a:rPr sz="1100" spc="22">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a:t>
            </a:r>
          </a:p>
        </p:txBody>
      </p:sp>
      <p:sp>
        <p:nvSpPr>
          <p:cNvPr id="10" name="object 10"/>
          <p:cNvSpPr txBox="1"/>
          <p:nvPr/>
        </p:nvSpPr>
        <p:spPr>
          <a:xfrm>
            <a:off x="6915912" y="4582760"/>
            <a:ext cx="2234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a:t>
            </a:r>
          </a:p>
        </p:txBody>
      </p:sp>
      <p:sp>
        <p:nvSpPr>
          <p:cNvPr id="11" name="object 4">
            <a:extLst>
              <a:ext uri="{FF2B5EF4-FFF2-40B4-BE49-F238E27FC236}">
                <a16:creationId xmlns:a16="http://schemas.microsoft.com/office/drawing/2014/main" id="{09FF628B-7168-33C6-318C-4A23CC60B596}"/>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848612" y="1003807"/>
            <a:ext cx="5010912" cy="32644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362"/>
            <a:ext cx="1104409"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Lado</a:t>
            </a:r>
            <a:r>
              <a:rPr sz="1100" b="1" spc="-10" dirty="0">
                <a:solidFill>
                  <a:srgbClr val="4F81BD"/>
                </a:solidFill>
                <a:latin typeface="Cambria"/>
                <a:cs typeface="Cambria"/>
              </a:rPr>
              <a:t> </a:t>
            </a:r>
            <a:r>
              <a:rPr sz="1100" b="1" dirty="0">
                <a:solidFill>
                  <a:srgbClr val="4F81BD"/>
                </a:solidFill>
                <a:latin typeface="Cambria"/>
                <a:cs typeface="Cambria"/>
              </a:rPr>
              <a:t>esquerdo</a:t>
            </a:r>
          </a:p>
        </p:txBody>
      </p:sp>
      <p:sp>
        <p:nvSpPr>
          <p:cNvPr id="6" name="object 6"/>
          <p:cNvSpPr txBox="1"/>
          <p:nvPr/>
        </p:nvSpPr>
        <p:spPr>
          <a:xfrm>
            <a:off x="576072" y="1114136"/>
            <a:ext cx="95142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Termostato</a:t>
            </a:r>
          </a:p>
        </p:txBody>
      </p:sp>
      <p:sp>
        <p:nvSpPr>
          <p:cNvPr id="7" name="object 7"/>
          <p:cNvSpPr txBox="1"/>
          <p:nvPr/>
        </p:nvSpPr>
        <p:spPr>
          <a:xfrm>
            <a:off x="576072" y="1336640"/>
            <a:ext cx="1665296"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 Bocal de enchimento do</a:t>
            </a:r>
          </a:p>
          <a:p>
            <a:pPr marL="0" marR="0">
              <a:lnSpc>
                <a:spcPts val="1347"/>
              </a:lnSpc>
              <a:spcBef>
                <a:spcPts val="442"/>
              </a:spcBef>
              <a:spcAft>
                <a:spcPts val="0"/>
              </a:spcAft>
            </a:pPr>
            <a:r>
              <a:rPr sz="1100" dirty="0">
                <a:solidFill>
                  <a:srgbClr val="000000"/>
                </a:solidFill>
                <a:latin typeface="Calibri"/>
                <a:cs typeface="Calibri"/>
              </a:rPr>
              <a:t>vaso</a:t>
            </a:r>
            <a:r>
              <a:rPr sz="1100" spc="-10" dirty="0">
                <a:solidFill>
                  <a:srgbClr val="000000"/>
                </a:solidFill>
                <a:latin typeface="Calibri"/>
                <a:cs typeface="Calibri"/>
              </a:rPr>
              <a:t> </a:t>
            </a:r>
            <a:r>
              <a:rPr sz="1100" dirty="0">
                <a:solidFill>
                  <a:srgbClr val="000000"/>
                </a:solidFill>
                <a:latin typeface="Calibri"/>
                <a:cs typeface="Calibri"/>
              </a:rPr>
              <a:t>de expansão</a:t>
            </a:r>
          </a:p>
        </p:txBody>
      </p:sp>
      <p:sp>
        <p:nvSpPr>
          <p:cNvPr id="8" name="object 8"/>
          <p:cNvSpPr txBox="1"/>
          <p:nvPr/>
        </p:nvSpPr>
        <p:spPr>
          <a:xfrm>
            <a:off x="576072" y="1778600"/>
            <a:ext cx="122249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 Descanso lateral</a:t>
            </a:r>
          </a:p>
        </p:txBody>
      </p:sp>
      <p:sp>
        <p:nvSpPr>
          <p:cNvPr id="9" name="object 9"/>
          <p:cNvSpPr txBox="1"/>
          <p:nvPr/>
        </p:nvSpPr>
        <p:spPr>
          <a:xfrm>
            <a:off x="576072" y="1999580"/>
            <a:ext cx="1753074" cy="61555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 Seletor de mudanças</a:t>
            </a:r>
          </a:p>
          <a:p>
            <a:pPr marL="0" marR="0">
              <a:lnSpc>
                <a:spcPts val="1347"/>
              </a:lnSpc>
              <a:spcBef>
                <a:spcPts val="454"/>
              </a:spcBef>
              <a:spcAft>
                <a:spcPts val="0"/>
              </a:spcAft>
            </a:pPr>
            <a:r>
              <a:rPr sz="1100" dirty="0">
                <a:solidFill>
                  <a:srgbClr val="000000"/>
                </a:solidFill>
                <a:latin typeface="Calibri"/>
                <a:cs typeface="Calibri"/>
              </a:rPr>
              <a:t>5. Parafuso de drenagem do</a:t>
            </a:r>
          </a:p>
          <a:p>
            <a:pPr marL="0" marR="0">
              <a:lnSpc>
                <a:spcPts val="1347"/>
              </a:lnSpc>
              <a:spcBef>
                <a:spcPts val="392"/>
              </a:spcBef>
              <a:spcAft>
                <a:spcPts val="0"/>
              </a:spcAft>
            </a:pPr>
            <a:r>
              <a:rPr lang="pt-BR" sz="1100" dirty="0">
                <a:solidFill>
                  <a:srgbClr val="000000"/>
                </a:solidFill>
                <a:latin typeface="Calibri"/>
                <a:cs typeface="Calibri"/>
              </a:rPr>
              <a:t>ó</a:t>
            </a:r>
            <a:r>
              <a:rPr sz="1100">
                <a:solidFill>
                  <a:srgbClr val="000000"/>
                </a:solidFill>
                <a:latin typeface="Calibri"/>
                <a:cs typeface="Calibri"/>
              </a:rPr>
              <a:t>leo </a:t>
            </a:r>
            <a:r>
              <a:rPr sz="1100" dirty="0">
                <a:solidFill>
                  <a:srgbClr val="000000"/>
                </a:solidFill>
                <a:latin typeface="Calibri"/>
                <a:cs typeface="Calibri"/>
              </a:rPr>
              <a:t>do motor</a:t>
            </a:r>
          </a:p>
        </p:txBody>
      </p:sp>
      <p:sp>
        <p:nvSpPr>
          <p:cNvPr id="10" name="object 10"/>
          <p:cNvSpPr txBox="1"/>
          <p:nvPr/>
        </p:nvSpPr>
        <p:spPr>
          <a:xfrm>
            <a:off x="576072" y="2664044"/>
            <a:ext cx="171787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 Pinça</a:t>
            </a:r>
            <a:r>
              <a:rPr sz="1100" spc="-10" dirty="0">
                <a:solidFill>
                  <a:srgbClr val="000000"/>
                </a:solidFill>
                <a:latin typeface="Calibri"/>
                <a:cs typeface="Calibri"/>
              </a:rPr>
              <a:t> </a:t>
            </a:r>
            <a:r>
              <a:rPr sz="1100">
                <a:solidFill>
                  <a:srgbClr val="000000"/>
                </a:solidFill>
                <a:latin typeface="Calibri"/>
                <a:cs typeface="Calibri"/>
              </a:rPr>
              <a:t>do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746504" y="923035"/>
            <a:ext cx="5184647" cy="33406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94007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Lado</a:t>
            </a:r>
            <a:r>
              <a:rPr sz="1100" b="1" spc="-10" dirty="0">
                <a:solidFill>
                  <a:srgbClr val="4F81BD"/>
                </a:solidFill>
                <a:latin typeface="Cambria"/>
                <a:cs typeface="Cambria"/>
              </a:rPr>
              <a:t> </a:t>
            </a:r>
            <a:r>
              <a:rPr sz="1100" b="1" dirty="0">
                <a:solidFill>
                  <a:srgbClr val="4F81BD"/>
                </a:solidFill>
                <a:latin typeface="Cambria"/>
                <a:cs typeface="Cambria"/>
              </a:rPr>
              <a:t>direito</a:t>
            </a:r>
          </a:p>
        </p:txBody>
      </p:sp>
      <p:sp>
        <p:nvSpPr>
          <p:cNvPr id="6" name="object 6"/>
          <p:cNvSpPr txBox="1"/>
          <p:nvPr/>
        </p:nvSpPr>
        <p:spPr>
          <a:xfrm>
            <a:off x="684275" y="1097372"/>
            <a:ext cx="2345830" cy="1094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Sensor de pressão do óleo</a:t>
            </a:r>
            <a:r>
              <a:rPr sz="1100" spc="15" dirty="0">
                <a:solidFill>
                  <a:srgbClr val="000000"/>
                </a:solidFill>
                <a:latin typeface="Calibri"/>
                <a:cs typeface="Calibri"/>
              </a:rPr>
              <a:t> </a:t>
            </a:r>
            <a:r>
              <a:rPr sz="1100" dirty="0">
                <a:solidFill>
                  <a:srgbClr val="000000"/>
                </a:solidFill>
                <a:latin typeface="Calibri"/>
                <a:cs typeface="Calibri"/>
              </a:rPr>
              <a:t>do motor</a:t>
            </a:r>
          </a:p>
          <a:p>
            <a:pPr marL="0" marR="0">
              <a:lnSpc>
                <a:spcPts val="1347"/>
              </a:lnSpc>
              <a:spcBef>
                <a:spcPts val="442"/>
              </a:spcBef>
              <a:spcAft>
                <a:spcPts val="0"/>
              </a:spcAft>
            </a:pPr>
            <a:r>
              <a:rPr sz="1100" dirty="0">
                <a:solidFill>
                  <a:srgbClr val="000000"/>
                </a:solidFill>
                <a:latin typeface="Calibri"/>
                <a:cs typeface="Calibri"/>
              </a:rPr>
              <a:t>2. Bocal de enchimento do radiador</a:t>
            </a:r>
          </a:p>
          <a:p>
            <a:pPr marL="0" marR="0">
              <a:lnSpc>
                <a:spcPts val="1347"/>
              </a:lnSpc>
              <a:spcBef>
                <a:spcPts val="404"/>
              </a:spcBef>
              <a:spcAft>
                <a:spcPts val="0"/>
              </a:spcAft>
            </a:pPr>
            <a:r>
              <a:rPr sz="1100" dirty="0">
                <a:solidFill>
                  <a:srgbClr val="000000"/>
                </a:solidFill>
                <a:latin typeface="Calibri"/>
                <a:cs typeface="Calibri"/>
              </a:rPr>
              <a:t>3. Cartucho do filtro</a:t>
            </a:r>
            <a:r>
              <a:rPr sz="1100" spc="12" dirty="0">
                <a:solidFill>
                  <a:srgbClr val="000000"/>
                </a:solidFill>
                <a:latin typeface="Calibri"/>
                <a:cs typeface="Calibri"/>
              </a:rPr>
              <a:t> </a:t>
            </a:r>
            <a:r>
              <a:rPr sz="1100" dirty="0">
                <a:solidFill>
                  <a:srgbClr val="000000"/>
                </a:solidFill>
                <a:latin typeface="Calibri"/>
                <a:cs typeface="Calibri"/>
              </a:rPr>
              <a:t>de óleo</a:t>
            </a:r>
          </a:p>
          <a:p>
            <a:pPr marL="0" marR="0">
              <a:lnSpc>
                <a:spcPts val="1347"/>
              </a:lnSpc>
              <a:spcBef>
                <a:spcPts val="442"/>
              </a:spcBef>
              <a:spcAft>
                <a:spcPts val="0"/>
              </a:spcAft>
            </a:pPr>
            <a:r>
              <a:rPr sz="1100" dirty="0">
                <a:solidFill>
                  <a:srgbClr val="000000"/>
                </a:solidFill>
                <a:latin typeface="Calibri"/>
                <a:cs typeface="Calibri"/>
              </a:rPr>
              <a:t>4. Sensor de temperatura</a:t>
            </a:r>
          </a:p>
          <a:p>
            <a:pPr marL="190140" marR="0">
              <a:lnSpc>
                <a:spcPts val="1347"/>
              </a:lnSpc>
              <a:spcBef>
                <a:spcPts val="392"/>
              </a:spcBef>
              <a:spcAft>
                <a:spcPts val="0"/>
              </a:spcAft>
            </a:pPr>
            <a:r>
              <a:rPr sz="1100"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refrigerante</a:t>
            </a:r>
          </a:p>
        </p:txBody>
      </p:sp>
      <p:sp>
        <p:nvSpPr>
          <p:cNvPr id="7" name="object 7"/>
          <p:cNvSpPr txBox="1"/>
          <p:nvPr/>
        </p:nvSpPr>
        <p:spPr>
          <a:xfrm>
            <a:off x="684275" y="2203796"/>
            <a:ext cx="1645678"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 Tampa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depósito do</a:t>
            </a:r>
          </a:p>
          <a:p>
            <a:pPr marL="190140" marR="0">
              <a:lnSpc>
                <a:spcPts val="1347"/>
              </a:lnSpc>
              <a:spcBef>
                <a:spcPts val="454"/>
              </a:spcBef>
              <a:spcAft>
                <a:spcPts val="0"/>
              </a:spcAft>
            </a:pPr>
            <a:r>
              <a:rPr lang="pt-BR" sz="1100" spc="12">
                <a:solidFill>
                  <a:srgbClr val="000000"/>
                </a:solidFill>
                <a:latin typeface="Calibri"/>
                <a:cs typeface="Calibri"/>
              </a:rPr>
              <a:t>fluido</a:t>
            </a:r>
            <a:r>
              <a:rPr sz="1100" spc="12">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a:t>
            </a:r>
          </a:p>
        </p:txBody>
      </p:sp>
      <p:sp>
        <p:nvSpPr>
          <p:cNvPr id="8" name="object 8"/>
          <p:cNvSpPr txBox="1"/>
          <p:nvPr/>
        </p:nvSpPr>
        <p:spPr>
          <a:xfrm>
            <a:off x="684275" y="2647280"/>
            <a:ext cx="14941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 Sensor de velocidade</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a:t>
            </a:r>
          </a:p>
        </p:txBody>
      </p:sp>
      <p:sp>
        <p:nvSpPr>
          <p:cNvPr id="10" name="object 4">
            <a:extLst>
              <a:ext uri="{FF2B5EF4-FFF2-40B4-BE49-F238E27FC236}">
                <a16:creationId xmlns:a16="http://schemas.microsoft.com/office/drawing/2014/main" id="{8646001C-A6C2-CC98-1D58-FEDF998C9557}"/>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426208" y="959612"/>
            <a:ext cx="4453128" cy="335584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362"/>
            <a:ext cx="1396631"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Debaixo do assento</a:t>
            </a:r>
          </a:p>
        </p:txBody>
      </p:sp>
      <p:sp>
        <p:nvSpPr>
          <p:cNvPr id="6" name="object 6"/>
          <p:cNvSpPr txBox="1"/>
          <p:nvPr/>
        </p:nvSpPr>
        <p:spPr>
          <a:xfrm>
            <a:off x="576072" y="1114136"/>
            <a:ext cx="1518031"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Relé </a:t>
            </a:r>
            <a:r>
              <a:rPr sz="1100">
                <a:solidFill>
                  <a:srgbClr val="000000"/>
                </a:solidFill>
                <a:latin typeface="Calibri"/>
                <a:cs typeface="Calibri"/>
              </a:rPr>
              <a:t>de </a:t>
            </a:r>
            <a:r>
              <a:rPr lang="pt-BR" sz="1100">
                <a:solidFill>
                  <a:srgbClr val="000000"/>
                </a:solidFill>
                <a:latin typeface="Calibri"/>
                <a:cs typeface="Calibri"/>
              </a:rPr>
              <a:t>piscas</a:t>
            </a:r>
            <a:endParaRPr sz="1100" dirty="0">
              <a:solidFill>
                <a:srgbClr val="000000"/>
              </a:solidFill>
              <a:latin typeface="Calibri"/>
              <a:cs typeface="Calibri"/>
            </a:endParaRPr>
          </a:p>
          <a:p>
            <a:pPr marL="0" marR="0">
              <a:lnSpc>
                <a:spcPts val="1347"/>
              </a:lnSpc>
              <a:spcBef>
                <a:spcPts val="454"/>
              </a:spcBef>
              <a:spcAft>
                <a:spcPts val="0"/>
              </a:spcAft>
            </a:pPr>
            <a:r>
              <a:rPr sz="1100" dirty="0">
                <a:solidFill>
                  <a:srgbClr val="000000"/>
                </a:solidFill>
                <a:latin typeface="Calibri"/>
                <a:cs typeface="Calibri"/>
              </a:rPr>
              <a:t>2. ECU</a:t>
            </a:r>
          </a:p>
        </p:txBody>
      </p:sp>
      <p:sp>
        <p:nvSpPr>
          <p:cNvPr id="7" name="object 7"/>
          <p:cNvSpPr txBox="1"/>
          <p:nvPr/>
        </p:nvSpPr>
        <p:spPr>
          <a:xfrm>
            <a:off x="576072" y="1557620"/>
            <a:ext cx="69730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 Bateria</a:t>
            </a:r>
          </a:p>
        </p:txBody>
      </p:sp>
      <p:sp>
        <p:nvSpPr>
          <p:cNvPr id="8" name="object 8"/>
          <p:cNvSpPr txBox="1"/>
          <p:nvPr/>
        </p:nvSpPr>
        <p:spPr>
          <a:xfrm>
            <a:off x="576072" y="1778600"/>
            <a:ext cx="102013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a:t>
            </a:r>
            <a:r>
              <a:rPr sz="1100">
                <a:solidFill>
                  <a:srgbClr val="000000"/>
                </a:solidFill>
                <a:latin typeface="Calibri"/>
                <a:cs typeface="Calibri"/>
              </a:rPr>
              <a:t>. Inclin</a:t>
            </a:r>
            <a:r>
              <a:rPr lang="pt-BR" sz="1100">
                <a:solidFill>
                  <a:srgbClr val="000000"/>
                </a:solidFill>
                <a:latin typeface="Calibri"/>
                <a:cs typeface="Calibri"/>
              </a:rPr>
              <a:t>ô</a:t>
            </a:r>
            <a:r>
              <a:rPr sz="1100">
                <a:solidFill>
                  <a:srgbClr val="000000"/>
                </a:solidFill>
                <a:latin typeface="Calibri"/>
                <a:cs typeface="Calibri"/>
              </a:rPr>
              <a:t>metro</a:t>
            </a:r>
            <a:endParaRPr sz="1100" dirty="0">
              <a:solidFill>
                <a:srgbClr val="000000"/>
              </a:solidFill>
              <a:latin typeface="Calibri"/>
              <a:cs typeface="Calibri"/>
            </a:endParaRPr>
          </a:p>
        </p:txBody>
      </p:sp>
      <p:sp>
        <p:nvSpPr>
          <p:cNvPr id="9" name="object 9"/>
          <p:cNvSpPr txBox="1"/>
          <p:nvPr/>
        </p:nvSpPr>
        <p:spPr>
          <a:xfrm>
            <a:off x="576072" y="1999580"/>
            <a:ext cx="1704448" cy="1094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 Relé tomada de corrente</a:t>
            </a:r>
          </a:p>
          <a:p>
            <a:pPr marL="0" marR="0">
              <a:lnSpc>
                <a:spcPts val="1347"/>
              </a:lnSpc>
              <a:spcBef>
                <a:spcPts val="454"/>
              </a:spcBef>
              <a:spcAft>
                <a:spcPts val="0"/>
              </a:spcAft>
            </a:pPr>
            <a:r>
              <a:rPr sz="1100" dirty="0">
                <a:solidFill>
                  <a:srgbClr val="000000"/>
                </a:solidFill>
                <a:latin typeface="Calibri"/>
                <a:cs typeface="Calibri"/>
              </a:rPr>
              <a:t>6. Relé corta-corrente</a:t>
            </a:r>
          </a:p>
          <a:p>
            <a:pPr marL="0" marR="0">
              <a:lnSpc>
                <a:spcPts val="1347"/>
              </a:lnSpc>
              <a:spcBef>
                <a:spcPts val="392"/>
              </a:spcBef>
              <a:spcAft>
                <a:spcPts val="0"/>
              </a:spcAft>
            </a:pPr>
            <a:r>
              <a:rPr sz="1100" dirty="0">
                <a:solidFill>
                  <a:srgbClr val="000000"/>
                </a:solidFill>
                <a:latin typeface="Calibri"/>
                <a:cs typeface="Calibri"/>
              </a:rPr>
              <a:t>7. Relé do eletroventilador</a:t>
            </a:r>
          </a:p>
          <a:p>
            <a:pPr marL="0" marR="0">
              <a:lnSpc>
                <a:spcPts val="1347"/>
              </a:lnSpc>
              <a:spcBef>
                <a:spcPts val="442"/>
              </a:spcBef>
              <a:spcAft>
                <a:spcPts val="0"/>
              </a:spcAft>
            </a:pPr>
            <a:r>
              <a:rPr sz="1100" dirty="0">
                <a:solidFill>
                  <a:srgbClr val="000000"/>
                </a:solidFill>
                <a:latin typeface="Calibri"/>
                <a:cs typeface="Calibri"/>
              </a:rPr>
              <a:t>8. Relé bomba de gasolina</a:t>
            </a:r>
          </a:p>
          <a:p>
            <a:pPr marL="0" marR="0">
              <a:lnSpc>
                <a:spcPts val="1347"/>
              </a:lnSpc>
              <a:spcBef>
                <a:spcPts val="392"/>
              </a:spcBef>
              <a:spcAft>
                <a:spcPts val="0"/>
              </a:spcAft>
            </a:pPr>
            <a:r>
              <a:rPr sz="1100" dirty="0">
                <a:solidFill>
                  <a:srgbClr val="000000"/>
                </a:solidFill>
                <a:latin typeface="Calibri"/>
                <a:cs typeface="Calibri"/>
              </a:rPr>
              <a:t>9. Filtro de </a:t>
            </a:r>
            <a:r>
              <a:rPr sz="1100" spc="14" dirty="0">
                <a:solidFill>
                  <a:srgbClr val="000000"/>
                </a:solidFill>
                <a:latin typeface="Calibri"/>
                <a:cs typeface="Calibri"/>
              </a:rPr>
              <a:t>ar</a:t>
            </a:r>
          </a:p>
        </p:txBody>
      </p:sp>
      <p:sp>
        <p:nvSpPr>
          <p:cNvPr id="10" name="object 10"/>
          <p:cNvSpPr txBox="1"/>
          <p:nvPr/>
        </p:nvSpPr>
        <p:spPr>
          <a:xfrm>
            <a:off x="576072" y="3107528"/>
            <a:ext cx="1943307" cy="65122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 Relé de arranque</a:t>
            </a:r>
          </a:p>
          <a:p>
            <a:pPr marL="0" marR="0">
              <a:lnSpc>
                <a:spcPts val="1347"/>
              </a:lnSpc>
              <a:spcBef>
                <a:spcPts val="442"/>
              </a:spcBef>
              <a:spcAft>
                <a:spcPts val="0"/>
              </a:spcAft>
            </a:pPr>
            <a:r>
              <a:rPr sz="1100" dirty="0">
                <a:solidFill>
                  <a:srgbClr val="000000"/>
                </a:solidFill>
                <a:latin typeface="Calibri"/>
                <a:cs typeface="Calibri"/>
              </a:rPr>
              <a:t>11. Modulador ABS</a:t>
            </a:r>
            <a:r>
              <a:rPr sz="1100" spc="-10" dirty="0">
                <a:solidFill>
                  <a:srgbClr val="000000"/>
                </a:solidFill>
                <a:latin typeface="Calibri"/>
                <a:cs typeface="Calibri"/>
              </a:rPr>
              <a:t> </a:t>
            </a:r>
            <a:r>
              <a:rPr sz="1100" dirty="0">
                <a:solidFill>
                  <a:srgbClr val="000000"/>
                </a:solidFill>
                <a:latin typeface="Calibri"/>
                <a:cs typeface="Calibri"/>
              </a:rPr>
              <a:t>(debaixo da</a:t>
            </a:r>
          </a:p>
          <a:p>
            <a:pPr marL="221830" marR="0">
              <a:lnSpc>
                <a:spcPts val="1347"/>
              </a:lnSpc>
              <a:spcBef>
                <a:spcPts val="392"/>
              </a:spcBef>
              <a:spcAft>
                <a:spcPts val="0"/>
              </a:spcAft>
            </a:pPr>
            <a:r>
              <a:rPr sz="1100" dirty="0">
                <a:solidFill>
                  <a:srgbClr val="000000"/>
                </a:solidFill>
                <a:latin typeface="Calibri"/>
                <a:cs typeface="Calibri"/>
              </a:rPr>
              <a:t>bateria</a:t>
            </a:r>
          </a:p>
        </p:txBody>
      </p:sp>
      <p:sp>
        <p:nvSpPr>
          <p:cNvPr id="11" name="object 11"/>
          <p:cNvSpPr txBox="1"/>
          <p:nvPr/>
        </p:nvSpPr>
        <p:spPr>
          <a:xfrm>
            <a:off x="576072" y="3770468"/>
            <a:ext cx="1729688" cy="6527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 Caixa de fusíveis</a:t>
            </a:r>
          </a:p>
          <a:p>
            <a:pPr marL="0" marR="0">
              <a:lnSpc>
                <a:spcPts val="1347"/>
              </a:lnSpc>
              <a:spcBef>
                <a:spcPts val="442"/>
              </a:spcBef>
              <a:spcAft>
                <a:spcPts val="0"/>
              </a:spcAft>
            </a:pPr>
            <a:r>
              <a:rPr sz="1100" dirty="0">
                <a:solidFill>
                  <a:srgbClr val="000000"/>
                </a:solidFill>
                <a:latin typeface="Calibri"/>
                <a:cs typeface="Calibri"/>
              </a:rPr>
              <a:t>13. Conector ferramenta </a:t>
            </a:r>
            <a:r>
              <a:rPr sz="1100" spc="-15" dirty="0">
                <a:solidFill>
                  <a:srgbClr val="000000"/>
                </a:solidFill>
                <a:latin typeface="Calibri"/>
                <a:cs typeface="Calibri"/>
              </a:rPr>
              <a:t>de</a:t>
            </a:r>
          </a:p>
          <a:p>
            <a:pPr marL="221830" marR="0">
              <a:lnSpc>
                <a:spcPts val="1347"/>
              </a:lnSpc>
              <a:spcBef>
                <a:spcPts val="404"/>
              </a:spcBef>
              <a:spcAft>
                <a:spcPts val="0"/>
              </a:spcAft>
            </a:pPr>
            <a:r>
              <a:rPr sz="1100" dirty="0">
                <a:solidFill>
                  <a:srgbClr val="000000"/>
                </a:solidFill>
                <a:latin typeface="Calibri"/>
                <a:cs typeface="Calibri"/>
              </a:rPr>
              <a:t>diagnóstico (OBD)</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975864"/>
            <a:ext cx="6301740" cy="80314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997712"/>
            <a:ext cx="6301740" cy="803147"/>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6" name="object 6"/>
          <p:cNvSpPr txBox="1"/>
          <p:nvPr/>
        </p:nvSpPr>
        <p:spPr>
          <a:xfrm>
            <a:off x="684275" y="713969"/>
            <a:ext cx="3117393"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Informação sobre</a:t>
            </a:r>
            <a:r>
              <a:rPr sz="1400" b="1" spc="-14" dirty="0">
                <a:solidFill>
                  <a:srgbClr val="365F91"/>
                </a:solidFill>
                <a:latin typeface="Cambria"/>
                <a:cs typeface="Cambria"/>
              </a:rPr>
              <a:t> </a:t>
            </a:r>
            <a:r>
              <a:rPr sz="1400" b="1" dirty="0">
                <a:solidFill>
                  <a:srgbClr val="365F91"/>
                </a:solidFill>
                <a:latin typeface="Cambria"/>
                <a:cs typeface="Cambria"/>
              </a:rPr>
              <a:t>carga</a:t>
            </a:r>
            <a:r>
              <a:rPr sz="1400" b="1" spc="15" dirty="0">
                <a:solidFill>
                  <a:srgbClr val="365F91"/>
                </a:solidFill>
                <a:latin typeface="Cambria"/>
                <a:cs typeface="Cambria"/>
              </a:rPr>
              <a:t> </a:t>
            </a:r>
            <a:r>
              <a:rPr sz="1400" b="1" dirty="0">
                <a:solidFill>
                  <a:srgbClr val="365F91"/>
                </a:solidFill>
                <a:latin typeface="Cambria"/>
                <a:cs typeface="Cambria"/>
              </a:rPr>
              <a:t>e</a:t>
            </a:r>
            <a:r>
              <a:rPr sz="1400" b="1" spc="-12" dirty="0">
                <a:solidFill>
                  <a:srgbClr val="365F91"/>
                </a:solidFill>
                <a:latin typeface="Cambria"/>
                <a:cs typeface="Cambria"/>
              </a:rPr>
              <a:t> </a:t>
            </a:r>
            <a:r>
              <a:rPr sz="1400" b="1" dirty="0">
                <a:solidFill>
                  <a:srgbClr val="365F91"/>
                </a:solidFill>
                <a:latin typeface="Cambria"/>
                <a:cs typeface="Cambria"/>
              </a:rPr>
              <a:t>acessórios</a:t>
            </a:r>
          </a:p>
        </p:txBody>
      </p:sp>
      <p:sp>
        <p:nvSpPr>
          <p:cNvPr id="7" name="object 7"/>
          <p:cNvSpPr txBox="1"/>
          <p:nvPr/>
        </p:nvSpPr>
        <p:spPr>
          <a:xfrm>
            <a:off x="3593592" y="1002884"/>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8" name="object 8"/>
          <p:cNvSpPr txBox="1"/>
          <p:nvPr/>
        </p:nvSpPr>
        <p:spPr>
          <a:xfrm>
            <a:off x="755904" y="1231981"/>
            <a:ext cx="5977423"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Uma carga incorreta, acessórios</a:t>
            </a:r>
            <a:r>
              <a:rPr sz="1100" spc="-18" dirty="0">
                <a:solidFill>
                  <a:srgbClr val="000000"/>
                </a:solidFill>
                <a:latin typeface="Calibri"/>
                <a:cs typeface="Calibri"/>
              </a:rPr>
              <a:t> </a:t>
            </a:r>
            <a:r>
              <a:rPr sz="1100" spc="16" dirty="0">
                <a:solidFill>
                  <a:srgbClr val="000000"/>
                </a:solidFill>
                <a:latin typeface="Calibri"/>
                <a:cs typeface="Calibri"/>
              </a:rPr>
              <a:t>ou</a:t>
            </a:r>
            <a:r>
              <a:rPr sz="1100" spc="-30" dirty="0">
                <a:solidFill>
                  <a:srgbClr val="000000"/>
                </a:solidFill>
                <a:latin typeface="Calibri"/>
                <a:cs typeface="Calibri"/>
              </a:rPr>
              <a:t> </a:t>
            </a:r>
            <a:r>
              <a:rPr sz="1100" dirty="0">
                <a:solidFill>
                  <a:srgbClr val="000000"/>
                </a:solidFill>
                <a:latin typeface="Calibri"/>
                <a:cs typeface="Calibri"/>
              </a:rPr>
              <a:t>reparação inadequados e a manutenção indevida, podem</a:t>
            </a:r>
            <a:r>
              <a:rPr sz="1100" spc="13" dirty="0">
                <a:solidFill>
                  <a:srgbClr val="000000"/>
                </a:solidFill>
                <a:latin typeface="Calibri"/>
                <a:cs typeface="Calibri"/>
              </a:rPr>
              <a:t> </a:t>
            </a:r>
            <a:r>
              <a:rPr sz="1100" dirty="0">
                <a:solidFill>
                  <a:srgbClr val="000000"/>
                </a:solidFill>
                <a:latin typeface="Calibri"/>
                <a:cs typeface="Calibri"/>
              </a:rPr>
              <a:t>provocar</a:t>
            </a:r>
          </a:p>
          <a:p>
            <a:pPr marL="0" marR="0">
              <a:lnSpc>
                <a:spcPts val="1344"/>
              </a:lnSpc>
              <a:spcBef>
                <a:spcPts val="50"/>
              </a:spcBef>
              <a:spcAft>
                <a:spcPts val="0"/>
              </a:spcAft>
            </a:pPr>
            <a:r>
              <a:rPr sz="1100" dirty="0">
                <a:solidFill>
                  <a:srgbClr val="000000"/>
                </a:solidFill>
                <a:latin typeface="Calibri"/>
                <a:cs typeface="Calibri"/>
              </a:rPr>
              <a:t>riscos ocultos</a:t>
            </a:r>
            <a:r>
              <a:rPr sz="1100" spc="-19" dirty="0">
                <a:solidFill>
                  <a:srgbClr val="000000"/>
                </a:solidFill>
                <a:latin typeface="Calibri"/>
                <a:cs typeface="Calibri"/>
              </a:rPr>
              <a:t> </a:t>
            </a:r>
            <a:r>
              <a:rPr sz="1100" dirty="0">
                <a:solidFill>
                  <a:srgbClr val="000000"/>
                </a:solidFill>
                <a:latin typeface="Calibri"/>
                <a:cs typeface="Calibri"/>
              </a:rPr>
              <a:t>durante a condução. Verifique se a sua moto cumpre as</a:t>
            </a:r>
            <a:r>
              <a:rPr sz="1100" spc="-12" dirty="0">
                <a:solidFill>
                  <a:srgbClr val="000000"/>
                </a:solidFill>
                <a:latin typeface="Calibri"/>
                <a:cs typeface="Calibri"/>
              </a:rPr>
              <a:t> </a:t>
            </a:r>
            <a:r>
              <a:rPr sz="1100" dirty="0">
                <a:solidFill>
                  <a:srgbClr val="000000"/>
                </a:solidFill>
                <a:latin typeface="Calibri"/>
                <a:cs typeface="Calibri"/>
              </a:rPr>
              <a:t>condições</a:t>
            </a:r>
            <a:r>
              <a:rPr sz="1100" spc="-18" dirty="0">
                <a:solidFill>
                  <a:srgbClr val="000000"/>
                </a:solidFill>
                <a:latin typeface="Calibri"/>
                <a:cs typeface="Calibri"/>
              </a:rPr>
              <a:t> </a:t>
            </a:r>
            <a:r>
              <a:rPr sz="1100" dirty="0">
                <a:solidFill>
                  <a:srgbClr val="000000"/>
                </a:solidFill>
                <a:latin typeface="Calibri"/>
                <a:cs typeface="Calibri"/>
              </a:rPr>
              <a:t>anteriores e não a</a:t>
            </a:r>
          </a:p>
          <a:p>
            <a:pPr marL="0" marR="0">
              <a:lnSpc>
                <a:spcPts val="1344"/>
              </a:lnSpc>
              <a:spcBef>
                <a:spcPts val="0"/>
              </a:spcBef>
              <a:spcAft>
                <a:spcPts val="0"/>
              </a:spcAft>
            </a:pPr>
            <a:r>
              <a:rPr sz="1100" dirty="0">
                <a:solidFill>
                  <a:srgbClr val="000000"/>
                </a:solidFill>
                <a:latin typeface="Calibri"/>
                <a:cs typeface="Calibri"/>
              </a:rPr>
              <a:t>sobrecarregue antes de iniciar a marcha.</a:t>
            </a:r>
          </a:p>
        </p:txBody>
      </p:sp>
      <p:sp>
        <p:nvSpPr>
          <p:cNvPr id="9" name="object 9"/>
          <p:cNvSpPr txBox="1"/>
          <p:nvPr/>
        </p:nvSpPr>
        <p:spPr>
          <a:xfrm>
            <a:off x="684275" y="2020916"/>
            <a:ext cx="6253764"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Utilize unicamente peças</a:t>
            </a:r>
            <a:r>
              <a:rPr sz="1100" spc="-12" dirty="0">
                <a:solidFill>
                  <a:srgbClr val="000000"/>
                </a:solidFill>
                <a:latin typeface="Calibri"/>
                <a:cs typeface="Calibri"/>
              </a:rPr>
              <a:t>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reposição</a:t>
            </a:r>
            <a:r>
              <a:rPr sz="1100">
                <a:solidFill>
                  <a:srgbClr val="000000"/>
                </a:solidFill>
                <a:latin typeface="Calibri"/>
                <a:cs typeface="Calibri"/>
              </a:rPr>
              <a:t> </a:t>
            </a:r>
            <a:r>
              <a:rPr sz="1100" dirty="0">
                <a:solidFill>
                  <a:srgbClr val="000000"/>
                </a:solidFill>
                <a:latin typeface="Calibri"/>
                <a:cs typeface="Calibri"/>
              </a:rPr>
              <a:t>originais e acessórios</a:t>
            </a:r>
            <a:r>
              <a:rPr sz="1100" spc="12" dirty="0">
                <a:solidFill>
                  <a:srgbClr val="000000"/>
                </a:solidFill>
                <a:latin typeface="Calibri"/>
                <a:cs typeface="Calibri"/>
              </a:rPr>
              <a:t> </a:t>
            </a:r>
            <a:r>
              <a:rPr sz="1100" dirty="0">
                <a:solidFill>
                  <a:srgbClr val="000000"/>
                </a:solidFill>
                <a:latin typeface="Calibri"/>
                <a:cs typeface="Calibri"/>
              </a:rPr>
              <a:t>autorizados VOGE.</a:t>
            </a:r>
            <a:r>
              <a:rPr sz="1100" spc="-10" dirty="0">
                <a:solidFill>
                  <a:srgbClr val="000000"/>
                </a:solidFill>
                <a:latin typeface="Calibri"/>
                <a:cs typeface="Calibri"/>
              </a:rPr>
              <a:t> </a:t>
            </a:r>
            <a:r>
              <a:rPr sz="1100" dirty="0">
                <a:solidFill>
                  <a:srgbClr val="000000"/>
                </a:solidFill>
                <a:latin typeface="Calibri"/>
                <a:cs typeface="Calibri"/>
              </a:rPr>
              <a:t>As peças</a:t>
            </a:r>
            <a:r>
              <a:rPr sz="1100" spc="-14" dirty="0">
                <a:solidFill>
                  <a:srgbClr val="000000"/>
                </a:solidFill>
                <a:latin typeface="Calibri"/>
                <a:cs typeface="Calibri"/>
              </a:rPr>
              <a:t> </a:t>
            </a:r>
            <a:r>
              <a:rPr sz="1100" dirty="0">
                <a:solidFill>
                  <a:srgbClr val="000000"/>
                </a:solidFill>
                <a:latin typeface="Calibri"/>
                <a:cs typeface="Calibri"/>
              </a:rPr>
              <a:t>que não sejam</a:t>
            </a:r>
          </a:p>
          <a:p>
            <a:pPr marL="0" marR="0">
              <a:lnSpc>
                <a:spcPts val="1344"/>
              </a:lnSpc>
              <a:spcBef>
                <a:spcPts val="50"/>
              </a:spcBef>
              <a:spcAft>
                <a:spcPts val="0"/>
              </a:spcAft>
            </a:pPr>
            <a:r>
              <a:rPr sz="1100" dirty="0">
                <a:solidFill>
                  <a:srgbClr val="000000"/>
                </a:solidFill>
                <a:latin typeface="Calibri"/>
                <a:cs typeface="Calibri"/>
              </a:rPr>
              <a:t>VOGE, acessórios incorretos ou carga inadequada podem influir negativamente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rendimento da moto, ou</a:t>
            </a:r>
          </a:p>
          <a:p>
            <a:pPr marL="0" marR="0">
              <a:lnSpc>
                <a:spcPts val="1344"/>
              </a:lnSpc>
              <a:spcBef>
                <a:spcPts val="0"/>
              </a:spcBef>
              <a:spcAft>
                <a:spcPts val="0"/>
              </a:spcAft>
            </a:pPr>
            <a:r>
              <a:rPr sz="1100" dirty="0">
                <a:solidFill>
                  <a:srgbClr val="000000"/>
                </a:solidFill>
                <a:latin typeface="Calibri"/>
                <a:cs typeface="Calibri"/>
              </a:rPr>
              <a:t>mesmo infringir a lei.</a:t>
            </a:r>
            <a:r>
              <a:rPr sz="1100" spc="-23" dirty="0">
                <a:solidFill>
                  <a:srgbClr val="000000"/>
                </a:solidFill>
                <a:latin typeface="Calibri"/>
                <a:cs typeface="Calibri"/>
              </a:rPr>
              <a:t> </a:t>
            </a:r>
            <a:r>
              <a:rPr sz="1100" dirty="0">
                <a:solidFill>
                  <a:srgbClr val="000000"/>
                </a:solidFill>
                <a:latin typeface="Calibri"/>
                <a:cs typeface="Calibri"/>
              </a:rPr>
              <a:t>Por favor, tenha em</a:t>
            </a:r>
            <a:r>
              <a:rPr sz="1100" spc="10" dirty="0">
                <a:solidFill>
                  <a:srgbClr val="000000"/>
                </a:solidFill>
                <a:latin typeface="Calibri"/>
                <a:cs typeface="Calibri"/>
              </a:rPr>
              <a:t> </a:t>
            </a:r>
            <a:r>
              <a:rPr sz="1100" dirty="0">
                <a:solidFill>
                  <a:srgbClr val="000000"/>
                </a:solidFill>
                <a:latin typeface="Calibri"/>
                <a:cs typeface="Calibri"/>
              </a:rPr>
              <a:t>conta a sua responsabilidade na sua própria segurança</a:t>
            </a:r>
            <a:r>
              <a:rPr sz="1100" spc="-19" dirty="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na dos</a:t>
            </a:r>
          </a:p>
          <a:p>
            <a:pPr marL="0" marR="0">
              <a:lnSpc>
                <a:spcPts val="1344"/>
              </a:lnSpc>
              <a:spcBef>
                <a:spcPts val="50"/>
              </a:spcBef>
              <a:spcAft>
                <a:spcPts val="0"/>
              </a:spcAft>
            </a:pPr>
            <a:r>
              <a:rPr sz="1100" dirty="0">
                <a:solidFill>
                  <a:srgbClr val="000000"/>
                </a:solidFill>
                <a:latin typeface="Calibri"/>
                <a:cs typeface="Calibri"/>
              </a:rPr>
              <a:t>outros.</a:t>
            </a:r>
          </a:p>
        </p:txBody>
      </p:sp>
      <p:sp>
        <p:nvSpPr>
          <p:cNvPr id="10" name="object 10"/>
          <p:cNvSpPr txBox="1"/>
          <p:nvPr/>
        </p:nvSpPr>
        <p:spPr>
          <a:xfrm>
            <a:off x="3477768" y="298256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1" name="object 11"/>
          <p:cNvSpPr txBox="1"/>
          <p:nvPr/>
        </p:nvSpPr>
        <p:spPr>
          <a:xfrm>
            <a:off x="755904" y="3210133"/>
            <a:ext cx="6182135"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Os componentes e acessórios que equipam</a:t>
            </a:r>
            <a:r>
              <a:rPr sz="1100" spc="17" dirty="0">
                <a:solidFill>
                  <a:srgbClr val="000000"/>
                </a:solidFill>
                <a:latin typeface="Calibri"/>
                <a:cs typeface="Calibri"/>
              </a:rPr>
              <a:t> </a:t>
            </a:r>
            <a:r>
              <a:rPr sz="1100" dirty="0">
                <a:solidFill>
                  <a:srgbClr val="000000"/>
                </a:solidFill>
                <a:latin typeface="Calibri"/>
                <a:cs typeface="Calibri"/>
              </a:rPr>
              <a:t>as</a:t>
            </a:r>
            <a:r>
              <a:rPr sz="1100" spc="10" dirty="0">
                <a:solidFill>
                  <a:srgbClr val="000000"/>
                </a:solidFill>
                <a:latin typeface="Calibri"/>
                <a:cs typeface="Calibri"/>
              </a:rPr>
              <a:t> </a:t>
            </a:r>
            <a:r>
              <a:rPr sz="1100" dirty="0">
                <a:solidFill>
                  <a:srgbClr val="000000"/>
                </a:solidFill>
                <a:latin typeface="Calibri"/>
                <a:cs typeface="Calibri"/>
              </a:rPr>
              <a:t>nossas motos foram todos especialmente desenhados e</a:t>
            </a:r>
          </a:p>
          <a:p>
            <a:pPr marL="0" marR="0">
              <a:lnSpc>
                <a:spcPts val="1344"/>
              </a:lnSpc>
              <a:spcBef>
                <a:spcPts val="50"/>
              </a:spcBef>
              <a:spcAft>
                <a:spcPts val="0"/>
              </a:spcAft>
            </a:pPr>
            <a:r>
              <a:rPr sz="1100" dirty="0">
                <a:solidFill>
                  <a:srgbClr val="000000"/>
                </a:solidFill>
                <a:latin typeface="Calibri"/>
                <a:cs typeface="Calibri"/>
              </a:rPr>
              <a:t>verificados, assim</a:t>
            </a:r>
            <a:r>
              <a:rPr sz="1100">
                <a:solidFill>
                  <a:srgbClr val="000000"/>
                </a:solidFill>
                <a:latin typeface="Calibri"/>
                <a:cs typeface="Calibri"/>
              </a:rPr>
              <a:t>, recomendamos</a:t>
            </a:r>
            <a:r>
              <a:rPr lang="pt-BR" sz="1100">
                <a:solidFill>
                  <a:srgbClr val="000000"/>
                </a:solidFill>
                <a:latin typeface="Calibri"/>
                <a:cs typeface="Calibri"/>
              </a:rPr>
              <a:t> fortemente</a:t>
            </a:r>
            <a:r>
              <a:rPr sz="1100">
                <a:solidFill>
                  <a:srgbClr val="000000"/>
                </a:solidFill>
                <a:latin typeface="Calibri"/>
                <a:cs typeface="Calibri"/>
              </a:rPr>
              <a:t> </a:t>
            </a:r>
            <a:r>
              <a:rPr sz="1100" dirty="0">
                <a:solidFill>
                  <a:srgbClr val="000000"/>
                </a:solidFill>
                <a:latin typeface="Calibri"/>
                <a:cs typeface="Calibri"/>
              </a:rPr>
              <a:t>que utilize componentes e acessórios </a:t>
            </a:r>
            <a:r>
              <a:rPr sz="1100">
                <a:solidFill>
                  <a:srgbClr val="000000"/>
                </a:solidFill>
                <a:latin typeface="Calibri"/>
                <a:cs typeface="Calibri"/>
              </a:rPr>
              <a:t>originais e</a:t>
            </a:r>
            <a:r>
              <a:rPr lang="pt-BR" sz="1100">
                <a:solidFill>
                  <a:srgbClr val="000000"/>
                </a:solidFill>
                <a:latin typeface="Calibri"/>
                <a:cs typeface="Calibri"/>
              </a:rPr>
              <a:t> </a:t>
            </a:r>
            <a:r>
              <a:rPr sz="1100">
                <a:solidFill>
                  <a:srgbClr val="000000"/>
                </a:solidFill>
                <a:latin typeface="Calibri"/>
                <a:cs typeface="Calibri"/>
              </a:rPr>
              <a:t>autorizados</a:t>
            </a:r>
            <a:r>
              <a:rPr sz="1100" spc="-11">
                <a:solidFill>
                  <a:srgbClr val="000000"/>
                </a:solidFill>
                <a:latin typeface="Calibri"/>
                <a:cs typeface="Calibri"/>
              </a:rPr>
              <a:t> </a:t>
            </a:r>
            <a:r>
              <a:rPr sz="1100" dirty="0">
                <a:solidFill>
                  <a:srgbClr val="000000"/>
                </a:solidFill>
                <a:latin typeface="Calibri"/>
                <a:cs typeface="Calibri"/>
              </a:rPr>
              <a:t>VOGE.</a:t>
            </a:r>
          </a:p>
        </p:txBody>
      </p:sp>
      <p:sp>
        <p:nvSpPr>
          <p:cNvPr id="12" name="object 12"/>
          <p:cNvSpPr txBox="1"/>
          <p:nvPr/>
        </p:nvSpPr>
        <p:spPr>
          <a:xfrm>
            <a:off x="684275" y="3999068"/>
            <a:ext cx="638287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As alterações na repartição de pesos influem</a:t>
            </a:r>
            <a:r>
              <a:rPr sz="1100" spc="12" dirty="0">
                <a:solidFill>
                  <a:srgbClr val="000000"/>
                </a:solidFill>
                <a:latin typeface="Calibri"/>
                <a:cs typeface="Calibri"/>
              </a:rPr>
              <a:t> </a:t>
            </a:r>
            <a:r>
              <a:rPr sz="1100" dirty="0">
                <a:solidFill>
                  <a:srgbClr val="000000"/>
                </a:solidFill>
                <a:latin typeface="Calibri"/>
                <a:cs typeface="Calibri"/>
              </a:rPr>
              <a:t>drasticamente no rendimento da moto, pelo</a:t>
            </a:r>
            <a:r>
              <a:rPr sz="1100" spc="22" dirty="0">
                <a:solidFill>
                  <a:srgbClr val="000000"/>
                </a:solidFill>
                <a:latin typeface="Calibri"/>
                <a:cs typeface="Calibri"/>
              </a:rPr>
              <a:t> </a:t>
            </a:r>
            <a:r>
              <a:rPr sz="1100" dirty="0">
                <a:solidFill>
                  <a:srgbClr val="000000"/>
                </a:solidFill>
                <a:latin typeface="Calibri"/>
                <a:cs typeface="Calibri"/>
              </a:rPr>
              <a:t>que deve utilizar os</a:t>
            </a:r>
          </a:p>
          <a:p>
            <a:pPr marL="0" marR="0">
              <a:lnSpc>
                <a:spcPts val="1344"/>
              </a:lnSpc>
              <a:spcBef>
                <a:spcPts val="50"/>
              </a:spcBef>
              <a:spcAft>
                <a:spcPts val="0"/>
              </a:spcAft>
            </a:pPr>
            <a:r>
              <a:rPr sz="1100" dirty="0">
                <a:solidFill>
                  <a:srgbClr val="000000"/>
                </a:solidFill>
                <a:latin typeface="Calibri"/>
                <a:cs typeface="Calibri"/>
              </a:rPr>
              <a:t>acessórios</a:t>
            </a:r>
            <a:r>
              <a:rPr sz="1100" spc="-19" dirty="0">
                <a:solidFill>
                  <a:srgbClr val="000000"/>
                </a:solidFill>
                <a:latin typeface="Calibri"/>
                <a:cs typeface="Calibri"/>
              </a:rPr>
              <a:t> </a:t>
            </a:r>
            <a:r>
              <a:rPr sz="1100" dirty="0">
                <a:solidFill>
                  <a:srgbClr val="000000"/>
                </a:solidFill>
                <a:latin typeface="Calibri"/>
                <a:cs typeface="Calibri"/>
              </a:rPr>
              <a:t>e a repartição </a:t>
            </a:r>
            <a:r>
              <a:rPr sz="1100">
                <a:solidFill>
                  <a:srgbClr val="000000"/>
                </a:solidFill>
                <a:latin typeface="Calibri"/>
                <a:cs typeface="Calibri"/>
              </a:rPr>
              <a:t>de </a:t>
            </a:r>
            <a:r>
              <a:rPr lang="pt-BR" sz="1100">
                <a:solidFill>
                  <a:srgbClr val="000000"/>
                </a:solidFill>
                <a:latin typeface="Calibri"/>
                <a:cs typeface="Calibri"/>
              </a:rPr>
              <a:t>peso</a:t>
            </a:r>
            <a:r>
              <a:rPr sz="1100" spc="-18">
                <a:solidFill>
                  <a:srgbClr val="000000"/>
                </a:solidFill>
                <a:latin typeface="Calibri"/>
                <a:cs typeface="Calibri"/>
              </a:rPr>
              <a:t> </a:t>
            </a:r>
            <a:r>
              <a:rPr sz="1100" dirty="0">
                <a:solidFill>
                  <a:srgbClr val="000000"/>
                </a:solidFill>
                <a:latin typeface="Calibri"/>
                <a:cs typeface="Calibri"/>
              </a:rPr>
              <a:t>e passageiro recomendados.</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13</a:t>
            </a:r>
          </a:p>
        </p:txBody>
      </p:sp>
      <p:sp>
        <p:nvSpPr>
          <p:cNvPr id="14" name="object 4">
            <a:extLst>
              <a:ext uri="{FF2B5EF4-FFF2-40B4-BE49-F238E27FC236}">
                <a16:creationId xmlns:a16="http://schemas.microsoft.com/office/drawing/2014/main" id="{D7BE8C8F-3BBF-6EA7-66C9-0EF345B52CF1}"/>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733"/>
            <a:ext cx="4603610"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Pontos</a:t>
            </a:r>
            <a:r>
              <a:rPr sz="1400" b="1" spc="-15" dirty="0">
                <a:solidFill>
                  <a:srgbClr val="365F91"/>
                </a:solidFill>
                <a:latin typeface="Cambria"/>
                <a:cs typeface="Cambria"/>
              </a:rPr>
              <a:t> </a:t>
            </a:r>
            <a:r>
              <a:rPr sz="1400" b="1" dirty="0">
                <a:solidFill>
                  <a:srgbClr val="365F91"/>
                </a:solidFill>
                <a:latin typeface="Cambria"/>
                <a:cs typeface="Cambria"/>
              </a:rPr>
              <a:t>a</a:t>
            </a:r>
            <a:r>
              <a:rPr sz="1400" b="1" spc="17" dirty="0">
                <a:solidFill>
                  <a:srgbClr val="365F91"/>
                </a:solidFill>
                <a:latin typeface="Cambria"/>
                <a:cs typeface="Cambria"/>
              </a:rPr>
              <a:t> </a:t>
            </a:r>
            <a:r>
              <a:rPr sz="1400" b="1" dirty="0">
                <a:solidFill>
                  <a:srgbClr val="365F91"/>
                </a:solidFill>
                <a:latin typeface="Cambria"/>
                <a:cs typeface="Cambria"/>
              </a:rPr>
              <a:t>que deve</a:t>
            </a:r>
            <a:r>
              <a:rPr sz="1400" b="1" spc="-28" dirty="0">
                <a:solidFill>
                  <a:srgbClr val="365F91"/>
                </a:solidFill>
                <a:latin typeface="Cambria"/>
                <a:cs typeface="Cambria"/>
              </a:rPr>
              <a:t> </a:t>
            </a:r>
            <a:r>
              <a:rPr sz="1400" b="1" dirty="0">
                <a:solidFill>
                  <a:srgbClr val="365F91"/>
                </a:solidFill>
                <a:latin typeface="Cambria"/>
                <a:cs typeface="Cambria"/>
              </a:rPr>
              <a:t>prestar</a:t>
            </a:r>
            <a:r>
              <a:rPr sz="1400" b="1" spc="-14" dirty="0">
                <a:solidFill>
                  <a:srgbClr val="365F91"/>
                </a:solidFill>
                <a:latin typeface="Cambria"/>
                <a:cs typeface="Cambria"/>
              </a:rPr>
              <a:t> </a:t>
            </a:r>
            <a:r>
              <a:rPr sz="1400" b="1" dirty="0">
                <a:solidFill>
                  <a:srgbClr val="365F91"/>
                </a:solidFill>
                <a:latin typeface="Cambria"/>
                <a:cs typeface="Cambria"/>
              </a:rPr>
              <a:t>atenção durante</a:t>
            </a:r>
            <a:r>
              <a:rPr sz="1400" b="1" spc="-12" dirty="0">
                <a:solidFill>
                  <a:srgbClr val="365F91"/>
                </a:solidFill>
                <a:latin typeface="Cambria"/>
                <a:cs typeface="Cambria"/>
              </a:rPr>
              <a:t> </a:t>
            </a:r>
            <a:r>
              <a:rPr sz="1400" b="1" dirty="0">
                <a:solidFill>
                  <a:srgbClr val="365F91"/>
                </a:solidFill>
                <a:latin typeface="Cambria"/>
                <a:cs typeface="Cambria"/>
              </a:rPr>
              <a:t>a</a:t>
            </a:r>
            <a:r>
              <a:rPr sz="1400" b="1" spc="17" dirty="0">
                <a:solidFill>
                  <a:srgbClr val="365F91"/>
                </a:solidFill>
                <a:latin typeface="Cambria"/>
                <a:cs typeface="Cambria"/>
              </a:rPr>
              <a:t> </a:t>
            </a:r>
            <a:r>
              <a:rPr sz="1400" b="1" dirty="0">
                <a:solidFill>
                  <a:srgbClr val="365F91"/>
                </a:solidFill>
                <a:latin typeface="Cambria"/>
                <a:cs typeface="Cambria"/>
              </a:rPr>
              <a:t>condução</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14</a:t>
            </a:r>
          </a:p>
        </p:txBody>
      </p:sp>
      <p:sp>
        <p:nvSpPr>
          <p:cNvPr id="12" name="object 5">
            <a:extLst>
              <a:ext uri="{FF2B5EF4-FFF2-40B4-BE49-F238E27FC236}">
                <a16:creationId xmlns:a16="http://schemas.microsoft.com/office/drawing/2014/main" id="{F9D8CCB1-2E59-3350-D462-08F157B0060F}"/>
              </a:ext>
            </a:extLst>
          </p:cNvPr>
          <p:cNvSpPr txBox="1"/>
          <p:nvPr/>
        </p:nvSpPr>
        <p:spPr>
          <a:xfrm>
            <a:off x="576072" y="1236056"/>
            <a:ext cx="6334947" cy="71980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Qualquer condutor deve</a:t>
            </a:r>
            <a:r>
              <a:rPr sz="1100" spc="-14" dirty="0">
                <a:solidFill>
                  <a:srgbClr val="000000"/>
                </a:solidFill>
                <a:latin typeface="Calibri"/>
                <a:cs typeface="Calibri"/>
              </a:rPr>
              <a:t> </a:t>
            </a:r>
            <a:r>
              <a:rPr sz="1100" dirty="0">
                <a:solidFill>
                  <a:srgbClr val="000000"/>
                </a:solidFill>
                <a:latin typeface="Calibri"/>
                <a:cs typeface="Calibri"/>
              </a:rPr>
              <a:t>conhecer bem a posição adequada no</a:t>
            </a:r>
            <a:r>
              <a:rPr sz="1100" spc="21" dirty="0">
                <a:solidFill>
                  <a:srgbClr val="000000"/>
                </a:solidFill>
                <a:latin typeface="Calibri"/>
                <a:cs typeface="Calibri"/>
              </a:rPr>
              <a:t> </a:t>
            </a:r>
            <a:r>
              <a:rPr sz="1100" dirty="0">
                <a:solidFill>
                  <a:srgbClr val="000000"/>
                </a:solidFill>
                <a:latin typeface="Calibri"/>
                <a:cs typeface="Calibri"/>
              </a:rPr>
              <a:t>assento da sua moto. Deslocamentos </a:t>
            </a:r>
            <a:r>
              <a:rPr sz="1100" spc="-15" dirty="0">
                <a:solidFill>
                  <a:srgbClr val="000000"/>
                </a:solidFill>
                <a:latin typeface="Calibri"/>
                <a:cs typeface="Calibri"/>
              </a:rPr>
              <a:t>do</a:t>
            </a:r>
          </a:p>
          <a:p>
            <a:pPr marL="0" marR="0">
              <a:lnSpc>
                <a:spcPts val="1343"/>
              </a:lnSpc>
              <a:spcBef>
                <a:spcPts val="50"/>
              </a:spcBef>
              <a:spcAft>
                <a:spcPts val="0"/>
              </a:spcAft>
            </a:pPr>
            <a:r>
              <a:rPr sz="1100" dirty="0">
                <a:solidFill>
                  <a:srgbClr val="000000"/>
                </a:solidFill>
                <a:latin typeface="Calibri"/>
                <a:cs typeface="Calibri"/>
              </a:rPr>
              <a:t>centro de gravidade ou movimentos bruscos durante</a:t>
            </a:r>
            <a:r>
              <a:rPr sz="1100" spc="-13" dirty="0">
                <a:solidFill>
                  <a:srgbClr val="000000"/>
                </a:solidFill>
                <a:latin typeface="Calibri"/>
                <a:cs typeface="Calibri"/>
              </a:rPr>
              <a:t> </a:t>
            </a:r>
            <a:r>
              <a:rPr sz="1100" dirty="0">
                <a:solidFill>
                  <a:srgbClr val="000000"/>
                </a:solidFill>
                <a:latin typeface="Calibri"/>
                <a:cs typeface="Calibri"/>
              </a:rPr>
              <a:t>a condução podem influir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funcionamento </a:t>
            </a:r>
            <a:r>
              <a:rPr sz="1100">
                <a:solidFill>
                  <a:srgbClr val="000000"/>
                </a:solidFill>
                <a:latin typeface="Calibri"/>
                <a:cs typeface="Calibri"/>
              </a:rPr>
              <a:t>e control</a:t>
            </a:r>
            <a:r>
              <a:rPr lang="pt-BR" sz="1100">
                <a:solidFill>
                  <a:srgbClr val="000000"/>
                </a:solidFill>
                <a:latin typeface="Calibri"/>
                <a:cs typeface="Calibri"/>
              </a:rPr>
              <a:t>e</a:t>
            </a:r>
            <a:endParaRPr sz="1100" dirty="0">
              <a:solidFill>
                <a:srgbClr val="000000"/>
              </a:solidFill>
              <a:latin typeface="Calibri"/>
              <a:cs typeface="Calibri"/>
            </a:endParaRPr>
          </a:p>
          <a:p>
            <a:pPr marL="0" marR="0">
              <a:lnSpc>
                <a:spcPts val="1332"/>
              </a:lnSpc>
              <a:spcBef>
                <a:spcPts val="0"/>
              </a:spcBef>
              <a:spcAft>
                <a:spcPts val="0"/>
              </a:spcAft>
            </a:pPr>
            <a:r>
              <a:rPr sz="1100" dirty="0">
                <a:solidFill>
                  <a:srgbClr val="000000"/>
                </a:solidFill>
                <a:latin typeface="Calibri"/>
                <a:cs typeface="Calibri"/>
              </a:rPr>
              <a:t>da moto. Durante a condução,</a:t>
            </a:r>
            <a:r>
              <a:rPr sz="1100" spc="-17"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passageiro deve sentar-se firmemente na moto para evitar que bata no</a:t>
            </a:r>
          </a:p>
          <a:p>
            <a:pPr marL="0" marR="0">
              <a:lnSpc>
                <a:spcPts val="1344"/>
              </a:lnSpc>
              <a:spcBef>
                <a:spcPts val="50"/>
              </a:spcBef>
              <a:spcAft>
                <a:spcPts val="0"/>
              </a:spcAft>
            </a:pPr>
            <a:r>
              <a:rPr sz="1100" dirty="0">
                <a:solidFill>
                  <a:srgbClr val="000000"/>
                </a:solidFill>
                <a:latin typeface="Calibri"/>
                <a:cs typeface="Calibri"/>
              </a:rPr>
              <a:t>condutor.</a:t>
            </a:r>
            <a:r>
              <a:rPr sz="1100" spc="-13" dirty="0">
                <a:solidFill>
                  <a:srgbClr val="000000"/>
                </a:solidFill>
                <a:latin typeface="Calibri"/>
                <a:cs typeface="Calibri"/>
              </a:rPr>
              <a:t> </a:t>
            </a:r>
            <a:r>
              <a:rPr sz="1100" dirty="0">
                <a:solidFill>
                  <a:srgbClr val="000000"/>
                </a:solidFill>
                <a:latin typeface="Calibri"/>
                <a:cs typeface="Calibri"/>
              </a:rPr>
              <a:t>Não é permitido levar animais como passageiros na moto.</a:t>
            </a:r>
          </a:p>
        </p:txBody>
      </p:sp>
      <p:sp>
        <p:nvSpPr>
          <p:cNvPr id="13" name="object 6">
            <a:extLst>
              <a:ext uri="{FF2B5EF4-FFF2-40B4-BE49-F238E27FC236}">
                <a16:creationId xmlns:a16="http://schemas.microsoft.com/office/drawing/2014/main" id="{1C390131-959F-0570-8BD3-3FFBA4AE871E}"/>
              </a:ext>
            </a:extLst>
          </p:cNvPr>
          <p:cNvSpPr txBox="1"/>
          <p:nvPr/>
        </p:nvSpPr>
        <p:spPr>
          <a:xfrm>
            <a:off x="576072" y="1969100"/>
            <a:ext cx="6424784"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 A bagagem e carga da moto deve estar</a:t>
            </a:r>
            <a:r>
              <a:rPr sz="1100" spc="-21" dirty="0">
                <a:solidFill>
                  <a:srgbClr val="000000"/>
                </a:solidFill>
                <a:latin typeface="Calibri"/>
                <a:cs typeface="Calibri"/>
              </a:rPr>
              <a:t> </a:t>
            </a:r>
            <a:r>
              <a:rPr sz="1100" dirty="0">
                <a:solidFill>
                  <a:srgbClr val="000000"/>
                </a:solidFill>
                <a:latin typeface="Calibri"/>
                <a:cs typeface="Calibri"/>
              </a:rPr>
              <a:t>numa posição baixa para evitar</a:t>
            </a:r>
            <a:r>
              <a:rPr sz="1100" spc="-15" dirty="0">
                <a:solidFill>
                  <a:srgbClr val="000000"/>
                </a:solidFill>
                <a:latin typeface="Calibri"/>
                <a:cs typeface="Calibri"/>
              </a:rPr>
              <a:t> </a:t>
            </a:r>
            <a:r>
              <a:rPr sz="1100" dirty="0">
                <a:solidFill>
                  <a:srgbClr val="000000"/>
                </a:solidFill>
                <a:latin typeface="Calibri"/>
                <a:cs typeface="Calibri"/>
              </a:rPr>
              <a:t>mudanças no centro de gravidade</a:t>
            </a:r>
            <a:r>
              <a:rPr sz="1100" spc="-13" dirty="0">
                <a:solidFill>
                  <a:srgbClr val="000000"/>
                </a:solidFill>
                <a:latin typeface="Calibri"/>
                <a:cs typeface="Calibri"/>
              </a:rPr>
              <a:t> </a:t>
            </a:r>
            <a:r>
              <a:rPr sz="1100" dirty="0">
                <a:solidFill>
                  <a:srgbClr val="000000"/>
                </a:solidFill>
                <a:latin typeface="Calibri"/>
                <a:cs typeface="Calibri"/>
              </a:rPr>
              <a:t>da</a:t>
            </a:r>
          </a:p>
          <a:p>
            <a:pPr marL="0" marR="0">
              <a:lnSpc>
                <a:spcPts val="1344"/>
              </a:lnSpc>
              <a:spcBef>
                <a:spcPts val="50"/>
              </a:spcBef>
              <a:spcAft>
                <a:spcPts val="0"/>
              </a:spcAft>
            </a:pPr>
            <a:r>
              <a:rPr sz="1100" dirty="0">
                <a:solidFill>
                  <a:srgbClr val="000000"/>
                </a:solidFill>
                <a:latin typeface="Calibri"/>
                <a:cs typeface="Calibri"/>
              </a:rPr>
              <a:t>moto.</a:t>
            </a:r>
            <a:r>
              <a:rPr sz="1100" spc="-15" dirty="0">
                <a:solidFill>
                  <a:srgbClr val="000000"/>
                </a:solidFill>
                <a:latin typeface="Calibri"/>
                <a:cs typeface="Calibri"/>
              </a:rPr>
              <a:t> </a:t>
            </a:r>
            <a:r>
              <a:rPr sz="1100" dirty="0">
                <a:solidFill>
                  <a:srgbClr val="000000"/>
                </a:solidFill>
                <a:latin typeface="Calibri"/>
                <a:cs typeface="Calibri"/>
              </a:rPr>
              <a:t>O peso</a:t>
            </a:r>
            <a:r>
              <a:rPr sz="1100" spc="13" dirty="0">
                <a:solidFill>
                  <a:srgbClr val="000000"/>
                </a:solidFill>
                <a:latin typeface="Calibri"/>
                <a:cs typeface="Calibri"/>
              </a:rPr>
              <a:t> </a:t>
            </a:r>
            <a:r>
              <a:rPr sz="1100" dirty="0">
                <a:solidFill>
                  <a:srgbClr val="000000"/>
                </a:solidFill>
                <a:latin typeface="Calibri"/>
                <a:cs typeface="Calibri"/>
              </a:rPr>
              <a:t>da bagagem deve ser distribuído uniformemente de ambos os lados da moto. O comprimento</a:t>
            </a:r>
          </a:p>
          <a:p>
            <a:pPr marL="0" marR="0">
              <a:lnSpc>
                <a:spcPts val="1343"/>
              </a:lnSpc>
              <a:spcBef>
                <a:spcPts val="0"/>
              </a:spcBef>
              <a:spcAft>
                <a:spcPts val="0"/>
              </a:spcAft>
            </a:pPr>
            <a:r>
              <a:rPr sz="1100" dirty="0">
                <a:solidFill>
                  <a:srgbClr val="000000"/>
                </a:solidFill>
                <a:latin typeface="Calibri"/>
                <a:cs typeface="Calibri"/>
              </a:rPr>
              <a:t>estendido para trás da moto não deve ser demasiado.</a:t>
            </a:r>
          </a:p>
        </p:txBody>
      </p:sp>
      <p:sp>
        <p:nvSpPr>
          <p:cNvPr id="14" name="object 7">
            <a:extLst>
              <a:ext uri="{FF2B5EF4-FFF2-40B4-BE49-F238E27FC236}">
                <a16:creationId xmlns:a16="http://schemas.microsoft.com/office/drawing/2014/main" id="{1A266EE7-2D5E-8D5C-5E92-A2A99BEA2BE2}"/>
              </a:ext>
            </a:extLst>
          </p:cNvPr>
          <p:cNvSpPr txBox="1"/>
          <p:nvPr/>
        </p:nvSpPr>
        <p:spPr>
          <a:xfrm>
            <a:off x="576072" y="2531456"/>
            <a:ext cx="633033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 A bagagem deve estar</a:t>
            </a:r>
            <a:r>
              <a:rPr sz="1100" spc="-17" dirty="0">
                <a:solidFill>
                  <a:srgbClr val="000000"/>
                </a:solidFill>
                <a:latin typeface="Calibri"/>
                <a:cs typeface="Calibri"/>
              </a:rPr>
              <a:t> </a:t>
            </a:r>
            <a:r>
              <a:rPr sz="1100" dirty="0">
                <a:solidFill>
                  <a:srgbClr val="000000"/>
                </a:solidFill>
                <a:latin typeface="Calibri"/>
                <a:cs typeface="Calibri"/>
              </a:rPr>
              <a:t>firmemente fixa</a:t>
            </a:r>
            <a:r>
              <a:rPr sz="1100" spc="-17" dirty="0">
                <a:solidFill>
                  <a:srgbClr val="000000"/>
                </a:solidFill>
                <a:latin typeface="Calibri"/>
                <a:cs typeface="Calibri"/>
              </a:rPr>
              <a:t> </a:t>
            </a:r>
            <a:r>
              <a:rPr sz="1100" dirty="0">
                <a:solidFill>
                  <a:srgbClr val="000000"/>
                </a:solidFill>
                <a:latin typeface="Calibri"/>
                <a:cs typeface="Calibri"/>
              </a:rPr>
              <a:t>à moto e,</a:t>
            </a:r>
            <a:r>
              <a:rPr sz="1100" spc="-10" dirty="0">
                <a:solidFill>
                  <a:srgbClr val="000000"/>
                </a:solidFill>
                <a:latin typeface="Calibri"/>
                <a:cs typeface="Calibri"/>
              </a:rPr>
              <a:t> </a:t>
            </a:r>
            <a:r>
              <a:rPr sz="1100" dirty="0">
                <a:solidFill>
                  <a:srgbClr val="000000"/>
                </a:solidFill>
                <a:latin typeface="Calibri"/>
                <a:cs typeface="Calibri"/>
              </a:rPr>
              <a:t>antes de conduzir, deve confirmar que esta</a:t>
            </a:r>
            <a:r>
              <a:rPr sz="1100" spc="-25" dirty="0">
                <a:solidFill>
                  <a:srgbClr val="000000"/>
                </a:solidFill>
                <a:latin typeface="Calibri"/>
                <a:cs typeface="Calibri"/>
              </a:rPr>
              <a:t> </a:t>
            </a:r>
            <a:r>
              <a:rPr sz="1100" dirty="0">
                <a:solidFill>
                  <a:srgbClr val="000000"/>
                </a:solidFill>
                <a:latin typeface="Calibri"/>
                <a:cs typeface="Calibri"/>
              </a:rPr>
              <a:t>não </a:t>
            </a:r>
            <a:r>
              <a:rPr sz="1100" spc="11" dirty="0">
                <a:solidFill>
                  <a:srgbClr val="000000"/>
                </a:solidFill>
                <a:latin typeface="Calibri"/>
                <a:cs typeface="Calibri"/>
              </a:rPr>
              <a:t>se</a:t>
            </a:r>
            <a:r>
              <a:rPr sz="1100" spc="-16" dirty="0">
                <a:solidFill>
                  <a:srgbClr val="000000"/>
                </a:solidFill>
                <a:latin typeface="Calibri"/>
                <a:cs typeface="Calibri"/>
              </a:rPr>
              <a:t> </a:t>
            </a:r>
            <a:r>
              <a:rPr sz="1100" dirty="0">
                <a:solidFill>
                  <a:srgbClr val="000000"/>
                </a:solidFill>
                <a:latin typeface="Calibri"/>
                <a:cs typeface="Calibri"/>
              </a:rPr>
              <a:t>move.</a:t>
            </a:r>
          </a:p>
          <a:p>
            <a:pPr marL="0" marR="0">
              <a:lnSpc>
                <a:spcPts val="1343"/>
              </a:lnSpc>
              <a:spcBef>
                <a:spcPts val="5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sentir</a:t>
            </a:r>
            <a:r>
              <a:rPr sz="1100" spc="-22" dirty="0">
                <a:solidFill>
                  <a:srgbClr val="000000"/>
                </a:solidFill>
                <a:latin typeface="Calibri"/>
                <a:cs typeface="Calibri"/>
              </a:rPr>
              <a:t> </a:t>
            </a:r>
            <a:r>
              <a:rPr sz="1100" dirty="0">
                <a:solidFill>
                  <a:srgbClr val="000000"/>
                </a:solidFill>
                <a:latin typeface="Calibri"/>
                <a:cs typeface="Calibri"/>
              </a:rPr>
              <a:t>instabilidade durante a condução, confirme a fixação da bagagem</a:t>
            </a:r>
            <a:r>
              <a:rPr sz="1100" spc="12" dirty="0">
                <a:solidFill>
                  <a:srgbClr val="000000"/>
                </a:solidFill>
                <a:latin typeface="Calibri"/>
                <a:cs typeface="Calibri"/>
              </a:rPr>
              <a:t> </a:t>
            </a:r>
            <a:r>
              <a:rPr sz="1100" dirty="0">
                <a:solidFill>
                  <a:srgbClr val="000000"/>
                </a:solidFill>
                <a:latin typeface="Calibri"/>
                <a:cs typeface="Calibri"/>
              </a:rPr>
              <a:t>e ajuste-a caso seja</a:t>
            </a:r>
          </a:p>
          <a:p>
            <a:pPr marL="0" marR="0">
              <a:lnSpc>
                <a:spcPts val="1344"/>
              </a:lnSpc>
              <a:spcBef>
                <a:spcPts val="0"/>
              </a:spcBef>
              <a:spcAft>
                <a:spcPts val="0"/>
              </a:spcAft>
            </a:pPr>
            <a:r>
              <a:rPr sz="1100" dirty="0">
                <a:solidFill>
                  <a:srgbClr val="000000"/>
                </a:solidFill>
                <a:latin typeface="Calibri"/>
                <a:cs typeface="Calibri"/>
              </a:rPr>
              <a:t>necessário.</a:t>
            </a:r>
          </a:p>
        </p:txBody>
      </p:sp>
      <p:sp>
        <p:nvSpPr>
          <p:cNvPr id="15" name="object 8">
            <a:extLst>
              <a:ext uri="{FF2B5EF4-FFF2-40B4-BE49-F238E27FC236}">
                <a16:creationId xmlns:a16="http://schemas.microsoft.com/office/drawing/2014/main" id="{4C06C7B3-0224-E78A-DFA5-C185EEA35D16}"/>
              </a:ext>
            </a:extLst>
          </p:cNvPr>
          <p:cNvSpPr txBox="1"/>
          <p:nvPr/>
        </p:nvSpPr>
        <p:spPr>
          <a:xfrm>
            <a:off x="576072" y="3093812"/>
            <a:ext cx="5790047"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 Não é permitido carregar bagagem</a:t>
            </a:r>
            <a:r>
              <a:rPr sz="1100" spc="18" dirty="0">
                <a:solidFill>
                  <a:srgbClr val="000000"/>
                </a:solidFill>
                <a:latin typeface="Calibri"/>
                <a:cs typeface="Calibri"/>
              </a:rPr>
              <a:t> </a:t>
            </a:r>
            <a:r>
              <a:rPr sz="1100" dirty="0">
                <a:solidFill>
                  <a:srgbClr val="000000"/>
                </a:solidFill>
                <a:latin typeface="Calibri"/>
                <a:cs typeface="Calibri"/>
              </a:rPr>
              <a:t>demasiado volumosa</a:t>
            </a:r>
            <a:r>
              <a:rPr sz="1100" spc="-15"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pesada. A</a:t>
            </a:r>
            <a:r>
              <a:rPr sz="1100" spc="-15" dirty="0">
                <a:solidFill>
                  <a:srgbClr val="000000"/>
                </a:solidFill>
                <a:latin typeface="Calibri"/>
                <a:cs typeface="Calibri"/>
              </a:rPr>
              <a:t> </a:t>
            </a:r>
            <a:r>
              <a:rPr sz="1100" dirty="0">
                <a:solidFill>
                  <a:srgbClr val="000000"/>
                </a:solidFill>
                <a:latin typeface="Calibri"/>
                <a:cs typeface="Calibri"/>
              </a:rPr>
              <a:t>sobrecarga pode influir </a:t>
            </a:r>
            <a:r>
              <a:rPr sz="1100" spc="-15" dirty="0">
                <a:solidFill>
                  <a:srgbClr val="000000"/>
                </a:solidFill>
                <a:latin typeface="Calibri"/>
                <a:cs typeface="Calibri"/>
              </a:rPr>
              <a:t>no</a:t>
            </a:r>
          </a:p>
          <a:p>
            <a:pPr marL="0" marR="0">
              <a:lnSpc>
                <a:spcPts val="1344"/>
              </a:lnSpc>
              <a:spcBef>
                <a:spcPts val="50"/>
              </a:spcBef>
              <a:spcAft>
                <a:spcPts val="0"/>
              </a:spcAft>
            </a:pPr>
            <a:r>
              <a:rPr sz="1100" dirty="0">
                <a:solidFill>
                  <a:srgbClr val="000000"/>
                </a:solidFill>
                <a:latin typeface="Calibri"/>
                <a:cs typeface="Calibri"/>
              </a:rPr>
              <a:t>funcionamento e no rendimento</a:t>
            </a:r>
            <a:r>
              <a:rPr sz="1100" spc="11" dirty="0">
                <a:solidFill>
                  <a:srgbClr val="000000"/>
                </a:solidFill>
                <a:latin typeface="Calibri"/>
                <a:cs typeface="Calibri"/>
              </a:rPr>
              <a:t>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motor.</a:t>
            </a:r>
          </a:p>
        </p:txBody>
      </p:sp>
      <p:sp>
        <p:nvSpPr>
          <p:cNvPr id="16" name="object 9">
            <a:extLst>
              <a:ext uri="{FF2B5EF4-FFF2-40B4-BE49-F238E27FC236}">
                <a16:creationId xmlns:a16="http://schemas.microsoft.com/office/drawing/2014/main" id="{F1C5424F-B1DD-8057-1571-9CE23EA7E404}"/>
              </a:ext>
            </a:extLst>
          </p:cNvPr>
          <p:cNvSpPr txBox="1"/>
          <p:nvPr/>
        </p:nvSpPr>
        <p:spPr>
          <a:xfrm>
            <a:off x="576072" y="3485480"/>
            <a:ext cx="612924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 A instalação de acessórios e a bagagem</a:t>
            </a:r>
            <a:r>
              <a:rPr sz="1100" spc="18" dirty="0">
                <a:solidFill>
                  <a:srgbClr val="000000"/>
                </a:solidFill>
                <a:latin typeface="Calibri"/>
                <a:cs typeface="Calibri"/>
              </a:rPr>
              <a:t> </a:t>
            </a:r>
            <a:r>
              <a:rPr sz="1100" dirty="0">
                <a:solidFill>
                  <a:srgbClr val="000000"/>
                </a:solidFill>
                <a:latin typeface="Calibri"/>
                <a:cs typeface="Calibri"/>
              </a:rPr>
              <a:t>pode diminuir o rendimento</a:t>
            </a:r>
            <a:r>
              <a:rPr sz="1100" spc="11" dirty="0">
                <a:solidFill>
                  <a:srgbClr val="000000"/>
                </a:solidFill>
                <a:latin typeface="Calibri"/>
                <a:cs typeface="Calibri"/>
              </a:rPr>
              <a:t> </a:t>
            </a:r>
            <a:r>
              <a:rPr sz="1100" dirty="0">
                <a:solidFill>
                  <a:srgbClr val="000000"/>
                </a:solidFill>
                <a:latin typeface="Calibri"/>
                <a:cs typeface="Calibri"/>
              </a:rPr>
              <a:t>da moto. Certifique-se</a:t>
            </a:r>
            <a:r>
              <a:rPr sz="1100" spc="-14" dirty="0">
                <a:solidFill>
                  <a:srgbClr val="000000"/>
                </a:solidFill>
                <a:latin typeface="Calibri"/>
                <a:cs typeface="Calibri"/>
              </a:rPr>
              <a:t> </a:t>
            </a:r>
            <a:r>
              <a:rPr sz="1100" dirty="0">
                <a:solidFill>
                  <a:srgbClr val="000000"/>
                </a:solidFill>
                <a:latin typeface="Calibri"/>
                <a:cs typeface="Calibri"/>
              </a:rPr>
              <a:t>de que não</a:t>
            </a:r>
          </a:p>
          <a:p>
            <a:pPr marL="0" marR="0">
              <a:lnSpc>
                <a:spcPts val="1343"/>
              </a:lnSpc>
              <a:spcBef>
                <a:spcPts val="50"/>
              </a:spcBef>
              <a:spcAft>
                <a:spcPts val="0"/>
              </a:spcAft>
            </a:pPr>
            <a:r>
              <a:rPr sz="1100" dirty="0">
                <a:solidFill>
                  <a:srgbClr val="000000"/>
                </a:solidFill>
                <a:latin typeface="Calibri"/>
                <a:cs typeface="Calibri"/>
              </a:rPr>
              <a:t>afeta o sistema de iluminação, a distância ao</a:t>
            </a:r>
            <a:r>
              <a:rPr sz="1100" spc="11" dirty="0">
                <a:solidFill>
                  <a:srgbClr val="000000"/>
                </a:solidFill>
                <a:latin typeface="Calibri"/>
                <a:cs typeface="Calibri"/>
              </a:rPr>
              <a:t> </a:t>
            </a:r>
            <a:r>
              <a:rPr sz="1100" dirty="0">
                <a:solidFill>
                  <a:srgbClr val="000000"/>
                </a:solidFill>
                <a:latin typeface="Calibri"/>
                <a:cs typeface="Calibri"/>
              </a:rPr>
              <a:t>solo, o</a:t>
            </a:r>
            <a:r>
              <a:rPr sz="1100" spc="18" dirty="0">
                <a:solidFill>
                  <a:srgbClr val="000000"/>
                </a:solidFill>
                <a:latin typeface="Calibri"/>
                <a:cs typeface="Calibri"/>
              </a:rPr>
              <a:t> </a:t>
            </a:r>
            <a:r>
              <a:rPr sz="1100" dirty="0">
                <a:solidFill>
                  <a:srgbClr val="000000"/>
                </a:solidFill>
                <a:latin typeface="Calibri"/>
                <a:cs typeface="Calibri"/>
              </a:rPr>
              <a:t>ângulo de</a:t>
            </a:r>
            <a:r>
              <a:rPr sz="1100" spc="16" dirty="0">
                <a:solidFill>
                  <a:srgbClr val="000000"/>
                </a:solidFill>
                <a:latin typeface="Calibri"/>
                <a:cs typeface="Calibri"/>
              </a:rPr>
              <a:t> </a:t>
            </a:r>
            <a:r>
              <a:rPr sz="1100" dirty="0">
                <a:solidFill>
                  <a:srgbClr val="000000"/>
                </a:solidFill>
                <a:latin typeface="Calibri"/>
                <a:cs typeface="Calibri"/>
              </a:rPr>
              <a:t>inclinação, o rendimento da moto, a carga</a:t>
            </a:r>
          </a:p>
          <a:p>
            <a:pPr marL="0" marR="0">
              <a:lnSpc>
                <a:spcPts val="1344"/>
              </a:lnSpc>
              <a:spcBef>
                <a:spcPts val="0"/>
              </a:spcBef>
              <a:spcAft>
                <a:spcPts val="0"/>
              </a:spcAft>
            </a:pPr>
            <a:r>
              <a:rPr sz="1100" dirty="0">
                <a:solidFill>
                  <a:srgbClr val="000000"/>
                </a:solidFill>
                <a:latin typeface="Calibri"/>
                <a:cs typeface="Calibri"/>
              </a:rPr>
              <a:t>sobre os</a:t>
            </a:r>
            <a:r>
              <a:rPr sz="1100" spc="10" dirty="0">
                <a:solidFill>
                  <a:srgbClr val="000000"/>
                </a:solidFill>
                <a:latin typeface="Calibri"/>
                <a:cs typeface="Calibri"/>
              </a:rPr>
              <a:t> </a:t>
            </a:r>
            <a:r>
              <a:rPr sz="1100" dirty="0">
                <a:solidFill>
                  <a:srgbClr val="000000"/>
                </a:solidFill>
                <a:latin typeface="Calibri"/>
                <a:cs typeface="Calibri"/>
              </a:rPr>
              <a:t>pneus, o curso</a:t>
            </a:r>
            <a:r>
              <a:rPr sz="1100" spc="11" dirty="0">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suspensões</a:t>
            </a:r>
            <a:r>
              <a:rPr sz="1100">
                <a:solidFill>
                  <a:srgbClr val="000000"/>
                </a:solidFill>
                <a:latin typeface="Calibri"/>
                <a:cs typeface="Calibri"/>
              </a:rPr>
              <a:t>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outras</a:t>
            </a:r>
            <a:r>
              <a:rPr sz="1100" spc="-11" dirty="0">
                <a:solidFill>
                  <a:srgbClr val="000000"/>
                </a:solidFill>
                <a:latin typeface="Calibri"/>
                <a:cs typeface="Calibri"/>
              </a:rPr>
              <a:t> </a:t>
            </a:r>
            <a:r>
              <a:rPr sz="1100" dirty="0">
                <a:solidFill>
                  <a:srgbClr val="000000"/>
                </a:solidFill>
                <a:latin typeface="Calibri"/>
                <a:cs typeface="Calibri"/>
              </a:rPr>
              <a:t>atuações relacionadas com a condução.</a:t>
            </a:r>
          </a:p>
        </p:txBody>
      </p:sp>
      <p:sp>
        <p:nvSpPr>
          <p:cNvPr id="17" name="object 10">
            <a:extLst>
              <a:ext uri="{FF2B5EF4-FFF2-40B4-BE49-F238E27FC236}">
                <a16:creationId xmlns:a16="http://schemas.microsoft.com/office/drawing/2014/main" id="{ABDE49A3-F021-3262-2CA8-D04C9792C12E}"/>
              </a:ext>
            </a:extLst>
          </p:cNvPr>
          <p:cNvSpPr txBox="1"/>
          <p:nvPr/>
        </p:nvSpPr>
        <p:spPr>
          <a:xfrm>
            <a:off x="576072" y="4047836"/>
            <a:ext cx="631408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 Se carregar demasiado</a:t>
            </a:r>
            <a:r>
              <a:rPr sz="1100" spc="19" dirty="0">
                <a:solidFill>
                  <a:srgbClr val="000000"/>
                </a:solidFill>
                <a:latin typeface="Calibri"/>
                <a:cs typeface="Calibri"/>
              </a:rPr>
              <a:t> </a:t>
            </a:r>
            <a:r>
              <a:rPr sz="1100" dirty="0">
                <a:solidFill>
                  <a:srgbClr val="000000"/>
                </a:solidFill>
                <a:latin typeface="Calibri"/>
                <a:cs typeface="Calibri"/>
              </a:rPr>
              <a:t>peso sobre</a:t>
            </a:r>
            <a:r>
              <a:rPr sz="1100" spc="19" dirty="0">
                <a:solidFill>
                  <a:srgbClr val="000000"/>
                </a:solidFill>
                <a:latin typeface="Calibri"/>
                <a:cs typeface="Calibri"/>
              </a:rPr>
              <a:t> </a:t>
            </a:r>
            <a:r>
              <a:rPr sz="1100">
                <a:solidFill>
                  <a:srgbClr val="000000"/>
                </a:solidFill>
                <a:latin typeface="Calibri"/>
                <a:cs typeface="Calibri"/>
              </a:rPr>
              <a:t>o</a:t>
            </a:r>
            <a:r>
              <a:rPr sz="1100" spc="-12">
                <a:solidFill>
                  <a:srgbClr val="000000"/>
                </a:solidFill>
                <a:latin typeface="Calibri"/>
                <a:cs typeface="Calibri"/>
              </a:rPr>
              <a:t> </a:t>
            </a:r>
            <a:r>
              <a:rPr sz="1100">
                <a:solidFill>
                  <a:srgbClr val="000000"/>
                </a:solidFill>
                <a:latin typeface="Calibri"/>
                <a:cs typeface="Calibri"/>
              </a:rPr>
              <a:t>gui</a:t>
            </a:r>
            <a:r>
              <a:rPr lang="pt-BR" sz="1100">
                <a:solidFill>
                  <a:srgbClr val="000000"/>
                </a:solidFill>
                <a:latin typeface="Calibri"/>
                <a:cs typeface="Calibri"/>
              </a:rPr>
              <a:t>dão</a:t>
            </a:r>
            <a:r>
              <a:rPr sz="1100" spc="-16">
                <a:solidFill>
                  <a:srgbClr val="000000"/>
                </a:solidFill>
                <a:latin typeface="Calibri"/>
                <a:cs typeface="Calibri"/>
              </a:rPr>
              <a:t> </a:t>
            </a:r>
            <a:r>
              <a:rPr sz="1100" dirty="0">
                <a:solidFill>
                  <a:srgbClr val="000000"/>
                </a:solidFill>
                <a:latin typeface="Calibri"/>
                <a:cs typeface="Calibri"/>
              </a:rPr>
              <a:t>ou sobre </a:t>
            </a:r>
            <a:r>
              <a:rPr sz="1100">
                <a:solidFill>
                  <a:srgbClr val="000000"/>
                </a:solidFill>
                <a:latin typeface="Calibri"/>
                <a:cs typeface="Calibri"/>
              </a:rPr>
              <a:t>a </a:t>
            </a:r>
            <a:r>
              <a:rPr lang="pt-BR" sz="1100">
                <a:solidFill>
                  <a:srgbClr val="000000"/>
                </a:solidFill>
                <a:latin typeface="Calibri"/>
                <a:cs typeface="Calibri"/>
              </a:rPr>
              <a:t>suspensões</a:t>
            </a:r>
            <a:r>
              <a:rPr sz="1100">
                <a:solidFill>
                  <a:srgbClr val="000000"/>
                </a:solidFill>
                <a:latin typeface="Calibri"/>
                <a:cs typeface="Calibri"/>
              </a:rPr>
              <a:t>, </a:t>
            </a:r>
            <a:r>
              <a:rPr sz="1100" dirty="0">
                <a:solidFill>
                  <a:srgbClr val="000000"/>
                </a:solidFill>
                <a:latin typeface="Calibri"/>
                <a:cs typeface="Calibri"/>
              </a:rPr>
              <a:t>pode influir no rendimento da direção</a:t>
            </a:r>
            <a:r>
              <a:rPr sz="1100" spc="-12" dirty="0">
                <a:solidFill>
                  <a:srgbClr val="000000"/>
                </a:solidFill>
                <a:latin typeface="Calibri"/>
                <a:cs typeface="Calibri"/>
              </a:rPr>
              <a:t> </a:t>
            </a:r>
            <a:r>
              <a:rPr sz="1100" dirty="0">
                <a:solidFill>
                  <a:srgbClr val="000000"/>
                </a:solidFill>
                <a:latin typeface="Calibri"/>
                <a:cs typeface="Calibri"/>
              </a:rPr>
              <a:t>e</a:t>
            </a:r>
          </a:p>
          <a:p>
            <a:pPr marL="0" marR="0">
              <a:lnSpc>
                <a:spcPts val="1344"/>
              </a:lnSpc>
              <a:spcBef>
                <a:spcPts val="50"/>
              </a:spcBef>
              <a:spcAft>
                <a:spcPts val="0"/>
              </a:spcAft>
            </a:pPr>
            <a:r>
              <a:rPr sz="1100" dirty="0">
                <a:solidFill>
                  <a:srgbClr val="000000"/>
                </a:solidFill>
                <a:latin typeface="Calibri"/>
                <a:cs typeface="Calibri"/>
              </a:rPr>
              <a:t>causar perigo durante a condução.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txBox="1"/>
          <p:nvPr/>
        </p:nvSpPr>
        <p:spPr>
          <a:xfrm>
            <a:off x="684275" y="1444844"/>
            <a:ext cx="644414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 Não é permitida</a:t>
            </a:r>
            <a:r>
              <a:rPr sz="1100" spc="-15" dirty="0">
                <a:solidFill>
                  <a:srgbClr val="000000"/>
                </a:solidFill>
                <a:latin typeface="Calibri"/>
                <a:cs typeface="Calibri"/>
              </a:rPr>
              <a:t> </a:t>
            </a:r>
            <a:r>
              <a:rPr sz="1100" dirty="0">
                <a:solidFill>
                  <a:srgbClr val="000000"/>
                </a:solidFill>
                <a:latin typeface="Calibri"/>
                <a:cs typeface="Calibri"/>
              </a:rPr>
              <a:t>a instalação de um sidecar</a:t>
            </a:r>
            <a:r>
              <a:rPr sz="1100" spc="-20"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reboque. Não assumimos qualquer responsabilidade sobre os</a:t>
            </a:r>
          </a:p>
          <a:p>
            <a:pPr marL="0" marR="0">
              <a:lnSpc>
                <a:spcPts val="1344"/>
              </a:lnSpc>
              <a:spcBef>
                <a:spcPts val="50"/>
              </a:spcBef>
              <a:spcAft>
                <a:spcPts val="0"/>
              </a:spcAft>
            </a:pPr>
            <a:r>
              <a:rPr sz="1100" dirty="0">
                <a:solidFill>
                  <a:srgbClr val="000000"/>
                </a:solidFill>
                <a:latin typeface="Calibri"/>
                <a:cs typeface="Calibri"/>
              </a:rPr>
              <a:t>danos que possam ser causados pela instalação</a:t>
            </a:r>
            <a:r>
              <a:rPr sz="1100" spc="18" dirty="0">
                <a:solidFill>
                  <a:srgbClr val="000000"/>
                </a:solidFill>
                <a:latin typeface="Calibri"/>
                <a:cs typeface="Calibri"/>
              </a:rPr>
              <a:t> </a:t>
            </a:r>
            <a:r>
              <a:rPr sz="1100" dirty="0">
                <a:solidFill>
                  <a:srgbClr val="000000"/>
                </a:solidFill>
                <a:latin typeface="Calibri"/>
                <a:cs typeface="Calibri"/>
              </a:rPr>
              <a:t>de componentes não autorizados.</a:t>
            </a:r>
          </a:p>
        </p:txBody>
      </p:sp>
      <p:sp>
        <p:nvSpPr>
          <p:cNvPr id="6" name="object 6"/>
          <p:cNvSpPr txBox="1"/>
          <p:nvPr/>
        </p:nvSpPr>
        <p:spPr>
          <a:xfrm>
            <a:off x="684275" y="1838036"/>
            <a:ext cx="388361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Carga máxima: 150 kg,</a:t>
            </a:r>
            <a:r>
              <a:rPr sz="1100" spc="-13" dirty="0">
                <a:solidFill>
                  <a:srgbClr val="000000"/>
                </a:solidFill>
                <a:latin typeface="Calibri"/>
                <a:cs typeface="Calibri"/>
              </a:rPr>
              <a:t> </a:t>
            </a:r>
            <a:r>
              <a:rPr sz="1100" dirty="0">
                <a:solidFill>
                  <a:srgbClr val="000000"/>
                </a:solidFill>
                <a:latin typeface="Calibri"/>
                <a:cs typeface="Calibri"/>
              </a:rPr>
              <a:t>incluindo</a:t>
            </a:r>
            <a:r>
              <a:rPr sz="1100" spc="21" dirty="0">
                <a:solidFill>
                  <a:srgbClr val="000000"/>
                </a:solidFill>
                <a:latin typeface="Calibri"/>
                <a:cs typeface="Calibri"/>
              </a:rPr>
              <a:t> </a:t>
            </a:r>
            <a:r>
              <a:rPr sz="1100" dirty="0">
                <a:solidFill>
                  <a:srgbClr val="000000"/>
                </a:solidFill>
                <a:latin typeface="Calibri"/>
                <a:cs typeface="Calibri"/>
              </a:rPr>
              <a:t>condutor, bagagem e</a:t>
            </a:r>
            <a:r>
              <a:rPr sz="1100" spc="18" dirty="0">
                <a:solidFill>
                  <a:srgbClr val="000000"/>
                </a:solidFill>
                <a:latin typeface="Calibri"/>
                <a:cs typeface="Calibri"/>
              </a:rPr>
              <a:t> </a:t>
            </a:r>
            <a:r>
              <a:rPr sz="1100" dirty="0">
                <a:solidFill>
                  <a:srgbClr val="000000"/>
                </a:solidFill>
                <a:latin typeface="Calibri"/>
                <a:cs typeface="Calibri"/>
              </a:rPr>
              <a:t>acessórios.</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15</a:t>
            </a:r>
          </a:p>
        </p:txBody>
      </p:sp>
      <p:sp>
        <p:nvSpPr>
          <p:cNvPr id="8" name="object 4">
            <a:extLst>
              <a:ext uri="{FF2B5EF4-FFF2-40B4-BE49-F238E27FC236}">
                <a16:creationId xmlns:a16="http://schemas.microsoft.com/office/drawing/2014/main" id="{E89AD09B-E2B1-78EF-7C2E-F37AB4778EE3}"/>
              </a:ext>
            </a:extLst>
          </p:cNvPr>
          <p:cNvSpPr txBox="1"/>
          <p:nvPr/>
        </p:nvSpPr>
        <p:spPr>
          <a:xfrm>
            <a:off x="684275" y="711800"/>
            <a:ext cx="6380662"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 Carenagens, para-brisas ou outras peças de grande dimensão podem influir na estabilidade e na condução,</a:t>
            </a:r>
          </a:p>
          <a:p>
            <a:pPr marL="0" marR="0">
              <a:lnSpc>
                <a:spcPts val="1344"/>
              </a:lnSpc>
              <a:spcBef>
                <a:spcPts val="50"/>
              </a:spcBef>
              <a:spcAft>
                <a:spcPts val="0"/>
              </a:spcAft>
            </a:pPr>
            <a:r>
              <a:rPr sz="1100" dirty="0">
                <a:solidFill>
                  <a:srgbClr val="000000"/>
                </a:solidFill>
                <a:latin typeface="Calibri"/>
                <a:cs typeface="Calibri"/>
              </a:rPr>
              <a:t>o que aumenta não </a:t>
            </a:r>
            <a:r>
              <a:rPr sz="1100" spc="11" dirty="0">
                <a:solidFill>
                  <a:srgbClr val="000000"/>
                </a:solidFill>
                <a:latin typeface="Calibri"/>
                <a:cs typeface="Calibri"/>
              </a:rPr>
              <a:t>só</a:t>
            </a:r>
            <a:r>
              <a:rPr sz="1100" spc="-17" dirty="0">
                <a:solidFill>
                  <a:srgbClr val="000000"/>
                </a:solidFill>
                <a:latin typeface="Calibri"/>
                <a:cs typeface="Calibri"/>
              </a:rPr>
              <a:t> </a:t>
            </a:r>
            <a:r>
              <a:rPr sz="1100" dirty="0">
                <a:solidFill>
                  <a:srgbClr val="000000"/>
                </a:solidFill>
                <a:latin typeface="Calibri"/>
                <a:cs typeface="Calibri"/>
              </a:rPr>
              <a:t>o peso, mas também</a:t>
            </a:r>
            <a:r>
              <a:rPr sz="1100" spc="12" dirty="0">
                <a:solidFill>
                  <a:srgbClr val="000000"/>
                </a:solidFill>
                <a:latin typeface="Calibri"/>
                <a:cs typeface="Calibri"/>
              </a:rPr>
              <a:t> </a:t>
            </a:r>
            <a:r>
              <a:rPr sz="1100" dirty="0">
                <a:solidFill>
                  <a:srgbClr val="000000"/>
                </a:solidFill>
                <a:latin typeface="Calibri"/>
                <a:cs typeface="Calibri"/>
              </a:rPr>
              <a:t>a resistência aerodinâmica, reduzindo o</a:t>
            </a:r>
            <a:r>
              <a:rPr sz="1100" spc="17" dirty="0">
                <a:solidFill>
                  <a:srgbClr val="000000"/>
                </a:solidFill>
                <a:latin typeface="Calibri"/>
                <a:cs typeface="Calibri"/>
              </a:rPr>
              <a:t> </a:t>
            </a:r>
            <a:r>
              <a:rPr sz="1100" dirty="0">
                <a:solidFill>
                  <a:srgbClr val="000000"/>
                </a:solidFill>
                <a:latin typeface="Calibri"/>
                <a:cs typeface="Calibri"/>
              </a:rPr>
              <a:t>rendimento. A instalação</a:t>
            </a:r>
          </a:p>
          <a:p>
            <a:pPr marL="0" marR="0">
              <a:lnSpc>
                <a:spcPts val="1344"/>
              </a:lnSpc>
              <a:spcBef>
                <a:spcPts val="0"/>
              </a:spcBef>
              <a:spcAft>
                <a:spcPts val="0"/>
              </a:spcAft>
            </a:pPr>
            <a:r>
              <a:rPr sz="1100" dirty="0">
                <a:solidFill>
                  <a:srgbClr val="000000"/>
                </a:solidFill>
                <a:latin typeface="Calibri"/>
                <a:cs typeface="Calibri"/>
              </a:rPr>
              <a:t>destes componentes pode</a:t>
            </a:r>
            <a:r>
              <a:rPr sz="1100" spc="-12" dirty="0">
                <a:solidFill>
                  <a:srgbClr val="000000"/>
                </a:solidFill>
                <a:latin typeface="Calibri"/>
                <a:cs typeface="Calibri"/>
              </a:rPr>
              <a:t> </a:t>
            </a:r>
            <a:r>
              <a:rPr sz="1100" dirty="0">
                <a:solidFill>
                  <a:srgbClr val="000000"/>
                </a:solidFill>
                <a:latin typeface="Calibri"/>
                <a:cs typeface="Calibri"/>
              </a:rPr>
              <a:t>causar perigo, devido a não </a:t>
            </a:r>
            <a:r>
              <a:rPr sz="1100" spc="11" dirty="0">
                <a:solidFill>
                  <a:srgbClr val="000000"/>
                </a:solidFill>
                <a:latin typeface="Calibri"/>
                <a:cs typeface="Calibri"/>
              </a:rPr>
              <a:t>se</a:t>
            </a:r>
            <a:r>
              <a:rPr sz="1100" spc="-23" dirty="0">
                <a:solidFill>
                  <a:srgbClr val="000000"/>
                </a:solidFill>
                <a:latin typeface="Calibri"/>
                <a:cs typeface="Calibri"/>
              </a:rPr>
              <a:t> </a:t>
            </a:r>
            <a:r>
              <a:rPr sz="1100" dirty="0">
                <a:solidFill>
                  <a:srgbClr val="000000"/>
                </a:solidFill>
                <a:latin typeface="Calibri"/>
                <a:cs typeface="Calibri"/>
              </a:rPr>
              <a:t>terem comprovado no desenho original da moto.</a:t>
            </a:r>
          </a:p>
        </p:txBody>
      </p:sp>
      <p:sp>
        <p:nvSpPr>
          <p:cNvPr id="4" name="object 4">
            <a:extLst>
              <a:ext uri="{FF2B5EF4-FFF2-40B4-BE49-F238E27FC236}">
                <a16:creationId xmlns:a16="http://schemas.microsoft.com/office/drawing/2014/main" id="{76DDC40B-BB9C-334D-4C8B-7ADFABA83CFF}"/>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1"/>
          <p:cNvSpPr/>
          <p:nvPr/>
        </p:nvSpPr>
        <p:spPr>
          <a:xfrm>
            <a:off x="5273040" y="983995"/>
            <a:ext cx="1636775" cy="14660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770376" y="3747007"/>
            <a:ext cx="103632" cy="134111"/>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1976628" y="3728720"/>
            <a:ext cx="134111" cy="14325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35508" y="3558032"/>
            <a:ext cx="103632" cy="132588"/>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2002536" y="3146552"/>
            <a:ext cx="134111" cy="143256"/>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p:nvPr/>
        </p:nvSpPr>
        <p:spPr>
          <a:xfrm>
            <a:off x="3032759" y="2805176"/>
            <a:ext cx="114300" cy="132588"/>
          </a:xfrm>
          <a:prstGeom prst="rect">
            <a:avLst/>
          </a:prstGeom>
          <a:blipFill>
            <a:blip r:embed="rId6" cstate="print"/>
            <a:stretch>
              <a:fillRect/>
            </a:stretch>
          </a:blipFill>
        </p:spPr>
        <p:txBody>
          <a:bodyPr wrap="square" lIns="0" tIns="0" rIns="0" bIns="0" rtlCol="0">
            <a:spAutoFit/>
          </a:bodyPr>
          <a:lstStyle/>
          <a:p>
            <a:endParaRPr/>
          </a:p>
        </p:txBody>
      </p:sp>
      <p:sp>
        <p:nvSpPr>
          <p:cNvPr id="7" name="object 7"/>
          <p:cNvSpPr/>
          <p:nvPr/>
        </p:nvSpPr>
        <p:spPr>
          <a:xfrm>
            <a:off x="582168" y="593852"/>
            <a:ext cx="6304787" cy="19811"/>
          </a:xfrm>
          <a:prstGeom prst="rect">
            <a:avLst/>
          </a:prstGeom>
          <a:blipFill>
            <a:blip r:embed="rId7" cstate="print"/>
            <a:stretch>
              <a:fillRect/>
            </a:stretch>
          </a:blipFill>
        </p:spPr>
        <p:txBody>
          <a:bodyPr wrap="square" lIns="0" tIns="0" rIns="0" bIns="0" rtlCol="0">
            <a:spAutoFit/>
          </a:bodyPr>
          <a:lstStyle/>
          <a:p>
            <a:endParaRPr/>
          </a:p>
        </p:txBody>
      </p:sp>
      <p:sp>
        <p:nvSpPr>
          <p:cNvPr id="9" name="object 9"/>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10" name="object 10"/>
          <p:cNvSpPr txBox="1"/>
          <p:nvPr/>
        </p:nvSpPr>
        <p:spPr>
          <a:xfrm>
            <a:off x="576072" y="730733"/>
            <a:ext cx="1889515"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Fechadura de</a:t>
            </a:r>
            <a:r>
              <a:rPr sz="1400" b="1" spc="-15" dirty="0">
                <a:solidFill>
                  <a:srgbClr val="365F91"/>
                </a:solidFill>
                <a:latin typeface="Cambria"/>
                <a:cs typeface="Cambria"/>
              </a:rPr>
              <a:t> </a:t>
            </a:r>
            <a:r>
              <a:rPr sz="1400" b="1" dirty="0">
                <a:solidFill>
                  <a:srgbClr val="365F91"/>
                </a:solidFill>
                <a:latin typeface="Cambria"/>
                <a:cs typeface="Cambria"/>
              </a:rPr>
              <a:t>ignição</a:t>
            </a:r>
          </a:p>
        </p:txBody>
      </p:sp>
      <p:sp>
        <p:nvSpPr>
          <p:cNvPr id="11" name="object 11"/>
          <p:cNvSpPr txBox="1"/>
          <p:nvPr/>
        </p:nvSpPr>
        <p:spPr>
          <a:xfrm>
            <a:off x="576072" y="1236056"/>
            <a:ext cx="44930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fechadura de ignição</a:t>
            </a:r>
            <a:r>
              <a:rPr sz="1100" spc="12" dirty="0">
                <a:solidFill>
                  <a:srgbClr val="000000"/>
                </a:solidFill>
                <a:latin typeface="Calibri"/>
                <a:cs typeface="Calibri"/>
              </a:rPr>
              <a:t> </a:t>
            </a:r>
            <a:r>
              <a:rPr sz="1100" dirty="0">
                <a:solidFill>
                  <a:srgbClr val="000000"/>
                </a:solidFill>
                <a:latin typeface="Calibri"/>
                <a:cs typeface="Calibri"/>
              </a:rPr>
              <a:t>desta moto encontra-se na parte superior dianteira e</a:t>
            </a:r>
          </a:p>
          <a:p>
            <a:pPr marL="0" marR="0">
              <a:lnSpc>
                <a:spcPts val="1343"/>
              </a:lnSpc>
              <a:spcBef>
                <a:spcPts val="50"/>
              </a:spcBef>
              <a:spcAft>
                <a:spcPts val="0"/>
              </a:spcAft>
            </a:pPr>
            <a:r>
              <a:rPr sz="1100" dirty="0">
                <a:solidFill>
                  <a:srgbClr val="000000"/>
                </a:solidFill>
                <a:latin typeface="Calibri"/>
                <a:cs typeface="Calibri"/>
              </a:rPr>
              <a:t>inclui o</a:t>
            </a:r>
            <a:r>
              <a:rPr sz="1100" spc="10" dirty="0">
                <a:solidFill>
                  <a:srgbClr val="000000"/>
                </a:solidFill>
                <a:latin typeface="Calibri"/>
                <a:cs typeface="Calibri"/>
              </a:rPr>
              <a:t> </a:t>
            </a:r>
            <a:r>
              <a:rPr sz="1100" dirty="0">
                <a:solidFill>
                  <a:srgbClr val="000000"/>
                </a:solidFill>
                <a:latin typeface="Calibri"/>
                <a:cs typeface="Calibri"/>
              </a:rPr>
              <a:t>bloqueio</a:t>
            </a:r>
            <a:r>
              <a:rPr sz="1100" spc="11" dirty="0">
                <a:solidFill>
                  <a:srgbClr val="000000"/>
                </a:solidFill>
                <a:latin typeface="Calibri"/>
                <a:cs typeface="Calibri"/>
              </a:rPr>
              <a:t> </a:t>
            </a:r>
            <a:r>
              <a:rPr sz="1100" dirty="0">
                <a:solidFill>
                  <a:srgbClr val="000000"/>
                </a:solidFill>
                <a:latin typeface="Calibri"/>
                <a:cs typeface="Calibri"/>
              </a:rPr>
              <a:t>da direção.</a:t>
            </a:r>
          </a:p>
        </p:txBody>
      </p:sp>
      <p:sp>
        <p:nvSpPr>
          <p:cNvPr id="12" name="object 12"/>
          <p:cNvSpPr txBox="1"/>
          <p:nvPr/>
        </p:nvSpPr>
        <p:spPr>
          <a:xfrm>
            <a:off x="576072" y="1627724"/>
            <a:ext cx="452233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Esta</a:t>
            </a:r>
            <a:r>
              <a:rPr sz="1100" spc="-18" dirty="0">
                <a:solidFill>
                  <a:srgbClr val="000000"/>
                </a:solidFill>
                <a:latin typeface="Calibri"/>
                <a:cs typeface="Calibri"/>
              </a:rPr>
              <a:t> </a:t>
            </a:r>
            <a:r>
              <a:rPr sz="1100" dirty="0">
                <a:solidFill>
                  <a:srgbClr val="000000"/>
                </a:solidFill>
                <a:latin typeface="Calibri"/>
                <a:cs typeface="Calibri"/>
              </a:rPr>
              <a:t>moto</a:t>
            </a:r>
            <a:r>
              <a:rPr sz="1100" spc="-11" dirty="0">
                <a:solidFill>
                  <a:srgbClr val="000000"/>
                </a:solidFill>
                <a:latin typeface="Calibri"/>
                <a:cs typeface="Calibri"/>
              </a:rPr>
              <a:t> </a:t>
            </a:r>
            <a:r>
              <a:rPr sz="1100" dirty="0">
                <a:solidFill>
                  <a:srgbClr val="000000"/>
                </a:solidFill>
                <a:latin typeface="Calibri"/>
                <a:cs typeface="Calibri"/>
              </a:rPr>
              <a:t>está equipada com duas chaves,</a:t>
            </a:r>
            <a:r>
              <a:rPr sz="1100" spc="-22" dirty="0">
                <a:solidFill>
                  <a:srgbClr val="000000"/>
                </a:solidFill>
                <a:latin typeface="Calibri"/>
                <a:cs typeface="Calibri"/>
              </a:rPr>
              <a:t> </a:t>
            </a:r>
            <a:r>
              <a:rPr sz="1100" dirty="0">
                <a:solidFill>
                  <a:srgbClr val="000000"/>
                </a:solidFill>
                <a:latin typeface="Calibri"/>
                <a:cs typeface="Calibri"/>
              </a:rPr>
              <a:t>uma</a:t>
            </a:r>
            <a:r>
              <a:rPr sz="1100" spc="-27" dirty="0">
                <a:solidFill>
                  <a:srgbClr val="000000"/>
                </a:solidFill>
                <a:latin typeface="Calibri"/>
                <a:cs typeface="Calibri"/>
              </a:rPr>
              <a:t> </a:t>
            </a:r>
            <a:r>
              <a:rPr sz="1100" dirty="0">
                <a:solidFill>
                  <a:srgbClr val="000000"/>
                </a:solidFill>
                <a:latin typeface="Calibri"/>
                <a:cs typeface="Calibri"/>
              </a:rPr>
              <a:t>das quais é </a:t>
            </a:r>
            <a:r>
              <a:rPr sz="1100">
                <a:solidFill>
                  <a:srgbClr val="000000"/>
                </a:solidFill>
                <a:latin typeface="Calibri"/>
                <a:cs typeface="Calibri"/>
              </a:rPr>
              <a:t>de </a:t>
            </a:r>
            <a:r>
              <a:rPr lang="pt-BR" sz="1100">
                <a:solidFill>
                  <a:srgbClr val="000000"/>
                </a:solidFill>
                <a:latin typeface="Calibri"/>
                <a:cs typeface="Calibri"/>
              </a:rPr>
              <a:t>reserva</a:t>
            </a:r>
            <a:r>
              <a:rPr sz="1100">
                <a:solidFill>
                  <a:srgbClr val="000000"/>
                </a:solidFill>
                <a:latin typeface="Calibri"/>
                <a:cs typeface="Calibri"/>
              </a:rPr>
              <a:t> e</a:t>
            </a:r>
            <a:r>
              <a:rPr lang="pt-BR" sz="1100">
                <a:solidFill>
                  <a:srgbClr val="000000"/>
                </a:solidFill>
                <a:latin typeface="Calibri"/>
                <a:cs typeface="Calibri"/>
              </a:rPr>
              <a:t> </a:t>
            </a:r>
            <a:r>
              <a:rPr sz="1100">
                <a:solidFill>
                  <a:srgbClr val="000000"/>
                </a:solidFill>
                <a:latin typeface="Calibri"/>
                <a:cs typeface="Calibri"/>
              </a:rPr>
              <a:t>que </a:t>
            </a:r>
            <a:r>
              <a:rPr sz="1100" dirty="0">
                <a:solidFill>
                  <a:srgbClr val="000000"/>
                </a:solidFill>
                <a:latin typeface="Calibri"/>
                <a:cs typeface="Calibri"/>
              </a:rPr>
              <a:t>deverá guardar em</a:t>
            </a:r>
            <a:r>
              <a:rPr sz="1100" spc="16" dirty="0">
                <a:solidFill>
                  <a:srgbClr val="000000"/>
                </a:solidFill>
                <a:latin typeface="Calibri"/>
                <a:cs typeface="Calibri"/>
              </a:rPr>
              <a:t> </a:t>
            </a:r>
            <a:r>
              <a:rPr sz="1100" dirty="0">
                <a:solidFill>
                  <a:srgbClr val="000000"/>
                </a:solidFill>
                <a:latin typeface="Calibri"/>
                <a:cs typeface="Calibri"/>
              </a:rPr>
              <a:t>lugar seguro.</a:t>
            </a:r>
          </a:p>
        </p:txBody>
      </p:sp>
      <p:sp>
        <p:nvSpPr>
          <p:cNvPr id="13" name="object 13"/>
          <p:cNvSpPr txBox="1"/>
          <p:nvPr/>
        </p:nvSpPr>
        <p:spPr>
          <a:xfrm>
            <a:off x="576072" y="2019392"/>
            <a:ext cx="463022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fechadura da ignição, bloqueio</a:t>
            </a:r>
            <a:r>
              <a:rPr sz="1100" spc="20" dirty="0">
                <a:solidFill>
                  <a:srgbClr val="000000"/>
                </a:solidFill>
                <a:latin typeface="Calibri"/>
                <a:cs typeface="Calibri"/>
              </a:rPr>
              <a:t> </a:t>
            </a:r>
            <a:r>
              <a:rPr sz="1100" dirty="0">
                <a:solidFill>
                  <a:srgbClr val="000000"/>
                </a:solidFill>
                <a:latin typeface="Calibri"/>
                <a:cs typeface="Calibri"/>
              </a:rPr>
              <a:t>da direção,</a:t>
            </a:r>
            <a:r>
              <a:rPr sz="1100" spc="-17" dirty="0">
                <a:solidFill>
                  <a:srgbClr val="000000"/>
                </a:solidFill>
                <a:latin typeface="Calibri"/>
                <a:cs typeface="Calibri"/>
              </a:rPr>
              <a:t> </a:t>
            </a:r>
            <a:r>
              <a:rPr sz="1100" dirty="0">
                <a:solidFill>
                  <a:srgbClr val="000000"/>
                </a:solidFill>
                <a:latin typeface="Calibri"/>
                <a:cs typeface="Calibri"/>
              </a:rPr>
              <a:t>fechadura do</a:t>
            </a:r>
            <a:r>
              <a:rPr sz="1100" spc="14" dirty="0">
                <a:solidFill>
                  <a:srgbClr val="000000"/>
                </a:solidFill>
                <a:latin typeface="Calibri"/>
                <a:cs typeface="Calibri"/>
              </a:rPr>
              <a:t> </a:t>
            </a:r>
            <a:r>
              <a:rPr sz="1100" dirty="0">
                <a:solidFill>
                  <a:srgbClr val="000000"/>
                </a:solidFill>
                <a:latin typeface="Calibri"/>
                <a:cs typeface="Calibri"/>
              </a:rPr>
              <a:t>assento, fechadura</a:t>
            </a:r>
          </a:p>
          <a:p>
            <a:pPr marL="0" marR="0">
              <a:lnSpc>
                <a:spcPts val="1343"/>
              </a:lnSpc>
              <a:spcBef>
                <a:spcPts val="50"/>
              </a:spcBef>
              <a:spcAft>
                <a:spcPts val="0"/>
              </a:spcAft>
            </a:pPr>
            <a:r>
              <a:rPr sz="1100" dirty="0">
                <a:solidFill>
                  <a:srgbClr val="000000"/>
                </a:solidFill>
                <a:latin typeface="Calibri"/>
                <a:cs typeface="Calibri"/>
              </a:rPr>
              <a:t>da tampa</a:t>
            </a:r>
            <a:r>
              <a:rPr sz="1100" spc="-10" dirty="0">
                <a:solidFill>
                  <a:srgbClr val="000000"/>
                </a:solidFill>
                <a:latin typeface="Calibri"/>
                <a:cs typeface="Calibri"/>
              </a:rPr>
              <a:t> </a:t>
            </a:r>
            <a:r>
              <a:rPr sz="1100" dirty="0">
                <a:solidFill>
                  <a:srgbClr val="000000"/>
                </a:solidFill>
                <a:latin typeface="Calibri"/>
                <a:cs typeface="Calibri"/>
              </a:rPr>
              <a:t>lateral</a:t>
            </a:r>
            <a:r>
              <a:rPr sz="1100" spc="-22" dirty="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a do tampão do</a:t>
            </a:r>
            <a:r>
              <a:rPr sz="1100" spc="22" dirty="0">
                <a:solidFill>
                  <a:srgbClr val="000000"/>
                </a:solidFill>
                <a:latin typeface="Calibri"/>
                <a:cs typeface="Calibri"/>
              </a:rPr>
              <a:t> </a:t>
            </a:r>
            <a:r>
              <a:rPr sz="1100" dirty="0">
                <a:solidFill>
                  <a:srgbClr val="000000"/>
                </a:solidFill>
                <a:latin typeface="Calibri"/>
                <a:cs typeface="Calibri"/>
              </a:rPr>
              <a:t>depósito de </a:t>
            </a:r>
            <a:r>
              <a:rPr sz="1100">
                <a:solidFill>
                  <a:srgbClr val="000000"/>
                </a:solidFill>
                <a:latin typeface="Calibri"/>
                <a:cs typeface="Calibri"/>
              </a:rPr>
              <a:t>combustível </a:t>
            </a:r>
            <a:r>
              <a:rPr lang="pt-BR" sz="1100">
                <a:solidFill>
                  <a:srgbClr val="000000"/>
                </a:solidFill>
                <a:latin typeface="Calibri"/>
                <a:cs typeface="Calibri"/>
              </a:rPr>
              <a:t>utilizam</a:t>
            </a:r>
            <a:r>
              <a:rPr sz="1100">
                <a:solidFill>
                  <a:srgbClr val="000000"/>
                </a:solidFill>
                <a:latin typeface="Calibri"/>
                <a:cs typeface="Calibri"/>
              </a:rPr>
              <a:t> </a:t>
            </a:r>
            <a:r>
              <a:rPr sz="1100" dirty="0">
                <a:solidFill>
                  <a:srgbClr val="000000"/>
                </a:solidFill>
                <a:latin typeface="Calibri"/>
                <a:cs typeface="Calibri"/>
              </a:rPr>
              <a:t>todas a</a:t>
            </a:r>
          </a:p>
          <a:p>
            <a:pPr marL="0" marR="0">
              <a:lnSpc>
                <a:spcPts val="1344"/>
              </a:lnSpc>
              <a:spcBef>
                <a:spcPts val="0"/>
              </a:spcBef>
              <a:spcAft>
                <a:spcPts val="0"/>
              </a:spcAft>
            </a:pPr>
            <a:r>
              <a:rPr sz="1100" dirty="0">
                <a:solidFill>
                  <a:srgbClr val="000000"/>
                </a:solidFill>
                <a:latin typeface="Calibri"/>
                <a:cs typeface="Calibri"/>
              </a:rPr>
              <a:t>mesma chave.</a:t>
            </a:r>
          </a:p>
        </p:txBody>
      </p:sp>
      <p:sp>
        <p:nvSpPr>
          <p:cNvPr id="14" name="object 14"/>
          <p:cNvSpPr txBox="1"/>
          <p:nvPr/>
        </p:nvSpPr>
        <p:spPr>
          <a:xfrm>
            <a:off x="576072" y="2802728"/>
            <a:ext cx="6355560" cy="7411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fechadura de ignição tem três posições: “</a:t>
            </a:r>
            <a:r>
              <a:rPr sz="1100" spc="649" dirty="0">
                <a:solidFill>
                  <a:srgbClr val="000000"/>
                </a:solidFill>
                <a:latin typeface="Calibri"/>
                <a:cs typeface="Calibri"/>
              </a:rPr>
              <a:t> </a:t>
            </a:r>
            <a:r>
              <a:rPr sz="1100" dirty="0">
                <a:solidFill>
                  <a:srgbClr val="000000"/>
                </a:solidFill>
                <a:latin typeface="Calibri"/>
                <a:cs typeface="Calibri"/>
              </a:rPr>
              <a:t>“ significa que o circuito</a:t>
            </a:r>
            <a:r>
              <a:rPr sz="1100" spc="18" dirty="0">
                <a:solidFill>
                  <a:srgbClr val="000000"/>
                </a:solidFill>
                <a:latin typeface="Calibri"/>
                <a:cs typeface="Calibri"/>
              </a:rPr>
              <a:t> </a:t>
            </a:r>
            <a:r>
              <a:rPr sz="1100" dirty="0">
                <a:solidFill>
                  <a:srgbClr val="000000"/>
                </a:solidFill>
                <a:latin typeface="Calibri"/>
                <a:cs typeface="Calibri"/>
              </a:rPr>
              <a:t>de ignição está ligado e que se pode</a:t>
            </a:r>
          </a:p>
          <a:p>
            <a:pPr marL="0" marR="0">
              <a:lnSpc>
                <a:spcPts val="1344"/>
              </a:lnSpc>
              <a:spcBef>
                <a:spcPts val="50"/>
              </a:spcBef>
              <a:spcAft>
                <a:spcPts val="0"/>
              </a:spcAft>
            </a:pPr>
            <a:r>
              <a:rPr sz="1100" dirty="0">
                <a:solidFill>
                  <a:srgbClr val="000000"/>
                </a:solidFill>
                <a:latin typeface="Calibri"/>
                <a:cs typeface="Calibri"/>
              </a:rPr>
              <a:t>arrancar a qualquer momento. </a:t>
            </a:r>
            <a:r>
              <a:rPr sz="1100" spc="11" dirty="0">
                <a:solidFill>
                  <a:srgbClr val="000000"/>
                </a:solidFill>
                <a:latin typeface="Calibri"/>
                <a:cs typeface="Calibri"/>
              </a:rPr>
              <a:t>Os</a:t>
            </a:r>
            <a:r>
              <a:rPr sz="1100" spc="-28" dirty="0">
                <a:solidFill>
                  <a:srgbClr val="000000"/>
                </a:solidFill>
                <a:latin typeface="Calibri"/>
                <a:cs typeface="Calibri"/>
              </a:rPr>
              <a:t> </a:t>
            </a:r>
            <a:r>
              <a:rPr sz="1100" dirty="0">
                <a:solidFill>
                  <a:srgbClr val="000000"/>
                </a:solidFill>
                <a:latin typeface="Calibri"/>
                <a:cs typeface="Calibri"/>
              </a:rPr>
              <a:t>restantes</a:t>
            </a:r>
            <a:r>
              <a:rPr sz="1100" spc="-10" dirty="0">
                <a:solidFill>
                  <a:srgbClr val="000000"/>
                </a:solidFill>
                <a:latin typeface="Calibri"/>
                <a:cs typeface="Calibri"/>
              </a:rPr>
              <a:t> </a:t>
            </a:r>
            <a:r>
              <a:rPr sz="1100" dirty="0">
                <a:solidFill>
                  <a:srgbClr val="000000"/>
                </a:solidFill>
                <a:latin typeface="Calibri"/>
                <a:cs typeface="Calibri"/>
              </a:rPr>
              <a:t>circuitos funcionais também estão operativos. Nesta posição</a:t>
            </a:r>
            <a:r>
              <a:rPr sz="1100" spc="12" dirty="0">
                <a:solidFill>
                  <a:srgbClr val="000000"/>
                </a:solidFill>
                <a:latin typeface="Calibri"/>
                <a:cs typeface="Calibri"/>
              </a:rPr>
              <a:t> </a:t>
            </a:r>
            <a:r>
              <a:rPr sz="1100" dirty="0">
                <a:solidFill>
                  <a:srgbClr val="000000"/>
                </a:solidFill>
                <a:latin typeface="Calibri"/>
                <a:cs typeface="Calibri"/>
              </a:rPr>
              <a:t>não</a:t>
            </a:r>
          </a:p>
          <a:p>
            <a:pPr marL="0" marR="0">
              <a:lnSpc>
                <a:spcPts val="1347"/>
              </a:lnSpc>
              <a:spcBef>
                <a:spcPts val="152"/>
              </a:spcBef>
              <a:spcAft>
                <a:spcPts val="0"/>
              </a:spcAft>
            </a:pPr>
            <a:r>
              <a:rPr sz="1100" dirty="0">
                <a:solidFill>
                  <a:srgbClr val="000000"/>
                </a:solidFill>
                <a:latin typeface="Calibri"/>
                <a:cs typeface="Calibri"/>
              </a:rPr>
              <a:t>se pode retirar a chave.</a:t>
            </a:r>
            <a:r>
              <a:rPr sz="1100" spc="-14" dirty="0">
                <a:solidFill>
                  <a:srgbClr val="000000"/>
                </a:solidFill>
                <a:latin typeface="Calibri"/>
                <a:cs typeface="Calibri"/>
              </a:rPr>
              <a:t> </a:t>
            </a:r>
            <a:r>
              <a:rPr sz="1100" dirty="0">
                <a:solidFill>
                  <a:srgbClr val="000000"/>
                </a:solidFill>
                <a:latin typeface="Calibri"/>
                <a:cs typeface="Calibri"/>
              </a:rPr>
              <a:t>“</a:t>
            </a:r>
            <a:r>
              <a:rPr sz="1100" spc="793" dirty="0">
                <a:solidFill>
                  <a:srgbClr val="000000"/>
                </a:solidFill>
                <a:latin typeface="Calibri"/>
                <a:cs typeface="Calibri"/>
              </a:rPr>
              <a:t> </a:t>
            </a:r>
            <a:r>
              <a:rPr sz="1100" dirty="0">
                <a:solidFill>
                  <a:srgbClr val="000000"/>
                </a:solidFill>
                <a:latin typeface="Calibri"/>
                <a:cs typeface="Calibri"/>
              </a:rPr>
              <a:t>“ significa que</a:t>
            </a:r>
            <a:r>
              <a:rPr sz="1100" spc="19" dirty="0">
                <a:solidFill>
                  <a:srgbClr val="000000"/>
                </a:solidFill>
                <a:latin typeface="Calibri"/>
                <a:cs typeface="Calibri"/>
              </a:rPr>
              <a:t> </a:t>
            </a:r>
            <a:r>
              <a:rPr sz="1100" dirty="0">
                <a:solidFill>
                  <a:srgbClr val="000000"/>
                </a:solidFill>
                <a:latin typeface="Calibri"/>
                <a:cs typeface="Calibri"/>
              </a:rPr>
              <a:t>o circuito de ignição está desligado e não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pode arrancar</a:t>
            </a:r>
            <a:r>
              <a:rPr sz="1100" spc="-16" dirty="0">
                <a:solidFill>
                  <a:srgbClr val="000000"/>
                </a:solidFill>
                <a:latin typeface="Calibri"/>
                <a:cs typeface="Calibri"/>
              </a:rPr>
              <a:t> </a:t>
            </a:r>
            <a:r>
              <a:rPr sz="1100" dirty="0">
                <a:solidFill>
                  <a:srgbClr val="000000"/>
                </a:solidFill>
                <a:latin typeface="Calibri"/>
                <a:cs typeface="Calibri"/>
              </a:rPr>
              <a:t>a moto.</a:t>
            </a:r>
          </a:p>
          <a:p>
            <a:pPr marL="0" marR="0">
              <a:lnSpc>
                <a:spcPts val="1343"/>
              </a:lnSpc>
              <a:spcBef>
                <a:spcPts val="0"/>
              </a:spcBef>
              <a:spcAft>
                <a:spcPts val="0"/>
              </a:spcAft>
            </a:pPr>
            <a:r>
              <a:rPr sz="1100" dirty="0">
                <a:solidFill>
                  <a:srgbClr val="000000"/>
                </a:solidFill>
                <a:latin typeface="Calibri"/>
                <a:cs typeface="Calibri"/>
              </a:rPr>
              <a:t>Nesta posição pode retirar-se a chave.</a:t>
            </a:r>
          </a:p>
        </p:txBody>
      </p:sp>
      <p:sp>
        <p:nvSpPr>
          <p:cNvPr id="15" name="object 15"/>
          <p:cNvSpPr txBox="1"/>
          <p:nvPr/>
        </p:nvSpPr>
        <p:spPr>
          <a:xfrm>
            <a:off x="576072" y="3555584"/>
            <a:ext cx="6334666" cy="53860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t>
            </a:r>
            <a:r>
              <a:rPr sz="1100" spc="649" dirty="0">
                <a:solidFill>
                  <a:srgbClr val="000000"/>
                </a:solidFill>
                <a:latin typeface="Calibri"/>
                <a:cs typeface="Calibri"/>
              </a:rPr>
              <a:t> </a:t>
            </a:r>
            <a:r>
              <a:rPr sz="1100" dirty="0">
                <a:solidFill>
                  <a:srgbClr val="000000"/>
                </a:solidFill>
                <a:latin typeface="Calibri"/>
                <a:cs typeface="Calibri"/>
              </a:rPr>
              <a:t>“ significa que a direção</a:t>
            </a:r>
            <a:r>
              <a:rPr sz="1100" spc="20" dirty="0">
                <a:solidFill>
                  <a:srgbClr val="000000"/>
                </a:solidFill>
                <a:latin typeface="Calibri"/>
                <a:cs typeface="Calibri"/>
              </a:rPr>
              <a:t> </a:t>
            </a:r>
            <a:r>
              <a:rPr sz="1100" dirty="0">
                <a:solidFill>
                  <a:srgbClr val="000000"/>
                </a:solidFill>
                <a:latin typeface="Calibri"/>
                <a:cs typeface="Calibri"/>
              </a:rPr>
              <a:t>está bloqueada. Rode </a:t>
            </a:r>
            <a:r>
              <a:rPr sz="1100">
                <a:solidFill>
                  <a:srgbClr val="000000"/>
                </a:solidFill>
                <a:latin typeface="Calibri"/>
                <a:cs typeface="Calibri"/>
              </a:rPr>
              <a:t>o gui</a:t>
            </a:r>
            <a:r>
              <a:rPr lang="pt-BR" sz="1100">
                <a:solidFill>
                  <a:srgbClr val="000000"/>
                </a:solidFill>
                <a:latin typeface="Calibri"/>
                <a:cs typeface="Calibri"/>
              </a:rPr>
              <a:t>dão</a:t>
            </a:r>
            <a:r>
              <a:rPr sz="1100">
                <a:solidFill>
                  <a:srgbClr val="000000"/>
                </a:solidFill>
                <a:latin typeface="Calibri"/>
                <a:cs typeface="Calibri"/>
              </a:rPr>
              <a:t> </a:t>
            </a:r>
            <a:r>
              <a:rPr sz="1100" dirty="0">
                <a:solidFill>
                  <a:srgbClr val="000000"/>
                </a:solidFill>
                <a:latin typeface="Calibri"/>
                <a:cs typeface="Calibri"/>
              </a:rPr>
              <a:t>totalmente para a esquerda, empurre a chave e</a:t>
            </a:r>
          </a:p>
          <a:p>
            <a:pPr marL="0" marR="0">
              <a:lnSpc>
                <a:spcPts val="1347"/>
              </a:lnSpc>
              <a:spcBef>
                <a:spcPts val="152"/>
              </a:spcBef>
              <a:spcAft>
                <a:spcPts val="0"/>
              </a:spcAft>
            </a:pPr>
            <a:r>
              <a:rPr sz="1100" dirty="0">
                <a:solidFill>
                  <a:srgbClr val="000000"/>
                </a:solidFill>
                <a:latin typeface="Calibri"/>
                <a:cs typeface="Calibri"/>
              </a:rPr>
              <a:t>rode-a desde a posição “</a:t>
            </a:r>
            <a:r>
              <a:rPr sz="1100" spc="793" dirty="0">
                <a:solidFill>
                  <a:srgbClr val="000000"/>
                </a:solidFill>
                <a:latin typeface="Calibri"/>
                <a:cs typeface="Calibri"/>
              </a:rPr>
              <a:t> </a:t>
            </a:r>
            <a:r>
              <a:rPr sz="1100" dirty="0">
                <a:solidFill>
                  <a:srgbClr val="000000"/>
                </a:solidFill>
                <a:latin typeface="Calibri"/>
                <a:cs typeface="Calibri"/>
              </a:rPr>
              <a:t>“ à esquerda para a posição “</a:t>
            </a:r>
            <a:r>
              <a:rPr sz="1100" spc="649" dirty="0">
                <a:solidFill>
                  <a:srgbClr val="000000"/>
                </a:solidFill>
                <a:latin typeface="Calibri"/>
                <a:cs typeface="Calibri"/>
              </a:rPr>
              <a:t> </a:t>
            </a:r>
            <a:r>
              <a:rPr sz="1100" dirty="0">
                <a:solidFill>
                  <a:srgbClr val="000000"/>
                </a:solidFill>
                <a:latin typeface="Calibri"/>
                <a:cs typeface="Calibri"/>
              </a:rPr>
              <a:t>“. Nesta posição pode-se</a:t>
            </a:r>
            <a:r>
              <a:rPr sz="1100" spc="19" dirty="0">
                <a:solidFill>
                  <a:srgbClr val="000000"/>
                </a:solidFill>
                <a:latin typeface="Calibri"/>
                <a:cs typeface="Calibri"/>
              </a:rPr>
              <a:t> </a:t>
            </a:r>
            <a:r>
              <a:rPr sz="1100" dirty="0">
                <a:solidFill>
                  <a:srgbClr val="000000"/>
                </a:solidFill>
                <a:latin typeface="Calibri"/>
                <a:cs typeface="Calibri"/>
              </a:rPr>
              <a:t>retirar a chave.</a:t>
            </a:r>
            <a:r>
              <a:rPr sz="1100" spc="-18" dirty="0">
                <a:solidFill>
                  <a:srgbClr val="000000"/>
                </a:solidFill>
                <a:latin typeface="Calibri"/>
                <a:cs typeface="Calibri"/>
              </a:rPr>
              <a:t> </a:t>
            </a:r>
            <a:r>
              <a:rPr sz="1100" dirty="0">
                <a:solidFill>
                  <a:srgbClr val="000000"/>
                </a:solidFill>
                <a:latin typeface="Calibri"/>
                <a:cs typeface="Calibri"/>
              </a:rPr>
              <a:t>O circuito</a:t>
            </a:r>
          </a:p>
          <a:p>
            <a:pPr marL="0" marR="0">
              <a:lnSpc>
                <a:spcPts val="1344"/>
              </a:lnSpc>
              <a:spcBef>
                <a:spcPts val="50"/>
              </a:spcBef>
              <a:spcAft>
                <a:spcPts val="0"/>
              </a:spcAft>
            </a:pPr>
            <a:r>
              <a:rPr sz="1100" dirty="0">
                <a:solidFill>
                  <a:srgbClr val="000000"/>
                </a:solidFill>
                <a:latin typeface="Calibri"/>
                <a:cs typeface="Calibri"/>
              </a:rPr>
              <a:t>de ignição está</a:t>
            </a:r>
            <a:r>
              <a:rPr sz="1100" spc="-12" dirty="0">
                <a:solidFill>
                  <a:srgbClr val="000000"/>
                </a:solidFill>
                <a:latin typeface="Calibri"/>
                <a:cs typeface="Calibri"/>
              </a:rPr>
              <a:t> </a:t>
            </a:r>
            <a:r>
              <a:rPr sz="1100" dirty="0">
                <a:solidFill>
                  <a:srgbClr val="000000"/>
                </a:solidFill>
                <a:latin typeface="Calibri"/>
                <a:cs typeface="Calibri"/>
              </a:rPr>
              <a:t>desligado e não</a:t>
            </a:r>
            <a:r>
              <a:rPr sz="1100" spc="11" dirty="0">
                <a:solidFill>
                  <a:srgbClr val="000000"/>
                </a:solidFill>
                <a:latin typeface="Calibri"/>
                <a:cs typeface="Calibri"/>
              </a:rPr>
              <a:t> se</a:t>
            </a:r>
            <a:r>
              <a:rPr sz="1100" spc="-28" dirty="0">
                <a:solidFill>
                  <a:srgbClr val="000000"/>
                </a:solidFill>
                <a:latin typeface="Calibri"/>
                <a:cs typeface="Calibri"/>
              </a:rPr>
              <a:t> </a:t>
            </a:r>
            <a:r>
              <a:rPr sz="1100" dirty="0">
                <a:solidFill>
                  <a:srgbClr val="000000"/>
                </a:solidFill>
                <a:latin typeface="Calibri"/>
                <a:cs typeface="Calibri"/>
              </a:rPr>
              <a:t>pode</a:t>
            </a:r>
            <a:r>
              <a:rPr sz="1100" spc="-17" dirty="0">
                <a:solidFill>
                  <a:srgbClr val="000000"/>
                </a:solidFill>
                <a:latin typeface="Calibri"/>
                <a:cs typeface="Calibri"/>
              </a:rPr>
              <a:t> </a:t>
            </a:r>
            <a:r>
              <a:rPr sz="1100" dirty="0">
                <a:solidFill>
                  <a:srgbClr val="000000"/>
                </a:solidFill>
                <a:latin typeface="Calibri"/>
                <a:cs typeface="Calibri"/>
              </a:rPr>
              <a:t>arrancar a</a:t>
            </a:r>
            <a:r>
              <a:rPr sz="1100" spc="-14" dirty="0">
                <a:solidFill>
                  <a:srgbClr val="000000"/>
                </a:solidFill>
                <a:latin typeface="Calibri"/>
                <a:cs typeface="Calibri"/>
              </a:rPr>
              <a:t> </a:t>
            </a:r>
            <a:r>
              <a:rPr sz="1100" dirty="0">
                <a:solidFill>
                  <a:srgbClr val="000000"/>
                </a:solidFill>
                <a:latin typeface="Calibri"/>
                <a:cs typeface="Calibri"/>
              </a:rPr>
              <a:t>moto.</a:t>
            </a:r>
          </a:p>
        </p:txBody>
      </p:sp>
      <p:sp>
        <p:nvSpPr>
          <p:cNvPr id="16" name="object 1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1788668"/>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935228"/>
            <a:ext cx="6301740" cy="63245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3477768" y="94040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7" name="object 7"/>
          <p:cNvSpPr txBox="1"/>
          <p:nvPr/>
        </p:nvSpPr>
        <p:spPr>
          <a:xfrm>
            <a:off x="755904" y="1167972"/>
            <a:ext cx="5979351"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Esta</a:t>
            </a:r>
            <a:r>
              <a:rPr sz="1100" spc="-18" dirty="0">
                <a:solidFill>
                  <a:srgbClr val="000000"/>
                </a:solidFill>
                <a:latin typeface="Calibri"/>
                <a:cs typeface="Calibri"/>
              </a:rPr>
              <a:t> </a:t>
            </a:r>
            <a:r>
              <a:rPr sz="1100" dirty="0">
                <a:solidFill>
                  <a:srgbClr val="000000"/>
                </a:solidFill>
                <a:latin typeface="Calibri"/>
                <a:cs typeface="Calibri"/>
              </a:rPr>
              <a:t>moto</a:t>
            </a:r>
            <a:r>
              <a:rPr sz="1100" spc="-11" dirty="0">
                <a:solidFill>
                  <a:srgbClr val="000000"/>
                </a:solidFill>
                <a:latin typeface="Calibri"/>
                <a:cs typeface="Calibri"/>
              </a:rPr>
              <a:t> </a:t>
            </a:r>
            <a:r>
              <a:rPr sz="1100" dirty="0">
                <a:solidFill>
                  <a:srgbClr val="000000"/>
                </a:solidFill>
                <a:latin typeface="Calibri"/>
                <a:cs typeface="Calibri"/>
              </a:rPr>
              <a:t>conta com descanso lateral apenas</a:t>
            </a:r>
            <a:r>
              <a:rPr sz="1100" spc="-10" dirty="0">
                <a:solidFill>
                  <a:srgbClr val="000000"/>
                </a:solidFill>
                <a:latin typeface="Calibri"/>
                <a:cs typeface="Calibri"/>
              </a:rPr>
              <a:t> </a:t>
            </a:r>
            <a:r>
              <a:rPr sz="1100" dirty="0">
                <a:solidFill>
                  <a:srgbClr val="000000"/>
                </a:solidFill>
                <a:latin typeface="Calibri"/>
                <a:cs typeface="Calibri"/>
              </a:rPr>
              <a:t>para</a:t>
            </a:r>
            <a:r>
              <a:rPr sz="1100" spc="11" dirty="0">
                <a:solidFill>
                  <a:srgbClr val="000000"/>
                </a:solidFill>
                <a:latin typeface="Calibri"/>
                <a:cs typeface="Calibri"/>
              </a:rPr>
              <a:t> </a:t>
            </a:r>
            <a:r>
              <a:rPr sz="1100" dirty="0">
                <a:solidFill>
                  <a:srgbClr val="000000"/>
                </a:solidFill>
                <a:latin typeface="Calibri"/>
                <a:cs typeface="Calibri"/>
              </a:rPr>
              <a:t>garantir a estabilidade no estacionamento. Quando</a:t>
            </a:r>
          </a:p>
          <a:p>
            <a:pPr marL="0" marR="0">
              <a:lnSpc>
                <a:spcPts val="1344"/>
              </a:lnSpc>
              <a:spcBef>
                <a:spcPts val="50"/>
              </a:spcBef>
              <a:spcAft>
                <a:spcPts val="0"/>
              </a:spcAft>
            </a:pPr>
            <a:r>
              <a:rPr sz="1100" dirty="0">
                <a:solidFill>
                  <a:srgbClr val="000000"/>
                </a:solidFill>
                <a:latin typeface="Calibri"/>
                <a:cs typeface="Calibri"/>
              </a:rPr>
              <a:t>bloquear a direção, rode o guiador todo para a esquerda e não para a direita.</a:t>
            </a:r>
          </a:p>
        </p:txBody>
      </p:sp>
      <p:sp>
        <p:nvSpPr>
          <p:cNvPr id="8" name="object 8"/>
          <p:cNvSpPr txBox="1"/>
          <p:nvPr/>
        </p:nvSpPr>
        <p:spPr>
          <a:xfrm>
            <a:off x="3593592" y="1793840"/>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9" name="object 9"/>
          <p:cNvSpPr txBox="1"/>
          <p:nvPr/>
        </p:nvSpPr>
        <p:spPr>
          <a:xfrm>
            <a:off x="755904" y="2021413"/>
            <a:ext cx="6024205"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Durante a condução</a:t>
            </a:r>
            <a:r>
              <a:rPr sz="1100" spc="18" dirty="0">
                <a:solidFill>
                  <a:srgbClr val="000000"/>
                </a:solidFill>
                <a:latin typeface="Calibri"/>
                <a:cs typeface="Calibri"/>
              </a:rPr>
              <a:t> </a:t>
            </a:r>
            <a:r>
              <a:rPr sz="1100" dirty="0">
                <a:solidFill>
                  <a:srgbClr val="000000"/>
                </a:solidFill>
                <a:latin typeface="Calibri"/>
                <a:cs typeface="Calibri"/>
              </a:rPr>
              <a:t>não é permitido rodar a chave de ignição para a posição “</a:t>
            </a:r>
            <a:r>
              <a:rPr sz="1100" spc="661" dirty="0">
                <a:solidFill>
                  <a:srgbClr val="000000"/>
                </a:solidFill>
                <a:latin typeface="Calibri"/>
                <a:cs typeface="Calibri"/>
              </a:rPr>
              <a:t> </a:t>
            </a:r>
            <a:r>
              <a:rPr sz="1100" dirty="0">
                <a:solidFill>
                  <a:srgbClr val="000000"/>
                </a:solidFill>
                <a:latin typeface="Calibri"/>
                <a:cs typeface="Calibri"/>
              </a:rPr>
              <a:t>“, já</a:t>
            </a:r>
            <a:r>
              <a:rPr sz="1100" spc="12" dirty="0">
                <a:solidFill>
                  <a:srgbClr val="000000"/>
                </a:solidFill>
                <a:latin typeface="Calibri"/>
                <a:cs typeface="Calibri"/>
              </a:rPr>
              <a:t> </a:t>
            </a:r>
            <a:r>
              <a:rPr sz="1100" dirty="0">
                <a:solidFill>
                  <a:srgbClr val="000000"/>
                </a:solidFill>
                <a:latin typeface="Calibri"/>
                <a:cs typeface="Calibri"/>
              </a:rPr>
              <a:t>que pode perder o</a:t>
            </a:r>
          </a:p>
          <a:p>
            <a:pPr marL="0" marR="0">
              <a:lnSpc>
                <a:spcPts val="1347"/>
              </a:lnSpc>
              <a:spcBef>
                <a:spcPts val="54"/>
              </a:spcBef>
              <a:spcAft>
                <a:spcPts val="0"/>
              </a:spcAft>
            </a:pPr>
            <a:r>
              <a:rPr sz="1100">
                <a:solidFill>
                  <a:srgbClr val="000000"/>
                </a:solidFill>
                <a:latin typeface="Calibri"/>
                <a:cs typeface="Calibri"/>
              </a:rPr>
              <a:t>control</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da moto.</a:t>
            </a:r>
          </a:p>
        </p:txBody>
      </p:sp>
      <p:sp>
        <p:nvSpPr>
          <p:cNvPr id="10" name="object 10"/>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17</a:t>
            </a:r>
          </a:p>
        </p:txBody>
      </p:sp>
      <p:sp>
        <p:nvSpPr>
          <p:cNvPr id="11" name="object 4">
            <a:extLst>
              <a:ext uri="{FF2B5EF4-FFF2-40B4-BE49-F238E27FC236}">
                <a16:creationId xmlns:a16="http://schemas.microsoft.com/office/drawing/2014/main" id="{59A20B91-7C30-27EA-59DF-37875ED40857}"/>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3355698"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Painel</a:t>
            </a:r>
            <a:r>
              <a:rPr sz="1400" b="1" spc="-14" dirty="0">
                <a:solidFill>
                  <a:srgbClr val="365F91"/>
                </a:solidFill>
                <a:latin typeface="Cambria"/>
                <a:cs typeface="Cambria"/>
              </a:rPr>
              <a:t> </a:t>
            </a:r>
            <a:r>
              <a:rPr sz="1400" b="1" dirty="0">
                <a:solidFill>
                  <a:srgbClr val="365F91"/>
                </a:solidFill>
                <a:latin typeface="Cambria"/>
                <a:cs typeface="Cambria"/>
              </a:rPr>
              <a:t>de</a:t>
            </a:r>
            <a:r>
              <a:rPr sz="1400" b="1" spc="14" dirty="0">
                <a:solidFill>
                  <a:srgbClr val="365F91"/>
                </a:solidFill>
                <a:latin typeface="Cambria"/>
                <a:cs typeface="Cambria"/>
              </a:rPr>
              <a:t> </a:t>
            </a:r>
            <a:r>
              <a:rPr sz="1400" b="1" dirty="0">
                <a:solidFill>
                  <a:srgbClr val="365F91"/>
                </a:solidFill>
                <a:latin typeface="Cambria"/>
                <a:cs typeface="Cambria"/>
              </a:rPr>
              <a:t>instrumentos</a:t>
            </a:r>
            <a:r>
              <a:rPr sz="1400" b="1" spc="19" dirty="0">
                <a:solidFill>
                  <a:srgbClr val="365F91"/>
                </a:solidFill>
                <a:latin typeface="Cambria"/>
                <a:cs typeface="Cambria"/>
              </a:rPr>
              <a:t> </a:t>
            </a:r>
            <a:r>
              <a:rPr sz="1400" b="1" dirty="0">
                <a:solidFill>
                  <a:srgbClr val="365F91"/>
                </a:solidFill>
                <a:latin typeface="Cambria"/>
                <a:cs typeface="Cambria"/>
              </a:rPr>
              <a:t>e</a:t>
            </a:r>
            <a:r>
              <a:rPr sz="1400" b="1" spc="-12" dirty="0">
                <a:solidFill>
                  <a:srgbClr val="365F91"/>
                </a:solidFill>
                <a:latin typeface="Cambria"/>
                <a:cs typeface="Cambria"/>
              </a:rPr>
              <a:t> </a:t>
            </a:r>
            <a:r>
              <a:rPr sz="1400" b="1" dirty="0">
                <a:solidFill>
                  <a:srgbClr val="365F91"/>
                </a:solidFill>
                <a:latin typeface="Cambria"/>
                <a:cs typeface="Cambria"/>
              </a:rPr>
              <a:t>luzes</a:t>
            </a:r>
            <a:r>
              <a:rPr sz="1400" b="1" spc="17" dirty="0">
                <a:solidFill>
                  <a:srgbClr val="365F91"/>
                </a:solidFill>
                <a:latin typeface="Cambria"/>
                <a:cs typeface="Cambria"/>
              </a:rPr>
              <a:t> </a:t>
            </a:r>
            <a:r>
              <a:rPr sz="1400" b="1" dirty="0">
                <a:solidFill>
                  <a:srgbClr val="365F91"/>
                </a:solidFill>
                <a:latin typeface="Cambria"/>
                <a:cs typeface="Cambria"/>
              </a:rPr>
              <a:t>de</a:t>
            </a:r>
            <a:r>
              <a:rPr sz="1400" b="1" spc="-15" dirty="0">
                <a:solidFill>
                  <a:srgbClr val="365F91"/>
                </a:solidFill>
                <a:latin typeface="Cambria"/>
                <a:cs typeface="Cambria"/>
              </a:rPr>
              <a:t> </a:t>
            </a:r>
            <a:r>
              <a:rPr sz="1400" b="1" dirty="0">
                <a:solidFill>
                  <a:srgbClr val="365F91"/>
                </a:solidFill>
                <a:latin typeface="Cambria"/>
                <a:cs typeface="Cambria"/>
              </a:rPr>
              <a:t>aviso</a:t>
            </a:r>
          </a:p>
        </p:txBody>
      </p:sp>
      <p:sp>
        <p:nvSpPr>
          <p:cNvPr id="6" name="object 6"/>
          <p:cNvSpPr txBox="1"/>
          <p:nvPr/>
        </p:nvSpPr>
        <p:spPr>
          <a:xfrm>
            <a:off x="576072" y="1348832"/>
            <a:ext cx="137489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Sensor fotoelétrico</a:t>
            </a:r>
          </a:p>
        </p:txBody>
      </p:sp>
      <p:sp>
        <p:nvSpPr>
          <p:cNvPr id="7" name="object 7"/>
          <p:cNvSpPr txBox="1"/>
          <p:nvPr/>
        </p:nvSpPr>
        <p:spPr>
          <a:xfrm>
            <a:off x="576072" y="1487516"/>
            <a:ext cx="165786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 Aviso do pisca</a:t>
            </a:r>
            <a:r>
              <a:rPr sz="1100" spc="-20" dirty="0">
                <a:solidFill>
                  <a:srgbClr val="000000"/>
                </a:solidFill>
                <a:latin typeface="Calibri"/>
                <a:cs typeface="Calibri"/>
              </a:rPr>
              <a:t> </a:t>
            </a:r>
            <a:r>
              <a:rPr sz="1100" dirty="0">
                <a:solidFill>
                  <a:srgbClr val="000000"/>
                </a:solidFill>
                <a:latin typeface="Calibri"/>
                <a:cs typeface="Calibri"/>
              </a:rPr>
              <a:t>esquerdo</a:t>
            </a:r>
          </a:p>
        </p:txBody>
      </p:sp>
      <p:sp>
        <p:nvSpPr>
          <p:cNvPr id="8" name="object 8"/>
          <p:cNvSpPr txBox="1"/>
          <p:nvPr/>
        </p:nvSpPr>
        <p:spPr>
          <a:xfrm>
            <a:off x="576072" y="1627724"/>
            <a:ext cx="167802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 Aviso de luz de máximos</a:t>
            </a:r>
          </a:p>
        </p:txBody>
      </p:sp>
      <p:sp>
        <p:nvSpPr>
          <p:cNvPr id="9" name="object 9"/>
          <p:cNvSpPr txBox="1"/>
          <p:nvPr/>
        </p:nvSpPr>
        <p:spPr>
          <a:xfrm>
            <a:off x="576072" y="1767932"/>
            <a:ext cx="1793184" cy="48816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 Aviso de ligação Bluetooth</a:t>
            </a:r>
          </a:p>
          <a:p>
            <a:pPr marL="0" marR="0">
              <a:lnSpc>
                <a:spcPts val="1091"/>
              </a:lnSpc>
              <a:spcBef>
                <a:spcPts val="0"/>
              </a:spcBef>
              <a:spcAft>
                <a:spcPts val="0"/>
              </a:spcAft>
            </a:pPr>
            <a:r>
              <a:rPr sz="1100" dirty="0">
                <a:solidFill>
                  <a:srgbClr val="000000"/>
                </a:solidFill>
                <a:latin typeface="Calibri"/>
                <a:cs typeface="Calibri"/>
              </a:rPr>
              <a:t>5. Aviso do descanso lateral</a:t>
            </a:r>
          </a:p>
          <a:p>
            <a:pPr marL="0" marR="0">
              <a:lnSpc>
                <a:spcPts val="1104"/>
              </a:lnSpc>
              <a:spcBef>
                <a:spcPts val="0"/>
              </a:spcBef>
              <a:spcAft>
                <a:spcPts val="0"/>
              </a:spcAft>
            </a:pPr>
            <a:r>
              <a:rPr sz="1100" dirty="0">
                <a:solidFill>
                  <a:srgbClr val="000000"/>
                </a:solidFill>
                <a:latin typeface="Calibri"/>
                <a:cs typeface="Calibri"/>
              </a:rPr>
              <a:t>6. Aviso do corta-corrente</a:t>
            </a:r>
          </a:p>
        </p:txBody>
      </p:sp>
      <p:sp>
        <p:nvSpPr>
          <p:cNvPr id="10" name="object 10"/>
          <p:cNvSpPr txBox="1"/>
          <p:nvPr/>
        </p:nvSpPr>
        <p:spPr>
          <a:xfrm>
            <a:off x="576072" y="2187032"/>
            <a:ext cx="2030853" cy="59189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 Aviso de baixa pressão do óleo</a:t>
            </a:r>
          </a:p>
          <a:p>
            <a:pPr marL="0" marR="0">
              <a:lnSpc>
                <a:spcPts val="1091"/>
              </a:lnSpc>
              <a:spcBef>
                <a:spcPts val="0"/>
              </a:spcBef>
              <a:spcAft>
                <a:spcPts val="0"/>
              </a:spcAft>
            </a:pPr>
            <a:r>
              <a:rPr sz="1100" dirty="0">
                <a:solidFill>
                  <a:srgbClr val="000000"/>
                </a:solidFill>
                <a:latin typeface="Calibri"/>
                <a:cs typeface="Calibri"/>
              </a:rPr>
              <a:t>8. Aviso de anomalia no motor</a:t>
            </a:r>
          </a:p>
          <a:p>
            <a:pPr marL="0" marR="0">
              <a:lnSpc>
                <a:spcPts val="1104"/>
              </a:lnSpc>
              <a:spcBef>
                <a:spcPts val="0"/>
              </a:spcBef>
              <a:spcAft>
                <a:spcPts val="0"/>
              </a:spcAft>
            </a:pPr>
            <a:r>
              <a:rPr sz="1100" dirty="0">
                <a:solidFill>
                  <a:srgbClr val="000000"/>
                </a:solidFill>
                <a:latin typeface="Calibri"/>
                <a:cs typeface="Calibri"/>
              </a:rPr>
              <a:t>9. Nível</a:t>
            </a:r>
            <a:r>
              <a:rPr sz="1100" spc="-10" dirty="0">
                <a:solidFill>
                  <a:srgbClr val="000000"/>
                </a:solidFill>
                <a:latin typeface="Calibri"/>
                <a:cs typeface="Calibri"/>
              </a:rPr>
              <a:t> </a:t>
            </a:r>
            <a:r>
              <a:rPr sz="1100" dirty="0">
                <a:solidFill>
                  <a:srgbClr val="000000"/>
                </a:solidFill>
                <a:latin typeface="Calibri"/>
                <a:cs typeface="Calibri"/>
              </a:rPr>
              <a:t>de temperatura e alerta</a:t>
            </a:r>
          </a:p>
          <a:p>
            <a:pPr marL="0" marR="0">
              <a:lnSpc>
                <a:spcPts val="1103"/>
              </a:lnSpc>
              <a:spcBef>
                <a:spcPts val="0"/>
              </a:spcBef>
              <a:spcAft>
                <a:spcPts val="0"/>
              </a:spcAft>
            </a:pPr>
            <a:r>
              <a:rPr sz="1100" dirty="0">
                <a:solidFill>
                  <a:srgbClr val="000000"/>
                </a:solidFill>
                <a:latin typeface="Calibri"/>
                <a:cs typeface="Calibri"/>
              </a:rPr>
              <a:t>10</a:t>
            </a:r>
            <a:r>
              <a:rPr sz="1100">
                <a:solidFill>
                  <a:srgbClr val="000000"/>
                </a:solidFill>
                <a:latin typeface="Calibri"/>
                <a:cs typeface="Calibri"/>
              </a:rPr>
              <a:t>. Conta-</a:t>
            </a:r>
            <a:r>
              <a:rPr lang="pt-BR" sz="1100">
                <a:solidFill>
                  <a:srgbClr val="000000"/>
                </a:solidFill>
                <a:latin typeface="Calibri"/>
                <a:cs typeface="Calibri"/>
              </a:rPr>
              <a:t>giros</a:t>
            </a:r>
            <a:endParaRPr sz="1100" dirty="0">
              <a:solidFill>
                <a:srgbClr val="000000"/>
              </a:solidFill>
              <a:latin typeface="Calibri"/>
              <a:cs typeface="Calibri"/>
            </a:endParaRPr>
          </a:p>
        </p:txBody>
      </p:sp>
      <p:sp>
        <p:nvSpPr>
          <p:cNvPr id="11" name="object 11"/>
          <p:cNvSpPr txBox="1"/>
          <p:nvPr/>
        </p:nvSpPr>
        <p:spPr>
          <a:xfrm>
            <a:off x="576072" y="2744816"/>
            <a:ext cx="156994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 Aviso do pisca</a:t>
            </a:r>
            <a:r>
              <a:rPr sz="1100" spc="-10" dirty="0">
                <a:solidFill>
                  <a:srgbClr val="000000"/>
                </a:solidFill>
                <a:latin typeface="Calibri"/>
                <a:cs typeface="Calibri"/>
              </a:rPr>
              <a:t> </a:t>
            </a:r>
            <a:r>
              <a:rPr sz="1100" dirty="0">
                <a:solidFill>
                  <a:srgbClr val="000000"/>
                </a:solidFill>
                <a:latin typeface="Calibri"/>
                <a:cs typeface="Calibri"/>
              </a:rPr>
              <a:t>direito</a:t>
            </a:r>
          </a:p>
        </p:txBody>
      </p:sp>
      <p:sp>
        <p:nvSpPr>
          <p:cNvPr id="12" name="object 12"/>
          <p:cNvSpPr txBox="1"/>
          <p:nvPr/>
        </p:nvSpPr>
        <p:spPr>
          <a:xfrm>
            <a:off x="576072" y="2885024"/>
            <a:ext cx="105659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 Velocímetro</a:t>
            </a:r>
          </a:p>
        </p:txBody>
      </p:sp>
      <p:sp>
        <p:nvSpPr>
          <p:cNvPr id="13" name="object 13"/>
          <p:cNvSpPr txBox="1"/>
          <p:nvPr/>
        </p:nvSpPr>
        <p:spPr>
          <a:xfrm>
            <a:off x="576072" y="3025232"/>
            <a:ext cx="136984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13. Navegador básico</a:t>
            </a:r>
          </a:p>
        </p:txBody>
      </p:sp>
      <p:sp>
        <p:nvSpPr>
          <p:cNvPr id="14" name="object 14"/>
          <p:cNvSpPr txBox="1"/>
          <p:nvPr/>
        </p:nvSpPr>
        <p:spPr>
          <a:xfrm>
            <a:off x="576072" y="3163916"/>
            <a:ext cx="2370842" cy="6283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14. Indicador de mudança</a:t>
            </a:r>
            <a:r>
              <a:rPr sz="1100" spc="-17" dirty="0">
                <a:solidFill>
                  <a:srgbClr val="000000"/>
                </a:solidFill>
                <a:latin typeface="Calibri"/>
                <a:cs typeface="Calibri"/>
              </a:rPr>
              <a:t> </a:t>
            </a:r>
            <a:r>
              <a:rPr sz="1100" dirty="0">
                <a:solidFill>
                  <a:srgbClr val="000000"/>
                </a:solidFill>
                <a:latin typeface="Calibri"/>
                <a:cs typeface="Calibri"/>
              </a:rPr>
              <a:t>engrenada</a:t>
            </a:r>
          </a:p>
          <a:p>
            <a:pPr marL="0" marR="0">
              <a:lnSpc>
                <a:spcPts val="1104"/>
              </a:lnSpc>
              <a:spcBef>
                <a:spcPts val="50"/>
              </a:spcBef>
              <a:spcAft>
                <a:spcPts val="0"/>
              </a:spcAft>
            </a:pPr>
            <a:r>
              <a:rPr sz="1100" dirty="0">
                <a:solidFill>
                  <a:srgbClr val="000000"/>
                </a:solidFill>
                <a:latin typeface="Calibri"/>
                <a:cs typeface="Calibri"/>
              </a:rPr>
              <a:t>15. Nível de gasolina e aviso de reserva</a:t>
            </a:r>
          </a:p>
          <a:p>
            <a:pPr marL="0" marR="0">
              <a:lnSpc>
                <a:spcPts val="1103"/>
              </a:lnSpc>
              <a:spcBef>
                <a:spcPts val="0"/>
              </a:spcBef>
              <a:spcAft>
                <a:spcPts val="0"/>
              </a:spcAft>
            </a:pPr>
            <a:r>
              <a:rPr sz="1100" dirty="0">
                <a:solidFill>
                  <a:srgbClr val="000000"/>
                </a:solidFill>
                <a:latin typeface="Calibri"/>
                <a:cs typeface="Calibri"/>
              </a:rPr>
              <a:t>16. Aviso de anomalia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ABS</a:t>
            </a:r>
          </a:p>
          <a:p>
            <a:pPr marL="0" marR="0">
              <a:lnSpc>
                <a:spcPts val="1092"/>
              </a:lnSpc>
              <a:spcBef>
                <a:spcPts val="0"/>
              </a:spcBef>
              <a:spcAft>
                <a:spcPts val="0"/>
              </a:spcAft>
            </a:pPr>
            <a:r>
              <a:rPr sz="1100" dirty="0">
                <a:solidFill>
                  <a:srgbClr val="000000"/>
                </a:solidFill>
                <a:latin typeface="Calibri"/>
                <a:cs typeface="Calibri"/>
              </a:rPr>
              <a:t>17. Aviso de revisão</a:t>
            </a:r>
          </a:p>
        </p:txBody>
      </p:sp>
      <p:sp>
        <p:nvSpPr>
          <p:cNvPr id="15" name="object 15"/>
          <p:cNvSpPr txBox="1"/>
          <p:nvPr/>
        </p:nvSpPr>
        <p:spPr>
          <a:xfrm>
            <a:off x="576072" y="3723224"/>
            <a:ext cx="3554356" cy="76857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18. Aviso de baixa tensão da bateria</a:t>
            </a:r>
          </a:p>
          <a:p>
            <a:pPr marL="0" marR="0">
              <a:lnSpc>
                <a:spcPts val="1103"/>
              </a:lnSpc>
              <a:spcBef>
                <a:spcPts val="50"/>
              </a:spcBef>
              <a:spcAft>
                <a:spcPts val="0"/>
              </a:spcAft>
            </a:pPr>
            <a:r>
              <a:rPr sz="1100" dirty="0">
                <a:solidFill>
                  <a:srgbClr val="000000"/>
                </a:solidFill>
                <a:latin typeface="Calibri"/>
                <a:cs typeface="Calibri"/>
              </a:rPr>
              <a:t>19</a:t>
            </a:r>
            <a:r>
              <a:rPr sz="1100">
                <a:solidFill>
                  <a:srgbClr val="000000"/>
                </a:solidFill>
                <a:latin typeface="Calibri"/>
                <a:cs typeface="Calibri"/>
              </a:rPr>
              <a:t>. </a:t>
            </a:r>
            <a:r>
              <a:rPr lang="pt-BR" sz="1100">
                <a:solidFill>
                  <a:srgbClr val="000000"/>
                </a:solidFill>
                <a:latin typeface="Calibri"/>
                <a:cs typeface="Calibri"/>
              </a:rPr>
              <a:t>Odômetro</a:t>
            </a:r>
            <a:r>
              <a:rPr sz="1100">
                <a:solidFill>
                  <a:srgbClr val="000000"/>
                </a:solidFill>
                <a:latin typeface="Calibri"/>
                <a:cs typeface="Calibri"/>
              </a:rPr>
              <a:t> </a:t>
            </a:r>
            <a:r>
              <a:rPr sz="1100" dirty="0">
                <a:solidFill>
                  <a:srgbClr val="000000"/>
                </a:solidFill>
                <a:latin typeface="Calibri"/>
                <a:cs typeface="Calibri"/>
              </a:rPr>
              <a:t>total/parcial/chamada a entrar/Bluetooth</a:t>
            </a:r>
          </a:p>
          <a:p>
            <a:pPr marL="0" marR="0">
              <a:lnSpc>
                <a:spcPts val="1092"/>
              </a:lnSpc>
              <a:spcBef>
                <a:spcPts val="0"/>
              </a:spcBef>
              <a:spcAft>
                <a:spcPts val="0"/>
              </a:spcAft>
            </a:pPr>
            <a:r>
              <a:rPr sz="1100" dirty="0">
                <a:solidFill>
                  <a:srgbClr val="000000"/>
                </a:solidFill>
                <a:latin typeface="Calibri"/>
                <a:cs typeface="Calibri"/>
              </a:rPr>
              <a:t>20. Hora</a:t>
            </a:r>
          </a:p>
          <a:p>
            <a:pPr marL="0" marR="0">
              <a:lnSpc>
                <a:spcPts val="1104"/>
              </a:lnSpc>
              <a:spcBef>
                <a:spcPts val="0"/>
              </a:spcBef>
              <a:spcAft>
                <a:spcPts val="0"/>
              </a:spcAft>
            </a:pPr>
            <a:r>
              <a:rPr sz="1100" dirty="0">
                <a:solidFill>
                  <a:srgbClr val="000000"/>
                </a:solidFill>
                <a:latin typeface="Calibri"/>
                <a:cs typeface="Calibri"/>
              </a:rPr>
              <a:t>21. Tensão bateria/Temperatura ambiente/Consumo médio</a:t>
            </a:r>
          </a:p>
          <a:p>
            <a:pPr marL="0" marR="0">
              <a:lnSpc>
                <a:spcPts val="1103"/>
              </a:lnSpc>
              <a:spcBef>
                <a:spcPts val="50"/>
              </a:spcBef>
              <a:spcAft>
                <a:spcPts val="0"/>
              </a:spcAft>
            </a:pPr>
            <a:r>
              <a:rPr sz="1100" dirty="0">
                <a:solidFill>
                  <a:srgbClr val="000000"/>
                </a:solidFill>
                <a:latin typeface="Calibri"/>
                <a:cs typeface="Calibri"/>
              </a:rPr>
              <a:t>22. Pressão dos</a:t>
            </a:r>
            <a:r>
              <a:rPr sz="1100" spc="11" dirty="0">
                <a:solidFill>
                  <a:srgbClr val="000000"/>
                </a:solidFill>
                <a:latin typeface="Calibri"/>
                <a:cs typeface="Calibri"/>
              </a:rPr>
              <a:t> </a:t>
            </a:r>
            <a:r>
              <a:rPr sz="1100" dirty="0">
                <a:solidFill>
                  <a:srgbClr val="000000"/>
                </a:solidFill>
                <a:latin typeface="Calibri"/>
                <a:cs typeface="Calibri"/>
              </a:rPr>
              <a:t>pneus e alerta</a:t>
            </a:r>
          </a:p>
        </p:txBody>
      </p:sp>
      <p:sp>
        <p:nvSpPr>
          <p:cNvPr id="16" name="object 16"/>
          <p:cNvSpPr txBox="1"/>
          <p:nvPr/>
        </p:nvSpPr>
        <p:spPr>
          <a:xfrm>
            <a:off x="4621176" y="4142324"/>
            <a:ext cx="1965385" cy="322589"/>
          </a:xfrm>
          <a:prstGeom prst="rect">
            <a:avLst/>
          </a:prstGeom>
        </p:spPr>
        <p:txBody>
          <a:bodyPr vert="horz" wrap="square" lIns="0" tIns="0" rIns="0" bIns="0" rtlCol="0">
            <a:spAutoFit/>
          </a:bodyPr>
          <a:lstStyle/>
          <a:p>
            <a:pPr marL="419" marR="0">
              <a:lnSpc>
                <a:spcPts val="1347"/>
              </a:lnSpc>
              <a:spcBef>
                <a:spcPts val="0"/>
              </a:spcBef>
              <a:spcAft>
                <a:spcPts val="0"/>
              </a:spcAft>
            </a:pPr>
            <a:r>
              <a:rPr sz="1100" dirty="0">
                <a:solidFill>
                  <a:srgbClr val="000000"/>
                </a:solidFill>
                <a:latin typeface="Calibri"/>
                <a:cs typeface="Calibri"/>
              </a:rPr>
              <a:t>23. Aviso</a:t>
            </a:r>
            <a:r>
              <a:rPr sz="1100" spc="14" dirty="0">
                <a:solidFill>
                  <a:srgbClr val="000000"/>
                </a:solidFill>
                <a:latin typeface="Calibri"/>
                <a:cs typeface="Calibri"/>
              </a:rPr>
              <a:t> </a:t>
            </a:r>
            <a:r>
              <a:rPr sz="1100" dirty="0">
                <a:solidFill>
                  <a:srgbClr val="000000"/>
                </a:solidFill>
                <a:latin typeface="Calibri"/>
                <a:cs typeface="Calibri"/>
              </a:rPr>
              <a:t>do TCS</a:t>
            </a:r>
          </a:p>
          <a:p>
            <a:pPr marL="0" marR="0">
              <a:lnSpc>
                <a:spcPts val="1103"/>
              </a:lnSpc>
              <a:spcBef>
                <a:spcPts val="50"/>
              </a:spcBef>
              <a:spcAft>
                <a:spcPts val="0"/>
              </a:spcAft>
            </a:pPr>
            <a:r>
              <a:rPr sz="1100" dirty="0">
                <a:solidFill>
                  <a:srgbClr val="000000"/>
                </a:solidFill>
                <a:latin typeface="Calibri"/>
                <a:cs typeface="Calibri"/>
              </a:rPr>
              <a:t>24.</a:t>
            </a:r>
            <a:r>
              <a:rPr sz="1100" spc="-25" dirty="0">
                <a:solidFill>
                  <a:srgbClr val="000000"/>
                </a:solidFill>
                <a:latin typeface="Calibri"/>
                <a:cs typeface="Calibri"/>
              </a:rPr>
              <a:t> </a:t>
            </a:r>
            <a:r>
              <a:rPr sz="1100" dirty="0">
                <a:solidFill>
                  <a:srgbClr val="000000"/>
                </a:solidFill>
                <a:latin typeface="Calibri"/>
                <a:cs typeface="Calibri"/>
              </a:rPr>
              <a:t>Modo </a:t>
            </a:r>
            <a:r>
              <a:rPr sz="1100">
                <a:solidFill>
                  <a:srgbClr val="000000"/>
                </a:solidFill>
                <a:latin typeface="Calibri"/>
                <a:cs typeface="Calibri"/>
              </a:rPr>
              <a:t>de condução</a:t>
            </a:r>
            <a:r>
              <a:rPr lang="pt-BR" sz="1100">
                <a:solidFill>
                  <a:srgbClr val="000000"/>
                </a:solidFill>
                <a:latin typeface="Calibri"/>
                <a:cs typeface="Calibri"/>
              </a:rPr>
              <a:t> Eco/Sport</a:t>
            </a:r>
            <a:endParaRPr sz="1100" dirty="0">
              <a:solidFill>
                <a:srgbClr val="000000"/>
              </a:solidFill>
              <a:latin typeface="Calibri"/>
              <a:cs typeface="Calibri"/>
            </a:endParaRPr>
          </a:p>
        </p:txBody>
      </p:sp>
      <p:sp>
        <p:nvSpPr>
          <p:cNvPr id="17" name="object 1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18</a:t>
            </a:r>
          </a:p>
        </p:txBody>
      </p:sp>
      <p:grpSp>
        <p:nvGrpSpPr>
          <p:cNvPr id="19" name="Agrupar 18">
            <a:extLst>
              <a:ext uri="{FF2B5EF4-FFF2-40B4-BE49-F238E27FC236}">
                <a16:creationId xmlns:a16="http://schemas.microsoft.com/office/drawing/2014/main" id="{A864C625-56E4-1773-DCAB-7EA2C1293661}"/>
              </a:ext>
            </a:extLst>
          </p:cNvPr>
          <p:cNvGrpSpPr/>
          <p:nvPr/>
        </p:nvGrpSpPr>
        <p:grpSpPr>
          <a:xfrm>
            <a:off x="2581656" y="982472"/>
            <a:ext cx="4395216" cy="3051048"/>
            <a:chOff x="2581656" y="982472"/>
            <a:chExt cx="4395216" cy="3051048"/>
          </a:xfrm>
        </p:grpSpPr>
        <p:sp>
          <p:nvSpPr>
            <p:cNvPr id="3" name="object 1"/>
            <p:cNvSpPr/>
            <p:nvPr/>
          </p:nvSpPr>
          <p:spPr>
            <a:xfrm>
              <a:off x="2581656" y="982472"/>
              <a:ext cx="4395216" cy="3051048"/>
            </a:xfrm>
            <a:prstGeom prst="rect">
              <a:avLst/>
            </a:prstGeom>
            <a:blipFill>
              <a:blip r:embed="rId3" cstate="print"/>
              <a:stretch>
                <a:fillRect/>
              </a:stretch>
            </a:blipFill>
          </p:spPr>
          <p:txBody>
            <a:bodyPr wrap="square" lIns="0" tIns="0" rIns="0" bIns="0" rtlCol="0">
              <a:spAutoFit/>
            </a:bodyPr>
            <a:lstStyle/>
            <a:p>
              <a:endParaRPr/>
            </a:p>
          </p:txBody>
        </p:sp>
        <p:sp>
          <p:nvSpPr>
            <p:cNvPr id="18" name="Retângulo 17">
              <a:extLst>
                <a:ext uri="{FF2B5EF4-FFF2-40B4-BE49-F238E27FC236}">
                  <a16:creationId xmlns:a16="http://schemas.microsoft.com/office/drawing/2014/main" id="{B539F702-8578-A799-3390-CC1C1B06DE75}"/>
                </a:ext>
              </a:extLst>
            </p:cNvPr>
            <p:cNvSpPr/>
            <p:nvPr/>
          </p:nvSpPr>
          <p:spPr>
            <a:xfrm>
              <a:off x="4094747" y="2084586"/>
              <a:ext cx="115551" cy="113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
          <p:cNvSpPr/>
          <p:nvPr/>
        </p:nvSpPr>
        <p:spPr>
          <a:xfrm>
            <a:off x="4485132" y="4065524"/>
            <a:ext cx="161544" cy="14325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718816" y="4065524"/>
            <a:ext cx="161544" cy="143255"/>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2028444" y="4083812"/>
            <a:ext cx="114300" cy="1341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3054096" y="3727196"/>
            <a:ext cx="149351" cy="131064"/>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p:nvPr/>
        </p:nvSpPr>
        <p:spPr>
          <a:xfrm>
            <a:off x="5684519" y="1302512"/>
            <a:ext cx="190500" cy="960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p:nvPr/>
        </p:nvSpPr>
        <p:spPr>
          <a:xfrm>
            <a:off x="3416808" y="1264412"/>
            <a:ext cx="143255" cy="123444"/>
          </a:xfrm>
          <a:prstGeom prst="rect">
            <a:avLst/>
          </a:prstGeom>
          <a:blipFill>
            <a:blip r:embed="rId6" cstate="print"/>
            <a:stretch>
              <a:fillRect/>
            </a:stretch>
          </a:blipFill>
        </p:spPr>
        <p:txBody>
          <a:bodyPr wrap="square" lIns="0" tIns="0" rIns="0" bIns="0" rtlCol="0">
            <a:spAutoFit/>
          </a:bodyPr>
          <a:lstStyle/>
          <a:p>
            <a:endParaRPr/>
          </a:p>
        </p:txBody>
      </p:sp>
      <p:sp>
        <p:nvSpPr>
          <p:cNvPr id="7" name="object 7"/>
          <p:cNvSpPr/>
          <p:nvPr/>
        </p:nvSpPr>
        <p:spPr>
          <a:xfrm>
            <a:off x="1114044" y="1246124"/>
            <a:ext cx="161544" cy="141732"/>
          </a:xfrm>
          <a:prstGeom prst="rect">
            <a:avLst/>
          </a:prstGeom>
          <a:blipFill>
            <a:blip r:embed="rId7" cstate="print"/>
            <a:stretch>
              <a:fillRect/>
            </a:stretch>
          </a:blipFill>
        </p:spPr>
        <p:txBody>
          <a:bodyPr wrap="square" lIns="0" tIns="0" rIns="0" bIns="0" rtlCol="0">
            <a:spAutoFit/>
          </a:bodyPr>
          <a:lstStyle/>
          <a:p>
            <a:endParaRPr/>
          </a:p>
        </p:txBody>
      </p:sp>
      <p:sp>
        <p:nvSpPr>
          <p:cNvPr id="8" name="object 8"/>
          <p:cNvSpPr/>
          <p:nvPr/>
        </p:nvSpPr>
        <p:spPr>
          <a:xfrm>
            <a:off x="2407920" y="1055624"/>
            <a:ext cx="172211" cy="152400"/>
          </a:xfrm>
          <a:prstGeom prst="rect">
            <a:avLst/>
          </a:prstGeom>
          <a:blipFill>
            <a:blip r:embed="rId8" cstate="print"/>
            <a:stretch>
              <a:fillRect/>
            </a:stretch>
          </a:blipFill>
        </p:spPr>
        <p:txBody>
          <a:bodyPr wrap="square" lIns="0" tIns="0" rIns="0" bIns="0" rtlCol="0">
            <a:spAutoFit/>
          </a:bodyPr>
          <a:lstStyle/>
          <a:p>
            <a:endParaRPr/>
          </a:p>
        </p:txBody>
      </p:sp>
      <p:sp>
        <p:nvSpPr>
          <p:cNvPr id="9" name="object 9"/>
          <p:cNvSpPr/>
          <p:nvPr/>
        </p:nvSpPr>
        <p:spPr>
          <a:xfrm>
            <a:off x="2988564" y="714248"/>
            <a:ext cx="114300" cy="132588"/>
          </a:xfrm>
          <a:prstGeom prst="rect">
            <a:avLst/>
          </a:prstGeom>
          <a:blipFill>
            <a:blip r:embed="rId9" cstate="print"/>
            <a:stretch>
              <a:fillRect/>
            </a:stretch>
          </a:blipFill>
        </p:spPr>
        <p:txBody>
          <a:bodyPr wrap="square" lIns="0" tIns="0" rIns="0" bIns="0" rtlCol="0">
            <a:spAutoFit/>
          </a:bodyPr>
          <a:lstStyle/>
          <a:p>
            <a:endParaRPr/>
          </a:p>
        </p:txBody>
      </p:sp>
      <p:sp>
        <p:nvSpPr>
          <p:cNvPr id="10" name="object 10"/>
          <p:cNvSpPr/>
          <p:nvPr/>
        </p:nvSpPr>
        <p:spPr>
          <a:xfrm>
            <a:off x="684275" y="1877059"/>
            <a:ext cx="6301740" cy="632460"/>
          </a:xfrm>
          <a:prstGeom prst="rect">
            <a:avLst/>
          </a:prstGeom>
          <a:blipFill>
            <a:blip r:embed="rId10" cstate="print"/>
            <a:stretch>
              <a:fillRect/>
            </a:stretch>
          </a:blipFill>
        </p:spPr>
        <p:txBody>
          <a:bodyPr wrap="square" lIns="0" tIns="0" rIns="0" bIns="0" rtlCol="0">
            <a:spAutoFit/>
          </a:bodyPr>
          <a:lstStyle/>
          <a:p>
            <a:endParaRPr/>
          </a:p>
        </p:txBody>
      </p:sp>
      <p:sp>
        <p:nvSpPr>
          <p:cNvPr id="11" name="object 11"/>
          <p:cNvSpPr/>
          <p:nvPr/>
        </p:nvSpPr>
        <p:spPr>
          <a:xfrm>
            <a:off x="696468" y="593852"/>
            <a:ext cx="6304787" cy="19811"/>
          </a:xfrm>
          <a:prstGeom prst="rect">
            <a:avLst/>
          </a:prstGeom>
          <a:blipFill>
            <a:blip r:embed="rId11" cstate="print"/>
            <a:stretch>
              <a:fillRect/>
            </a:stretch>
          </a:blipFill>
        </p:spPr>
        <p:txBody>
          <a:bodyPr wrap="square" lIns="0" tIns="0" rIns="0" bIns="0" rtlCol="0">
            <a:spAutoFit/>
          </a:bodyPr>
          <a:lstStyle/>
          <a:p>
            <a:endParaRPr/>
          </a:p>
        </p:txBody>
      </p:sp>
      <p:sp>
        <p:nvSpPr>
          <p:cNvPr id="14" name="object 14"/>
          <p:cNvSpPr txBox="1"/>
          <p:nvPr/>
        </p:nvSpPr>
        <p:spPr>
          <a:xfrm>
            <a:off x="684275" y="711800"/>
            <a:ext cx="6435439" cy="931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Rode a chave de ignição para a posição “</a:t>
            </a:r>
            <a:r>
              <a:rPr sz="1100" spc="649" dirty="0">
                <a:solidFill>
                  <a:srgbClr val="000000"/>
                </a:solidFill>
                <a:latin typeface="Calibri"/>
                <a:cs typeface="Calibri"/>
              </a:rPr>
              <a:t> </a:t>
            </a:r>
            <a:r>
              <a:rPr sz="1100" dirty="0">
                <a:solidFill>
                  <a:srgbClr val="000000"/>
                </a:solidFill>
                <a:latin typeface="Calibri"/>
                <a:cs typeface="Calibri"/>
              </a:rPr>
              <a:t>“ e o painel de instrumentos iniciará um autodiagnóstico. </a:t>
            </a:r>
            <a:r>
              <a:rPr sz="1100">
                <a:solidFill>
                  <a:srgbClr val="000000"/>
                </a:solidFill>
                <a:latin typeface="Calibri"/>
                <a:cs typeface="Calibri"/>
              </a:rPr>
              <a:t>O </a:t>
            </a:r>
            <a:r>
              <a:rPr lang="pt-BR" sz="1100">
                <a:solidFill>
                  <a:srgbClr val="000000"/>
                </a:solidFill>
                <a:latin typeface="Calibri"/>
                <a:cs typeface="Calibri"/>
              </a:rPr>
              <a:t>painel</a:t>
            </a:r>
            <a:r>
              <a:rPr sz="1100">
                <a:solidFill>
                  <a:srgbClr val="000000"/>
                </a:solidFill>
                <a:latin typeface="Calibri"/>
                <a:cs typeface="Calibri"/>
              </a:rPr>
              <a:t> </a:t>
            </a:r>
            <a:r>
              <a:rPr sz="1100" dirty="0">
                <a:solidFill>
                  <a:srgbClr val="000000"/>
                </a:solidFill>
                <a:latin typeface="Calibri"/>
                <a:cs typeface="Calibri"/>
              </a:rPr>
              <a:t>irá</a:t>
            </a:r>
          </a:p>
          <a:p>
            <a:pPr marL="0" marR="0">
              <a:lnSpc>
                <a:spcPts val="1347"/>
              </a:lnSpc>
              <a:spcBef>
                <a:spcPts val="58"/>
              </a:spcBef>
              <a:spcAft>
                <a:spcPts val="0"/>
              </a:spcAft>
            </a:pPr>
            <a:r>
              <a:rPr sz="1100" dirty="0">
                <a:solidFill>
                  <a:srgbClr val="000000"/>
                </a:solidFill>
                <a:latin typeface="Calibri"/>
                <a:cs typeface="Calibri"/>
              </a:rPr>
              <a:t>iluminar-se e começará o autodiagnóstico que mostrará o estado</a:t>
            </a:r>
            <a:r>
              <a:rPr sz="1100" spc="18" dirty="0">
                <a:solidFill>
                  <a:srgbClr val="000000"/>
                </a:solidFill>
                <a:latin typeface="Calibri"/>
                <a:cs typeface="Calibri"/>
              </a:rPr>
              <a:t> </a:t>
            </a:r>
            <a:r>
              <a:rPr sz="1100" dirty="0">
                <a:solidFill>
                  <a:srgbClr val="000000"/>
                </a:solidFill>
                <a:latin typeface="Calibri"/>
                <a:cs typeface="Calibri"/>
              </a:rPr>
              <a:t>atual</a:t>
            </a:r>
            <a:r>
              <a:rPr sz="1100" spc="-21" dirty="0">
                <a:solidFill>
                  <a:srgbClr val="000000"/>
                </a:solidFill>
                <a:latin typeface="Calibri"/>
                <a:cs typeface="Calibri"/>
              </a:rPr>
              <a:t> </a:t>
            </a:r>
            <a:r>
              <a:rPr sz="1100" dirty="0">
                <a:solidFill>
                  <a:srgbClr val="000000"/>
                </a:solidFill>
                <a:latin typeface="Calibri"/>
                <a:cs typeface="Calibri"/>
              </a:rPr>
              <a:t>da moto.</a:t>
            </a:r>
            <a:r>
              <a:rPr sz="1100" spc="-21" dirty="0">
                <a:solidFill>
                  <a:srgbClr val="000000"/>
                </a:solidFill>
                <a:latin typeface="Calibri"/>
                <a:cs typeface="Calibri"/>
              </a:rPr>
              <a:t> </a:t>
            </a:r>
            <a:r>
              <a:rPr sz="1100" dirty="0">
                <a:solidFill>
                  <a:srgbClr val="000000"/>
                </a:solidFill>
                <a:latin typeface="Calibri"/>
                <a:cs typeface="Calibri"/>
              </a:rPr>
              <a:t>A luz de aviso de</a:t>
            </a:r>
          </a:p>
          <a:p>
            <a:pPr marL="0" marR="0">
              <a:lnSpc>
                <a:spcPts val="1347"/>
              </a:lnSpc>
              <a:spcBef>
                <a:spcPts val="190"/>
              </a:spcBef>
              <a:spcAft>
                <a:spcPts val="0"/>
              </a:spcAft>
            </a:pPr>
            <a:r>
              <a:rPr sz="1100" dirty="0">
                <a:solidFill>
                  <a:srgbClr val="000000"/>
                </a:solidFill>
                <a:latin typeface="Calibri"/>
                <a:cs typeface="Calibri"/>
              </a:rPr>
              <a:t>sobreaquecimento do motor “</a:t>
            </a:r>
            <a:r>
              <a:rPr sz="1100" spc="1091" dirty="0">
                <a:solidFill>
                  <a:srgbClr val="000000"/>
                </a:solidFill>
                <a:latin typeface="Calibri"/>
                <a:cs typeface="Calibri"/>
              </a:rPr>
              <a:t> </a:t>
            </a:r>
            <a:r>
              <a:rPr sz="1100" dirty="0">
                <a:solidFill>
                  <a:srgbClr val="000000"/>
                </a:solidFill>
                <a:latin typeface="Calibri"/>
                <a:cs typeface="Calibri"/>
              </a:rPr>
              <a:t>”</a:t>
            </a:r>
            <a:r>
              <a:rPr sz="1100" spc="252" dirty="0">
                <a:solidFill>
                  <a:srgbClr val="000000"/>
                </a:solidFill>
                <a:latin typeface="Calibri"/>
                <a:cs typeface="Calibri"/>
              </a:rPr>
              <a:t> </a:t>
            </a:r>
            <a:r>
              <a:rPr sz="1100" dirty="0">
                <a:solidFill>
                  <a:srgbClr val="000000"/>
                </a:solidFill>
                <a:latin typeface="Calibri"/>
                <a:cs typeface="Calibri"/>
              </a:rPr>
              <a:t>estará acesa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check-up e</a:t>
            </a:r>
            <a:r>
              <a:rPr sz="1100" spc="18" dirty="0">
                <a:solidFill>
                  <a:srgbClr val="000000"/>
                </a:solidFill>
                <a:latin typeface="Calibri"/>
                <a:cs typeface="Calibri"/>
              </a:rPr>
              <a:t> </a:t>
            </a:r>
            <a:r>
              <a:rPr sz="1100" dirty="0">
                <a:solidFill>
                  <a:srgbClr val="000000"/>
                </a:solidFill>
                <a:latin typeface="Calibri"/>
                <a:cs typeface="Calibri"/>
              </a:rPr>
              <a:t>depois irá apagar-se. A luz de aviso de anomalia</a:t>
            </a:r>
          </a:p>
          <a:p>
            <a:pPr marL="0" marR="0">
              <a:lnSpc>
                <a:spcPts val="1347"/>
              </a:lnSpc>
              <a:spcBef>
                <a:spcPts val="152"/>
              </a:spcBef>
              <a:spcAft>
                <a:spcPts val="0"/>
              </a:spcAft>
            </a:pPr>
            <a:r>
              <a:rPr sz="1100" dirty="0">
                <a:solidFill>
                  <a:srgbClr val="000000"/>
                </a:solidFill>
                <a:latin typeface="Calibri"/>
                <a:cs typeface="Calibri"/>
              </a:rPr>
              <a:t>da EFI “</a:t>
            </a:r>
            <a:r>
              <a:rPr sz="1100" spc="1091" dirty="0">
                <a:solidFill>
                  <a:srgbClr val="000000"/>
                </a:solidFill>
                <a:latin typeface="Calibri"/>
                <a:cs typeface="Calibri"/>
              </a:rPr>
              <a:t> </a:t>
            </a:r>
            <a:r>
              <a:rPr sz="1100" spc="14" dirty="0">
                <a:solidFill>
                  <a:srgbClr val="000000"/>
                </a:solidFill>
                <a:latin typeface="Calibri"/>
                <a:cs typeface="Calibri"/>
              </a:rPr>
              <a:t>“,</a:t>
            </a:r>
            <a:r>
              <a:rPr sz="1100" spc="-20" dirty="0">
                <a:solidFill>
                  <a:srgbClr val="000000"/>
                </a:solidFill>
                <a:latin typeface="Calibri"/>
                <a:cs typeface="Calibri"/>
              </a:rPr>
              <a:t> </a:t>
            </a:r>
            <a:r>
              <a:rPr sz="1100" dirty="0">
                <a:solidFill>
                  <a:srgbClr val="000000"/>
                </a:solidFill>
                <a:latin typeface="Calibri"/>
                <a:cs typeface="Calibri"/>
              </a:rPr>
              <a:t>a luz de aviso de anomalia</a:t>
            </a:r>
            <a:r>
              <a:rPr sz="1100" spc="-17" dirty="0">
                <a:solidFill>
                  <a:srgbClr val="000000"/>
                </a:solidFill>
                <a:latin typeface="Calibri"/>
                <a:cs typeface="Calibri"/>
              </a:rPr>
              <a:t> </a:t>
            </a:r>
            <a:r>
              <a:rPr sz="1100" dirty="0">
                <a:solidFill>
                  <a:srgbClr val="000000"/>
                </a:solidFill>
                <a:latin typeface="Calibri"/>
                <a:cs typeface="Calibri"/>
              </a:rPr>
              <a:t>do ABS “</a:t>
            </a:r>
            <a:r>
              <a:rPr sz="1100" spc="958" dirty="0">
                <a:solidFill>
                  <a:srgbClr val="000000"/>
                </a:solidFill>
                <a:latin typeface="Calibri"/>
                <a:cs typeface="Calibri"/>
              </a:rPr>
              <a:t> </a:t>
            </a:r>
            <a:r>
              <a:rPr sz="1100" dirty="0">
                <a:solidFill>
                  <a:srgbClr val="000000"/>
                </a:solidFill>
                <a:latin typeface="Calibri"/>
                <a:cs typeface="Calibri"/>
              </a:rPr>
              <a:t>“ e o aviso de baixa pressão do óleo “</a:t>
            </a:r>
            <a:r>
              <a:rPr sz="1100" spc="1245" dirty="0">
                <a:solidFill>
                  <a:srgbClr val="000000"/>
                </a:solidFill>
                <a:latin typeface="Calibri"/>
                <a:cs typeface="Calibri"/>
              </a:rPr>
              <a:t> </a:t>
            </a:r>
            <a:r>
              <a:rPr sz="1100" dirty="0">
                <a:solidFill>
                  <a:srgbClr val="000000"/>
                </a:solidFill>
                <a:latin typeface="Calibri"/>
                <a:cs typeface="Calibri"/>
              </a:rPr>
              <a:t>“ iluminam-se</a:t>
            </a:r>
          </a:p>
          <a:p>
            <a:pPr marL="0" marR="0">
              <a:lnSpc>
                <a:spcPts val="1344"/>
              </a:lnSpc>
              <a:spcBef>
                <a:spcPts val="0"/>
              </a:spcBef>
              <a:spcAft>
                <a:spcPts val="0"/>
              </a:spcAft>
            </a:pPr>
            <a:r>
              <a:rPr sz="1100" dirty="0">
                <a:solidFill>
                  <a:srgbClr val="000000"/>
                </a:solidFill>
                <a:latin typeface="Calibri"/>
                <a:cs typeface="Calibri"/>
              </a:rPr>
              <a:t>acendem-se e depois apagam-se.</a:t>
            </a:r>
          </a:p>
        </p:txBody>
      </p:sp>
      <p:sp>
        <p:nvSpPr>
          <p:cNvPr id="15" name="object 15"/>
          <p:cNvSpPr txBox="1"/>
          <p:nvPr/>
        </p:nvSpPr>
        <p:spPr>
          <a:xfrm>
            <a:off x="3427476" y="1882232"/>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6" name="object 16"/>
          <p:cNvSpPr txBox="1"/>
          <p:nvPr/>
        </p:nvSpPr>
        <p:spPr>
          <a:xfrm>
            <a:off x="755904" y="2111329"/>
            <a:ext cx="6243669"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 lave o painel de instrumentos com água à pressão. Se limpar o painel de instrumentos</a:t>
            </a:r>
            <a:r>
              <a:rPr sz="1100" spc="-10" dirty="0">
                <a:solidFill>
                  <a:srgbClr val="000000"/>
                </a:solidFill>
                <a:latin typeface="Calibri"/>
                <a:cs typeface="Calibri"/>
              </a:rPr>
              <a:t> </a:t>
            </a:r>
            <a:r>
              <a:rPr sz="1100" dirty="0">
                <a:solidFill>
                  <a:srgbClr val="000000"/>
                </a:solidFill>
                <a:latin typeface="Calibri"/>
                <a:cs typeface="Calibri"/>
              </a:rPr>
              <a:t>com gasolina ou</a:t>
            </a:r>
          </a:p>
          <a:p>
            <a:pPr marL="0" marR="0">
              <a:lnSpc>
                <a:spcPts val="1344"/>
              </a:lnSpc>
              <a:spcBef>
                <a:spcPts val="50"/>
              </a:spcBef>
              <a:spcAft>
                <a:spcPts val="0"/>
              </a:spcAft>
            </a:pPr>
            <a:r>
              <a:rPr sz="1100" dirty="0">
                <a:solidFill>
                  <a:srgbClr val="000000"/>
                </a:solidFill>
                <a:latin typeface="Calibri"/>
                <a:cs typeface="Calibri"/>
              </a:rPr>
              <a:t>etanol pode </a:t>
            </a:r>
            <a:r>
              <a:rPr sz="1100">
                <a:solidFill>
                  <a:srgbClr val="000000"/>
                </a:solidFill>
                <a:latin typeface="Calibri"/>
                <a:cs typeface="Calibri"/>
              </a:rPr>
              <a:t>produzir </a:t>
            </a:r>
            <a:r>
              <a:rPr lang="pt-BR" sz="1100">
                <a:solidFill>
                  <a:srgbClr val="000000"/>
                </a:solidFill>
                <a:latin typeface="Calibri"/>
                <a:cs typeface="Calibri"/>
              </a:rPr>
              <a:t>manchas</a:t>
            </a:r>
            <a:r>
              <a:rPr sz="1100">
                <a:solidFill>
                  <a:srgbClr val="000000"/>
                </a:solidFill>
                <a:latin typeface="Calibri"/>
                <a:cs typeface="Calibri"/>
              </a:rPr>
              <a:t> </a:t>
            </a:r>
            <a:r>
              <a:rPr sz="1100" dirty="0">
                <a:solidFill>
                  <a:srgbClr val="000000"/>
                </a:solidFill>
                <a:latin typeface="Calibri"/>
                <a:cs typeface="Calibri"/>
              </a:rPr>
              <a:t>ou descoloração.</a:t>
            </a:r>
          </a:p>
        </p:txBody>
      </p:sp>
      <p:sp>
        <p:nvSpPr>
          <p:cNvPr id="17" name="object 17"/>
          <p:cNvSpPr txBox="1"/>
          <p:nvPr/>
        </p:nvSpPr>
        <p:spPr>
          <a:xfrm>
            <a:off x="684275" y="2636886"/>
            <a:ext cx="6195534" cy="542751"/>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Luz de aviso do</a:t>
            </a:r>
            <a:r>
              <a:rPr sz="1100" b="1" spc="-11" dirty="0">
                <a:solidFill>
                  <a:srgbClr val="4F81BD"/>
                </a:solidFill>
                <a:latin typeface="Cambria"/>
                <a:cs typeface="Cambria"/>
              </a:rPr>
              <a:t> </a:t>
            </a:r>
            <a:r>
              <a:rPr sz="1100" b="1" dirty="0">
                <a:solidFill>
                  <a:srgbClr val="4F81BD"/>
                </a:solidFill>
                <a:latin typeface="Cambria"/>
                <a:cs typeface="Cambria"/>
              </a:rPr>
              <a:t>pisca esquerdo “</a:t>
            </a:r>
            <a:r>
              <a:rPr sz="1100" dirty="0">
                <a:solidFill>
                  <a:srgbClr val="4F81BD"/>
                </a:solidFill>
                <a:latin typeface="Wingdings"/>
                <a:cs typeface="Wingdings"/>
              </a:rPr>
              <a:t></a:t>
            </a:r>
            <a:r>
              <a:rPr sz="1100" spc="-16" dirty="0">
                <a:solidFill>
                  <a:srgbClr val="4F81BD"/>
                </a:solidFill>
                <a:latin typeface="Times New Roman"/>
                <a:cs typeface="Times New Roman"/>
              </a:rPr>
              <a:t> </a:t>
            </a:r>
            <a:r>
              <a:rPr sz="1100" b="1" dirty="0">
                <a:solidFill>
                  <a:srgbClr val="4F81BD"/>
                </a:solidFill>
                <a:latin typeface="Cambria"/>
                <a:cs typeface="Cambria"/>
              </a:rPr>
              <a:t>“</a:t>
            </a:r>
          </a:p>
          <a:p>
            <a:pPr marL="0" marR="0">
              <a:lnSpc>
                <a:spcPts val="1284"/>
              </a:lnSpc>
              <a:spcBef>
                <a:spcPts val="0"/>
              </a:spcBef>
              <a:spcAft>
                <a:spcPts val="0"/>
              </a:spcAft>
            </a:pPr>
            <a:r>
              <a:rPr sz="1100" dirty="0">
                <a:solidFill>
                  <a:srgbClr val="000000"/>
                </a:solidFill>
                <a:latin typeface="Calibri"/>
                <a:cs typeface="Calibri"/>
              </a:rPr>
              <a:t>Quando mover</a:t>
            </a:r>
            <a:r>
              <a:rPr sz="1100" spc="-24" dirty="0">
                <a:solidFill>
                  <a:srgbClr val="000000"/>
                </a:solidFill>
                <a:latin typeface="Calibri"/>
                <a:cs typeface="Calibri"/>
              </a:rPr>
              <a:t> </a:t>
            </a:r>
            <a:r>
              <a:rPr sz="1100" dirty="0">
                <a:solidFill>
                  <a:srgbClr val="000000"/>
                </a:solidFill>
                <a:latin typeface="Calibri"/>
                <a:cs typeface="Calibri"/>
              </a:rPr>
              <a:t>para a esquerda o comutador de piscas, esta</a:t>
            </a:r>
            <a:r>
              <a:rPr sz="1100" spc="-18" dirty="0">
                <a:solidFill>
                  <a:srgbClr val="000000"/>
                </a:solidFill>
                <a:latin typeface="Calibri"/>
                <a:cs typeface="Calibri"/>
              </a:rPr>
              <a:t> </a:t>
            </a:r>
            <a:r>
              <a:rPr sz="1100" dirty="0">
                <a:solidFill>
                  <a:srgbClr val="000000"/>
                </a:solidFill>
                <a:latin typeface="Calibri"/>
                <a:cs typeface="Calibri"/>
              </a:rPr>
              <a:t>luz de aviso irá acender, assim</a:t>
            </a:r>
            <a:r>
              <a:rPr sz="1100" spc="18" dirty="0">
                <a:solidFill>
                  <a:srgbClr val="000000"/>
                </a:solidFill>
                <a:latin typeface="Calibri"/>
                <a:cs typeface="Calibri"/>
              </a:rPr>
              <a:t> </a:t>
            </a:r>
            <a:r>
              <a:rPr sz="1100" dirty="0">
                <a:solidFill>
                  <a:srgbClr val="000000"/>
                </a:solidFill>
                <a:latin typeface="Calibri"/>
                <a:cs typeface="Calibri"/>
              </a:rPr>
              <a:t>como </a:t>
            </a:r>
            <a:r>
              <a:rPr sz="1100" spc="16" dirty="0">
                <a:solidFill>
                  <a:srgbClr val="000000"/>
                </a:solidFill>
                <a:latin typeface="Calibri"/>
                <a:cs typeface="Calibri"/>
              </a:rPr>
              <a:t>os</a:t>
            </a:r>
            <a:r>
              <a:rPr sz="1100" spc="-33" dirty="0">
                <a:solidFill>
                  <a:srgbClr val="000000"/>
                </a:solidFill>
                <a:latin typeface="Calibri"/>
                <a:cs typeface="Calibri"/>
              </a:rPr>
              <a:t> </a:t>
            </a:r>
            <a:r>
              <a:rPr sz="1100" dirty="0">
                <a:solidFill>
                  <a:srgbClr val="000000"/>
                </a:solidFill>
                <a:latin typeface="Calibri"/>
                <a:cs typeface="Calibri"/>
              </a:rPr>
              <a:t>piscas</a:t>
            </a:r>
          </a:p>
          <a:p>
            <a:pPr marL="0" marR="0">
              <a:lnSpc>
                <a:spcPts val="1343"/>
              </a:lnSpc>
              <a:spcBef>
                <a:spcPts val="0"/>
              </a:spcBef>
              <a:spcAft>
                <a:spcPts val="0"/>
              </a:spcAft>
            </a:pPr>
            <a:r>
              <a:rPr sz="1100" dirty="0">
                <a:solidFill>
                  <a:srgbClr val="000000"/>
                </a:solidFill>
                <a:latin typeface="Calibri"/>
                <a:cs typeface="Calibri"/>
              </a:rPr>
              <a:t>desse lado.</a:t>
            </a:r>
          </a:p>
        </p:txBody>
      </p:sp>
      <p:sp>
        <p:nvSpPr>
          <p:cNvPr id="18" name="object 18"/>
          <p:cNvSpPr txBox="1"/>
          <p:nvPr/>
        </p:nvSpPr>
        <p:spPr>
          <a:xfrm>
            <a:off x="684275" y="3267822"/>
            <a:ext cx="5110199"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Luz de aviso de ponto morto “N”</a:t>
            </a:r>
          </a:p>
          <a:p>
            <a:pPr marL="0" marR="0">
              <a:lnSpc>
                <a:spcPts val="1283"/>
              </a:lnSpc>
              <a:spcBef>
                <a:spcPts val="0"/>
              </a:spcBef>
              <a:spcAft>
                <a:spcPts val="0"/>
              </a:spcAft>
            </a:pPr>
            <a:r>
              <a:rPr sz="1100" dirty="0">
                <a:solidFill>
                  <a:srgbClr val="000000"/>
                </a:solidFill>
                <a:latin typeface="Calibri"/>
                <a:cs typeface="Calibri"/>
              </a:rPr>
              <a:t>Quando a caixa </a:t>
            </a:r>
            <a:r>
              <a:rPr sz="1100">
                <a:solidFill>
                  <a:srgbClr val="000000"/>
                </a:solidFill>
                <a:latin typeface="Calibri"/>
                <a:cs typeface="Calibri"/>
              </a:rPr>
              <a:t>de </a:t>
            </a:r>
            <a:r>
              <a:rPr lang="pt-BR" sz="1100">
                <a:solidFill>
                  <a:srgbClr val="000000"/>
                </a:solidFill>
                <a:latin typeface="Calibri"/>
                <a:cs typeface="Calibri"/>
              </a:rPr>
              <a:t>marchas</a:t>
            </a:r>
            <a:r>
              <a:rPr sz="1100">
                <a:solidFill>
                  <a:srgbClr val="000000"/>
                </a:solidFill>
                <a:latin typeface="Calibri"/>
                <a:cs typeface="Calibri"/>
              </a:rPr>
              <a:t> </a:t>
            </a:r>
            <a:r>
              <a:rPr sz="1100" dirty="0">
                <a:solidFill>
                  <a:srgbClr val="000000"/>
                </a:solidFill>
                <a:latin typeface="Calibri"/>
                <a:cs typeface="Calibri"/>
              </a:rPr>
              <a:t>se encontrar </a:t>
            </a:r>
            <a:r>
              <a:rPr sz="1100">
                <a:solidFill>
                  <a:srgbClr val="000000"/>
                </a:solidFill>
                <a:latin typeface="Calibri"/>
                <a:cs typeface="Calibri"/>
              </a:rPr>
              <a:t>em ponto</a:t>
            </a:r>
            <a:r>
              <a:rPr lang="pt-BR" sz="1100">
                <a:solidFill>
                  <a:srgbClr val="000000"/>
                </a:solidFill>
                <a:latin typeface="Calibri"/>
                <a:cs typeface="Calibri"/>
              </a:rPr>
              <a:t> morto</a:t>
            </a:r>
            <a:r>
              <a:rPr sz="1100">
                <a:solidFill>
                  <a:srgbClr val="000000"/>
                </a:solidFill>
                <a:latin typeface="Calibri"/>
                <a:cs typeface="Calibri"/>
              </a:rPr>
              <a:t>, </a:t>
            </a:r>
            <a:r>
              <a:rPr sz="1100" dirty="0">
                <a:solidFill>
                  <a:srgbClr val="000000"/>
                </a:solidFill>
                <a:latin typeface="Calibri"/>
                <a:cs typeface="Calibri"/>
              </a:rPr>
              <a:t>ilumina-se</a:t>
            </a:r>
            <a:r>
              <a:rPr sz="1100" spc="-18" dirty="0">
                <a:solidFill>
                  <a:srgbClr val="000000"/>
                </a:solidFill>
                <a:latin typeface="Calibri"/>
                <a:cs typeface="Calibri"/>
              </a:rPr>
              <a:t> </a:t>
            </a:r>
            <a:r>
              <a:rPr sz="1100" dirty="0">
                <a:solidFill>
                  <a:srgbClr val="000000"/>
                </a:solidFill>
                <a:latin typeface="Calibri"/>
                <a:cs typeface="Calibri"/>
              </a:rPr>
              <a:t>a luz de aviso “N”.</a:t>
            </a:r>
          </a:p>
        </p:txBody>
      </p:sp>
      <p:sp>
        <p:nvSpPr>
          <p:cNvPr id="19" name="object 19"/>
          <p:cNvSpPr txBox="1"/>
          <p:nvPr/>
        </p:nvSpPr>
        <p:spPr>
          <a:xfrm>
            <a:off x="684275" y="3731118"/>
            <a:ext cx="2525638"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Luz de aviso de anomalia</a:t>
            </a:r>
            <a:r>
              <a:rPr sz="1100" b="1" spc="-14" dirty="0">
                <a:solidFill>
                  <a:srgbClr val="4F81BD"/>
                </a:solidFill>
                <a:latin typeface="Cambria"/>
                <a:cs typeface="Cambria"/>
              </a:rPr>
              <a:t> </a:t>
            </a:r>
            <a:r>
              <a:rPr sz="1100" b="1" spc="10" dirty="0">
                <a:solidFill>
                  <a:srgbClr val="4F81BD"/>
                </a:solidFill>
                <a:latin typeface="Cambria"/>
                <a:cs typeface="Cambria"/>
              </a:rPr>
              <a:t>na</a:t>
            </a:r>
            <a:r>
              <a:rPr sz="1100" b="1" dirty="0">
                <a:solidFill>
                  <a:srgbClr val="4F81BD"/>
                </a:solidFill>
                <a:latin typeface="Cambria"/>
                <a:cs typeface="Cambria"/>
              </a:rPr>
              <a:t> injeção “</a:t>
            </a:r>
          </a:p>
        </p:txBody>
      </p:sp>
      <p:sp>
        <p:nvSpPr>
          <p:cNvPr id="20" name="object 20"/>
          <p:cNvSpPr txBox="1"/>
          <p:nvPr/>
        </p:nvSpPr>
        <p:spPr>
          <a:xfrm>
            <a:off x="3198023" y="3731118"/>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21" name="object 21"/>
          <p:cNvSpPr txBox="1"/>
          <p:nvPr/>
        </p:nvSpPr>
        <p:spPr>
          <a:xfrm>
            <a:off x="684275" y="3892388"/>
            <a:ext cx="6313775" cy="53860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produz uma anomalia no sistema de injeção EFI ilumina-se este aviso. </a:t>
            </a:r>
            <a:r>
              <a:rPr sz="1100">
                <a:solidFill>
                  <a:srgbClr val="000000"/>
                </a:solidFill>
                <a:latin typeface="Calibri"/>
                <a:cs typeface="Calibri"/>
              </a:rPr>
              <a:t>Quando </a:t>
            </a:r>
            <a:r>
              <a:rPr lang="pt-BR" sz="1100">
                <a:solidFill>
                  <a:srgbClr val="000000"/>
                </a:solidFill>
                <a:latin typeface="Calibri"/>
                <a:cs typeface="Calibri"/>
              </a:rPr>
              <a:t>gira</a:t>
            </a:r>
            <a:r>
              <a:rPr sz="1100">
                <a:solidFill>
                  <a:srgbClr val="000000"/>
                </a:solidFill>
                <a:latin typeface="Calibri"/>
                <a:cs typeface="Calibri"/>
              </a:rPr>
              <a:t> </a:t>
            </a:r>
            <a:r>
              <a:rPr sz="1100" dirty="0">
                <a:solidFill>
                  <a:srgbClr val="000000"/>
                </a:solidFill>
                <a:latin typeface="Calibri"/>
                <a:cs typeface="Calibri"/>
              </a:rPr>
              <a:t>a chave</a:t>
            </a:r>
            <a:r>
              <a:rPr sz="1100" spc="-14" dirty="0">
                <a:solidFill>
                  <a:srgbClr val="000000"/>
                </a:solidFill>
                <a:latin typeface="Calibri"/>
                <a:cs typeface="Calibri"/>
              </a:rPr>
              <a:t> </a:t>
            </a:r>
            <a:r>
              <a:rPr sz="1100" dirty="0">
                <a:solidFill>
                  <a:srgbClr val="000000"/>
                </a:solidFill>
                <a:latin typeface="Calibri"/>
                <a:cs typeface="Calibri"/>
              </a:rPr>
              <a:t>de</a:t>
            </a:r>
          </a:p>
          <a:p>
            <a:pPr marL="0" marR="0">
              <a:lnSpc>
                <a:spcPts val="1347"/>
              </a:lnSpc>
              <a:spcBef>
                <a:spcPts val="152"/>
              </a:spcBef>
              <a:spcAft>
                <a:spcPts val="0"/>
              </a:spcAft>
            </a:pPr>
            <a:r>
              <a:rPr sz="1100" dirty="0">
                <a:solidFill>
                  <a:srgbClr val="000000"/>
                </a:solidFill>
                <a:latin typeface="Calibri"/>
                <a:cs typeface="Calibri"/>
              </a:rPr>
              <a:t>ignição para a posição “</a:t>
            </a:r>
            <a:r>
              <a:rPr sz="1100" spc="649" dirty="0">
                <a:solidFill>
                  <a:srgbClr val="000000"/>
                </a:solidFill>
                <a:latin typeface="Calibri"/>
                <a:cs typeface="Calibri"/>
              </a:rPr>
              <a:t> </a:t>
            </a:r>
            <a:r>
              <a:rPr sz="1100" dirty="0">
                <a:solidFill>
                  <a:srgbClr val="000000"/>
                </a:solidFill>
                <a:latin typeface="Calibri"/>
                <a:cs typeface="Calibri"/>
              </a:rPr>
              <a:t>“ o aviso “</a:t>
            </a:r>
            <a:r>
              <a:rPr sz="1100" spc="1091" dirty="0">
                <a:solidFill>
                  <a:srgbClr val="000000"/>
                </a:solidFill>
                <a:latin typeface="Calibri"/>
                <a:cs typeface="Calibri"/>
              </a:rPr>
              <a:t> </a:t>
            </a:r>
            <a:r>
              <a:rPr sz="1100" dirty="0">
                <a:solidFill>
                  <a:srgbClr val="000000"/>
                </a:solidFill>
                <a:latin typeface="Calibri"/>
                <a:cs typeface="Calibri"/>
              </a:rPr>
              <a:t>“</a:t>
            </a:r>
            <a:r>
              <a:rPr sz="1100" spc="15" dirty="0">
                <a:solidFill>
                  <a:srgbClr val="000000"/>
                </a:solidFill>
                <a:latin typeface="Calibri"/>
                <a:cs typeface="Calibri"/>
              </a:rPr>
              <a:t> </a:t>
            </a:r>
            <a:r>
              <a:rPr sz="1100" dirty="0">
                <a:solidFill>
                  <a:srgbClr val="000000"/>
                </a:solidFill>
                <a:latin typeface="Calibri"/>
                <a:cs typeface="Calibri"/>
              </a:rPr>
              <a:t>acende-se. A luz de aviso “</a:t>
            </a:r>
            <a:r>
              <a:rPr sz="1100" spc="1091" dirty="0">
                <a:solidFill>
                  <a:srgbClr val="000000"/>
                </a:solidFill>
                <a:latin typeface="Calibri"/>
                <a:cs typeface="Calibri"/>
              </a:rPr>
              <a:t> </a:t>
            </a:r>
            <a:r>
              <a:rPr sz="1100" dirty="0">
                <a:solidFill>
                  <a:srgbClr val="000000"/>
                </a:solidFill>
                <a:latin typeface="Calibri"/>
                <a:cs typeface="Calibri"/>
              </a:rPr>
              <a:t>“</a:t>
            </a:r>
            <a:r>
              <a:rPr sz="1100" spc="15" dirty="0">
                <a:solidFill>
                  <a:srgbClr val="000000"/>
                </a:solidFill>
                <a:latin typeface="Calibri"/>
                <a:cs typeface="Calibri"/>
              </a:rPr>
              <a:t> </a:t>
            </a:r>
            <a:r>
              <a:rPr sz="1100" dirty="0">
                <a:solidFill>
                  <a:srgbClr val="000000"/>
                </a:solidFill>
                <a:latin typeface="Calibri"/>
                <a:cs typeface="Calibri"/>
              </a:rPr>
              <a:t>irá apagar-se imediatamente quando</a:t>
            </a:r>
          </a:p>
          <a:p>
            <a:pPr marL="0" marR="0">
              <a:lnSpc>
                <a:spcPts val="1344"/>
              </a:lnSpc>
              <a:spcBef>
                <a:spcPts val="50"/>
              </a:spcBef>
              <a:spcAft>
                <a:spcPts val="0"/>
              </a:spcAft>
            </a:pPr>
            <a:r>
              <a:rPr sz="1100" dirty="0">
                <a:solidFill>
                  <a:srgbClr val="000000"/>
                </a:solidFill>
                <a:latin typeface="Calibri"/>
                <a:cs typeface="Calibri"/>
              </a:rPr>
              <a:t>colocar</a:t>
            </a:r>
            <a:r>
              <a:rPr sz="1100" spc="-16" dirty="0">
                <a:solidFill>
                  <a:srgbClr val="000000"/>
                </a:solidFill>
                <a:latin typeface="Calibri"/>
                <a:cs typeface="Calibri"/>
              </a:rPr>
              <a:t> </a:t>
            </a:r>
            <a:r>
              <a:rPr sz="1100" dirty="0">
                <a:solidFill>
                  <a:srgbClr val="000000"/>
                </a:solidFill>
                <a:latin typeface="Calibri"/>
                <a:cs typeface="Calibri"/>
              </a:rPr>
              <a:t>o motor</a:t>
            </a:r>
            <a:r>
              <a:rPr sz="1100" spc="-10" dirty="0">
                <a:solidFill>
                  <a:srgbClr val="000000"/>
                </a:solidFill>
                <a:latin typeface="Calibri"/>
                <a:cs typeface="Calibri"/>
              </a:rPr>
              <a:t> </a:t>
            </a:r>
            <a:r>
              <a:rPr sz="1100" dirty="0">
                <a:solidFill>
                  <a:srgbClr val="000000"/>
                </a:solidFill>
                <a:latin typeface="Calibri"/>
                <a:cs typeface="Calibri"/>
              </a:rPr>
              <a:t>em</a:t>
            </a:r>
            <a:r>
              <a:rPr sz="1100" spc="16" dirty="0">
                <a:solidFill>
                  <a:srgbClr val="000000"/>
                </a:solidFill>
                <a:latin typeface="Calibri"/>
                <a:cs typeface="Calibri"/>
              </a:rPr>
              <a:t> </a:t>
            </a:r>
            <a:r>
              <a:rPr sz="1100" dirty="0">
                <a:solidFill>
                  <a:srgbClr val="000000"/>
                </a:solidFill>
                <a:latin typeface="Calibri"/>
                <a:cs typeface="Calibri"/>
              </a:rPr>
              <a:t>marcha.</a:t>
            </a:r>
          </a:p>
        </p:txBody>
      </p:sp>
      <p:sp>
        <p:nvSpPr>
          <p:cNvPr id="22" name="object 2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19</a:t>
            </a:r>
          </a:p>
        </p:txBody>
      </p:sp>
      <p:sp>
        <p:nvSpPr>
          <p:cNvPr id="23" name="object 4">
            <a:extLst>
              <a:ext uri="{FF2B5EF4-FFF2-40B4-BE49-F238E27FC236}">
                <a16:creationId xmlns:a16="http://schemas.microsoft.com/office/drawing/2014/main" id="{DBEEB718-1929-0DAA-8C44-E9158FFBFA4A}"/>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1"/>
          <p:cNvSpPr/>
          <p:nvPr/>
        </p:nvSpPr>
        <p:spPr>
          <a:xfrm>
            <a:off x="3986783" y="2035556"/>
            <a:ext cx="143255" cy="1234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229612" y="2035556"/>
            <a:ext cx="143255" cy="123444"/>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1485900" y="2047748"/>
            <a:ext cx="132587" cy="121919"/>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3681983" y="1864868"/>
            <a:ext cx="143255" cy="123444"/>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p:nvPr/>
        </p:nvSpPr>
        <p:spPr>
          <a:xfrm>
            <a:off x="2743200" y="1700276"/>
            <a:ext cx="143255" cy="123444"/>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p:nvPr/>
        </p:nvSpPr>
        <p:spPr>
          <a:xfrm>
            <a:off x="576072" y="2427224"/>
            <a:ext cx="6301740" cy="1024128"/>
          </a:xfrm>
          <a:prstGeom prst="rect">
            <a:avLst/>
          </a:prstGeom>
          <a:blipFill>
            <a:blip r:embed="rId4" cstate="print"/>
            <a:stretch>
              <a:fillRect/>
            </a:stretch>
          </a:blipFill>
        </p:spPr>
        <p:txBody>
          <a:bodyPr wrap="square" lIns="0" tIns="0" rIns="0" bIns="0" rtlCol="0">
            <a:spAutoFit/>
          </a:bodyPr>
          <a:lstStyle/>
          <a:p>
            <a:endParaRPr/>
          </a:p>
        </p:txBody>
      </p:sp>
      <p:sp>
        <p:nvSpPr>
          <p:cNvPr id="7" name="object 7"/>
          <p:cNvSpPr/>
          <p:nvPr/>
        </p:nvSpPr>
        <p:spPr>
          <a:xfrm>
            <a:off x="576072" y="731012"/>
            <a:ext cx="6301740" cy="841247"/>
          </a:xfrm>
          <a:prstGeom prst="rect">
            <a:avLst/>
          </a:prstGeom>
          <a:blipFill>
            <a:blip r:embed="rId5" cstate="print"/>
            <a:stretch>
              <a:fillRect/>
            </a:stretch>
          </a:blipFill>
        </p:spPr>
        <p:txBody>
          <a:bodyPr wrap="square" lIns="0" tIns="0" rIns="0" bIns="0" rtlCol="0">
            <a:spAutoFit/>
          </a:bodyPr>
          <a:lstStyle/>
          <a:p>
            <a:endParaRPr/>
          </a:p>
        </p:txBody>
      </p:sp>
      <p:sp>
        <p:nvSpPr>
          <p:cNvPr id="8" name="object 8"/>
          <p:cNvSpPr/>
          <p:nvPr/>
        </p:nvSpPr>
        <p:spPr>
          <a:xfrm>
            <a:off x="582168" y="593852"/>
            <a:ext cx="6304787" cy="19811"/>
          </a:xfrm>
          <a:prstGeom prst="rect">
            <a:avLst/>
          </a:prstGeom>
          <a:blipFill>
            <a:blip r:embed="rId6" cstate="print"/>
            <a:stretch>
              <a:fillRect/>
            </a:stretch>
          </a:blipFill>
        </p:spPr>
        <p:txBody>
          <a:bodyPr wrap="square" lIns="0" tIns="0" rIns="0" bIns="0" rtlCol="0">
            <a:spAutoFit/>
          </a:bodyPr>
          <a:lstStyle/>
          <a:p>
            <a:endParaRPr/>
          </a:p>
        </p:txBody>
      </p:sp>
      <p:sp>
        <p:nvSpPr>
          <p:cNvPr id="10" name="object 10"/>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11" name="object 11"/>
          <p:cNvSpPr txBox="1"/>
          <p:nvPr/>
        </p:nvSpPr>
        <p:spPr>
          <a:xfrm>
            <a:off x="647700" y="736184"/>
            <a:ext cx="6190278" cy="769441"/>
          </a:xfrm>
          <a:prstGeom prst="rect">
            <a:avLst/>
          </a:prstGeom>
        </p:spPr>
        <p:txBody>
          <a:bodyPr vert="horz" wrap="square" lIns="0" tIns="0" rIns="0" bIns="0" rtlCol="0">
            <a:spAutoFit/>
          </a:bodyPr>
          <a:lstStyle/>
          <a:p>
            <a:pPr marL="2671572" marR="0">
              <a:lnSpc>
                <a:spcPts val="1347"/>
              </a:lnSpc>
              <a:spcBef>
                <a:spcPts val="0"/>
              </a:spcBef>
              <a:spcAft>
                <a:spcPts val="0"/>
              </a:spcAft>
            </a:pPr>
            <a:r>
              <a:rPr sz="1100" b="1" dirty="0">
                <a:solidFill>
                  <a:srgbClr val="000000"/>
                </a:solidFill>
                <a:latin typeface="Calibri"/>
                <a:cs typeface="Calibri"/>
              </a:rPr>
              <a:t>Δ Advertência</a:t>
            </a:r>
          </a:p>
          <a:p>
            <a:pPr marL="0" marR="0">
              <a:lnSpc>
                <a:spcPts val="1347"/>
              </a:lnSpc>
              <a:spcBef>
                <a:spcPts val="646"/>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o aviso “</a:t>
            </a:r>
            <a:r>
              <a:rPr sz="1100" spc="1091" dirty="0">
                <a:solidFill>
                  <a:srgbClr val="000000"/>
                </a:solidFill>
                <a:latin typeface="Calibri"/>
                <a:cs typeface="Calibri"/>
              </a:rPr>
              <a:t> </a:t>
            </a:r>
            <a:r>
              <a:rPr sz="1100" dirty="0">
                <a:solidFill>
                  <a:srgbClr val="000000"/>
                </a:solidFill>
                <a:latin typeface="Calibri"/>
                <a:cs typeface="Calibri"/>
              </a:rPr>
              <a:t>“ permanecer aceso ou a piscar depois de colocar</a:t>
            </a:r>
            <a:r>
              <a:rPr sz="1100" spc="-16" dirty="0">
                <a:solidFill>
                  <a:srgbClr val="000000"/>
                </a:solidFill>
                <a:latin typeface="Calibri"/>
                <a:cs typeface="Calibri"/>
              </a:rPr>
              <a:t> </a:t>
            </a:r>
            <a:r>
              <a:rPr sz="1100" dirty="0">
                <a:solidFill>
                  <a:srgbClr val="000000"/>
                </a:solidFill>
                <a:latin typeface="Calibri"/>
                <a:cs typeface="Calibri"/>
              </a:rPr>
              <a:t>o motor</a:t>
            </a:r>
            <a:r>
              <a:rPr sz="1100" spc="-12" dirty="0">
                <a:solidFill>
                  <a:srgbClr val="000000"/>
                </a:solidFill>
                <a:latin typeface="Calibri"/>
                <a:cs typeface="Calibri"/>
              </a:rPr>
              <a:t> </a:t>
            </a:r>
            <a:r>
              <a:rPr sz="1100" dirty="0">
                <a:solidFill>
                  <a:srgbClr val="000000"/>
                </a:solidFill>
                <a:latin typeface="Calibri"/>
                <a:cs typeface="Calibri"/>
              </a:rPr>
              <a:t>em marcha, pode causar</a:t>
            </a:r>
          </a:p>
          <a:p>
            <a:pPr marL="0" marR="0">
              <a:lnSpc>
                <a:spcPts val="1347"/>
              </a:lnSpc>
              <a:spcBef>
                <a:spcPts val="152"/>
              </a:spcBef>
              <a:spcAft>
                <a:spcPts val="0"/>
              </a:spcAft>
            </a:pPr>
            <a:r>
              <a:rPr sz="1100" dirty="0">
                <a:solidFill>
                  <a:srgbClr val="000000"/>
                </a:solidFill>
                <a:latin typeface="Calibri"/>
                <a:cs typeface="Calibri"/>
              </a:rPr>
              <a:t>falhas no</a:t>
            </a:r>
            <a:r>
              <a:rPr sz="1100" spc="16" dirty="0">
                <a:solidFill>
                  <a:srgbClr val="000000"/>
                </a:solidFill>
                <a:latin typeface="Calibri"/>
                <a:cs typeface="Calibri"/>
              </a:rPr>
              <a:t> </a:t>
            </a:r>
            <a:r>
              <a:rPr sz="1100" dirty="0">
                <a:solidFill>
                  <a:srgbClr val="000000"/>
                </a:solidFill>
                <a:latin typeface="Calibri"/>
                <a:cs typeface="Calibri"/>
              </a:rPr>
              <a:t>arranque ou parar o sistema de injeção, se continuar a utilizar a</a:t>
            </a:r>
            <a:r>
              <a:rPr sz="1100" spc="-14" dirty="0">
                <a:solidFill>
                  <a:srgbClr val="000000"/>
                </a:solidFill>
                <a:latin typeface="Calibri"/>
                <a:cs typeface="Calibri"/>
              </a:rPr>
              <a:t> </a:t>
            </a:r>
            <a:r>
              <a:rPr sz="1100" dirty="0">
                <a:solidFill>
                  <a:srgbClr val="000000"/>
                </a:solidFill>
                <a:latin typeface="Calibri"/>
                <a:cs typeface="Calibri"/>
              </a:rPr>
              <a:t>moto. Se o aviso “</a:t>
            </a:r>
          </a:p>
          <a:p>
            <a:pPr marL="0" marR="0">
              <a:lnSpc>
                <a:spcPts val="1344"/>
              </a:lnSpc>
              <a:spcBef>
                <a:spcPts val="0"/>
              </a:spcBef>
              <a:spcAft>
                <a:spcPts val="0"/>
              </a:spcAft>
            </a:pPr>
            <a:r>
              <a:rPr sz="1100" dirty="0">
                <a:solidFill>
                  <a:srgbClr val="000000"/>
                </a:solidFill>
                <a:latin typeface="Calibri"/>
                <a:cs typeface="Calibri"/>
              </a:rPr>
              <a:t>permanecer aceso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a piscar, para a moto </a:t>
            </a:r>
            <a:r>
              <a:rPr sz="1100">
                <a:solidFill>
                  <a:srgbClr val="000000"/>
                </a:solidFill>
                <a:latin typeface="Calibri"/>
                <a:cs typeface="Calibri"/>
              </a:rPr>
              <a:t>e contate</a:t>
            </a:r>
            <a:r>
              <a:rPr sz="1100" spc="19">
                <a:solidFill>
                  <a:srgbClr val="000000"/>
                </a:solidFill>
                <a:latin typeface="Calibri"/>
                <a:cs typeface="Calibri"/>
              </a:rPr>
              <a:t> </a:t>
            </a:r>
            <a:r>
              <a:rPr sz="1100" dirty="0">
                <a:solidFill>
                  <a:srgbClr val="000000"/>
                </a:solidFill>
                <a:latin typeface="Calibri"/>
                <a:cs typeface="Calibri"/>
              </a:rPr>
              <a:t>de imediato com a sua Oficina Autorizada VOGE.</a:t>
            </a:r>
          </a:p>
        </p:txBody>
      </p:sp>
      <p:sp>
        <p:nvSpPr>
          <p:cNvPr id="12" name="object 12"/>
          <p:cNvSpPr txBox="1"/>
          <p:nvPr/>
        </p:nvSpPr>
        <p:spPr>
          <a:xfrm>
            <a:off x="6027571" y="1173572"/>
            <a:ext cx="2110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t>
            </a:r>
          </a:p>
        </p:txBody>
      </p:sp>
      <p:sp>
        <p:nvSpPr>
          <p:cNvPr id="13" name="object 13"/>
          <p:cNvSpPr txBox="1"/>
          <p:nvPr/>
        </p:nvSpPr>
        <p:spPr>
          <a:xfrm>
            <a:off x="576072" y="1699626"/>
            <a:ext cx="2319233"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Luz de aviso de anomalia</a:t>
            </a:r>
            <a:r>
              <a:rPr sz="1100" b="1" spc="-14" dirty="0">
                <a:solidFill>
                  <a:srgbClr val="4F81BD"/>
                </a:solidFill>
                <a:latin typeface="Cambria"/>
                <a:cs typeface="Cambria"/>
              </a:rPr>
              <a:t> </a:t>
            </a:r>
            <a:r>
              <a:rPr sz="1100" b="1" spc="10" dirty="0">
                <a:solidFill>
                  <a:srgbClr val="4F81BD"/>
                </a:solidFill>
                <a:latin typeface="Cambria"/>
                <a:cs typeface="Cambria"/>
              </a:rPr>
              <a:t>no</a:t>
            </a:r>
            <a:r>
              <a:rPr sz="1100" b="1" dirty="0">
                <a:solidFill>
                  <a:srgbClr val="4F81BD"/>
                </a:solidFill>
                <a:latin typeface="Cambria"/>
                <a:cs typeface="Cambria"/>
              </a:rPr>
              <a:t> ABS</a:t>
            </a:r>
            <a:r>
              <a:rPr sz="1100" b="1" spc="-10" dirty="0">
                <a:solidFill>
                  <a:srgbClr val="4F81BD"/>
                </a:solidFill>
                <a:latin typeface="Cambria"/>
                <a:cs typeface="Cambria"/>
              </a:rPr>
              <a:t> </a:t>
            </a:r>
            <a:r>
              <a:rPr sz="1100" b="1" dirty="0">
                <a:solidFill>
                  <a:srgbClr val="4F81BD"/>
                </a:solidFill>
                <a:latin typeface="Cambria"/>
                <a:cs typeface="Cambria"/>
              </a:rPr>
              <a:t>“</a:t>
            </a:r>
          </a:p>
        </p:txBody>
      </p:sp>
      <p:sp>
        <p:nvSpPr>
          <p:cNvPr id="14" name="object 14"/>
          <p:cNvSpPr txBox="1"/>
          <p:nvPr/>
        </p:nvSpPr>
        <p:spPr>
          <a:xfrm>
            <a:off x="2894631" y="1699626"/>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5" name="object 15"/>
          <p:cNvSpPr txBox="1"/>
          <p:nvPr/>
        </p:nvSpPr>
        <p:spPr>
          <a:xfrm>
            <a:off x="576072" y="1862420"/>
            <a:ext cx="634139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o sistema de ABS</a:t>
            </a:r>
            <a:r>
              <a:rPr sz="1100" spc="-24" dirty="0">
                <a:solidFill>
                  <a:srgbClr val="000000"/>
                </a:solidFill>
                <a:latin typeface="Calibri"/>
                <a:cs typeface="Calibri"/>
              </a:rPr>
              <a:t> </a:t>
            </a:r>
            <a:r>
              <a:rPr sz="1100" dirty="0">
                <a:solidFill>
                  <a:srgbClr val="000000"/>
                </a:solidFill>
                <a:latin typeface="Calibri"/>
                <a:cs typeface="Calibri"/>
              </a:rPr>
              <a:t>tem uma anomalia, o aviso “</a:t>
            </a:r>
            <a:r>
              <a:rPr sz="1100" spc="947" dirty="0">
                <a:solidFill>
                  <a:srgbClr val="000000"/>
                </a:solidFill>
                <a:latin typeface="Calibri"/>
                <a:cs typeface="Calibri"/>
              </a:rPr>
              <a:t> </a:t>
            </a:r>
            <a:r>
              <a:rPr sz="1100" dirty="0">
                <a:solidFill>
                  <a:srgbClr val="000000"/>
                </a:solidFill>
                <a:latin typeface="Calibri"/>
                <a:cs typeface="Calibri"/>
              </a:rPr>
              <a:t>“ irá iluminar-se. </a:t>
            </a:r>
            <a:r>
              <a:rPr sz="1100">
                <a:solidFill>
                  <a:srgbClr val="000000"/>
                </a:solidFill>
                <a:latin typeface="Calibri"/>
                <a:cs typeface="Calibri"/>
              </a:rPr>
              <a:t>Quando </a:t>
            </a:r>
            <a:r>
              <a:rPr lang="pt-BR" sz="1100">
                <a:solidFill>
                  <a:srgbClr val="000000"/>
                </a:solidFill>
                <a:latin typeface="Calibri"/>
                <a:cs typeface="Calibri"/>
              </a:rPr>
              <a:t>girar</a:t>
            </a:r>
            <a:r>
              <a:rPr sz="1100" spc="-11">
                <a:solidFill>
                  <a:srgbClr val="000000"/>
                </a:solidFill>
                <a:latin typeface="Calibri"/>
                <a:cs typeface="Calibri"/>
              </a:rPr>
              <a:t> </a:t>
            </a:r>
            <a:r>
              <a:rPr sz="1100" dirty="0">
                <a:solidFill>
                  <a:srgbClr val="000000"/>
                </a:solidFill>
                <a:latin typeface="Calibri"/>
                <a:cs typeface="Calibri"/>
              </a:rPr>
              <a:t>a chave de ignição</a:t>
            </a:r>
          </a:p>
          <a:p>
            <a:pPr marL="0" marR="0">
              <a:lnSpc>
                <a:spcPts val="1343"/>
              </a:lnSpc>
              <a:spcBef>
                <a:spcPts val="50"/>
              </a:spcBef>
              <a:spcAft>
                <a:spcPts val="0"/>
              </a:spcAft>
            </a:pPr>
            <a:r>
              <a:rPr sz="1100" dirty="0">
                <a:solidFill>
                  <a:srgbClr val="000000"/>
                </a:solidFill>
                <a:latin typeface="Calibri"/>
                <a:cs typeface="Calibri"/>
              </a:rPr>
              <a:t>para a posição “</a:t>
            </a:r>
            <a:r>
              <a:rPr sz="1100" spc="793" dirty="0">
                <a:solidFill>
                  <a:srgbClr val="000000"/>
                </a:solidFill>
                <a:latin typeface="Calibri"/>
                <a:cs typeface="Calibri"/>
              </a:rPr>
              <a:t> </a:t>
            </a:r>
            <a:r>
              <a:rPr sz="1100" dirty="0">
                <a:solidFill>
                  <a:srgbClr val="000000"/>
                </a:solidFill>
                <a:latin typeface="Calibri"/>
                <a:cs typeface="Calibri"/>
              </a:rPr>
              <a:t>“, o</a:t>
            </a:r>
            <a:r>
              <a:rPr sz="1100" spc="10" dirty="0">
                <a:solidFill>
                  <a:srgbClr val="000000"/>
                </a:solidFill>
                <a:latin typeface="Calibri"/>
                <a:cs typeface="Calibri"/>
              </a:rPr>
              <a:t> </a:t>
            </a:r>
            <a:r>
              <a:rPr sz="1100" dirty="0">
                <a:solidFill>
                  <a:srgbClr val="000000"/>
                </a:solidFill>
                <a:latin typeface="Calibri"/>
                <a:cs typeface="Calibri"/>
              </a:rPr>
              <a:t>aviso “</a:t>
            </a:r>
            <a:r>
              <a:rPr sz="1100" spc="947" dirty="0">
                <a:solidFill>
                  <a:srgbClr val="000000"/>
                </a:solidFill>
                <a:latin typeface="Calibri"/>
                <a:cs typeface="Calibri"/>
              </a:rPr>
              <a:t> </a:t>
            </a:r>
            <a:r>
              <a:rPr sz="1100" dirty="0">
                <a:solidFill>
                  <a:srgbClr val="000000"/>
                </a:solidFill>
                <a:latin typeface="Calibri"/>
                <a:cs typeface="Calibri"/>
              </a:rPr>
              <a:t>“ ilumina-se.</a:t>
            </a:r>
            <a:r>
              <a:rPr sz="1100" spc="11" dirty="0">
                <a:solidFill>
                  <a:srgbClr val="000000"/>
                </a:solidFill>
                <a:latin typeface="Calibri"/>
                <a:cs typeface="Calibri"/>
              </a:rPr>
              <a:t> </a:t>
            </a:r>
            <a:r>
              <a:rPr sz="1100" dirty="0">
                <a:solidFill>
                  <a:srgbClr val="000000"/>
                </a:solidFill>
                <a:latin typeface="Calibri"/>
                <a:cs typeface="Calibri"/>
              </a:rPr>
              <a:t>A luz de aviso “</a:t>
            </a:r>
            <a:r>
              <a:rPr sz="1100" spc="947" dirty="0">
                <a:solidFill>
                  <a:srgbClr val="000000"/>
                </a:solidFill>
                <a:latin typeface="Calibri"/>
                <a:cs typeface="Calibri"/>
              </a:rPr>
              <a:t> </a:t>
            </a:r>
            <a:r>
              <a:rPr sz="1100" dirty="0">
                <a:solidFill>
                  <a:srgbClr val="000000"/>
                </a:solidFill>
                <a:latin typeface="Calibri"/>
                <a:cs typeface="Calibri"/>
              </a:rPr>
              <a:t>“ irá apagar-se imediatamente quando a moto</a:t>
            </a:r>
          </a:p>
          <a:p>
            <a:pPr marL="0" marR="0">
              <a:lnSpc>
                <a:spcPts val="1344"/>
              </a:lnSpc>
              <a:spcBef>
                <a:spcPts val="0"/>
              </a:spcBef>
              <a:spcAft>
                <a:spcPts val="0"/>
              </a:spcAft>
            </a:pPr>
            <a:r>
              <a:rPr sz="1100" dirty="0">
                <a:solidFill>
                  <a:srgbClr val="000000"/>
                </a:solidFill>
                <a:latin typeface="Calibri"/>
                <a:cs typeface="Calibri"/>
              </a:rPr>
              <a:t>iniciar a marcha.</a:t>
            </a:r>
          </a:p>
        </p:txBody>
      </p:sp>
      <p:sp>
        <p:nvSpPr>
          <p:cNvPr id="16" name="object 16"/>
          <p:cNvSpPr txBox="1"/>
          <p:nvPr/>
        </p:nvSpPr>
        <p:spPr>
          <a:xfrm>
            <a:off x="3485388" y="2432396"/>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7" name="object 17"/>
          <p:cNvSpPr txBox="1"/>
          <p:nvPr/>
        </p:nvSpPr>
        <p:spPr>
          <a:xfrm>
            <a:off x="647700" y="2659969"/>
            <a:ext cx="6129094"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luz de aviso “</a:t>
            </a:r>
            <a:r>
              <a:rPr sz="1100" spc="952" dirty="0">
                <a:solidFill>
                  <a:srgbClr val="000000"/>
                </a:solidFill>
                <a:latin typeface="Calibri"/>
                <a:cs typeface="Calibri"/>
              </a:rPr>
              <a:t> </a:t>
            </a:r>
            <a:r>
              <a:rPr sz="1100" dirty="0">
                <a:solidFill>
                  <a:srgbClr val="000000"/>
                </a:solidFill>
                <a:latin typeface="Calibri"/>
                <a:cs typeface="Calibri"/>
              </a:rPr>
              <a:t>“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iluminar ou piscar após</a:t>
            </a:r>
            <a:r>
              <a:rPr sz="1100" spc="18" dirty="0">
                <a:solidFill>
                  <a:srgbClr val="000000"/>
                </a:solidFill>
                <a:latin typeface="Calibri"/>
                <a:cs typeface="Calibri"/>
              </a:rPr>
              <a:t> </a:t>
            </a:r>
            <a:r>
              <a:rPr sz="1100" dirty="0">
                <a:solidFill>
                  <a:srgbClr val="000000"/>
                </a:solidFill>
                <a:latin typeface="Calibri"/>
                <a:cs typeface="Calibri"/>
              </a:rPr>
              <a:t>arrancar,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continuar a conduzir pode provocar</a:t>
            </a:r>
          </a:p>
          <a:p>
            <a:pPr marL="0" marR="0">
              <a:lnSpc>
                <a:spcPts val="1344"/>
              </a:lnSpc>
              <a:spcBef>
                <a:spcPts val="50"/>
              </a:spcBef>
              <a:spcAft>
                <a:spcPts val="0"/>
              </a:spcAft>
            </a:pPr>
            <a:r>
              <a:rPr sz="1100">
                <a:solidFill>
                  <a:srgbClr val="000000"/>
                </a:solidFill>
                <a:latin typeface="Calibri"/>
                <a:cs typeface="Calibri"/>
              </a:rPr>
              <a:t>uma</a:t>
            </a:r>
            <a:r>
              <a:rPr sz="1100" spc="-13">
                <a:solidFill>
                  <a:srgbClr val="000000"/>
                </a:solidFill>
                <a:latin typeface="Calibri"/>
                <a:cs typeface="Calibri"/>
              </a:rPr>
              <a:t> </a:t>
            </a:r>
            <a:r>
              <a:rPr lang="pt-BR" sz="1100">
                <a:solidFill>
                  <a:srgbClr val="000000"/>
                </a:solidFill>
                <a:latin typeface="Calibri"/>
                <a:cs typeface="Calibri"/>
              </a:rPr>
              <a:t>frenagem</a:t>
            </a:r>
            <a:r>
              <a:rPr sz="1100">
                <a:solidFill>
                  <a:srgbClr val="000000"/>
                </a:solidFill>
                <a:latin typeface="Calibri"/>
                <a:cs typeface="Calibri"/>
              </a:rPr>
              <a:t> an</a:t>
            </a:r>
            <a:r>
              <a:rPr lang="pt-BR" sz="1100">
                <a:solidFill>
                  <a:srgbClr val="000000"/>
                </a:solidFill>
                <a:latin typeface="Calibri"/>
                <a:cs typeface="Calibri"/>
              </a:rPr>
              <a:t>ormal</a:t>
            </a:r>
            <a:r>
              <a:rPr sz="1100">
                <a:solidFill>
                  <a:srgbClr val="000000"/>
                </a:solidFill>
                <a:latin typeface="Calibri"/>
                <a:cs typeface="Calibri"/>
              </a:rPr>
              <a:t> </a:t>
            </a:r>
            <a:r>
              <a:rPr sz="1100" dirty="0">
                <a:solidFill>
                  <a:srgbClr val="000000"/>
                </a:solidFill>
                <a:latin typeface="Calibri"/>
                <a:cs typeface="Calibri"/>
              </a:rPr>
              <a:t>das rodas ou um bloqueio. Neste caso,</a:t>
            </a:r>
            <a:r>
              <a:rPr sz="1100" spc="-10" dirty="0">
                <a:solidFill>
                  <a:srgbClr val="000000"/>
                </a:solidFill>
                <a:latin typeface="Calibri"/>
                <a:cs typeface="Calibri"/>
              </a:rPr>
              <a:t> </a:t>
            </a:r>
            <a:r>
              <a:rPr sz="1100" dirty="0">
                <a:solidFill>
                  <a:srgbClr val="000000"/>
                </a:solidFill>
                <a:latin typeface="Calibri"/>
                <a:cs typeface="Calibri"/>
              </a:rPr>
              <a:t>pare a moto.</a:t>
            </a:r>
          </a:p>
        </p:txBody>
      </p:sp>
      <p:sp>
        <p:nvSpPr>
          <p:cNvPr id="18" name="object 18"/>
          <p:cNvSpPr txBox="1"/>
          <p:nvPr/>
        </p:nvSpPr>
        <p:spPr>
          <a:xfrm>
            <a:off x="647700" y="3052664"/>
            <a:ext cx="586327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luz de aviso “</a:t>
            </a:r>
            <a:r>
              <a:rPr sz="1100" spc="947" dirty="0">
                <a:solidFill>
                  <a:srgbClr val="000000"/>
                </a:solidFill>
                <a:latin typeface="Calibri"/>
                <a:cs typeface="Calibri"/>
              </a:rPr>
              <a:t> </a:t>
            </a:r>
            <a:r>
              <a:rPr sz="1100" dirty="0">
                <a:solidFill>
                  <a:srgbClr val="000000"/>
                </a:solidFill>
                <a:latin typeface="Calibri"/>
                <a:cs typeface="Calibri"/>
              </a:rPr>
              <a:t>“ se iluminar</a:t>
            </a:r>
            <a:r>
              <a:rPr sz="1100" spc="-18"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piscar após iniciar a marcha,</a:t>
            </a:r>
            <a:r>
              <a:rPr sz="1100" spc="-11" dirty="0">
                <a:solidFill>
                  <a:srgbClr val="000000"/>
                </a:solidFill>
                <a:latin typeface="Calibri"/>
                <a:cs typeface="Calibri"/>
              </a:rPr>
              <a:t> </a:t>
            </a:r>
            <a:r>
              <a:rPr sz="1100" dirty="0">
                <a:solidFill>
                  <a:srgbClr val="000000"/>
                </a:solidFill>
                <a:latin typeface="Calibri"/>
                <a:cs typeface="Calibri"/>
              </a:rPr>
              <a:t>pare a moto </a:t>
            </a:r>
            <a:r>
              <a:rPr sz="1100">
                <a:solidFill>
                  <a:srgbClr val="000000"/>
                </a:solidFill>
                <a:latin typeface="Calibri"/>
                <a:cs typeface="Calibri"/>
              </a:rPr>
              <a:t>e contate </a:t>
            </a:r>
            <a:r>
              <a:rPr sz="1100" dirty="0">
                <a:solidFill>
                  <a:srgbClr val="000000"/>
                </a:solidFill>
                <a:latin typeface="Calibri"/>
                <a:cs typeface="Calibri"/>
              </a:rPr>
              <a:t>de</a:t>
            </a:r>
          </a:p>
          <a:p>
            <a:pPr marL="0" marR="0">
              <a:lnSpc>
                <a:spcPts val="1343"/>
              </a:lnSpc>
              <a:spcBef>
                <a:spcPts val="50"/>
              </a:spcBef>
              <a:spcAft>
                <a:spcPts val="0"/>
              </a:spcAft>
            </a:pPr>
            <a:r>
              <a:rPr sz="1100" dirty="0">
                <a:solidFill>
                  <a:srgbClr val="000000"/>
                </a:solidFill>
                <a:latin typeface="Calibri"/>
                <a:cs typeface="Calibri"/>
              </a:rPr>
              <a:t>imediato com a sua Oficina Autorizada VOGE.</a:t>
            </a:r>
          </a:p>
        </p:txBody>
      </p:sp>
      <p:sp>
        <p:nvSpPr>
          <p:cNvPr id="19" name="object 19"/>
          <p:cNvSpPr txBox="1"/>
          <p:nvPr/>
        </p:nvSpPr>
        <p:spPr>
          <a:xfrm>
            <a:off x="576072" y="3578718"/>
            <a:ext cx="6372346" cy="542751"/>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Luz de aviso do</a:t>
            </a:r>
            <a:r>
              <a:rPr sz="1100" b="1" spc="-11" dirty="0">
                <a:solidFill>
                  <a:srgbClr val="4F81BD"/>
                </a:solidFill>
                <a:latin typeface="Cambria"/>
                <a:cs typeface="Cambria"/>
              </a:rPr>
              <a:t> </a:t>
            </a:r>
            <a:r>
              <a:rPr sz="1100" b="1" dirty="0">
                <a:solidFill>
                  <a:srgbClr val="4F81BD"/>
                </a:solidFill>
                <a:latin typeface="Cambria"/>
                <a:cs typeface="Cambria"/>
              </a:rPr>
              <a:t>pisca direito “</a:t>
            </a:r>
            <a:r>
              <a:rPr sz="1100" dirty="0">
                <a:solidFill>
                  <a:srgbClr val="4F81BD"/>
                </a:solidFill>
                <a:latin typeface="Wingdings"/>
                <a:cs typeface="Wingdings"/>
              </a:rPr>
              <a:t></a:t>
            </a:r>
            <a:r>
              <a:rPr sz="1100" b="1" dirty="0">
                <a:solidFill>
                  <a:srgbClr val="4F81BD"/>
                </a:solidFill>
                <a:latin typeface="Cambria"/>
                <a:cs typeface="Cambria"/>
              </a:rPr>
              <a:t>“</a:t>
            </a:r>
          </a:p>
          <a:p>
            <a:pPr marL="0" marR="0">
              <a:lnSpc>
                <a:spcPts val="1283"/>
              </a:lnSpc>
              <a:spcBef>
                <a:spcPts val="0"/>
              </a:spcBef>
              <a:spcAft>
                <a:spcPts val="0"/>
              </a:spcAft>
            </a:pPr>
            <a:r>
              <a:rPr sz="1100" dirty="0">
                <a:solidFill>
                  <a:srgbClr val="000000"/>
                </a:solidFill>
                <a:latin typeface="Calibri"/>
                <a:cs typeface="Calibri"/>
              </a:rPr>
              <a:t>Quando mover</a:t>
            </a:r>
            <a:r>
              <a:rPr sz="1100" spc="-24" dirty="0">
                <a:solidFill>
                  <a:srgbClr val="000000"/>
                </a:solidFill>
                <a:latin typeface="Calibri"/>
                <a:cs typeface="Calibri"/>
              </a:rPr>
              <a:t> </a:t>
            </a:r>
            <a:r>
              <a:rPr sz="1100" dirty="0">
                <a:solidFill>
                  <a:srgbClr val="000000"/>
                </a:solidFill>
                <a:latin typeface="Calibri"/>
                <a:cs typeface="Calibri"/>
              </a:rPr>
              <a:t>para a direita o comutador de piscas,</a:t>
            </a:r>
            <a:r>
              <a:rPr sz="1100" spc="-17" dirty="0">
                <a:solidFill>
                  <a:srgbClr val="000000"/>
                </a:solidFill>
                <a:latin typeface="Calibri"/>
                <a:cs typeface="Calibri"/>
              </a:rPr>
              <a:t> </a:t>
            </a:r>
            <a:r>
              <a:rPr sz="1100" dirty="0">
                <a:solidFill>
                  <a:srgbClr val="000000"/>
                </a:solidFill>
                <a:latin typeface="Calibri"/>
                <a:cs typeface="Calibri"/>
              </a:rPr>
              <a:t>esta luz de aviso</a:t>
            </a:r>
            <a:r>
              <a:rPr sz="1100" spc="245" dirty="0">
                <a:solidFill>
                  <a:srgbClr val="000000"/>
                </a:solidFill>
                <a:latin typeface="Calibri"/>
                <a:cs typeface="Calibri"/>
              </a:rPr>
              <a:t> </a:t>
            </a:r>
            <a:r>
              <a:rPr sz="1100" spc="22" dirty="0">
                <a:solidFill>
                  <a:srgbClr val="000000"/>
                </a:solidFill>
                <a:latin typeface="Calibri"/>
                <a:cs typeface="Calibri"/>
              </a:rPr>
              <a:t>“</a:t>
            </a:r>
            <a:r>
              <a:rPr sz="1100" dirty="0">
                <a:solidFill>
                  <a:srgbClr val="000000"/>
                </a:solidFill>
                <a:latin typeface="Wingdings"/>
                <a:cs typeface="Wingdings"/>
              </a:rPr>
              <a:t></a:t>
            </a:r>
            <a:r>
              <a:rPr sz="1100" dirty="0">
                <a:solidFill>
                  <a:srgbClr val="000000"/>
                </a:solidFill>
                <a:latin typeface="Calibri"/>
                <a:cs typeface="Calibri"/>
              </a:rPr>
              <a:t>“</a:t>
            </a:r>
            <a:r>
              <a:rPr sz="1100" spc="251" dirty="0">
                <a:solidFill>
                  <a:srgbClr val="000000"/>
                </a:solidFill>
                <a:latin typeface="Calibri"/>
                <a:cs typeface="Calibri"/>
              </a:rPr>
              <a:t> </a:t>
            </a:r>
            <a:r>
              <a:rPr sz="1100" dirty="0">
                <a:solidFill>
                  <a:srgbClr val="000000"/>
                </a:solidFill>
                <a:latin typeface="Calibri"/>
                <a:cs typeface="Calibri"/>
              </a:rPr>
              <a:t>irá acender, assim como os piscas</a:t>
            </a:r>
          </a:p>
          <a:p>
            <a:pPr marL="0" marR="0">
              <a:lnSpc>
                <a:spcPts val="1344"/>
              </a:lnSpc>
              <a:spcBef>
                <a:spcPts val="0"/>
              </a:spcBef>
              <a:spcAft>
                <a:spcPts val="0"/>
              </a:spcAft>
            </a:pPr>
            <a:r>
              <a:rPr sz="1100" dirty="0">
                <a:solidFill>
                  <a:srgbClr val="000000"/>
                </a:solidFill>
                <a:latin typeface="Calibri"/>
                <a:cs typeface="Calibri"/>
              </a:rPr>
              <a:t>desse lado.</a:t>
            </a:r>
          </a:p>
        </p:txBody>
      </p:sp>
      <p:sp>
        <p:nvSpPr>
          <p:cNvPr id="20" name="object 20"/>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1"/>
          <p:cNvSpPr/>
          <p:nvPr/>
        </p:nvSpPr>
        <p:spPr>
          <a:xfrm>
            <a:off x="2304288" y="2814320"/>
            <a:ext cx="172211" cy="1524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1796796" y="1529588"/>
            <a:ext cx="172211" cy="1524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3328416" y="1346708"/>
            <a:ext cx="172211" cy="152400"/>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p:nvPr/>
        </p:nvSpPr>
        <p:spPr>
          <a:xfrm>
            <a:off x="3645408" y="1067816"/>
            <a:ext cx="161544" cy="103632"/>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p:nvPr/>
        </p:nvSpPr>
        <p:spPr>
          <a:xfrm>
            <a:off x="6320028" y="897128"/>
            <a:ext cx="161544" cy="103632"/>
          </a:xfrm>
          <a:prstGeom prst="rect">
            <a:avLst/>
          </a:prstGeom>
          <a:blipFill>
            <a:blip r:embed="rId3" cstate="print"/>
            <a:stretch>
              <a:fillRect/>
            </a:stretch>
          </a:blipFill>
        </p:spPr>
        <p:txBody>
          <a:bodyPr wrap="square" lIns="0" tIns="0" rIns="0" bIns="0" rtlCol="0">
            <a:spAutoFit/>
          </a:bodyPr>
          <a:lstStyle/>
          <a:p>
            <a:endParaRPr/>
          </a:p>
        </p:txBody>
      </p:sp>
      <p:sp>
        <p:nvSpPr>
          <p:cNvPr id="6" name="object 6"/>
          <p:cNvSpPr/>
          <p:nvPr/>
        </p:nvSpPr>
        <p:spPr>
          <a:xfrm>
            <a:off x="2340864" y="732536"/>
            <a:ext cx="161544" cy="105155"/>
          </a:xfrm>
          <a:prstGeom prst="rect">
            <a:avLst/>
          </a:prstGeom>
          <a:blipFill>
            <a:blip r:embed="rId4" cstate="print"/>
            <a:stretch>
              <a:fillRect/>
            </a:stretch>
          </a:blipFill>
        </p:spPr>
        <p:txBody>
          <a:bodyPr wrap="square" lIns="0" tIns="0" rIns="0" bIns="0" rtlCol="0">
            <a:spAutoFit/>
          </a:bodyPr>
          <a:lstStyle/>
          <a:p>
            <a:endParaRPr/>
          </a:p>
        </p:txBody>
      </p:sp>
      <p:sp>
        <p:nvSpPr>
          <p:cNvPr id="7" name="object 7"/>
          <p:cNvSpPr/>
          <p:nvPr/>
        </p:nvSpPr>
        <p:spPr>
          <a:xfrm>
            <a:off x="684275" y="1939544"/>
            <a:ext cx="6301740" cy="652271"/>
          </a:xfrm>
          <a:prstGeom prst="rect">
            <a:avLst/>
          </a:prstGeom>
          <a:blipFill>
            <a:blip r:embed="rId5" cstate="print"/>
            <a:stretch>
              <a:fillRect/>
            </a:stretch>
          </a:blipFill>
        </p:spPr>
        <p:txBody>
          <a:bodyPr wrap="square" lIns="0" tIns="0" rIns="0" bIns="0" rtlCol="0">
            <a:spAutoFit/>
          </a:bodyPr>
          <a:lstStyle/>
          <a:p>
            <a:endParaRPr/>
          </a:p>
        </p:txBody>
      </p:sp>
      <p:sp>
        <p:nvSpPr>
          <p:cNvPr id="8" name="object 8"/>
          <p:cNvSpPr/>
          <p:nvPr/>
        </p:nvSpPr>
        <p:spPr>
          <a:xfrm>
            <a:off x="696468" y="593852"/>
            <a:ext cx="6304787" cy="19811"/>
          </a:xfrm>
          <a:prstGeom prst="rect">
            <a:avLst/>
          </a:prstGeom>
          <a:blipFill>
            <a:blip r:embed="rId6" cstate="print"/>
            <a:stretch>
              <a:fillRect/>
            </a:stretch>
          </a:blipFill>
        </p:spPr>
        <p:txBody>
          <a:bodyPr wrap="square" lIns="0" tIns="0" rIns="0" bIns="0" rtlCol="0">
            <a:spAutoFit/>
          </a:bodyPr>
          <a:lstStyle/>
          <a:p>
            <a:endParaRPr/>
          </a:p>
        </p:txBody>
      </p:sp>
      <p:sp>
        <p:nvSpPr>
          <p:cNvPr id="11" name="object 11"/>
          <p:cNvSpPr txBox="1"/>
          <p:nvPr/>
        </p:nvSpPr>
        <p:spPr>
          <a:xfrm>
            <a:off x="684275" y="712074"/>
            <a:ext cx="1808266"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Aviso da luz de máximos “</a:t>
            </a:r>
          </a:p>
        </p:txBody>
      </p:sp>
      <p:sp>
        <p:nvSpPr>
          <p:cNvPr id="12" name="object 12"/>
          <p:cNvSpPr txBox="1"/>
          <p:nvPr/>
        </p:nvSpPr>
        <p:spPr>
          <a:xfrm>
            <a:off x="2511500" y="712074"/>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3" name="object 13"/>
          <p:cNvSpPr txBox="1"/>
          <p:nvPr/>
        </p:nvSpPr>
        <p:spPr>
          <a:xfrm>
            <a:off x="684275" y="876392"/>
            <a:ext cx="605157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dirty="0">
                <a:solidFill>
                  <a:srgbClr val="000000"/>
                </a:solidFill>
                <a:latin typeface="Calibri"/>
                <a:cs typeface="Calibri"/>
              </a:rPr>
              <a:t>Quando</a:t>
            </a:r>
            <a:r>
              <a:rPr sz="1100" spc="-12" dirty="0">
                <a:solidFill>
                  <a:srgbClr val="000000"/>
                </a:solidFill>
                <a:latin typeface="Calibri"/>
                <a:cs typeface="Calibri"/>
              </a:rPr>
              <a:t> </a:t>
            </a:r>
            <a:r>
              <a:rPr sz="1100" spc="-19" dirty="0">
                <a:solidFill>
                  <a:srgbClr val="000000"/>
                </a:solidFill>
                <a:latin typeface="Calibri"/>
                <a:cs typeface="Calibri"/>
              </a:rPr>
              <a:t>mudar</a:t>
            </a:r>
            <a:r>
              <a:rPr sz="1100" spc="-28" dirty="0">
                <a:solidFill>
                  <a:srgbClr val="000000"/>
                </a:solidFill>
                <a:latin typeface="Calibri"/>
                <a:cs typeface="Calibri"/>
              </a:rPr>
              <a:t> </a:t>
            </a:r>
            <a:r>
              <a:rPr sz="1100" dirty="0">
                <a:solidFill>
                  <a:srgbClr val="000000"/>
                </a:solidFill>
                <a:latin typeface="Calibri"/>
                <a:cs typeface="Calibri"/>
              </a:rPr>
              <a:t>o</a:t>
            </a:r>
            <a:r>
              <a:rPr sz="1100" spc="-34" dirty="0">
                <a:solidFill>
                  <a:srgbClr val="000000"/>
                </a:solidFill>
                <a:latin typeface="Calibri"/>
                <a:cs typeface="Calibri"/>
              </a:rPr>
              <a:t> </a:t>
            </a:r>
            <a:r>
              <a:rPr sz="1100" spc="-19" dirty="0">
                <a:solidFill>
                  <a:srgbClr val="000000"/>
                </a:solidFill>
                <a:latin typeface="Calibri"/>
                <a:cs typeface="Calibri"/>
              </a:rPr>
              <a:t>comutador</a:t>
            </a:r>
            <a:r>
              <a:rPr sz="1100" spc="-28"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2" dirty="0">
                <a:solidFill>
                  <a:srgbClr val="000000"/>
                </a:solidFill>
                <a:latin typeface="Calibri"/>
                <a:cs typeface="Calibri"/>
              </a:rPr>
              <a:t>luzes</a:t>
            </a:r>
            <a:r>
              <a:rPr sz="1100" dirty="0">
                <a:solidFill>
                  <a:srgbClr val="000000"/>
                </a:solidFill>
                <a:latin typeface="Calibri"/>
                <a:cs typeface="Calibri"/>
              </a:rPr>
              <a:t> </a:t>
            </a:r>
            <a:r>
              <a:rPr sz="1100" spc="-21" dirty="0">
                <a:solidFill>
                  <a:srgbClr val="000000"/>
                </a:solidFill>
                <a:latin typeface="Calibri"/>
                <a:cs typeface="Calibri"/>
              </a:rPr>
              <a:t>para</a:t>
            </a:r>
            <a:r>
              <a:rPr sz="1100" spc="-26" dirty="0">
                <a:solidFill>
                  <a:srgbClr val="000000"/>
                </a:solidFill>
                <a:latin typeface="Calibri"/>
                <a:cs typeface="Calibri"/>
              </a:rPr>
              <a:t> </a:t>
            </a:r>
            <a:r>
              <a:rPr sz="1100" dirty="0">
                <a:solidFill>
                  <a:srgbClr val="000000"/>
                </a:solidFill>
                <a:latin typeface="Calibri"/>
                <a:cs typeface="Calibri"/>
              </a:rPr>
              <a:t>a</a:t>
            </a:r>
            <a:r>
              <a:rPr sz="1100" spc="-25" dirty="0">
                <a:solidFill>
                  <a:srgbClr val="000000"/>
                </a:solidFill>
                <a:latin typeface="Calibri"/>
                <a:cs typeface="Calibri"/>
              </a:rPr>
              <a:t> </a:t>
            </a:r>
            <a:r>
              <a:rPr sz="1100" spc="-23" dirty="0">
                <a:solidFill>
                  <a:srgbClr val="000000"/>
                </a:solidFill>
                <a:latin typeface="Calibri"/>
                <a:cs typeface="Calibri"/>
              </a:rPr>
              <a:t>posição</a:t>
            </a:r>
            <a:r>
              <a:rPr sz="1100" spc="-11"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2" dirty="0">
                <a:solidFill>
                  <a:srgbClr val="000000"/>
                </a:solidFill>
                <a:latin typeface="Calibri"/>
                <a:cs typeface="Calibri"/>
              </a:rPr>
              <a:t>luzes</a:t>
            </a:r>
            <a:r>
              <a:rPr sz="1100" dirty="0">
                <a:solidFill>
                  <a:srgbClr val="000000"/>
                </a:solidFill>
                <a:latin typeface="Calibri"/>
                <a:cs typeface="Calibri"/>
              </a:rPr>
              <a:t> </a:t>
            </a:r>
            <a:r>
              <a:rPr sz="1100" spc="-26" dirty="0">
                <a:solidFill>
                  <a:srgbClr val="000000"/>
                </a:solidFill>
                <a:latin typeface="Calibri"/>
                <a:cs typeface="Calibri"/>
              </a:rPr>
              <a:t>de</a:t>
            </a:r>
            <a:r>
              <a:rPr sz="1100" spc="-19" dirty="0">
                <a:solidFill>
                  <a:srgbClr val="000000"/>
                </a:solidFill>
                <a:latin typeface="Calibri"/>
                <a:cs typeface="Calibri"/>
              </a:rPr>
              <a:t> máximos </a:t>
            </a:r>
            <a:r>
              <a:rPr sz="1100" spc="-25" dirty="0">
                <a:solidFill>
                  <a:srgbClr val="000000"/>
                </a:solidFill>
                <a:latin typeface="Calibri"/>
                <a:cs typeface="Calibri"/>
              </a:rPr>
              <a:t>irá</a:t>
            </a:r>
            <a:r>
              <a:rPr sz="1100" dirty="0">
                <a:solidFill>
                  <a:srgbClr val="000000"/>
                </a:solidFill>
                <a:latin typeface="Calibri"/>
                <a:cs typeface="Calibri"/>
              </a:rPr>
              <a:t> </a:t>
            </a:r>
            <a:r>
              <a:rPr sz="1100" spc="-21" dirty="0">
                <a:solidFill>
                  <a:srgbClr val="000000"/>
                </a:solidFill>
                <a:latin typeface="Calibri"/>
                <a:cs typeface="Calibri"/>
              </a:rPr>
              <a:t>acender-se</a:t>
            </a:r>
            <a:r>
              <a:rPr sz="1100" spc="-13" dirty="0">
                <a:solidFill>
                  <a:srgbClr val="000000"/>
                </a:solidFill>
                <a:latin typeface="Calibri"/>
                <a:cs typeface="Calibri"/>
              </a:rPr>
              <a:t> </a:t>
            </a:r>
            <a:r>
              <a:rPr sz="1100" dirty="0">
                <a:solidFill>
                  <a:srgbClr val="000000"/>
                </a:solidFill>
                <a:latin typeface="Calibri"/>
                <a:cs typeface="Calibri"/>
              </a:rPr>
              <a:t>a</a:t>
            </a:r>
            <a:r>
              <a:rPr sz="1100" spc="-36" dirty="0">
                <a:solidFill>
                  <a:srgbClr val="000000"/>
                </a:solidFill>
                <a:latin typeface="Calibri"/>
                <a:cs typeface="Calibri"/>
              </a:rPr>
              <a:t> </a:t>
            </a:r>
            <a:r>
              <a:rPr sz="1100" spc="-18" dirty="0">
                <a:solidFill>
                  <a:srgbClr val="000000"/>
                </a:solidFill>
                <a:latin typeface="Calibri"/>
                <a:cs typeface="Calibri"/>
              </a:rPr>
              <a:t>luz</a:t>
            </a:r>
            <a:r>
              <a:rPr sz="1100" spc="-36"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1" dirty="0">
                <a:solidFill>
                  <a:srgbClr val="000000"/>
                </a:solidFill>
                <a:latin typeface="Calibri"/>
                <a:cs typeface="Calibri"/>
              </a:rPr>
              <a:t>aviso</a:t>
            </a:r>
            <a:r>
              <a:rPr sz="1100" spc="-13" dirty="0">
                <a:solidFill>
                  <a:srgbClr val="000000"/>
                </a:solidFill>
                <a:latin typeface="Calibri"/>
                <a:cs typeface="Calibri"/>
              </a:rPr>
              <a:t> </a:t>
            </a:r>
            <a:r>
              <a:rPr sz="1100" dirty="0">
                <a:solidFill>
                  <a:srgbClr val="000000"/>
                </a:solidFill>
                <a:latin typeface="Calibri"/>
                <a:cs typeface="Calibri"/>
              </a:rPr>
              <a:t>“</a:t>
            </a:r>
            <a:r>
              <a:rPr sz="1100" spc="1080" dirty="0">
                <a:solidFill>
                  <a:srgbClr val="000000"/>
                </a:solidFill>
                <a:latin typeface="Calibri"/>
                <a:cs typeface="Calibri"/>
              </a:rPr>
              <a:t> </a:t>
            </a:r>
            <a:r>
              <a:rPr sz="1100" spc="-19" dirty="0">
                <a:solidFill>
                  <a:srgbClr val="000000"/>
                </a:solidFill>
                <a:latin typeface="Calibri"/>
                <a:cs typeface="Calibri"/>
              </a:rPr>
              <a:t>“.</a:t>
            </a:r>
          </a:p>
          <a:p>
            <a:pPr marL="0" marR="0">
              <a:lnSpc>
                <a:spcPts val="1344"/>
              </a:lnSpc>
              <a:spcBef>
                <a:spcPts val="50"/>
              </a:spcBef>
              <a:spcAft>
                <a:spcPts val="0"/>
              </a:spcAft>
            </a:pPr>
            <a:r>
              <a:rPr sz="1100" dirty="0">
                <a:solidFill>
                  <a:srgbClr val="000000"/>
                </a:solidFill>
                <a:latin typeface="Calibri"/>
                <a:cs typeface="Calibri"/>
              </a:rPr>
              <a:t>Quando premir o gatilho de sinais de luzes, o aviso “</a:t>
            </a:r>
            <a:r>
              <a:rPr sz="1100" spc="1091" dirty="0">
                <a:solidFill>
                  <a:srgbClr val="000000"/>
                </a:solidFill>
                <a:latin typeface="Calibri"/>
                <a:cs typeface="Calibri"/>
              </a:rPr>
              <a:t> </a:t>
            </a:r>
            <a:r>
              <a:rPr sz="1100" dirty="0">
                <a:solidFill>
                  <a:srgbClr val="000000"/>
                </a:solidFill>
                <a:latin typeface="Calibri"/>
                <a:cs typeface="Calibri"/>
              </a:rPr>
              <a:t>“ acende, apagando-se quando</a:t>
            </a:r>
            <a:r>
              <a:rPr sz="1100" spc="14" dirty="0">
                <a:solidFill>
                  <a:srgbClr val="000000"/>
                </a:solidFill>
                <a:latin typeface="Calibri"/>
                <a:cs typeface="Calibri"/>
              </a:rPr>
              <a:t> </a:t>
            </a:r>
            <a:r>
              <a:rPr sz="1100" dirty="0">
                <a:solidFill>
                  <a:srgbClr val="000000"/>
                </a:solidFill>
                <a:latin typeface="Calibri"/>
                <a:cs typeface="Calibri"/>
              </a:rPr>
              <a:t>soltar</a:t>
            </a:r>
            <a:r>
              <a:rPr sz="1100" spc="-18"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gatilho.</a:t>
            </a:r>
          </a:p>
        </p:txBody>
      </p:sp>
      <p:sp>
        <p:nvSpPr>
          <p:cNvPr id="14" name="object 14"/>
          <p:cNvSpPr txBox="1"/>
          <p:nvPr/>
        </p:nvSpPr>
        <p:spPr>
          <a:xfrm>
            <a:off x="684275" y="1364346"/>
            <a:ext cx="2797667"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Temperatura do refrigerante muito alta “</a:t>
            </a:r>
          </a:p>
        </p:txBody>
      </p:sp>
      <p:sp>
        <p:nvSpPr>
          <p:cNvPr id="15" name="object 15"/>
          <p:cNvSpPr txBox="1"/>
          <p:nvPr/>
        </p:nvSpPr>
        <p:spPr>
          <a:xfrm>
            <a:off x="3499499" y="1364346"/>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6" name="object 16"/>
          <p:cNvSpPr txBox="1"/>
          <p:nvPr/>
        </p:nvSpPr>
        <p:spPr>
          <a:xfrm>
            <a:off x="684275" y="1546952"/>
            <a:ext cx="636596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Quanto este aviso “</a:t>
            </a:r>
            <a:r>
              <a:rPr sz="1100" spc="1091" dirty="0">
                <a:solidFill>
                  <a:srgbClr val="000000"/>
                </a:solidFill>
                <a:latin typeface="Calibri"/>
                <a:cs typeface="Calibri"/>
              </a:rPr>
              <a:t> </a:t>
            </a:r>
            <a:r>
              <a:rPr sz="1100" dirty="0">
                <a:solidFill>
                  <a:srgbClr val="000000"/>
                </a:solidFill>
                <a:latin typeface="Calibri"/>
                <a:cs typeface="Calibri"/>
              </a:rPr>
              <a:t>”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acender, significa que a temperatura do</a:t>
            </a:r>
            <a:r>
              <a:rPr sz="1100" spc="14" dirty="0">
                <a:solidFill>
                  <a:srgbClr val="000000"/>
                </a:solidFill>
                <a:latin typeface="Calibri"/>
                <a:cs typeface="Calibri"/>
              </a:rPr>
              <a:t> </a:t>
            </a:r>
            <a:r>
              <a:rPr sz="1100" dirty="0">
                <a:solidFill>
                  <a:srgbClr val="000000"/>
                </a:solidFill>
                <a:latin typeface="Calibri"/>
                <a:cs typeface="Calibri"/>
              </a:rPr>
              <a:t>refrigerante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motor</a:t>
            </a:r>
            <a:r>
              <a:rPr sz="1100" spc="-12" dirty="0">
                <a:solidFill>
                  <a:srgbClr val="000000"/>
                </a:solidFill>
                <a:latin typeface="Calibri"/>
                <a:cs typeface="Calibri"/>
              </a:rPr>
              <a:t> </a:t>
            </a:r>
            <a:r>
              <a:rPr sz="1100" dirty="0">
                <a:solidFill>
                  <a:srgbClr val="000000"/>
                </a:solidFill>
                <a:latin typeface="Calibri"/>
                <a:cs typeface="Calibri"/>
              </a:rPr>
              <a:t>é muito elevada. Se</a:t>
            </a:r>
          </a:p>
          <a:p>
            <a:pPr marL="0" marR="0">
              <a:lnSpc>
                <a:spcPts val="1344"/>
              </a:lnSpc>
              <a:spcBef>
                <a:spcPts val="50"/>
              </a:spcBef>
              <a:spcAft>
                <a:spcPts val="0"/>
              </a:spcAft>
            </a:pPr>
            <a:r>
              <a:rPr sz="1100" dirty="0">
                <a:solidFill>
                  <a:srgbClr val="000000"/>
                </a:solidFill>
                <a:latin typeface="Calibri"/>
                <a:cs typeface="Calibri"/>
              </a:rPr>
              <a:t>continuar a conduzir pode danificar o</a:t>
            </a:r>
            <a:r>
              <a:rPr sz="1100" spc="10" dirty="0">
                <a:solidFill>
                  <a:srgbClr val="000000"/>
                </a:solidFill>
                <a:latin typeface="Calibri"/>
                <a:cs typeface="Calibri"/>
              </a:rPr>
              <a:t> </a:t>
            </a:r>
            <a:r>
              <a:rPr sz="1100" dirty="0">
                <a:solidFill>
                  <a:srgbClr val="000000"/>
                </a:solidFill>
                <a:latin typeface="Calibri"/>
                <a:cs typeface="Calibri"/>
              </a:rPr>
              <a:t>motor. Siga estritamente as</a:t>
            </a:r>
            <a:r>
              <a:rPr sz="1100" spc="10" dirty="0">
                <a:solidFill>
                  <a:srgbClr val="000000"/>
                </a:solidFill>
                <a:latin typeface="Calibri"/>
                <a:cs typeface="Calibri"/>
              </a:rPr>
              <a:t> </a:t>
            </a:r>
            <a:r>
              <a:rPr sz="1100" dirty="0">
                <a:solidFill>
                  <a:srgbClr val="000000"/>
                </a:solidFill>
                <a:latin typeface="Calibri"/>
                <a:cs typeface="Calibri"/>
              </a:rPr>
              <a:t>seguintes instruções.</a:t>
            </a:r>
          </a:p>
        </p:txBody>
      </p:sp>
      <p:sp>
        <p:nvSpPr>
          <p:cNvPr id="17" name="object 17"/>
          <p:cNvSpPr txBox="1"/>
          <p:nvPr/>
        </p:nvSpPr>
        <p:spPr>
          <a:xfrm>
            <a:off x="3477768" y="194471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8" name="object 18"/>
          <p:cNvSpPr txBox="1"/>
          <p:nvPr/>
        </p:nvSpPr>
        <p:spPr>
          <a:xfrm>
            <a:off x="755904" y="2191604"/>
            <a:ext cx="594809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acender o aviso de temperatura muito alta</a:t>
            </a:r>
            <a:r>
              <a:rPr sz="1100" spc="-21" dirty="0">
                <a:solidFill>
                  <a:srgbClr val="000000"/>
                </a:solidFill>
                <a:latin typeface="Calibri"/>
                <a:cs typeface="Calibri"/>
              </a:rPr>
              <a:t> </a:t>
            </a:r>
            <a:r>
              <a:rPr sz="1100" dirty="0">
                <a:solidFill>
                  <a:srgbClr val="000000"/>
                </a:solidFill>
                <a:latin typeface="Calibri"/>
                <a:cs typeface="Calibri"/>
              </a:rPr>
              <a:t>“</a:t>
            </a:r>
            <a:r>
              <a:rPr sz="1100" spc="1102" dirty="0">
                <a:solidFill>
                  <a:srgbClr val="000000"/>
                </a:solidFill>
                <a:latin typeface="Calibri"/>
                <a:cs typeface="Calibri"/>
              </a:rPr>
              <a:t> </a:t>
            </a:r>
            <a:r>
              <a:rPr sz="1100" dirty="0">
                <a:solidFill>
                  <a:srgbClr val="000000"/>
                </a:solidFill>
                <a:latin typeface="Calibri"/>
                <a:cs typeface="Calibri"/>
              </a:rPr>
              <a:t>” significa que o motor está sobreaquecido.</a:t>
            </a:r>
          </a:p>
          <a:p>
            <a:pPr marL="0" marR="0">
              <a:lnSpc>
                <a:spcPts val="1344"/>
              </a:lnSpc>
              <a:spcBef>
                <a:spcPts val="50"/>
              </a:spcBef>
              <a:spcAft>
                <a:spcPts val="0"/>
              </a:spcAft>
            </a:pPr>
            <a:r>
              <a:rPr sz="1100" dirty="0">
                <a:solidFill>
                  <a:srgbClr val="000000"/>
                </a:solidFill>
                <a:latin typeface="Calibri"/>
                <a:cs typeface="Calibri"/>
              </a:rPr>
              <a:t>Neste caso, </a:t>
            </a:r>
            <a:r>
              <a:rPr sz="1100" spc="11" dirty="0">
                <a:solidFill>
                  <a:srgbClr val="000000"/>
                </a:solidFill>
                <a:latin typeface="Calibri"/>
                <a:cs typeface="Calibri"/>
              </a:rPr>
              <a:t>se</a:t>
            </a:r>
            <a:r>
              <a:rPr sz="1100" spc="-23" dirty="0">
                <a:solidFill>
                  <a:srgbClr val="000000"/>
                </a:solidFill>
                <a:latin typeface="Calibri"/>
                <a:cs typeface="Calibri"/>
              </a:rPr>
              <a:t> </a:t>
            </a:r>
            <a:r>
              <a:rPr sz="1100" dirty="0">
                <a:solidFill>
                  <a:srgbClr val="000000"/>
                </a:solidFill>
                <a:latin typeface="Calibri"/>
                <a:cs typeface="Calibri"/>
              </a:rPr>
              <a:t>continuar a conduzir pode danificar o motor.</a:t>
            </a:r>
          </a:p>
        </p:txBody>
      </p:sp>
      <p:sp>
        <p:nvSpPr>
          <p:cNvPr id="19" name="object 19"/>
          <p:cNvSpPr txBox="1"/>
          <p:nvPr/>
        </p:nvSpPr>
        <p:spPr>
          <a:xfrm>
            <a:off x="684275" y="2831684"/>
            <a:ext cx="640183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acender o aviso “</a:t>
            </a:r>
            <a:r>
              <a:rPr sz="1100" spc="1102" dirty="0">
                <a:solidFill>
                  <a:srgbClr val="000000"/>
                </a:solidFill>
                <a:latin typeface="Calibri"/>
                <a:cs typeface="Calibri"/>
              </a:rPr>
              <a:t> </a:t>
            </a:r>
            <a:r>
              <a:rPr sz="1100" dirty="0">
                <a:solidFill>
                  <a:srgbClr val="000000"/>
                </a:solidFill>
                <a:latin typeface="Calibri"/>
                <a:cs typeface="Calibri"/>
              </a:rPr>
              <a:t>”, pare a moto e desligue o motor</a:t>
            </a:r>
            <a:r>
              <a:rPr sz="1100" spc="-12" dirty="0">
                <a:solidFill>
                  <a:srgbClr val="000000"/>
                </a:solidFill>
                <a:latin typeface="Calibri"/>
                <a:cs typeface="Calibri"/>
              </a:rPr>
              <a:t> </a:t>
            </a:r>
            <a:r>
              <a:rPr sz="1100" dirty="0">
                <a:solidFill>
                  <a:srgbClr val="000000"/>
                </a:solidFill>
                <a:latin typeface="Calibri"/>
                <a:cs typeface="Calibri"/>
              </a:rPr>
              <a:t>até</a:t>
            </a:r>
            <a:r>
              <a:rPr sz="1100" spc="-17" dirty="0">
                <a:solidFill>
                  <a:srgbClr val="000000"/>
                </a:solidFill>
                <a:latin typeface="Calibri"/>
                <a:cs typeface="Calibri"/>
              </a:rPr>
              <a:t> </a:t>
            </a:r>
            <a:r>
              <a:rPr sz="1100" dirty="0">
                <a:solidFill>
                  <a:srgbClr val="000000"/>
                </a:solidFill>
                <a:latin typeface="Calibri"/>
                <a:cs typeface="Calibri"/>
              </a:rPr>
              <a:t>que a luz de aviso se apague. Verifique o</a:t>
            </a:r>
          </a:p>
          <a:p>
            <a:pPr marL="0" marR="0">
              <a:lnSpc>
                <a:spcPts val="1344"/>
              </a:lnSpc>
              <a:spcBef>
                <a:spcPts val="50"/>
              </a:spcBef>
              <a:spcAft>
                <a:spcPts val="0"/>
              </a:spcAft>
            </a:pPr>
            <a:r>
              <a:rPr sz="1100" dirty="0">
                <a:solidFill>
                  <a:srgbClr val="000000"/>
                </a:solidFill>
                <a:latin typeface="Calibri"/>
                <a:cs typeface="Calibri"/>
              </a:rPr>
              <a:t>nível de refrigerante</a:t>
            </a:r>
            <a:r>
              <a:rPr sz="1100" spc="-13" dirty="0">
                <a:solidFill>
                  <a:srgbClr val="000000"/>
                </a:solidFill>
                <a:latin typeface="Calibri"/>
                <a:cs typeface="Calibri"/>
              </a:rPr>
              <a:t> </a:t>
            </a:r>
            <a:r>
              <a:rPr sz="1100" dirty="0">
                <a:solidFill>
                  <a:srgbClr val="000000"/>
                </a:solidFill>
                <a:latin typeface="Calibri"/>
                <a:cs typeface="Calibri"/>
              </a:rPr>
              <a:t>e o radiador, após o motor </a:t>
            </a:r>
            <a:r>
              <a:rPr sz="1100">
                <a:solidFill>
                  <a:srgbClr val="000000"/>
                </a:solidFill>
                <a:latin typeface="Calibri"/>
                <a:cs typeface="Calibri"/>
              </a:rPr>
              <a:t>ter </a:t>
            </a:r>
            <a:r>
              <a:rPr lang="pt-BR" sz="1100">
                <a:solidFill>
                  <a:srgbClr val="000000"/>
                </a:solidFill>
                <a:latin typeface="Calibri"/>
                <a:cs typeface="Calibri"/>
              </a:rPr>
              <a:t>resfriado</a:t>
            </a:r>
            <a:r>
              <a:rPr sz="1100">
                <a:solidFill>
                  <a:srgbClr val="000000"/>
                </a:solidFill>
                <a:latin typeface="Calibri"/>
                <a:cs typeface="Calibri"/>
              </a:rPr>
              <a:t> </a:t>
            </a:r>
            <a:r>
              <a:rPr sz="1100" dirty="0">
                <a:solidFill>
                  <a:srgbClr val="000000"/>
                </a:solidFill>
                <a:latin typeface="Calibri"/>
                <a:cs typeface="Calibri"/>
              </a:rPr>
              <a:t>completamente.</a:t>
            </a:r>
          </a:p>
        </p:txBody>
      </p:sp>
      <p:sp>
        <p:nvSpPr>
          <p:cNvPr id="20" name="object 20"/>
          <p:cNvSpPr txBox="1"/>
          <p:nvPr/>
        </p:nvSpPr>
        <p:spPr>
          <a:xfrm>
            <a:off x="684275" y="3223352"/>
            <a:ext cx="567185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o nível</a:t>
            </a:r>
            <a:r>
              <a:rPr sz="1100" spc="-11" dirty="0">
                <a:solidFill>
                  <a:srgbClr val="000000"/>
                </a:solidFill>
                <a:latin typeface="Calibri"/>
                <a:cs typeface="Calibri"/>
              </a:rPr>
              <a:t> </a:t>
            </a:r>
            <a:r>
              <a:rPr sz="1100" dirty="0">
                <a:solidFill>
                  <a:srgbClr val="000000"/>
                </a:solidFill>
                <a:latin typeface="Calibri"/>
                <a:cs typeface="Calibri"/>
              </a:rPr>
              <a:t>de refrigerante estar</a:t>
            </a:r>
            <a:r>
              <a:rPr sz="1100" spc="-21" dirty="0">
                <a:solidFill>
                  <a:srgbClr val="000000"/>
                </a:solidFill>
                <a:latin typeface="Calibri"/>
                <a:cs typeface="Calibri"/>
              </a:rPr>
              <a:t> </a:t>
            </a:r>
            <a:r>
              <a:rPr sz="1100" dirty="0">
                <a:solidFill>
                  <a:srgbClr val="000000"/>
                </a:solidFill>
                <a:latin typeface="Calibri"/>
                <a:cs typeface="Calibri"/>
              </a:rPr>
              <a:t>muito baixo, encha o vaso de expansão</a:t>
            </a:r>
            <a:r>
              <a:rPr sz="1100" spc="11" dirty="0">
                <a:solidFill>
                  <a:srgbClr val="000000"/>
                </a:solidFill>
                <a:latin typeface="Calibri"/>
                <a:cs typeface="Calibri"/>
              </a:rPr>
              <a:t> </a:t>
            </a:r>
            <a:r>
              <a:rPr sz="1100" dirty="0">
                <a:solidFill>
                  <a:srgbClr val="000000"/>
                </a:solidFill>
                <a:latin typeface="Calibri"/>
                <a:cs typeface="Calibri"/>
              </a:rPr>
              <a:t>com refrigerante.</a:t>
            </a:r>
          </a:p>
        </p:txBody>
      </p:sp>
      <p:sp>
        <p:nvSpPr>
          <p:cNvPr id="21" name="object 21"/>
          <p:cNvSpPr txBox="1"/>
          <p:nvPr/>
        </p:nvSpPr>
        <p:spPr>
          <a:xfrm>
            <a:off x="684275" y="3444332"/>
            <a:ext cx="6407061"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ventoinha elétrica não funcionar quando a luz de aviso da temperatura de refrigerante alta </a:t>
            </a:r>
            <a:r>
              <a:rPr sz="1100" spc="-11" dirty="0">
                <a:solidFill>
                  <a:srgbClr val="000000"/>
                </a:solidFill>
                <a:latin typeface="Calibri"/>
                <a:cs typeface="Calibri"/>
              </a:rPr>
              <a:t>se</a:t>
            </a:r>
          </a:p>
          <a:p>
            <a:pPr marL="0" marR="0">
              <a:lnSpc>
                <a:spcPts val="1344"/>
              </a:lnSpc>
              <a:spcBef>
                <a:spcPts val="50"/>
              </a:spcBef>
              <a:spcAft>
                <a:spcPts val="0"/>
              </a:spcAft>
            </a:pPr>
            <a:r>
              <a:rPr sz="1100" dirty="0">
                <a:solidFill>
                  <a:srgbClr val="000000"/>
                </a:solidFill>
                <a:latin typeface="Calibri"/>
                <a:cs typeface="Calibri"/>
              </a:rPr>
              <a:t>acender, desligue o motor</a:t>
            </a:r>
            <a:r>
              <a:rPr sz="1100" spc="-19" dirty="0">
                <a:solidFill>
                  <a:srgbClr val="000000"/>
                </a:solidFill>
                <a:latin typeface="Calibri"/>
                <a:cs typeface="Calibri"/>
              </a:rPr>
              <a:t> </a:t>
            </a:r>
            <a:r>
              <a:rPr sz="1100">
                <a:solidFill>
                  <a:srgbClr val="000000"/>
                </a:solidFill>
                <a:latin typeface="Calibri"/>
                <a:cs typeface="Calibri"/>
              </a:rPr>
              <a:t>e contate </a:t>
            </a:r>
            <a:r>
              <a:rPr sz="1100" dirty="0">
                <a:solidFill>
                  <a:srgbClr val="000000"/>
                </a:solidFill>
                <a:latin typeface="Calibri"/>
                <a:cs typeface="Calibri"/>
              </a:rPr>
              <a:t>com o Serviço de Assistência Técnica Voge</a:t>
            </a:r>
            <a:r>
              <a:rPr sz="1100" spc="-11" dirty="0">
                <a:solidFill>
                  <a:srgbClr val="000000"/>
                </a:solidFill>
                <a:latin typeface="Calibri"/>
                <a:cs typeface="Calibri"/>
              </a:rPr>
              <a:t> </a:t>
            </a:r>
            <a:r>
              <a:rPr sz="1100" dirty="0">
                <a:solidFill>
                  <a:srgbClr val="000000"/>
                </a:solidFill>
                <a:latin typeface="Calibri"/>
                <a:cs typeface="Calibri"/>
              </a:rPr>
              <a:t>mais próximo para solucionar</a:t>
            </a:r>
          </a:p>
          <a:p>
            <a:pPr marL="0" marR="0">
              <a:lnSpc>
                <a:spcPts val="1344"/>
              </a:lnSpc>
              <a:spcBef>
                <a:spcPts val="0"/>
              </a:spcBef>
              <a:spcAft>
                <a:spcPts val="0"/>
              </a:spcAft>
            </a:pPr>
            <a:r>
              <a:rPr sz="1100" dirty="0">
                <a:solidFill>
                  <a:srgbClr val="000000"/>
                </a:solidFill>
                <a:latin typeface="Calibri"/>
                <a:cs typeface="Calibri"/>
              </a:rPr>
              <a:t>o problema.</a:t>
            </a:r>
          </a:p>
        </p:txBody>
      </p:sp>
      <p:sp>
        <p:nvSpPr>
          <p:cNvPr id="22" name="object 2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21</a:t>
            </a:r>
          </a:p>
        </p:txBody>
      </p:sp>
      <p:sp>
        <p:nvSpPr>
          <p:cNvPr id="23" name="object 4">
            <a:extLst>
              <a:ext uri="{FF2B5EF4-FFF2-40B4-BE49-F238E27FC236}">
                <a16:creationId xmlns:a16="http://schemas.microsoft.com/office/drawing/2014/main" id="{9D861182-E6F8-C9B1-A18B-3A48BF192403}"/>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1"/>
          <p:cNvSpPr/>
          <p:nvPr/>
        </p:nvSpPr>
        <p:spPr>
          <a:xfrm>
            <a:off x="957072" y="3740912"/>
            <a:ext cx="190500" cy="944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040124" y="3570224"/>
            <a:ext cx="190500" cy="94488"/>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2950464" y="3529076"/>
            <a:ext cx="121920" cy="137159"/>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4064508" y="3347720"/>
            <a:ext cx="190500" cy="960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p:nvPr/>
        </p:nvSpPr>
        <p:spPr>
          <a:xfrm>
            <a:off x="2619756" y="3184652"/>
            <a:ext cx="190500" cy="94487"/>
          </a:xfrm>
          <a:prstGeom prst="rect">
            <a:avLst/>
          </a:prstGeom>
          <a:blipFill>
            <a:blip r:embed="rId2" cstate="print"/>
            <a:stretch>
              <a:fillRect/>
            </a:stretch>
          </a:blipFill>
        </p:spPr>
        <p:txBody>
          <a:bodyPr wrap="square" lIns="0" tIns="0" rIns="0" bIns="0" rtlCol="0">
            <a:spAutoFit/>
          </a:bodyPr>
          <a:lstStyle/>
          <a:p>
            <a:endParaRPr/>
          </a:p>
        </p:txBody>
      </p:sp>
      <p:sp>
        <p:nvSpPr>
          <p:cNvPr id="6" name="object 6"/>
          <p:cNvSpPr/>
          <p:nvPr/>
        </p:nvSpPr>
        <p:spPr>
          <a:xfrm>
            <a:off x="576072" y="3923792"/>
            <a:ext cx="6301740" cy="630935"/>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p:nvPr/>
        </p:nvSpPr>
        <p:spPr>
          <a:xfrm>
            <a:off x="576072" y="731012"/>
            <a:ext cx="6301740" cy="821435"/>
          </a:xfrm>
          <a:prstGeom prst="rect">
            <a:avLst/>
          </a:prstGeom>
          <a:blipFill>
            <a:blip r:embed="rId6" cstate="print"/>
            <a:stretch>
              <a:fillRect/>
            </a:stretch>
          </a:blipFill>
        </p:spPr>
        <p:txBody>
          <a:bodyPr wrap="square" lIns="0" tIns="0" rIns="0" bIns="0" rtlCol="0">
            <a:spAutoFit/>
          </a:bodyPr>
          <a:lstStyle/>
          <a:p>
            <a:endParaRPr/>
          </a:p>
        </p:txBody>
      </p:sp>
      <p:sp>
        <p:nvSpPr>
          <p:cNvPr id="8" name="object 8"/>
          <p:cNvSpPr/>
          <p:nvPr/>
        </p:nvSpPr>
        <p:spPr>
          <a:xfrm>
            <a:off x="582168" y="593852"/>
            <a:ext cx="6304787" cy="19811"/>
          </a:xfrm>
          <a:prstGeom prst="rect">
            <a:avLst/>
          </a:prstGeom>
          <a:blipFill>
            <a:blip r:embed="rId7" cstate="print"/>
            <a:stretch>
              <a:fillRect/>
            </a:stretch>
          </a:blipFill>
        </p:spPr>
        <p:txBody>
          <a:bodyPr wrap="square" lIns="0" tIns="0" rIns="0" bIns="0" rtlCol="0">
            <a:spAutoFit/>
          </a:bodyPr>
          <a:lstStyle/>
          <a:p>
            <a:endParaRPr/>
          </a:p>
        </p:txBody>
      </p:sp>
      <p:sp>
        <p:nvSpPr>
          <p:cNvPr id="10" name="object 10"/>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11" name="object 11"/>
          <p:cNvSpPr txBox="1"/>
          <p:nvPr/>
        </p:nvSpPr>
        <p:spPr>
          <a:xfrm>
            <a:off x="3369564" y="73618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2" name="object 12"/>
          <p:cNvSpPr txBox="1"/>
          <p:nvPr/>
        </p:nvSpPr>
        <p:spPr>
          <a:xfrm>
            <a:off x="647700" y="983072"/>
            <a:ext cx="6078294"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acender a luz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aviso de temperatura</a:t>
            </a:r>
            <a:r>
              <a:rPr sz="1100" spc="-15" dirty="0">
                <a:solidFill>
                  <a:srgbClr val="000000"/>
                </a:solidFill>
                <a:latin typeface="Calibri"/>
                <a:cs typeface="Calibri"/>
              </a:rPr>
              <a:t> </a:t>
            </a:r>
            <a:r>
              <a:rPr sz="1100" dirty="0">
                <a:solidFill>
                  <a:srgbClr val="000000"/>
                </a:solidFill>
                <a:latin typeface="Calibri"/>
                <a:cs typeface="Calibri"/>
              </a:rPr>
              <a:t>muito alta “</a:t>
            </a:r>
            <a:r>
              <a:rPr sz="1100" spc="1091" dirty="0">
                <a:solidFill>
                  <a:srgbClr val="000000"/>
                </a:solidFill>
                <a:latin typeface="Calibri"/>
                <a:cs typeface="Calibri"/>
              </a:rPr>
              <a:t> </a:t>
            </a:r>
            <a:r>
              <a:rPr sz="1100" dirty="0">
                <a:solidFill>
                  <a:srgbClr val="000000"/>
                </a:solidFill>
                <a:latin typeface="Calibri"/>
                <a:cs typeface="Calibri"/>
              </a:rPr>
              <a:t>”, verifique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a grelha do</a:t>
            </a:r>
            <a:r>
              <a:rPr sz="1100" spc="14" dirty="0">
                <a:solidFill>
                  <a:srgbClr val="000000"/>
                </a:solidFill>
                <a:latin typeface="Calibri"/>
                <a:cs typeface="Calibri"/>
              </a:rPr>
              <a:t> </a:t>
            </a:r>
            <a:r>
              <a:rPr sz="1100" dirty="0">
                <a:solidFill>
                  <a:srgbClr val="000000"/>
                </a:solidFill>
                <a:latin typeface="Calibri"/>
                <a:cs typeface="Calibri"/>
              </a:rPr>
              <a:t>radiador</a:t>
            </a:r>
            <a:r>
              <a:rPr sz="1100" spc="-14" dirty="0">
                <a:solidFill>
                  <a:srgbClr val="000000"/>
                </a:solidFill>
                <a:latin typeface="Calibri"/>
                <a:cs typeface="Calibri"/>
              </a:rPr>
              <a:t> </a:t>
            </a:r>
            <a:r>
              <a:rPr sz="1100" dirty="0">
                <a:solidFill>
                  <a:srgbClr val="000000"/>
                </a:solidFill>
                <a:latin typeface="Calibri"/>
                <a:cs typeface="Calibri"/>
              </a:rPr>
              <a:t>está</a:t>
            </a:r>
          </a:p>
          <a:p>
            <a:pPr marL="0" marR="0">
              <a:lnSpc>
                <a:spcPts val="1344"/>
              </a:lnSpc>
              <a:spcBef>
                <a:spcPts val="50"/>
              </a:spcBef>
              <a:spcAft>
                <a:spcPts val="0"/>
              </a:spcAft>
            </a:pPr>
            <a:r>
              <a:rPr sz="1100" dirty="0">
                <a:solidFill>
                  <a:srgbClr val="000000"/>
                </a:solidFill>
                <a:latin typeface="Calibri"/>
                <a:cs typeface="Calibri"/>
              </a:rPr>
              <a:t>bloqueada por</a:t>
            </a:r>
            <a:r>
              <a:rPr sz="1100" spc="-24" dirty="0">
                <a:solidFill>
                  <a:srgbClr val="000000"/>
                </a:solidFill>
                <a:latin typeface="Calibri"/>
                <a:cs typeface="Calibri"/>
              </a:rPr>
              <a:t> </a:t>
            </a:r>
            <a:r>
              <a:rPr sz="1100" dirty="0">
                <a:solidFill>
                  <a:srgbClr val="000000"/>
                </a:solidFill>
                <a:latin typeface="Calibri"/>
                <a:cs typeface="Calibri"/>
              </a:rPr>
              <a:t>areia ou lama. Se assim for, limpe-a, ou o rendimento do radiador diminuirá de forma</a:t>
            </a:r>
          </a:p>
          <a:p>
            <a:pPr marL="0" marR="0">
              <a:lnSpc>
                <a:spcPts val="1343"/>
              </a:lnSpc>
              <a:spcBef>
                <a:spcPts val="0"/>
              </a:spcBef>
              <a:spcAft>
                <a:spcPts val="0"/>
              </a:spcAft>
            </a:pPr>
            <a:r>
              <a:rPr sz="1100" dirty="0">
                <a:solidFill>
                  <a:srgbClr val="000000"/>
                </a:solidFill>
                <a:latin typeface="Calibri"/>
                <a:cs typeface="Calibri"/>
              </a:rPr>
              <a:t>significativa.</a:t>
            </a:r>
          </a:p>
        </p:txBody>
      </p:sp>
      <p:sp>
        <p:nvSpPr>
          <p:cNvPr id="13" name="object 13"/>
          <p:cNvSpPr txBox="1"/>
          <p:nvPr/>
        </p:nvSpPr>
        <p:spPr>
          <a:xfrm>
            <a:off x="576072" y="1772504"/>
            <a:ext cx="59656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o refrigerante ser insuficiente ou</a:t>
            </a:r>
            <a:r>
              <a:rPr sz="1100" spc="-11" dirty="0">
                <a:solidFill>
                  <a:srgbClr val="000000"/>
                </a:solidFill>
                <a:latin typeface="Calibri"/>
                <a:cs typeface="Calibri"/>
              </a:rPr>
              <a:t> </a:t>
            </a:r>
            <a:r>
              <a:rPr sz="1100" dirty="0">
                <a:solidFill>
                  <a:srgbClr val="000000"/>
                </a:solidFill>
                <a:latin typeface="Calibri"/>
                <a:cs typeface="Calibri"/>
              </a:rPr>
              <a:t>a grelha do radiador estiver bloqueada por areia ou lama,</a:t>
            </a:r>
          </a:p>
          <a:p>
            <a:pPr marL="0" marR="0">
              <a:lnSpc>
                <a:spcPts val="1344"/>
              </a:lnSpc>
              <a:spcBef>
                <a:spcPts val="50"/>
              </a:spcBef>
              <a:spcAft>
                <a:spcPts val="0"/>
              </a:spcAft>
            </a:pPr>
            <a:r>
              <a:rPr sz="1100" dirty="0">
                <a:solidFill>
                  <a:srgbClr val="000000"/>
                </a:solidFill>
                <a:latin typeface="Calibri"/>
                <a:cs typeface="Calibri"/>
              </a:rPr>
              <a:t>sugerimos</a:t>
            </a:r>
            <a:r>
              <a:rPr sz="1100" spc="13" dirty="0">
                <a:solidFill>
                  <a:srgbClr val="000000"/>
                </a:solidFill>
                <a:latin typeface="Calibri"/>
                <a:cs typeface="Calibri"/>
              </a:rPr>
              <a:t> </a:t>
            </a:r>
            <a:r>
              <a:rPr sz="1100" dirty="0">
                <a:solidFill>
                  <a:srgbClr val="000000"/>
                </a:solidFill>
                <a:latin typeface="Calibri"/>
                <a:cs typeface="Calibri"/>
              </a:rPr>
              <a:t>que</a:t>
            </a:r>
            <a:r>
              <a:rPr sz="1100" spc="22" dirty="0">
                <a:solidFill>
                  <a:srgbClr val="000000"/>
                </a:solidFill>
                <a:latin typeface="Calibri"/>
                <a:cs typeface="Calibri"/>
              </a:rPr>
              <a:t> </a:t>
            </a:r>
            <a:r>
              <a:rPr sz="1100" dirty="0">
                <a:solidFill>
                  <a:srgbClr val="000000"/>
                </a:solidFill>
                <a:latin typeface="Calibri"/>
                <a:cs typeface="Calibri"/>
              </a:rPr>
              <a:t>faça o seguinte:</a:t>
            </a:r>
          </a:p>
        </p:txBody>
      </p:sp>
      <p:sp>
        <p:nvSpPr>
          <p:cNvPr id="14" name="object 14"/>
          <p:cNvSpPr txBox="1"/>
          <p:nvPr/>
        </p:nvSpPr>
        <p:spPr>
          <a:xfrm>
            <a:off x="804672" y="2165696"/>
            <a:ext cx="195329" cy="3784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t>
            </a:r>
          </a:p>
          <a:p>
            <a:pPr marL="0" marR="0">
              <a:lnSpc>
                <a:spcPts val="1332"/>
              </a:lnSpc>
              <a:spcBef>
                <a:spcPts val="50"/>
              </a:spcBef>
              <a:spcAft>
                <a:spcPts val="0"/>
              </a:spcAft>
            </a:pPr>
            <a:r>
              <a:rPr sz="1100" dirty="0">
                <a:solidFill>
                  <a:srgbClr val="000000"/>
                </a:solidFill>
                <a:latin typeface="Calibri"/>
                <a:cs typeface="Calibri"/>
              </a:rPr>
              <a:t>-</a:t>
            </a:r>
          </a:p>
        </p:txBody>
      </p:sp>
      <p:sp>
        <p:nvSpPr>
          <p:cNvPr id="15" name="object 15"/>
          <p:cNvSpPr txBox="1"/>
          <p:nvPr/>
        </p:nvSpPr>
        <p:spPr>
          <a:xfrm>
            <a:off x="1033272" y="2165696"/>
            <a:ext cx="583977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Reduzir a carga</a:t>
            </a:r>
            <a:r>
              <a:rPr sz="1100" spc="-10" dirty="0">
                <a:solidFill>
                  <a:srgbClr val="000000"/>
                </a:solidFill>
                <a:latin typeface="Calibri"/>
                <a:cs typeface="Calibri"/>
              </a:rPr>
              <a:t> </a:t>
            </a:r>
            <a:r>
              <a:rPr sz="1100" dirty="0">
                <a:solidFill>
                  <a:srgbClr val="000000"/>
                </a:solidFill>
                <a:latin typeface="Calibri"/>
                <a:cs typeface="Calibri"/>
              </a:rPr>
              <a:t>para diminuir o</a:t>
            </a:r>
            <a:r>
              <a:rPr sz="1100" spc="17" dirty="0">
                <a:solidFill>
                  <a:srgbClr val="000000"/>
                </a:solidFill>
                <a:latin typeface="Calibri"/>
                <a:cs typeface="Calibri"/>
              </a:rPr>
              <a:t> </a:t>
            </a:r>
            <a:r>
              <a:rPr sz="1100" dirty="0">
                <a:solidFill>
                  <a:srgbClr val="000000"/>
                </a:solidFill>
                <a:latin typeface="Calibri"/>
                <a:cs typeface="Calibri"/>
              </a:rPr>
              <a:t>calor gerado</a:t>
            </a:r>
            <a:r>
              <a:rPr sz="1100" spc="19" dirty="0">
                <a:solidFill>
                  <a:srgbClr val="000000"/>
                </a:solidFill>
                <a:latin typeface="Calibri"/>
                <a:cs typeface="Calibri"/>
              </a:rPr>
              <a:t> </a:t>
            </a:r>
            <a:r>
              <a:rPr sz="1100" dirty="0">
                <a:solidFill>
                  <a:srgbClr val="000000"/>
                </a:solidFill>
                <a:latin typeface="Calibri"/>
                <a:cs typeface="Calibri"/>
              </a:rPr>
              <a:t>pelo motor.</a:t>
            </a:r>
          </a:p>
          <a:p>
            <a:pPr marL="0" marR="0">
              <a:lnSpc>
                <a:spcPts val="1332"/>
              </a:lnSpc>
              <a:spcBef>
                <a:spcPts val="5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trânsito congestionado, mantenha o </a:t>
            </a:r>
            <a:r>
              <a:rPr sz="1100">
                <a:solidFill>
                  <a:srgbClr val="000000"/>
                </a:solidFill>
                <a:latin typeface="Calibri"/>
                <a:cs typeface="Calibri"/>
              </a:rPr>
              <a:t>motor</a:t>
            </a:r>
            <a:r>
              <a:rPr sz="1100" spc="-10">
                <a:solidFill>
                  <a:srgbClr val="000000"/>
                </a:solidFill>
                <a:latin typeface="Calibri"/>
                <a:cs typeface="Calibri"/>
              </a:rPr>
              <a:t> </a:t>
            </a:r>
            <a:r>
              <a:rPr lang="pt-BR" sz="1100" spc="14">
                <a:solidFill>
                  <a:srgbClr val="000000"/>
                </a:solidFill>
                <a:latin typeface="Calibri"/>
                <a:cs typeface="Calibri"/>
              </a:rPr>
              <a:t>em baixa rotação</a:t>
            </a:r>
            <a:r>
              <a:rPr sz="1100">
                <a:solidFill>
                  <a:srgbClr val="000000"/>
                </a:solidFill>
                <a:latin typeface="Calibri"/>
                <a:cs typeface="Calibri"/>
              </a:rPr>
              <a:t>, </a:t>
            </a:r>
            <a:r>
              <a:rPr sz="1100" dirty="0">
                <a:solidFill>
                  <a:srgbClr val="000000"/>
                </a:solidFill>
                <a:latin typeface="Calibri"/>
                <a:cs typeface="Calibri"/>
              </a:rPr>
              <a:t>evitando aumentar </a:t>
            </a:r>
            <a:r>
              <a:rPr sz="1100">
                <a:solidFill>
                  <a:srgbClr val="000000"/>
                </a:solidFill>
                <a:latin typeface="Calibri"/>
                <a:cs typeface="Calibri"/>
              </a:rPr>
              <a:t>a temperatura</a:t>
            </a:r>
            <a:r>
              <a:rPr lang="pt-BR" sz="1100">
                <a:solidFill>
                  <a:srgbClr val="000000"/>
                </a:solidFill>
                <a:latin typeface="Calibri"/>
                <a:cs typeface="Calibri"/>
              </a:rPr>
              <a:t> </a:t>
            </a:r>
            <a:r>
              <a:rPr sz="1100">
                <a:solidFill>
                  <a:srgbClr val="000000"/>
                </a:solidFill>
                <a:latin typeface="Calibri"/>
                <a:cs typeface="Calibri"/>
              </a:rPr>
              <a:t>com</a:t>
            </a:r>
            <a:r>
              <a:rPr sz="1100" spc="19">
                <a:solidFill>
                  <a:srgbClr val="000000"/>
                </a:solidFill>
                <a:latin typeface="Calibri"/>
                <a:cs typeface="Calibri"/>
              </a:rPr>
              <a:t> </a:t>
            </a:r>
            <a:r>
              <a:rPr sz="1100" dirty="0">
                <a:solidFill>
                  <a:srgbClr val="000000"/>
                </a:solidFill>
                <a:latin typeface="Calibri"/>
                <a:cs typeface="Calibri"/>
              </a:rPr>
              <a:t>acelerações.</a:t>
            </a:r>
          </a:p>
        </p:txBody>
      </p:sp>
      <p:sp>
        <p:nvSpPr>
          <p:cNvPr id="16" name="object 16"/>
          <p:cNvSpPr txBox="1"/>
          <p:nvPr/>
        </p:nvSpPr>
        <p:spPr>
          <a:xfrm>
            <a:off x="804672" y="2676236"/>
            <a:ext cx="19532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t>
            </a:r>
          </a:p>
        </p:txBody>
      </p:sp>
      <p:sp>
        <p:nvSpPr>
          <p:cNvPr id="17" name="object 17"/>
          <p:cNvSpPr txBox="1"/>
          <p:nvPr/>
        </p:nvSpPr>
        <p:spPr>
          <a:xfrm>
            <a:off x="1033272" y="2676236"/>
            <a:ext cx="566443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as ações</a:t>
            </a:r>
            <a:r>
              <a:rPr sz="1100" spc="15" dirty="0">
                <a:solidFill>
                  <a:srgbClr val="000000"/>
                </a:solidFill>
                <a:latin typeface="Calibri"/>
                <a:cs typeface="Calibri"/>
              </a:rPr>
              <a:t> </a:t>
            </a:r>
            <a:r>
              <a:rPr sz="1100" dirty="0">
                <a:solidFill>
                  <a:srgbClr val="000000"/>
                </a:solidFill>
                <a:latin typeface="Calibri"/>
                <a:cs typeface="Calibri"/>
              </a:rPr>
              <a:t>anteriores não funcionarem, desligue o</a:t>
            </a:r>
            <a:r>
              <a:rPr sz="1100" spc="10" dirty="0">
                <a:solidFill>
                  <a:srgbClr val="000000"/>
                </a:solidFill>
                <a:latin typeface="Calibri"/>
                <a:cs typeface="Calibri"/>
              </a:rPr>
              <a:t> </a:t>
            </a:r>
            <a:r>
              <a:rPr sz="1100" dirty="0">
                <a:solidFill>
                  <a:srgbClr val="000000"/>
                </a:solidFill>
                <a:latin typeface="Calibri"/>
                <a:cs typeface="Calibri"/>
              </a:rPr>
              <a:t>motor </a:t>
            </a:r>
            <a:r>
              <a:rPr sz="1100">
                <a:solidFill>
                  <a:srgbClr val="000000"/>
                </a:solidFill>
                <a:latin typeface="Calibri"/>
                <a:cs typeface="Calibri"/>
              </a:rPr>
              <a:t>e contate </a:t>
            </a:r>
            <a:r>
              <a:rPr sz="1100" dirty="0">
                <a:solidFill>
                  <a:srgbClr val="000000"/>
                </a:solidFill>
                <a:latin typeface="Calibri"/>
                <a:cs typeface="Calibri"/>
              </a:rPr>
              <a:t>com um Serviço de</a:t>
            </a:r>
          </a:p>
          <a:p>
            <a:pPr marL="0" marR="0">
              <a:lnSpc>
                <a:spcPts val="1344"/>
              </a:lnSpc>
              <a:spcBef>
                <a:spcPts val="50"/>
              </a:spcBef>
              <a:spcAft>
                <a:spcPts val="0"/>
              </a:spcAft>
            </a:pPr>
            <a:r>
              <a:rPr sz="1100" dirty="0">
                <a:solidFill>
                  <a:srgbClr val="000000"/>
                </a:solidFill>
                <a:latin typeface="Calibri"/>
                <a:cs typeface="Calibri"/>
              </a:rPr>
              <a:t>Assistência</a:t>
            </a:r>
            <a:r>
              <a:rPr sz="1100" spc="-15" dirty="0">
                <a:solidFill>
                  <a:srgbClr val="000000"/>
                </a:solidFill>
                <a:latin typeface="Calibri"/>
                <a:cs typeface="Calibri"/>
              </a:rPr>
              <a:t> </a:t>
            </a:r>
            <a:r>
              <a:rPr sz="1100" dirty="0">
                <a:solidFill>
                  <a:srgbClr val="000000"/>
                </a:solidFill>
                <a:latin typeface="Calibri"/>
                <a:cs typeface="Calibri"/>
              </a:rPr>
              <a:t>Técnica Voge para solucionar o</a:t>
            </a:r>
            <a:r>
              <a:rPr sz="1100" spc="18" dirty="0">
                <a:solidFill>
                  <a:srgbClr val="000000"/>
                </a:solidFill>
                <a:latin typeface="Calibri"/>
                <a:cs typeface="Calibri"/>
              </a:rPr>
              <a:t> </a:t>
            </a:r>
            <a:r>
              <a:rPr sz="1100" dirty="0">
                <a:solidFill>
                  <a:srgbClr val="000000"/>
                </a:solidFill>
                <a:latin typeface="Calibri"/>
                <a:cs typeface="Calibri"/>
              </a:rPr>
              <a:t>problema.</a:t>
            </a:r>
          </a:p>
        </p:txBody>
      </p:sp>
      <p:sp>
        <p:nvSpPr>
          <p:cNvPr id="18" name="object 18"/>
          <p:cNvSpPr txBox="1"/>
          <p:nvPr/>
        </p:nvSpPr>
        <p:spPr>
          <a:xfrm>
            <a:off x="576072" y="3144378"/>
            <a:ext cx="219401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Aviso de baixa pressão do óleo “</a:t>
            </a:r>
          </a:p>
        </p:txBody>
      </p:sp>
      <p:sp>
        <p:nvSpPr>
          <p:cNvPr id="19" name="object 19"/>
          <p:cNvSpPr txBox="1"/>
          <p:nvPr/>
        </p:nvSpPr>
        <p:spPr>
          <a:xfrm>
            <a:off x="2808675" y="3144378"/>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20" name="object 20"/>
          <p:cNvSpPr txBox="1"/>
          <p:nvPr/>
        </p:nvSpPr>
        <p:spPr>
          <a:xfrm>
            <a:off x="576072" y="3308696"/>
            <a:ext cx="453479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 pressão do óleo</a:t>
            </a:r>
            <a:r>
              <a:rPr sz="1100" spc="11" dirty="0">
                <a:solidFill>
                  <a:srgbClr val="000000"/>
                </a:solidFill>
                <a:latin typeface="Calibri"/>
                <a:cs typeface="Calibri"/>
              </a:rPr>
              <a:t> </a:t>
            </a:r>
            <a:r>
              <a:rPr sz="1100" dirty="0">
                <a:solidFill>
                  <a:srgbClr val="000000"/>
                </a:solidFill>
                <a:latin typeface="Calibri"/>
                <a:cs typeface="Calibri"/>
              </a:rPr>
              <a:t>é inferior à normal, a luz de aviso “</a:t>
            </a:r>
            <a:r>
              <a:rPr sz="1100" spc="1256" dirty="0">
                <a:solidFill>
                  <a:srgbClr val="000000"/>
                </a:solidFill>
                <a:latin typeface="Calibri"/>
                <a:cs typeface="Calibri"/>
              </a:rPr>
              <a:t> </a:t>
            </a:r>
            <a:r>
              <a:rPr sz="1100" dirty="0">
                <a:solidFill>
                  <a:srgbClr val="000000"/>
                </a:solidFill>
                <a:latin typeface="Calibri"/>
                <a:cs typeface="Calibri"/>
              </a:rPr>
              <a:t>“ acende-se.</a:t>
            </a:r>
          </a:p>
        </p:txBody>
      </p:sp>
      <p:sp>
        <p:nvSpPr>
          <p:cNvPr id="21" name="object 21"/>
          <p:cNvSpPr txBox="1"/>
          <p:nvPr/>
        </p:nvSpPr>
        <p:spPr>
          <a:xfrm>
            <a:off x="576072" y="3529676"/>
            <a:ext cx="633049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roda a ignição para a posição “</a:t>
            </a:r>
            <a:r>
              <a:rPr sz="1100" spc="649" dirty="0">
                <a:solidFill>
                  <a:srgbClr val="000000"/>
                </a:solidFill>
                <a:latin typeface="Calibri"/>
                <a:cs typeface="Calibri"/>
              </a:rPr>
              <a:t> </a:t>
            </a:r>
            <a:r>
              <a:rPr sz="1100" dirty="0">
                <a:solidFill>
                  <a:srgbClr val="000000"/>
                </a:solidFill>
                <a:latin typeface="Calibri"/>
                <a:cs typeface="Calibri"/>
              </a:rPr>
              <a:t>“, a luz de aviso “</a:t>
            </a:r>
            <a:r>
              <a:rPr sz="1100" spc="1256" dirty="0">
                <a:solidFill>
                  <a:srgbClr val="000000"/>
                </a:solidFill>
                <a:latin typeface="Calibri"/>
                <a:cs typeface="Calibri"/>
              </a:rPr>
              <a:t> </a:t>
            </a:r>
            <a:r>
              <a:rPr sz="1100" dirty="0">
                <a:solidFill>
                  <a:srgbClr val="000000"/>
                </a:solidFill>
                <a:latin typeface="Calibri"/>
                <a:cs typeface="Calibri"/>
              </a:rPr>
              <a:t>“ acende. Quando o motor arrancar, a luz de</a:t>
            </a:r>
          </a:p>
          <a:p>
            <a:pPr marL="0" marR="0">
              <a:lnSpc>
                <a:spcPts val="1344"/>
              </a:lnSpc>
              <a:spcBef>
                <a:spcPts val="50"/>
              </a:spcBef>
              <a:spcAft>
                <a:spcPts val="0"/>
              </a:spcAft>
            </a:pPr>
            <a:r>
              <a:rPr sz="1100" dirty="0">
                <a:solidFill>
                  <a:srgbClr val="000000"/>
                </a:solidFill>
                <a:latin typeface="Calibri"/>
                <a:cs typeface="Calibri"/>
              </a:rPr>
              <a:t>aviso “</a:t>
            </a:r>
            <a:r>
              <a:rPr sz="1100" spc="1245" dirty="0">
                <a:solidFill>
                  <a:srgbClr val="000000"/>
                </a:solidFill>
                <a:latin typeface="Calibri"/>
                <a:cs typeface="Calibri"/>
              </a:rPr>
              <a:t> </a:t>
            </a:r>
            <a:r>
              <a:rPr sz="1100">
                <a:solidFill>
                  <a:srgbClr val="000000"/>
                </a:solidFill>
                <a:latin typeface="Calibri"/>
                <a:cs typeface="Calibri"/>
              </a:rPr>
              <a:t>“ </a:t>
            </a:r>
            <a:r>
              <a:rPr lang="pt-BR" sz="1100">
                <a:solidFill>
                  <a:srgbClr val="000000"/>
                </a:solidFill>
                <a:latin typeface="Calibri"/>
                <a:cs typeface="Calibri"/>
              </a:rPr>
              <a:t> se </a:t>
            </a:r>
            <a:r>
              <a:rPr sz="1100">
                <a:solidFill>
                  <a:srgbClr val="000000"/>
                </a:solidFill>
                <a:latin typeface="Calibri"/>
                <a:cs typeface="Calibri"/>
              </a:rPr>
              <a:t>apagar</a:t>
            </a:r>
            <a:r>
              <a:rPr lang="pt-BR" sz="1100">
                <a:solidFill>
                  <a:srgbClr val="000000"/>
                </a:solidFill>
                <a:latin typeface="Calibri"/>
                <a:cs typeface="Calibri"/>
              </a:rPr>
              <a:t>á</a:t>
            </a:r>
            <a:r>
              <a:rPr sz="1100">
                <a:solidFill>
                  <a:srgbClr val="000000"/>
                </a:solidFill>
                <a:latin typeface="Calibri"/>
                <a:cs typeface="Calibri"/>
              </a:rPr>
              <a:t> </a:t>
            </a:r>
            <a:r>
              <a:rPr sz="1100" dirty="0">
                <a:solidFill>
                  <a:srgbClr val="000000"/>
                </a:solidFill>
                <a:latin typeface="Calibri"/>
                <a:cs typeface="Calibri"/>
              </a:rPr>
              <a:t>imediatamente.</a:t>
            </a:r>
          </a:p>
        </p:txBody>
      </p:sp>
      <p:sp>
        <p:nvSpPr>
          <p:cNvPr id="22" name="object 22"/>
          <p:cNvSpPr txBox="1"/>
          <p:nvPr/>
        </p:nvSpPr>
        <p:spPr>
          <a:xfrm>
            <a:off x="3369564" y="392896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23" name="object 23"/>
          <p:cNvSpPr txBox="1"/>
          <p:nvPr/>
        </p:nvSpPr>
        <p:spPr>
          <a:xfrm>
            <a:off x="647700" y="4156537"/>
            <a:ext cx="6303758"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 luz de aviso “</a:t>
            </a:r>
            <a:r>
              <a:rPr sz="1100" spc="1253" dirty="0">
                <a:solidFill>
                  <a:srgbClr val="000000"/>
                </a:solidFill>
                <a:latin typeface="Calibri"/>
                <a:cs typeface="Calibri"/>
              </a:rPr>
              <a:t> </a:t>
            </a:r>
            <a:r>
              <a:rPr sz="1100" dirty="0">
                <a:solidFill>
                  <a:srgbClr val="000000"/>
                </a:solidFill>
                <a:latin typeface="Calibri"/>
                <a:cs typeface="Calibri"/>
              </a:rPr>
              <a:t>“ acende-se tanto por baixa</a:t>
            </a:r>
            <a:r>
              <a:rPr sz="1100" spc="-10" dirty="0">
                <a:solidFill>
                  <a:srgbClr val="000000"/>
                </a:solidFill>
                <a:latin typeface="Calibri"/>
                <a:cs typeface="Calibri"/>
              </a:rPr>
              <a:t> </a:t>
            </a:r>
            <a:r>
              <a:rPr sz="1100" dirty="0">
                <a:solidFill>
                  <a:srgbClr val="000000"/>
                </a:solidFill>
                <a:latin typeface="Calibri"/>
                <a:cs typeface="Calibri"/>
              </a:rPr>
              <a:t>pressão do óleo como por</a:t>
            </a:r>
            <a:r>
              <a:rPr sz="1100" spc="-27" dirty="0">
                <a:solidFill>
                  <a:srgbClr val="000000"/>
                </a:solidFill>
                <a:latin typeface="Calibri"/>
                <a:cs typeface="Calibri"/>
              </a:rPr>
              <a:t> </a:t>
            </a:r>
            <a:r>
              <a:rPr sz="1100" dirty="0">
                <a:solidFill>
                  <a:srgbClr val="000000"/>
                </a:solidFill>
                <a:latin typeface="Calibri"/>
                <a:cs typeface="Calibri"/>
              </a:rPr>
              <a:t>um nível</a:t>
            </a:r>
            <a:r>
              <a:rPr sz="1100" spc="-10" dirty="0">
                <a:solidFill>
                  <a:srgbClr val="000000"/>
                </a:solidFill>
                <a:latin typeface="Calibri"/>
                <a:cs typeface="Calibri"/>
              </a:rPr>
              <a:t> </a:t>
            </a:r>
            <a:r>
              <a:rPr sz="1100" dirty="0">
                <a:solidFill>
                  <a:srgbClr val="000000"/>
                </a:solidFill>
                <a:latin typeface="Calibri"/>
                <a:cs typeface="Calibri"/>
              </a:rPr>
              <a:t>de óleo</a:t>
            </a:r>
            <a:r>
              <a:rPr sz="1100" spc="10" dirty="0">
                <a:solidFill>
                  <a:srgbClr val="000000"/>
                </a:solidFill>
                <a:latin typeface="Calibri"/>
                <a:cs typeface="Calibri"/>
              </a:rPr>
              <a:t> </a:t>
            </a:r>
            <a:r>
              <a:rPr sz="1100" dirty="0">
                <a:solidFill>
                  <a:srgbClr val="000000"/>
                </a:solidFill>
                <a:latin typeface="Calibri"/>
                <a:cs typeface="Calibri"/>
              </a:rPr>
              <a:t>baixo. Como tal, é</a:t>
            </a:r>
          </a:p>
          <a:p>
            <a:pPr marL="0" marR="0">
              <a:lnSpc>
                <a:spcPts val="1344"/>
              </a:lnSpc>
              <a:spcBef>
                <a:spcPts val="50"/>
              </a:spcBef>
              <a:spcAft>
                <a:spcPts val="0"/>
              </a:spcAft>
            </a:pPr>
            <a:r>
              <a:rPr sz="1100" dirty="0">
                <a:solidFill>
                  <a:srgbClr val="000000"/>
                </a:solidFill>
                <a:latin typeface="Calibri"/>
                <a:cs typeface="Calibri"/>
              </a:rPr>
              <a:t>necessário verificar</a:t>
            </a:r>
            <a:r>
              <a:rPr sz="1100" spc="-15" dirty="0">
                <a:solidFill>
                  <a:srgbClr val="000000"/>
                </a:solidFill>
                <a:latin typeface="Calibri"/>
                <a:cs typeface="Calibri"/>
              </a:rPr>
              <a:t> </a:t>
            </a:r>
            <a:r>
              <a:rPr sz="1100" dirty="0">
                <a:solidFill>
                  <a:srgbClr val="000000"/>
                </a:solidFill>
                <a:latin typeface="Calibri"/>
                <a:cs typeface="Calibri"/>
              </a:rPr>
              <a:t>periodicamente o nível de óleo.</a:t>
            </a:r>
          </a:p>
        </p:txBody>
      </p:sp>
      <p:sp>
        <p:nvSpPr>
          <p:cNvPr id="24" name="object 2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760980"/>
            <a:ext cx="6301740" cy="80314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935228"/>
            <a:ext cx="6301740" cy="801623"/>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3427476" y="94040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7" name="object 7"/>
          <p:cNvSpPr txBox="1"/>
          <p:nvPr/>
        </p:nvSpPr>
        <p:spPr>
          <a:xfrm>
            <a:off x="755904" y="1167972"/>
            <a:ext cx="6128924"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luz de aviso “</a:t>
            </a:r>
            <a:r>
              <a:rPr sz="1100" spc="1252" dirty="0">
                <a:solidFill>
                  <a:srgbClr val="000000"/>
                </a:solidFill>
                <a:latin typeface="Calibri"/>
                <a:cs typeface="Calibri"/>
              </a:rPr>
              <a:t> </a:t>
            </a:r>
            <a:r>
              <a:rPr sz="1100" dirty="0">
                <a:solidFill>
                  <a:srgbClr val="000000"/>
                </a:solidFill>
                <a:latin typeface="Calibri"/>
                <a:cs typeface="Calibri"/>
              </a:rPr>
              <a:t>“ permanecer acesa após</a:t>
            </a:r>
            <a:r>
              <a:rPr sz="1100" spc="16" dirty="0">
                <a:solidFill>
                  <a:srgbClr val="000000"/>
                </a:solidFill>
                <a:latin typeface="Calibri"/>
                <a:cs typeface="Calibri"/>
              </a:rPr>
              <a:t> </a:t>
            </a:r>
            <a:r>
              <a:rPr sz="1100" dirty="0">
                <a:solidFill>
                  <a:srgbClr val="000000"/>
                </a:solidFill>
                <a:latin typeface="Calibri"/>
                <a:cs typeface="Calibri"/>
              </a:rPr>
              <a:t>ligar o motor ou durante a</a:t>
            </a:r>
            <a:r>
              <a:rPr sz="1100" spc="-14" dirty="0">
                <a:solidFill>
                  <a:srgbClr val="000000"/>
                </a:solidFill>
                <a:latin typeface="Calibri"/>
                <a:cs typeface="Calibri"/>
              </a:rPr>
              <a:t> </a:t>
            </a:r>
            <a:r>
              <a:rPr sz="1100" dirty="0">
                <a:solidFill>
                  <a:srgbClr val="000000"/>
                </a:solidFill>
                <a:latin typeface="Calibri"/>
                <a:cs typeface="Calibri"/>
              </a:rPr>
              <a:t>marcha, se continuar a</a:t>
            </a:r>
          </a:p>
          <a:p>
            <a:pPr marL="0" marR="0">
              <a:lnSpc>
                <a:spcPts val="1344"/>
              </a:lnSpc>
              <a:spcBef>
                <a:spcPts val="50"/>
              </a:spcBef>
              <a:spcAft>
                <a:spcPts val="0"/>
              </a:spcAft>
            </a:pPr>
            <a:r>
              <a:rPr sz="1100" dirty="0">
                <a:solidFill>
                  <a:srgbClr val="000000"/>
                </a:solidFill>
                <a:latin typeface="Calibri"/>
                <a:cs typeface="Calibri"/>
              </a:rPr>
              <a:t>conduzir pode danificar o motor por lubrificação insuficiente devido</a:t>
            </a:r>
            <a:r>
              <a:rPr sz="1100" spc="13" dirty="0">
                <a:solidFill>
                  <a:srgbClr val="000000"/>
                </a:solidFill>
                <a:latin typeface="Calibri"/>
                <a:cs typeface="Calibri"/>
              </a:rPr>
              <a:t> </a:t>
            </a:r>
            <a:r>
              <a:rPr sz="1100" dirty="0">
                <a:solidFill>
                  <a:srgbClr val="000000"/>
                </a:solidFill>
                <a:latin typeface="Calibri"/>
                <a:cs typeface="Calibri"/>
              </a:rPr>
              <a:t>à baixa pressão</a:t>
            </a:r>
            <a:r>
              <a:rPr sz="1100" spc="11" dirty="0">
                <a:solidFill>
                  <a:srgbClr val="000000"/>
                </a:solidFill>
                <a:latin typeface="Calibri"/>
                <a:cs typeface="Calibri"/>
              </a:rPr>
              <a:t> </a:t>
            </a:r>
            <a:r>
              <a:rPr sz="1100" dirty="0">
                <a:solidFill>
                  <a:srgbClr val="000000"/>
                </a:solidFill>
                <a:latin typeface="Calibri"/>
                <a:cs typeface="Calibri"/>
              </a:rPr>
              <a:t>do óleo. Neste caso,</a:t>
            </a:r>
          </a:p>
          <a:p>
            <a:pPr marL="0" marR="0">
              <a:lnSpc>
                <a:spcPts val="1344"/>
              </a:lnSpc>
              <a:spcBef>
                <a:spcPts val="0"/>
              </a:spcBef>
              <a:spcAft>
                <a:spcPts val="0"/>
              </a:spcAft>
            </a:pPr>
            <a:r>
              <a:rPr sz="1100" dirty="0">
                <a:solidFill>
                  <a:srgbClr val="000000"/>
                </a:solidFill>
                <a:latin typeface="Calibri"/>
                <a:cs typeface="Calibri"/>
              </a:rPr>
              <a:t>desligue o motor</a:t>
            </a:r>
            <a:r>
              <a:rPr sz="1100" spc="-18" dirty="0">
                <a:solidFill>
                  <a:srgbClr val="000000"/>
                </a:solidFill>
                <a:latin typeface="Calibri"/>
                <a:cs typeface="Calibri"/>
              </a:rPr>
              <a:t> </a:t>
            </a:r>
            <a:r>
              <a:rPr sz="1100" dirty="0">
                <a:solidFill>
                  <a:srgbClr val="000000"/>
                </a:solidFill>
                <a:latin typeface="Calibri"/>
                <a:cs typeface="Calibri"/>
              </a:rPr>
              <a:t>e verifique o nível</a:t>
            </a:r>
            <a:r>
              <a:rPr sz="1100" spc="-11" dirty="0">
                <a:solidFill>
                  <a:srgbClr val="000000"/>
                </a:solidFill>
                <a:latin typeface="Calibri"/>
                <a:cs typeface="Calibri"/>
              </a:rPr>
              <a:t> </a:t>
            </a:r>
            <a:r>
              <a:rPr sz="1100" dirty="0">
                <a:solidFill>
                  <a:srgbClr val="000000"/>
                </a:solidFill>
                <a:latin typeface="Calibri"/>
                <a:cs typeface="Calibri"/>
              </a:rPr>
              <a:t>de óleo</a:t>
            </a:r>
            <a:r>
              <a:rPr sz="1100" spc="10" dirty="0">
                <a:solidFill>
                  <a:srgbClr val="000000"/>
                </a:solidFill>
                <a:latin typeface="Calibri"/>
                <a:cs typeface="Calibri"/>
              </a:rPr>
              <a:t> </a:t>
            </a:r>
            <a:r>
              <a:rPr sz="1100" dirty="0">
                <a:solidFill>
                  <a:srgbClr val="000000"/>
                </a:solidFill>
                <a:latin typeface="Calibri"/>
                <a:cs typeface="Calibri"/>
              </a:rPr>
              <a:t>do motor.</a:t>
            </a:r>
          </a:p>
        </p:txBody>
      </p:sp>
      <p:sp>
        <p:nvSpPr>
          <p:cNvPr id="8" name="object 8"/>
          <p:cNvSpPr txBox="1"/>
          <p:nvPr/>
        </p:nvSpPr>
        <p:spPr>
          <a:xfrm>
            <a:off x="684275" y="1864218"/>
            <a:ext cx="3496109"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Luz de aviso do</a:t>
            </a:r>
            <a:r>
              <a:rPr sz="1100" b="1" spc="-11" dirty="0">
                <a:solidFill>
                  <a:srgbClr val="4F81BD"/>
                </a:solidFill>
                <a:latin typeface="Cambria"/>
                <a:cs typeface="Cambria"/>
              </a:rPr>
              <a:t> </a:t>
            </a:r>
            <a:r>
              <a:rPr sz="1100" b="1" dirty="0">
                <a:solidFill>
                  <a:srgbClr val="4F81BD"/>
                </a:solidFill>
                <a:latin typeface="Cambria"/>
                <a:cs typeface="Cambria"/>
              </a:rPr>
              <a:t>Sistema</a:t>
            </a:r>
            <a:r>
              <a:rPr sz="1100" b="1" spc="-17" dirty="0">
                <a:solidFill>
                  <a:srgbClr val="4F81BD"/>
                </a:solidFill>
                <a:latin typeface="Cambria"/>
                <a:cs typeface="Cambria"/>
              </a:rPr>
              <a:t> </a:t>
            </a:r>
            <a:r>
              <a:rPr sz="1100" b="1" dirty="0">
                <a:solidFill>
                  <a:srgbClr val="4F81BD"/>
                </a:solidFill>
                <a:latin typeface="Cambria"/>
                <a:cs typeface="Cambria"/>
              </a:rPr>
              <a:t>de Controlo de Tração ”TCS”</a:t>
            </a:r>
          </a:p>
        </p:txBody>
      </p:sp>
      <p:sp>
        <p:nvSpPr>
          <p:cNvPr id="9" name="object 9"/>
          <p:cNvSpPr txBox="1"/>
          <p:nvPr/>
        </p:nvSpPr>
        <p:spPr>
          <a:xfrm>
            <a:off x="684275" y="2027012"/>
            <a:ext cx="6453633"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roda a ignição para ON,</a:t>
            </a:r>
            <a:r>
              <a:rPr sz="1100" spc="-20"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aviso de “TCS” pisca lentamente e apaga-se</a:t>
            </a:r>
            <a:r>
              <a:rPr sz="1100" spc="-12" dirty="0">
                <a:solidFill>
                  <a:srgbClr val="000000"/>
                </a:solidFill>
                <a:latin typeface="Calibri"/>
                <a:cs typeface="Calibri"/>
              </a:rPr>
              <a:t> </a:t>
            </a:r>
            <a:r>
              <a:rPr sz="1100" dirty="0">
                <a:solidFill>
                  <a:srgbClr val="000000"/>
                </a:solidFill>
                <a:latin typeface="Calibri"/>
                <a:cs typeface="Calibri"/>
              </a:rPr>
              <a:t>quando </a:t>
            </a:r>
            <a:r>
              <a:rPr sz="1100" spc="11" dirty="0">
                <a:solidFill>
                  <a:srgbClr val="000000"/>
                </a:solidFill>
                <a:latin typeface="Calibri"/>
                <a:cs typeface="Calibri"/>
              </a:rPr>
              <a:t>se</a:t>
            </a:r>
            <a:r>
              <a:rPr sz="1100" dirty="0">
                <a:solidFill>
                  <a:srgbClr val="000000"/>
                </a:solidFill>
                <a:latin typeface="Calibri"/>
                <a:cs typeface="Calibri"/>
              </a:rPr>
              <a:t> </a:t>
            </a:r>
            <a:r>
              <a:rPr sz="1100">
                <a:solidFill>
                  <a:srgbClr val="000000"/>
                </a:solidFill>
                <a:latin typeface="Calibri"/>
                <a:cs typeface="Calibri"/>
              </a:rPr>
              <a:t>inicia</a:t>
            </a:r>
            <a:r>
              <a:rPr sz="1100" spc="-15">
                <a:solidFill>
                  <a:srgbClr val="000000"/>
                </a:solidFill>
                <a:latin typeface="Calibri"/>
                <a:cs typeface="Calibri"/>
              </a:rPr>
              <a:t> </a:t>
            </a:r>
            <a:r>
              <a:rPr lang="pt-BR" sz="1100">
                <a:solidFill>
                  <a:srgbClr val="000000"/>
                </a:solidFill>
                <a:latin typeface="Calibri"/>
                <a:cs typeface="Calibri"/>
              </a:rPr>
              <a:t>o movimento</a:t>
            </a:r>
            <a:r>
              <a:rPr sz="1100">
                <a:solidFill>
                  <a:srgbClr val="000000"/>
                </a:solidFill>
                <a:latin typeface="Calibri"/>
                <a:cs typeface="Calibri"/>
              </a:rPr>
              <a:t>.</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Quando o aviso “TCS” </a:t>
            </a:r>
            <a:r>
              <a:rPr sz="1100" spc="11" dirty="0">
                <a:solidFill>
                  <a:srgbClr val="000000"/>
                </a:solidFill>
                <a:latin typeface="Calibri"/>
                <a:cs typeface="Calibri"/>
              </a:rPr>
              <a:t>se</a:t>
            </a:r>
            <a:r>
              <a:rPr sz="1100" dirty="0">
                <a:solidFill>
                  <a:srgbClr val="000000"/>
                </a:solidFill>
                <a:latin typeface="Calibri"/>
                <a:cs typeface="Calibri"/>
              </a:rPr>
              <a:t> acende significa que a roda</a:t>
            </a:r>
            <a:r>
              <a:rPr sz="1100" spc="-18" dirty="0">
                <a:solidFill>
                  <a:srgbClr val="000000"/>
                </a:solidFill>
                <a:latin typeface="Calibri"/>
                <a:cs typeface="Calibri"/>
              </a:rPr>
              <a:t> </a:t>
            </a:r>
            <a:r>
              <a:rPr sz="1100" dirty="0">
                <a:solidFill>
                  <a:srgbClr val="000000"/>
                </a:solidFill>
                <a:latin typeface="Calibri"/>
                <a:cs typeface="Calibri"/>
              </a:rPr>
              <a:t>traseira está a patinar; nesse momento, </a:t>
            </a:r>
            <a:r>
              <a:rPr sz="1100">
                <a:solidFill>
                  <a:srgbClr val="000000"/>
                </a:solidFill>
                <a:latin typeface="Calibri"/>
                <a:cs typeface="Calibri"/>
              </a:rPr>
              <a:t>o control</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de</a:t>
            </a:r>
          </a:p>
          <a:p>
            <a:pPr marL="0" marR="0">
              <a:lnSpc>
                <a:spcPts val="1343"/>
              </a:lnSpc>
              <a:spcBef>
                <a:spcPts val="0"/>
              </a:spcBef>
              <a:spcAft>
                <a:spcPts val="0"/>
              </a:spcAft>
            </a:pPr>
            <a:r>
              <a:rPr sz="1100" dirty="0">
                <a:solidFill>
                  <a:srgbClr val="000000"/>
                </a:solidFill>
                <a:latin typeface="Calibri"/>
                <a:cs typeface="Calibri"/>
              </a:rPr>
              <a:t>tração TCS</a:t>
            </a:r>
            <a:r>
              <a:rPr sz="1100" spc="-13" dirty="0">
                <a:solidFill>
                  <a:srgbClr val="000000"/>
                </a:solidFill>
                <a:latin typeface="Calibri"/>
                <a:cs typeface="Calibri"/>
              </a:rPr>
              <a:t> </a:t>
            </a:r>
            <a:r>
              <a:rPr sz="1100" dirty="0">
                <a:solidFill>
                  <a:srgbClr val="000000"/>
                </a:solidFill>
                <a:latin typeface="Calibri"/>
                <a:cs typeface="Calibri"/>
              </a:rPr>
              <a:t>ativa-se automaticamente, reduzindo a entrega </a:t>
            </a:r>
            <a:r>
              <a:rPr sz="1100">
                <a:solidFill>
                  <a:srgbClr val="000000"/>
                </a:solidFill>
                <a:latin typeface="Calibri"/>
                <a:cs typeface="Calibri"/>
              </a:rPr>
              <a:t>de</a:t>
            </a:r>
            <a:r>
              <a:rPr sz="1100" spc="22">
                <a:solidFill>
                  <a:srgbClr val="000000"/>
                </a:solidFill>
                <a:latin typeface="Calibri"/>
                <a:cs typeface="Calibri"/>
              </a:rPr>
              <a:t> </a:t>
            </a:r>
            <a:r>
              <a:rPr lang="pt-BR" sz="1100">
                <a:solidFill>
                  <a:srgbClr val="000000"/>
                </a:solidFill>
                <a:latin typeface="Calibri"/>
                <a:cs typeface="Calibri"/>
              </a:rPr>
              <a:t>torque</a:t>
            </a:r>
            <a:r>
              <a:rPr sz="1100" spc="22">
                <a:solidFill>
                  <a:srgbClr val="000000"/>
                </a:solidFill>
                <a:latin typeface="Calibri"/>
                <a:cs typeface="Calibri"/>
              </a:rPr>
              <a:t> </a:t>
            </a:r>
            <a:r>
              <a:rPr sz="1100" dirty="0">
                <a:solidFill>
                  <a:srgbClr val="000000"/>
                </a:solidFill>
                <a:latin typeface="Calibri"/>
                <a:cs typeface="Calibri"/>
              </a:rPr>
              <a:t>à roda traseira para que </a:t>
            </a:r>
            <a:r>
              <a:rPr sz="1100">
                <a:solidFill>
                  <a:srgbClr val="000000"/>
                </a:solidFill>
                <a:latin typeface="Calibri"/>
                <a:cs typeface="Calibri"/>
              </a:rPr>
              <a:t>esta</a:t>
            </a:r>
            <a:r>
              <a:rPr sz="1100" spc="-25">
                <a:solidFill>
                  <a:srgbClr val="000000"/>
                </a:solidFill>
                <a:latin typeface="Calibri"/>
                <a:cs typeface="Calibri"/>
              </a:rPr>
              <a:t> </a:t>
            </a:r>
            <a:r>
              <a:rPr sz="1100">
                <a:solidFill>
                  <a:srgbClr val="000000"/>
                </a:solidFill>
                <a:latin typeface="Calibri"/>
                <a:cs typeface="Calibri"/>
              </a:rPr>
              <a:t>deix</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de</a:t>
            </a:r>
          </a:p>
          <a:p>
            <a:pPr marL="0" marR="0">
              <a:lnSpc>
                <a:spcPts val="1344"/>
              </a:lnSpc>
              <a:spcBef>
                <a:spcPts val="50"/>
              </a:spcBef>
              <a:spcAft>
                <a:spcPts val="0"/>
              </a:spcAft>
            </a:pPr>
            <a:r>
              <a:rPr sz="1100" dirty="0">
                <a:solidFill>
                  <a:srgbClr val="000000"/>
                </a:solidFill>
                <a:latin typeface="Calibri"/>
                <a:cs typeface="Calibri"/>
              </a:rPr>
              <a:t>patinar. Quando o</a:t>
            </a:r>
            <a:r>
              <a:rPr sz="1100" spc="10" dirty="0">
                <a:solidFill>
                  <a:srgbClr val="000000"/>
                </a:solidFill>
                <a:latin typeface="Calibri"/>
                <a:cs typeface="Calibri"/>
              </a:rPr>
              <a:t> </a:t>
            </a:r>
            <a:r>
              <a:rPr sz="1100" dirty="0">
                <a:solidFill>
                  <a:srgbClr val="000000"/>
                </a:solidFill>
                <a:latin typeface="Calibri"/>
                <a:cs typeface="Calibri"/>
              </a:rPr>
              <a:t>controlo de</a:t>
            </a:r>
            <a:r>
              <a:rPr sz="1100" spc="22" dirty="0">
                <a:solidFill>
                  <a:srgbClr val="000000"/>
                </a:solidFill>
                <a:latin typeface="Calibri"/>
                <a:cs typeface="Calibri"/>
              </a:rPr>
              <a:t> </a:t>
            </a:r>
            <a:r>
              <a:rPr sz="1100" dirty="0">
                <a:solidFill>
                  <a:srgbClr val="000000"/>
                </a:solidFill>
                <a:latin typeface="Calibri"/>
                <a:cs typeface="Calibri"/>
              </a:rPr>
              <a:t>tração está</a:t>
            </a:r>
            <a:r>
              <a:rPr sz="1100" spc="-18" dirty="0">
                <a:solidFill>
                  <a:srgbClr val="000000"/>
                </a:solidFill>
                <a:latin typeface="Calibri"/>
                <a:cs typeface="Calibri"/>
              </a:rPr>
              <a:t> </a:t>
            </a:r>
            <a:r>
              <a:rPr sz="1100" dirty="0">
                <a:solidFill>
                  <a:srgbClr val="000000"/>
                </a:solidFill>
                <a:latin typeface="Calibri"/>
                <a:cs typeface="Calibri"/>
              </a:rPr>
              <a:t>a funcionar,</a:t>
            </a:r>
            <a:r>
              <a:rPr sz="1100" spc="-16"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aviso “TCS”</a:t>
            </a:r>
            <a:r>
              <a:rPr sz="1100" spc="16" dirty="0">
                <a:solidFill>
                  <a:srgbClr val="000000"/>
                </a:solidFill>
                <a:latin typeface="Calibri"/>
                <a:cs typeface="Calibri"/>
              </a:rPr>
              <a:t> </a:t>
            </a:r>
            <a:r>
              <a:rPr sz="1100" dirty="0">
                <a:solidFill>
                  <a:srgbClr val="000000"/>
                </a:solidFill>
                <a:latin typeface="Calibri"/>
                <a:cs typeface="Calibri"/>
              </a:rPr>
              <a:t>piscará rapidamente.</a:t>
            </a:r>
          </a:p>
        </p:txBody>
      </p:sp>
      <p:sp>
        <p:nvSpPr>
          <p:cNvPr id="10" name="object 10"/>
          <p:cNvSpPr txBox="1"/>
          <p:nvPr/>
        </p:nvSpPr>
        <p:spPr>
          <a:xfrm>
            <a:off x="3427476" y="2766152"/>
            <a:ext cx="96699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1" name="object 11"/>
          <p:cNvSpPr txBox="1"/>
          <p:nvPr/>
        </p:nvSpPr>
        <p:spPr>
          <a:xfrm>
            <a:off x="755904" y="2995249"/>
            <a:ext cx="6183788"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Quando </a:t>
            </a:r>
            <a:r>
              <a:rPr sz="1100">
                <a:solidFill>
                  <a:srgbClr val="000000"/>
                </a:solidFill>
                <a:latin typeface="Calibri"/>
                <a:cs typeface="Calibri"/>
              </a:rPr>
              <a:t>o control</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de tração estiver ativado, e durante a condução, o</a:t>
            </a:r>
            <a:r>
              <a:rPr sz="1100" spc="18" dirty="0">
                <a:solidFill>
                  <a:srgbClr val="000000"/>
                </a:solidFill>
                <a:latin typeface="Calibri"/>
                <a:cs typeface="Calibri"/>
              </a:rPr>
              <a:t> </a:t>
            </a:r>
            <a:r>
              <a:rPr sz="1100" dirty="0">
                <a:solidFill>
                  <a:srgbClr val="000000"/>
                </a:solidFill>
                <a:latin typeface="Calibri"/>
                <a:cs typeface="Calibri"/>
              </a:rPr>
              <a:t>aviso “TCS”</a:t>
            </a:r>
            <a:r>
              <a:rPr sz="1100" spc="19" dirty="0">
                <a:solidFill>
                  <a:srgbClr val="000000"/>
                </a:solidFill>
                <a:latin typeface="Calibri"/>
                <a:cs typeface="Calibri"/>
              </a:rPr>
              <a:t> </a:t>
            </a:r>
            <a:r>
              <a:rPr sz="1100" dirty="0">
                <a:solidFill>
                  <a:srgbClr val="000000"/>
                </a:solidFill>
                <a:latin typeface="Calibri"/>
                <a:cs typeface="Calibri"/>
              </a:rPr>
              <a:t>se mantiver aceso,</a:t>
            </a:r>
          </a:p>
          <a:p>
            <a:pPr marL="0" marR="0">
              <a:lnSpc>
                <a:spcPts val="1344"/>
              </a:lnSpc>
              <a:spcBef>
                <a:spcPts val="50"/>
              </a:spcBef>
              <a:spcAft>
                <a:spcPts val="0"/>
              </a:spcAft>
            </a:pPr>
            <a:r>
              <a:rPr sz="1100" dirty="0">
                <a:solidFill>
                  <a:srgbClr val="000000"/>
                </a:solidFill>
                <a:latin typeface="Calibri"/>
                <a:cs typeface="Calibri"/>
              </a:rPr>
              <a:t>significa que há uma anomalia no sistema </a:t>
            </a:r>
            <a:r>
              <a:rPr sz="1100">
                <a:solidFill>
                  <a:srgbClr val="000000"/>
                </a:solidFill>
                <a:latin typeface="Calibri"/>
                <a:cs typeface="Calibri"/>
              </a:rPr>
              <a:t>de control</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de tração</a:t>
            </a:r>
            <a:r>
              <a:rPr sz="1100">
                <a:solidFill>
                  <a:srgbClr val="000000"/>
                </a:solidFill>
                <a:latin typeface="Calibri"/>
                <a:cs typeface="Calibri"/>
              </a:rPr>
              <a:t>. Contate </a:t>
            </a:r>
            <a:r>
              <a:rPr sz="1100" dirty="0">
                <a:solidFill>
                  <a:srgbClr val="000000"/>
                </a:solidFill>
                <a:latin typeface="Calibri"/>
                <a:cs typeface="Calibri"/>
              </a:rPr>
              <a:t>imediatamente com um Serviço</a:t>
            </a:r>
          </a:p>
          <a:p>
            <a:pPr marL="0" marR="0">
              <a:lnSpc>
                <a:spcPts val="1344"/>
              </a:lnSpc>
              <a:spcBef>
                <a:spcPts val="0"/>
              </a:spcBef>
              <a:spcAft>
                <a:spcPts val="0"/>
              </a:spcAft>
            </a:pPr>
            <a:r>
              <a:rPr sz="1100" dirty="0">
                <a:solidFill>
                  <a:srgbClr val="000000"/>
                </a:solidFill>
                <a:latin typeface="Calibri"/>
                <a:cs typeface="Calibri"/>
              </a:rPr>
              <a:t>de Assistência Técnica da Voge.</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23</a:t>
            </a:r>
          </a:p>
        </p:txBody>
      </p:sp>
      <p:sp>
        <p:nvSpPr>
          <p:cNvPr id="13" name="object 4">
            <a:extLst>
              <a:ext uri="{FF2B5EF4-FFF2-40B4-BE49-F238E27FC236}">
                <a16:creationId xmlns:a16="http://schemas.microsoft.com/office/drawing/2014/main" id="{3D8B4917-A368-3852-BB6F-4FC70DDBAE19}"/>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362"/>
            <a:ext cx="3839286"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Painel de instrumentos</a:t>
            </a:r>
            <a:r>
              <a:rPr sz="1100" b="1" spc="-18" dirty="0">
                <a:solidFill>
                  <a:srgbClr val="4F81BD"/>
                </a:solidFill>
                <a:latin typeface="Cambria"/>
                <a:cs typeface="Cambria"/>
              </a:rPr>
              <a:t> </a:t>
            </a:r>
            <a:r>
              <a:rPr sz="1100" b="1">
                <a:solidFill>
                  <a:srgbClr val="4F81BD"/>
                </a:solidFill>
                <a:latin typeface="Cambria"/>
                <a:cs typeface="Cambria"/>
              </a:rPr>
              <a:t>com </a:t>
            </a:r>
            <a:r>
              <a:rPr lang="pt-BR" sz="1100" b="1">
                <a:solidFill>
                  <a:srgbClr val="4F81BD"/>
                </a:solidFill>
                <a:latin typeface="Cambria"/>
                <a:cs typeface="Cambria"/>
              </a:rPr>
              <a:t>tela</a:t>
            </a:r>
            <a:r>
              <a:rPr sz="1100" b="1">
                <a:solidFill>
                  <a:srgbClr val="4F81BD"/>
                </a:solidFill>
                <a:latin typeface="Cambria"/>
                <a:cs typeface="Cambria"/>
              </a:rPr>
              <a:t> </a:t>
            </a:r>
            <a:r>
              <a:rPr sz="1100" b="1" dirty="0">
                <a:solidFill>
                  <a:srgbClr val="4F81BD"/>
                </a:solidFill>
                <a:latin typeface="Cambria"/>
                <a:cs typeface="Cambria"/>
              </a:rPr>
              <a:t>LCD a cores </a:t>
            </a:r>
            <a:r>
              <a:rPr sz="1100" b="1" spc="-10" dirty="0">
                <a:solidFill>
                  <a:srgbClr val="4F81BD"/>
                </a:solidFill>
                <a:latin typeface="Cambria"/>
                <a:cs typeface="Cambria"/>
              </a:rPr>
              <a:t>em</a:t>
            </a:r>
            <a:r>
              <a:rPr sz="1100" b="1" spc="14" dirty="0">
                <a:solidFill>
                  <a:srgbClr val="4F81BD"/>
                </a:solidFill>
                <a:latin typeface="Cambria"/>
                <a:cs typeface="Cambria"/>
              </a:rPr>
              <a:t> </a:t>
            </a:r>
            <a:r>
              <a:rPr sz="1100" b="1" dirty="0">
                <a:solidFill>
                  <a:srgbClr val="4F81BD"/>
                </a:solidFill>
                <a:latin typeface="Cambria"/>
                <a:cs typeface="Cambria"/>
              </a:rPr>
              <a:t>negativo</a:t>
            </a:r>
          </a:p>
        </p:txBody>
      </p:sp>
      <p:sp>
        <p:nvSpPr>
          <p:cNvPr id="6" name="object 6"/>
          <p:cNvSpPr txBox="1"/>
          <p:nvPr/>
        </p:nvSpPr>
        <p:spPr>
          <a:xfrm>
            <a:off x="2724912" y="893156"/>
            <a:ext cx="3837853"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ativa </a:t>
            </a:r>
            <a:r>
              <a:rPr sz="1100">
                <a:solidFill>
                  <a:srgbClr val="000000"/>
                </a:solidFill>
                <a:latin typeface="Calibri"/>
                <a:cs typeface="Calibri"/>
              </a:rPr>
              <a:t>o </a:t>
            </a:r>
            <a:r>
              <a:rPr lang="pt-BR" sz="1100">
                <a:solidFill>
                  <a:srgbClr val="000000"/>
                </a:solidFill>
                <a:latin typeface="Calibri"/>
                <a:cs typeface="Calibri"/>
              </a:rPr>
              <a:t>painel</a:t>
            </a:r>
            <a:r>
              <a:rPr sz="1100">
                <a:solidFill>
                  <a:srgbClr val="000000"/>
                </a:solidFill>
                <a:latin typeface="Calibri"/>
                <a:cs typeface="Calibri"/>
              </a:rPr>
              <a:t>, </a:t>
            </a:r>
            <a:r>
              <a:rPr sz="1100" dirty="0">
                <a:solidFill>
                  <a:srgbClr val="000000"/>
                </a:solidFill>
                <a:latin typeface="Calibri"/>
                <a:cs typeface="Calibri"/>
              </a:rPr>
              <a:t>este</a:t>
            </a:r>
            <a:r>
              <a:rPr sz="1100" spc="22" dirty="0">
                <a:solidFill>
                  <a:srgbClr val="000000"/>
                </a:solidFill>
                <a:latin typeface="Calibri"/>
                <a:cs typeface="Calibri"/>
              </a:rPr>
              <a:t> </a:t>
            </a:r>
            <a:r>
              <a:rPr sz="1100" dirty="0">
                <a:solidFill>
                  <a:srgbClr val="000000"/>
                </a:solidFill>
                <a:latin typeface="Calibri"/>
                <a:cs typeface="Calibri"/>
              </a:rPr>
              <a:t>mostra a informação com</a:t>
            </a:r>
            <a:r>
              <a:rPr sz="1100" spc="11" dirty="0">
                <a:solidFill>
                  <a:srgbClr val="000000"/>
                </a:solidFill>
                <a:latin typeface="Calibri"/>
                <a:cs typeface="Calibri"/>
              </a:rPr>
              <a:t> </a:t>
            </a:r>
            <a:r>
              <a:rPr sz="1100" dirty="0">
                <a:solidFill>
                  <a:srgbClr val="000000"/>
                </a:solidFill>
                <a:latin typeface="Calibri"/>
                <a:cs typeface="Calibri"/>
              </a:rPr>
              <a:t>os</a:t>
            </a:r>
            <a:r>
              <a:rPr sz="1100" spc="10" dirty="0">
                <a:solidFill>
                  <a:srgbClr val="000000"/>
                </a:solidFill>
                <a:latin typeface="Calibri"/>
                <a:cs typeface="Calibri"/>
              </a:rPr>
              <a:t> </a:t>
            </a:r>
            <a:r>
              <a:rPr sz="1100" dirty="0">
                <a:solidFill>
                  <a:srgbClr val="000000"/>
                </a:solidFill>
                <a:latin typeface="Calibri"/>
                <a:cs typeface="Calibri"/>
              </a:rPr>
              <a:t>ajustes</a:t>
            </a:r>
          </a:p>
          <a:p>
            <a:pPr marL="0" marR="0">
              <a:lnSpc>
                <a:spcPts val="1344"/>
              </a:lnSpc>
              <a:spcBef>
                <a:spcPts val="50"/>
              </a:spcBef>
              <a:spcAft>
                <a:spcPts val="0"/>
              </a:spcAft>
            </a:pPr>
            <a:r>
              <a:rPr sz="1100" dirty="0">
                <a:solidFill>
                  <a:srgbClr val="000000"/>
                </a:solidFill>
                <a:latin typeface="Calibri"/>
                <a:cs typeface="Calibri"/>
              </a:rPr>
              <a:t>efetuados na última vez.</a:t>
            </a:r>
          </a:p>
        </p:txBody>
      </p:sp>
      <p:sp>
        <p:nvSpPr>
          <p:cNvPr id="7" name="object 7"/>
          <p:cNvSpPr txBox="1"/>
          <p:nvPr/>
        </p:nvSpPr>
        <p:spPr>
          <a:xfrm>
            <a:off x="2724912" y="1284824"/>
            <a:ext cx="4009803"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Retroiluminação</a:t>
            </a:r>
            <a:r>
              <a:rPr sz="1100" dirty="0">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painel </a:t>
            </a:r>
            <a:r>
              <a:rPr sz="1100">
                <a:solidFill>
                  <a:srgbClr val="000000"/>
                </a:solidFill>
                <a:latin typeface="Calibri"/>
                <a:cs typeface="Calibri"/>
              </a:rPr>
              <a:t>ajusta </a:t>
            </a:r>
            <a:r>
              <a:rPr sz="1100" dirty="0">
                <a:solidFill>
                  <a:srgbClr val="000000"/>
                </a:solidFill>
                <a:latin typeface="Calibri"/>
                <a:cs typeface="Calibri"/>
              </a:rPr>
              <a:t>automaticamente a retroiluminação</a:t>
            </a:r>
          </a:p>
          <a:p>
            <a:pPr marL="0" marR="0">
              <a:lnSpc>
                <a:spcPts val="1343"/>
              </a:lnSpc>
              <a:spcBef>
                <a:spcPts val="50"/>
              </a:spcBef>
              <a:spcAft>
                <a:spcPts val="0"/>
              </a:spcAft>
            </a:pPr>
            <a:r>
              <a:rPr lang="pt-BR" sz="1100">
                <a:solidFill>
                  <a:srgbClr val="000000"/>
                </a:solidFill>
                <a:latin typeface="Calibri"/>
                <a:cs typeface="Calibri"/>
              </a:rPr>
              <a:t>Em função</a:t>
            </a:r>
            <a:r>
              <a:rPr sz="1100">
                <a:solidFill>
                  <a:srgbClr val="000000"/>
                </a:solidFill>
                <a:latin typeface="Calibri"/>
                <a:cs typeface="Calibri"/>
              </a:rPr>
              <a:t> </a:t>
            </a:r>
            <a:r>
              <a:rPr lang="pt-BR" sz="1100">
                <a:solidFill>
                  <a:srgbClr val="000000"/>
                </a:solidFill>
                <a:latin typeface="Calibri"/>
                <a:cs typeface="Calibri"/>
              </a:rPr>
              <a:t>d</a:t>
            </a:r>
            <a:r>
              <a:rPr sz="1100">
                <a:solidFill>
                  <a:srgbClr val="000000"/>
                </a:solidFill>
                <a:latin typeface="Calibri"/>
                <a:cs typeface="Calibri"/>
              </a:rPr>
              <a:t>a </a:t>
            </a:r>
            <a:r>
              <a:rPr sz="1100" dirty="0">
                <a:solidFill>
                  <a:srgbClr val="000000"/>
                </a:solidFill>
                <a:latin typeface="Calibri"/>
                <a:cs typeface="Calibri"/>
              </a:rPr>
              <a:t>intensidade da luz exterior.</a:t>
            </a:r>
          </a:p>
        </p:txBody>
      </p:sp>
      <p:sp>
        <p:nvSpPr>
          <p:cNvPr id="8" name="object 8"/>
          <p:cNvSpPr txBox="1"/>
          <p:nvPr/>
        </p:nvSpPr>
        <p:spPr>
          <a:xfrm>
            <a:off x="2724912" y="1676492"/>
            <a:ext cx="4183282"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Ligação Bluetooth</a:t>
            </a:r>
            <a:r>
              <a:rPr sz="1100" dirty="0">
                <a:solidFill>
                  <a:srgbClr val="000000"/>
                </a:solidFill>
                <a:latin typeface="Calibri"/>
                <a:cs typeface="Calibri"/>
              </a:rPr>
              <a:t>: 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liga</a:t>
            </a:r>
            <a:r>
              <a:rPr sz="1100" spc="-14" dirty="0">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celular</a:t>
            </a:r>
            <a:r>
              <a:rPr sz="1100">
                <a:solidFill>
                  <a:srgbClr val="000000"/>
                </a:solidFill>
                <a:latin typeface="Calibri"/>
                <a:cs typeface="Calibri"/>
              </a:rPr>
              <a:t> ao </a:t>
            </a:r>
            <a:r>
              <a:rPr lang="pt-BR" sz="1100">
                <a:solidFill>
                  <a:srgbClr val="000000"/>
                </a:solidFill>
                <a:latin typeface="Calibri"/>
                <a:cs typeface="Calibri"/>
              </a:rPr>
              <a:t>painel</a:t>
            </a:r>
            <a:r>
              <a:rPr sz="1100">
                <a:solidFill>
                  <a:srgbClr val="000000"/>
                </a:solidFill>
                <a:latin typeface="Calibri"/>
                <a:cs typeface="Calibri"/>
              </a:rPr>
              <a:t> </a:t>
            </a:r>
            <a:r>
              <a:rPr sz="1100" dirty="0">
                <a:solidFill>
                  <a:srgbClr val="000000"/>
                </a:solidFill>
                <a:latin typeface="Calibri"/>
                <a:cs typeface="Calibri"/>
              </a:rPr>
              <a:t>através de</a:t>
            </a:r>
          </a:p>
          <a:p>
            <a:pPr marL="0" marR="0">
              <a:lnSpc>
                <a:spcPts val="1344"/>
              </a:lnSpc>
              <a:spcBef>
                <a:spcPts val="50"/>
              </a:spcBef>
              <a:spcAft>
                <a:spcPts val="0"/>
              </a:spcAft>
            </a:pPr>
            <a:r>
              <a:rPr sz="1100" dirty="0">
                <a:solidFill>
                  <a:srgbClr val="000000"/>
                </a:solidFill>
                <a:latin typeface="Calibri"/>
                <a:cs typeface="Calibri"/>
              </a:rPr>
              <a:t>Bluetooth, </a:t>
            </a:r>
            <a:r>
              <a:rPr sz="1100">
                <a:solidFill>
                  <a:srgbClr val="000000"/>
                </a:solidFill>
                <a:latin typeface="Calibri"/>
                <a:cs typeface="Calibri"/>
              </a:rPr>
              <a:t>o </a:t>
            </a:r>
            <a:r>
              <a:rPr lang="pt-BR" sz="1100">
                <a:solidFill>
                  <a:srgbClr val="000000"/>
                </a:solidFill>
                <a:latin typeface="Calibri"/>
                <a:cs typeface="Calibri"/>
              </a:rPr>
              <a:t>painel</a:t>
            </a:r>
            <a:r>
              <a:rPr sz="1100" spc="-19">
                <a:solidFill>
                  <a:srgbClr val="000000"/>
                </a:solidFill>
                <a:latin typeface="Calibri"/>
                <a:cs typeface="Calibri"/>
              </a:rPr>
              <a:t> </a:t>
            </a:r>
            <a:r>
              <a:rPr sz="1100" dirty="0">
                <a:solidFill>
                  <a:srgbClr val="000000"/>
                </a:solidFill>
                <a:latin typeface="Calibri"/>
                <a:cs typeface="Calibri"/>
              </a:rPr>
              <a:t>mostra</a:t>
            </a:r>
            <a:r>
              <a:rPr sz="1100" spc="-21" dirty="0">
                <a:solidFill>
                  <a:srgbClr val="000000"/>
                </a:solidFill>
                <a:latin typeface="Calibri"/>
                <a:cs typeface="Calibri"/>
              </a:rPr>
              <a:t> </a:t>
            </a:r>
            <a:r>
              <a:rPr sz="1100" dirty="0">
                <a:solidFill>
                  <a:srgbClr val="000000"/>
                </a:solidFill>
                <a:latin typeface="Calibri"/>
                <a:cs typeface="Calibri"/>
              </a:rPr>
              <a:t>as</a:t>
            </a:r>
            <a:r>
              <a:rPr sz="1100" spc="14" dirty="0">
                <a:solidFill>
                  <a:srgbClr val="000000"/>
                </a:solidFill>
                <a:latin typeface="Calibri"/>
                <a:cs typeface="Calibri"/>
              </a:rPr>
              <a:t> </a:t>
            </a:r>
            <a:r>
              <a:rPr sz="1100" dirty="0">
                <a:solidFill>
                  <a:srgbClr val="000000"/>
                </a:solidFill>
                <a:latin typeface="Calibri"/>
                <a:cs typeface="Calibri"/>
              </a:rPr>
              <a:t>chamadas de entrada (número</a:t>
            </a:r>
            <a:r>
              <a:rPr sz="1100" spc="12" dirty="0">
                <a:solidFill>
                  <a:srgbClr val="000000"/>
                </a:solidFill>
                <a:latin typeface="Calibri"/>
                <a:cs typeface="Calibri"/>
              </a:rPr>
              <a:t> </a:t>
            </a:r>
            <a:r>
              <a:rPr sz="1100" dirty="0">
                <a:solidFill>
                  <a:srgbClr val="000000"/>
                </a:solidFill>
                <a:latin typeface="Calibri"/>
                <a:cs typeface="Calibri"/>
              </a:rPr>
              <a:t>de telefone</a:t>
            </a:r>
          </a:p>
          <a:p>
            <a:pPr marL="0" marR="0">
              <a:lnSpc>
                <a:spcPts val="1343"/>
              </a:lnSpc>
              <a:spcBef>
                <a:spcPts val="0"/>
              </a:spcBef>
              <a:spcAft>
                <a:spcPts val="0"/>
              </a:spcAft>
            </a:pPr>
            <a:r>
              <a:rPr sz="1100" dirty="0">
                <a:solidFill>
                  <a:srgbClr val="000000"/>
                </a:solidFill>
                <a:latin typeface="Calibri"/>
                <a:cs typeface="Calibri"/>
              </a:rPr>
              <a:t>que chama</a:t>
            </a:r>
            <a:r>
              <a:rPr sz="1100" spc="-24" dirty="0">
                <a:solidFill>
                  <a:srgbClr val="000000"/>
                </a:solidFill>
                <a:latin typeface="Calibri"/>
                <a:cs typeface="Calibri"/>
              </a:rPr>
              <a:t> </a:t>
            </a:r>
            <a:r>
              <a:rPr sz="1100" dirty="0">
                <a:solidFill>
                  <a:srgbClr val="000000"/>
                </a:solidFill>
                <a:latin typeface="Calibri"/>
                <a:cs typeface="Calibri"/>
              </a:rPr>
              <a:t>+ nome</a:t>
            </a:r>
            <a:r>
              <a:rPr sz="1100" spc="21" dirty="0">
                <a:solidFill>
                  <a:srgbClr val="000000"/>
                </a:solidFill>
                <a:latin typeface="Calibri"/>
                <a:cs typeface="Calibri"/>
              </a:rPr>
              <a:t> </a:t>
            </a:r>
            <a:r>
              <a:rPr sz="1100" spc="-15">
                <a:solidFill>
                  <a:srgbClr val="000000"/>
                </a:solidFill>
                <a:latin typeface="Calibri"/>
                <a:cs typeface="Calibri"/>
              </a:rPr>
              <a:t>do</a:t>
            </a:r>
            <a:r>
              <a:rPr sz="1100" spc="17">
                <a:solidFill>
                  <a:srgbClr val="000000"/>
                </a:solidFill>
                <a:latin typeface="Calibri"/>
                <a:cs typeface="Calibri"/>
              </a:rPr>
              <a:t> </a:t>
            </a:r>
            <a:r>
              <a:rPr sz="1100">
                <a:solidFill>
                  <a:srgbClr val="000000"/>
                </a:solidFill>
                <a:latin typeface="Calibri"/>
                <a:cs typeface="Calibri"/>
              </a:rPr>
              <a:t>contato</a:t>
            </a:r>
            <a:r>
              <a:rPr sz="1100" dirty="0">
                <a:solidFill>
                  <a:srgbClr val="000000"/>
                </a:solidFill>
                <a:latin typeface="Calibri"/>
                <a:cs typeface="Calibri"/>
              </a:rPr>
              <a:t>).</a:t>
            </a:r>
            <a:r>
              <a:rPr sz="1100" spc="-20" dirty="0">
                <a:solidFill>
                  <a:srgbClr val="000000"/>
                </a:solidFill>
                <a:latin typeface="Calibri"/>
                <a:cs typeface="Calibri"/>
              </a:rPr>
              <a:t> </a:t>
            </a:r>
            <a:r>
              <a:rPr sz="1100">
                <a:solidFill>
                  <a:srgbClr val="000000"/>
                </a:solidFill>
                <a:latin typeface="Calibri"/>
                <a:cs typeface="Calibri"/>
              </a:rPr>
              <a:t>Instale </a:t>
            </a:r>
            <a:r>
              <a:rPr lang="pt-BR" sz="1100">
                <a:solidFill>
                  <a:srgbClr val="000000"/>
                </a:solidFill>
                <a:latin typeface="Calibri"/>
                <a:cs typeface="Calibri"/>
              </a:rPr>
              <a:t>o</a:t>
            </a:r>
            <a:r>
              <a:rPr sz="1100">
                <a:solidFill>
                  <a:srgbClr val="000000"/>
                </a:solidFill>
                <a:latin typeface="Calibri"/>
                <a:cs typeface="Calibri"/>
              </a:rPr>
              <a:t> </a:t>
            </a:r>
            <a:r>
              <a:rPr sz="1100" dirty="0">
                <a:solidFill>
                  <a:srgbClr val="000000"/>
                </a:solidFill>
                <a:latin typeface="Calibri"/>
                <a:cs typeface="Calibri"/>
              </a:rPr>
              <a:t>App Voge Global no seu</a:t>
            </a:r>
          </a:p>
          <a:p>
            <a:pPr marL="0" marR="0">
              <a:lnSpc>
                <a:spcPts val="1344"/>
              </a:lnSpc>
              <a:spcBef>
                <a:spcPts val="50"/>
              </a:spcBef>
              <a:spcAft>
                <a:spcPts val="0"/>
              </a:spcAft>
            </a:pPr>
            <a:r>
              <a:rPr sz="1100" dirty="0">
                <a:solidFill>
                  <a:srgbClr val="000000"/>
                </a:solidFill>
                <a:latin typeface="Calibri"/>
                <a:cs typeface="Calibri"/>
              </a:rPr>
              <a:t>smartphone para conseguir a navegação básica.</a:t>
            </a:r>
          </a:p>
        </p:txBody>
      </p:sp>
      <p:sp>
        <p:nvSpPr>
          <p:cNvPr id="9" name="object 9"/>
          <p:cNvSpPr txBox="1"/>
          <p:nvPr/>
        </p:nvSpPr>
        <p:spPr>
          <a:xfrm>
            <a:off x="576072" y="2409536"/>
            <a:ext cx="6310036"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Pressão dos pneus</a:t>
            </a:r>
            <a:r>
              <a:rPr sz="1100" dirty="0">
                <a:solidFill>
                  <a:srgbClr val="000000"/>
                </a:solidFill>
                <a:latin typeface="Calibri"/>
                <a:cs typeface="Calibri"/>
              </a:rPr>
              <a:t>: Uma</a:t>
            </a:r>
            <a:r>
              <a:rPr sz="1100" spc="-18" dirty="0">
                <a:solidFill>
                  <a:srgbClr val="000000"/>
                </a:solidFill>
                <a:latin typeface="Calibri"/>
                <a:cs typeface="Calibri"/>
              </a:rPr>
              <a:t> </a:t>
            </a:r>
            <a:r>
              <a:rPr sz="1100" dirty="0">
                <a:solidFill>
                  <a:srgbClr val="000000"/>
                </a:solidFill>
                <a:latin typeface="Calibri"/>
                <a:cs typeface="Calibri"/>
              </a:rPr>
              <a:t>vez calibrados</a:t>
            </a:r>
            <a:r>
              <a:rPr sz="1100" spc="-10" dirty="0">
                <a:solidFill>
                  <a:srgbClr val="000000"/>
                </a:solidFill>
                <a:latin typeface="Calibri"/>
                <a:cs typeface="Calibri"/>
              </a:rPr>
              <a:t> </a:t>
            </a:r>
            <a:r>
              <a:rPr sz="1100" spc="16" dirty="0">
                <a:solidFill>
                  <a:srgbClr val="000000"/>
                </a:solidFill>
                <a:latin typeface="Calibri"/>
                <a:cs typeface="Calibri"/>
              </a:rPr>
              <a:t>os</a:t>
            </a:r>
            <a:r>
              <a:rPr sz="1100" spc="-26" dirty="0">
                <a:solidFill>
                  <a:srgbClr val="000000"/>
                </a:solidFill>
                <a:latin typeface="Calibri"/>
                <a:cs typeface="Calibri"/>
              </a:rPr>
              <a:t> </a:t>
            </a:r>
            <a:r>
              <a:rPr sz="1100" dirty="0">
                <a:solidFill>
                  <a:srgbClr val="000000"/>
                </a:solidFill>
                <a:latin typeface="Calibri"/>
                <a:cs typeface="Calibri"/>
              </a:rPr>
              <a:t>sensores</a:t>
            </a:r>
            <a:r>
              <a:rPr sz="1100" spc="-18" dirty="0">
                <a:solidFill>
                  <a:srgbClr val="000000"/>
                </a:solidFill>
                <a:latin typeface="Calibri"/>
                <a:cs typeface="Calibri"/>
              </a:rPr>
              <a:t> </a:t>
            </a:r>
            <a:r>
              <a:rPr sz="1100" dirty="0">
                <a:solidFill>
                  <a:srgbClr val="000000"/>
                </a:solidFill>
                <a:latin typeface="Calibri"/>
                <a:cs typeface="Calibri"/>
              </a:rPr>
              <a:t>de pressão dos pneus, </a:t>
            </a:r>
            <a:r>
              <a:rPr sz="1100">
                <a:solidFill>
                  <a:srgbClr val="000000"/>
                </a:solidFill>
                <a:latin typeface="Calibri"/>
                <a:cs typeface="Calibri"/>
              </a:rPr>
              <a:t>o </a:t>
            </a:r>
            <a:r>
              <a:rPr lang="pt-BR" sz="1100">
                <a:solidFill>
                  <a:srgbClr val="000000"/>
                </a:solidFill>
                <a:latin typeface="Calibri"/>
                <a:cs typeface="Calibri"/>
              </a:rPr>
              <a:t>painel</a:t>
            </a:r>
            <a:r>
              <a:rPr sz="1100">
                <a:solidFill>
                  <a:srgbClr val="000000"/>
                </a:solidFill>
                <a:latin typeface="Calibri"/>
                <a:cs typeface="Calibri"/>
              </a:rPr>
              <a:t> </a:t>
            </a:r>
            <a:r>
              <a:rPr sz="1100" dirty="0">
                <a:solidFill>
                  <a:srgbClr val="000000"/>
                </a:solidFill>
                <a:latin typeface="Calibri"/>
                <a:cs typeface="Calibri"/>
              </a:rPr>
              <a:t>mostra</a:t>
            </a:r>
            <a:r>
              <a:rPr sz="1100" spc="-17" dirty="0">
                <a:solidFill>
                  <a:srgbClr val="000000"/>
                </a:solidFill>
                <a:latin typeface="Calibri"/>
                <a:cs typeface="Calibri"/>
              </a:rPr>
              <a:t> </a:t>
            </a:r>
            <a:r>
              <a:rPr sz="1100" dirty="0">
                <a:solidFill>
                  <a:srgbClr val="000000"/>
                </a:solidFill>
                <a:latin typeface="Calibri"/>
                <a:cs typeface="Calibri"/>
              </a:rPr>
              <a:t>a pressão atual dos</a:t>
            </a:r>
          </a:p>
          <a:p>
            <a:pPr marL="0" marR="0">
              <a:lnSpc>
                <a:spcPts val="1344"/>
              </a:lnSpc>
              <a:spcBef>
                <a:spcPts val="50"/>
              </a:spcBef>
              <a:spcAft>
                <a:spcPts val="0"/>
              </a:spcAft>
            </a:pPr>
            <a:r>
              <a:rPr sz="1100" dirty="0">
                <a:solidFill>
                  <a:srgbClr val="000000"/>
                </a:solidFill>
                <a:latin typeface="Calibri"/>
                <a:cs typeface="Calibri"/>
              </a:rPr>
              <a:t>pneus dianteiro/traseiro. Quando</a:t>
            </a:r>
            <a:r>
              <a:rPr sz="1100" spc="13" dirty="0">
                <a:solidFill>
                  <a:srgbClr val="000000"/>
                </a:solidFill>
                <a:latin typeface="Calibri"/>
                <a:cs typeface="Calibri"/>
              </a:rPr>
              <a:t> </a:t>
            </a:r>
            <a:r>
              <a:rPr sz="1100" dirty="0">
                <a:solidFill>
                  <a:srgbClr val="000000"/>
                </a:solidFill>
                <a:latin typeface="Calibri"/>
                <a:cs typeface="Calibri"/>
              </a:rPr>
              <a:t>a pressão</a:t>
            </a:r>
            <a:r>
              <a:rPr sz="1100" spc="11" dirty="0">
                <a:solidFill>
                  <a:srgbClr val="000000"/>
                </a:solidFill>
                <a:latin typeface="Calibri"/>
                <a:cs typeface="Calibri"/>
              </a:rPr>
              <a:t> </a:t>
            </a:r>
            <a:r>
              <a:rPr sz="1100" dirty="0">
                <a:solidFill>
                  <a:srgbClr val="000000"/>
                </a:solidFill>
                <a:latin typeface="Calibri"/>
                <a:cs typeface="Calibri"/>
              </a:rPr>
              <a:t>for de ≤</a:t>
            </a:r>
            <a:r>
              <a:rPr sz="1100">
                <a:solidFill>
                  <a:srgbClr val="000000"/>
                </a:solidFill>
                <a:latin typeface="Calibri"/>
                <a:cs typeface="Calibri"/>
              </a:rPr>
              <a:t>1,9 bar </a:t>
            </a:r>
            <a:r>
              <a:rPr sz="1100" spc="16" dirty="0">
                <a:solidFill>
                  <a:srgbClr val="000000"/>
                </a:solidFill>
                <a:latin typeface="Calibri"/>
                <a:cs typeface="Calibri"/>
              </a:rPr>
              <a:t>ou</a:t>
            </a:r>
            <a:r>
              <a:rPr sz="1100" spc="-37" dirty="0">
                <a:solidFill>
                  <a:srgbClr val="000000"/>
                </a:solidFill>
                <a:latin typeface="Calibri"/>
                <a:cs typeface="Calibri"/>
              </a:rPr>
              <a:t> </a:t>
            </a:r>
            <a:r>
              <a:rPr sz="1100" dirty="0">
                <a:solidFill>
                  <a:srgbClr val="000000"/>
                </a:solidFill>
                <a:latin typeface="Calibri"/>
                <a:cs typeface="Calibri"/>
              </a:rPr>
              <a:t>≥2,9 bar, indicação</a:t>
            </a:r>
            <a:r>
              <a:rPr sz="1100" spc="11" dirty="0">
                <a:solidFill>
                  <a:srgbClr val="000000"/>
                </a:solidFill>
                <a:latin typeface="Calibri"/>
                <a:cs typeface="Calibri"/>
              </a:rPr>
              <a:t> </a:t>
            </a:r>
            <a:r>
              <a:rPr sz="1100" dirty="0">
                <a:solidFill>
                  <a:srgbClr val="000000"/>
                </a:solidFill>
                <a:latin typeface="Calibri"/>
                <a:cs typeface="Calibri"/>
              </a:rPr>
              <a:t>da pressão do pneu e</a:t>
            </a:r>
            <a:r>
              <a:rPr sz="1100" spc="10" dirty="0">
                <a:solidFill>
                  <a:srgbClr val="000000"/>
                </a:solidFill>
                <a:latin typeface="Calibri"/>
                <a:cs typeface="Calibri"/>
              </a:rPr>
              <a:t> </a:t>
            </a:r>
            <a:r>
              <a:rPr sz="1100" dirty="0">
                <a:solidFill>
                  <a:srgbClr val="000000"/>
                </a:solidFill>
                <a:latin typeface="Calibri"/>
                <a:cs typeface="Calibri"/>
              </a:rPr>
              <a:t>a</a:t>
            </a:r>
          </a:p>
          <a:p>
            <a:pPr marL="0" marR="0">
              <a:lnSpc>
                <a:spcPts val="1343"/>
              </a:lnSpc>
              <a:spcBef>
                <a:spcPts val="0"/>
              </a:spcBef>
              <a:spcAft>
                <a:spcPts val="0"/>
              </a:spcAft>
            </a:pPr>
            <a:r>
              <a:rPr sz="1100" dirty="0">
                <a:solidFill>
                  <a:srgbClr val="000000"/>
                </a:solidFill>
                <a:latin typeface="Calibri"/>
                <a:cs typeface="Calibri"/>
              </a:rPr>
              <a:t>sua letra correspondente, “F” (dianteiro) </a:t>
            </a:r>
            <a:r>
              <a:rPr sz="1100" spc="16" dirty="0">
                <a:solidFill>
                  <a:srgbClr val="000000"/>
                </a:solidFill>
                <a:latin typeface="Calibri"/>
                <a:cs typeface="Calibri"/>
              </a:rPr>
              <a:t>ou</a:t>
            </a:r>
            <a:r>
              <a:rPr sz="1100" spc="-37" dirty="0">
                <a:solidFill>
                  <a:srgbClr val="000000"/>
                </a:solidFill>
                <a:latin typeface="Calibri"/>
                <a:cs typeface="Calibri"/>
              </a:rPr>
              <a:t> </a:t>
            </a:r>
            <a:r>
              <a:rPr sz="1100" dirty="0">
                <a:solidFill>
                  <a:srgbClr val="000000"/>
                </a:solidFill>
                <a:latin typeface="Calibri"/>
                <a:cs typeface="Calibri"/>
              </a:rPr>
              <a:t>“R” (traseiro), piscarão para avisar.</a:t>
            </a:r>
          </a:p>
        </p:txBody>
      </p:sp>
      <p:sp>
        <p:nvSpPr>
          <p:cNvPr id="10" name="object 10"/>
          <p:cNvSpPr txBox="1"/>
          <p:nvPr/>
        </p:nvSpPr>
        <p:spPr>
          <a:xfrm>
            <a:off x="576072" y="2971892"/>
            <a:ext cx="631183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a:solidFill>
                  <a:srgbClr val="000000"/>
                </a:solidFill>
                <a:latin typeface="Calibri"/>
                <a:cs typeface="Calibri"/>
              </a:rPr>
              <a:t>Conta-</a:t>
            </a:r>
            <a:r>
              <a:rPr lang="pt-BR" sz="1100" b="1">
                <a:solidFill>
                  <a:srgbClr val="000000"/>
                </a:solidFill>
                <a:latin typeface="Calibri"/>
                <a:cs typeface="Calibri"/>
              </a:rPr>
              <a:t>giros</a:t>
            </a:r>
            <a:r>
              <a:rPr sz="1100">
                <a:solidFill>
                  <a:srgbClr val="000000"/>
                </a:solidFill>
                <a:latin typeface="Calibri"/>
                <a:cs typeface="Calibri"/>
              </a:rPr>
              <a:t>: </a:t>
            </a:r>
            <a:r>
              <a:rPr sz="1100" dirty="0">
                <a:solidFill>
                  <a:srgbClr val="000000"/>
                </a:solidFill>
                <a:latin typeface="Calibri"/>
                <a:cs typeface="Calibri"/>
              </a:rPr>
              <a:t>Mostra o regime de rotações do motor em</a:t>
            </a:r>
            <a:r>
              <a:rPr sz="1100" spc="16" dirty="0">
                <a:solidFill>
                  <a:srgbClr val="000000"/>
                </a:solidFill>
                <a:latin typeface="Calibri"/>
                <a:cs typeface="Calibri"/>
              </a:rPr>
              <a:t> </a:t>
            </a:r>
            <a:r>
              <a:rPr sz="1100" dirty="0">
                <a:solidFill>
                  <a:srgbClr val="000000"/>
                </a:solidFill>
                <a:latin typeface="Calibri"/>
                <a:cs typeface="Calibri"/>
              </a:rPr>
              <a:t>rotações por minuto (rpm)</a:t>
            </a:r>
            <a:r>
              <a:rPr sz="1100" spc="-18" dirty="0">
                <a:solidFill>
                  <a:srgbClr val="000000"/>
                </a:solidFill>
                <a:latin typeface="Calibri"/>
                <a:cs typeface="Calibri"/>
              </a:rPr>
              <a:t> </a:t>
            </a:r>
            <a:r>
              <a:rPr sz="1100" dirty="0">
                <a:solidFill>
                  <a:srgbClr val="000000"/>
                </a:solidFill>
                <a:latin typeface="Calibri"/>
                <a:cs typeface="Calibri"/>
              </a:rPr>
              <a:t>(número de </a:t>
            </a:r>
            <a:r>
              <a:rPr sz="1100">
                <a:solidFill>
                  <a:srgbClr val="000000"/>
                </a:solidFill>
                <a:latin typeface="Calibri"/>
                <a:cs typeface="Calibri"/>
              </a:rPr>
              <a:t>voltas </a:t>
            </a:r>
            <a:r>
              <a:rPr sz="1100" spc="-15">
                <a:solidFill>
                  <a:srgbClr val="000000"/>
                </a:solidFill>
                <a:latin typeface="Calibri"/>
                <a:cs typeface="Calibri"/>
              </a:rPr>
              <a:t>d</a:t>
            </a:r>
            <a:r>
              <a:rPr lang="pt-BR" sz="1100" spc="-15">
                <a:solidFill>
                  <a:srgbClr val="000000"/>
                </a:solidFill>
                <a:latin typeface="Calibri"/>
                <a:cs typeface="Calibri"/>
              </a:rPr>
              <a:t>o</a:t>
            </a:r>
            <a:endParaRPr sz="1100" spc="-15" dirty="0">
              <a:solidFill>
                <a:srgbClr val="000000"/>
              </a:solidFill>
              <a:latin typeface="Calibri"/>
              <a:cs typeface="Calibri"/>
            </a:endParaRPr>
          </a:p>
          <a:p>
            <a:pPr marL="0" marR="0">
              <a:lnSpc>
                <a:spcPts val="1344"/>
              </a:lnSpc>
              <a:spcBef>
                <a:spcPts val="50"/>
              </a:spcBef>
              <a:spcAft>
                <a:spcPts val="0"/>
              </a:spcAft>
            </a:pPr>
            <a:r>
              <a:rPr lang="pt-BR" sz="1100">
                <a:solidFill>
                  <a:srgbClr val="000000"/>
                </a:solidFill>
                <a:latin typeface="Calibri"/>
                <a:cs typeface="Calibri"/>
              </a:rPr>
              <a:t>virabrequim</a:t>
            </a:r>
            <a:r>
              <a:rPr sz="1100">
                <a:solidFill>
                  <a:srgbClr val="000000"/>
                </a:solidFill>
                <a:latin typeface="Calibri"/>
                <a:cs typeface="Calibri"/>
              </a:rPr>
              <a:t> </a:t>
            </a:r>
            <a:r>
              <a:rPr sz="1100" dirty="0">
                <a:solidFill>
                  <a:srgbClr val="000000"/>
                </a:solidFill>
                <a:latin typeface="Calibri"/>
                <a:cs typeface="Calibri"/>
              </a:rPr>
              <a:t>por minuto).</a:t>
            </a:r>
          </a:p>
        </p:txBody>
      </p:sp>
      <p:sp>
        <p:nvSpPr>
          <p:cNvPr id="11" name="object 11"/>
          <p:cNvSpPr txBox="1"/>
          <p:nvPr/>
        </p:nvSpPr>
        <p:spPr>
          <a:xfrm>
            <a:off x="576072" y="3365084"/>
            <a:ext cx="620947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Mudança engrenada</a:t>
            </a:r>
            <a:r>
              <a:rPr sz="1100" dirty="0">
                <a:solidFill>
                  <a:srgbClr val="000000"/>
                </a:solidFill>
                <a:latin typeface="Calibri"/>
                <a:cs typeface="Calibri"/>
              </a:rPr>
              <a:t>: Mostra </a:t>
            </a:r>
            <a:r>
              <a:rPr sz="1100">
                <a:solidFill>
                  <a:srgbClr val="000000"/>
                </a:solidFill>
                <a:latin typeface="Calibri"/>
                <a:cs typeface="Calibri"/>
              </a:rPr>
              <a:t>a </a:t>
            </a:r>
            <a:r>
              <a:rPr lang="pt-BR" sz="1100">
                <a:solidFill>
                  <a:srgbClr val="000000"/>
                </a:solidFill>
                <a:latin typeface="Calibri"/>
                <a:cs typeface="Calibri"/>
              </a:rPr>
              <a:t>marcha</a:t>
            </a:r>
            <a:r>
              <a:rPr sz="1100">
                <a:solidFill>
                  <a:srgbClr val="000000"/>
                </a:solidFill>
                <a:latin typeface="Calibri"/>
                <a:cs typeface="Calibri"/>
              </a:rPr>
              <a:t> </a:t>
            </a:r>
            <a:r>
              <a:rPr sz="1100" dirty="0">
                <a:solidFill>
                  <a:srgbClr val="000000"/>
                </a:solidFill>
                <a:latin typeface="Calibri"/>
                <a:cs typeface="Calibri"/>
              </a:rPr>
              <a:t>selecionada</a:t>
            </a:r>
            <a:r>
              <a:rPr sz="1100" spc="-25" dirty="0">
                <a:solidFill>
                  <a:srgbClr val="000000"/>
                </a:solidFill>
                <a:latin typeface="Calibri"/>
                <a:cs typeface="Calibri"/>
              </a:rPr>
              <a:t> </a:t>
            </a:r>
            <a:r>
              <a:rPr sz="1100" dirty="0">
                <a:solidFill>
                  <a:srgbClr val="000000"/>
                </a:solidFill>
                <a:latin typeface="Calibri"/>
                <a:cs typeface="Calibri"/>
              </a:rPr>
              <a:t>na caixa de velocidades (não mostra o ponto morto).</a:t>
            </a:r>
          </a:p>
        </p:txBody>
      </p:sp>
      <p:sp>
        <p:nvSpPr>
          <p:cNvPr id="12" name="object 12"/>
          <p:cNvSpPr txBox="1"/>
          <p:nvPr/>
        </p:nvSpPr>
        <p:spPr>
          <a:xfrm>
            <a:off x="576072" y="3586064"/>
            <a:ext cx="637936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Velocímetro</a:t>
            </a:r>
            <a:r>
              <a:rPr sz="1100" dirty="0">
                <a:solidFill>
                  <a:srgbClr val="000000"/>
                </a:solidFill>
                <a:latin typeface="Calibri"/>
                <a:cs typeface="Calibri"/>
              </a:rPr>
              <a:t>: Mostra a velocidade de cruzeiro do veículo</a:t>
            </a:r>
            <a:r>
              <a:rPr sz="1100" spc="13" dirty="0">
                <a:solidFill>
                  <a:srgbClr val="000000"/>
                </a:solidFill>
                <a:latin typeface="Calibri"/>
                <a:cs typeface="Calibri"/>
              </a:rPr>
              <a:t> </a:t>
            </a:r>
            <a:r>
              <a:rPr sz="1100" dirty="0">
                <a:solidFill>
                  <a:srgbClr val="000000"/>
                </a:solidFill>
                <a:latin typeface="Calibri"/>
                <a:cs typeface="Calibri"/>
              </a:rPr>
              <a:t>em</a:t>
            </a:r>
            <a:r>
              <a:rPr sz="1100" spc="23" dirty="0">
                <a:solidFill>
                  <a:srgbClr val="000000"/>
                </a:solidFill>
                <a:latin typeface="Calibri"/>
                <a:cs typeface="Calibri"/>
              </a:rPr>
              <a:t> </a:t>
            </a:r>
            <a:r>
              <a:rPr sz="1100" dirty="0">
                <a:solidFill>
                  <a:srgbClr val="000000"/>
                </a:solidFill>
                <a:latin typeface="Calibri"/>
                <a:cs typeface="Calibri"/>
              </a:rPr>
              <a:t>km/h </a:t>
            </a:r>
            <a:r>
              <a:rPr sz="1100">
                <a:solidFill>
                  <a:srgbClr val="000000"/>
                </a:solidFill>
                <a:latin typeface="Calibri"/>
                <a:cs typeface="Calibri"/>
              </a:rPr>
              <a:t>(quil</a:t>
            </a:r>
            <a:r>
              <a:rPr lang="pt-BR" sz="1100">
                <a:solidFill>
                  <a:srgbClr val="000000"/>
                </a:solidFill>
                <a:latin typeface="Calibri"/>
                <a:cs typeface="Calibri"/>
              </a:rPr>
              <a:t>o</a:t>
            </a:r>
            <a:r>
              <a:rPr sz="1100">
                <a:solidFill>
                  <a:srgbClr val="000000"/>
                </a:solidFill>
                <a:latin typeface="Calibri"/>
                <a:cs typeface="Calibri"/>
              </a:rPr>
              <a:t>metros</a:t>
            </a:r>
            <a:r>
              <a:rPr sz="1100" spc="-15">
                <a:solidFill>
                  <a:srgbClr val="000000"/>
                </a:solidFill>
                <a:latin typeface="Calibri"/>
                <a:cs typeface="Calibri"/>
              </a:rPr>
              <a:t> </a:t>
            </a:r>
            <a:r>
              <a:rPr sz="1100" dirty="0">
                <a:solidFill>
                  <a:srgbClr val="000000"/>
                </a:solidFill>
                <a:latin typeface="Calibri"/>
                <a:cs typeface="Calibri"/>
              </a:rPr>
              <a:t>por hora)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mph</a:t>
            </a:r>
            <a:r>
              <a:rPr sz="1100" spc="-12" dirty="0">
                <a:solidFill>
                  <a:srgbClr val="000000"/>
                </a:solidFill>
                <a:latin typeface="Calibri"/>
                <a:cs typeface="Calibri"/>
              </a:rPr>
              <a:t> </a:t>
            </a:r>
            <a:r>
              <a:rPr sz="1100" dirty="0">
                <a:solidFill>
                  <a:srgbClr val="000000"/>
                </a:solidFill>
                <a:latin typeface="Calibri"/>
                <a:cs typeface="Calibri"/>
              </a:rPr>
              <a:t>(milhas</a:t>
            </a:r>
            <a:r>
              <a:rPr sz="1100" spc="-11" dirty="0">
                <a:solidFill>
                  <a:srgbClr val="000000"/>
                </a:solidFill>
                <a:latin typeface="Calibri"/>
                <a:cs typeface="Calibri"/>
              </a:rPr>
              <a:t> </a:t>
            </a:r>
            <a:r>
              <a:rPr sz="1100" dirty="0">
                <a:solidFill>
                  <a:srgbClr val="000000"/>
                </a:solidFill>
                <a:latin typeface="Calibri"/>
                <a:cs typeface="Calibri"/>
              </a:rPr>
              <a:t>por</a:t>
            </a:r>
          </a:p>
          <a:p>
            <a:pPr marL="0" marR="0">
              <a:lnSpc>
                <a:spcPts val="1343"/>
              </a:lnSpc>
              <a:spcBef>
                <a:spcPts val="50"/>
              </a:spcBef>
              <a:spcAft>
                <a:spcPts val="0"/>
              </a:spcAft>
            </a:pPr>
            <a:r>
              <a:rPr sz="1100" dirty="0">
                <a:solidFill>
                  <a:srgbClr val="000000"/>
                </a:solidFill>
                <a:latin typeface="Calibri"/>
                <a:cs typeface="Calibri"/>
              </a:rPr>
              <a:t>hora).</a:t>
            </a:r>
          </a:p>
        </p:txBody>
      </p:sp>
      <p:sp>
        <p:nvSpPr>
          <p:cNvPr id="13" name="object 13"/>
          <p:cNvSpPr txBox="1"/>
          <p:nvPr/>
        </p:nvSpPr>
        <p:spPr>
          <a:xfrm>
            <a:off x="576072" y="3977732"/>
            <a:ext cx="639012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Consumo de combustível</a:t>
            </a:r>
            <a:r>
              <a:rPr sz="1100" dirty="0">
                <a:solidFill>
                  <a:srgbClr val="000000"/>
                </a:solidFill>
                <a:latin typeface="Calibri"/>
                <a:cs typeface="Calibri"/>
              </a:rPr>
              <a:t>: Mostra o consumo médio de combustível a cada </a:t>
            </a:r>
            <a:r>
              <a:rPr sz="1100">
                <a:solidFill>
                  <a:srgbClr val="000000"/>
                </a:solidFill>
                <a:latin typeface="Calibri"/>
                <a:cs typeface="Calibri"/>
              </a:rPr>
              <a:t>100 quil</a:t>
            </a:r>
            <a:r>
              <a:rPr lang="pt-BR" sz="1100">
                <a:solidFill>
                  <a:srgbClr val="000000"/>
                </a:solidFill>
                <a:latin typeface="Calibri"/>
                <a:cs typeface="Calibri"/>
              </a:rPr>
              <a:t>o</a:t>
            </a:r>
            <a:r>
              <a:rPr sz="1100">
                <a:solidFill>
                  <a:srgbClr val="000000"/>
                </a:solidFill>
                <a:latin typeface="Calibri"/>
                <a:cs typeface="Calibri"/>
              </a:rPr>
              <a:t>metros</a:t>
            </a:r>
            <a:r>
              <a:rPr sz="1100" dirty="0">
                <a:solidFill>
                  <a:srgbClr val="000000"/>
                </a:solidFill>
                <a:latin typeface="Calibri"/>
                <a:cs typeface="Calibri"/>
              </a:rPr>
              <a:t>. Quando desligar</a:t>
            </a:r>
          </a:p>
          <a:p>
            <a:pPr marL="0" marR="0">
              <a:lnSpc>
                <a:spcPts val="1344"/>
              </a:lnSpc>
              <a:spcBef>
                <a:spcPts val="50"/>
              </a:spcBef>
              <a:spcAft>
                <a:spcPts val="0"/>
              </a:spcAft>
            </a:pPr>
            <a:r>
              <a:rPr sz="1100" dirty="0">
                <a:solidFill>
                  <a:srgbClr val="000000"/>
                </a:solidFill>
                <a:latin typeface="Calibri"/>
                <a:cs typeface="Calibri"/>
              </a:rPr>
              <a:t>a bateria ou reiniciar</a:t>
            </a:r>
            <a:r>
              <a:rPr sz="1100" spc="-16" dirty="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lang="pt-BR" sz="1100">
                <a:solidFill>
                  <a:srgbClr val="000000"/>
                </a:solidFill>
                <a:latin typeface="Calibri"/>
                <a:cs typeface="Calibri"/>
              </a:rPr>
              <a:t>odometro</a:t>
            </a:r>
            <a:r>
              <a:rPr sz="1100">
                <a:solidFill>
                  <a:srgbClr val="000000"/>
                </a:solidFill>
                <a:latin typeface="Calibri"/>
                <a:cs typeface="Calibri"/>
              </a:rPr>
              <a:t> </a:t>
            </a:r>
            <a:r>
              <a:rPr sz="1100" dirty="0">
                <a:solidFill>
                  <a:srgbClr val="000000"/>
                </a:solidFill>
                <a:latin typeface="Calibri"/>
                <a:cs typeface="Calibri"/>
              </a:rPr>
              <a:t>parcial, o consumo médio de combustível ficará a 0.</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24</a:t>
            </a:r>
          </a:p>
        </p:txBody>
      </p:sp>
      <p:grpSp>
        <p:nvGrpSpPr>
          <p:cNvPr id="16" name="Agrupar 15">
            <a:extLst>
              <a:ext uri="{FF2B5EF4-FFF2-40B4-BE49-F238E27FC236}">
                <a16:creationId xmlns:a16="http://schemas.microsoft.com/office/drawing/2014/main" id="{0C40F970-8133-3C85-5FE1-0D69669A9FF5}"/>
              </a:ext>
            </a:extLst>
          </p:cNvPr>
          <p:cNvGrpSpPr/>
          <p:nvPr/>
        </p:nvGrpSpPr>
        <p:grpSpPr>
          <a:xfrm>
            <a:off x="559582" y="947720"/>
            <a:ext cx="2066540" cy="1461816"/>
            <a:chOff x="569976" y="1002284"/>
            <a:chExt cx="5440522" cy="3588654"/>
          </a:xfrm>
        </p:grpSpPr>
        <p:sp>
          <p:nvSpPr>
            <p:cNvPr id="3" name="object 1"/>
            <p:cNvSpPr/>
            <p:nvPr/>
          </p:nvSpPr>
          <p:spPr>
            <a:xfrm>
              <a:off x="569976" y="1002284"/>
              <a:ext cx="5440522" cy="3588654"/>
            </a:xfrm>
            <a:prstGeom prst="rect">
              <a:avLst/>
            </a:prstGeom>
            <a:blipFill>
              <a:blip r:embed="rId3" cstate="print"/>
              <a:stretch>
                <a:fillRect/>
              </a:stretch>
            </a:blipFill>
          </p:spPr>
          <p:txBody>
            <a:bodyPr wrap="square" lIns="0" tIns="0" rIns="0" bIns="0" rtlCol="0">
              <a:spAutoFit/>
            </a:bodyPr>
            <a:lstStyle/>
            <a:p>
              <a:endParaRPr/>
            </a:p>
          </p:txBody>
        </p:sp>
        <p:sp>
          <p:nvSpPr>
            <p:cNvPr id="15" name="Retângulo 14">
              <a:extLst>
                <a:ext uri="{FF2B5EF4-FFF2-40B4-BE49-F238E27FC236}">
                  <a16:creationId xmlns:a16="http://schemas.microsoft.com/office/drawing/2014/main" id="{28576AB5-F546-B3F8-145F-707229ED1359}"/>
                </a:ext>
              </a:extLst>
            </p:cNvPr>
            <p:cNvSpPr/>
            <p:nvPr/>
          </p:nvSpPr>
          <p:spPr>
            <a:xfrm>
              <a:off x="2266082" y="2156594"/>
              <a:ext cx="144016" cy="16671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684275" y="711800"/>
            <a:ext cx="6430010"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Temperatura do líquido refrigerante</a:t>
            </a:r>
            <a:r>
              <a:rPr sz="1100" dirty="0">
                <a:solidFill>
                  <a:srgbClr val="000000"/>
                </a:solidFill>
                <a:latin typeface="Calibri"/>
                <a:cs typeface="Calibri"/>
              </a:rPr>
              <a:t>: Mostra a temperatura atual </a:t>
            </a:r>
            <a:r>
              <a:rPr sz="1100" spc="-15" dirty="0">
                <a:solidFill>
                  <a:srgbClr val="000000"/>
                </a:solidFill>
                <a:latin typeface="Calibri"/>
                <a:cs typeface="Calibri"/>
              </a:rPr>
              <a:t>do</a:t>
            </a:r>
            <a:r>
              <a:rPr sz="1100" spc="33" dirty="0">
                <a:solidFill>
                  <a:srgbClr val="000000"/>
                </a:solidFill>
                <a:latin typeface="Calibri"/>
                <a:cs typeface="Calibri"/>
              </a:rPr>
              <a:t> </a:t>
            </a:r>
            <a:r>
              <a:rPr sz="1100" dirty="0">
                <a:solidFill>
                  <a:srgbClr val="000000"/>
                </a:solidFill>
                <a:latin typeface="Calibri"/>
                <a:cs typeface="Calibri"/>
              </a:rPr>
              <a:t>refrigerante. Selecionando a unidade em</a:t>
            </a:r>
          </a:p>
          <a:p>
            <a:pPr marL="0" marR="0">
              <a:lnSpc>
                <a:spcPts val="1344"/>
              </a:lnSpc>
              <a:spcBef>
                <a:spcPts val="50"/>
              </a:spcBef>
              <a:spcAft>
                <a:spcPts val="0"/>
              </a:spcAft>
            </a:pPr>
            <a:r>
              <a:rPr sz="1100" dirty="0">
                <a:solidFill>
                  <a:srgbClr val="000000"/>
                </a:solidFill>
                <a:latin typeface="Calibri"/>
                <a:cs typeface="Calibri"/>
              </a:rPr>
              <a:t>ºC graus centígrados,</a:t>
            </a:r>
            <a:r>
              <a:rPr sz="1100" spc="-16" dirty="0">
                <a:solidFill>
                  <a:srgbClr val="000000"/>
                </a:solidFill>
                <a:latin typeface="Calibri"/>
                <a:cs typeface="Calibri"/>
              </a:rPr>
              <a:t> </a:t>
            </a:r>
            <a:r>
              <a:rPr sz="1100" dirty="0">
                <a:solidFill>
                  <a:srgbClr val="000000"/>
                </a:solidFill>
                <a:latin typeface="Calibri"/>
                <a:cs typeface="Calibri"/>
              </a:rPr>
              <a:t>o intervalo</a:t>
            </a:r>
            <a:r>
              <a:rPr sz="1100" spc="19" dirty="0">
                <a:solidFill>
                  <a:srgbClr val="000000"/>
                </a:solidFill>
                <a:latin typeface="Calibri"/>
                <a:cs typeface="Calibri"/>
              </a:rPr>
              <a:t> </a:t>
            </a:r>
            <a:r>
              <a:rPr sz="1100" dirty="0">
                <a:solidFill>
                  <a:srgbClr val="000000"/>
                </a:solidFill>
                <a:latin typeface="Calibri"/>
                <a:cs typeface="Calibri"/>
              </a:rPr>
              <a:t>de temperaturas será de -48ºC</a:t>
            </a:r>
            <a:r>
              <a:rPr sz="1100" spc="-13" dirty="0">
                <a:solidFill>
                  <a:srgbClr val="000000"/>
                </a:solidFill>
                <a:latin typeface="Calibri"/>
                <a:cs typeface="Calibri"/>
              </a:rPr>
              <a:t> </a:t>
            </a:r>
            <a:r>
              <a:rPr sz="1100" dirty="0">
                <a:solidFill>
                  <a:srgbClr val="000000"/>
                </a:solidFill>
                <a:latin typeface="Calibri"/>
                <a:cs typeface="Calibri"/>
              </a:rPr>
              <a:t>a 143ºC. Quando a temperatura for</a:t>
            </a:r>
            <a:r>
              <a:rPr sz="1100" spc="-24" dirty="0">
                <a:solidFill>
                  <a:srgbClr val="000000"/>
                </a:solidFill>
                <a:latin typeface="Calibri"/>
                <a:cs typeface="Calibri"/>
              </a:rPr>
              <a:t> </a:t>
            </a:r>
            <a:r>
              <a:rPr sz="1100" dirty="0">
                <a:solidFill>
                  <a:srgbClr val="000000"/>
                </a:solidFill>
                <a:latin typeface="Calibri"/>
                <a:cs typeface="Calibri"/>
              </a:rPr>
              <a:t>de</a:t>
            </a:r>
          </a:p>
          <a:p>
            <a:pPr marL="0" marR="0">
              <a:lnSpc>
                <a:spcPts val="1344"/>
              </a:lnSpc>
              <a:spcBef>
                <a:spcPts val="0"/>
              </a:spcBef>
              <a:spcAft>
                <a:spcPts val="0"/>
              </a:spcAft>
            </a:pPr>
            <a:r>
              <a:rPr sz="1100" dirty="0">
                <a:solidFill>
                  <a:srgbClr val="000000"/>
                </a:solidFill>
                <a:latin typeface="Calibri"/>
                <a:cs typeface="Calibri"/>
              </a:rPr>
              <a:t>≥112ºC,</a:t>
            </a:r>
            <a:r>
              <a:rPr sz="1100" spc="-18" dirty="0">
                <a:solidFill>
                  <a:srgbClr val="000000"/>
                </a:solidFill>
                <a:latin typeface="Calibri"/>
                <a:cs typeface="Calibri"/>
              </a:rPr>
              <a:t> </a:t>
            </a:r>
            <a:r>
              <a:rPr sz="1100" dirty="0">
                <a:solidFill>
                  <a:srgbClr val="000000"/>
                </a:solidFill>
                <a:latin typeface="Calibri"/>
                <a:cs typeface="Calibri"/>
              </a:rPr>
              <a:t>acende-se a luz de aviso de alerta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temperatura alta</a:t>
            </a:r>
            <a:r>
              <a:rPr sz="1100" spc="-10" dirty="0">
                <a:solidFill>
                  <a:srgbClr val="000000"/>
                </a:solidFill>
                <a:latin typeface="Calibri"/>
                <a:cs typeface="Calibri"/>
              </a:rPr>
              <a:t> </a:t>
            </a:r>
            <a:r>
              <a:rPr sz="1100" dirty="0">
                <a:solidFill>
                  <a:srgbClr val="000000"/>
                </a:solidFill>
                <a:latin typeface="Calibri"/>
                <a:cs typeface="Calibri"/>
              </a:rPr>
              <a:t>do refrigerante e a barra do</a:t>
            </a:r>
            <a:r>
              <a:rPr sz="1100" spc="14" dirty="0">
                <a:solidFill>
                  <a:srgbClr val="000000"/>
                </a:solidFill>
                <a:latin typeface="Calibri"/>
                <a:cs typeface="Calibri"/>
              </a:rPr>
              <a:t> </a:t>
            </a:r>
            <a:r>
              <a:rPr sz="1100" dirty="0">
                <a:solidFill>
                  <a:srgbClr val="000000"/>
                </a:solidFill>
                <a:latin typeface="Calibri"/>
                <a:cs typeface="Calibri"/>
              </a:rPr>
              <a:t>nível</a:t>
            </a:r>
            <a:r>
              <a:rPr sz="1100" spc="-21" dirty="0">
                <a:solidFill>
                  <a:srgbClr val="000000"/>
                </a:solidFill>
                <a:latin typeface="Calibri"/>
                <a:cs typeface="Calibri"/>
              </a:rPr>
              <a:t> </a:t>
            </a:r>
            <a:r>
              <a:rPr sz="1100" dirty="0">
                <a:solidFill>
                  <a:srgbClr val="000000"/>
                </a:solidFill>
                <a:latin typeface="Calibri"/>
                <a:cs typeface="Calibri"/>
              </a:rPr>
              <a:t>e</a:t>
            </a:r>
          </a:p>
          <a:p>
            <a:pPr marL="0" marR="0">
              <a:lnSpc>
                <a:spcPts val="1344"/>
              </a:lnSpc>
              <a:spcBef>
                <a:spcPts val="50"/>
              </a:spcBef>
              <a:spcAft>
                <a:spcPts val="0"/>
              </a:spcAft>
            </a:pPr>
            <a:r>
              <a:rPr sz="1100" dirty="0">
                <a:solidFill>
                  <a:srgbClr val="000000"/>
                </a:solidFill>
                <a:latin typeface="Calibri"/>
                <a:cs typeface="Calibri"/>
              </a:rPr>
              <a:t>temperatura fica de cor</a:t>
            </a:r>
            <a:r>
              <a:rPr sz="1100" spc="-13" dirty="0">
                <a:solidFill>
                  <a:srgbClr val="000000"/>
                </a:solidFill>
                <a:latin typeface="Calibri"/>
                <a:cs typeface="Calibri"/>
              </a:rPr>
              <a:t> </a:t>
            </a:r>
            <a:r>
              <a:rPr sz="1100" dirty="0">
                <a:solidFill>
                  <a:srgbClr val="000000"/>
                </a:solidFill>
                <a:latin typeface="Calibri"/>
                <a:cs typeface="Calibri"/>
              </a:rPr>
              <a:t>vermelha.</a:t>
            </a:r>
          </a:p>
        </p:txBody>
      </p:sp>
      <p:sp>
        <p:nvSpPr>
          <p:cNvPr id="5" name="object 5"/>
          <p:cNvSpPr txBox="1"/>
          <p:nvPr/>
        </p:nvSpPr>
        <p:spPr>
          <a:xfrm>
            <a:off x="684275" y="1444844"/>
            <a:ext cx="6400395" cy="500137"/>
          </a:xfrm>
          <a:prstGeom prst="rect">
            <a:avLst/>
          </a:prstGeom>
        </p:spPr>
        <p:txBody>
          <a:bodyPr vert="horz" wrap="square" lIns="0" tIns="0" rIns="0" bIns="0" rtlCol="0">
            <a:spAutoFit/>
          </a:bodyPr>
          <a:lstStyle/>
          <a:p>
            <a:pPr>
              <a:lnSpc>
                <a:spcPts val="1347"/>
              </a:lnSpc>
            </a:pPr>
            <a:r>
              <a:rPr lang="pt-BR" sz="1100" b="1">
                <a:solidFill>
                  <a:srgbClr val="000000"/>
                </a:solidFill>
                <a:latin typeface="Calibri"/>
                <a:cs typeface="Calibri"/>
              </a:rPr>
              <a:t>Odômetro</a:t>
            </a:r>
            <a:r>
              <a:rPr sz="1100">
                <a:solidFill>
                  <a:srgbClr val="000000"/>
                </a:solidFill>
                <a:latin typeface="Calibri"/>
                <a:cs typeface="Calibri"/>
              </a:rPr>
              <a:t>: </a:t>
            </a:r>
            <a:r>
              <a:rPr sz="1100" spc="10" dirty="0">
                <a:solidFill>
                  <a:srgbClr val="000000"/>
                </a:solidFill>
                <a:latin typeface="Calibri"/>
                <a:cs typeface="Calibri"/>
              </a:rPr>
              <a:t>Há</a:t>
            </a:r>
            <a:r>
              <a:rPr sz="1100" spc="-17" dirty="0">
                <a:solidFill>
                  <a:srgbClr val="000000"/>
                </a:solidFill>
                <a:latin typeface="Calibri"/>
                <a:cs typeface="Calibri"/>
              </a:rPr>
              <a:t> </a:t>
            </a:r>
            <a:r>
              <a:rPr sz="1100" dirty="0">
                <a:solidFill>
                  <a:srgbClr val="000000"/>
                </a:solidFill>
                <a:latin typeface="Calibri"/>
                <a:cs typeface="Calibri"/>
              </a:rPr>
              <a:t>dois modos</a:t>
            </a:r>
            <a:r>
              <a:rPr sz="1100" spc="-21" dirty="0">
                <a:solidFill>
                  <a:srgbClr val="000000"/>
                </a:solidFill>
                <a:latin typeface="Calibri"/>
                <a:cs typeface="Calibri"/>
              </a:rPr>
              <a:t> </a:t>
            </a:r>
            <a:r>
              <a:rPr sz="1100" dirty="0">
                <a:solidFill>
                  <a:srgbClr val="000000"/>
                </a:solidFill>
                <a:latin typeface="Calibri"/>
                <a:cs typeface="Calibri"/>
              </a:rPr>
              <a:t>para mostrar</a:t>
            </a:r>
            <a:r>
              <a:rPr sz="1100" spc="-16" dirty="0">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odômetro</a:t>
            </a:r>
            <a:r>
              <a:rPr sz="1100">
                <a:solidFill>
                  <a:srgbClr val="000000"/>
                </a:solidFill>
                <a:latin typeface="Calibri"/>
                <a:cs typeface="Calibri"/>
              </a:rPr>
              <a:t>. </a:t>
            </a:r>
            <a:r>
              <a:rPr sz="1100" dirty="0">
                <a:solidFill>
                  <a:srgbClr val="000000"/>
                </a:solidFill>
                <a:latin typeface="Calibri"/>
                <a:cs typeface="Calibri"/>
              </a:rPr>
              <a:t>O </a:t>
            </a:r>
            <a:r>
              <a:rPr sz="1100">
                <a:solidFill>
                  <a:srgbClr val="000000"/>
                </a:solidFill>
                <a:latin typeface="Calibri"/>
                <a:cs typeface="Calibri"/>
              </a:rPr>
              <a:t>modo </a:t>
            </a:r>
            <a:r>
              <a:rPr lang="pt-BR" sz="1100">
                <a:solidFill>
                  <a:srgbClr val="000000"/>
                </a:solidFill>
                <a:latin typeface="Calibri"/>
                <a:cs typeface="Calibri"/>
              </a:rPr>
              <a:t>odômetro</a:t>
            </a:r>
            <a:r>
              <a:rPr sz="1100">
                <a:solidFill>
                  <a:srgbClr val="000000"/>
                </a:solidFill>
                <a:latin typeface="Calibri"/>
                <a:cs typeface="Calibri"/>
              </a:rPr>
              <a:t> </a:t>
            </a:r>
            <a:r>
              <a:rPr sz="1100" dirty="0">
                <a:solidFill>
                  <a:srgbClr val="000000"/>
                </a:solidFill>
                <a:latin typeface="Calibri"/>
                <a:cs typeface="Calibri"/>
              </a:rPr>
              <a:t>total (</a:t>
            </a:r>
            <a:r>
              <a:rPr sz="1100">
                <a:solidFill>
                  <a:srgbClr val="000000"/>
                </a:solidFill>
                <a:latin typeface="Calibri"/>
                <a:cs typeface="Calibri"/>
              </a:rPr>
              <a:t>ODO)</a:t>
            </a:r>
            <a:r>
              <a:rPr lang="pt-BR" sz="1100">
                <a:solidFill>
                  <a:srgbClr val="000000"/>
                </a:solidFill>
                <a:latin typeface="Calibri"/>
                <a:cs typeface="Calibri"/>
              </a:rPr>
              <a:t> </a:t>
            </a:r>
            <a:r>
              <a:rPr sz="1100">
                <a:solidFill>
                  <a:srgbClr val="000000"/>
                </a:solidFill>
                <a:latin typeface="Calibri"/>
                <a:cs typeface="Calibri"/>
              </a:rPr>
              <a:t>mostra os</a:t>
            </a:r>
            <a:r>
              <a:rPr sz="1100" spc="10">
                <a:solidFill>
                  <a:srgbClr val="000000"/>
                </a:solidFill>
                <a:latin typeface="Calibri"/>
                <a:cs typeface="Calibri"/>
              </a:rPr>
              <a:t> </a:t>
            </a:r>
            <a:r>
              <a:rPr sz="1100">
                <a:solidFill>
                  <a:srgbClr val="000000"/>
                </a:solidFill>
                <a:latin typeface="Calibri"/>
                <a:cs typeface="Calibri"/>
              </a:rPr>
              <a:t>quil</a:t>
            </a:r>
            <a:r>
              <a:rPr lang="pt-BR" sz="1100">
                <a:solidFill>
                  <a:srgbClr val="000000"/>
                </a:solidFill>
                <a:latin typeface="Calibri"/>
                <a:cs typeface="Calibri"/>
              </a:rPr>
              <a:t>o</a:t>
            </a:r>
            <a:r>
              <a:rPr sz="1100">
                <a:solidFill>
                  <a:srgbClr val="000000"/>
                </a:solidFill>
                <a:latin typeface="Calibri"/>
                <a:cs typeface="Calibri"/>
              </a:rPr>
              <a:t>metros </a:t>
            </a:r>
            <a:r>
              <a:rPr sz="1100" dirty="0">
                <a:solidFill>
                  <a:srgbClr val="000000"/>
                </a:solidFill>
                <a:latin typeface="Calibri"/>
                <a:cs typeface="Calibri"/>
              </a:rPr>
              <a:t>percorridos </a:t>
            </a:r>
            <a:r>
              <a:rPr sz="1100">
                <a:solidFill>
                  <a:srgbClr val="000000"/>
                </a:solidFill>
                <a:latin typeface="Calibri"/>
                <a:cs typeface="Calibri"/>
              </a:rPr>
              <a:t>desde </a:t>
            </a:r>
            <a:r>
              <a:rPr lang="pt-BR" sz="1100">
                <a:solidFill>
                  <a:srgbClr val="000000"/>
                </a:solidFill>
                <a:latin typeface="Calibri"/>
                <a:cs typeface="Calibri"/>
              </a:rPr>
              <a:t>a</a:t>
            </a:r>
            <a:r>
              <a:rPr sz="1100">
                <a:solidFill>
                  <a:srgbClr val="000000"/>
                </a:solidFill>
                <a:latin typeface="Calibri"/>
                <a:cs typeface="Calibri"/>
              </a:rPr>
              <a:t> fabric</a:t>
            </a:r>
            <a:r>
              <a:rPr lang="pt-BR" sz="1100">
                <a:solidFill>
                  <a:srgbClr val="000000"/>
                </a:solidFill>
                <a:latin typeface="Calibri"/>
                <a:cs typeface="Calibri"/>
              </a:rPr>
              <a:t>ação</a:t>
            </a:r>
            <a:r>
              <a:rPr sz="1100">
                <a:solidFill>
                  <a:srgbClr val="000000"/>
                </a:solidFill>
                <a:latin typeface="Calibri"/>
                <a:cs typeface="Calibri"/>
              </a:rPr>
              <a:t> </a:t>
            </a:r>
            <a:r>
              <a:rPr sz="1100" dirty="0">
                <a:solidFill>
                  <a:srgbClr val="000000"/>
                </a:solidFill>
                <a:latin typeface="Calibri"/>
                <a:cs typeface="Calibri"/>
              </a:rPr>
              <a:t>da moto, enquanto </a:t>
            </a:r>
            <a:r>
              <a:rPr sz="1100">
                <a:solidFill>
                  <a:srgbClr val="000000"/>
                </a:solidFill>
                <a:latin typeface="Calibri"/>
                <a:cs typeface="Calibri"/>
              </a:rPr>
              <a:t>o </a:t>
            </a:r>
            <a:r>
              <a:rPr lang="pt-BR" sz="1100">
                <a:solidFill>
                  <a:srgbClr val="000000"/>
                </a:solidFill>
                <a:cs typeface="Calibri"/>
              </a:rPr>
              <a:t>odômetro</a:t>
            </a:r>
            <a:r>
              <a:rPr sz="1100">
                <a:solidFill>
                  <a:srgbClr val="000000"/>
                </a:solidFill>
                <a:latin typeface="Calibri"/>
                <a:cs typeface="Calibri"/>
              </a:rPr>
              <a:t> </a:t>
            </a:r>
            <a:r>
              <a:rPr sz="1100" dirty="0">
                <a:solidFill>
                  <a:srgbClr val="000000"/>
                </a:solidFill>
                <a:latin typeface="Calibri"/>
                <a:cs typeface="Calibri"/>
              </a:rPr>
              <a:t>parcial</a:t>
            </a:r>
            <a:r>
              <a:rPr sz="1100" spc="-18" dirty="0">
                <a:solidFill>
                  <a:srgbClr val="000000"/>
                </a:solidFill>
                <a:latin typeface="Calibri"/>
                <a:cs typeface="Calibri"/>
              </a:rPr>
              <a:t> </a:t>
            </a:r>
            <a:r>
              <a:rPr sz="1100" dirty="0">
                <a:solidFill>
                  <a:srgbClr val="000000"/>
                </a:solidFill>
                <a:latin typeface="Calibri"/>
                <a:cs typeface="Calibri"/>
              </a:rPr>
              <a:t>(</a:t>
            </a:r>
            <a:r>
              <a:rPr sz="1100">
                <a:solidFill>
                  <a:srgbClr val="000000"/>
                </a:solidFill>
                <a:latin typeface="Calibri"/>
                <a:cs typeface="Calibri"/>
              </a:rPr>
              <a:t>TRIP)</a:t>
            </a:r>
            <a:r>
              <a:rPr lang="pt-BR" sz="1100">
                <a:solidFill>
                  <a:srgbClr val="000000"/>
                </a:solidFill>
                <a:latin typeface="Calibri"/>
                <a:cs typeface="Calibri"/>
              </a:rPr>
              <a:t> </a:t>
            </a:r>
            <a:r>
              <a:rPr sz="1100">
                <a:solidFill>
                  <a:srgbClr val="000000"/>
                </a:solidFill>
                <a:latin typeface="Calibri"/>
                <a:cs typeface="Calibri"/>
              </a:rPr>
              <a:t>mostra os</a:t>
            </a:r>
            <a:r>
              <a:rPr sz="1100" spc="10">
                <a:solidFill>
                  <a:srgbClr val="000000"/>
                </a:solidFill>
                <a:latin typeface="Calibri"/>
                <a:cs typeface="Calibri"/>
              </a:rPr>
              <a:t> </a:t>
            </a:r>
            <a:r>
              <a:rPr sz="1100">
                <a:solidFill>
                  <a:srgbClr val="000000"/>
                </a:solidFill>
                <a:latin typeface="Calibri"/>
                <a:cs typeface="Calibri"/>
              </a:rPr>
              <a:t>quil</a:t>
            </a:r>
            <a:r>
              <a:rPr lang="pt-BR" sz="1100">
                <a:solidFill>
                  <a:srgbClr val="000000"/>
                </a:solidFill>
                <a:latin typeface="Calibri"/>
                <a:cs typeface="Calibri"/>
              </a:rPr>
              <a:t>o</a:t>
            </a:r>
            <a:r>
              <a:rPr sz="1100">
                <a:solidFill>
                  <a:srgbClr val="000000"/>
                </a:solidFill>
                <a:latin typeface="Calibri"/>
                <a:cs typeface="Calibri"/>
              </a:rPr>
              <a:t>metros </a:t>
            </a:r>
            <a:r>
              <a:rPr sz="1100" dirty="0">
                <a:solidFill>
                  <a:srgbClr val="000000"/>
                </a:solidFill>
                <a:latin typeface="Calibri"/>
                <a:cs typeface="Calibri"/>
              </a:rPr>
              <a:t>percorridos desde que se reiniciou. Fazendo uma</a:t>
            </a:r>
            <a:r>
              <a:rPr sz="1100" spc="-27" dirty="0">
                <a:solidFill>
                  <a:srgbClr val="000000"/>
                </a:solidFill>
                <a:latin typeface="Calibri"/>
                <a:cs typeface="Calibri"/>
              </a:rPr>
              <a:t> </a:t>
            </a:r>
            <a:r>
              <a:rPr sz="1100" dirty="0">
                <a:solidFill>
                  <a:srgbClr val="000000"/>
                </a:solidFill>
                <a:latin typeface="Calibri"/>
                <a:cs typeface="Calibri"/>
              </a:rPr>
              <a:t>pressão breve no </a:t>
            </a:r>
            <a:r>
              <a:rPr sz="1100">
                <a:solidFill>
                  <a:srgbClr val="000000"/>
                </a:solidFill>
                <a:latin typeface="Calibri"/>
                <a:cs typeface="Calibri"/>
              </a:rPr>
              <a:t>botão</a:t>
            </a:r>
            <a:r>
              <a:rPr sz="1100" spc="19">
                <a:solidFill>
                  <a:srgbClr val="000000"/>
                </a:solidFill>
                <a:latin typeface="Calibri"/>
                <a:cs typeface="Calibri"/>
              </a:rPr>
              <a:t> </a:t>
            </a:r>
            <a:r>
              <a:rPr sz="1100">
                <a:solidFill>
                  <a:srgbClr val="000000"/>
                </a:solidFill>
                <a:latin typeface="Calibri"/>
                <a:cs typeface="Calibri"/>
              </a:rPr>
              <a:t>ABAIXO</a:t>
            </a:r>
            <a:r>
              <a:rPr lang="pt-BR" sz="1100">
                <a:solidFill>
                  <a:srgbClr val="000000"/>
                </a:solidFill>
                <a:latin typeface="Calibri"/>
                <a:cs typeface="Calibri"/>
              </a:rPr>
              <a:t> </a:t>
            </a:r>
            <a:r>
              <a:rPr sz="1100">
                <a:solidFill>
                  <a:srgbClr val="000000"/>
                </a:solidFill>
                <a:latin typeface="Calibri"/>
                <a:cs typeface="Calibri"/>
              </a:rPr>
              <a:t>alterna-se </a:t>
            </a:r>
            <a:r>
              <a:rPr sz="1100" dirty="0">
                <a:solidFill>
                  <a:srgbClr val="000000"/>
                </a:solidFill>
                <a:latin typeface="Calibri"/>
                <a:cs typeface="Calibri"/>
              </a:rPr>
              <a:t>entre ODO/TRIP.</a:t>
            </a:r>
          </a:p>
        </p:txBody>
      </p:sp>
      <p:sp>
        <p:nvSpPr>
          <p:cNvPr id="6" name="object 6"/>
          <p:cNvSpPr txBox="1"/>
          <p:nvPr/>
        </p:nvSpPr>
        <p:spPr>
          <a:xfrm>
            <a:off x="684275" y="2177888"/>
            <a:ext cx="620106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modo</a:t>
            </a:r>
            <a:r>
              <a:rPr sz="1100" spc="16" dirty="0">
                <a:solidFill>
                  <a:srgbClr val="000000"/>
                </a:solidFill>
                <a:latin typeface="Calibri"/>
                <a:cs typeface="Calibri"/>
              </a:rPr>
              <a:t> </a:t>
            </a:r>
            <a:r>
              <a:rPr sz="1100" dirty="0">
                <a:solidFill>
                  <a:srgbClr val="000000"/>
                </a:solidFill>
                <a:latin typeface="Calibri"/>
                <a:cs typeface="Calibri"/>
              </a:rPr>
              <a:t>ODO,</a:t>
            </a:r>
            <a:r>
              <a:rPr sz="1100" spc="-10" dirty="0">
                <a:solidFill>
                  <a:srgbClr val="000000"/>
                </a:solidFill>
                <a:latin typeface="Calibri"/>
                <a:cs typeface="Calibri"/>
              </a:rPr>
              <a:t> </a:t>
            </a:r>
            <a:r>
              <a:rPr sz="1100" dirty="0">
                <a:solidFill>
                  <a:srgbClr val="000000"/>
                </a:solidFill>
                <a:latin typeface="Calibri"/>
                <a:cs typeface="Calibri"/>
              </a:rPr>
              <a:t>faça uma pressão longa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botão ABAIXO para alternar entre unidades Imperiais (milhas) e</a:t>
            </a:r>
          </a:p>
          <a:p>
            <a:pPr>
              <a:lnSpc>
                <a:spcPts val="1343"/>
              </a:lnSpc>
              <a:spcBef>
                <a:spcPts val="50"/>
              </a:spcBef>
            </a:pPr>
            <a:r>
              <a:rPr sz="1100" dirty="0">
                <a:solidFill>
                  <a:srgbClr val="000000"/>
                </a:solidFill>
                <a:latin typeface="Calibri"/>
                <a:cs typeface="Calibri"/>
              </a:rPr>
              <a:t>sistema métrico (km),</a:t>
            </a:r>
            <a:r>
              <a:rPr sz="1100" spc="-18" dirty="0">
                <a:solidFill>
                  <a:srgbClr val="000000"/>
                </a:solidFill>
                <a:latin typeface="Calibri"/>
                <a:cs typeface="Calibri"/>
              </a:rPr>
              <a:t> </a:t>
            </a:r>
            <a:r>
              <a:rPr sz="1100" dirty="0">
                <a:solidFill>
                  <a:srgbClr val="000000"/>
                </a:solidFill>
                <a:latin typeface="Calibri"/>
                <a:cs typeface="Calibri"/>
              </a:rPr>
              <a:t>tanto para o velocímetro como para </a:t>
            </a:r>
            <a:r>
              <a:rPr sz="1100">
                <a:solidFill>
                  <a:srgbClr val="000000"/>
                </a:solidFill>
                <a:latin typeface="Calibri"/>
                <a:cs typeface="Calibri"/>
              </a:rPr>
              <a:t>o</a:t>
            </a:r>
            <a:r>
              <a:rPr sz="1100" spc="10">
                <a:solidFill>
                  <a:srgbClr val="000000"/>
                </a:solidFill>
                <a:latin typeface="Calibri"/>
                <a:cs typeface="Calibri"/>
              </a:rPr>
              <a:t> </a:t>
            </a:r>
            <a:r>
              <a:rPr lang="pt-BR" sz="1100">
                <a:solidFill>
                  <a:srgbClr val="000000"/>
                </a:solidFill>
                <a:cs typeface="Calibri"/>
              </a:rPr>
              <a:t>odômetro</a:t>
            </a:r>
            <a:r>
              <a:rPr sz="1100">
                <a:solidFill>
                  <a:srgbClr val="000000"/>
                </a:solidFill>
                <a:latin typeface="Calibri"/>
                <a:cs typeface="Calibri"/>
              </a:rPr>
              <a:t>.</a:t>
            </a:r>
            <a:r>
              <a:rPr sz="1100" spc="-16">
                <a:solidFill>
                  <a:srgbClr val="000000"/>
                </a:solidFill>
                <a:latin typeface="Calibri"/>
                <a:cs typeface="Calibri"/>
              </a:rPr>
              <a:t> </a:t>
            </a:r>
            <a:r>
              <a:rPr sz="1100" dirty="0">
                <a:solidFill>
                  <a:srgbClr val="000000"/>
                </a:solidFill>
                <a:latin typeface="Calibri"/>
                <a:cs typeface="Calibri"/>
              </a:rPr>
              <a:t>No modo</a:t>
            </a:r>
            <a:r>
              <a:rPr sz="1100" spc="16" dirty="0">
                <a:solidFill>
                  <a:srgbClr val="000000"/>
                </a:solidFill>
                <a:latin typeface="Calibri"/>
                <a:cs typeface="Calibri"/>
              </a:rPr>
              <a:t> </a:t>
            </a:r>
            <a:r>
              <a:rPr sz="1100" dirty="0">
                <a:solidFill>
                  <a:srgbClr val="000000"/>
                </a:solidFill>
                <a:latin typeface="Calibri"/>
                <a:cs typeface="Calibri"/>
              </a:rPr>
              <a:t>TRIP, </a:t>
            </a:r>
            <a:r>
              <a:rPr sz="1100">
                <a:solidFill>
                  <a:srgbClr val="000000"/>
                </a:solidFill>
                <a:latin typeface="Calibri"/>
                <a:cs typeface="Calibri"/>
              </a:rPr>
              <a:t>faça uma</a:t>
            </a:r>
            <a:r>
              <a:rPr lang="pt-BR" sz="1100">
                <a:solidFill>
                  <a:srgbClr val="000000"/>
                </a:solidFill>
                <a:latin typeface="Calibri"/>
                <a:cs typeface="Calibri"/>
              </a:rPr>
              <a:t> </a:t>
            </a:r>
            <a:r>
              <a:rPr sz="1100">
                <a:solidFill>
                  <a:srgbClr val="000000"/>
                </a:solidFill>
                <a:latin typeface="Calibri"/>
                <a:cs typeface="Calibri"/>
              </a:rPr>
              <a:t>pressão </a:t>
            </a:r>
            <a:r>
              <a:rPr sz="1100" dirty="0">
                <a:solidFill>
                  <a:srgbClr val="000000"/>
                </a:solidFill>
                <a:latin typeface="Calibri"/>
                <a:cs typeface="Calibri"/>
              </a:rPr>
              <a:t>longa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botão</a:t>
            </a:r>
            <a:r>
              <a:rPr sz="1100" spc="13" dirty="0">
                <a:solidFill>
                  <a:srgbClr val="000000"/>
                </a:solidFill>
                <a:latin typeface="Calibri"/>
                <a:cs typeface="Calibri"/>
              </a:rPr>
              <a:t> </a:t>
            </a:r>
            <a:r>
              <a:rPr sz="1100" dirty="0">
                <a:solidFill>
                  <a:srgbClr val="000000"/>
                </a:solidFill>
                <a:latin typeface="Calibri"/>
                <a:cs typeface="Calibri"/>
              </a:rPr>
              <a:t>ABAIXO para reiniciar</a:t>
            </a:r>
            <a:r>
              <a:rPr sz="1100" spc="-15" dirty="0">
                <a:solidFill>
                  <a:srgbClr val="000000"/>
                </a:solidFill>
                <a:latin typeface="Calibri"/>
                <a:cs typeface="Calibri"/>
              </a:rPr>
              <a:t> </a:t>
            </a:r>
            <a:r>
              <a:rPr sz="1100">
                <a:solidFill>
                  <a:srgbClr val="000000"/>
                </a:solidFill>
                <a:latin typeface="Calibri"/>
                <a:cs typeface="Calibri"/>
              </a:rPr>
              <a:t>o</a:t>
            </a:r>
            <a:r>
              <a:rPr sz="1100" spc="17">
                <a:solidFill>
                  <a:srgbClr val="000000"/>
                </a:solidFill>
                <a:latin typeface="Calibri"/>
                <a:cs typeface="Calibri"/>
              </a:rPr>
              <a:t> </a:t>
            </a:r>
            <a:r>
              <a:rPr lang="pt-BR" sz="1100">
                <a:solidFill>
                  <a:srgbClr val="000000"/>
                </a:solidFill>
                <a:cs typeface="Calibri"/>
              </a:rPr>
              <a:t>odômetro</a:t>
            </a:r>
            <a:r>
              <a:rPr sz="1100" spc="-10">
                <a:solidFill>
                  <a:srgbClr val="000000"/>
                </a:solidFill>
                <a:latin typeface="Calibri"/>
                <a:cs typeface="Calibri"/>
              </a:rPr>
              <a:t> </a:t>
            </a:r>
            <a:r>
              <a:rPr sz="1100" dirty="0">
                <a:solidFill>
                  <a:srgbClr val="000000"/>
                </a:solidFill>
                <a:latin typeface="Calibri"/>
                <a:cs typeface="Calibri"/>
              </a:rPr>
              <a:t>parcial.</a:t>
            </a:r>
          </a:p>
        </p:txBody>
      </p:sp>
      <p:sp>
        <p:nvSpPr>
          <p:cNvPr id="7" name="object 7"/>
          <p:cNvSpPr txBox="1"/>
          <p:nvPr/>
        </p:nvSpPr>
        <p:spPr>
          <a:xfrm>
            <a:off x="684275" y="2740244"/>
            <a:ext cx="526438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No </a:t>
            </a:r>
            <a:r>
              <a:rPr lang="pt-BR" sz="1100">
                <a:solidFill>
                  <a:srgbClr val="000000"/>
                </a:solidFill>
                <a:latin typeface="Calibri"/>
                <a:cs typeface="Calibri"/>
              </a:rPr>
              <a:t>painel</a:t>
            </a:r>
            <a:r>
              <a:rPr sz="1100" spc="-10">
                <a:solidFill>
                  <a:srgbClr val="000000"/>
                </a:solidFill>
                <a:latin typeface="Calibri"/>
                <a:cs typeface="Calibri"/>
              </a:rPr>
              <a:t> </a:t>
            </a:r>
            <a:r>
              <a:rPr sz="1100" dirty="0">
                <a:solidFill>
                  <a:srgbClr val="000000"/>
                </a:solidFill>
                <a:latin typeface="Calibri"/>
                <a:cs typeface="Calibri"/>
              </a:rPr>
              <a:t>normal,</a:t>
            </a:r>
            <a:r>
              <a:rPr sz="1100" spc="-10" dirty="0">
                <a:solidFill>
                  <a:srgbClr val="000000"/>
                </a:solidFill>
                <a:latin typeface="Calibri"/>
                <a:cs typeface="Calibri"/>
              </a:rPr>
              <a:t> </a:t>
            </a:r>
            <a:r>
              <a:rPr sz="1100" dirty="0">
                <a:solidFill>
                  <a:srgbClr val="000000"/>
                </a:solidFill>
                <a:latin typeface="Calibri"/>
                <a:cs typeface="Calibri"/>
              </a:rPr>
              <a:t>faça uma pressão breve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botão ACIMA para alternar ciclicamente entre</a:t>
            </a:r>
          </a:p>
          <a:p>
            <a:pPr marL="0" marR="0">
              <a:lnSpc>
                <a:spcPts val="1344"/>
              </a:lnSpc>
              <a:spcBef>
                <a:spcPts val="50"/>
              </a:spcBef>
              <a:spcAft>
                <a:spcPts val="0"/>
              </a:spcAft>
            </a:pPr>
            <a:r>
              <a:rPr sz="1100" dirty="0">
                <a:solidFill>
                  <a:srgbClr val="000000"/>
                </a:solidFill>
                <a:latin typeface="Calibri"/>
                <a:cs typeface="Calibri"/>
              </a:rPr>
              <a:t>Tensão/Temperatura/Consumo (</a:t>
            </a:r>
            <a:r>
              <a:rPr sz="1100">
                <a:solidFill>
                  <a:srgbClr val="000000"/>
                </a:solidFill>
                <a:latin typeface="Calibri"/>
                <a:cs typeface="Calibri"/>
              </a:rPr>
              <a:t>por </a:t>
            </a:r>
            <a:r>
              <a:rPr lang="pt-BR" sz="1100">
                <a:solidFill>
                  <a:srgbClr val="000000"/>
                </a:solidFill>
                <a:latin typeface="Calibri"/>
                <a:cs typeface="Calibri"/>
              </a:rPr>
              <a:t>padrão</a:t>
            </a:r>
            <a:r>
              <a:rPr sz="1100">
                <a:solidFill>
                  <a:srgbClr val="000000"/>
                </a:solidFill>
                <a:latin typeface="Calibri"/>
                <a:cs typeface="Calibri"/>
              </a:rPr>
              <a:t> </a:t>
            </a:r>
            <a:r>
              <a:rPr sz="1100" dirty="0">
                <a:solidFill>
                  <a:srgbClr val="000000"/>
                </a:solidFill>
                <a:latin typeface="Calibri"/>
                <a:cs typeface="Calibri"/>
              </a:rPr>
              <a:t>é mostrada a temperatura).</a:t>
            </a:r>
          </a:p>
        </p:txBody>
      </p:sp>
      <p:sp>
        <p:nvSpPr>
          <p:cNvPr id="8" name="object 8"/>
          <p:cNvSpPr txBox="1"/>
          <p:nvPr/>
        </p:nvSpPr>
        <p:spPr>
          <a:xfrm>
            <a:off x="684275" y="3131912"/>
            <a:ext cx="634830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 ignição está</a:t>
            </a:r>
            <a:r>
              <a:rPr sz="1100" spc="-17" dirty="0">
                <a:solidFill>
                  <a:srgbClr val="000000"/>
                </a:solidFill>
                <a:latin typeface="Calibri"/>
                <a:cs typeface="Calibri"/>
              </a:rPr>
              <a:t> </a:t>
            </a:r>
            <a:r>
              <a:rPr sz="1100" dirty="0">
                <a:solidFill>
                  <a:srgbClr val="000000"/>
                </a:solidFill>
                <a:latin typeface="Calibri"/>
                <a:cs typeface="Calibri"/>
              </a:rPr>
              <a:t>em ON, faça</a:t>
            </a:r>
            <a:r>
              <a:rPr sz="1100" spc="-11" dirty="0">
                <a:solidFill>
                  <a:srgbClr val="000000"/>
                </a:solidFill>
                <a:latin typeface="Calibri"/>
                <a:cs typeface="Calibri"/>
              </a:rPr>
              <a:t> </a:t>
            </a:r>
            <a:r>
              <a:rPr sz="1100" dirty="0">
                <a:solidFill>
                  <a:srgbClr val="000000"/>
                </a:solidFill>
                <a:latin typeface="Calibri"/>
                <a:cs typeface="Calibri"/>
              </a:rPr>
              <a:t>uma pressão breve no</a:t>
            </a:r>
            <a:r>
              <a:rPr sz="1100" spc="14" dirty="0">
                <a:solidFill>
                  <a:srgbClr val="000000"/>
                </a:solidFill>
                <a:latin typeface="Calibri"/>
                <a:cs typeface="Calibri"/>
              </a:rPr>
              <a:t> </a:t>
            </a:r>
            <a:r>
              <a:rPr sz="1100" dirty="0">
                <a:solidFill>
                  <a:srgbClr val="000000"/>
                </a:solidFill>
                <a:latin typeface="Calibri"/>
                <a:cs typeface="Calibri"/>
              </a:rPr>
              <a:t>botão ENTER</a:t>
            </a:r>
            <a:r>
              <a:rPr sz="1100" spc="12" dirty="0">
                <a:solidFill>
                  <a:srgbClr val="000000"/>
                </a:solidFill>
                <a:latin typeface="Calibri"/>
                <a:cs typeface="Calibri"/>
              </a:rPr>
              <a:t> </a:t>
            </a:r>
            <a:r>
              <a:rPr sz="1100" dirty="0">
                <a:solidFill>
                  <a:srgbClr val="000000"/>
                </a:solidFill>
                <a:latin typeface="Calibri"/>
                <a:cs typeface="Calibri"/>
              </a:rPr>
              <a:t>para alternar entre Data (Date)/Clock</a:t>
            </a:r>
          </a:p>
          <a:p>
            <a:pPr marL="0" marR="0">
              <a:lnSpc>
                <a:spcPts val="1344"/>
              </a:lnSpc>
              <a:spcBef>
                <a:spcPts val="50"/>
              </a:spcBef>
              <a:spcAft>
                <a:spcPts val="0"/>
              </a:spcAft>
            </a:pPr>
            <a:r>
              <a:rPr sz="1100" dirty="0">
                <a:solidFill>
                  <a:srgbClr val="000000"/>
                </a:solidFill>
                <a:latin typeface="Calibri"/>
                <a:cs typeface="Calibri"/>
              </a:rPr>
              <a:t>(Relógio</a:t>
            </a:r>
            <a:r>
              <a:rPr sz="1100">
                <a:solidFill>
                  <a:srgbClr val="000000"/>
                </a:solidFill>
                <a:latin typeface="Calibri"/>
                <a:cs typeface="Calibri"/>
              </a:rPr>
              <a:t>) por </a:t>
            </a:r>
            <a:r>
              <a:rPr lang="pt-BR" sz="1100">
                <a:solidFill>
                  <a:srgbClr val="000000"/>
                </a:solidFill>
                <a:latin typeface="Calibri"/>
                <a:cs typeface="Calibri"/>
              </a:rPr>
              <a:t>padrão</a:t>
            </a:r>
            <a:r>
              <a:rPr sz="1100">
                <a:solidFill>
                  <a:srgbClr val="000000"/>
                </a:solidFill>
                <a:latin typeface="Calibri"/>
                <a:cs typeface="Calibri"/>
              </a:rPr>
              <a:t> </a:t>
            </a:r>
            <a:r>
              <a:rPr sz="1100" dirty="0">
                <a:solidFill>
                  <a:srgbClr val="000000"/>
                </a:solidFill>
                <a:latin typeface="Calibri"/>
                <a:cs typeface="Calibri"/>
              </a:rPr>
              <a:t>é mostrado o</a:t>
            </a:r>
            <a:r>
              <a:rPr sz="1100" spc="17" dirty="0">
                <a:solidFill>
                  <a:srgbClr val="000000"/>
                </a:solidFill>
                <a:latin typeface="Calibri"/>
                <a:cs typeface="Calibri"/>
              </a:rPr>
              <a:t> </a:t>
            </a:r>
            <a:r>
              <a:rPr sz="1100" dirty="0">
                <a:solidFill>
                  <a:srgbClr val="000000"/>
                </a:solidFill>
                <a:latin typeface="Calibri"/>
                <a:cs typeface="Calibri"/>
              </a:rPr>
              <a:t>relógio.</a:t>
            </a:r>
          </a:p>
        </p:txBody>
      </p:sp>
      <p:sp>
        <p:nvSpPr>
          <p:cNvPr id="9" name="object 9"/>
          <p:cNvSpPr txBox="1"/>
          <p:nvPr/>
        </p:nvSpPr>
        <p:spPr>
          <a:xfrm>
            <a:off x="684275" y="3525104"/>
            <a:ext cx="6099656"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Faça uma</a:t>
            </a:r>
            <a:r>
              <a:rPr sz="1100" spc="-27" dirty="0">
                <a:solidFill>
                  <a:srgbClr val="000000"/>
                </a:solidFill>
                <a:latin typeface="Calibri"/>
                <a:cs typeface="Calibri"/>
              </a:rPr>
              <a:t> </a:t>
            </a:r>
            <a:r>
              <a:rPr sz="1100" dirty="0">
                <a:solidFill>
                  <a:srgbClr val="000000"/>
                </a:solidFill>
                <a:latin typeface="Calibri"/>
                <a:cs typeface="Calibri"/>
              </a:rPr>
              <a:t>pressão longa no botão</a:t>
            </a:r>
            <a:r>
              <a:rPr sz="1100" spc="17" dirty="0">
                <a:solidFill>
                  <a:srgbClr val="000000"/>
                </a:solidFill>
                <a:latin typeface="Calibri"/>
                <a:cs typeface="Calibri"/>
              </a:rPr>
              <a:t> </a:t>
            </a:r>
            <a:r>
              <a:rPr sz="1100" dirty="0">
                <a:solidFill>
                  <a:srgbClr val="000000"/>
                </a:solidFill>
                <a:latin typeface="Calibri"/>
                <a:cs typeface="Calibri"/>
              </a:rPr>
              <a:t>ENTER para</a:t>
            </a:r>
            <a:r>
              <a:rPr sz="1100" spc="-15" dirty="0">
                <a:solidFill>
                  <a:srgbClr val="000000"/>
                </a:solidFill>
                <a:latin typeface="Calibri"/>
                <a:cs typeface="Calibri"/>
              </a:rPr>
              <a:t> </a:t>
            </a:r>
            <a:r>
              <a:rPr sz="1100" dirty="0">
                <a:solidFill>
                  <a:srgbClr val="000000"/>
                </a:solidFill>
                <a:latin typeface="Calibri"/>
                <a:cs typeface="Calibri"/>
              </a:rPr>
              <a:t>entrar </a:t>
            </a:r>
            <a:r>
              <a:rPr sz="1100" spc="-15" dirty="0">
                <a:solidFill>
                  <a:srgbClr val="000000"/>
                </a:solidFill>
                <a:latin typeface="Calibri"/>
                <a:cs typeface="Calibri"/>
              </a:rPr>
              <a:t>no</a:t>
            </a:r>
            <a:r>
              <a:rPr sz="1100" spc="11" dirty="0">
                <a:solidFill>
                  <a:srgbClr val="000000"/>
                </a:solidFill>
                <a:latin typeface="Calibri"/>
                <a:cs typeface="Calibri"/>
              </a:rPr>
              <a:t> </a:t>
            </a:r>
            <a:r>
              <a:rPr sz="1100" dirty="0">
                <a:solidFill>
                  <a:srgbClr val="000000"/>
                </a:solidFill>
                <a:latin typeface="Calibri"/>
                <a:cs typeface="Calibri"/>
              </a:rPr>
              <a:t>modo</a:t>
            </a:r>
            <a:r>
              <a:rPr sz="1100" spc="10" dirty="0">
                <a:solidFill>
                  <a:srgbClr val="000000"/>
                </a:solidFill>
                <a:latin typeface="Calibri"/>
                <a:cs typeface="Calibri"/>
              </a:rPr>
              <a:t> </a:t>
            </a:r>
            <a:r>
              <a:rPr sz="1100" dirty="0">
                <a:solidFill>
                  <a:srgbClr val="000000"/>
                </a:solidFill>
                <a:latin typeface="Calibri"/>
                <a:cs typeface="Calibri"/>
              </a:rPr>
              <a:t>Setup (Ajuste), faça uma pressão breve no</a:t>
            </a:r>
          </a:p>
          <a:p>
            <a:pPr marL="0" marR="0">
              <a:lnSpc>
                <a:spcPts val="1344"/>
              </a:lnSpc>
              <a:spcBef>
                <a:spcPts val="50"/>
              </a:spcBef>
              <a:spcAft>
                <a:spcPts val="0"/>
              </a:spcAft>
            </a:pPr>
            <a:r>
              <a:rPr sz="1100" dirty="0">
                <a:solidFill>
                  <a:srgbClr val="000000"/>
                </a:solidFill>
                <a:latin typeface="Calibri"/>
                <a:cs typeface="Calibri"/>
              </a:rPr>
              <a:t>botão ACIMA</a:t>
            </a:r>
            <a:r>
              <a:rPr sz="1100" spc="-22"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ABAIXO</a:t>
            </a:r>
            <a:r>
              <a:rPr sz="1100" spc="15" dirty="0">
                <a:solidFill>
                  <a:srgbClr val="000000"/>
                </a:solidFill>
                <a:latin typeface="Calibri"/>
                <a:cs typeface="Calibri"/>
              </a:rPr>
              <a:t> </a:t>
            </a:r>
            <a:r>
              <a:rPr sz="1100" dirty="0">
                <a:solidFill>
                  <a:srgbClr val="000000"/>
                </a:solidFill>
                <a:latin typeface="Calibri"/>
                <a:cs typeface="Calibri"/>
              </a:rPr>
              <a:t>para ajustar a pressão</a:t>
            </a:r>
            <a:r>
              <a:rPr sz="1100" spc="11" dirty="0">
                <a:solidFill>
                  <a:srgbClr val="000000"/>
                </a:solidFill>
                <a:latin typeface="Calibri"/>
                <a:cs typeface="Calibri"/>
              </a:rPr>
              <a:t> </a:t>
            </a:r>
            <a:r>
              <a:rPr sz="1100" dirty="0">
                <a:solidFill>
                  <a:srgbClr val="000000"/>
                </a:solidFill>
                <a:latin typeface="Calibri"/>
                <a:cs typeface="Calibri"/>
              </a:rPr>
              <a:t>dos pneus.</a:t>
            </a:r>
          </a:p>
        </p:txBody>
      </p:sp>
      <p:sp>
        <p:nvSpPr>
          <p:cNvPr id="10" name="object 10"/>
          <p:cNvSpPr txBox="1"/>
          <p:nvPr/>
        </p:nvSpPr>
        <p:spPr>
          <a:xfrm>
            <a:off x="684275" y="3916772"/>
            <a:ext cx="633809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Ajuste</a:t>
            </a:r>
            <a:r>
              <a:rPr sz="1100" b="1" spc="-14" dirty="0">
                <a:solidFill>
                  <a:srgbClr val="000000"/>
                </a:solidFill>
                <a:latin typeface="Calibri"/>
                <a:cs typeface="Calibri"/>
              </a:rPr>
              <a:t> </a:t>
            </a:r>
            <a:r>
              <a:rPr sz="1100" b="1" dirty="0">
                <a:solidFill>
                  <a:srgbClr val="000000"/>
                </a:solidFill>
                <a:latin typeface="Calibri"/>
                <a:cs typeface="Calibri"/>
              </a:rPr>
              <a:t>do relógio</a:t>
            </a:r>
            <a:r>
              <a:rPr sz="1100" dirty="0">
                <a:solidFill>
                  <a:srgbClr val="000000"/>
                </a:solidFill>
                <a:latin typeface="Calibri"/>
                <a:cs typeface="Calibri"/>
              </a:rPr>
              <a:t>: Quando entrar</a:t>
            </a:r>
            <a:r>
              <a:rPr sz="1100" spc="-10" dirty="0">
                <a:solidFill>
                  <a:srgbClr val="000000"/>
                </a:solidFill>
                <a:latin typeface="Calibri"/>
                <a:cs typeface="Calibri"/>
              </a:rPr>
              <a:t> </a:t>
            </a:r>
            <a:r>
              <a:rPr sz="1100" dirty="0">
                <a:solidFill>
                  <a:srgbClr val="000000"/>
                </a:solidFill>
                <a:latin typeface="Calibri"/>
                <a:cs typeface="Calibri"/>
              </a:rPr>
              <a:t>no ajuste do relógio, faça uma pressão breve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botão ENTER e piscarão os</a:t>
            </a:r>
          </a:p>
          <a:p>
            <a:pPr marL="0" marR="0">
              <a:lnSpc>
                <a:spcPts val="1344"/>
              </a:lnSpc>
              <a:spcBef>
                <a:spcPts val="50"/>
              </a:spcBef>
              <a:spcAft>
                <a:spcPts val="0"/>
              </a:spcAft>
            </a:pPr>
            <a:r>
              <a:rPr sz="1100" dirty="0">
                <a:solidFill>
                  <a:srgbClr val="000000"/>
                </a:solidFill>
                <a:latin typeface="Calibri"/>
                <a:cs typeface="Calibri"/>
              </a:rPr>
              <a:t>dígitos das horas, depois faça uma</a:t>
            </a:r>
            <a:r>
              <a:rPr sz="1100" spc="-27" dirty="0">
                <a:solidFill>
                  <a:srgbClr val="000000"/>
                </a:solidFill>
                <a:latin typeface="Calibri"/>
                <a:cs typeface="Calibri"/>
              </a:rPr>
              <a:t> </a:t>
            </a:r>
            <a:r>
              <a:rPr sz="1100" dirty="0">
                <a:solidFill>
                  <a:srgbClr val="000000"/>
                </a:solidFill>
                <a:latin typeface="Calibri"/>
                <a:cs typeface="Calibri"/>
              </a:rPr>
              <a:t>pressão breve nos</a:t>
            </a:r>
            <a:r>
              <a:rPr sz="1100" spc="-14" dirty="0">
                <a:solidFill>
                  <a:srgbClr val="000000"/>
                </a:solidFill>
                <a:latin typeface="Calibri"/>
                <a:cs typeface="Calibri"/>
              </a:rPr>
              <a:t> </a:t>
            </a:r>
            <a:r>
              <a:rPr sz="1100" dirty="0">
                <a:solidFill>
                  <a:srgbClr val="000000"/>
                </a:solidFill>
                <a:latin typeface="Calibri"/>
                <a:cs typeface="Calibri"/>
              </a:rPr>
              <a:t>botões</a:t>
            </a:r>
            <a:r>
              <a:rPr sz="1100" spc="11" dirty="0">
                <a:solidFill>
                  <a:srgbClr val="000000"/>
                </a:solidFill>
                <a:latin typeface="Calibri"/>
                <a:cs typeface="Calibri"/>
              </a:rPr>
              <a:t> </a:t>
            </a:r>
            <a:r>
              <a:rPr sz="1100" dirty="0">
                <a:solidFill>
                  <a:srgbClr val="000000"/>
                </a:solidFill>
                <a:latin typeface="Calibri"/>
                <a:cs typeface="Calibri"/>
              </a:rPr>
              <a:t>ACIMA e ABAIXO para aumentar</a:t>
            </a:r>
            <a:r>
              <a:rPr sz="1100" spc="-17"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diminuir as</a:t>
            </a:r>
          </a:p>
        </p:txBody>
      </p:sp>
      <p:sp>
        <p:nvSpPr>
          <p:cNvPr id="11" name="object 11"/>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25</a:t>
            </a:r>
          </a:p>
        </p:txBody>
      </p:sp>
      <p:sp>
        <p:nvSpPr>
          <p:cNvPr id="12" name="object 4">
            <a:extLst>
              <a:ext uri="{FF2B5EF4-FFF2-40B4-BE49-F238E27FC236}">
                <a16:creationId xmlns:a16="http://schemas.microsoft.com/office/drawing/2014/main" id="{8FA3BFC0-8A8F-8833-477B-F58A45D6EE7C}"/>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088"/>
            <a:ext cx="615052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horas. Uma</a:t>
            </a:r>
            <a:r>
              <a:rPr sz="1100" spc="-18" dirty="0">
                <a:solidFill>
                  <a:srgbClr val="000000"/>
                </a:solidFill>
                <a:latin typeface="Calibri"/>
                <a:cs typeface="Calibri"/>
              </a:rPr>
              <a:t> </a:t>
            </a:r>
            <a:r>
              <a:rPr sz="1100" dirty="0">
                <a:solidFill>
                  <a:srgbClr val="000000"/>
                </a:solidFill>
                <a:latin typeface="Calibri"/>
                <a:cs typeface="Calibri"/>
              </a:rPr>
              <a:t>vez ajustada a hora, faça</a:t>
            </a:r>
            <a:r>
              <a:rPr sz="1100" spc="-18" dirty="0">
                <a:solidFill>
                  <a:srgbClr val="000000"/>
                </a:solidFill>
                <a:latin typeface="Calibri"/>
                <a:cs typeface="Calibri"/>
              </a:rPr>
              <a:t> </a:t>
            </a:r>
            <a:r>
              <a:rPr sz="1100" dirty="0">
                <a:solidFill>
                  <a:srgbClr val="000000"/>
                </a:solidFill>
                <a:latin typeface="Calibri"/>
                <a:cs typeface="Calibri"/>
              </a:rPr>
              <a:t>uma pressão</a:t>
            </a:r>
            <a:r>
              <a:rPr sz="1100" spc="11" dirty="0">
                <a:solidFill>
                  <a:srgbClr val="000000"/>
                </a:solidFill>
                <a:latin typeface="Calibri"/>
                <a:cs typeface="Calibri"/>
              </a:rPr>
              <a:t> </a:t>
            </a:r>
            <a:r>
              <a:rPr sz="1100" dirty="0">
                <a:solidFill>
                  <a:srgbClr val="000000"/>
                </a:solidFill>
                <a:latin typeface="Calibri"/>
                <a:cs typeface="Calibri"/>
              </a:rPr>
              <a:t>breve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botão ENTER para que pisquem os dígitos dos</a:t>
            </a:r>
          </a:p>
          <a:p>
            <a:pPr marL="0" marR="0">
              <a:lnSpc>
                <a:spcPts val="1344"/>
              </a:lnSpc>
              <a:spcBef>
                <a:spcPts val="50"/>
              </a:spcBef>
              <a:spcAft>
                <a:spcPts val="0"/>
              </a:spcAft>
            </a:pPr>
            <a:r>
              <a:rPr sz="1100" dirty="0">
                <a:solidFill>
                  <a:srgbClr val="000000"/>
                </a:solidFill>
                <a:latin typeface="Calibri"/>
                <a:cs typeface="Calibri"/>
              </a:rPr>
              <a:t>minutos</a:t>
            </a:r>
            <a:r>
              <a:rPr sz="1100" spc="-11" dirty="0">
                <a:solidFill>
                  <a:srgbClr val="000000"/>
                </a:solidFill>
                <a:latin typeface="Calibri"/>
                <a:cs typeface="Calibri"/>
              </a:rPr>
              <a:t> </a:t>
            </a:r>
            <a:r>
              <a:rPr sz="1100">
                <a:solidFill>
                  <a:srgbClr val="000000"/>
                </a:solidFill>
                <a:latin typeface="Calibri"/>
                <a:cs typeface="Calibri"/>
              </a:rPr>
              <a:t>e</a:t>
            </a:r>
            <a:r>
              <a:rPr sz="1100" spc="17">
                <a:solidFill>
                  <a:srgbClr val="000000"/>
                </a:solidFill>
                <a:latin typeface="Calibri"/>
                <a:cs typeface="Calibri"/>
              </a:rPr>
              <a:t> </a:t>
            </a:r>
            <a:r>
              <a:rPr lang="pt-BR" sz="1100">
                <a:solidFill>
                  <a:srgbClr val="000000"/>
                </a:solidFill>
                <a:latin typeface="Calibri"/>
                <a:cs typeface="Calibri"/>
              </a:rPr>
              <a:t>aperte</a:t>
            </a:r>
            <a:r>
              <a:rPr sz="1100">
                <a:solidFill>
                  <a:srgbClr val="000000"/>
                </a:solidFill>
                <a:latin typeface="Calibri"/>
                <a:cs typeface="Calibri"/>
              </a:rPr>
              <a:t> </a:t>
            </a:r>
            <a:r>
              <a:rPr sz="1100" dirty="0">
                <a:solidFill>
                  <a:srgbClr val="000000"/>
                </a:solidFill>
                <a:latin typeface="Calibri"/>
                <a:cs typeface="Calibri"/>
              </a:rPr>
              <a:t>brevemente os botões ACIMA ou ABAIXO para aumentar </a:t>
            </a:r>
            <a:r>
              <a:rPr sz="1100" spc="16" dirty="0">
                <a:solidFill>
                  <a:srgbClr val="000000"/>
                </a:solidFill>
                <a:latin typeface="Calibri"/>
                <a:cs typeface="Calibri"/>
              </a:rPr>
              <a:t>ou</a:t>
            </a:r>
            <a:r>
              <a:rPr sz="1100" spc="-30" dirty="0">
                <a:solidFill>
                  <a:srgbClr val="000000"/>
                </a:solidFill>
                <a:latin typeface="Calibri"/>
                <a:cs typeface="Calibri"/>
              </a:rPr>
              <a:t> </a:t>
            </a:r>
            <a:r>
              <a:rPr sz="1100" dirty="0">
                <a:solidFill>
                  <a:srgbClr val="000000"/>
                </a:solidFill>
                <a:latin typeface="Calibri"/>
                <a:cs typeface="Calibri"/>
              </a:rPr>
              <a:t>diminuir os</a:t>
            </a:r>
            <a:r>
              <a:rPr sz="1100" spc="-17" dirty="0">
                <a:solidFill>
                  <a:srgbClr val="000000"/>
                </a:solidFill>
                <a:latin typeface="Calibri"/>
                <a:cs typeface="Calibri"/>
              </a:rPr>
              <a:t> </a:t>
            </a:r>
            <a:r>
              <a:rPr sz="1100" dirty="0">
                <a:solidFill>
                  <a:srgbClr val="000000"/>
                </a:solidFill>
                <a:latin typeface="Calibri"/>
                <a:cs typeface="Calibri"/>
              </a:rPr>
              <a:t>minutos.</a:t>
            </a:r>
          </a:p>
        </p:txBody>
      </p:sp>
      <p:sp>
        <p:nvSpPr>
          <p:cNvPr id="5" name="object 5"/>
          <p:cNvSpPr txBox="1"/>
          <p:nvPr/>
        </p:nvSpPr>
        <p:spPr>
          <a:xfrm>
            <a:off x="576072" y="1121756"/>
            <a:ext cx="6443478" cy="1526059"/>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Ajuste</a:t>
            </a:r>
            <a:r>
              <a:rPr sz="1100" b="1" spc="-14" dirty="0">
                <a:solidFill>
                  <a:srgbClr val="000000"/>
                </a:solidFill>
                <a:latin typeface="Calibri"/>
                <a:cs typeface="Calibri"/>
              </a:rPr>
              <a:t> </a:t>
            </a:r>
            <a:r>
              <a:rPr sz="1100" b="1" dirty="0">
                <a:solidFill>
                  <a:srgbClr val="000000"/>
                </a:solidFill>
                <a:latin typeface="Calibri"/>
                <a:cs typeface="Calibri"/>
              </a:rPr>
              <a:t>da pressão</a:t>
            </a:r>
            <a:r>
              <a:rPr sz="1100" b="1" spc="-19" dirty="0">
                <a:solidFill>
                  <a:srgbClr val="000000"/>
                </a:solidFill>
                <a:latin typeface="Calibri"/>
                <a:cs typeface="Calibri"/>
              </a:rPr>
              <a:t> </a:t>
            </a:r>
            <a:r>
              <a:rPr sz="1100" b="1" dirty="0">
                <a:solidFill>
                  <a:srgbClr val="000000"/>
                </a:solidFill>
                <a:latin typeface="Calibri"/>
                <a:cs typeface="Calibri"/>
              </a:rPr>
              <a:t>dos pneus</a:t>
            </a:r>
            <a:r>
              <a:rPr sz="1100" dirty="0">
                <a:solidFill>
                  <a:srgbClr val="000000"/>
                </a:solidFill>
                <a:latin typeface="Calibri"/>
                <a:cs typeface="Calibri"/>
              </a:rPr>
              <a:t>: Ao</a:t>
            </a:r>
            <a:r>
              <a:rPr sz="1100" spc="25" dirty="0">
                <a:solidFill>
                  <a:srgbClr val="000000"/>
                </a:solidFill>
                <a:latin typeface="Calibri"/>
                <a:cs typeface="Calibri"/>
              </a:rPr>
              <a:t> </a:t>
            </a:r>
            <a:r>
              <a:rPr sz="1100" dirty="0">
                <a:solidFill>
                  <a:srgbClr val="000000"/>
                </a:solidFill>
                <a:latin typeface="Calibri"/>
                <a:cs typeface="Calibri"/>
              </a:rPr>
              <a:t>entrar no ajuste</a:t>
            </a:r>
            <a:r>
              <a:rPr sz="1100" spc="-15" dirty="0">
                <a:solidFill>
                  <a:srgbClr val="000000"/>
                </a:solidFill>
                <a:latin typeface="Calibri"/>
                <a:cs typeface="Calibri"/>
              </a:rPr>
              <a:t> </a:t>
            </a:r>
            <a:r>
              <a:rPr sz="1100" dirty="0">
                <a:solidFill>
                  <a:srgbClr val="000000"/>
                </a:solidFill>
                <a:latin typeface="Calibri"/>
                <a:cs typeface="Calibri"/>
              </a:rPr>
              <a:t>das pressões</a:t>
            </a:r>
            <a:r>
              <a:rPr sz="1100" spc="13" dirty="0">
                <a:solidFill>
                  <a:srgbClr val="000000"/>
                </a:solidFill>
                <a:latin typeface="Calibri"/>
                <a:cs typeface="Calibri"/>
              </a:rPr>
              <a:t> </a:t>
            </a:r>
            <a:r>
              <a:rPr sz="1100" dirty="0">
                <a:solidFill>
                  <a:srgbClr val="000000"/>
                </a:solidFill>
                <a:latin typeface="Calibri"/>
                <a:cs typeface="Calibri"/>
              </a:rPr>
              <a:t>dos</a:t>
            </a:r>
            <a:r>
              <a:rPr sz="1100" spc="12" dirty="0">
                <a:solidFill>
                  <a:srgbClr val="000000"/>
                </a:solidFill>
                <a:latin typeface="Calibri"/>
                <a:cs typeface="Calibri"/>
              </a:rPr>
              <a:t> </a:t>
            </a:r>
            <a:r>
              <a:rPr sz="1100" dirty="0">
                <a:solidFill>
                  <a:srgbClr val="000000"/>
                </a:solidFill>
                <a:latin typeface="Calibri"/>
                <a:cs typeface="Calibri"/>
              </a:rPr>
              <a:t>pneus (as marcas de pressões dos pneus</a:t>
            </a:r>
          </a:p>
          <a:p>
            <a:pPr marL="0" marR="0">
              <a:lnSpc>
                <a:spcPts val="1343"/>
              </a:lnSpc>
              <a:spcBef>
                <a:spcPts val="50"/>
              </a:spcBef>
              <a:spcAft>
                <a:spcPts val="0"/>
              </a:spcAft>
            </a:pPr>
            <a:r>
              <a:rPr sz="1100" dirty="0">
                <a:solidFill>
                  <a:srgbClr val="000000"/>
                </a:solidFill>
                <a:latin typeface="Calibri"/>
                <a:cs typeface="Calibri"/>
              </a:rPr>
              <a:t>dianteiro e traseiro piscam uma de cada vez), faça uma pressão</a:t>
            </a:r>
            <a:r>
              <a:rPr sz="1100" spc="12" dirty="0">
                <a:solidFill>
                  <a:srgbClr val="000000"/>
                </a:solidFill>
                <a:latin typeface="Calibri"/>
                <a:cs typeface="Calibri"/>
              </a:rPr>
              <a:t> </a:t>
            </a:r>
            <a:r>
              <a:rPr sz="1100" dirty="0">
                <a:solidFill>
                  <a:srgbClr val="000000"/>
                </a:solidFill>
                <a:latin typeface="Calibri"/>
                <a:cs typeface="Calibri"/>
              </a:rPr>
              <a:t>breve no botão ABAIXO</a:t>
            </a:r>
            <a:r>
              <a:rPr sz="1100" spc="14" dirty="0">
                <a:solidFill>
                  <a:srgbClr val="000000"/>
                </a:solidFill>
                <a:latin typeface="Calibri"/>
                <a:cs typeface="Calibri"/>
              </a:rPr>
              <a:t> </a:t>
            </a:r>
            <a:r>
              <a:rPr sz="1100" dirty="0">
                <a:solidFill>
                  <a:srgbClr val="000000"/>
                </a:solidFill>
                <a:latin typeface="Calibri"/>
                <a:cs typeface="Calibri"/>
              </a:rPr>
              <a:t>para entrar no ajuste</a:t>
            </a:r>
          </a:p>
          <a:p>
            <a:pPr marL="0" marR="0">
              <a:lnSpc>
                <a:spcPts val="1344"/>
              </a:lnSpc>
              <a:spcBef>
                <a:spcPts val="0"/>
              </a:spcBef>
              <a:spcAft>
                <a:spcPts val="0"/>
              </a:spcAft>
            </a:pP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pneu dianteiro (com uma pressão breve </a:t>
            </a:r>
            <a:r>
              <a:rPr sz="1100" spc="-15" dirty="0">
                <a:solidFill>
                  <a:srgbClr val="000000"/>
                </a:solidFill>
                <a:latin typeface="Calibri"/>
                <a:cs typeface="Calibri"/>
              </a:rPr>
              <a:t>no</a:t>
            </a:r>
            <a:r>
              <a:rPr sz="1100" spc="32" dirty="0">
                <a:solidFill>
                  <a:srgbClr val="000000"/>
                </a:solidFill>
                <a:latin typeface="Calibri"/>
                <a:cs typeface="Calibri"/>
              </a:rPr>
              <a:t> </a:t>
            </a:r>
            <a:r>
              <a:rPr sz="1100" dirty="0">
                <a:solidFill>
                  <a:srgbClr val="000000"/>
                </a:solidFill>
                <a:latin typeface="Calibri"/>
                <a:cs typeface="Calibri"/>
              </a:rPr>
              <a:t>botão ABAIXO alterna-se entre</a:t>
            </a:r>
            <a:r>
              <a:rPr sz="1100" spc="-15" dirty="0">
                <a:solidFill>
                  <a:srgbClr val="000000"/>
                </a:solidFill>
                <a:latin typeface="Calibri"/>
                <a:cs typeface="Calibri"/>
              </a:rPr>
              <a:t> </a:t>
            </a:r>
            <a:r>
              <a:rPr sz="1100" dirty="0">
                <a:solidFill>
                  <a:srgbClr val="000000"/>
                </a:solidFill>
                <a:latin typeface="Calibri"/>
                <a:cs typeface="Calibri"/>
              </a:rPr>
              <a:t>pneus dianteiro e traseiro),</a:t>
            </a:r>
            <a:r>
              <a:rPr sz="1100" spc="-18" dirty="0">
                <a:solidFill>
                  <a:srgbClr val="000000"/>
                </a:solidFill>
                <a:latin typeface="Calibri"/>
                <a:cs typeface="Calibri"/>
              </a:rPr>
              <a:t> </a:t>
            </a:r>
            <a:r>
              <a:rPr sz="1100" dirty="0">
                <a:solidFill>
                  <a:srgbClr val="000000"/>
                </a:solidFill>
                <a:latin typeface="Calibri"/>
                <a:cs typeface="Calibri"/>
              </a:rPr>
              <a:t>e</a:t>
            </a:r>
          </a:p>
          <a:p>
            <a:pPr marL="0" marR="0">
              <a:lnSpc>
                <a:spcPts val="1344"/>
              </a:lnSpc>
              <a:spcBef>
                <a:spcPts val="50"/>
              </a:spcBef>
              <a:spcAft>
                <a:spcPts val="0"/>
              </a:spcAft>
            </a:pPr>
            <a:r>
              <a:rPr lang="pt-BR" sz="1100">
                <a:solidFill>
                  <a:srgbClr val="000000"/>
                </a:solidFill>
                <a:latin typeface="Calibri"/>
                <a:cs typeface="Calibri"/>
              </a:rPr>
              <a:t>aperte</a:t>
            </a:r>
            <a:r>
              <a:rPr sz="1100">
                <a:solidFill>
                  <a:srgbClr val="000000"/>
                </a:solidFill>
                <a:latin typeface="Calibri"/>
                <a:cs typeface="Calibri"/>
              </a:rPr>
              <a:t> </a:t>
            </a:r>
            <a:r>
              <a:rPr sz="1100" dirty="0">
                <a:solidFill>
                  <a:srgbClr val="000000"/>
                </a:solidFill>
                <a:latin typeface="Calibri"/>
                <a:cs typeface="Calibri"/>
              </a:rPr>
              <a:t>brevemente no botão</a:t>
            </a:r>
            <a:r>
              <a:rPr sz="1100" spc="14" dirty="0">
                <a:solidFill>
                  <a:srgbClr val="000000"/>
                </a:solidFill>
                <a:latin typeface="Calibri"/>
                <a:cs typeface="Calibri"/>
              </a:rPr>
              <a:t> </a:t>
            </a:r>
            <a:r>
              <a:rPr sz="1100" dirty="0">
                <a:solidFill>
                  <a:srgbClr val="000000"/>
                </a:solidFill>
                <a:latin typeface="Calibri"/>
                <a:cs typeface="Calibri"/>
              </a:rPr>
              <a:t>ENTER para entrar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ajuste. Começará uma</a:t>
            </a:r>
            <a:r>
              <a:rPr sz="1100" spc="-20" dirty="0">
                <a:solidFill>
                  <a:srgbClr val="000000"/>
                </a:solidFill>
                <a:latin typeface="Calibri"/>
                <a:cs typeface="Calibri"/>
              </a:rPr>
              <a:t> </a:t>
            </a:r>
            <a:r>
              <a:rPr sz="1100" dirty="0">
                <a:solidFill>
                  <a:srgbClr val="000000"/>
                </a:solidFill>
                <a:latin typeface="Calibri"/>
                <a:cs typeface="Calibri"/>
              </a:rPr>
              <a:t>contagem decrescente de 60</a:t>
            </a:r>
          </a:p>
          <a:p>
            <a:pPr marL="0" marR="0">
              <a:lnSpc>
                <a:spcPts val="1331"/>
              </a:lnSpc>
              <a:spcBef>
                <a:spcPts val="0"/>
              </a:spcBef>
              <a:spcAft>
                <a:spcPts val="0"/>
              </a:spcAft>
            </a:pPr>
            <a:r>
              <a:rPr sz="1100" dirty="0">
                <a:solidFill>
                  <a:srgbClr val="000000"/>
                </a:solidFill>
                <a:latin typeface="Calibri"/>
                <a:cs typeface="Calibri"/>
              </a:rPr>
              <a:t>segundos para </a:t>
            </a:r>
            <a:r>
              <a:rPr sz="1100">
                <a:solidFill>
                  <a:srgbClr val="000000"/>
                </a:solidFill>
                <a:latin typeface="Calibri"/>
                <a:cs typeface="Calibri"/>
              </a:rPr>
              <a:t>tirar </a:t>
            </a:r>
            <a:r>
              <a:rPr lang="pt-BR" sz="1100">
                <a:solidFill>
                  <a:srgbClr val="000000"/>
                </a:solidFill>
                <a:latin typeface="Calibri"/>
                <a:cs typeface="Calibri"/>
              </a:rPr>
              <a:t>um pouco de </a:t>
            </a:r>
            <a:r>
              <a:rPr sz="1100">
                <a:solidFill>
                  <a:srgbClr val="000000"/>
                </a:solidFill>
                <a:latin typeface="Calibri"/>
                <a:cs typeface="Calibri"/>
              </a:rPr>
              <a:t>ar </a:t>
            </a:r>
            <a:r>
              <a:rPr sz="1100" dirty="0">
                <a:solidFill>
                  <a:srgbClr val="000000"/>
                </a:solidFill>
                <a:latin typeface="Calibri"/>
                <a:cs typeface="Calibri"/>
              </a:rPr>
              <a:t>do pneu até </a:t>
            </a:r>
            <a:r>
              <a:rPr sz="1100">
                <a:solidFill>
                  <a:srgbClr val="000000"/>
                </a:solidFill>
                <a:latin typeface="Calibri"/>
                <a:cs typeface="Calibri"/>
              </a:rPr>
              <a:t>que </a:t>
            </a:r>
            <a:r>
              <a:rPr lang="pt-BR" sz="1100">
                <a:solidFill>
                  <a:srgbClr val="000000"/>
                </a:solidFill>
                <a:latin typeface="Calibri"/>
                <a:cs typeface="Calibri"/>
              </a:rPr>
              <a:t>a pressão apareça no painel</a:t>
            </a:r>
            <a:r>
              <a:rPr sz="1100">
                <a:solidFill>
                  <a:srgbClr val="000000"/>
                </a:solidFill>
                <a:latin typeface="Calibri"/>
                <a:cs typeface="Calibri"/>
              </a:rPr>
              <a:t>. </a:t>
            </a:r>
            <a:r>
              <a:rPr sz="1100" dirty="0">
                <a:solidFill>
                  <a:srgbClr val="000000"/>
                </a:solidFill>
                <a:latin typeface="Calibri"/>
                <a:cs typeface="Calibri"/>
              </a:rPr>
              <a:t>Se tiver ocorrido uma</a:t>
            </a:r>
            <a:r>
              <a:rPr sz="1100" spc="-27" dirty="0">
                <a:solidFill>
                  <a:srgbClr val="000000"/>
                </a:solidFill>
                <a:latin typeface="Calibri"/>
                <a:cs typeface="Calibri"/>
              </a:rPr>
              <a:t> </a:t>
            </a:r>
            <a:r>
              <a:rPr sz="1100" dirty="0">
                <a:solidFill>
                  <a:srgbClr val="000000"/>
                </a:solidFill>
                <a:latin typeface="Calibri"/>
                <a:cs typeface="Calibri"/>
              </a:rPr>
              <a:t>falha </a:t>
            </a:r>
            <a:r>
              <a:rPr sz="1100">
                <a:solidFill>
                  <a:srgbClr val="000000"/>
                </a:solidFill>
                <a:latin typeface="Calibri"/>
                <a:cs typeface="Calibri"/>
              </a:rPr>
              <a:t>nos 60</a:t>
            </a:r>
            <a:r>
              <a:rPr lang="pt-BR" sz="1100">
                <a:solidFill>
                  <a:srgbClr val="000000"/>
                </a:solidFill>
                <a:latin typeface="Calibri"/>
                <a:cs typeface="Calibri"/>
              </a:rPr>
              <a:t> </a:t>
            </a:r>
            <a:r>
              <a:rPr sz="1100">
                <a:solidFill>
                  <a:srgbClr val="000000"/>
                </a:solidFill>
                <a:latin typeface="Calibri"/>
                <a:cs typeface="Calibri"/>
              </a:rPr>
              <a:t>segundo</a:t>
            </a:r>
            <a:r>
              <a:rPr sz="1100" spc="18">
                <a:solidFill>
                  <a:srgbClr val="000000"/>
                </a:solidFill>
                <a:latin typeface="Calibri"/>
                <a:cs typeface="Calibri"/>
              </a:rPr>
              <a:t> </a:t>
            </a:r>
            <a:r>
              <a:rPr sz="1100" dirty="0">
                <a:solidFill>
                  <a:srgbClr val="000000"/>
                </a:solidFill>
                <a:latin typeface="Calibri"/>
                <a:cs typeface="Calibri"/>
              </a:rPr>
              <a:t>de contagem decrescente, volte </a:t>
            </a:r>
            <a:r>
              <a:rPr sz="1100">
                <a:solidFill>
                  <a:srgbClr val="000000"/>
                </a:solidFill>
                <a:latin typeface="Calibri"/>
                <a:cs typeface="Calibri"/>
              </a:rPr>
              <a:t>a </a:t>
            </a:r>
            <a:r>
              <a:rPr lang="pt-BR" sz="1100">
                <a:solidFill>
                  <a:srgbClr val="000000"/>
                </a:solidFill>
                <a:latin typeface="Calibri"/>
                <a:cs typeface="Calibri"/>
              </a:rPr>
              <a:t>apertar</a:t>
            </a:r>
            <a:r>
              <a:rPr sz="1100">
                <a:solidFill>
                  <a:srgbClr val="000000"/>
                </a:solidFill>
                <a:latin typeface="Calibri"/>
                <a:cs typeface="Calibri"/>
              </a:rPr>
              <a:t> </a:t>
            </a:r>
            <a:r>
              <a:rPr sz="1100" dirty="0">
                <a:solidFill>
                  <a:srgbClr val="000000"/>
                </a:solidFill>
                <a:latin typeface="Calibri"/>
                <a:cs typeface="Calibri"/>
              </a:rPr>
              <a:t>brevemente</a:t>
            </a:r>
            <a:r>
              <a:rPr sz="1100" spc="-13" dirty="0">
                <a:solidFill>
                  <a:srgbClr val="000000"/>
                </a:solidFill>
                <a:latin typeface="Calibri"/>
                <a:cs typeface="Calibri"/>
              </a:rPr>
              <a:t> </a:t>
            </a:r>
            <a:r>
              <a:rPr sz="1100" dirty="0">
                <a:solidFill>
                  <a:srgbClr val="000000"/>
                </a:solidFill>
                <a:latin typeface="Calibri"/>
                <a:cs typeface="Calibri"/>
              </a:rPr>
              <a:t>o botão Confirmar para voltar</a:t>
            </a:r>
            <a:r>
              <a:rPr sz="1100" spc="-16" dirty="0">
                <a:solidFill>
                  <a:srgbClr val="000000"/>
                </a:solidFill>
                <a:latin typeface="Calibri"/>
                <a:cs typeface="Calibri"/>
              </a:rPr>
              <a:t> </a:t>
            </a:r>
            <a:r>
              <a:rPr sz="1100">
                <a:solidFill>
                  <a:srgbClr val="000000"/>
                </a:solidFill>
                <a:latin typeface="Calibri"/>
                <a:cs typeface="Calibri"/>
              </a:rPr>
              <a:t>novamente ao</a:t>
            </a:r>
            <a:r>
              <a:rPr lang="pt-BR" sz="1100">
                <a:solidFill>
                  <a:srgbClr val="000000"/>
                </a:solidFill>
                <a:latin typeface="Calibri"/>
                <a:cs typeface="Calibri"/>
              </a:rPr>
              <a:t> </a:t>
            </a:r>
            <a:r>
              <a:rPr sz="1100">
                <a:solidFill>
                  <a:srgbClr val="000000"/>
                </a:solidFill>
                <a:latin typeface="Calibri"/>
                <a:cs typeface="Calibri"/>
              </a:rPr>
              <a:t>ajuste </a:t>
            </a:r>
            <a:r>
              <a:rPr sz="1100" dirty="0">
                <a:solidFill>
                  <a:srgbClr val="000000"/>
                </a:solidFill>
                <a:latin typeface="Calibri"/>
                <a:cs typeface="Calibri"/>
              </a:rPr>
              <a:t>até</a:t>
            </a:r>
            <a:r>
              <a:rPr sz="1100" spc="-13" dirty="0">
                <a:solidFill>
                  <a:srgbClr val="000000"/>
                </a:solidFill>
                <a:latin typeface="Calibri"/>
                <a:cs typeface="Calibri"/>
              </a:rPr>
              <a:t> </a:t>
            </a:r>
            <a:r>
              <a:rPr sz="1100" dirty="0">
                <a:solidFill>
                  <a:srgbClr val="000000"/>
                </a:solidFill>
                <a:latin typeface="Calibri"/>
                <a:cs typeface="Calibri"/>
              </a:rPr>
              <a:t>o conseguir. Quando finalizar o ajuste,</a:t>
            </a:r>
            <a:r>
              <a:rPr sz="1100" spc="-10" dirty="0">
                <a:solidFill>
                  <a:srgbClr val="000000"/>
                </a:solidFill>
                <a:latin typeface="Calibri"/>
                <a:cs typeface="Calibri"/>
              </a:rPr>
              <a:t> </a:t>
            </a:r>
            <a:r>
              <a:rPr sz="1100" dirty="0">
                <a:solidFill>
                  <a:srgbClr val="000000"/>
                </a:solidFill>
                <a:latin typeface="Calibri"/>
                <a:cs typeface="Calibri"/>
              </a:rPr>
              <a:t>faça uma pressão breve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botão VOLTAR para </a:t>
            </a:r>
            <a:r>
              <a:rPr sz="1100">
                <a:solidFill>
                  <a:srgbClr val="000000"/>
                </a:solidFill>
                <a:latin typeface="Calibri"/>
                <a:cs typeface="Calibri"/>
              </a:rPr>
              <a:t>voltar</a:t>
            </a:r>
            <a:r>
              <a:rPr sz="1100" spc="-15">
                <a:solidFill>
                  <a:srgbClr val="000000"/>
                </a:solidFill>
                <a:latin typeface="Calibri"/>
                <a:cs typeface="Calibri"/>
              </a:rPr>
              <a:t> </a:t>
            </a:r>
            <a:r>
              <a:rPr sz="1100">
                <a:solidFill>
                  <a:srgbClr val="000000"/>
                </a:solidFill>
                <a:latin typeface="Calibri"/>
                <a:cs typeface="Calibri"/>
              </a:rPr>
              <a:t>ao</a:t>
            </a:r>
            <a:r>
              <a:rPr lang="pt-BR" sz="1100">
                <a:solidFill>
                  <a:srgbClr val="000000"/>
                </a:solidFill>
                <a:latin typeface="Calibri"/>
                <a:cs typeface="Calibri"/>
              </a:rPr>
              <a:t> </a:t>
            </a:r>
            <a:r>
              <a:rPr sz="1100">
                <a:solidFill>
                  <a:srgbClr val="000000"/>
                </a:solidFill>
                <a:latin typeface="Calibri"/>
                <a:cs typeface="Calibri"/>
              </a:rPr>
              <a:t>estado </a:t>
            </a:r>
            <a:r>
              <a:rPr sz="1100" dirty="0">
                <a:solidFill>
                  <a:srgbClr val="000000"/>
                </a:solidFill>
                <a:latin typeface="Calibri"/>
                <a:cs typeface="Calibri"/>
              </a:rPr>
              <a:t>das marcas</a:t>
            </a:r>
            <a:r>
              <a:rPr sz="1100" spc="-11" dirty="0">
                <a:solidFill>
                  <a:srgbClr val="000000"/>
                </a:solidFill>
                <a:latin typeface="Calibri"/>
                <a:cs typeface="Calibri"/>
              </a:rPr>
              <a:t> </a:t>
            </a:r>
            <a:r>
              <a:rPr sz="1100" dirty="0">
                <a:solidFill>
                  <a:srgbClr val="000000"/>
                </a:solidFill>
                <a:latin typeface="Calibri"/>
                <a:cs typeface="Calibri"/>
              </a:rPr>
              <a:t>dos</a:t>
            </a:r>
            <a:r>
              <a:rPr sz="1100" spc="-25" dirty="0">
                <a:solidFill>
                  <a:srgbClr val="000000"/>
                </a:solidFill>
                <a:latin typeface="Calibri"/>
                <a:cs typeface="Calibri"/>
              </a:rPr>
              <a:t> </a:t>
            </a:r>
            <a:r>
              <a:rPr sz="1100" dirty="0">
                <a:solidFill>
                  <a:srgbClr val="000000"/>
                </a:solidFill>
                <a:latin typeface="Calibri"/>
                <a:cs typeface="Calibri"/>
              </a:rPr>
              <a:t>pneus dianteiro e traseiro e piscar, e</a:t>
            </a:r>
            <a:r>
              <a:rPr sz="1100" spc="17" dirty="0">
                <a:solidFill>
                  <a:srgbClr val="000000"/>
                </a:solidFill>
                <a:latin typeface="Calibri"/>
                <a:cs typeface="Calibri"/>
              </a:rPr>
              <a:t> </a:t>
            </a:r>
            <a:r>
              <a:rPr sz="1100" dirty="0">
                <a:solidFill>
                  <a:srgbClr val="000000"/>
                </a:solidFill>
                <a:latin typeface="Calibri"/>
                <a:cs typeface="Calibri"/>
              </a:rPr>
              <a:t>para sair</a:t>
            </a:r>
            <a:r>
              <a:rPr sz="1100" spc="-17" dirty="0">
                <a:solidFill>
                  <a:srgbClr val="000000"/>
                </a:solidFill>
                <a:latin typeface="Calibri"/>
                <a:cs typeface="Calibri"/>
              </a:rPr>
              <a:t> </a:t>
            </a:r>
            <a:r>
              <a:rPr sz="1100" dirty="0">
                <a:solidFill>
                  <a:srgbClr val="000000"/>
                </a:solidFill>
                <a:latin typeface="Calibri"/>
                <a:cs typeface="Calibri"/>
              </a:rPr>
              <a:t>volte a fazer uma</a:t>
            </a:r>
            <a:r>
              <a:rPr sz="1100" spc="-16" dirty="0">
                <a:solidFill>
                  <a:srgbClr val="000000"/>
                </a:solidFill>
                <a:latin typeface="Calibri"/>
                <a:cs typeface="Calibri"/>
              </a:rPr>
              <a:t> </a:t>
            </a:r>
            <a:r>
              <a:rPr sz="1100" dirty="0">
                <a:solidFill>
                  <a:srgbClr val="000000"/>
                </a:solidFill>
                <a:latin typeface="Calibri"/>
                <a:cs typeface="Calibri"/>
              </a:rPr>
              <a:t>pressão breve </a:t>
            </a:r>
            <a:r>
              <a:rPr sz="1100" spc="-15">
                <a:solidFill>
                  <a:srgbClr val="000000"/>
                </a:solidFill>
                <a:latin typeface="Calibri"/>
                <a:cs typeface="Calibri"/>
              </a:rPr>
              <a:t>no</a:t>
            </a:r>
            <a:r>
              <a:rPr sz="1100" spc="25">
                <a:solidFill>
                  <a:srgbClr val="000000"/>
                </a:solidFill>
                <a:latin typeface="Calibri"/>
                <a:cs typeface="Calibri"/>
              </a:rPr>
              <a:t> </a:t>
            </a:r>
            <a:r>
              <a:rPr sz="1100">
                <a:solidFill>
                  <a:srgbClr val="000000"/>
                </a:solidFill>
                <a:latin typeface="Calibri"/>
                <a:cs typeface="Calibri"/>
              </a:rPr>
              <a:t>botão</a:t>
            </a:r>
            <a:r>
              <a:rPr lang="pt-BR" sz="1100">
                <a:solidFill>
                  <a:srgbClr val="000000"/>
                </a:solidFill>
                <a:latin typeface="Calibri"/>
                <a:cs typeface="Calibri"/>
              </a:rPr>
              <a:t> </a:t>
            </a:r>
            <a:r>
              <a:rPr sz="1100">
                <a:solidFill>
                  <a:srgbClr val="000000"/>
                </a:solidFill>
                <a:latin typeface="Calibri"/>
                <a:cs typeface="Calibri"/>
              </a:rPr>
              <a:t>VOLTAR</a:t>
            </a:r>
            <a:r>
              <a:rPr sz="1100" spc="-13">
                <a:solidFill>
                  <a:srgbClr val="000000"/>
                </a:solidFill>
                <a:latin typeface="Calibri"/>
                <a:cs typeface="Calibri"/>
              </a:rPr>
              <a:t> </a:t>
            </a:r>
            <a:r>
              <a:rPr sz="1100" dirty="0">
                <a:solidFill>
                  <a:srgbClr val="000000"/>
                </a:solidFill>
                <a:latin typeface="Calibri"/>
                <a:cs typeface="Calibri"/>
              </a:rPr>
              <a:t>para regressar à página normal.</a:t>
            </a:r>
          </a:p>
        </p:txBody>
      </p:sp>
      <p:sp>
        <p:nvSpPr>
          <p:cNvPr id="6" name="object 6"/>
          <p:cNvSpPr txBox="1"/>
          <p:nvPr/>
        </p:nvSpPr>
        <p:spPr>
          <a:xfrm>
            <a:off x="576072" y="2706716"/>
            <a:ext cx="628561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Nível de</a:t>
            </a:r>
            <a:r>
              <a:rPr sz="1100" b="1" spc="-17" dirty="0">
                <a:solidFill>
                  <a:srgbClr val="000000"/>
                </a:solidFill>
                <a:latin typeface="Calibri"/>
                <a:cs typeface="Calibri"/>
              </a:rPr>
              <a:t> </a:t>
            </a:r>
            <a:r>
              <a:rPr sz="1100" b="1" dirty="0">
                <a:solidFill>
                  <a:srgbClr val="000000"/>
                </a:solidFill>
                <a:latin typeface="Calibri"/>
                <a:cs typeface="Calibri"/>
              </a:rPr>
              <a:t>combustível</a:t>
            </a:r>
            <a:r>
              <a:rPr sz="1100" dirty="0">
                <a:solidFill>
                  <a:srgbClr val="000000"/>
                </a:solidFill>
                <a:latin typeface="Calibri"/>
                <a:cs typeface="Calibri"/>
              </a:rPr>
              <a:t>: Mostra a quantidade de gasolina restante </a:t>
            </a:r>
            <a:r>
              <a:rPr sz="1100" spc="-15">
                <a:solidFill>
                  <a:srgbClr val="000000"/>
                </a:solidFill>
                <a:latin typeface="Calibri"/>
                <a:cs typeface="Calibri"/>
              </a:rPr>
              <a:t>no</a:t>
            </a:r>
            <a:r>
              <a:rPr sz="1100" spc="25">
                <a:solidFill>
                  <a:srgbClr val="000000"/>
                </a:solidFill>
                <a:latin typeface="Calibri"/>
                <a:cs typeface="Calibri"/>
              </a:rPr>
              <a:t> </a:t>
            </a:r>
            <a:r>
              <a:rPr lang="pt-BR" sz="1100">
                <a:solidFill>
                  <a:srgbClr val="000000"/>
                </a:solidFill>
                <a:latin typeface="Calibri"/>
                <a:cs typeface="Calibri"/>
              </a:rPr>
              <a:t>tanque</a:t>
            </a:r>
            <a:r>
              <a:rPr sz="1100">
                <a:solidFill>
                  <a:srgbClr val="000000"/>
                </a:solidFill>
                <a:latin typeface="Calibri"/>
                <a:cs typeface="Calibri"/>
              </a:rPr>
              <a:t>,</a:t>
            </a:r>
            <a:r>
              <a:rPr sz="1100" spc="14">
                <a:solidFill>
                  <a:srgbClr val="000000"/>
                </a:solidFill>
                <a:latin typeface="Calibri"/>
                <a:cs typeface="Calibri"/>
              </a:rPr>
              <a:t> </a:t>
            </a:r>
            <a:r>
              <a:rPr sz="1100" dirty="0">
                <a:solidFill>
                  <a:srgbClr val="000000"/>
                </a:solidFill>
                <a:latin typeface="Calibri"/>
                <a:cs typeface="Calibri"/>
              </a:rPr>
              <a:t>recordando-o que deve</a:t>
            </a:r>
          </a:p>
          <a:p>
            <a:pPr marL="0" marR="0">
              <a:lnSpc>
                <a:spcPts val="1343"/>
              </a:lnSpc>
              <a:spcBef>
                <a:spcPts val="50"/>
              </a:spcBef>
              <a:spcAft>
                <a:spcPts val="0"/>
              </a:spcAft>
            </a:pPr>
            <a:r>
              <a:rPr sz="1100" dirty="0">
                <a:solidFill>
                  <a:srgbClr val="000000"/>
                </a:solidFill>
                <a:latin typeface="Calibri"/>
                <a:cs typeface="Calibri"/>
              </a:rPr>
              <a:t>reabastecer quando a quantidade for mínima. Quando o conteúdo</a:t>
            </a:r>
            <a:r>
              <a:rPr sz="1100" spc="12" dirty="0">
                <a:solidFill>
                  <a:srgbClr val="000000"/>
                </a:solidFill>
                <a:latin typeface="Calibri"/>
                <a:cs typeface="Calibri"/>
              </a:rPr>
              <a:t> </a:t>
            </a:r>
            <a:r>
              <a:rPr sz="1100" dirty="0">
                <a:solidFill>
                  <a:srgbClr val="000000"/>
                </a:solidFill>
                <a:latin typeface="Calibri"/>
                <a:cs typeface="Calibri"/>
              </a:rPr>
              <a:t>do depósito estiver perto de acabar, este</a:t>
            </a:r>
          </a:p>
          <a:p>
            <a:pPr marL="0" marR="0">
              <a:lnSpc>
                <a:spcPts val="1344"/>
              </a:lnSpc>
              <a:spcBef>
                <a:spcPts val="0"/>
              </a:spcBef>
              <a:spcAft>
                <a:spcPts val="0"/>
              </a:spcAft>
            </a:pPr>
            <a:r>
              <a:rPr sz="1100" dirty="0">
                <a:solidFill>
                  <a:srgbClr val="000000"/>
                </a:solidFill>
                <a:latin typeface="Calibri"/>
                <a:cs typeface="Calibri"/>
              </a:rPr>
              <a:t>último segmento de nível,</a:t>
            </a:r>
            <a:r>
              <a:rPr sz="1100" spc="-16" dirty="0">
                <a:solidFill>
                  <a:srgbClr val="000000"/>
                </a:solidFill>
                <a:latin typeface="Calibri"/>
                <a:cs typeface="Calibri"/>
              </a:rPr>
              <a:t> </a:t>
            </a:r>
            <a:r>
              <a:rPr sz="1100" dirty="0">
                <a:solidFill>
                  <a:srgbClr val="000000"/>
                </a:solidFill>
                <a:latin typeface="Calibri"/>
                <a:cs typeface="Calibri"/>
              </a:rPr>
              <a:t>de cor</a:t>
            </a:r>
            <a:r>
              <a:rPr sz="1100" spc="-13" dirty="0">
                <a:solidFill>
                  <a:srgbClr val="000000"/>
                </a:solidFill>
                <a:latin typeface="Calibri"/>
                <a:cs typeface="Calibri"/>
              </a:rPr>
              <a:t> </a:t>
            </a:r>
            <a:r>
              <a:rPr sz="1100" dirty="0">
                <a:solidFill>
                  <a:srgbClr val="000000"/>
                </a:solidFill>
                <a:latin typeface="Calibri"/>
                <a:cs typeface="Calibri"/>
              </a:rPr>
              <a:t>vermelha, começará a piscar, indicando a</a:t>
            </a:r>
            <a:r>
              <a:rPr sz="1100" spc="15" dirty="0">
                <a:solidFill>
                  <a:srgbClr val="000000"/>
                </a:solidFill>
                <a:latin typeface="Calibri"/>
                <a:cs typeface="Calibri"/>
              </a:rPr>
              <a:t> </a:t>
            </a:r>
            <a:r>
              <a:rPr sz="1100" dirty="0">
                <a:solidFill>
                  <a:srgbClr val="000000"/>
                </a:solidFill>
                <a:latin typeface="Calibri"/>
                <a:cs typeface="Calibri"/>
              </a:rPr>
              <a:t>necessidade de reabastecer.</a:t>
            </a:r>
          </a:p>
        </p:txBody>
      </p:sp>
      <p:sp>
        <p:nvSpPr>
          <p:cNvPr id="7" name="object 7"/>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26</a:t>
            </a:r>
          </a:p>
        </p:txBody>
      </p:sp>
      <p:sp>
        <p:nvSpPr>
          <p:cNvPr id="8" name="object 6">
            <a:extLst>
              <a:ext uri="{FF2B5EF4-FFF2-40B4-BE49-F238E27FC236}">
                <a16:creationId xmlns:a16="http://schemas.microsoft.com/office/drawing/2014/main" id="{F5B30150-D992-13A5-08B2-B19C5F761646}"/>
              </a:ext>
            </a:extLst>
          </p:cNvPr>
          <p:cNvSpPr txBox="1"/>
          <p:nvPr/>
        </p:nvSpPr>
        <p:spPr>
          <a:xfrm>
            <a:off x="576072" y="3292032"/>
            <a:ext cx="6285618" cy="333425"/>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b="1">
                <a:solidFill>
                  <a:srgbClr val="000000"/>
                </a:solidFill>
                <a:latin typeface="Calibri"/>
                <a:cs typeface="Calibri"/>
              </a:rPr>
              <a:t>Modo de condução</a:t>
            </a:r>
            <a:r>
              <a:rPr sz="1100">
                <a:solidFill>
                  <a:srgbClr val="000000"/>
                </a:solidFill>
                <a:latin typeface="Calibri"/>
                <a:cs typeface="Calibri"/>
              </a:rPr>
              <a:t>: </a:t>
            </a:r>
            <a:r>
              <a:rPr lang="pt-BR" sz="1100">
                <a:solidFill>
                  <a:srgbClr val="000000"/>
                </a:solidFill>
                <a:latin typeface="Calibri"/>
                <a:cs typeface="Calibri"/>
              </a:rPr>
              <a:t>existem dois modos de condução, E (Eco) e S (Sport), a mudança entre eles pode ser feita através do botã “Mode” nos camonados do lado esquedro do guidão. O modo padrão ao ligar é “Eco”.</a:t>
            </a:r>
            <a:endParaRPr sz="1100" dirty="0">
              <a:solidFill>
                <a:srgbClr val="000000"/>
              </a:solidFill>
              <a:latin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3888224"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Introdução às funções dos </a:t>
            </a:r>
            <a:r>
              <a:rPr sz="1100" b="1">
                <a:solidFill>
                  <a:srgbClr val="4F81BD"/>
                </a:solidFill>
                <a:latin typeface="Cambria"/>
                <a:cs typeface="Cambria"/>
              </a:rPr>
              <a:t>botões </a:t>
            </a:r>
            <a:r>
              <a:rPr sz="1100" b="1" spc="10">
                <a:solidFill>
                  <a:srgbClr val="4F81BD"/>
                </a:solidFill>
                <a:latin typeface="Cambria"/>
                <a:cs typeface="Cambria"/>
              </a:rPr>
              <a:t>n</a:t>
            </a:r>
            <a:r>
              <a:rPr lang="pt-BR" sz="1100" b="1" spc="10">
                <a:solidFill>
                  <a:srgbClr val="4F81BD"/>
                </a:solidFill>
                <a:latin typeface="Cambria"/>
                <a:cs typeface="Cambria"/>
              </a:rPr>
              <a:t>a tela</a:t>
            </a:r>
            <a:r>
              <a:rPr sz="1100" b="1">
                <a:solidFill>
                  <a:srgbClr val="4F81BD"/>
                </a:solidFill>
                <a:latin typeface="Cambria"/>
                <a:cs typeface="Cambria"/>
              </a:rPr>
              <a:t> </a:t>
            </a:r>
            <a:r>
              <a:rPr sz="1100" b="1" dirty="0">
                <a:solidFill>
                  <a:srgbClr val="4F81BD"/>
                </a:solidFill>
                <a:latin typeface="Cambria"/>
                <a:cs typeface="Cambria"/>
              </a:rPr>
              <a:t>LCD </a:t>
            </a:r>
            <a:r>
              <a:rPr sz="1100" b="1" spc="-10" dirty="0">
                <a:solidFill>
                  <a:srgbClr val="4F81BD"/>
                </a:solidFill>
                <a:latin typeface="Cambria"/>
                <a:cs typeface="Cambria"/>
              </a:rPr>
              <a:t>em</a:t>
            </a:r>
            <a:r>
              <a:rPr sz="1100" b="1" spc="14" dirty="0">
                <a:solidFill>
                  <a:srgbClr val="4F81BD"/>
                </a:solidFill>
                <a:latin typeface="Cambria"/>
                <a:cs typeface="Cambria"/>
              </a:rPr>
              <a:t> </a:t>
            </a:r>
            <a:r>
              <a:rPr sz="1100" b="1" dirty="0">
                <a:solidFill>
                  <a:srgbClr val="4F81BD"/>
                </a:solidFill>
                <a:latin typeface="Cambria"/>
                <a:cs typeface="Cambria"/>
              </a:rPr>
              <a:t>negativo</a:t>
            </a:r>
          </a:p>
        </p:txBody>
      </p:sp>
      <p:sp>
        <p:nvSpPr>
          <p:cNvPr id="6" name="object 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27</a:t>
            </a:r>
          </a:p>
        </p:txBody>
      </p:sp>
      <p:sp>
        <p:nvSpPr>
          <p:cNvPr id="7" name="object 4">
            <a:extLst>
              <a:ext uri="{FF2B5EF4-FFF2-40B4-BE49-F238E27FC236}">
                <a16:creationId xmlns:a16="http://schemas.microsoft.com/office/drawing/2014/main" id="{DFD0BD1D-DC79-4000-54C6-E674576AEA44}"/>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grpSp>
        <p:nvGrpSpPr>
          <p:cNvPr id="10" name="Agrupar 9">
            <a:extLst>
              <a:ext uri="{FF2B5EF4-FFF2-40B4-BE49-F238E27FC236}">
                <a16:creationId xmlns:a16="http://schemas.microsoft.com/office/drawing/2014/main" id="{6CF03A60-7C84-3405-857A-81732762BC7B}"/>
              </a:ext>
            </a:extLst>
          </p:cNvPr>
          <p:cNvGrpSpPr/>
          <p:nvPr/>
        </p:nvGrpSpPr>
        <p:grpSpPr>
          <a:xfrm>
            <a:off x="742165" y="939982"/>
            <a:ext cx="6074665" cy="3914712"/>
            <a:chOff x="742165" y="939982"/>
            <a:chExt cx="6074665" cy="3914712"/>
          </a:xfrm>
        </p:grpSpPr>
        <p:sp>
          <p:nvSpPr>
            <p:cNvPr id="3" name="object 1"/>
            <p:cNvSpPr/>
            <p:nvPr/>
          </p:nvSpPr>
          <p:spPr>
            <a:xfrm>
              <a:off x="742165" y="939982"/>
              <a:ext cx="6074665" cy="3914712"/>
            </a:xfrm>
            <a:prstGeom prst="rect">
              <a:avLst/>
            </a:prstGeom>
            <a:blipFill>
              <a:blip r:embed="rId3" cstate="print"/>
              <a:stretch>
                <a:fillRect/>
              </a:stretch>
            </a:blipFill>
          </p:spPr>
          <p:txBody>
            <a:bodyPr wrap="square" lIns="0" tIns="0" rIns="0" bIns="0" rtlCol="0">
              <a:spAutoFit/>
            </a:bodyPr>
            <a:lstStyle/>
            <a:p>
              <a:endParaRPr/>
            </a:p>
          </p:txBody>
        </p:sp>
        <p:sp>
          <p:nvSpPr>
            <p:cNvPr id="4" name="CaixaDeTexto 3">
              <a:extLst>
                <a:ext uri="{FF2B5EF4-FFF2-40B4-BE49-F238E27FC236}">
                  <a16:creationId xmlns:a16="http://schemas.microsoft.com/office/drawing/2014/main" id="{65722D8F-F20E-07EA-F43F-B837C8E9550B}"/>
                </a:ext>
              </a:extLst>
            </p:cNvPr>
            <p:cNvSpPr txBox="1"/>
            <p:nvPr/>
          </p:nvSpPr>
          <p:spPr>
            <a:xfrm>
              <a:off x="811275" y="1838722"/>
              <a:ext cx="648072" cy="169277"/>
            </a:xfrm>
            <a:prstGeom prst="rect">
              <a:avLst/>
            </a:prstGeom>
            <a:noFill/>
          </p:spPr>
          <p:txBody>
            <a:bodyPr wrap="square" rtlCol="0">
              <a:spAutoFit/>
            </a:bodyPr>
            <a:lstStyle/>
            <a:p>
              <a:r>
                <a:rPr lang="pt-BR" sz="500">
                  <a:highlight>
                    <a:srgbClr val="FFFF00"/>
                  </a:highlight>
                </a:rPr>
                <a:t>(por padrão)</a:t>
              </a:r>
            </a:p>
          </p:txBody>
        </p:sp>
        <p:sp>
          <p:nvSpPr>
            <p:cNvPr id="9" name="CaixaDeTexto 8">
              <a:extLst>
                <a:ext uri="{FF2B5EF4-FFF2-40B4-BE49-F238E27FC236}">
                  <a16:creationId xmlns:a16="http://schemas.microsoft.com/office/drawing/2014/main" id="{F25D37A4-2FFA-6E00-74A0-06BDB03566C4}"/>
                </a:ext>
              </a:extLst>
            </p:cNvPr>
            <p:cNvSpPr txBox="1"/>
            <p:nvPr/>
          </p:nvSpPr>
          <p:spPr>
            <a:xfrm>
              <a:off x="856402" y="2755448"/>
              <a:ext cx="434417" cy="169277"/>
            </a:xfrm>
            <a:prstGeom prst="rect">
              <a:avLst/>
            </a:prstGeom>
            <a:noFill/>
          </p:spPr>
          <p:txBody>
            <a:bodyPr wrap="square" rtlCol="0">
              <a:spAutoFit/>
            </a:bodyPr>
            <a:lstStyle/>
            <a:p>
              <a:r>
                <a:rPr lang="pt-BR" sz="500">
                  <a:highlight>
                    <a:srgbClr val="FFFF00"/>
                  </a:highlight>
                </a:rPr>
                <a:t>(padrão)</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203704" y="2997200"/>
            <a:ext cx="3040380" cy="15041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3127936" cy="679673"/>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Instalação e </a:t>
            </a:r>
            <a:r>
              <a:rPr sz="1400" b="1">
                <a:solidFill>
                  <a:srgbClr val="365F91"/>
                </a:solidFill>
                <a:latin typeface="Cambria"/>
                <a:cs typeface="Cambria"/>
              </a:rPr>
              <a:t>uso d</a:t>
            </a:r>
            <a:r>
              <a:rPr lang="pt-BR" sz="1400" b="1">
                <a:solidFill>
                  <a:srgbClr val="365F91"/>
                </a:solidFill>
                <a:latin typeface="Cambria"/>
                <a:cs typeface="Cambria"/>
              </a:rPr>
              <a:t>o</a:t>
            </a:r>
            <a:r>
              <a:rPr sz="1400" b="1">
                <a:solidFill>
                  <a:srgbClr val="365F91"/>
                </a:solidFill>
                <a:latin typeface="Cambria"/>
                <a:cs typeface="Cambria"/>
              </a:rPr>
              <a:t> </a:t>
            </a:r>
            <a:r>
              <a:rPr sz="1400" b="1" dirty="0">
                <a:solidFill>
                  <a:srgbClr val="365F91"/>
                </a:solidFill>
                <a:latin typeface="Cambria"/>
                <a:cs typeface="Cambria"/>
              </a:rPr>
              <a:t>APP</a:t>
            </a:r>
            <a:r>
              <a:rPr sz="1400" b="1" spc="13" dirty="0">
                <a:solidFill>
                  <a:srgbClr val="365F91"/>
                </a:solidFill>
                <a:latin typeface="Cambria"/>
                <a:cs typeface="Cambria"/>
              </a:rPr>
              <a:t> </a:t>
            </a:r>
            <a:r>
              <a:rPr sz="1400" b="1" dirty="0">
                <a:solidFill>
                  <a:srgbClr val="365F91"/>
                </a:solidFill>
                <a:latin typeface="Cambria"/>
                <a:cs typeface="Cambria"/>
              </a:rPr>
              <a:t>VOGE Global</a:t>
            </a:r>
          </a:p>
          <a:p>
            <a:pPr marL="0" marR="0">
              <a:lnSpc>
                <a:spcPts val="1347"/>
              </a:lnSpc>
              <a:spcBef>
                <a:spcPts val="558"/>
              </a:spcBef>
              <a:spcAft>
                <a:spcPts val="0"/>
              </a:spcAft>
            </a:pPr>
            <a:r>
              <a:rPr sz="1100" dirty="0">
                <a:solidFill>
                  <a:srgbClr val="000000"/>
                </a:solidFill>
                <a:latin typeface="Calibri"/>
                <a:cs typeface="Calibri"/>
              </a:rPr>
              <a:t>1</a:t>
            </a:r>
            <a:r>
              <a:rPr sz="1100">
                <a:solidFill>
                  <a:srgbClr val="000000"/>
                </a:solidFill>
                <a:latin typeface="Calibri"/>
                <a:cs typeface="Calibri"/>
              </a:rPr>
              <a:t>. </a:t>
            </a:r>
            <a:r>
              <a:rPr lang="pt-BR" sz="1100" b="1">
                <a:solidFill>
                  <a:srgbClr val="000000"/>
                </a:solidFill>
                <a:latin typeface="Calibri"/>
                <a:cs typeface="Calibri"/>
              </a:rPr>
              <a:t>Baixar</a:t>
            </a:r>
            <a:r>
              <a:rPr sz="1100" b="1">
                <a:solidFill>
                  <a:srgbClr val="000000"/>
                </a:solidFill>
                <a:latin typeface="Calibri"/>
                <a:cs typeface="Calibri"/>
              </a:rPr>
              <a:t> </a:t>
            </a:r>
            <a:r>
              <a:rPr sz="1100" b="1" dirty="0">
                <a:solidFill>
                  <a:srgbClr val="000000"/>
                </a:solidFill>
                <a:latin typeface="Calibri"/>
                <a:cs typeface="Calibri"/>
              </a:rPr>
              <a:t>a aplicação</a:t>
            </a:r>
            <a:r>
              <a:rPr sz="1100" b="1" spc="-12" dirty="0">
                <a:solidFill>
                  <a:srgbClr val="000000"/>
                </a:solidFill>
                <a:latin typeface="Calibri"/>
                <a:cs typeface="Calibri"/>
              </a:rPr>
              <a:t> </a:t>
            </a:r>
            <a:r>
              <a:rPr sz="1100" b="1" dirty="0">
                <a:solidFill>
                  <a:srgbClr val="000000"/>
                </a:solidFill>
                <a:latin typeface="Calibri"/>
                <a:cs typeface="Calibri"/>
              </a:rPr>
              <a:t>VOGE</a:t>
            </a:r>
            <a:r>
              <a:rPr sz="1100" b="1" spc="-17" dirty="0">
                <a:solidFill>
                  <a:srgbClr val="000000"/>
                </a:solidFill>
                <a:latin typeface="Calibri"/>
                <a:cs typeface="Calibri"/>
              </a:rPr>
              <a:t> </a:t>
            </a:r>
            <a:r>
              <a:rPr sz="1100" b="1" dirty="0">
                <a:solidFill>
                  <a:srgbClr val="000000"/>
                </a:solidFill>
                <a:latin typeface="Calibri"/>
                <a:cs typeface="Calibri"/>
              </a:rPr>
              <a:t>Global</a:t>
            </a:r>
          </a:p>
          <a:p>
            <a:pPr marL="0" marR="0">
              <a:lnSpc>
                <a:spcPts val="1347"/>
              </a:lnSpc>
              <a:spcBef>
                <a:spcPts val="452"/>
              </a:spcBef>
              <a:spcAft>
                <a:spcPts val="0"/>
              </a:spcAft>
            </a:pPr>
            <a:r>
              <a:rPr sz="1100">
                <a:solidFill>
                  <a:srgbClr val="000000"/>
                </a:solidFill>
                <a:latin typeface="Calibri"/>
                <a:cs typeface="Calibri"/>
              </a:rPr>
              <a:t>1.1 </a:t>
            </a:r>
            <a:r>
              <a:rPr lang="pt-BR" sz="1100">
                <a:solidFill>
                  <a:srgbClr val="000000"/>
                </a:solidFill>
                <a:latin typeface="Calibri"/>
                <a:cs typeface="Calibri"/>
              </a:rPr>
              <a:t>Baixar</a:t>
            </a:r>
            <a:r>
              <a:rPr sz="1100">
                <a:solidFill>
                  <a:srgbClr val="000000"/>
                </a:solidFill>
                <a:latin typeface="Calibri"/>
                <a:cs typeface="Calibri"/>
              </a:rPr>
              <a:t> </a:t>
            </a:r>
            <a:r>
              <a:rPr sz="1100" dirty="0">
                <a:solidFill>
                  <a:srgbClr val="000000"/>
                </a:solidFill>
                <a:latin typeface="Calibri"/>
                <a:cs typeface="Calibri"/>
              </a:rPr>
              <a:t>da Apple:</a:t>
            </a:r>
          </a:p>
        </p:txBody>
      </p:sp>
      <p:sp>
        <p:nvSpPr>
          <p:cNvPr id="6" name="object 6"/>
          <p:cNvSpPr txBox="1"/>
          <p:nvPr/>
        </p:nvSpPr>
        <p:spPr>
          <a:xfrm>
            <a:off x="576072" y="1461608"/>
            <a:ext cx="5702870" cy="3616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1.1.1</a:t>
            </a:r>
            <a:r>
              <a:rPr sz="1100" spc="-14" dirty="0">
                <a:solidFill>
                  <a:srgbClr val="000000"/>
                </a:solidFill>
                <a:latin typeface="Calibri"/>
                <a:cs typeface="Calibri"/>
              </a:rPr>
              <a:t> </a:t>
            </a:r>
            <a:r>
              <a:rPr sz="1100" dirty="0">
                <a:solidFill>
                  <a:srgbClr val="000000"/>
                </a:solidFill>
                <a:latin typeface="Calibri"/>
                <a:cs typeface="Calibri"/>
              </a:rPr>
              <a:t>Faça scan ao código QR de “Apple Download” com a câmara do</a:t>
            </a:r>
            <a:r>
              <a:rPr sz="1100" spc="14" dirty="0">
                <a:solidFill>
                  <a:srgbClr val="000000"/>
                </a:solidFill>
                <a:latin typeface="Calibri"/>
                <a:cs typeface="Calibri"/>
              </a:rPr>
              <a:t> </a:t>
            </a:r>
            <a:r>
              <a:rPr sz="1100" dirty="0">
                <a:solidFill>
                  <a:srgbClr val="000000"/>
                </a:solidFill>
                <a:latin typeface="Calibri"/>
                <a:cs typeface="Calibri"/>
              </a:rPr>
              <a:t>iPhone;</a:t>
            </a:r>
            <a:r>
              <a:rPr sz="1100" spc="18" dirty="0">
                <a:solidFill>
                  <a:srgbClr val="000000"/>
                </a:solidFill>
                <a:latin typeface="Calibri"/>
                <a:cs typeface="Calibri"/>
              </a:rPr>
              <a:t> </a:t>
            </a:r>
            <a:r>
              <a:rPr sz="1100" dirty="0">
                <a:solidFill>
                  <a:srgbClr val="000000"/>
                </a:solidFill>
                <a:latin typeface="Calibri"/>
                <a:cs typeface="Calibri"/>
              </a:rPr>
              <a:t>quando o identificar</a:t>
            </a:r>
          </a:p>
          <a:p>
            <a:pPr marL="0" marR="0">
              <a:lnSpc>
                <a:spcPts val="1200"/>
              </a:lnSpc>
              <a:spcBef>
                <a:spcPts val="0"/>
              </a:spcBef>
              <a:spcAft>
                <a:spcPts val="0"/>
              </a:spcAft>
            </a:pPr>
            <a:r>
              <a:rPr sz="1100" dirty="0">
                <a:solidFill>
                  <a:srgbClr val="000000"/>
                </a:solidFill>
                <a:latin typeface="Calibri"/>
                <a:cs typeface="Calibri"/>
              </a:rPr>
              <a:t>corretamente, clique nas</a:t>
            </a:r>
            <a:r>
              <a:rPr sz="1100" spc="-12" dirty="0">
                <a:solidFill>
                  <a:srgbClr val="000000"/>
                </a:solidFill>
                <a:latin typeface="Calibri"/>
                <a:cs typeface="Calibri"/>
              </a:rPr>
              <a:t> </a:t>
            </a:r>
            <a:r>
              <a:rPr sz="1100" dirty="0">
                <a:solidFill>
                  <a:srgbClr val="000000"/>
                </a:solidFill>
                <a:latin typeface="Calibri"/>
                <a:cs typeface="Calibri"/>
              </a:rPr>
              <a:t>ligações para descarregar.</a:t>
            </a:r>
          </a:p>
        </p:txBody>
      </p:sp>
      <p:sp>
        <p:nvSpPr>
          <p:cNvPr id="7" name="object 7"/>
          <p:cNvSpPr txBox="1"/>
          <p:nvPr/>
        </p:nvSpPr>
        <p:spPr>
          <a:xfrm>
            <a:off x="576072" y="1842608"/>
            <a:ext cx="4392894"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1.1.2</a:t>
            </a:r>
            <a:r>
              <a:rPr sz="1100" spc="-14" dirty="0">
                <a:solidFill>
                  <a:srgbClr val="000000"/>
                </a:solidFill>
                <a:latin typeface="Calibri"/>
                <a:cs typeface="Calibri"/>
              </a:rPr>
              <a:t> </a:t>
            </a:r>
            <a:r>
              <a:rPr sz="1100" dirty="0">
                <a:solidFill>
                  <a:srgbClr val="000000"/>
                </a:solidFill>
                <a:latin typeface="Calibri"/>
                <a:cs typeface="Calibri"/>
              </a:rPr>
              <a:t>Entre</a:t>
            </a:r>
            <a:r>
              <a:rPr sz="1100" spc="-15" dirty="0">
                <a:solidFill>
                  <a:srgbClr val="000000"/>
                </a:solidFill>
                <a:latin typeface="Calibri"/>
                <a:cs typeface="Calibri"/>
              </a:rPr>
              <a:t> </a:t>
            </a:r>
            <a:r>
              <a:rPr sz="1100" dirty="0">
                <a:solidFill>
                  <a:srgbClr val="000000"/>
                </a:solidFill>
                <a:latin typeface="Calibri"/>
                <a:cs typeface="Calibri"/>
              </a:rPr>
              <a:t>na App Store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iPhone,</a:t>
            </a:r>
            <a:r>
              <a:rPr sz="1100" spc="-10" dirty="0">
                <a:solidFill>
                  <a:srgbClr val="000000"/>
                </a:solidFill>
                <a:latin typeface="Calibri"/>
                <a:cs typeface="Calibri"/>
              </a:rPr>
              <a:t> </a:t>
            </a:r>
            <a:r>
              <a:rPr sz="1100" dirty="0">
                <a:solidFill>
                  <a:srgbClr val="000000"/>
                </a:solidFill>
                <a:latin typeface="Calibri"/>
                <a:cs typeface="Calibri"/>
              </a:rPr>
              <a:t>procure "VOGE Global"</a:t>
            </a:r>
            <a:r>
              <a:rPr sz="1100" spc="13" dirty="0">
                <a:solidFill>
                  <a:srgbClr val="000000"/>
                </a:solidFill>
                <a:latin typeface="Calibri"/>
                <a:cs typeface="Calibri"/>
              </a:rPr>
              <a:t> </a:t>
            </a:r>
            <a:r>
              <a:rPr sz="1100">
                <a:solidFill>
                  <a:srgbClr val="000000"/>
                </a:solidFill>
                <a:latin typeface="Calibri"/>
                <a:cs typeface="Calibri"/>
              </a:rPr>
              <a:t>e </a:t>
            </a:r>
            <a:r>
              <a:rPr lang="pt-BR" sz="1100">
                <a:solidFill>
                  <a:srgbClr val="000000"/>
                </a:solidFill>
                <a:latin typeface="Calibri"/>
                <a:cs typeface="Calibri"/>
              </a:rPr>
              <a:t>baixe o app</a:t>
            </a:r>
            <a:r>
              <a:rPr sz="1100">
                <a:solidFill>
                  <a:srgbClr val="000000"/>
                </a:solidFill>
                <a:latin typeface="Calibri"/>
                <a:cs typeface="Calibri"/>
              </a:rPr>
              <a:t>.</a:t>
            </a:r>
            <a:endParaRPr sz="1100" dirty="0">
              <a:solidFill>
                <a:srgbClr val="000000"/>
              </a:solidFill>
              <a:latin typeface="Calibri"/>
              <a:cs typeface="Calibri"/>
            </a:endParaRPr>
          </a:p>
          <a:p>
            <a:pPr marL="0" marR="0">
              <a:lnSpc>
                <a:spcPts val="1347"/>
              </a:lnSpc>
              <a:spcBef>
                <a:spcPts val="452"/>
              </a:spcBef>
              <a:spcAft>
                <a:spcPts val="0"/>
              </a:spcAft>
            </a:pPr>
            <a:r>
              <a:rPr sz="1100">
                <a:solidFill>
                  <a:srgbClr val="000000"/>
                </a:solidFill>
                <a:latin typeface="Calibri"/>
                <a:cs typeface="Calibri"/>
              </a:rPr>
              <a:t>1.2 </a:t>
            </a:r>
            <a:r>
              <a:rPr lang="pt-BR" sz="1100">
                <a:solidFill>
                  <a:srgbClr val="000000"/>
                </a:solidFill>
                <a:latin typeface="Calibri"/>
                <a:cs typeface="Calibri"/>
              </a:rPr>
              <a:t>Baixar</a:t>
            </a:r>
            <a:r>
              <a:rPr sz="1100">
                <a:solidFill>
                  <a:srgbClr val="000000"/>
                </a:solidFill>
                <a:latin typeface="Calibri"/>
                <a:cs typeface="Calibri"/>
              </a:rPr>
              <a:t> </a:t>
            </a:r>
            <a:r>
              <a:rPr sz="1100" dirty="0">
                <a:solidFill>
                  <a:srgbClr val="000000"/>
                </a:solidFill>
                <a:latin typeface="Calibri"/>
                <a:cs typeface="Calibri"/>
              </a:rPr>
              <a:t>de Android:</a:t>
            </a:r>
          </a:p>
        </p:txBody>
      </p:sp>
      <p:sp>
        <p:nvSpPr>
          <p:cNvPr id="8" name="object 8"/>
          <p:cNvSpPr txBox="1"/>
          <p:nvPr/>
        </p:nvSpPr>
        <p:spPr>
          <a:xfrm>
            <a:off x="576072" y="2299808"/>
            <a:ext cx="6306777"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1.2.1</a:t>
            </a:r>
            <a:r>
              <a:rPr sz="1100" spc="-14" dirty="0">
                <a:solidFill>
                  <a:srgbClr val="000000"/>
                </a:solidFill>
                <a:latin typeface="Calibri"/>
                <a:cs typeface="Calibri"/>
              </a:rPr>
              <a:t> </a:t>
            </a:r>
            <a:r>
              <a:rPr sz="1100" dirty="0">
                <a:solidFill>
                  <a:srgbClr val="000000"/>
                </a:solidFill>
                <a:latin typeface="Calibri"/>
                <a:cs typeface="Calibri"/>
              </a:rPr>
              <a:t>Abra a câmara do smartphone e faça</a:t>
            </a:r>
            <a:r>
              <a:rPr sz="1100" spc="-22" dirty="0">
                <a:solidFill>
                  <a:srgbClr val="000000"/>
                </a:solidFill>
                <a:latin typeface="Calibri"/>
                <a:cs typeface="Calibri"/>
              </a:rPr>
              <a:t> </a:t>
            </a:r>
            <a:r>
              <a:rPr sz="1100" dirty="0">
                <a:solidFill>
                  <a:srgbClr val="000000"/>
                </a:solidFill>
                <a:latin typeface="Calibri"/>
                <a:cs typeface="Calibri"/>
              </a:rPr>
              <a:t>scan ao</a:t>
            </a:r>
            <a:r>
              <a:rPr sz="1100" spc="11" dirty="0">
                <a:solidFill>
                  <a:srgbClr val="000000"/>
                </a:solidFill>
                <a:latin typeface="Calibri"/>
                <a:cs typeface="Calibri"/>
              </a:rPr>
              <a:t> </a:t>
            </a:r>
            <a:r>
              <a:rPr sz="1100" dirty="0">
                <a:solidFill>
                  <a:srgbClr val="000000"/>
                </a:solidFill>
                <a:latin typeface="Calibri"/>
                <a:cs typeface="Calibri"/>
              </a:rPr>
              <a:t>código </a:t>
            </a:r>
            <a:r>
              <a:rPr sz="1100" spc="11" dirty="0">
                <a:solidFill>
                  <a:srgbClr val="000000"/>
                </a:solidFill>
                <a:latin typeface="Calibri"/>
                <a:cs typeface="Calibri"/>
              </a:rPr>
              <a:t>QR</a:t>
            </a:r>
            <a:r>
              <a:rPr sz="1100" dirty="0">
                <a:solidFill>
                  <a:srgbClr val="000000"/>
                </a:solidFill>
                <a:latin typeface="Calibri"/>
                <a:cs typeface="Calibri"/>
              </a:rPr>
              <a:t> anexo identificado como “Android Download”.</a:t>
            </a:r>
          </a:p>
          <a:p>
            <a:pPr marL="0" marR="0">
              <a:lnSpc>
                <a:spcPts val="1347"/>
              </a:lnSpc>
              <a:spcBef>
                <a:spcPts val="452"/>
              </a:spcBef>
              <a:spcAft>
                <a:spcPts val="0"/>
              </a:spcAft>
            </a:pPr>
            <a:r>
              <a:rPr sz="1100" dirty="0">
                <a:solidFill>
                  <a:srgbClr val="000000"/>
                </a:solidFill>
                <a:latin typeface="Calibri"/>
                <a:cs typeface="Calibri"/>
              </a:rPr>
              <a:t>1.2.2</a:t>
            </a:r>
            <a:r>
              <a:rPr sz="1100" spc="-14" dirty="0">
                <a:solidFill>
                  <a:srgbClr val="000000"/>
                </a:solidFill>
                <a:latin typeface="Calibri"/>
                <a:cs typeface="Calibri"/>
              </a:rPr>
              <a:t> </a:t>
            </a:r>
            <a:r>
              <a:rPr sz="1100" dirty="0">
                <a:solidFill>
                  <a:srgbClr val="000000"/>
                </a:solidFill>
                <a:latin typeface="Calibri"/>
                <a:cs typeface="Calibri"/>
              </a:rPr>
              <a:t>Quando o</a:t>
            </a:r>
            <a:r>
              <a:rPr sz="1100" spc="17" dirty="0">
                <a:solidFill>
                  <a:srgbClr val="000000"/>
                </a:solidFill>
                <a:latin typeface="Calibri"/>
                <a:cs typeface="Calibri"/>
              </a:rPr>
              <a:t> </a:t>
            </a:r>
            <a:r>
              <a:rPr sz="1100" dirty="0">
                <a:solidFill>
                  <a:srgbClr val="000000"/>
                </a:solidFill>
                <a:latin typeface="Calibri"/>
                <a:cs typeface="Calibri"/>
              </a:rPr>
              <a:t>reconhecer</a:t>
            </a:r>
            <a:r>
              <a:rPr sz="1100">
                <a:solidFill>
                  <a:srgbClr val="000000"/>
                </a:solidFill>
                <a:latin typeface="Calibri"/>
                <a:cs typeface="Calibri"/>
              </a:rPr>
              <a:t>, </a:t>
            </a:r>
            <a:r>
              <a:rPr lang="pt-BR" sz="1100">
                <a:solidFill>
                  <a:srgbClr val="000000"/>
                </a:solidFill>
                <a:latin typeface="Calibri"/>
                <a:cs typeface="Calibri"/>
              </a:rPr>
              <a:t>baixe</a:t>
            </a:r>
            <a:r>
              <a:rPr sz="1100">
                <a:solidFill>
                  <a:srgbClr val="000000"/>
                </a:solidFill>
                <a:latin typeface="Calibri"/>
                <a:cs typeface="Calibri"/>
              </a:rPr>
              <a:t> </a:t>
            </a:r>
            <a:r>
              <a:rPr sz="1100" dirty="0">
                <a:solidFill>
                  <a:srgbClr val="000000"/>
                </a:solidFill>
                <a:latin typeface="Calibri"/>
                <a:cs typeface="Calibri"/>
              </a:rPr>
              <a:t>automaticamente.</a:t>
            </a:r>
          </a:p>
        </p:txBody>
      </p:sp>
      <p:sp>
        <p:nvSpPr>
          <p:cNvPr id="9" name="object 9"/>
          <p:cNvSpPr txBox="1"/>
          <p:nvPr/>
        </p:nvSpPr>
        <p:spPr>
          <a:xfrm>
            <a:off x="576072" y="2757008"/>
            <a:ext cx="491059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1.2.3</a:t>
            </a:r>
            <a:r>
              <a:rPr sz="1100" spc="-14" dirty="0">
                <a:solidFill>
                  <a:srgbClr val="000000"/>
                </a:solidFill>
                <a:latin typeface="Calibri"/>
                <a:cs typeface="Calibri"/>
              </a:rPr>
              <a:t> </a:t>
            </a:r>
            <a:r>
              <a:rPr sz="1100" dirty="0">
                <a:solidFill>
                  <a:srgbClr val="000000"/>
                </a:solidFill>
                <a:latin typeface="Calibri"/>
                <a:cs typeface="Calibri"/>
              </a:rPr>
              <a:t>Entre</a:t>
            </a:r>
            <a:r>
              <a:rPr sz="1100" spc="-15" dirty="0">
                <a:solidFill>
                  <a:srgbClr val="000000"/>
                </a:solidFill>
                <a:latin typeface="Calibri"/>
                <a:cs typeface="Calibri"/>
              </a:rPr>
              <a:t> </a:t>
            </a:r>
            <a:r>
              <a:rPr sz="1100" dirty="0">
                <a:solidFill>
                  <a:srgbClr val="000000"/>
                </a:solidFill>
                <a:latin typeface="Calibri"/>
                <a:cs typeface="Calibri"/>
              </a:rPr>
              <a:t>na Play</a:t>
            </a:r>
            <a:r>
              <a:rPr sz="1100" spc="10" dirty="0">
                <a:solidFill>
                  <a:srgbClr val="000000"/>
                </a:solidFill>
                <a:latin typeface="Calibri"/>
                <a:cs typeface="Calibri"/>
              </a:rPr>
              <a:t> </a:t>
            </a:r>
            <a:r>
              <a:rPr sz="1100" dirty="0">
                <a:solidFill>
                  <a:srgbClr val="000000"/>
                </a:solidFill>
                <a:latin typeface="Calibri"/>
                <a:cs typeface="Calibri"/>
              </a:rPr>
              <a:t>Store </a:t>
            </a:r>
            <a:r>
              <a:rPr sz="1100">
                <a:solidFill>
                  <a:srgbClr val="000000"/>
                </a:solidFill>
                <a:latin typeface="Calibri"/>
                <a:cs typeface="Calibri"/>
              </a:rPr>
              <a:t>do </a:t>
            </a:r>
            <a:r>
              <a:rPr lang="pt-BR" sz="1100">
                <a:solidFill>
                  <a:srgbClr val="000000"/>
                </a:solidFill>
                <a:latin typeface="Calibri"/>
                <a:cs typeface="Calibri"/>
              </a:rPr>
              <a:t>celular</a:t>
            </a:r>
            <a:r>
              <a:rPr sz="1100">
                <a:solidFill>
                  <a:srgbClr val="000000"/>
                </a:solidFill>
                <a:latin typeface="Calibri"/>
                <a:cs typeface="Calibri"/>
              </a:rPr>
              <a:t> </a:t>
            </a:r>
            <a:r>
              <a:rPr sz="1100" dirty="0">
                <a:solidFill>
                  <a:srgbClr val="000000"/>
                </a:solidFill>
                <a:latin typeface="Calibri"/>
                <a:cs typeface="Calibri"/>
              </a:rPr>
              <a:t>Android para </a:t>
            </a:r>
            <a:r>
              <a:rPr sz="1100">
                <a:solidFill>
                  <a:srgbClr val="000000"/>
                </a:solidFill>
                <a:latin typeface="Calibri"/>
                <a:cs typeface="Calibri"/>
              </a:rPr>
              <a:t>procurar </a:t>
            </a:r>
            <a:r>
              <a:rPr lang="pt-BR" sz="1100">
                <a:solidFill>
                  <a:srgbClr val="000000"/>
                </a:solidFill>
                <a:latin typeface="Calibri"/>
                <a:cs typeface="Calibri"/>
              </a:rPr>
              <a:t>o</a:t>
            </a:r>
            <a:r>
              <a:rPr sz="1100" spc="-14">
                <a:solidFill>
                  <a:srgbClr val="000000"/>
                </a:solidFill>
                <a:latin typeface="Calibri"/>
                <a:cs typeface="Calibri"/>
              </a:rPr>
              <a:t> </a:t>
            </a:r>
            <a:r>
              <a:rPr sz="1100" dirty="0">
                <a:solidFill>
                  <a:srgbClr val="000000"/>
                </a:solidFill>
                <a:latin typeface="Calibri"/>
                <a:cs typeface="Calibri"/>
              </a:rPr>
              <a:t>App </a:t>
            </a:r>
            <a:r>
              <a:rPr sz="1100">
                <a:solidFill>
                  <a:srgbClr val="000000"/>
                </a:solidFill>
                <a:latin typeface="Calibri"/>
                <a:cs typeface="Calibri"/>
              </a:rPr>
              <a:t>e </a:t>
            </a:r>
            <a:r>
              <a:rPr lang="pt-BR" sz="1100">
                <a:solidFill>
                  <a:srgbClr val="000000"/>
                </a:solidFill>
                <a:latin typeface="Calibri"/>
                <a:cs typeface="Calibri"/>
              </a:rPr>
              <a:t>baixá-lo</a:t>
            </a:r>
            <a:r>
              <a:rPr sz="1100">
                <a:solidFill>
                  <a:srgbClr val="000000"/>
                </a:solidFill>
                <a:latin typeface="Calibri"/>
                <a:cs typeface="Calibri"/>
              </a:rPr>
              <a:t>.</a:t>
            </a:r>
            <a:endParaRPr sz="1100" dirty="0">
              <a:solidFill>
                <a:srgbClr val="000000"/>
              </a:solidFill>
              <a:latin typeface="Calibri"/>
              <a:cs typeface="Calibri"/>
            </a:endParaRPr>
          </a:p>
        </p:txBody>
      </p:sp>
      <p:sp>
        <p:nvSpPr>
          <p:cNvPr id="10" name="object 10"/>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949196" y="714248"/>
            <a:ext cx="4277326" cy="248911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715231" y="3281564"/>
            <a:ext cx="2300511" cy="372336"/>
          </a:xfrm>
          <a:prstGeom prst="rect">
            <a:avLst/>
          </a:prstGeom>
        </p:spPr>
        <p:txBody>
          <a:bodyPr vert="horz" wrap="square" lIns="0" tIns="0" rIns="0" bIns="0" rtlCol="0">
            <a:spAutoFit/>
          </a:bodyPr>
          <a:lstStyle/>
          <a:p>
            <a:pPr marL="1685544" marR="0">
              <a:lnSpc>
                <a:spcPts val="1347"/>
              </a:lnSpc>
              <a:spcBef>
                <a:spcPts val="0"/>
              </a:spcBef>
              <a:spcAft>
                <a:spcPts val="0"/>
              </a:spcAft>
            </a:pPr>
            <a:r>
              <a:rPr sz="1100" i="1" dirty="0">
                <a:solidFill>
                  <a:srgbClr val="000000"/>
                </a:solidFill>
                <a:latin typeface="Calibri"/>
                <a:cs typeface="Calibri"/>
              </a:rPr>
              <a:t>Figura 1</a:t>
            </a:r>
          </a:p>
          <a:p>
            <a:pPr marL="0" marR="0">
              <a:lnSpc>
                <a:spcPts val="1284"/>
              </a:lnSpc>
              <a:spcBef>
                <a:spcPts val="0"/>
              </a:spcBef>
              <a:spcAft>
                <a:spcPts val="0"/>
              </a:spcAft>
            </a:pPr>
            <a:r>
              <a:rPr sz="1100" dirty="0">
                <a:solidFill>
                  <a:srgbClr val="000000"/>
                </a:solidFill>
                <a:latin typeface="Calibri"/>
                <a:cs typeface="Calibri"/>
              </a:rPr>
              <a:t>2. </a:t>
            </a:r>
            <a:r>
              <a:rPr sz="1100" b="1" dirty="0">
                <a:solidFill>
                  <a:srgbClr val="000000"/>
                </a:solidFill>
                <a:latin typeface="Calibri"/>
                <a:cs typeface="Calibri"/>
              </a:rPr>
              <a:t>Conseguir token de Mapbox</a:t>
            </a:r>
          </a:p>
        </p:txBody>
      </p:sp>
      <p:sp>
        <p:nvSpPr>
          <p:cNvPr id="6" name="object 6"/>
          <p:cNvSpPr txBox="1"/>
          <p:nvPr/>
        </p:nvSpPr>
        <p:spPr>
          <a:xfrm>
            <a:off x="3784487" y="3321153"/>
            <a:ext cx="61496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i="1" dirty="0">
                <a:solidFill>
                  <a:srgbClr val="000000"/>
                </a:solidFill>
                <a:latin typeface="Calibri"/>
                <a:cs typeface="Calibri"/>
              </a:rPr>
              <a:t>Figura 2</a:t>
            </a:r>
          </a:p>
        </p:txBody>
      </p:sp>
      <p:sp>
        <p:nvSpPr>
          <p:cNvPr id="7" name="object 7"/>
          <p:cNvSpPr txBox="1"/>
          <p:nvPr/>
        </p:nvSpPr>
        <p:spPr>
          <a:xfrm>
            <a:off x="5434434" y="3303943"/>
            <a:ext cx="61356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i="1" dirty="0">
                <a:solidFill>
                  <a:srgbClr val="000000"/>
                </a:solidFill>
                <a:latin typeface="Calibri"/>
                <a:cs typeface="Calibri"/>
              </a:rPr>
              <a:t>Figura</a:t>
            </a:r>
            <a:r>
              <a:rPr sz="1100" i="1" spc="-16" dirty="0">
                <a:solidFill>
                  <a:srgbClr val="000000"/>
                </a:solidFill>
                <a:latin typeface="Calibri"/>
                <a:cs typeface="Calibri"/>
              </a:rPr>
              <a:t> </a:t>
            </a:r>
            <a:r>
              <a:rPr sz="1100" i="1" dirty="0">
                <a:solidFill>
                  <a:srgbClr val="000000"/>
                </a:solidFill>
                <a:latin typeface="Calibri"/>
                <a:cs typeface="Calibri"/>
              </a:rPr>
              <a:t>3</a:t>
            </a:r>
          </a:p>
        </p:txBody>
      </p:sp>
      <p:sp>
        <p:nvSpPr>
          <p:cNvPr id="8" name="object 8"/>
          <p:cNvSpPr txBox="1"/>
          <p:nvPr/>
        </p:nvSpPr>
        <p:spPr>
          <a:xfrm>
            <a:off x="719507" y="3672450"/>
            <a:ext cx="377886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2.1 Abra o navegador e procure Mapbox,</a:t>
            </a:r>
            <a:r>
              <a:rPr sz="1100" spc="-17" dirty="0">
                <a:solidFill>
                  <a:srgbClr val="000000"/>
                </a:solidFill>
                <a:latin typeface="Calibri"/>
                <a:cs typeface="Calibri"/>
              </a:rPr>
              <a:t>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clique em Mapbox.</a:t>
            </a:r>
          </a:p>
        </p:txBody>
      </p:sp>
      <p:sp>
        <p:nvSpPr>
          <p:cNvPr id="9" name="object 9"/>
          <p:cNvSpPr txBox="1"/>
          <p:nvPr/>
        </p:nvSpPr>
        <p:spPr>
          <a:xfrm>
            <a:off x="719506" y="3894954"/>
            <a:ext cx="6163407" cy="38472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2.2 </a:t>
            </a:r>
            <a:r>
              <a:rPr sz="1100" spc="-20" dirty="0">
                <a:solidFill>
                  <a:srgbClr val="000000"/>
                </a:solidFill>
                <a:latin typeface="Calibri"/>
                <a:cs typeface="Calibri"/>
              </a:rPr>
              <a:t>Se</a:t>
            </a:r>
            <a:r>
              <a:rPr sz="1100" spc="-15" dirty="0">
                <a:solidFill>
                  <a:srgbClr val="000000"/>
                </a:solidFill>
                <a:latin typeface="Calibri"/>
                <a:cs typeface="Calibri"/>
              </a:rPr>
              <a:t> </a:t>
            </a:r>
            <a:r>
              <a:rPr sz="1100" spc="-28">
                <a:solidFill>
                  <a:srgbClr val="000000"/>
                </a:solidFill>
                <a:latin typeface="Calibri"/>
                <a:cs typeface="Calibri"/>
              </a:rPr>
              <a:t>não</a:t>
            </a:r>
            <a:r>
              <a:rPr sz="1100">
                <a:solidFill>
                  <a:srgbClr val="000000"/>
                </a:solidFill>
                <a:latin typeface="Calibri"/>
                <a:cs typeface="Calibri"/>
              </a:rPr>
              <a:t> </a:t>
            </a:r>
            <a:r>
              <a:rPr lang="pt-BR" sz="1100" spc="-22">
                <a:solidFill>
                  <a:srgbClr val="000000"/>
                </a:solidFill>
                <a:latin typeface="Calibri"/>
                <a:cs typeface="Calibri"/>
              </a:rPr>
              <a:t>possui uma </a:t>
            </a:r>
            <a:r>
              <a:rPr sz="1100" spc="-22">
                <a:solidFill>
                  <a:srgbClr val="000000"/>
                </a:solidFill>
                <a:latin typeface="Calibri"/>
                <a:cs typeface="Calibri"/>
              </a:rPr>
              <a:t>conta,</a:t>
            </a:r>
            <a:r>
              <a:rPr sz="1100">
                <a:solidFill>
                  <a:srgbClr val="000000"/>
                </a:solidFill>
                <a:latin typeface="Calibri"/>
                <a:cs typeface="Calibri"/>
              </a:rPr>
              <a:t> </a:t>
            </a:r>
            <a:r>
              <a:rPr sz="1100" spc="-21">
                <a:solidFill>
                  <a:srgbClr val="000000"/>
                </a:solidFill>
                <a:latin typeface="Calibri"/>
                <a:cs typeface="Calibri"/>
              </a:rPr>
              <a:t>regist</a:t>
            </a:r>
            <a:r>
              <a:rPr lang="pt-BR" sz="1100" spc="-21">
                <a:solidFill>
                  <a:srgbClr val="000000"/>
                </a:solidFill>
                <a:latin typeface="Calibri"/>
                <a:cs typeface="Calibri"/>
              </a:rPr>
              <a:t>r</a:t>
            </a:r>
            <a:r>
              <a:rPr sz="1100" spc="-21">
                <a:solidFill>
                  <a:srgbClr val="000000"/>
                </a:solidFill>
                <a:latin typeface="Calibri"/>
                <a:cs typeface="Calibri"/>
              </a:rPr>
              <a:t>e-se,</a:t>
            </a:r>
            <a:r>
              <a:rPr sz="1100" spc="-16">
                <a:solidFill>
                  <a:srgbClr val="000000"/>
                </a:solidFill>
                <a:latin typeface="Calibri"/>
                <a:cs typeface="Calibri"/>
              </a:rPr>
              <a:t> </a:t>
            </a:r>
            <a:r>
              <a:rPr lang="pt-BR" sz="1100" spc="-21">
                <a:solidFill>
                  <a:srgbClr val="000000"/>
                </a:solidFill>
                <a:latin typeface="Calibri"/>
                <a:cs typeface="Calibri"/>
              </a:rPr>
              <a:t>aperte</a:t>
            </a:r>
            <a:r>
              <a:rPr sz="1100" spc="-26">
                <a:solidFill>
                  <a:srgbClr val="000000"/>
                </a:solidFill>
                <a:latin typeface="Calibri"/>
                <a:cs typeface="Calibri"/>
              </a:rPr>
              <a:t> </a:t>
            </a:r>
            <a:r>
              <a:rPr sz="1100" spc="-18" dirty="0">
                <a:solidFill>
                  <a:srgbClr val="000000"/>
                </a:solidFill>
                <a:latin typeface="Calibri"/>
                <a:cs typeface="Calibri"/>
              </a:rPr>
              <a:t>“SIGN</a:t>
            </a:r>
            <a:r>
              <a:rPr sz="1100" spc="-25" dirty="0">
                <a:solidFill>
                  <a:srgbClr val="000000"/>
                </a:solidFill>
                <a:latin typeface="Calibri"/>
                <a:cs typeface="Calibri"/>
              </a:rPr>
              <a:t> </a:t>
            </a:r>
            <a:r>
              <a:rPr sz="1100" spc="-19" dirty="0">
                <a:solidFill>
                  <a:srgbClr val="000000"/>
                </a:solidFill>
                <a:latin typeface="Calibri"/>
                <a:cs typeface="Calibri"/>
              </a:rPr>
              <a:t>UP”</a:t>
            </a:r>
            <a:r>
              <a:rPr sz="1100" spc="-17" dirty="0">
                <a:solidFill>
                  <a:srgbClr val="000000"/>
                </a:solidFill>
                <a:latin typeface="Calibri"/>
                <a:cs typeface="Calibri"/>
              </a:rPr>
              <a:t> </a:t>
            </a:r>
            <a:r>
              <a:rPr sz="1100" dirty="0">
                <a:solidFill>
                  <a:srgbClr val="000000"/>
                </a:solidFill>
                <a:latin typeface="Calibri"/>
                <a:cs typeface="Calibri"/>
              </a:rPr>
              <a:t>e</a:t>
            </a:r>
            <a:r>
              <a:rPr sz="1100" spc="-34" dirty="0">
                <a:solidFill>
                  <a:srgbClr val="000000"/>
                </a:solidFill>
                <a:latin typeface="Calibri"/>
                <a:cs typeface="Calibri"/>
              </a:rPr>
              <a:t> </a:t>
            </a:r>
            <a:r>
              <a:rPr sz="1100" spc="-21" dirty="0">
                <a:solidFill>
                  <a:srgbClr val="000000"/>
                </a:solidFill>
                <a:latin typeface="Calibri"/>
                <a:cs typeface="Calibri"/>
              </a:rPr>
              <a:t>introduza</a:t>
            </a:r>
            <a:r>
              <a:rPr sz="1100" spc="-26" dirty="0">
                <a:solidFill>
                  <a:srgbClr val="000000"/>
                </a:solidFill>
                <a:latin typeface="Calibri"/>
                <a:cs typeface="Calibri"/>
              </a:rPr>
              <a:t> </a:t>
            </a:r>
            <a:r>
              <a:rPr sz="1100" dirty="0">
                <a:solidFill>
                  <a:srgbClr val="000000"/>
                </a:solidFill>
                <a:latin typeface="Calibri"/>
                <a:cs typeface="Calibri"/>
              </a:rPr>
              <a:t>a</a:t>
            </a:r>
            <a:r>
              <a:rPr sz="1100" spc="-47" dirty="0">
                <a:solidFill>
                  <a:srgbClr val="000000"/>
                </a:solidFill>
                <a:latin typeface="Calibri"/>
                <a:cs typeface="Calibri"/>
              </a:rPr>
              <a:t> </a:t>
            </a:r>
            <a:r>
              <a:rPr sz="1100" spc="-20" dirty="0">
                <a:solidFill>
                  <a:srgbClr val="000000"/>
                </a:solidFill>
                <a:latin typeface="Calibri"/>
                <a:cs typeface="Calibri"/>
              </a:rPr>
              <a:t>informação</a:t>
            </a:r>
            <a:r>
              <a:rPr sz="1100" dirty="0">
                <a:solidFill>
                  <a:srgbClr val="000000"/>
                </a:solidFill>
                <a:latin typeface="Calibri"/>
                <a:cs typeface="Calibri"/>
              </a:rPr>
              <a:t> </a:t>
            </a:r>
            <a:r>
              <a:rPr sz="1100" spc="-37" dirty="0">
                <a:solidFill>
                  <a:srgbClr val="000000"/>
                </a:solidFill>
                <a:latin typeface="Calibri"/>
                <a:cs typeface="Calibri"/>
              </a:rPr>
              <a:t>da</a:t>
            </a:r>
            <a:r>
              <a:rPr sz="1100" spc="12" dirty="0">
                <a:solidFill>
                  <a:srgbClr val="000000"/>
                </a:solidFill>
                <a:latin typeface="Calibri"/>
                <a:cs typeface="Calibri"/>
              </a:rPr>
              <a:t> </a:t>
            </a:r>
            <a:r>
              <a:rPr sz="1100" spc="-22" dirty="0">
                <a:solidFill>
                  <a:srgbClr val="000000"/>
                </a:solidFill>
                <a:latin typeface="Calibri"/>
                <a:cs typeface="Calibri"/>
              </a:rPr>
              <a:t>conta.</a:t>
            </a:r>
            <a:r>
              <a:rPr sz="1100" spc="-18" dirty="0">
                <a:solidFill>
                  <a:srgbClr val="000000"/>
                </a:solidFill>
                <a:latin typeface="Calibri"/>
                <a:cs typeface="Calibri"/>
              </a:rPr>
              <a:t> </a:t>
            </a:r>
            <a:r>
              <a:rPr sz="1100" spc="-20" dirty="0">
                <a:solidFill>
                  <a:srgbClr val="000000"/>
                </a:solidFill>
                <a:latin typeface="Calibri"/>
                <a:cs typeface="Calibri"/>
              </a:rPr>
              <a:t>(Ver</a:t>
            </a:r>
            <a:r>
              <a:rPr sz="1100" spc="-16" dirty="0">
                <a:solidFill>
                  <a:srgbClr val="000000"/>
                </a:solidFill>
                <a:latin typeface="Calibri"/>
                <a:cs typeface="Calibri"/>
              </a:rPr>
              <a:t> </a:t>
            </a:r>
            <a:r>
              <a:rPr sz="1100" spc="-21">
                <a:solidFill>
                  <a:srgbClr val="000000"/>
                </a:solidFill>
                <a:latin typeface="Calibri"/>
                <a:cs typeface="Calibri"/>
              </a:rPr>
              <a:t>Figura</a:t>
            </a:r>
            <a:r>
              <a:rPr sz="1100" spc="-26">
                <a:solidFill>
                  <a:srgbClr val="000000"/>
                </a:solidFill>
                <a:latin typeface="Calibri"/>
                <a:cs typeface="Calibri"/>
              </a:rPr>
              <a:t> </a:t>
            </a:r>
            <a:r>
              <a:rPr lang="pt-BR" sz="1100" spc="-17">
                <a:solidFill>
                  <a:srgbClr val="000000"/>
                </a:solidFill>
                <a:latin typeface="Calibri"/>
                <a:cs typeface="Calibri"/>
              </a:rPr>
              <a:t>1)</a:t>
            </a:r>
          </a:p>
          <a:p>
            <a:pPr marL="0" marR="0">
              <a:lnSpc>
                <a:spcPts val="1347"/>
              </a:lnSpc>
              <a:spcBef>
                <a:spcPts val="442"/>
              </a:spcBef>
              <a:spcAft>
                <a:spcPts val="0"/>
              </a:spcAft>
            </a:pPr>
            <a:r>
              <a:rPr lang="pt-BR" sz="1100">
                <a:solidFill>
                  <a:srgbClr val="000000"/>
                </a:solidFill>
                <a:latin typeface="Calibri"/>
                <a:cs typeface="Calibri"/>
              </a:rPr>
              <a:t>2.3 Introduza a informação de pagamento. (Ver Figura 2)</a:t>
            </a:r>
            <a:endParaRPr lang="pt-BR" sz="1100" dirty="0">
              <a:solidFill>
                <a:srgbClr val="000000"/>
              </a:solidFill>
              <a:latin typeface="Calibri"/>
              <a:cs typeface="Calibri"/>
            </a:endParaRPr>
          </a:p>
        </p:txBody>
      </p:sp>
      <p:sp>
        <p:nvSpPr>
          <p:cNvPr id="10" name="object 10"/>
          <p:cNvSpPr txBox="1"/>
          <p:nvPr/>
        </p:nvSpPr>
        <p:spPr>
          <a:xfrm>
            <a:off x="719507" y="4352154"/>
            <a:ext cx="6163408" cy="32060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2.4 </a:t>
            </a:r>
            <a:r>
              <a:rPr sz="1100">
                <a:solidFill>
                  <a:srgbClr val="000000"/>
                </a:solidFill>
                <a:latin typeface="Calibri"/>
                <a:cs typeface="Calibri"/>
              </a:rPr>
              <a:t>Após registr</a:t>
            </a:r>
            <a:r>
              <a:rPr lang="pt-BR" sz="1100">
                <a:solidFill>
                  <a:srgbClr val="000000"/>
                </a:solidFill>
                <a:latin typeface="Calibri"/>
                <a:cs typeface="Calibri"/>
              </a:rPr>
              <a:t>ar</a:t>
            </a:r>
            <a:r>
              <a:rPr sz="1100">
                <a:solidFill>
                  <a:srgbClr val="000000"/>
                </a:solidFill>
                <a:latin typeface="Calibri"/>
                <a:cs typeface="Calibri"/>
              </a:rPr>
              <a:t> </a:t>
            </a:r>
            <a:r>
              <a:rPr sz="1100" dirty="0">
                <a:solidFill>
                  <a:srgbClr val="000000"/>
                </a:solidFill>
                <a:latin typeface="Calibri"/>
                <a:cs typeface="Calibri"/>
              </a:rPr>
              <a:t>a conta, localize</a:t>
            </a:r>
            <a:r>
              <a:rPr sz="1100" spc="-13" dirty="0">
                <a:solidFill>
                  <a:srgbClr val="000000"/>
                </a:solidFill>
                <a:latin typeface="Calibri"/>
                <a:cs typeface="Calibri"/>
              </a:rPr>
              <a:t> </a:t>
            </a:r>
            <a:r>
              <a:rPr sz="1100" dirty="0">
                <a:solidFill>
                  <a:srgbClr val="000000"/>
                </a:solidFill>
                <a:latin typeface="Calibri"/>
                <a:cs typeface="Calibri"/>
              </a:rPr>
              <a:t>e clique em “criar um token”</a:t>
            </a:r>
            <a:r>
              <a:rPr sz="1100" spc="17" dirty="0">
                <a:solidFill>
                  <a:srgbClr val="000000"/>
                </a:solidFill>
                <a:latin typeface="Calibri"/>
                <a:cs typeface="Calibri"/>
              </a:rPr>
              <a:t> </a:t>
            </a:r>
            <a:r>
              <a:rPr sz="1100" dirty="0">
                <a:solidFill>
                  <a:srgbClr val="000000"/>
                </a:solidFill>
                <a:latin typeface="Calibri"/>
                <a:cs typeface="Calibri"/>
              </a:rPr>
              <a:t>para solicitar a</a:t>
            </a:r>
            <a:r>
              <a:rPr sz="1100" spc="-14" dirty="0">
                <a:solidFill>
                  <a:srgbClr val="000000"/>
                </a:solidFill>
                <a:latin typeface="Calibri"/>
                <a:cs typeface="Calibri"/>
              </a:rPr>
              <a:t> </a:t>
            </a:r>
            <a:r>
              <a:rPr sz="1100" dirty="0">
                <a:solidFill>
                  <a:srgbClr val="000000"/>
                </a:solidFill>
                <a:latin typeface="Calibri"/>
                <a:cs typeface="Calibri"/>
              </a:rPr>
              <a:t>criação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um token.</a:t>
            </a:r>
            <a:r>
              <a:rPr sz="1100" spc="-18" dirty="0">
                <a:solidFill>
                  <a:srgbClr val="000000"/>
                </a:solidFill>
                <a:latin typeface="Calibri"/>
                <a:cs typeface="Calibri"/>
              </a:rPr>
              <a:t> </a:t>
            </a:r>
            <a:r>
              <a:rPr sz="1100" dirty="0">
                <a:solidFill>
                  <a:srgbClr val="000000"/>
                </a:solidFill>
                <a:latin typeface="Calibri"/>
                <a:cs typeface="Calibri"/>
              </a:rPr>
              <a:t>(Ver a</a:t>
            </a:r>
          </a:p>
          <a:p>
            <a:pPr marL="0" marR="0">
              <a:lnSpc>
                <a:spcPts val="1200"/>
              </a:lnSpc>
              <a:spcBef>
                <a:spcPts val="0"/>
              </a:spcBef>
              <a:spcAft>
                <a:spcPts val="0"/>
              </a:spcAft>
            </a:pPr>
            <a:r>
              <a:rPr sz="1100" dirty="0">
                <a:solidFill>
                  <a:srgbClr val="000000"/>
                </a:solidFill>
                <a:latin typeface="Calibri"/>
                <a:cs typeface="Calibri"/>
              </a:rPr>
              <a:t>Figura 3).</a:t>
            </a:r>
          </a:p>
        </p:txBody>
      </p:sp>
      <p:sp>
        <p:nvSpPr>
          <p:cNvPr id="11" name="object 11"/>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29</a:t>
            </a:r>
          </a:p>
        </p:txBody>
      </p:sp>
      <p:sp>
        <p:nvSpPr>
          <p:cNvPr id="12" name="object 4">
            <a:extLst>
              <a:ext uri="{FF2B5EF4-FFF2-40B4-BE49-F238E27FC236}">
                <a16:creationId xmlns:a16="http://schemas.microsoft.com/office/drawing/2014/main" id="{C5A222D7-1205-675B-2133-C1208F34A34F}"/>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434840" y="756920"/>
            <a:ext cx="2295144" cy="186994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723900" y="731012"/>
            <a:ext cx="3133343" cy="189585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2374392" y="2767676"/>
            <a:ext cx="60501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Figura 4</a:t>
            </a:r>
          </a:p>
        </p:txBody>
      </p:sp>
      <p:sp>
        <p:nvSpPr>
          <p:cNvPr id="7" name="object 7"/>
          <p:cNvSpPr txBox="1"/>
          <p:nvPr/>
        </p:nvSpPr>
        <p:spPr>
          <a:xfrm>
            <a:off x="4622280" y="2767676"/>
            <a:ext cx="60515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Figura 5</a:t>
            </a:r>
          </a:p>
        </p:txBody>
      </p:sp>
      <p:sp>
        <p:nvSpPr>
          <p:cNvPr id="8" name="object 8"/>
          <p:cNvSpPr txBox="1"/>
          <p:nvPr/>
        </p:nvSpPr>
        <p:spPr>
          <a:xfrm>
            <a:off x="5970929" y="2767676"/>
            <a:ext cx="60515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Figura 6</a:t>
            </a:r>
          </a:p>
        </p:txBody>
      </p:sp>
      <p:sp>
        <p:nvSpPr>
          <p:cNvPr id="9" name="object 9"/>
          <p:cNvSpPr txBox="1"/>
          <p:nvPr/>
        </p:nvSpPr>
        <p:spPr>
          <a:xfrm>
            <a:off x="576072" y="2929220"/>
            <a:ext cx="644534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2.5 Introduza a chave</a:t>
            </a:r>
            <a:r>
              <a:rPr sz="1100" spc="-14" dirty="0">
                <a:solidFill>
                  <a:srgbClr val="000000"/>
                </a:solidFill>
                <a:latin typeface="Calibri"/>
                <a:cs typeface="Calibri"/>
              </a:rPr>
              <a:t> </a:t>
            </a:r>
            <a:r>
              <a:rPr sz="1100" dirty="0">
                <a:solidFill>
                  <a:srgbClr val="000000"/>
                </a:solidFill>
                <a:latin typeface="Calibri"/>
                <a:cs typeface="Calibri"/>
              </a:rPr>
              <a:t>do token e selecione os ajustes da aplicação,</a:t>
            </a:r>
            <a:r>
              <a:rPr sz="1100" spc="-10" dirty="0">
                <a:solidFill>
                  <a:srgbClr val="000000"/>
                </a:solidFill>
                <a:latin typeface="Calibri"/>
                <a:cs typeface="Calibri"/>
              </a:rPr>
              <a:t> </a:t>
            </a:r>
            <a:r>
              <a:rPr sz="1100" dirty="0">
                <a:solidFill>
                  <a:srgbClr val="000000"/>
                </a:solidFill>
                <a:latin typeface="Calibri"/>
                <a:cs typeface="Calibri"/>
              </a:rPr>
              <a:t>em</a:t>
            </a:r>
            <a:r>
              <a:rPr sz="1100" spc="23" dirty="0">
                <a:solidFill>
                  <a:srgbClr val="000000"/>
                </a:solidFill>
                <a:latin typeface="Calibri"/>
                <a:cs typeface="Calibri"/>
              </a:rPr>
              <a:t> </a:t>
            </a:r>
            <a:r>
              <a:rPr sz="1100" dirty="0">
                <a:solidFill>
                  <a:srgbClr val="000000"/>
                </a:solidFill>
                <a:latin typeface="Calibri"/>
                <a:cs typeface="Calibri"/>
              </a:rPr>
              <a:t>seguida clique </a:t>
            </a:r>
            <a:r>
              <a:rPr sz="1100" spc="16" dirty="0">
                <a:solidFill>
                  <a:srgbClr val="000000"/>
                </a:solidFill>
                <a:latin typeface="Calibri"/>
                <a:cs typeface="Calibri"/>
              </a:rPr>
              <a:t>em</a:t>
            </a:r>
            <a:r>
              <a:rPr sz="1100" spc="-21" dirty="0">
                <a:solidFill>
                  <a:srgbClr val="000000"/>
                </a:solidFill>
                <a:latin typeface="Calibri"/>
                <a:cs typeface="Calibri"/>
              </a:rPr>
              <a:t> </a:t>
            </a:r>
            <a:r>
              <a:rPr sz="1100" dirty="0">
                <a:solidFill>
                  <a:srgbClr val="000000"/>
                </a:solidFill>
                <a:latin typeface="Calibri"/>
                <a:cs typeface="Calibri"/>
              </a:rPr>
              <a:t>“criar um token”</a:t>
            </a:r>
            <a:r>
              <a:rPr sz="1100" spc="17" dirty="0">
                <a:solidFill>
                  <a:srgbClr val="000000"/>
                </a:solidFill>
                <a:latin typeface="Calibri"/>
                <a:cs typeface="Calibri"/>
              </a:rPr>
              <a:t> </a:t>
            </a:r>
            <a:r>
              <a:rPr sz="1100" dirty="0">
                <a:solidFill>
                  <a:srgbClr val="000000"/>
                </a:solidFill>
                <a:latin typeface="Calibri"/>
                <a:cs typeface="Calibri"/>
              </a:rPr>
              <a:t>(Ver</a:t>
            </a:r>
          </a:p>
          <a:p>
            <a:pPr marL="0" marR="0">
              <a:lnSpc>
                <a:spcPts val="1344"/>
              </a:lnSpc>
              <a:spcBef>
                <a:spcPts val="50"/>
              </a:spcBef>
              <a:spcAft>
                <a:spcPts val="0"/>
              </a:spcAft>
            </a:pPr>
            <a:r>
              <a:rPr sz="1100" dirty="0">
                <a:solidFill>
                  <a:srgbClr val="000000"/>
                </a:solidFill>
                <a:latin typeface="Calibri"/>
                <a:cs typeface="Calibri"/>
              </a:rPr>
              <a:t>a Figura 4).</a:t>
            </a:r>
          </a:p>
        </p:txBody>
      </p:sp>
      <p:sp>
        <p:nvSpPr>
          <p:cNvPr id="10" name="object 10"/>
          <p:cNvSpPr txBox="1"/>
          <p:nvPr/>
        </p:nvSpPr>
        <p:spPr>
          <a:xfrm>
            <a:off x="576072" y="3336128"/>
            <a:ext cx="625006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2.6 Introduza a palavra-passe de confirmação</a:t>
            </a:r>
            <a:r>
              <a:rPr sz="1100" spc="17" dirty="0">
                <a:solidFill>
                  <a:srgbClr val="000000"/>
                </a:solidFill>
                <a:latin typeface="Calibri"/>
                <a:cs typeface="Calibri"/>
              </a:rPr>
              <a:t> </a:t>
            </a:r>
            <a:r>
              <a:rPr sz="1100" dirty="0">
                <a:solidFill>
                  <a:srgbClr val="000000"/>
                </a:solidFill>
                <a:latin typeface="Calibri"/>
                <a:cs typeface="Calibri"/>
              </a:rPr>
              <a:t>para completar</a:t>
            </a:r>
            <a:r>
              <a:rPr sz="1100" spc="-15" dirty="0">
                <a:solidFill>
                  <a:srgbClr val="000000"/>
                </a:solidFill>
                <a:latin typeface="Calibri"/>
                <a:cs typeface="Calibri"/>
              </a:rPr>
              <a:t> </a:t>
            </a:r>
            <a:r>
              <a:rPr sz="1100" dirty="0">
                <a:solidFill>
                  <a:srgbClr val="000000"/>
                </a:solidFill>
                <a:latin typeface="Calibri"/>
                <a:cs typeface="Calibri"/>
              </a:rPr>
              <a:t>a criação do token</a:t>
            </a:r>
            <a:r>
              <a:rPr sz="1100" spc="-12" dirty="0">
                <a:solidFill>
                  <a:srgbClr val="000000"/>
                </a:solidFill>
                <a:latin typeface="Calibri"/>
                <a:cs typeface="Calibri"/>
              </a:rPr>
              <a:t> </a:t>
            </a:r>
            <a:r>
              <a:rPr sz="1100" dirty="0">
                <a:solidFill>
                  <a:srgbClr val="000000"/>
                </a:solidFill>
                <a:latin typeface="Calibri"/>
                <a:cs typeface="Calibri"/>
              </a:rPr>
              <a:t>(Ver Figura 5).</a:t>
            </a:r>
          </a:p>
          <a:p>
            <a:pPr marL="0" marR="0">
              <a:lnSpc>
                <a:spcPts val="1283"/>
              </a:lnSpc>
              <a:spcBef>
                <a:spcPts val="0"/>
              </a:spcBef>
              <a:spcAft>
                <a:spcPts val="0"/>
              </a:spcAft>
            </a:pPr>
            <a:r>
              <a:rPr sz="1100">
                <a:solidFill>
                  <a:srgbClr val="000000"/>
                </a:solidFill>
                <a:latin typeface="Calibri"/>
                <a:cs typeface="Calibri"/>
              </a:rPr>
              <a:t>2.7 Pode</a:t>
            </a:r>
            <a:r>
              <a:rPr lang="pt-BR" sz="1100">
                <a:solidFill>
                  <a:srgbClr val="000000"/>
                </a:solidFill>
                <a:latin typeface="Calibri"/>
                <a:cs typeface="Calibri"/>
              </a:rPr>
              <a:t>rá</a:t>
            </a:r>
            <a:r>
              <a:rPr sz="1100">
                <a:solidFill>
                  <a:srgbClr val="000000"/>
                </a:solidFill>
                <a:latin typeface="Calibri"/>
                <a:cs typeface="Calibri"/>
              </a:rPr>
              <a:t> </a:t>
            </a:r>
            <a:r>
              <a:rPr sz="1100" dirty="0">
                <a:solidFill>
                  <a:srgbClr val="000000"/>
                </a:solidFill>
                <a:latin typeface="Calibri"/>
                <a:cs typeface="Calibri"/>
              </a:rPr>
              <a:t>encontrar o token</a:t>
            </a:r>
            <a:r>
              <a:rPr sz="1100" spc="-17" dirty="0">
                <a:solidFill>
                  <a:srgbClr val="000000"/>
                </a:solidFill>
                <a:latin typeface="Calibri"/>
                <a:cs typeface="Calibri"/>
              </a:rPr>
              <a:t> </a:t>
            </a:r>
            <a:r>
              <a:rPr sz="1100" dirty="0">
                <a:solidFill>
                  <a:srgbClr val="000000"/>
                </a:solidFill>
                <a:latin typeface="Calibri"/>
                <a:cs typeface="Calibri"/>
              </a:rPr>
              <a:t>criado na parte inferior</a:t>
            </a:r>
            <a:r>
              <a:rPr sz="1100" spc="-18" dirty="0">
                <a:solidFill>
                  <a:srgbClr val="000000"/>
                </a:solidFill>
                <a:latin typeface="Calibri"/>
                <a:cs typeface="Calibri"/>
              </a:rPr>
              <a:t> </a:t>
            </a:r>
            <a:r>
              <a:rPr sz="1100" dirty="0">
                <a:solidFill>
                  <a:srgbClr val="000000"/>
                </a:solidFill>
                <a:latin typeface="Calibri"/>
                <a:cs typeface="Calibri"/>
              </a:rPr>
              <a:t>da página, mas não aparecerá</a:t>
            </a:r>
            <a:r>
              <a:rPr sz="1100" spc="-14" dirty="0">
                <a:solidFill>
                  <a:srgbClr val="000000"/>
                </a:solidFill>
                <a:latin typeface="Calibri"/>
                <a:cs typeface="Calibri"/>
              </a:rPr>
              <a:t> </a:t>
            </a:r>
            <a:r>
              <a:rPr sz="1100" dirty="0">
                <a:solidFill>
                  <a:srgbClr val="000000"/>
                </a:solidFill>
                <a:latin typeface="Calibri"/>
                <a:cs typeface="Calibri"/>
              </a:rPr>
              <a:t>na página da próxima vez</a:t>
            </a:r>
          </a:p>
          <a:p>
            <a:pPr marL="0" marR="0">
              <a:lnSpc>
                <a:spcPts val="1344"/>
              </a:lnSpc>
              <a:spcBef>
                <a:spcPts val="50"/>
              </a:spcBef>
              <a:spcAft>
                <a:spcPts val="0"/>
              </a:spcAft>
            </a:pPr>
            <a:r>
              <a:rPr sz="1100" dirty="0">
                <a:solidFill>
                  <a:srgbClr val="000000"/>
                </a:solidFill>
                <a:latin typeface="Calibri"/>
                <a:cs typeface="Calibri"/>
              </a:rPr>
              <a:t>que iniciar sessão,</a:t>
            </a:r>
            <a:r>
              <a:rPr sz="1100" spc="-10" dirty="0">
                <a:solidFill>
                  <a:srgbClr val="000000"/>
                </a:solidFill>
                <a:latin typeface="Calibri"/>
                <a:cs typeface="Calibri"/>
              </a:rPr>
              <a:t> </a:t>
            </a:r>
            <a:r>
              <a:rPr sz="1100" dirty="0">
                <a:solidFill>
                  <a:srgbClr val="000000"/>
                </a:solidFill>
                <a:latin typeface="Calibri"/>
                <a:cs typeface="Calibri"/>
              </a:rPr>
              <a:t>pelo que deve ter cuidado</a:t>
            </a:r>
            <a:r>
              <a:rPr sz="1100" spc="14" dirty="0">
                <a:solidFill>
                  <a:srgbClr val="000000"/>
                </a:solidFill>
                <a:latin typeface="Calibri"/>
                <a:cs typeface="Calibri"/>
              </a:rPr>
              <a:t> </a:t>
            </a:r>
            <a:r>
              <a:rPr sz="1100">
                <a:solidFill>
                  <a:srgbClr val="000000"/>
                </a:solidFill>
                <a:latin typeface="Calibri"/>
                <a:cs typeface="Calibri"/>
              </a:rPr>
              <a:t>em</a:t>
            </a:r>
            <a:r>
              <a:rPr sz="1100" spc="23">
                <a:solidFill>
                  <a:srgbClr val="000000"/>
                </a:solidFill>
                <a:latin typeface="Calibri"/>
                <a:cs typeface="Calibri"/>
              </a:rPr>
              <a:t> </a:t>
            </a:r>
            <a:r>
              <a:rPr lang="pt-BR" sz="1100" spc="23">
                <a:solidFill>
                  <a:srgbClr val="000000"/>
                </a:solidFill>
                <a:latin typeface="Calibri"/>
                <a:cs typeface="Calibri"/>
              </a:rPr>
              <a:t>anotar e </a:t>
            </a:r>
            <a:r>
              <a:rPr sz="1100">
                <a:solidFill>
                  <a:srgbClr val="000000"/>
                </a:solidFill>
                <a:latin typeface="Calibri"/>
                <a:cs typeface="Calibri"/>
              </a:rPr>
              <a:t>guardá-lo</a:t>
            </a:r>
            <a:r>
              <a:rPr sz="1100" spc="13">
                <a:solidFill>
                  <a:srgbClr val="000000"/>
                </a:solidFill>
                <a:latin typeface="Calibri"/>
                <a:cs typeface="Calibri"/>
              </a:rPr>
              <a:t> </a:t>
            </a:r>
            <a:r>
              <a:rPr sz="1100" dirty="0">
                <a:solidFill>
                  <a:srgbClr val="000000"/>
                </a:solidFill>
                <a:latin typeface="Calibri"/>
                <a:cs typeface="Calibri"/>
              </a:rPr>
              <a:t>(Ver Figura 6).</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554479" y="1476247"/>
            <a:ext cx="4561332" cy="270814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01132"/>
            <a:ext cx="230951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 </a:t>
            </a:r>
            <a:r>
              <a:rPr sz="1100" b="1" dirty="0">
                <a:solidFill>
                  <a:srgbClr val="000000"/>
                </a:solidFill>
                <a:latin typeface="Calibri"/>
                <a:cs typeface="Calibri"/>
              </a:rPr>
              <a:t>Configuração do VOGE</a:t>
            </a:r>
            <a:r>
              <a:rPr sz="1100" b="1" spc="-28" dirty="0">
                <a:solidFill>
                  <a:srgbClr val="000000"/>
                </a:solidFill>
                <a:latin typeface="Calibri"/>
                <a:cs typeface="Calibri"/>
              </a:rPr>
              <a:t> </a:t>
            </a:r>
            <a:r>
              <a:rPr sz="1100" b="1" dirty="0">
                <a:solidFill>
                  <a:srgbClr val="000000"/>
                </a:solidFill>
                <a:latin typeface="Calibri"/>
                <a:cs typeface="Calibri"/>
              </a:rPr>
              <a:t>Global Map</a:t>
            </a:r>
          </a:p>
        </p:txBody>
      </p:sp>
      <p:sp>
        <p:nvSpPr>
          <p:cNvPr id="6" name="object 6"/>
          <p:cNvSpPr txBox="1"/>
          <p:nvPr/>
        </p:nvSpPr>
        <p:spPr>
          <a:xfrm>
            <a:off x="684275" y="929732"/>
            <a:ext cx="6286621" cy="51406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3.1 Abra VOGE Global, depois abra Setup</a:t>
            </a:r>
            <a:r>
              <a:rPr sz="1100" spc="10" dirty="0">
                <a:solidFill>
                  <a:srgbClr val="000000"/>
                </a:solidFill>
                <a:latin typeface="Calibri"/>
                <a:cs typeface="Calibri"/>
              </a:rPr>
              <a:t> </a:t>
            </a:r>
            <a:r>
              <a:rPr sz="1100" dirty="0">
                <a:solidFill>
                  <a:srgbClr val="000000"/>
                </a:solidFill>
                <a:latin typeface="Wingdings"/>
                <a:cs typeface="Wingdings"/>
              </a:rPr>
              <a:t></a:t>
            </a:r>
            <a:r>
              <a:rPr sz="1100" spc="-30" dirty="0">
                <a:solidFill>
                  <a:srgbClr val="000000"/>
                </a:solidFill>
                <a:latin typeface="Times New Roman"/>
                <a:cs typeface="Times New Roman"/>
              </a:rPr>
              <a:t> </a:t>
            </a:r>
            <a:r>
              <a:rPr sz="1100" dirty="0">
                <a:solidFill>
                  <a:srgbClr val="000000"/>
                </a:solidFill>
                <a:latin typeface="Calibri"/>
                <a:cs typeface="Calibri"/>
              </a:rPr>
              <a:t>Map configuration </a:t>
            </a:r>
            <a:r>
              <a:rPr sz="1100" dirty="0">
                <a:solidFill>
                  <a:srgbClr val="000000"/>
                </a:solidFill>
                <a:latin typeface="Wingdings"/>
                <a:cs typeface="Wingdings"/>
              </a:rPr>
              <a:t></a:t>
            </a:r>
            <a:r>
              <a:rPr sz="1100" spc="-30" dirty="0">
                <a:solidFill>
                  <a:srgbClr val="000000"/>
                </a:solidFill>
                <a:latin typeface="Times New Roman"/>
                <a:cs typeface="Times New Roman"/>
              </a:rPr>
              <a:t> </a:t>
            </a:r>
            <a:r>
              <a:rPr sz="1100" dirty="0">
                <a:solidFill>
                  <a:srgbClr val="000000"/>
                </a:solidFill>
                <a:latin typeface="Calibri"/>
                <a:cs typeface="Calibri"/>
              </a:rPr>
              <a:t>Map configuration guidance </a:t>
            </a:r>
            <a:r>
              <a:rPr sz="1100" dirty="0">
                <a:solidFill>
                  <a:srgbClr val="000000"/>
                </a:solidFill>
                <a:latin typeface="Wingdings"/>
                <a:cs typeface="Wingdings"/>
              </a:rPr>
              <a:t></a:t>
            </a:r>
            <a:r>
              <a:rPr sz="1100" spc="-23" dirty="0">
                <a:solidFill>
                  <a:srgbClr val="000000"/>
                </a:solidFill>
                <a:latin typeface="Times New Roman"/>
                <a:cs typeface="Times New Roman"/>
              </a:rPr>
              <a:t> </a:t>
            </a:r>
            <a:r>
              <a:rPr sz="1100" dirty="0">
                <a:solidFill>
                  <a:srgbClr val="000000"/>
                </a:solidFill>
                <a:latin typeface="Calibri"/>
                <a:cs typeface="Calibri"/>
              </a:rPr>
              <a:t>Fill blanks</a:t>
            </a:r>
          </a:p>
          <a:p>
            <a:pPr marL="0" marR="0">
              <a:lnSpc>
                <a:spcPts val="1200"/>
              </a:lnSpc>
              <a:spcBef>
                <a:spcPts val="0"/>
              </a:spcBef>
              <a:spcAft>
                <a:spcPts val="0"/>
              </a:spcAft>
            </a:pPr>
            <a:r>
              <a:rPr sz="1100" dirty="0">
                <a:solidFill>
                  <a:srgbClr val="000000"/>
                </a:solidFill>
                <a:latin typeface="Calibri"/>
                <a:cs typeface="Calibri"/>
              </a:rPr>
              <a:t>for</a:t>
            </a:r>
            <a:r>
              <a:rPr sz="1100" spc="-20" dirty="0">
                <a:solidFill>
                  <a:srgbClr val="000000"/>
                </a:solidFill>
                <a:latin typeface="Calibri"/>
                <a:cs typeface="Calibri"/>
              </a:rPr>
              <a:t> </a:t>
            </a:r>
            <a:r>
              <a:rPr sz="1100" dirty="0">
                <a:solidFill>
                  <a:srgbClr val="000000"/>
                </a:solidFill>
                <a:latin typeface="Calibri"/>
                <a:cs typeface="Calibri"/>
              </a:rPr>
              <a:t>Mapbox</a:t>
            </a:r>
            <a:r>
              <a:rPr sz="1100" spc="-16" dirty="0">
                <a:solidFill>
                  <a:srgbClr val="000000"/>
                </a:solidFill>
                <a:latin typeface="Calibri"/>
                <a:cs typeface="Calibri"/>
              </a:rPr>
              <a:t> </a:t>
            </a:r>
            <a:r>
              <a:rPr sz="1100" dirty="0">
                <a:solidFill>
                  <a:srgbClr val="000000"/>
                </a:solidFill>
                <a:latin typeface="Calibri"/>
                <a:cs typeface="Calibri"/>
              </a:rPr>
              <a:t>Token (O utilizador deve solicitar Mapbox Token e preencher os espaços em branco; caso</a:t>
            </a:r>
          </a:p>
          <a:p>
            <a:pPr marL="0" marR="0">
              <a:lnSpc>
                <a:spcPts val="1200"/>
              </a:lnSpc>
              <a:spcBef>
                <a:spcPts val="0"/>
              </a:spcBef>
              <a:spcAft>
                <a:spcPts val="0"/>
              </a:spcAft>
            </a:pPr>
            <a:r>
              <a:rPr sz="1100" dirty="0">
                <a:solidFill>
                  <a:srgbClr val="000000"/>
                </a:solidFill>
                <a:latin typeface="Calibri"/>
                <a:cs typeface="Calibri"/>
              </a:rPr>
              <a:t>contrário</a:t>
            </a:r>
            <a:r>
              <a:rPr sz="1100" spc="18" dirty="0">
                <a:solidFill>
                  <a:srgbClr val="000000"/>
                </a:solidFill>
                <a:latin typeface="Calibri"/>
                <a:cs typeface="Calibri"/>
              </a:rPr>
              <a:t> </a:t>
            </a:r>
            <a:r>
              <a:rPr sz="1100" dirty="0">
                <a:solidFill>
                  <a:srgbClr val="000000"/>
                </a:solidFill>
                <a:latin typeface="Calibri"/>
                <a:cs typeface="Calibri"/>
              </a:rPr>
              <a:t>a navegação não funciona) (Figura 7).</a:t>
            </a:r>
          </a:p>
        </p:txBody>
      </p:sp>
      <p:sp>
        <p:nvSpPr>
          <p:cNvPr id="7" name="object 7"/>
          <p:cNvSpPr txBox="1"/>
          <p:nvPr/>
        </p:nvSpPr>
        <p:spPr>
          <a:xfrm>
            <a:off x="3381756" y="4181948"/>
            <a:ext cx="61300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Figura 7</a:t>
            </a:r>
          </a:p>
        </p:txBody>
      </p:sp>
      <p:sp>
        <p:nvSpPr>
          <p:cNvPr id="8" name="object 8"/>
          <p:cNvSpPr txBox="1"/>
          <p:nvPr/>
        </p:nvSpPr>
        <p:spPr>
          <a:xfrm>
            <a:off x="684275" y="4402928"/>
            <a:ext cx="599198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3.2 Preço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Mapbox, consulte o seguinte: O custo</a:t>
            </a:r>
            <a:r>
              <a:rPr sz="1100" spc="19" dirty="0">
                <a:solidFill>
                  <a:srgbClr val="000000"/>
                </a:solidFill>
                <a:latin typeface="Calibri"/>
                <a:cs typeface="Calibri"/>
              </a:rPr>
              <a:t> </a:t>
            </a:r>
            <a:r>
              <a:rPr sz="1100" dirty="0">
                <a:solidFill>
                  <a:srgbClr val="000000"/>
                </a:solidFill>
                <a:latin typeface="Calibri"/>
                <a:cs typeface="Calibri"/>
              </a:rPr>
              <a:t>real baseia-se no</a:t>
            </a:r>
            <a:r>
              <a:rPr sz="1100" spc="14" dirty="0">
                <a:solidFill>
                  <a:srgbClr val="000000"/>
                </a:solidFill>
                <a:latin typeface="Calibri"/>
                <a:cs typeface="Calibri"/>
              </a:rPr>
              <a:t> </a:t>
            </a:r>
            <a:r>
              <a:rPr sz="1100" dirty="0">
                <a:solidFill>
                  <a:srgbClr val="000000"/>
                </a:solidFill>
                <a:latin typeface="Calibri"/>
                <a:cs typeface="Calibri"/>
              </a:rPr>
              <a:t>preço</a:t>
            </a:r>
            <a:r>
              <a:rPr sz="1100" spc="-12" dirty="0">
                <a:solidFill>
                  <a:srgbClr val="000000"/>
                </a:solidFill>
                <a:latin typeface="Calibri"/>
                <a:cs typeface="Calibri"/>
              </a:rPr>
              <a:t> </a:t>
            </a:r>
            <a:r>
              <a:rPr sz="1100" dirty="0">
                <a:solidFill>
                  <a:srgbClr val="000000"/>
                </a:solidFill>
                <a:latin typeface="Calibri"/>
                <a:cs typeface="Calibri"/>
              </a:rPr>
              <a:t>mostrado</a:t>
            </a:r>
            <a:r>
              <a:rPr sz="1100" spc="19" dirty="0">
                <a:solidFill>
                  <a:srgbClr val="000000"/>
                </a:solidFill>
                <a:latin typeface="Calibri"/>
                <a:cs typeface="Calibri"/>
              </a:rPr>
              <a:t> </a:t>
            </a:r>
            <a:r>
              <a:rPr sz="1100" dirty="0">
                <a:solidFill>
                  <a:srgbClr val="000000"/>
                </a:solidFill>
                <a:latin typeface="Calibri"/>
                <a:cs typeface="Calibri"/>
              </a:rPr>
              <a:t>na APP (Figura 8).</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56329" y="609506"/>
            <a:ext cx="6312996" cy="397325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3613465" y="4607160"/>
            <a:ext cx="61300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Figura 8</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476247"/>
            <a:ext cx="6406896" cy="17708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01132"/>
            <a:ext cx="25180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 </a:t>
            </a:r>
            <a:r>
              <a:rPr sz="1100" b="1" dirty="0">
                <a:solidFill>
                  <a:srgbClr val="000000"/>
                </a:solidFill>
                <a:latin typeface="Calibri"/>
                <a:cs typeface="Calibri"/>
              </a:rPr>
              <a:t>Uso da navegação básica de Bluetooth</a:t>
            </a:r>
          </a:p>
        </p:txBody>
      </p:sp>
      <p:sp>
        <p:nvSpPr>
          <p:cNvPr id="6" name="object 6"/>
          <p:cNvSpPr txBox="1"/>
          <p:nvPr/>
        </p:nvSpPr>
        <p:spPr>
          <a:xfrm>
            <a:off x="684275" y="929732"/>
            <a:ext cx="6354418" cy="47448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4.1 Ative</a:t>
            </a:r>
            <a:r>
              <a:rPr sz="1100" spc="-15" dirty="0">
                <a:solidFill>
                  <a:srgbClr val="000000"/>
                </a:solidFill>
                <a:latin typeface="Calibri"/>
                <a:cs typeface="Calibri"/>
              </a:rPr>
              <a:t> </a:t>
            </a:r>
            <a:r>
              <a:rPr sz="1100" dirty="0">
                <a:solidFill>
                  <a:srgbClr val="000000"/>
                </a:solidFill>
                <a:latin typeface="Calibri"/>
                <a:cs typeface="Calibri"/>
              </a:rPr>
              <a:t>a moto, abra as</a:t>
            </a:r>
            <a:r>
              <a:rPr sz="1100" spc="-12" dirty="0">
                <a:solidFill>
                  <a:srgbClr val="000000"/>
                </a:solidFill>
                <a:latin typeface="Calibri"/>
                <a:cs typeface="Calibri"/>
              </a:rPr>
              <a:t> </a:t>
            </a:r>
            <a:r>
              <a:rPr sz="1100" dirty="0">
                <a:solidFill>
                  <a:srgbClr val="000000"/>
                </a:solidFill>
                <a:latin typeface="Calibri"/>
                <a:cs typeface="Calibri"/>
              </a:rPr>
              <a:t>definições </a:t>
            </a:r>
            <a:r>
              <a:rPr sz="1100">
                <a:solidFill>
                  <a:srgbClr val="000000"/>
                </a:solidFill>
                <a:latin typeface="Calibri"/>
                <a:cs typeface="Calibri"/>
              </a:rPr>
              <a:t>do </a:t>
            </a:r>
            <a:r>
              <a:rPr lang="pt-BR" sz="1100">
                <a:solidFill>
                  <a:srgbClr val="000000"/>
                </a:solidFill>
                <a:latin typeface="Calibri"/>
                <a:cs typeface="Calibri"/>
              </a:rPr>
              <a:t>celular</a:t>
            </a:r>
            <a:r>
              <a:rPr sz="1100">
                <a:solidFill>
                  <a:srgbClr val="000000"/>
                </a:solidFill>
                <a:latin typeface="Calibri"/>
                <a:cs typeface="Calibri"/>
              </a:rPr>
              <a:t> </a:t>
            </a:r>
            <a:r>
              <a:rPr sz="1100" dirty="0">
                <a:solidFill>
                  <a:srgbClr val="000000"/>
                </a:solidFill>
                <a:latin typeface="Wingdings"/>
                <a:cs typeface="Wingdings"/>
              </a:rPr>
              <a:t></a:t>
            </a:r>
            <a:r>
              <a:rPr sz="1100" spc="-30" dirty="0">
                <a:solidFill>
                  <a:srgbClr val="000000"/>
                </a:solidFill>
                <a:latin typeface="Times New Roman"/>
                <a:cs typeface="Times New Roman"/>
              </a:rPr>
              <a:t> </a:t>
            </a:r>
            <a:r>
              <a:rPr sz="1100" dirty="0">
                <a:solidFill>
                  <a:srgbClr val="000000"/>
                </a:solidFill>
                <a:latin typeface="Calibri"/>
                <a:cs typeface="Calibri"/>
              </a:rPr>
              <a:t>Bluetooth, selecione o nome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Bluetooth</a:t>
            </a:r>
            <a:r>
              <a:rPr sz="1100" spc="-15" dirty="0">
                <a:solidFill>
                  <a:srgbClr val="000000"/>
                </a:solidFill>
                <a:latin typeface="Calibri"/>
                <a:cs typeface="Calibri"/>
              </a:rPr>
              <a:t> </a:t>
            </a:r>
            <a:r>
              <a:rPr sz="1100" dirty="0">
                <a:solidFill>
                  <a:srgbClr val="000000"/>
                </a:solidFill>
                <a:latin typeface="Calibri"/>
                <a:cs typeface="Calibri"/>
              </a:rPr>
              <a:t>da (VOGE-), e</a:t>
            </a:r>
          </a:p>
          <a:p>
            <a:pPr marL="0" marR="0">
              <a:lnSpc>
                <a:spcPts val="1200"/>
              </a:lnSpc>
              <a:spcBef>
                <a:spcPts val="0"/>
              </a:spcBef>
              <a:spcAft>
                <a:spcPts val="0"/>
              </a:spcAft>
            </a:pPr>
            <a:r>
              <a:rPr sz="1100" dirty="0">
                <a:solidFill>
                  <a:srgbClr val="000000"/>
                </a:solidFill>
                <a:latin typeface="Calibri"/>
                <a:cs typeface="Calibri"/>
              </a:rPr>
              <a:t>quando estiver conectado corretamente, permita </a:t>
            </a:r>
            <a:r>
              <a:rPr sz="1100">
                <a:solidFill>
                  <a:srgbClr val="000000"/>
                </a:solidFill>
                <a:latin typeface="Calibri"/>
                <a:cs typeface="Calibri"/>
              </a:rPr>
              <a:t>que</a:t>
            </a:r>
            <a:r>
              <a:rPr sz="1100" spc="-13">
                <a:solidFill>
                  <a:srgbClr val="000000"/>
                </a:solidFill>
                <a:latin typeface="Calibri"/>
                <a:cs typeface="Calibri"/>
              </a:rPr>
              <a:t> </a:t>
            </a:r>
            <a:r>
              <a:rPr lang="pt-BR" sz="1100">
                <a:solidFill>
                  <a:srgbClr val="000000"/>
                </a:solidFill>
                <a:latin typeface="Calibri"/>
                <a:cs typeface="Calibri"/>
              </a:rPr>
              <a:t>o</a:t>
            </a:r>
            <a:r>
              <a:rPr sz="1100">
                <a:solidFill>
                  <a:srgbClr val="000000"/>
                </a:solidFill>
                <a:latin typeface="Calibri"/>
                <a:cs typeface="Calibri"/>
              </a:rPr>
              <a:t> </a:t>
            </a:r>
            <a:r>
              <a:rPr sz="1100" dirty="0">
                <a:solidFill>
                  <a:srgbClr val="000000"/>
                </a:solidFill>
                <a:latin typeface="Calibri"/>
                <a:cs typeface="Calibri"/>
              </a:rPr>
              <a:t>App consulte a </a:t>
            </a:r>
            <a:r>
              <a:rPr sz="1100">
                <a:solidFill>
                  <a:srgbClr val="000000"/>
                </a:solidFill>
                <a:latin typeface="Calibri"/>
                <a:cs typeface="Calibri"/>
              </a:rPr>
              <a:t>agenda telef</a:t>
            </a:r>
            <a:r>
              <a:rPr lang="pt-BR" sz="1100">
                <a:solidFill>
                  <a:srgbClr val="000000"/>
                </a:solidFill>
                <a:latin typeface="Calibri"/>
                <a:cs typeface="Calibri"/>
              </a:rPr>
              <a:t>o</a:t>
            </a:r>
            <a:r>
              <a:rPr sz="1100">
                <a:solidFill>
                  <a:srgbClr val="000000"/>
                </a:solidFill>
                <a:latin typeface="Calibri"/>
                <a:cs typeface="Calibri"/>
              </a:rPr>
              <a:t>nica</a:t>
            </a:r>
            <a:r>
              <a:rPr sz="1100" dirty="0">
                <a:solidFill>
                  <a:srgbClr val="000000"/>
                </a:solidFill>
                <a:latin typeface="Calibri"/>
                <a:cs typeface="Calibri"/>
              </a:rPr>
              <a:t>; quando estiver</a:t>
            </a:r>
          </a:p>
          <a:p>
            <a:pPr marL="0" marR="0">
              <a:lnSpc>
                <a:spcPts val="1200"/>
              </a:lnSpc>
              <a:spcBef>
                <a:spcPts val="0"/>
              </a:spcBef>
              <a:spcAft>
                <a:spcPts val="0"/>
              </a:spcAft>
            </a:pPr>
            <a:r>
              <a:rPr sz="1100" dirty="0">
                <a:solidFill>
                  <a:srgbClr val="000000"/>
                </a:solidFill>
                <a:latin typeface="Calibri"/>
                <a:cs typeface="Calibri"/>
              </a:rPr>
              <a:t>emparelhado</a:t>
            </a:r>
            <a:r>
              <a:rPr sz="1100">
                <a:solidFill>
                  <a:srgbClr val="000000"/>
                </a:solidFill>
                <a:latin typeface="Calibri"/>
                <a:cs typeface="Calibri"/>
              </a:rPr>
              <a:t>, n</a:t>
            </a:r>
            <a:r>
              <a:rPr lang="pt-BR" sz="1100">
                <a:solidFill>
                  <a:srgbClr val="000000"/>
                </a:solidFill>
                <a:latin typeface="Calibri"/>
                <a:cs typeface="Calibri"/>
              </a:rPr>
              <a:t>a</a:t>
            </a:r>
            <a:r>
              <a:rPr sz="1100">
                <a:solidFill>
                  <a:srgbClr val="000000"/>
                </a:solidFill>
                <a:latin typeface="Calibri"/>
                <a:cs typeface="Calibri"/>
              </a:rPr>
              <a:t> </a:t>
            </a:r>
            <a:r>
              <a:rPr lang="pt-BR" sz="1100">
                <a:solidFill>
                  <a:srgbClr val="000000"/>
                </a:solidFill>
                <a:latin typeface="Calibri"/>
                <a:cs typeface="Calibri"/>
              </a:rPr>
              <a:t>tela</a:t>
            </a:r>
            <a:r>
              <a:rPr sz="1100">
                <a:solidFill>
                  <a:srgbClr val="000000"/>
                </a:solidFill>
                <a:latin typeface="Calibri"/>
                <a:cs typeface="Calibri"/>
              </a:rPr>
              <a:t> </a:t>
            </a:r>
            <a:r>
              <a:rPr sz="1100" dirty="0">
                <a:solidFill>
                  <a:srgbClr val="000000"/>
                </a:solidFill>
                <a:latin typeface="Calibri"/>
                <a:cs typeface="Calibri"/>
              </a:rPr>
              <a:t>do painel de instrumentos acende-se o sinal Bluetooth</a:t>
            </a:r>
            <a:r>
              <a:rPr sz="1100" spc="-10" dirty="0">
                <a:solidFill>
                  <a:srgbClr val="000000"/>
                </a:solidFill>
                <a:latin typeface="Calibri"/>
                <a:cs typeface="Calibri"/>
              </a:rPr>
              <a:t> </a:t>
            </a:r>
            <a:r>
              <a:rPr sz="1100" dirty="0">
                <a:solidFill>
                  <a:srgbClr val="000000"/>
                </a:solidFill>
                <a:latin typeface="Calibri"/>
                <a:cs typeface="Calibri"/>
              </a:rPr>
              <a:t>1.</a:t>
            </a:r>
          </a:p>
        </p:txBody>
      </p:sp>
      <p:sp>
        <p:nvSpPr>
          <p:cNvPr id="7" name="object 7"/>
          <p:cNvSpPr txBox="1"/>
          <p:nvPr/>
        </p:nvSpPr>
        <p:spPr>
          <a:xfrm>
            <a:off x="684275" y="3311744"/>
            <a:ext cx="6438818" cy="47448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4.2 Abra a App VOGE</a:t>
            </a:r>
            <a:r>
              <a:rPr sz="1100" spc="-22" dirty="0">
                <a:solidFill>
                  <a:srgbClr val="000000"/>
                </a:solidFill>
                <a:latin typeface="Calibri"/>
                <a:cs typeface="Calibri"/>
              </a:rPr>
              <a:t> </a:t>
            </a:r>
            <a:r>
              <a:rPr sz="1100" dirty="0">
                <a:solidFill>
                  <a:srgbClr val="000000"/>
                </a:solidFill>
                <a:latin typeface="Calibri"/>
                <a:cs typeface="Calibri"/>
              </a:rPr>
              <a:t>Global, clique no ícone de Bluetooth de (BLE-VOGE-)</a:t>
            </a:r>
            <a:r>
              <a:rPr sz="1100" spc="10" dirty="0">
                <a:solidFill>
                  <a:srgbClr val="000000"/>
                </a:solidFill>
                <a:latin typeface="Calibri"/>
                <a:cs typeface="Calibri"/>
              </a:rPr>
              <a:t> </a:t>
            </a:r>
            <a:r>
              <a:rPr sz="1100" dirty="0">
                <a:solidFill>
                  <a:srgbClr val="000000"/>
                </a:solidFill>
                <a:latin typeface="Calibri"/>
                <a:cs typeface="Calibri"/>
              </a:rPr>
              <a:t>para começar a conexão; quando </a:t>
            </a:r>
            <a:r>
              <a:rPr sz="1100" spc="11" dirty="0">
                <a:solidFill>
                  <a:srgbClr val="000000"/>
                </a:solidFill>
                <a:latin typeface="Calibri"/>
                <a:cs typeface="Calibri"/>
              </a:rPr>
              <a:t>se</a:t>
            </a:r>
          </a:p>
          <a:p>
            <a:pPr marL="0" marR="0">
              <a:lnSpc>
                <a:spcPts val="1200"/>
              </a:lnSpc>
              <a:spcBef>
                <a:spcPts val="0"/>
              </a:spcBef>
              <a:spcAft>
                <a:spcPts val="0"/>
              </a:spcAft>
            </a:pPr>
            <a:r>
              <a:rPr sz="1100" dirty="0">
                <a:solidFill>
                  <a:srgbClr val="000000"/>
                </a:solidFill>
                <a:latin typeface="Calibri"/>
                <a:cs typeface="Calibri"/>
              </a:rPr>
              <a:t>emparelhar corretamente,</a:t>
            </a:r>
            <a:r>
              <a:rPr sz="1100" spc="-16" dirty="0">
                <a:solidFill>
                  <a:srgbClr val="000000"/>
                </a:solidFill>
                <a:latin typeface="Calibri"/>
                <a:cs typeface="Calibri"/>
              </a:rPr>
              <a:t> </a:t>
            </a:r>
            <a:r>
              <a:rPr sz="1100" dirty="0">
                <a:solidFill>
                  <a:srgbClr val="000000"/>
                </a:solidFill>
                <a:latin typeface="Calibri"/>
                <a:cs typeface="Calibri"/>
              </a:rPr>
              <a:t>o aviso de Bluetooth</a:t>
            </a:r>
            <a:r>
              <a:rPr sz="1100" spc="-11" dirty="0">
                <a:solidFill>
                  <a:srgbClr val="000000"/>
                </a:solidFill>
                <a:latin typeface="Calibri"/>
                <a:cs typeface="Calibri"/>
              </a:rPr>
              <a:t> </a:t>
            </a:r>
            <a:r>
              <a:rPr sz="1100" dirty="0">
                <a:solidFill>
                  <a:srgbClr val="000000"/>
                </a:solidFill>
                <a:latin typeface="Calibri"/>
                <a:cs typeface="Calibri"/>
              </a:rPr>
              <a:t>mudará para a cor amarela</a:t>
            </a:r>
            <a:r>
              <a:rPr sz="1100">
                <a:solidFill>
                  <a:srgbClr val="000000"/>
                </a:solidFill>
                <a:latin typeface="Calibri"/>
                <a:cs typeface="Calibri"/>
              </a:rPr>
              <a:t>, </a:t>
            </a:r>
            <a:r>
              <a:rPr sz="1100" spc="-15">
                <a:solidFill>
                  <a:srgbClr val="000000"/>
                </a:solidFill>
                <a:latin typeface="Calibri"/>
                <a:cs typeface="Calibri"/>
              </a:rPr>
              <a:t>n</a:t>
            </a:r>
            <a:r>
              <a:rPr lang="pt-BR" sz="1100" spc="-15">
                <a:solidFill>
                  <a:srgbClr val="000000"/>
                </a:solidFill>
                <a:latin typeface="Calibri"/>
                <a:cs typeface="Calibri"/>
              </a:rPr>
              <a:t>a tela</a:t>
            </a:r>
            <a:r>
              <a:rPr sz="1100">
                <a:solidFill>
                  <a:srgbClr val="000000"/>
                </a:solidFill>
                <a:latin typeface="Calibri"/>
                <a:cs typeface="Calibri"/>
              </a:rPr>
              <a:t> </a:t>
            </a:r>
            <a:r>
              <a:rPr sz="1100" dirty="0">
                <a:solidFill>
                  <a:srgbClr val="000000"/>
                </a:solidFill>
                <a:latin typeface="Calibri"/>
                <a:cs typeface="Calibri"/>
              </a:rPr>
              <a:t>do</a:t>
            </a:r>
            <a:r>
              <a:rPr sz="1100" spc="16" dirty="0">
                <a:solidFill>
                  <a:srgbClr val="000000"/>
                </a:solidFill>
                <a:latin typeface="Calibri"/>
                <a:cs typeface="Calibri"/>
              </a:rPr>
              <a:t> </a:t>
            </a:r>
            <a:r>
              <a:rPr sz="1100" dirty="0">
                <a:solidFill>
                  <a:srgbClr val="000000"/>
                </a:solidFill>
                <a:latin typeface="Calibri"/>
                <a:cs typeface="Calibri"/>
              </a:rPr>
              <a:t>painel de instrumentos</a:t>
            </a:r>
          </a:p>
          <a:p>
            <a:pPr marL="0" marR="0">
              <a:lnSpc>
                <a:spcPts val="1200"/>
              </a:lnSpc>
              <a:spcBef>
                <a:spcPts val="0"/>
              </a:spcBef>
              <a:spcAft>
                <a:spcPts val="0"/>
              </a:spcAft>
            </a:pPr>
            <a:r>
              <a:rPr sz="1100" dirty="0">
                <a:solidFill>
                  <a:srgbClr val="000000"/>
                </a:solidFill>
                <a:latin typeface="Calibri"/>
                <a:cs typeface="Calibri"/>
              </a:rPr>
              <a:t>acende-se o sinal Bluetooth </a:t>
            </a:r>
            <a:r>
              <a:rPr sz="1100" spc="17" dirty="0">
                <a:solidFill>
                  <a:srgbClr val="000000"/>
                </a:solidFill>
                <a:latin typeface="Calibri"/>
                <a:cs typeface="Calibri"/>
              </a:rPr>
              <a:t>2.</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33</a:t>
            </a:r>
          </a:p>
        </p:txBody>
      </p:sp>
      <p:sp>
        <p:nvSpPr>
          <p:cNvPr id="9" name="object 4">
            <a:extLst>
              <a:ext uri="{FF2B5EF4-FFF2-40B4-BE49-F238E27FC236}">
                <a16:creationId xmlns:a16="http://schemas.microsoft.com/office/drawing/2014/main" id="{AAA8B8A3-5B26-B5F2-4EED-E461DE6E7726}"/>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731012"/>
            <a:ext cx="6367272" cy="186385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2662520"/>
            <a:ext cx="6442168" cy="32060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4.3 Quando a</a:t>
            </a:r>
            <a:r>
              <a:rPr sz="1100" spc="15" dirty="0">
                <a:solidFill>
                  <a:srgbClr val="000000"/>
                </a:solidFill>
                <a:latin typeface="Calibri"/>
                <a:cs typeface="Calibri"/>
              </a:rPr>
              <a:t> </a:t>
            </a:r>
            <a:r>
              <a:rPr sz="1100" dirty="0">
                <a:solidFill>
                  <a:srgbClr val="000000"/>
                </a:solidFill>
                <a:latin typeface="Calibri"/>
                <a:cs typeface="Calibri"/>
              </a:rPr>
              <a:t>navegação da VOGE Global estiver operacional</a:t>
            </a:r>
            <a:r>
              <a:rPr sz="1100">
                <a:solidFill>
                  <a:srgbClr val="000000"/>
                </a:solidFill>
                <a:latin typeface="Calibri"/>
                <a:cs typeface="Calibri"/>
              </a:rPr>
              <a:t>, </a:t>
            </a:r>
            <a:r>
              <a:rPr lang="pt-BR" sz="1100">
                <a:solidFill>
                  <a:srgbClr val="000000"/>
                </a:solidFill>
                <a:latin typeface="Calibri"/>
                <a:cs typeface="Calibri"/>
              </a:rPr>
              <a:t>ao tela </a:t>
            </a:r>
            <a:r>
              <a:rPr sz="1100">
                <a:solidFill>
                  <a:srgbClr val="000000"/>
                </a:solidFill>
                <a:latin typeface="Calibri"/>
                <a:cs typeface="Calibri"/>
              </a:rPr>
              <a:t>do </a:t>
            </a:r>
            <a:r>
              <a:rPr sz="1100" dirty="0">
                <a:solidFill>
                  <a:srgbClr val="000000"/>
                </a:solidFill>
                <a:latin typeface="Calibri"/>
                <a:cs typeface="Calibri"/>
              </a:rPr>
              <a:t>painel </a:t>
            </a:r>
            <a:r>
              <a:rPr sz="1100" spc="-15" dirty="0">
                <a:solidFill>
                  <a:srgbClr val="000000"/>
                </a:solidFill>
                <a:latin typeface="Calibri"/>
                <a:cs typeface="Calibri"/>
              </a:rPr>
              <a:t>de</a:t>
            </a:r>
            <a:r>
              <a:rPr sz="1100" dirty="0">
                <a:solidFill>
                  <a:srgbClr val="000000"/>
                </a:solidFill>
                <a:latin typeface="Calibri"/>
                <a:cs typeface="Calibri"/>
              </a:rPr>
              <a:t> </a:t>
            </a:r>
            <a:r>
              <a:rPr sz="1100">
                <a:solidFill>
                  <a:srgbClr val="000000"/>
                </a:solidFill>
                <a:latin typeface="Calibri"/>
                <a:cs typeface="Calibri"/>
              </a:rPr>
              <a:t>instrumentos</a:t>
            </a:r>
            <a:r>
              <a:rPr sz="1100" spc="-18">
                <a:solidFill>
                  <a:srgbClr val="000000"/>
                </a:solidFill>
                <a:latin typeface="Calibri"/>
                <a:cs typeface="Calibri"/>
              </a:rPr>
              <a:t> </a:t>
            </a:r>
            <a:r>
              <a:rPr sz="1100">
                <a:solidFill>
                  <a:srgbClr val="000000"/>
                </a:solidFill>
                <a:latin typeface="Calibri"/>
                <a:cs typeface="Calibri"/>
              </a:rPr>
              <a:t>mostrará </a:t>
            </a:r>
            <a:r>
              <a:rPr sz="1100" dirty="0">
                <a:solidFill>
                  <a:srgbClr val="000000"/>
                </a:solidFill>
                <a:latin typeface="Calibri"/>
                <a:cs typeface="Calibri"/>
              </a:rPr>
              <a:t>a</a:t>
            </a:r>
          </a:p>
          <a:p>
            <a:pPr marL="0" marR="0">
              <a:lnSpc>
                <a:spcPts val="1200"/>
              </a:lnSpc>
              <a:spcBef>
                <a:spcPts val="0"/>
              </a:spcBef>
              <a:spcAft>
                <a:spcPts val="0"/>
              </a:spcAft>
            </a:pPr>
            <a:r>
              <a:rPr sz="1100" dirty="0">
                <a:solidFill>
                  <a:srgbClr val="000000"/>
                </a:solidFill>
                <a:latin typeface="Calibri"/>
                <a:cs typeface="Calibri"/>
              </a:rPr>
              <a:t>informação correspondente.</a:t>
            </a:r>
          </a:p>
        </p:txBody>
      </p:sp>
      <p:sp>
        <p:nvSpPr>
          <p:cNvPr id="6" name="object 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139952" y="1323847"/>
            <a:ext cx="5390388" cy="32385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01132"/>
            <a:ext cx="169226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 </a:t>
            </a:r>
            <a:r>
              <a:rPr sz="1100" b="1" dirty="0">
                <a:solidFill>
                  <a:srgbClr val="000000"/>
                </a:solidFill>
                <a:latin typeface="Calibri"/>
                <a:cs typeface="Calibri"/>
              </a:rPr>
              <a:t>Uso da câmara Onboard</a:t>
            </a:r>
          </a:p>
        </p:txBody>
      </p:sp>
      <p:sp>
        <p:nvSpPr>
          <p:cNvPr id="6" name="object 6"/>
          <p:cNvSpPr txBox="1"/>
          <p:nvPr/>
        </p:nvSpPr>
        <p:spPr>
          <a:xfrm>
            <a:off x="684275" y="929732"/>
            <a:ext cx="6318434" cy="32060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5.1 Abra VOGE Global, clique em [</a:t>
            </a:r>
            <a:r>
              <a:rPr sz="1100">
                <a:solidFill>
                  <a:srgbClr val="000000"/>
                </a:solidFill>
                <a:latin typeface="Calibri"/>
                <a:cs typeface="Calibri"/>
              </a:rPr>
              <a:t>Fuel </a:t>
            </a:r>
            <a:r>
              <a:rPr lang="pt-BR" sz="1100">
                <a:solidFill>
                  <a:srgbClr val="000000"/>
                </a:solidFill>
                <a:latin typeface="Calibri"/>
                <a:cs typeface="Calibri"/>
              </a:rPr>
              <a:t>gauge</a:t>
            </a:r>
            <a:r>
              <a:rPr sz="1100">
                <a:solidFill>
                  <a:srgbClr val="000000"/>
                </a:solidFill>
                <a:latin typeface="Calibri"/>
                <a:cs typeface="Calibri"/>
              </a:rPr>
              <a:t> </a:t>
            </a:r>
            <a:r>
              <a:rPr sz="1100" dirty="0">
                <a:solidFill>
                  <a:srgbClr val="000000"/>
                </a:solidFill>
                <a:latin typeface="Calibri"/>
                <a:cs typeface="Calibri"/>
              </a:rPr>
              <a:t>connection] em</a:t>
            </a:r>
            <a:r>
              <a:rPr sz="1100" spc="16" dirty="0">
                <a:solidFill>
                  <a:srgbClr val="000000"/>
                </a:solidFill>
                <a:latin typeface="Calibri"/>
                <a:cs typeface="Calibri"/>
              </a:rPr>
              <a:t> </a:t>
            </a:r>
            <a:r>
              <a:rPr sz="1100">
                <a:solidFill>
                  <a:srgbClr val="000000"/>
                </a:solidFill>
                <a:latin typeface="Calibri"/>
                <a:cs typeface="Calibri"/>
              </a:rPr>
              <a:t>seguida </a:t>
            </a:r>
            <a:r>
              <a:rPr lang="pt-BR" sz="1100">
                <a:solidFill>
                  <a:srgbClr val="000000"/>
                </a:solidFill>
                <a:latin typeface="Calibri"/>
                <a:cs typeface="Calibri"/>
              </a:rPr>
              <a:t>entre</a:t>
            </a:r>
            <a:r>
              <a:rPr sz="1100">
                <a:solidFill>
                  <a:srgbClr val="000000"/>
                </a:solidFill>
                <a:latin typeface="Calibri"/>
                <a:cs typeface="Calibri"/>
              </a:rPr>
              <a:t> </a:t>
            </a:r>
            <a:r>
              <a:rPr lang="pt-BR" sz="1100">
                <a:solidFill>
                  <a:srgbClr val="000000"/>
                </a:solidFill>
                <a:latin typeface="Calibri"/>
                <a:cs typeface="Calibri"/>
              </a:rPr>
              <a:t>na</a:t>
            </a:r>
            <a:r>
              <a:rPr sz="1100">
                <a:solidFill>
                  <a:srgbClr val="000000"/>
                </a:solidFill>
                <a:latin typeface="Calibri"/>
                <a:cs typeface="Calibri"/>
              </a:rPr>
              <a:t> </a:t>
            </a:r>
            <a:r>
              <a:rPr sz="1100" dirty="0">
                <a:solidFill>
                  <a:srgbClr val="000000"/>
                </a:solidFill>
                <a:latin typeface="Calibri"/>
                <a:cs typeface="Calibri"/>
              </a:rPr>
              <a:t>página </a:t>
            </a:r>
            <a:r>
              <a:rPr sz="1100">
                <a:solidFill>
                  <a:srgbClr val="000000"/>
                </a:solidFill>
                <a:latin typeface="Calibri"/>
                <a:cs typeface="Calibri"/>
              </a:rPr>
              <a:t>principal d</a:t>
            </a:r>
            <a:r>
              <a:rPr lang="pt-BR" sz="1100">
                <a:solidFill>
                  <a:srgbClr val="000000"/>
                </a:solidFill>
                <a:latin typeface="Calibri"/>
                <a:cs typeface="Calibri"/>
              </a:rPr>
              <a:t>o</a:t>
            </a:r>
            <a:r>
              <a:rPr sz="1100">
                <a:solidFill>
                  <a:srgbClr val="000000"/>
                </a:solidFill>
                <a:latin typeface="Calibri"/>
                <a:cs typeface="Calibri"/>
              </a:rPr>
              <a:t> </a:t>
            </a:r>
            <a:r>
              <a:rPr sz="1100" dirty="0">
                <a:solidFill>
                  <a:srgbClr val="000000"/>
                </a:solidFill>
                <a:latin typeface="Calibri"/>
                <a:cs typeface="Calibri"/>
              </a:rPr>
              <a:t>App, clique</a:t>
            </a:r>
          </a:p>
          <a:p>
            <a:pPr marL="0" marR="0">
              <a:lnSpc>
                <a:spcPts val="1200"/>
              </a:lnSpc>
              <a:spcBef>
                <a:spcPts val="0"/>
              </a:spcBef>
              <a:spcAft>
                <a:spcPts val="0"/>
              </a:spcAft>
            </a:pP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ícone da câmara à esquerda</a:t>
            </a:r>
            <a:r>
              <a:rPr sz="1100">
                <a:solidFill>
                  <a:srgbClr val="000000"/>
                </a:solidFill>
                <a:latin typeface="Calibri"/>
                <a:cs typeface="Calibri"/>
              </a:rPr>
              <a:t>, </a:t>
            </a:r>
            <a:r>
              <a:rPr lang="pt-BR" sz="1100">
                <a:solidFill>
                  <a:srgbClr val="000000"/>
                </a:solidFill>
                <a:latin typeface="Calibri"/>
                <a:cs typeface="Calibri"/>
              </a:rPr>
              <a:t>entre</a:t>
            </a:r>
            <a:r>
              <a:rPr sz="1100">
                <a:solidFill>
                  <a:srgbClr val="000000"/>
                </a:solidFill>
                <a:latin typeface="Calibri"/>
                <a:cs typeface="Calibri"/>
              </a:rPr>
              <a:t> </a:t>
            </a:r>
            <a:r>
              <a:rPr lang="pt-BR" sz="1100">
                <a:solidFill>
                  <a:srgbClr val="000000"/>
                </a:solidFill>
                <a:latin typeface="Calibri"/>
                <a:cs typeface="Calibri"/>
              </a:rPr>
              <a:t>na</a:t>
            </a:r>
            <a:r>
              <a:rPr sz="1100">
                <a:solidFill>
                  <a:srgbClr val="000000"/>
                </a:solidFill>
                <a:latin typeface="Calibri"/>
                <a:cs typeface="Calibri"/>
              </a:rPr>
              <a:t> </a:t>
            </a:r>
            <a:r>
              <a:rPr sz="1100" dirty="0">
                <a:solidFill>
                  <a:srgbClr val="000000"/>
                </a:solidFill>
                <a:latin typeface="Calibri"/>
                <a:cs typeface="Calibri"/>
              </a:rPr>
              <a:t>página principal de DVR</a:t>
            </a:r>
            <a:r>
              <a:rPr sz="1100" spc="-11" dirty="0">
                <a:solidFill>
                  <a:srgbClr val="000000"/>
                </a:solidFill>
                <a:latin typeface="Calibri"/>
                <a:cs typeface="Calibri"/>
              </a:rPr>
              <a:t> </a:t>
            </a:r>
            <a:r>
              <a:rPr sz="1100" dirty="0">
                <a:solidFill>
                  <a:srgbClr val="000000"/>
                </a:solidFill>
                <a:latin typeface="Calibri"/>
                <a:cs typeface="Calibri"/>
              </a:rPr>
              <a:t>(câmara de vídeo).</a:t>
            </a:r>
          </a:p>
        </p:txBody>
      </p:sp>
      <p:sp>
        <p:nvSpPr>
          <p:cNvPr id="7" name="object 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35</a:t>
            </a:r>
          </a:p>
        </p:txBody>
      </p:sp>
      <p:sp>
        <p:nvSpPr>
          <p:cNvPr id="8" name="object 4">
            <a:extLst>
              <a:ext uri="{FF2B5EF4-FFF2-40B4-BE49-F238E27FC236}">
                <a16:creationId xmlns:a16="http://schemas.microsoft.com/office/drawing/2014/main" id="{D0F6A044-CD25-9C28-6BB7-B156E7D97105}"/>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037076" y="2581148"/>
            <a:ext cx="2724912" cy="17998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971288" y="731012"/>
            <a:ext cx="851916" cy="17998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644652" y="1202528"/>
            <a:ext cx="3207696"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5.2 Clique em</a:t>
            </a:r>
            <a:r>
              <a:rPr sz="1100" spc="16" dirty="0">
                <a:solidFill>
                  <a:srgbClr val="000000"/>
                </a:solidFill>
                <a:latin typeface="Calibri"/>
                <a:cs typeface="Calibri"/>
              </a:rPr>
              <a:t> </a:t>
            </a:r>
            <a:r>
              <a:rPr sz="1100" dirty="0">
                <a:solidFill>
                  <a:srgbClr val="000000"/>
                </a:solidFill>
                <a:latin typeface="Calibri"/>
                <a:cs typeface="Calibri"/>
              </a:rPr>
              <a:t>[Add equipment] na página principal da</a:t>
            </a:r>
          </a:p>
          <a:p>
            <a:pPr marL="0" marR="0">
              <a:lnSpc>
                <a:spcPts val="1344"/>
              </a:lnSpc>
              <a:spcBef>
                <a:spcPts val="50"/>
              </a:spcBef>
              <a:spcAft>
                <a:spcPts val="0"/>
              </a:spcAft>
            </a:pPr>
            <a:r>
              <a:rPr sz="1100" dirty="0">
                <a:solidFill>
                  <a:srgbClr val="000000"/>
                </a:solidFill>
                <a:latin typeface="Calibri"/>
                <a:cs typeface="Calibri"/>
              </a:rPr>
              <a:t>câmara de DVR,</a:t>
            </a:r>
            <a:r>
              <a:rPr sz="1100" spc="-21" dirty="0">
                <a:solidFill>
                  <a:srgbClr val="000000"/>
                </a:solidFill>
                <a:latin typeface="Calibri"/>
                <a:cs typeface="Calibri"/>
              </a:rPr>
              <a:t> </a:t>
            </a:r>
            <a:r>
              <a:rPr sz="1100" dirty="0">
                <a:solidFill>
                  <a:srgbClr val="000000"/>
                </a:solidFill>
                <a:latin typeface="Calibri"/>
                <a:cs typeface="Calibri"/>
              </a:rPr>
              <a:t>confirme a conexão de acordo</a:t>
            </a:r>
            <a:r>
              <a:rPr sz="1100" spc="12" dirty="0">
                <a:solidFill>
                  <a:srgbClr val="000000"/>
                </a:solidFill>
                <a:latin typeface="Calibri"/>
                <a:cs typeface="Calibri"/>
              </a:rPr>
              <a:t> </a:t>
            </a:r>
            <a:r>
              <a:rPr sz="1100" dirty="0">
                <a:solidFill>
                  <a:srgbClr val="000000"/>
                </a:solidFill>
                <a:latin typeface="Calibri"/>
                <a:cs typeface="Calibri"/>
              </a:rPr>
              <a:t>com o</a:t>
            </a:r>
          </a:p>
          <a:p>
            <a:pPr marL="0" marR="0">
              <a:lnSpc>
                <a:spcPts val="1344"/>
              </a:lnSpc>
              <a:spcBef>
                <a:spcPts val="0"/>
              </a:spcBef>
              <a:spcAft>
                <a:spcPts val="0"/>
              </a:spcAft>
            </a:pPr>
            <a:r>
              <a:rPr sz="1100" dirty="0">
                <a:solidFill>
                  <a:srgbClr val="000000"/>
                </a:solidFill>
                <a:latin typeface="Calibri"/>
                <a:cs typeface="Calibri"/>
              </a:rPr>
              <a:t>lembrete, em</a:t>
            </a:r>
            <a:r>
              <a:rPr sz="1100" spc="10" dirty="0">
                <a:solidFill>
                  <a:srgbClr val="000000"/>
                </a:solidFill>
                <a:latin typeface="Calibri"/>
                <a:cs typeface="Calibri"/>
              </a:rPr>
              <a:t> </a:t>
            </a:r>
            <a:r>
              <a:rPr sz="1100" dirty="0">
                <a:solidFill>
                  <a:srgbClr val="000000"/>
                </a:solidFill>
                <a:latin typeface="Calibri"/>
                <a:cs typeface="Calibri"/>
              </a:rPr>
              <a:t>seguida procure a rede do gravador da</a:t>
            </a:r>
          </a:p>
          <a:p>
            <a:pPr marL="0" marR="0">
              <a:lnSpc>
                <a:spcPts val="1344"/>
              </a:lnSpc>
              <a:spcBef>
                <a:spcPts val="50"/>
              </a:spcBef>
              <a:spcAft>
                <a:spcPts val="0"/>
              </a:spcAft>
            </a:pPr>
            <a:r>
              <a:rPr sz="1100" dirty="0">
                <a:solidFill>
                  <a:srgbClr val="000000"/>
                </a:solidFill>
                <a:latin typeface="Calibri"/>
                <a:cs typeface="Calibri"/>
              </a:rPr>
              <a:t>câmara da moto,</a:t>
            </a:r>
            <a:r>
              <a:rPr sz="1100" spc="-10" dirty="0">
                <a:solidFill>
                  <a:srgbClr val="000000"/>
                </a:solidFill>
                <a:latin typeface="Calibri"/>
                <a:cs typeface="Calibri"/>
              </a:rPr>
              <a:t> </a:t>
            </a:r>
            <a:r>
              <a:rPr sz="1100" dirty="0">
                <a:solidFill>
                  <a:srgbClr val="000000"/>
                </a:solidFill>
                <a:latin typeface="Calibri"/>
                <a:cs typeface="Calibri"/>
              </a:rPr>
              <a:t>que começa por “mt” nas definições</a:t>
            </a:r>
          </a:p>
          <a:p>
            <a:pPr marL="0" marR="0">
              <a:lnSpc>
                <a:spcPts val="1344"/>
              </a:lnSpc>
              <a:spcBef>
                <a:spcPts val="0"/>
              </a:spcBef>
              <a:spcAft>
                <a:spcPts val="0"/>
              </a:spcAft>
            </a:pPr>
            <a:r>
              <a:rPr sz="1100">
                <a:solidFill>
                  <a:srgbClr val="000000"/>
                </a:solidFill>
                <a:latin typeface="Calibri"/>
                <a:cs typeface="Calibri"/>
              </a:rPr>
              <a:t>do</a:t>
            </a:r>
            <a:r>
              <a:rPr sz="1100" spc="22">
                <a:solidFill>
                  <a:srgbClr val="000000"/>
                </a:solidFill>
                <a:latin typeface="Calibri"/>
                <a:cs typeface="Calibri"/>
              </a:rPr>
              <a:t> </a:t>
            </a:r>
            <a:r>
              <a:rPr lang="pt-BR" sz="1100">
                <a:solidFill>
                  <a:srgbClr val="000000"/>
                </a:solidFill>
                <a:latin typeface="Calibri"/>
                <a:cs typeface="Calibri"/>
              </a:rPr>
              <a:t>celular</a:t>
            </a:r>
            <a:r>
              <a:rPr sz="1100">
                <a:solidFill>
                  <a:srgbClr val="000000"/>
                </a:solidFill>
                <a:latin typeface="Calibri"/>
                <a:cs typeface="Calibri"/>
              </a:rPr>
              <a:t>, </a:t>
            </a:r>
            <a:r>
              <a:rPr sz="1100" dirty="0">
                <a:solidFill>
                  <a:srgbClr val="000000"/>
                </a:solidFill>
                <a:latin typeface="Calibri"/>
                <a:cs typeface="Calibri"/>
              </a:rPr>
              <a:t>e adicione-a.</a:t>
            </a:r>
          </a:p>
        </p:txBody>
      </p:sp>
      <p:sp>
        <p:nvSpPr>
          <p:cNvPr id="7" name="object 7"/>
          <p:cNvSpPr txBox="1"/>
          <p:nvPr/>
        </p:nvSpPr>
        <p:spPr>
          <a:xfrm>
            <a:off x="644652" y="3028280"/>
            <a:ext cx="3325686"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5.3 Clique em</a:t>
            </a:r>
            <a:r>
              <a:rPr sz="1100" spc="16" dirty="0">
                <a:solidFill>
                  <a:srgbClr val="000000"/>
                </a:solidFill>
                <a:latin typeface="Calibri"/>
                <a:cs typeface="Calibri"/>
              </a:rPr>
              <a:t> </a:t>
            </a:r>
            <a:r>
              <a:rPr sz="1100" dirty="0">
                <a:solidFill>
                  <a:srgbClr val="000000"/>
                </a:solidFill>
                <a:latin typeface="Calibri"/>
                <a:cs typeface="Calibri"/>
              </a:rPr>
              <a:t>[Photobook]</a:t>
            </a:r>
            <a:r>
              <a:rPr sz="1100" spc="-24" dirty="0">
                <a:solidFill>
                  <a:srgbClr val="000000"/>
                </a:solidFill>
                <a:latin typeface="Calibri"/>
                <a:cs typeface="Calibri"/>
              </a:rPr>
              <a:t> </a:t>
            </a:r>
            <a:r>
              <a:rPr sz="1100" dirty="0">
                <a:solidFill>
                  <a:srgbClr val="000000"/>
                </a:solidFill>
                <a:latin typeface="Calibri"/>
                <a:cs typeface="Calibri"/>
              </a:rPr>
              <a:t>na página principal do DVR e</a:t>
            </a:r>
          </a:p>
          <a:p>
            <a:pPr marL="0" marR="0">
              <a:lnSpc>
                <a:spcPts val="1343"/>
              </a:lnSpc>
              <a:spcBef>
                <a:spcPts val="50"/>
              </a:spcBef>
              <a:spcAft>
                <a:spcPts val="0"/>
              </a:spcAft>
            </a:pPr>
            <a:r>
              <a:rPr sz="1100" dirty="0">
                <a:solidFill>
                  <a:srgbClr val="000000"/>
                </a:solidFill>
                <a:latin typeface="Calibri"/>
                <a:cs typeface="Calibri"/>
              </a:rPr>
              <a:t>entre na sua página, em</a:t>
            </a:r>
            <a:r>
              <a:rPr sz="1100" spc="10" dirty="0">
                <a:solidFill>
                  <a:srgbClr val="000000"/>
                </a:solidFill>
                <a:latin typeface="Calibri"/>
                <a:cs typeface="Calibri"/>
              </a:rPr>
              <a:t> </a:t>
            </a:r>
            <a:r>
              <a:rPr sz="1100" dirty="0">
                <a:solidFill>
                  <a:srgbClr val="000000"/>
                </a:solidFill>
                <a:latin typeface="Calibri"/>
                <a:cs typeface="Calibri"/>
              </a:rPr>
              <a:t>seguida clique </a:t>
            </a:r>
            <a:r>
              <a:rPr sz="1100" spc="16" dirty="0">
                <a:solidFill>
                  <a:srgbClr val="000000"/>
                </a:solidFill>
                <a:latin typeface="Calibri"/>
                <a:cs typeface="Calibri"/>
              </a:rPr>
              <a:t>em</a:t>
            </a:r>
            <a:r>
              <a:rPr sz="1100" spc="-21" dirty="0">
                <a:solidFill>
                  <a:srgbClr val="000000"/>
                </a:solidFill>
                <a:latin typeface="Calibri"/>
                <a:cs typeface="Calibri"/>
              </a:rPr>
              <a:t> </a:t>
            </a:r>
            <a:r>
              <a:rPr sz="1100" dirty="0">
                <a:solidFill>
                  <a:srgbClr val="000000"/>
                </a:solidFill>
                <a:latin typeface="Calibri"/>
                <a:cs typeface="Calibri"/>
              </a:rPr>
              <a:t>[Selection]</a:t>
            </a:r>
          </a:p>
          <a:p>
            <a:pPr marL="0" marR="0">
              <a:lnSpc>
                <a:spcPts val="1344"/>
              </a:lnSpc>
              <a:spcBef>
                <a:spcPts val="0"/>
              </a:spcBef>
              <a:spcAft>
                <a:spcPts val="0"/>
              </a:spcAft>
            </a:pPr>
            <a:r>
              <a:rPr sz="1100" dirty="0">
                <a:solidFill>
                  <a:srgbClr val="000000"/>
                </a:solidFill>
                <a:latin typeface="Calibri"/>
                <a:cs typeface="Calibri"/>
              </a:rPr>
              <a:t>para selecionar o vídeo ou foto</a:t>
            </a:r>
            <a:r>
              <a:rPr sz="1100" spc="12" dirty="0">
                <a:solidFill>
                  <a:srgbClr val="000000"/>
                </a:solidFill>
                <a:latin typeface="Calibri"/>
                <a:cs typeface="Calibri"/>
              </a:rPr>
              <a:t> </a:t>
            </a:r>
            <a:r>
              <a:rPr sz="1100" dirty="0">
                <a:solidFill>
                  <a:srgbClr val="000000"/>
                </a:solidFill>
                <a:latin typeface="Calibri"/>
                <a:cs typeface="Calibri"/>
              </a:rPr>
              <a:t>que queira apagar ou</a:t>
            </a:r>
          </a:p>
          <a:p>
            <a:pPr marL="0" marR="0">
              <a:lnSpc>
                <a:spcPts val="1343"/>
              </a:lnSpc>
              <a:spcBef>
                <a:spcPts val="50"/>
              </a:spcBef>
              <a:spcAft>
                <a:spcPts val="0"/>
              </a:spcAft>
            </a:pPr>
            <a:r>
              <a:rPr sz="1100" dirty="0">
                <a:solidFill>
                  <a:srgbClr val="000000"/>
                </a:solidFill>
                <a:latin typeface="Calibri"/>
                <a:cs typeface="Calibri"/>
              </a:rPr>
              <a:t>adicionar.</a:t>
            </a:r>
          </a:p>
        </p:txBody>
      </p:sp>
      <p:sp>
        <p:nvSpPr>
          <p:cNvPr id="8" name="object 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4212336" y="2564384"/>
            <a:ext cx="2590800" cy="17998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620768" y="714248"/>
            <a:ext cx="1773936" cy="17998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752856" y="879440"/>
            <a:ext cx="3156081"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5.4 Clique em</a:t>
            </a:r>
            <a:r>
              <a:rPr sz="1100" spc="16" dirty="0">
                <a:solidFill>
                  <a:srgbClr val="000000"/>
                </a:solidFill>
                <a:latin typeface="Calibri"/>
                <a:cs typeface="Calibri"/>
              </a:rPr>
              <a:t> </a:t>
            </a:r>
            <a:r>
              <a:rPr sz="1100" dirty="0">
                <a:solidFill>
                  <a:srgbClr val="000000"/>
                </a:solidFill>
                <a:latin typeface="Calibri"/>
                <a:cs typeface="Calibri"/>
              </a:rPr>
              <a:t>[Recorder] </a:t>
            </a:r>
            <a:r>
              <a:rPr sz="1100" spc="-15" dirty="0">
                <a:solidFill>
                  <a:srgbClr val="000000"/>
                </a:solidFill>
                <a:latin typeface="Calibri"/>
                <a:cs typeface="Calibri"/>
              </a:rPr>
              <a:t>na</a:t>
            </a:r>
            <a:r>
              <a:rPr sz="1100" spc="18" dirty="0">
                <a:solidFill>
                  <a:srgbClr val="000000"/>
                </a:solidFill>
                <a:latin typeface="Calibri"/>
                <a:cs typeface="Calibri"/>
              </a:rPr>
              <a:t> </a:t>
            </a:r>
            <a:r>
              <a:rPr sz="1100" dirty="0">
                <a:solidFill>
                  <a:srgbClr val="000000"/>
                </a:solidFill>
                <a:latin typeface="Calibri"/>
                <a:cs typeface="Calibri"/>
              </a:rPr>
              <a:t>página principal, e em</a:t>
            </a:r>
          </a:p>
          <a:p>
            <a:pPr marL="0" marR="0">
              <a:lnSpc>
                <a:spcPts val="1344"/>
              </a:lnSpc>
              <a:spcBef>
                <a:spcPts val="50"/>
              </a:spcBef>
              <a:spcAft>
                <a:spcPts val="0"/>
              </a:spcAft>
            </a:pPr>
            <a:r>
              <a:rPr sz="1100" dirty="0">
                <a:solidFill>
                  <a:srgbClr val="000000"/>
                </a:solidFill>
                <a:latin typeface="Calibri"/>
                <a:cs typeface="Calibri"/>
              </a:rPr>
              <a:t>seguida volte à página principal da câmara (Figura da</a:t>
            </a:r>
          </a:p>
          <a:p>
            <a:pPr marL="0" marR="0">
              <a:lnSpc>
                <a:spcPts val="1344"/>
              </a:lnSpc>
              <a:spcBef>
                <a:spcPts val="0"/>
              </a:spcBef>
              <a:spcAft>
                <a:spcPts val="0"/>
              </a:spcAft>
            </a:pPr>
            <a:r>
              <a:rPr sz="1100" dirty="0">
                <a:solidFill>
                  <a:srgbClr val="000000"/>
                </a:solidFill>
                <a:latin typeface="Calibri"/>
                <a:cs typeface="Calibri"/>
              </a:rPr>
              <a:t>esquerda)</a:t>
            </a:r>
          </a:p>
        </p:txBody>
      </p:sp>
      <p:sp>
        <p:nvSpPr>
          <p:cNvPr id="7" name="object 7"/>
          <p:cNvSpPr txBox="1"/>
          <p:nvPr/>
        </p:nvSpPr>
        <p:spPr>
          <a:xfrm>
            <a:off x="752856" y="1441796"/>
            <a:ext cx="3169731"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5.5 Quando estiver conectada a câmara na página</a:t>
            </a:r>
          </a:p>
          <a:p>
            <a:pPr marL="0" marR="0">
              <a:lnSpc>
                <a:spcPts val="1344"/>
              </a:lnSpc>
              <a:spcBef>
                <a:spcPts val="50"/>
              </a:spcBef>
              <a:spcAft>
                <a:spcPts val="0"/>
              </a:spcAft>
            </a:pPr>
            <a:r>
              <a:rPr sz="1100" dirty="0">
                <a:solidFill>
                  <a:srgbClr val="000000"/>
                </a:solidFill>
                <a:latin typeface="Calibri"/>
                <a:cs typeface="Calibri"/>
              </a:rPr>
              <a:t>principal da câmara de vídeo, clique uma</a:t>
            </a:r>
            <a:r>
              <a:rPr sz="1100" spc="-24" dirty="0">
                <a:solidFill>
                  <a:srgbClr val="000000"/>
                </a:solidFill>
                <a:latin typeface="Calibri"/>
                <a:cs typeface="Calibri"/>
              </a:rPr>
              <a:t> </a:t>
            </a:r>
            <a:r>
              <a:rPr sz="1100" dirty="0">
                <a:solidFill>
                  <a:srgbClr val="000000"/>
                </a:solidFill>
                <a:latin typeface="Calibri"/>
                <a:cs typeface="Calibri"/>
              </a:rPr>
              <a:t>vez</a:t>
            </a:r>
            <a:r>
              <a:rPr sz="1100" spc="-10" dirty="0">
                <a:solidFill>
                  <a:srgbClr val="000000"/>
                </a:solidFill>
                <a:latin typeface="Calibri"/>
                <a:cs typeface="Calibri"/>
              </a:rPr>
              <a:t> </a:t>
            </a:r>
            <a:r>
              <a:rPr sz="1100" dirty="0">
                <a:solidFill>
                  <a:srgbClr val="000000"/>
                </a:solidFill>
                <a:latin typeface="Calibri"/>
                <a:cs typeface="Calibri"/>
              </a:rPr>
              <a:t>mais no</a:t>
            </a:r>
          </a:p>
          <a:p>
            <a:pPr marL="0" marR="0">
              <a:lnSpc>
                <a:spcPts val="1344"/>
              </a:lnSpc>
              <a:spcBef>
                <a:spcPts val="0"/>
              </a:spcBef>
              <a:spcAft>
                <a:spcPts val="0"/>
              </a:spcAft>
            </a:pPr>
            <a:r>
              <a:rPr sz="1100" dirty="0">
                <a:solidFill>
                  <a:srgbClr val="000000"/>
                </a:solidFill>
                <a:latin typeface="Calibri"/>
                <a:cs typeface="Calibri"/>
              </a:rPr>
              <a:t>ícone para entrar na página de gravação de vídeo em</a:t>
            </a:r>
          </a:p>
          <a:p>
            <a:pPr marL="0" marR="0">
              <a:lnSpc>
                <a:spcPts val="1344"/>
              </a:lnSpc>
              <a:spcBef>
                <a:spcPts val="50"/>
              </a:spcBef>
              <a:spcAft>
                <a:spcPts val="0"/>
              </a:spcAft>
            </a:pPr>
            <a:r>
              <a:rPr sz="1100" dirty="0">
                <a:solidFill>
                  <a:srgbClr val="000000"/>
                </a:solidFill>
                <a:latin typeface="Calibri"/>
                <a:cs typeface="Calibri"/>
              </a:rPr>
              <a:t>tempo real (Figura da direita)</a:t>
            </a:r>
          </a:p>
        </p:txBody>
      </p:sp>
      <p:sp>
        <p:nvSpPr>
          <p:cNvPr id="8" name="object 8"/>
          <p:cNvSpPr txBox="1"/>
          <p:nvPr/>
        </p:nvSpPr>
        <p:spPr>
          <a:xfrm>
            <a:off x="752856" y="3096860"/>
            <a:ext cx="3255995"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5.6 Na página para</a:t>
            </a:r>
            <a:r>
              <a:rPr sz="1100" spc="-13" dirty="0">
                <a:solidFill>
                  <a:srgbClr val="000000"/>
                </a:solidFill>
                <a:latin typeface="Calibri"/>
                <a:cs typeface="Calibri"/>
              </a:rPr>
              <a:t> </a:t>
            </a:r>
            <a:r>
              <a:rPr sz="1100" dirty="0">
                <a:solidFill>
                  <a:srgbClr val="000000"/>
                </a:solidFill>
                <a:latin typeface="Calibri"/>
                <a:cs typeface="Calibri"/>
              </a:rPr>
              <a:t>gravar vídeo em tempo real,</a:t>
            </a:r>
            <a:r>
              <a:rPr sz="1100" spc="-10" dirty="0">
                <a:solidFill>
                  <a:srgbClr val="000000"/>
                </a:solidFill>
                <a:latin typeface="Calibri"/>
                <a:cs typeface="Calibri"/>
              </a:rPr>
              <a:t> </a:t>
            </a:r>
            <a:r>
              <a:rPr sz="1100" dirty="0">
                <a:solidFill>
                  <a:srgbClr val="000000"/>
                </a:solidFill>
                <a:latin typeface="Calibri"/>
                <a:cs typeface="Calibri"/>
              </a:rPr>
              <a:t>clique</a:t>
            </a:r>
          </a:p>
          <a:p>
            <a:pPr marL="0" marR="0">
              <a:lnSpc>
                <a:spcPts val="1332"/>
              </a:lnSpc>
              <a:spcBef>
                <a:spcPts val="50"/>
              </a:spcBef>
              <a:spcAft>
                <a:spcPts val="0"/>
              </a:spcAft>
            </a:pPr>
            <a:r>
              <a:rPr sz="1100" dirty="0">
                <a:solidFill>
                  <a:srgbClr val="000000"/>
                </a:solidFill>
                <a:latin typeface="Calibri"/>
                <a:cs typeface="Calibri"/>
              </a:rPr>
              <a:t>em [Recorder Video] para</a:t>
            </a:r>
            <a:r>
              <a:rPr sz="1100" spc="-26" dirty="0">
                <a:solidFill>
                  <a:srgbClr val="000000"/>
                </a:solidFill>
                <a:latin typeface="Calibri"/>
                <a:cs typeface="Calibri"/>
              </a:rPr>
              <a:t> </a:t>
            </a:r>
            <a:r>
              <a:rPr sz="1100" dirty="0">
                <a:solidFill>
                  <a:srgbClr val="000000"/>
                </a:solidFill>
                <a:latin typeface="Calibri"/>
                <a:cs typeface="Calibri"/>
              </a:rPr>
              <a:t>abrir a lista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vídeos, clique</a:t>
            </a:r>
          </a:p>
          <a:p>
            <a:pPr marL="0" marR="0">
              <a:lnSpc>
                <a:spcPts val="1343"/>
              </a:lnSpc>
              <a:spcBef>
                <a:spcPts val="0"/>
              </a:spcBef>
              <a:spcAft>
                <a:spcPts val="0"/>
              </a:spcAft>
            </a:pPr>
            <a:r>
              <a:rPr sz="1100" dirty="0">
                <a:solidFill>
                  <a:srgbClr val="000000"/>
                </a:solidFill>
                <a:latin typeface="Calibri"/>
                <a:cs typeface="Calibri"/>
              </a:rPr>
              <a:t>naquele em que está</a:t>
            </a:r>
            <a:r>
              <a:rPr sz="1100" spc="-12" dirty="0">
                <a:solidFill>
                  <a:srgbClr val="000000"/>
                </a:solidFill>
                <a:latin typeface="Calibri"/>
                <a:cs typeface="Calibri"/>
              </a:rPr>
              <a:t> </a:t>
            </a:r>
            <a:r>
              <a:rPr sz="1100" dirty="0">
                <a:solidFill>
                  <a:srgbClr val="000000"/>
                </a:solidFill>
                <a:latin typeface="Calibri"/>
                <a:cs typeface="Calibri"/>
              </a:rPr>
              <a:t>interessado para o reproduzir.</a:t>
            </a:r>
          </a:p>
        </p:txBody>
      </p:sp>
      <p:sp>
        <p:nvSpPr>
          <p:cNvPr id="9" name="object 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37</a:t>
            </a:r>
          </a:p>
        </p:txBody>
      </p:sp>
      <p:sp>
        <p:nvSpPr>
          <p:cNvPr id="10" name="object 4">
            <a:extLst>
              <a:ext uri="{FF2B5EF4-FFF2-40B4-BE49-F238E27FC236}">
                <a16:creationId xmlns:a16="http://schemas.microsoft.com/office/drawing/2014/main" id="{4CDF99D1-AE99-98C7-7349-D5F07A9EED3C}"/>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3989832" y="731012"/>
            <a:ext cx="2810256" cy="145846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690876"/>
            <a:ext cx="6301740" cy="63246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644652" y="803240"/>
            <a:ext cx="3224166" cy="55143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5.7 Na página para</a:t>
            </a:r>
            <a:r>
              <a:rPr sz="1100" spc="-13" dirty="0">
                <a:solidFill>
                  <a:srgbClr val="000000"/>
                </a:solidFill>
                <a:latin typeface="Calibri"/>
                <a:cs typeface="Calibri"/>
              </a:rPr>
              <a:t> </a:t>
            </a:r>
            <a:r>
              <a:rPr sz="1100" dirty="0">
                <a:solidFill>
                  <a:srgbClr val="000000"/>
                </a:solidFill>
                <a:latin typeface="Calibri"/>
                <a:cs typeface="Calibri"/>
              </a:rPr>
              <a:t>gravar vídeo em tempo real,</a:t>
            </a:r>
            <a:r>
              <a:rPr sz="1100" spc="-10" dirty="0">
                <a:solidFill>
                  <a:srgbClr val="000000"/>
                </a:solidFill>
                <a:latin typeface="Calibri"/>
                <a:cs typeface="Calibri"/>
              </a:rPr>
              <a:t> </a:t>
            </a:r>
            <a:r>
              <a:rPr sz="1100" dirty="0">
                <a:solidFill>
                  <a:srgbClr val="000000"/>
                </a:solidFill>
                <a:latin typeface="Calibri"/>
                <a:cs typeface="Calibri"/>
              </a:rPr>
              <a:t>clique</a:t>
            </a:r>
          </a:p>
          <a:p>
            <a:pPr marL="0" marR="0">
              <a:lnSpc>
                <a:spcPts val="1347"/>
              </a:lnSpc>
              <a:spcBef>
                <a:spcPts val="238"/>
              </a:spcBef>
              <a:spcAft>
                <a:spcPts val="0"/>
              </a:spcAft>
            </a:pPr>
            <a:r>
              <a:rPr sz="1100" dirty="0">
                <a:solidFill>
                  <a:srgbClr val="000000"/>
                </a:solidFill>
                <a:latin typeface="Calibri"/>
                <a:cs typeface="Calibri"/>
              </a:rPr>
              <a:t>em [Recorder photo] </a:t>
            </a:r>
            <a:r>
              <a:rPr sz="1100">
                <a:solidFill>
                  <a:srgbClr val="000000"/>
                </a:solidFill>
                <a:latin typeface="Calibri"/>
                <a:cs typeface="Calibri"/>
              </a:rPr>
              <a:t>e </a:t>
            </a:r>
            <a:r>
              <a:rPr lang="pt-BR" sz="1100">
                <a:solidFill>
                  <a:srgbClr val="000000"/>
                </a:solidFill>
                <a:latin typeface="Calibri"/>
                <a:cs typeface="Calibri"/>
              </a:rPr>
              <a:t>chegará</a:t>
            </a:r>
            <a:r>
              <a:rPr sz="1100">
                <a:solidFill>
                  <a:srgbClr val="000000"/>
                </a:solidFill>
                <a:latin typeface="Calibri"/>
                <a:cs typeface="Calibri"/>
              </a:rPr>
              <a:t> </a:t>
            </a:r>
            <a:r>
              <a:rPr sz="1100" dirty="0">
                <a:solidFill>
                  <a:srgbClr val="000000"/>
                </a:solidFill>
                <a:latin typeface="Calibri"/>
                <a:cs typeface="Calibri"/>
              </a:rPr>
              <a:t>à lista</a:t>
            </a:r>
            <a:r>
              <a:rPr sz="1100" spc="-16" dirty="0">
                <a:solidFill>
                  <a:srgbClr val="000000"/>
                </a:solidFill>
                <a:latin typeface="Calibri"/>
                <a:cs typeface="Calibri"/>
              </a:rPr>
              <a:t> </a:t>
            </a:r>
            <a:r>
              <a:rPr sz="1100" dirty="0">
                <a:solidFill>
                  <a:srgbClr val="000000"/>
                </a:solidFill>
                <a:latin typeface="Calibri"/>
                <a:cs typeface="Calibri"/>
              </a:rPr>
              <a:t>de fotos (Figura</a:t>
            </a:r>
          </a:p>
          <a:p>
            <a:pPr marL="0" marR="0">
              <a:lnSpc>
                <a:spcPts val="1347"/>
              </a:lnSpc>
              <a:spcBef>
                <a:spcPts val="200"/>
              </a:spcBef>
              <a:spcAft>
                <a:spcPts val="0"/>
              </a:spcAft>
            </a:pPr>
            <a:r>
              <a:rPr sz="1100" dirty="0">
                <a:solidFill>
                  <a:srgbClr val="000000"/>
                </a:solidFill>
                <a:latin typeface="Calibri"/>
                <a:cs typeface="Calibri"/>
              </a:rPr>
              <a:t>da esquerda).</a:t>
            </a:r>
          </a:p>
        </p:txBody>
      </p:sp>
      <p:sp>
        <p:nvSpPr>
          <p:cNvPr id="7" name="object 7"/>
          <p:cNvSpPr txBox="1"/>
          <p:nvPr/>
        </p:nvSpPr>
        <p:spPr>
          <a:xfrm>
            <a:off x="644652" y="1441796"/>
            <a:ext cx="3098871"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5.8 Na página para</a:t>
            </a:r>
            <a:r>
              <a:rPr sz="1100" spc="-13" dirty="0">
                <a:solidFill>
                  <a:srgbClr val="000000"/>
                </a:solidFill>
                <a:latin typeface="Calibri"/>
                <a:cs typeface="Calibri"/>
              </a:rPr>
              <a:t> </a:t>
            </a:r>
            <a:r>
              <a:rPr sz="1100" dirty="0">
                <a:solidFill>
                  <a:srgbClr val="000000"/>
                </a:solidFill>
                <a:latin typeface="Calibri"/>
                <a:cs typeface="Calibri"/>
              </a:rPr>
              <a:t>gravar vídeo, clique no</a:t>
            </a:r>
            <a:r>
              <a:rPr sz="1100" spc="22" dirty="0">
                <a:solidFill>
                  <a:srgbClr val="000000"/>
                </a:solidFill>
                <a:latin typeface="Calibri"/>
                <a:cs typeface="Calibri"/>
              </a:rPr>
              <a:t> </a:t>
            </a:r>
            <a:r>
              <a:rPr sz="1100" dirty="0">
                <a:solidFill>
                  <a:srgbClr val="000000"/>
                </a:solidFill>
                <a:latin typeface="Calibri"/>
                <a:cs typeface="Calibri"/>
              </a:rPr>
              <a:t>ícone do</a:t>
            </a:r>
          </a:p>
          <a:p>
            <a:pPr marL="0" marR="0">
              <a:lnSpc>
                <a:spcPts val="1344"/>
              </a:lnSpc>
              <a:spcBef>
                <a:spcPts val="50"/>
              </a:spcBef>
              <a:spcAft>
                <a:spcPts val="0"/>
              </a:spcAft>
            </a:pPr>
            <a:r>
              <a:rPr sz="1100" dirty="0">
                <a:solidFill>
                  <a:srgbClr val="000000"/>
                </a:solidFill>
                <a:latin typeface="Calibri"/>
                <a:cs typeface="Calibri"/>
              </a:rPr>
              <a:t>canto superior direito para entrar na página de</a:t>
            </a:r>
          </a:p>
          <a:p>
            <a:pPr marL="0" marR="0">
              <a:lnSpc>
                <a:spcPts val="1344"/>
              </a:lnSpc>
              <a:spcBef>
                <a:spcPts val="0"/>
              </a:spcBef>
              <a:spcAft>
                <a:spcPts val="0"/>
              </a:spcAft>
            </a:pPr>
            <a:r>
              <a:rPr sz="1100" dirty="0">
                <a:solidFill>
                  <a:srgbClr val="000000"/>
                </a:solidFill>
                <a:latin typeface="Calibri"/>
                <a:cs typeface="Calibri"/>
              </a:rPr>
              <a:t>definições</a:t>
            </a:r>
            <a:r>
              <a:rPr sz="1100" spc="-11" dirty="0">
                <a:solidFill>
                  <a:srgbClr val="000000"/>
                </a:solidFill>
                <a:latin typeface="Calibri"/>
                <a:cs typeface="Calibri"/>
              </a:rPr>
              <a:t> </a:t>
            </a:r>
            <a:r>
              <a:rPr sz="1100" dirty="0">
                <a:solidFill>
                  <a:srgbClr val="000000"/>
                </a:solidFill>
                <a:latin typeface="Calibri"/>
                <a:cs typeface="Calibri"/>
              </a:rPr>
              <a:t>dos</a:t>
            </a:r>
            <a:r>
              <a:rPr sz="1100" spc="-25" dirty="0">
                <a:solidFill>
                  <a:srgbClr val="000000"/>
                </a:solidFill>
                <a:latin typeface="Calibri"/>
                <a:cs typeface="Calibri"/>
              </a:rPr>
              <a:t> </a:t>
            </a:r>
            <a:r>
              <a:rPr sz="1100" dirty="0">
                <a:solidFill>
                  <a:srgbClr val="000000"/>
                </a:solidFill>
                <a:latin typeface="Calibri"/>
                <a:cs typeface="Calibri"/>
              </a:rPr>
              <a:t>parâmetros da câmara, e configure-a</a:t>
            </a:r>
          </a:p>
          <a:p>
            <a:pPr marL="0" marR="0">
              <a:lnSpc>
                <a:spcPts val="1344"/>
              </a:lnSpc>
              <a:spcBef>
                <a:spcPts val="50"/>
              </a:spcBef>
              <a:spcAft>
                <a:spcPts val="0"/>
              </a:spcAft>
            </a:pPr>
            <a:r>
              <a:rPr sz="1100" dirty="0">
                <a:solidFill>
                  <a:srgbClr val="000000"/>
                </a:solidFill>
                <a:latin typeface="Calibri"/>
                <a:cs typeface="Calibri"/>
              </a:rPr>
              <a:t>segundo</a:t>
            </a:r>
            <a:r>
              <a:rPr sz="1100" spc="18" dirty="0">
                <a:solidFill>
                  <a:srgbClr val="000000"/>
                </a:solidFill>
                <a:latin typeface="Calibri"/>
                <a:cs typeface="Calibri"/>
              </a:rPr>
              <a:t> </a:t>
            </a:r>
            <a:r>
              <a:rPr sz="1100" dirty="0">
                <a:solidFill>
                  <a:srgbClr val="000000"/>
                </a:solidFill>
                <a:latin typeface="Calibri"/>
                <a:cs typeface="Calibri"/>
              </a:rPr>
              <a:t>as suas necessidades (Figura da direita)</a:t>
            </a:r>
          </a:p>
        </p:txBody>
      </p:sp>
      <p:sp>
        <p:nvSpPr>
          <p:cNvPr id="8" name="object 8"/>
          <p:cNvSpPr txBox="1"/>
          <p:nvPr/>
        </p:nvSpPr>
        <p:spPr>
          <a:xfrm>
            <a:off x="3369564" y="269604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9" name="object 9"/>
          <p:cNvSpPr txBox="1"/>
          <p:nvPr/>
        </p:nvSpPr>
        <p:spPr>
          <a:xfrm>
            <a:off x="647700" y="2925145"/>
            <a:ext cx="6255309"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 </a:t>
            </a:r>
            <a:r>
              <a:rPr sz="1100">
                <a:solidFill>
                  <a:srgbClr val="000000"/>
                </a:solidFill>
                <a:latin typeface="Calibri"/>
                <a:cs typeface="Calibri"/>
              </a:rPr>
              <a:t>interface</a:t>
            </a:r>
            <a:r>
              <a:rPr sz="1100" spc="-14">
                <a:solidFill>
                  <a:srgbClr val="000000"/>
                </a:solidFill>
                <a:latin typeface="Calibri"/>
                <a:cs typeface="Calibri"/>
              </a:rPr>
              <a:t> </a:t>
            </a:r>
            <a:r>
              <a:rPr sz="1100">
                <a:solidFill>
                  <a:srgbClr val="000000"/>
                </a:solidFill>
                <a:latin typeface="Calibri"/>
                <a:cs typeface="Calibri"/>
              </a:rPr>
              <a:t>d</a:t>
            </a:r>
            <a:r>
              <a:rPr lang="pt-BR" sz="1100">
                <a:solidFill>
                  <a:srgbClr val="000000"/>
                </a:solidFill>
                <a:latin typeface="Calibri"/>
                <a:cs typeface="Calibri"/>
              </a:rPr>
              <a:t>o</a:t>
            </a:r>
            <a:r>
              <a:rPr sz="1100">
                <a:solidFill>
                  <a:srgbClr val="000000"/>
                </a:solidFill>
                <a:latin typeface="Calibri"/>
                <a:cs typeface="Calibri"/>
              </a:rPr>
              <a:t> </a:t>
            </a:r>
            <a:r>
              <a:rPr sz="1100" dirty="0">
                <a:solidFill>
                  <a:srgbClr val="000000"/>
                </a:solidFill>
                <a:latin typeface="Calibri"/>
                <a:cs typeface="Calibri"/>
              </a:rPr>
              <a:t>App e o</a:t>
            </a:r>
            <a:r>
              <a:rPr sz="1100" spc="10" dirty="0">
                <a:solidFill>
                  <a:srgbClr val="000000"/>
                </a:solidFill>
                <a:latin typeface="Calibri"/>
                <a:cs typeface="Calibri"/>
              </a:rPr>
              <a:t> </a:t>
            </a:r>
            <a:r>
              <a:rPr sz="1100" dirty="0">
                <a:solidFill>
                  <a:srgbClr val="000000"/>
                </a:solidFill>
                <a:latin typeface="Calibri"/>
                <a:cs typeface="Calibri"/>
              </a:rPr>
              <a:t>seu</a:t>
            </a:r>
            <a:r>
              <a:rPr sz="1100" spc="-11" dirty="0">
                <a:solidFill>
                  <a:srgbClr val="000000"/>
                </a:solidFill>
                <a:latin typeface="Calibri"/>
                <a:cs typeface="Calibri"/>
              </a:rPr>
              <a:t> </a:t>
            </a:r>
            <a:r>
              <a:rPr sz="1100" dirty="0">
                <a:solidFill>
                  <a:srgbClr val="000000"/>
                </a:solidFill>
                <a:latin typeface="Calibri"/>
                <a:cs typeface="Calibri"/>
              </a:rPr>
              <a:t>funcionamento podem mudar se existir uma atualização; a interface final</a:t>
            </a:r>
            <a:r>
              <a:rPr sz="1100" spc="-17" dirty="0">
                <a:solidFill>
                  <a:srgbClr val="000000"/>
                </a:solidFill>
                <a:latin typeface="Calibri"/>
                <a:cs typeface="Calibri"/>
              </a:rPr>
              <a:t> </a:t>
            </a:r>
            <a:r>
              <a:rPr sz="1100" dirty="0">
                <a:solidFill>
                  <a:srgbClr val="000000"/>
                </a:solidFill>
                <a:latin typeface="Calibri"/>
                <a:cs typeface="Calibri"/>
              </a:rPr>
              <a:t>e o</a:t>
            </a:r>
            <a:r>
              <a:rPr sz="1100" spc="17" dirty="0">
                <a:solidFill>
                  <a:srgbClr val="000000"/>
                </a:solidFill>
                <a:latin typeface="Calibri"/>
                <a:cs typeface="Calibri"/>
              </a:rPr>
              <a:t> </a:t>
            </a:r>
            <a:r>
              <a:rPr sz="1100" dirty="0">
                <a:solidFill>
                  <a:srgbClr val="000000"/>
                </a:solidFill>
                <a:latin typeface="Calibri"/>
                <a:cs typeface="Calibri"/>
              </a:rPr>
              <a:t>seu</a:t>
            </a:r>
          </a:p>
          <a:p>
            <a:pPr marL="0" marR="0">
              <a:lnSpc>
                <a:spcPts val="1343"/>
              </a:lnSpc>
              <a:spcBef>
                <a:spcPts val="50"/>
              </a:spcBef>
              <a:spcAft>
                <a:spcPts val="0"/>
              </a:spcAft>
            </a:pPr>
            <a:r>
              <a:rPr sz="1100" dirty="0">
                <a:solidFill>
                  <a:srgbClr val="000000"/>
                </a:solidFill>
                <a:latin typeface="Calibri"/>
                <a:cs typeface="Calibri"/>
              </a:rPr>
              <a:t>funcionamento são as mesmas que a última</a:t>
            </a:r>
            <a:r>
              <a:rPr sz="1100" spc="-16" dirty="0">
                <a:solidFill>
                  <a:srgbClr val="000000"/>
                </a:solidFill>
                <a:latin typeface="Calibri"/>
                <a:cs typeface="Calibri"/>
              </a:rPr>
              <a:t> </a:t>
            </a:r>
            <a:r>
              <a:rPr sz="1100" dirty="0">
                <a:solidFill>
                  <a:srgbClr val="000000"/>
                </a:solidFill>
                <a:latin typeface="Calibri"/>
                <a:cs typeface="Calibri"/>
              </a:rPr>
              <a:t>versão </a:t>
            </a:r>
            <a:r>
              <a:rPr sz="1100">
                <a:solidFill>
                  <a:srgbClr val="000000"/>
                </a:solidFill>
                <a:latin typeface="Calibri"/>
                <a:cs typeface="Calibri"/>
              </a:rPr>
              <a:t>descarregada d</a:t>
            </a:r>
            <a:r>
              <a:rPr lang="pt-BR" sz="1100">
                <a:solidFill>
                  <a:srgbClr val="000000"/>
                </a:solidFill>
                <a:latin typeface="Calibri"/>
                <a:cs typeface="Calibri"/>
              </a:rPr>
              <a:t>o</a:t>
            </a:r>
            <a:r>
              <a:rPr sz="1100">
                <a:solidFill>
                  <a:srgbClr val="000000"/>
                </a:solidFill>
                <a:latin typeface="Calibri"/>
                <a:cs typeface="Calibri"/>
              </a:rPr>
              <a:t> </a:t>
            </a:r>
            <a:r>
              <a:rPr sz="1100" dirty="0">
                <a:solidFill>
                  <a:srgbClr val="000000"/>
                </a:solidFill>
                <a:latin typeface="Calibri"/>
                <a:cs typeface="Calibri"/>
              </a:rPr>
              <a:t>App.</a:t>
            </a:r>
          </a:p>
        </p:txBody>
      </p:sp>
      <p:sp>
        <p:nvSpPr>
          <p:cNvPr id="10" name="object 10"/>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1464563" y="1238504"/>
            <a:ext cx="103632" cy="10820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837688" y="732536"/>
            <a:ext cx="105155" cy="108203"/>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2735072"/>
            <a:ext cx="6301740" cy="1467612"/>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txBox="1"/>
          <p:nvPr/>
        </p:nvSpPr>
        <p:spPr>
          <a:xfrm>
            <a:off x="684275" y="712074"/>
            <a:ext cx="2465764"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Aviso de reserva de combustível “</a:t>
            </a:r>
            <a:r>
              <a:rPr sz="1100" b="1" spc="568" dirty="0">
                <a:solidFill>
                  <a:srgbClr val="4F81BD"/>
                </a:solidFill>
                <a:latin typeface="Cambria"/>
                <a:cs typeface="Cambria"/>
              </a:rPr>
              <a:t> </a:t>
            </a:r>
            <a:r>
              <a:rPr sz="1100" b="1" dirty="0">
                <a:solidFill>
                  <a:srgbClr val="4F81BD"/>
                </a:solidFill>
                <a:latin typeface="Cambria"/>
                <a:cs typeface="Cambria"/>
              </a:rPr>
              <a:t>”</a:t>
            </a:r>
          </a:p>
        </p:txBody>
      </p:sp>
      <p:sp>
        <p:nvSpPr>
          <p:cNvPr id="8" name="object 8"/>
          <p:cNvSpPr txBox="1"/>
          <p:nvPr/>
        </p:nvSpPr>
        <p:spPr>
          <a:xfrm>
            <a:off x="684275" y="876392"/>
            <a:ext cx="6159280"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Precaução: uma quantidade insuficiente de combustível pode provocar falhas </a:t>
            </a:r>
            <a:r>
              <a:rPr sz="1100" spc="-15" dirty="0">
                <a:solidFill>
                  <a:srgbClr val="000000"/>
                </a:solidFill>
                <a:latin typeface="Calibri"/>
                <a:cs typeface="Calibri"/>
              </a:rPr>
              <a:t>no</a:t>
            </a:r>
            <a:r>
              <a:rPr sz="1100" spc="14" dirty="0">
                <a:solidFill>
                  <a:srgbClr val="000000"/>
                </a:solidFill>
                <a:latin typeface="Calibri"/>
                <a:cs typeface="Calibri"/>
              </a:rPr>
              <a:t> </a:t>
            </a:r>
            <a:r>
              <a:rPr sz="1100" dirty="0">
                <a:solidFill>
                  <a:srgbClr val="000000"/>
                </a:solidFill>
                <a:latin typeface="Calibri"/>
                <a:cs typeface="Calibri"/>
              </a:rPr>
              <a:t>arranque. Neste caso, </a:t>
            </a:r>
            <a:r>
              <a:rPr sz="1100" spc="-11" dirty="0">
                <a:solidFill>
                  <a:srgbClr val="000000"/>
                </a:solidFill>
                <a:latin typeface="Calibri"/>
                <a:cs typeface="Calibri"/>
              </a:rPr>
              <a:t>se</a:t>
            </a:r>
          </a:p>
          <a:p>
            <a:pPr marL="0" marR="0">
              <a:lnSpc>
                <a:spcPts val="1344"/>
              </a:lnSpc>
              <a:spcBef>
                <a:spcPts val="50"/>
              </a:spcBef>
              <a:spcAft>
                <a:spcPts val="0"/>
              </a:spcAft>
            </a:pPr>
            <a:r>
              <a:rPr sz="1100" dirty="0">
                <a:solidFill>
                  <a:srgbClr val="000000"/>
                </a:solidFill>
                <a:latin typeface="Calibri"/>
                <a:cs typeface="Calibri"/>
              </a:rPr>
              <a:t>continuar a tentar</a:t>
            </a:r>
            <a:r>
              <a:rPr sz="1100" spc="-21" dirty="0">
                <a:solidFill>
                  <a:srgbClr val="000000"/>
                </a:solidFill>
                <a:latin typeface="Calibri"/>
                <a:cs typeface="Calibri"/>
              </a:rPr>
              <a:t> </a:t>
            </a:r>
            <a:r>
              <a:rPr sz="1100" dirty="0">
                <a:solidFill>
                  <a:srgbClr val="000000"/>
                </a:solidFill>
                <a:latin typeface="Calibri"/>
                <a:cs typeface="Calibri"/>
              </a:rPr>
              <a:t>ligar o</a:t>
            </a:r>
            <a:r>
              <a:rPr sz="1100" spc="-12" dirty="0">
                <a:solidFill>
                  <a:srgbClr val="000000"/>
                </a:solidFill>
                <a:latin typeface="Calibri"/>
                <a:cs typeface="Calibri"/>
              </a:rPr>
              <a:t> </a:t>
            </a:r>
            <a:r>
              <a:rPr sz="1100" dirty="0">
                <a:solidFill>
                  <a:srgbClr val="000000"/>
                </a:solidFill>
                <a:latin typeface="Calibri"/>
                <a:cs typeface="Calibri"/>
              </a:rPr>
              <a:t>motor pode provocar danos.</a:t>
            </a:r>
            <a:r>
              <a:rPr sz="1100" spc="-17" dirty="0">
                <a:solidFill>
                  <a:srgbClr val="000000"/>
                </a:solidFill>
                <a:latin typeface="Calibri"/>
                <a:cs typeface="Calibri"/>
              </a:rPr>
              <a:t> </a:t>
            </a:r>
            <a:r>
              <a:rPr sz="1100" dirty="0">
                <a:solidFill>
                  <a:srgbClr val="000000"/>
                </a:solidFill>
                <a:latin typeface="Calibri"/>
                <a:cs typeface="Calibri"/>
              </a:rPr>
              <a:t>Rebasteça quando</a:t>
            </a:r>
            <a:r>
              <a:rPr sz="1100" spc="19" dirty="0">
                <a:solidFill>
                  <a:srgbClr val="000000"/>
                </a:solidFill>
                <a:latin typeface="Calibri"/>
                <a:cs typeface="Calibri"/>
              </a:rPr>
              <a:t>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acender o aviso </a:t>
            </a:r>
            <a:r>
              <a:rPr sz="1100">
                <a:solidFill>
                  <a:srgbClr val="000000"/>
                </a:solidFill>
                <a:latin typeface="Calibri"/>
                <a:cs typeface="Calibri"/>
              </a:rPr>
              <a:t>de r</a:t>
            </a:r>
            <a:r>
              <a:rPr lang="pt-BR" sz="1100">
                <a:solidFill>
                  <a:srgbClr val="000000"/>
                </a:solidFill>
                <a:latin typeface="Calibri"/>
                <a:cs typeface="Calibri"/>
              </a:rPr>
              <a:t>e</a:t>
            </a:r>
            <a:r>
              <a:rPr sz="1100">
                <a:solidFill>
                  <a:srgbClr val="000000"/>
                </a:solidFill>
                <a:latin typeface="Calibri"/>
                <a:cs typeface="Calibri"/>
              </a:rPr>
              <a:t>serva </a:t>
            </a:r>
            <a:r>
              <a:rPr sz="1100" dirty="0">
                <a:solidFill>
                  <a:srgbClr val="000000"/>
                </a:solidFill>
                <a:latin typeface="Calibri"/>
                <a:cs typeface="Calibri"/>
              </a:rPr>
              <a:t>de</a:t>
            </a:r>
          </a:p>
          <a:p>
            <a:pPr marL="0" marR="0">
              <a:lnSpc>
                <a:spcPts val="1344"/>
              </a:lnSpc>
              <a:spcBef>
                <a:spcPts val="0"/>
              </a:spcBef>
              <a:spcAft>
                <a:spcPts val="0"/>
              </a:spcAft>
            </a:pPr>
            <a:r>
              <a:rPr sz="1100" dirty="0">
                <a:solidFill>
                  <a:srgbClr val="000000"/>
                </a:solidFill>
                <a:latin typeface="Calibri"/>
                <a:cs typeface="Calibri"/>
              </a:rPr>
              <a:t>combustível “</a:t>
            </a:r>
            <a:r>
              <a:rPr sz="1100" spc="561" dirty="0">
                <a:solidFill>
                  <a:srgbClr val="000000"/>
                </a:solidFill>
                <a:latin typeface="Calibri"/>
                <a:cs typeface="Calibri"/>
              </a:rPr>
              <a:t> </a:t>
            </a:r>
            <a:r>
              <a:rPr sz="1100" spc="14" dirty="0">
                <a:solidFill>
                  <a:srgbClr val="000000"/>
                </a:solidFill>
                <a:latin typeface="Calibri"/>
                <a:cs typeface="Calibri"/>
              </a:rPr>
              <a:t>”.</a:t>
            </a:r>
          </a:p>
        </p:txBody>
      </p:sp>
      <p:sp>
        <p:nvSpPr>
          <p:cNvPr id="9" name="object 9"/>
          <p:cNvSpPr txBox="1"/>
          <p:nvPr/>
        </p:nvSpPr>
        <p:spPr>
          <a:xfrm>
            <a:off x="684275" y="1438748"/>
            <a:ext cx="6013715" cy="38472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encha </a:t>
            </a:r>
            <a:r>
              <a:rPr sz="1100">
                <a:solidFill>
                  <a:srgbClr val="000000"/>
                </a:solidFill>
                <a:latin typeface="Calibri"/>
                <a:cs typeface="Calibri"/>
              </a:rPr>
              <a:t>o </a:t>
            </a:r>
            <a:r>
              <a:rPr lang="pt-BR" sz="1100">
                <a:solidFill>
                  <a:srgbClr val="000000"/>
                </a:solidFill>
                <a:latin typeface="Calibri"/>
                <a:cs typeface="Calibri"/>
              </a:rPr>
              <a:t>tanque</a:t>
            </a:r>
            <a:r>
              <a:rPr sz="1100">
                <a:solidFill>
                  <a:srgbClr val="000000"/>
                </a:solidFill>
                <a:latin typeface="Calibri"/>
                <a:cs typeface="Calibri"/>
              </a:rPr>
              <a:t> </a:t>
            </a:r>
            <a:r>
              <a:rPr sz="1100" dirty="0">
                <a:solidFill>
                  <a:srgbClr val="000000"/>
                </a:solidFill>
                <a:latin typeface="Calibri"/>
                <a:cs typeface="Calibri"/>
              </a:rPr>
              <a:t>até</a:t>
            </a:r>
            <a:r>
              <a:rPr sz="1100" spc="-17" dirty="0">
                <a:solidFill>
                  <a:srgbClr val="000000"/>
                </a:solidFill>
                <a:latin typeface="Calibri"/>
                <a:cs typeface="Calibri"/>
              </a:rPr>
              <a:t> </a:t>
            </a:r>
            <a:r>
              <a:rPr sz="1100" dirty="0">
                <a:solidFill>
                  <a:srgbClr val="000000"/>
                </a:solidFill>
                <a:latin typeface="Calibri"/>
                <a:cs typeface="Calibri"/>
              </a:rPr>
              <a:t>ao</a:t>
            </a:r>
            <a:r>
              <a:rPr sz="1100" spc="11" dirty="0">
                <a:solidFill>
                  <a:srgbClr val="000000"/>
                </a:solidFill>
                <a:latin typeface="Calibri"/>
                <a:cs typeface="Calibri"/>
              </a:rPr>
              <a:t> </a:t>
            </a:r>
            <a:r>
              <a:rPr sz="1100" dirty="0">
                <a:solidFill>
                  <a:srgbClr val="000000"/>
                </a:solidFill>
                <a:latin typeface="Calibri"/>
                <a:cs typeface="Calibri"/>
              </a:rPr>
              <a:t>topo, e mantenha o nível</a:t>
            </a:r>
            <a:r>
              <a:rPr sz="1100" spc="-15" dirty="0">
                <a:solidFill>
                  <a:srgbClr val="000000"/>
                </a:solidFill>
                <a:latin typeface="Calibri"/>
                <a:cs typeface="Calibri"/>
              </a:rPr>
              <a:t> </a:t>
            </a:r>
            <a:r>
              <a:rPr sz="1100" dirty="0">
                <a:solidFill>
                  <a:srgbClr val="000000"/>
                </a:solidFill>
                <a:latin typeface="Calibri"/>
                <a:cs typeface="Calibri"/>
              </a:rPr>
              <a:t>de gasolina acima do nível mais baixo permitido.</a:t>
            </a:r>
          </a:p>
          <a:p>
            <a:pPr marL="0" marR="0">
              <a:lnSpc>
                <a:spcPts val="1347"/>
              </a:lnSpc>
              <a:spcBef>
                <a:spcPts val="442"/>
              </a:spcBef>
              <a:spcAft>
                <a:spcPts val="0"/>
              </a:spcAft>
            </a:pPr>
            <a:r>
              <a:rPr sz="1100" dirty="0">
                <a:solidFill>
                  <a:srgbClr val="000000"/>
                </a:solidFill>
                <a:latin typeface="Calibri"/>
                <a:cs typeface="Calibri"/>
              </a:rPr>
              <a:t>Nível de combustível mais</a:t>
            </a:r>
            <a:r>
              <a:rPr sz="1100" spc="-18" dirty="0">
                <a:solidFill>
                  <a:srgbClr val="000000"/>
                </a:solidFill>
                <a:latin typeface="Calibri"/>
                <a:cs typeface="Calibri"/>
              </a:rPr>
              <a:t> </a:t>
            </a:r>
            <a:r>
              <a:rPr sz="1100" dirty="0">
                <a:solidFill>
                  <a:srgbClr val="000000"/>
                </a:solidFill>
                <a:latin typeface="Calibri"/>
                <a:cs typeface="Calibri"/>
              </a:rPr>
              <a:t>baixo permitido: Mais</a:t>
            </a:r>
            <a:r>
              <a:rPr sz="1100" spc="-14" dirty="0">
                <a:solidFill>
                  <a:srgbClr val="000000"/>
                </a:solidFill>
                <a:latin typeface="Calibri"/>
                <a:cs typeface="Calibri"/>
              </a:rPr>
              <a:t> </a:t>
            </a:r>
            <a:r>
              <a:rPr sz="1100" dirty="0">
                <a:solidFill>
                  <a:srgbClr val="000000"/>
                </a:solidFill>
                <a:latin typeface="Calibri"/>
                <a:cs typeface="Calibri"/>
              </a:rPr>
              <a:t>de 2 litros.</a:t>
            </a:r>
          </a:p>
        </p:txBody>
      </p:sp>
      <p:sp>
        <p:nvSpPr>
          <p:cNvPr id="10" name="object 10"/>
          <p:cNvSpPr txBox="1"/>
          <p:nvPr/>
        </p:nvSpPr>
        <p:spPr>
          <a:xfrm>
            <a:off x="684275" y="1957182"/>
            <a:ext cx="3788896" cy="373586"/>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Pontos</a:t>
            </a:r>
            <a:r>
              <a:rPr sz="1100" b="1" spc="-11" dirty="0">
                <a:solidFill>
                  <a:srgbClr val="4F81BD"/>
                </a:solidFill>
                <a:latin typeface="Cambria"/>
                <a:cs typeface="Cambria"/>
              </a:rPr>
              <a:t> </a:t>
            </a:r>
            <a:r>
              <a:rPr sz="1100" b="1" dirty="0">
                <a:solidFill>
                  <a:srgbClr val="4F81BD"/>
                </a:solidFill>
                <a:latin typeface="Cambria"/>
                <a:cs typeface="Cambria"/>
              </a:rPr>
              <a:t>a que deve</a:t>
            </a:r>
            <a:r>
              <a:rPr sz="1100" b="1" spc="-11" dirty="0">
                <a:solidFill>
                  <a:srgbClr val="4F81BD"/>
                </a:solidFill>
                <a:latin typeface="Cambria"/>
                <a:cs typeface="Cambria"/>
              </a:rPr>
              <a:t> </a:t>
            </a:r>
            <a:r>
              <a:rPr sz="1100" b="1" dirty="0">
                <a:solidFill>
                  <a:srgbClr val="4F81BD"/>
                </a:solidFill>
                <a:latin typeface="Cambria"/>
                <a:cs typeface="Cambria"/>
              </a:rPr>
              <a:t>prestar atenção</a:t>
            </a:r>
            <a:r>
              <a:rPr sz="1100" b="1" spc="-12" dirty="0">
                <a:solidFill>
                  <a:srgbClr val="4F81BD"/>
                </a:solidFill>
                <a:latin typeface="Cambria"/>
                <a:cs typeface="Cambria"/>
              </a:rPr>
              <a:t> </a:t>
            </a:r>
            <a:r>
              <a:rPr sz="1100" b="1" dirty="0">
                <a:solidFill>
                  <a:srgbClr val="4F81BD"/>
                </a:solidFill>
                <a:latin typeface="Cambria"/>
                <a:cs typeface="Cambria"/>
              </a:rPr>
              <a:t>nos</a:t>
            </a:r>
            <a:r>
              <a:rPr sz="1100" b="1" spc="-13" dirty="0">
                <a:solidFill>
                  <a:srgbClr val="4F81BD"/>
                </a:solidFill>
                <a:latin typeface="Cambria"/>
                <a:cs typeface="Cambria"/>
              </a:rPr>
              <a:t> </a:t>
            </a:r>
            <a:r>
              <a:rPr sz="1100" b="1" dirty="0">
                <a:solidFill>
                  <a:srgbClr val="4F81BD"/>
                </a:solidFill>
                <a:latin typeface="Cambria"/>
                <a:cs typeface="Cambria"/>
              </a:rPr>
              <a:t>reabastecimentos</a:t>
            </a:r>
          </a:p>
          <a:p>
            <a:pPr marL="0" marR="0">
              <a:lnSpc>
                <a:spcPts val="1296"/>
              </a:lnSpc>
              <a:spcBef>
                <a:spcPts val="0"/>
              </a:spcBef>
              <a:spcAft>
                <a:spcPts val="0"/>
              </a:spcAft>
            </a:pPr>
            <a:r>
              <a:rPr sz="1100" dirty="0">
                <a:solidFill>
                  <a:srgbClr val="000000"/>
                </a:solidFill>
                <a:latin typeface="Calibri"/>
                <a:cs typeface="Calibri"/>
              </a:rPr>
              <a:t>Abra o tampão</a:t>
            </a:r>
            <a:r>
              <a:rPr sz="1100" spc="20" dirty="0">
                <a:solidFill>
                  <a:srgbClr val="000000"/>
                </a:solidFill>
                <a:latin typeface="Calibri"/>
                <a:cs typeface="Calibri"/>
              </a:rPr>
              <a:t> </a:t>
            </a:r>
            <a:r>
              <a:rPr sz="1100" dirty="0">
                <a:solidFill>
                  <a:srgbClr val="000000"/>
                </a:solidFill>
                <a:latin typeface="Calibri"/>
                <a:cs typeface="Calibri"/>
              </a:rPr>
              <a:t>de gasolina rodando-o com a chave de ignição.</a:t>
            </a:r>
          </a:p>
        </p:txBody>
      </p:sp>
      <p:sp>
        <p:nvSpPr>
          <p:cNvPr id="11" name="object 11"/>
          <p:cNvSpPr txBox="1"/>
          <p:nvPr/>
        </p:nvSpPr>
        <p:spPr>
          <a:xfrm>
            <a:off x="684275" y="2342480"/>
            <a:ext cx="642338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Após abastecer,</a:t>
            </a:r>
            <a:r>
              <a:rPr sz="1100" spc="-10" dirty="0">
                <a:solidFill>
                  <a:srgbClr val="000000"/>
                </a:solidFill>
                <a:latin typeface="Calibri"/>
                <a:cs typeface="Calibri"/>
              </a:rPr>
              <a:t> </a:t>
            </a:r>
            <a:r>
              <a:rPr sz="1100" dirty="0">
                <a:solidFill>
                  <a:srgbClr val="000000"/>
                </a:solidFill>
                <a:latin typeface="Calibri"/>
                <a:cs typeface="Calibri"/>
              </a:rPr>
              <a:t>volte</a:t>
            </a:r>
            <a:r>
              <a:rPr sz="1100" spc="21"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colocar</a:t>
            </a:r>
            <a:r>
              <a:rPr sz="1100" spc="-18" dirty="0">
                <a:solidFill>
                  <a:srgbClr val="000000"/>
                </a:solidFill>
                <a:latin typeface="Calibri"/>
                <a:cs typeface="Calibri"/>
              </a:rPr>
              <a:t> </a:t>
            </a:r>
            <a:r>
              <a:rPr sz="1100" dirty="0">
                <a:solidFill>
                  <a:srgbClr val="000000"/>
                </a:solidFill>
                <a:latin typeface="Calibri"/>
                <a:cs typeface="Calibri"/>
              </a:rPr>
              <a:t>o tampão na sua posição original e pressione-o para </a:t>
            </a:r>
            <a:r>
              <a:rPr sz="1100">
                <a:solidFill>
                  <a:srgbClr val="000000"/>
                </a:solidFill>
                <a:latin typeface="Calibri"/>
                <a:cs typeface="Calibri"/>
              </a:rPr>
              <a:t>baixo para </a:t>
            </a:r>
            <a:r>
              <a:rPr sz="1100" dirty="0">
                <a:solidFill>
                  <a:srgbClr val="000000"/>
                </a:solidFill>
                <a:latin typeface="Calibri"/>
                <a:cs typeface="Calibri"/>
              </a:rPr>
              <a:t>fechar. Nessa</a:t>
            </a:r>
          </a:p>
          <a:p>
            <a:pPr marL="0" marR="0">
              <a:lnSpc>
                <a:spcPts val="1343"/>
              </a:lnSpc>
              <a:spcBef>
                <a:spcPts val="50"/>
              </a:spcBef>
              <a:spcAft>
                <a:spcPts val="0"/>
              </a:spcAft>
            </a:pPr>
            <a:r>
              <a:rPr sz="1100" dirty="0">
                <a:solidFill>
                  <a:srgbClr val="000000"/>
                </a:solidFill>
                <a:latin typeface="Calibri"/>
                <a:cs typeface="Calibri"/>
              </a:rPr>
              <a:t>altura, poderá retirar a chave do tampão. Não lave o</a:t>
            </a:r>
            <a:r>
              <a:rPr sz="1100" spc="17" dirty="0">
                <a:solidFill>
                  <a:srgbClr val="000000"/>
                </a:solidFill>
                <a:latin typeface="Calibri"/>
                <a:cs typeface="Calibri"/>
              </a:rPr>
              <a:t> </a:t>
            </a:r>
            <a:r>
              <a:rPr sz="1100" dirty="0">
                <a:solidFill>
                  <a:srgbClr val="000000"/>
                </a:solidFill>
                <a:latin typeface="Calibri"/>
                <a:cs typeface="Calibri"/>
              </a:rPr>
              <a:t>depósito com água à pressão, para evitar que entre água.</a:t>
            </a:r>
          </a:p>
        </p:txBody>
      </p:sp>
      <p:sp>
        <p:nvSpPr>
          <p:cNvPr id="12" name="object 12"/>
          <p:cNvSpPr txBox="1"/>
          <p:nvPr/>
        </p:nvSpPr>
        <p:spPr>
          <a:xfrm>
            <a:off x="3427476" y="274024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3" name="object 13"/>
          <p:cNvSpPr txBox="1"/>
          <p:nvPr/>
        </p:nvSpPr>
        <p:spPr>
          <a:xfrm>
            <a:off x="755904" y="2969340"/>
            <a:ext cx="6028701"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 O combustível corrói</a:t>
            </a:r>
            <a:r>
              <a:rPr sz="1100" spc="-10" dirty="0">
                <a:solidFill>
                  <a:srgbClr val="000000"/>
                </a:solidFill>
                <a:latin typeface="Calibri"/>
                <a:cs typeface="Calibri"/>
              </a:rPr>
              <a:t> </a:t>
            </a:r>
            <a:r>
              <a:rPr sz="1100" dirty="0">
                <a:solidFill>
                  <a:srgbClr val="000000"/>
                </a:solidFill>
                <a:latin typeface="Calibri"/>
                <a:cs typeface="Calibri"/>
              </a:rPr>
              <a:t>as</a:t>
            </a:r>
            <a:r>
              <a:rPr sz="1100" spc="14" dirty="0">
                <a:solidFill>
                  <a:srgbClr val="000000"/>
                </a:solidFill>
                <a:latin typeface="Calibri"/>
                <a:cs typeface="Calibri"/>
              </a:rPr>
              <a:t> </a:t>
            </a:r>
            <a:r>
              <a:rPr sz="1100" dirty="0">
                <a:solidFill>
                  <a:srgbClr val="000000"/>
                </a:solidFill>
                <a:latin typeface="Calibri"/>
                <a:cs typeface="Calibri"/>
              </a:rPr>
              <a:t>superfícies pintadas e pode descolorá-las. </a:t>
            </a:r>
            <a:r>
              <a:rPr sz="1100" spc="-14" dirty="0">
                <a:solidFill>
                  <a:srgbClr val="000000"/>
                </a:solidFill>
                <a:latin typeface="Calibri"/>
                <a:cs typeface="Calibri"/>
              </a:rPr>
              <a:t>No</a:t>
            </a:r>
            <a:r>
              <a:rPr sz="1100" spc="31" dirty="0">
                <a:solidFill>
                  <a:srgbClr val="000000"/>
                </a:solidFill>
                <a:latin typeface="Calibri"/>
                <a:cs typeface="Calibri"/>
              </a:rPr>
              <a:t> </a:t>
            </a:r>
            <a:r>
              <a:rPr sz="1100" dirty="0">
                <a:solidFill>
                  <a:srgbClr val="000000"/>
                </a:solidFill>
                <a:latin typeface="Calibri"/>
                <a:cs typeface="Calibri"/>
              </a:rPr>
              <a:t>caso de derramar</a:t>
            </a:r>
            <a:r>
              <a:rPr sz="1100" spc="-19" dirty="0">
                <a:solidFill>
                  <a:srgbClr val="000000"/>
                </a:solidFill>
                <a:latin typeface="Calibri"/>
                <a:cs typeface="Calibri"/>
              </a:rPr>
              <a:t> </a:t>
            </a:r>
            <a:r>
              <a:rPr sz="1100" dirty="0">
                <a:solidFill>
                  <a:srgbClr val="000000"/>
                </a:solidFill>
                <a:latin typeface="Calibri"/>
                <a:cs typeface="Calibri"/>
              </a:rPr>
              <a:t>gasolina sobre</a:t>
            </a:r>
          </a:p>
          <a:p>
            <a:pPr marL="0" marR="0">
              <a:lnSpc>
                <a:spcPts val="1344"/>
              </a:lnSpc>
              <a:spcBef>
                <a:spcPts val="50"/>
              </a:spcBef>
              <a:spcAft>
                <a:spcPts val="0"/>
              </a:spcAft>
            </a:pPr>
            <a:r>
              <a:rPr sz="1100" dirty="0">
                <a:solidFill>
                  <a:srgbClr val="000000"/>
                </a:solidFill>
                <a:latin typeface="Calibri"/>
                <a:cs typeface="Calibri"/>
              </a:rPr>
              <a:t>superfícies pintadas, limpe-as de</a:t>
            </a:r>
            <a:r>
              <a:rPr sz="1100" spc="22" dirty="0">
                <a:solidFill>
                  <a:srgbClr val="000000"/>
                </a:solidFill>
                <a:latin typeface="Calibri"/>
                <a:cs typeface="Calibri"/>
              </a:rPr>
              <a:t> </a:t>
            </a:r>
            <a:r>
              <a:rPr sz="1100" dirty="0">
                <a:solidFill>
                  <a:srgbClr val="000000"/>
                </a:solidFill>
                <a:latin typeface="Calibri"/>
                <a:cs typeface="Calibri"/>
              </a:rPr>
              <a:t>imediato.</a:t>
            </a:r>
          </a:p>
        </p:txBody>
      </p:sp>
      <p:sp>
        <p:nvSpPr>
          <p:cNvPr id="14" name="object 14"/>
          <p:cNvSpPr txBox="1"/>
          <p:nvPr/>
        </p:nvSpPr>
        <p:spPr>
          <a:xfrm>
            <a:off x="755904" y="3360512"/>
            <a:ext cx="619509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combustível pode expandir-se quando a</a:t>
            </a:r>
            <a:r>
              <a:rPr sz="1100" spc="15" dirty="0">
                <a:solidFill>
                  <a:srgbClr val="000000"/>
                </a:solidFill>
                <a:latin typeface="Calibri"/>
                <a:cs typeface="Calibri"/>
              </a:rPr>
              <a:t> </a:t>
            </a:r>
            <a:r>
              <a:rPr sz="1100" dirty="0">
                <a:solidFill>
                  <a:srgbClr val="000000"/>
                </a:solidFill>
                <a:latin typeface="Calibri"/>
                <a:cs typeface="Calibri"/>
              </a:rPr>
              <a:t>temperatura sobe. Neste caso,</a:t>
            </a:r>
            <a:r>
              <a:rPr sz="1100" spc="15" dirty="0">
                <a:solidFill>
                  <a:srgbClr val="000000"/>
                </a:solidFill>
                <a:latin typeface="Calibri"/>
                <a:cs typeface="Calibri"/>
              </a:rPr>
              <a:t>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encher o depósito até acima</a:t>
            </a:r>
          </a:p>
          <a:p>
            <a:pPr marL="0" marR="0">
              <a:lnSpc>
                <a:spcPts val="1344"/>
              </a:lnSpc>
              <a:spcBef>
                <a:spcPts val="50"/>
              </a:spcBef>
              <a:spcAft>
                <a:spcPts val="0"/>
              </a:spcAft>
            </a:pPr>
            <a:r>
              <a:rPr sz="1100" dirty="0">
                <a:solidFill>
                  <a:srgbClr val="000000"/>
                </a:solidFill>
                <a:latin typeface="Calibri"/>
                <a:cs typeface="Calibri"/>
              </a:rPr>
              <a:t>pode deformá-lo </a:t>
            </a:r>
            <a:r>
              <a:rPr sz="1100" spc="16">
                <a:solidFill>
                  <a:srgbClr val="000000"/>
                </a:solidFill>
                <a:latin typeface="Calibri"/>
                <a:cs typeface="Calibri"/>
              </a:rPr>
              <a:t>ou</a:t>
            </a:r>
            <a:r>
              <a:rPr sz="1100" spc="-26">
                <a:solidFill>
                  <a:srgbClr val="000000"/>
                </a:solidFill>
                <a:latin typeface="Calibri"/>
                <a:cs typeface="Calibri"/>
              </a:rPr>
              <a:t> </a:t>
            </a:r>
            <a:r>
              <a:rPr lang="pt-BR" sz="1100">
                <a:solidFill>
                  <a:srgbClr val="000000"/>
                </a:solidFill>
                <a:latin typeface="Calibri"/>
                <a:cs typeface="Calibri"/>
              </a:rPr>
              <a:t>vazar</a:t>
            </a:r>
            <a:r>
              <a:rPr sz="1100">
                <a:solidFill>
                  <a:srgbClr val="000000"/>
                </a:solidFill>
                <a:latin typeface="Calibri"/>
                <a:cs typeface="Calibri"/>
              </a:rPr>
              <a:t> </a:t>
            </a:r>
            <a:r>
              <a:rPr sz="1100" dirty="0">
                <a:solidFill>
                  <a:srgbClr val="000000"/>
                </a:solidFill>
                <a:latin typeface="Calibri"/>
                <a:cs typeface="Calibri"/>
              </a:rPr>
              <a:t>gasolina.</a:t>
            </a:r>
          </a:p>
        </p:txBody>
      </p:sp>
      <p:sp>
        <p:nvSpPr>
          <p:cNvPr id="15" name="object 15"/>
          <p:cNvSpPr txBox="1"/>
          <p:nvPr/>
        </p:nvSpPr>
        <p:spPr>
          <a:xfrm>
            <a:off x="755904" y="3752180"/>
            <a:ext cx="326944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encha o depósito acima da parte inferior do</a:t>
            </a:r>
            <a:r>
              <a:rPr sz="1100" spc="22" dirty="0">
                <a:solidFill>
                  <a:srgbClr val="000000"/>
                </a:solidFill>
                <a:latin typeface="Calibri"/>
                <a:cs typeface="Calibri"/>
              </a:rPr>
              <a:t> </a:t>
            </a:r>
            <a:r>
              <a:rPr sz="1100" dirty="0">
                <a:solidFill>
                  <a:srgbClr val="000000"/>
                </a:solidFill>
                <a:latin typeface="Calibri"/>
                <a:cs typeface="Calibri"/>
              </a:rPr>
              <a:t>bocal.</a:t>
            </a:r>
          </a:p>
        </p:txBody>
      </p:sp>
      <p:sp>
        <p:nvSpPr>
          <p:cNvPr id="16" name="object 16"/>
          <p:cNvSpPr txBox="1"/>
          <p:nvPr/>
        </p:nvSpPr>
        <p:spPr>
          <a:xfrm>
            <a:off x="755904" y="3973160"/>
            <a:ext cx="392301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Use gasolina </a:t>
            </a:r>
            <a:r>
              <a:rPr sz="1100">
                <a:solidFill>
                  <a:srgbClr val="000000"/>
                </a:solidFill>
                <a:latin typeface="Calibri"/>
                <a:cs typeface="Calibri"/>
              </a:rPr>
              <a:t>sem chumbo </a:t>
            </a:r>
            <a:r>
              <a:rPr sz="1100" dirty="0">
                <a:solidFill>
                  <a:srgbClr val="000000"/>
                </a:solidFill>
                <a:latin typeface="Calibri"/>
                <a:cs typeface="Calibri"/>
              </a:rPr>
              <a:t>de octanagem superior a 92 octanas.</a:t>
            </a:r>
          </a:p>
        </p:txBody>
      </p:sp>
      <p:sp>
        <p:nvSpPr>
          <p:cNvPr id="17" name="object 1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39</a:t>
            </a:r>
          </a:p>
        </p:txBody>
      </p:sp>
      <p:sp>
        <p:nvSpPr>
          <p:cNvPr id="18" name="object 4">
            <a:extLst>
              <a:ext uri="{FF2B5EF4-FFF2-40B4-BE49-F238E27FC236}">
                <a16:creationId xmlns:a16="http://schemas.microsoft.com/office/drawing/2014/main" id="{6D017627-9DC0-B4AC-016E-A58766BF0140}"/>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1413411"/>
            <a:ext cx="6295644" cy="21625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731012"/>
            <a:ext cx="6301740" cy="46177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647700" y="736184"/>
            <a:ext cx="5251190" cy="436344"/>
          </a:xfrm>
          <a:prstGeom prst="rect">
            <a:avLst/>
          </a:prstGeom>
        </p:spPr>
        <p:txBody>
          <a:bodyPr vert="horz" wrap="square" lIns="0" tIns="0" rIns="0" bIns="0" rtlCol="0">
            <a:spAutoFit/>
          </a:bodyPr>
          <a:lstStyle/>
          <a:p>
            <a:pPr marL="2837688" marR="0">
              <a:lnSpc>
                <a:spcPts val="1347"/>
              </a:lnSpc>
              <a:spcBef>
                <a:spcPts val="0"/>
              </a:spcBef>
              <a:spcAft>
                <a:spcPts val="0"/>
              </a:spcAft>
            </a:pPr>
            <a:r>
              <a:rPr sz="1100" b="1" dirty="0">
                <a:solidFill>
                  <a:srgbClr val="000000"/>
                </a:solidFill>
                <a:latin typeface="Calibri"/>
                <a:cs typeface="Calibri"/>
              </a:rPr>
              <a:t>Δ Perigo</a:t>
            </a:r>
          </a:p>
          <a:p>
            <a:pPr marL="0" marR="0">
              <a:lnSpc>
                <a:spcPts val="1347"/>
              </a:lnSpc>
              <a:spcBef>
                <a:spcPts val="490"/>
              </a:spcBef>
              <a:spcAft>
                <a:spcPts val="0"/>
              </a:spcAft>
            </a:pPr>
            <a:r>
              <a:rPr sz="1100" dirty="0">
                <a:solidFill>
                  <a:srgbClr val="000000"/>
                </a:solidFill>
                <a:latin typeface="Calibri"/>
                <a:cs typeface="Calibri"/>
              </a:rPr>
              <a:t>Desligue o motor quando</a:t>
            </a:r>
            <a:r>
              <a:rPr sz="1100" spc="12" dirty="0">
                <a:solidFill>
                  <a:srgbClr val="000000"/>
                </a:solidFill>
                <a:latin typeface="Calibri"/>
                <a:cs typeface="Calibri"/>
              </a:rPr>
              <a:t> </a:t>
            </a:r>
            <a:r>
              <a:rPr sz="1100" dirty="0">
                <a:solidFill>
                  <a:srgbClr val="000000"/>
                </a:solidFill>
                <a:latin typeface="Calibri"/>
                <a:cs typeface="Calibri"/>
              </a:rPr>
              <a:t>abastecer</a:t>
            </a:r>
            <a:r>
              <a:rPr sz="1100" spc="-20" dirty="0">
                <a:solidFill>
                  <a:srgbClr val="000000"/>
                </a:solidFill>
                <a:latin typeface="Calibri"/>
                <a:cs typeface="Calibri"/>
              </a:rPr>
              <a:t> </a:t>
            </a:r>
            <a:r>
              <a:rPr sz="1100" dirty="0">
                <a:solidFill>
                  <a:srgbClr val="000000"/>
                </a:solidFill>
                <a:latin typeface="Calibri"/>
                <a:cs typeface="Calibri"/>
              </a:rPr>
              <a:t>gasolina,</a:t>
            </a:r>
            <a:r>
              <a:rPr sz="1100" spc="-10" dirty="0">
                <a:solidFill>
                  <a:srgbClr val="000000"/>
                </a:solidFill>
                <a:latin typeface="Calibri"/>
                <a:cs typeface="Calibri"/>
              </a:rPr>
              <a:t> </a:t>
            </a:r>
            <a:r>
              <a:rPr sz="1100" dirty="0">
                <a:solidFill>
                  <a:srgbClr val="000000"/>
                </a:solidFill>
                <a:latin typeface="Calibri"/>
                <a:cs typeface="Calibri"/>
              </a:rPr>
              <a:t>não fume nem</a:t>
            </a:r>
            <a:r>
              <a:rPr sz="1100" spc="19" dirty="0">
                <a:solidFill>
                  <a:srgbClr val="000000"/>
                </a:solidFill>
                <a:latin typeface="Calibri"/>
                <a:cs typeface="Calibri"/>
              </a:rPr>
              <a:t> </a:t>
            </a:r>
            <a:r>
              <a:rPr sz="1100" dirty="0">
                <a:solidFill>
                  <a:srgbClr val="000000"/>
                </a:solidFill>
                <a:latin typeface="Calibri"/>
                <a:cs typeface="Calibri"/>
              </a:rPr>
              <a:t>faça</a:t>
            </a:r>
            <a:r>
              <a:rPr sz="1100" spc="-21" dirty="0">
                <a:solidFill>
                  <a:srgbClr val="000000"/>
                </a:solidFill>
                <a:latin typeface="Calibri"/>
                <a:cs typeface="Calibri"/>
              </a:rPr>
              <a:t> </a:t>
            </a:r>
            <a:r>
              <a:rPr sz="1100" dirty="0">
                <a:solidFill>
                  <a:srgbClr val="000000"/>
                </a:solidFill>
                <a:latin typeface="Calibri"/>
                <a:cs typeface="Calibri"/>
              </a:rPr>
              <a:t>lume ou fontes de calor.</a:t>
            </a:r>
          </a:p>
        </p:txBody>
      </p:sp>
      <p:sp>
        <p:nvSpPr>
          <p:cNvPr id="7" name="object 7"/>
          <p:cNvSpPr txBox="1"/>
          <p:nvPr/>
        </p:nvSpPr>
        <p:spPr>
          <a:xfrm>
            <a:off x="4248912" y="3348607"/>
            <a:ext cx="1118266"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Nível de combustível</a:t>
            </a:r>
          </a:p>
        </p:txBody>
      </p:sp>
      <p:sp>
        <p:nvSpPr>
          <p:cNvPr id="8" name="object 8"/>
          <p:cNvSpPr txBox="1"/>
          <p:nvPr/>
        </p:nvSpPr>
        <p:spPr>
          <a:xfrm>
            <a:off x="5524728" y="3348607"/>
            <a:ext cx="1131164"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Bocal</a:t>
            </a:r>
            <a:r>
              <a:rPr sz="900" spc="-19" dirty="0">
                <a:solidFill>
                  <a:srgbClr val="000000"/>
                </a:solidFill>
                <a:latin typeface="Calibri"/>
                <a:cs typeface="Calibri"/>
              </a:rPr>
              <a:t> </a:t>
            </a:r>
            <a:r>
              <a:rPr sz="900" dirty="0">
                <a:solidFill>
                  <a:srgbClr val="000000"/>
                </a:solidFill>
                <a:latin typeface="Calibri"/>
                <a:cs typeface="Calibri"/>
              </a:rPr>
              <a:t>de enchimento</a:t>
            </a:r>
          </a:p>
        </p:txBody>
      </p:sp>
      <p:sp>
        <p:nvSpPr>
          <p:cNvPr id="9" name="object 9"/>
          <p:cNvSpPr txBox="1"/>
          <p:nvPr/>
        </p:nvSpPr>
        <p:spPr>
          <a:xfrm>
            <a:off x="576072" y="3625688"/>
            <a:ext cx="308547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Capacidade de reserva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depósito de gasolina </a:t>
            </a:r>
            <a:r>
              <a:rPr sz="1100">
                <a:solidFill>
                  <a:srgbClr val="000000"/>
                </a:solidFill>
                <a:latin typeface="Calibri"/>
                <a:cs typeface="Calibri"/>
              </a:rPr>
              <a:t>2,0 </a:t>
            </a:r>
            <a:r>
              <a:rPr lang="pt-BR" sz="1100">
                <a:solidFill>
                  <a:srgbClr val="000000"/>
                </a:solidFill>
                <a:latin typeface="Calibri"/>
                <a:cs typeface="Calibri"/>
              </a:rPr>
              <a:t>L</a:t>
            </a:r>
            <a:endParaRPr sz="1100" dirty="0">
              <a:solidFill>
                <a:srgbClr val="000000"/>
              </a:solidFill>
              <a:latin typeface="Calibri"/>
              <a:cs typeface="Calibri"/>
            </a:endParaRPr>
          </a:p>
        </p:txBody>
      </p:sp>
      <p:sp>
        <p:nvSpPr>
          <p:cNvPr id="10" name="object 10"/>
          <p:cNvSpPr txBox="1"/>
          <p:nvPr/>
        </p:nvSpPr>
        <p:spPr>
          <a:xfrm>
            <a:off x="3950498" y="3625688"/>
            <a:ext cx="256792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Capacidade do depósito de gasolina: </a:t>
            </a:r>
            <a:r>
              <a:rPr sz="1100">
                <a:solidFill>
                  <a:srgbClr val="000000"/>
                </a:solidFill>
                <a:latin typeface="Calibri"/>
                <a:cs typeface="Calibri"/>
              </a:rPr>
              <a:t>17,6 </a:t>
            </a:r>
            <a:r>
              <a:rPr lang="pt-BR" sz="1100">
                <a:solidFill>
                  <a:srgbClr val="000000"/>
                </a:solidFill>
                <a:latin typeface="Calibri"/>
                <a:cs typeface="Calibri"/>
              </a:rPr>
              <a:t>L</a:t>
            </a:r>
            <a:endParaRPr sz="1100" dirty="0">
              <a:solidFill>
                <a:srgbClr val="000000"/>
              </a:solidFill>
              <a:latin typeface="Calibri"/>
              <a:cs typeface="Calibri"/>
            </a:endParaRP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
          <p:cNvSpPr/>
          <p:nvPr/>
        </p:nvSpPr>
        <p:spPr>
          <a:xfrm>
            <a:off x="1796796" y="3527552"/>
            <a:ext cx="172211" cy="1524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3328416" y="3344672"/>
            <a:ext cx="172211" cy="15240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1065276" y="1308608"/>
            <a:ext cx="190500" cy="94488"/>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4148327" y="1137920"/>
            <a:ext cx="190500" cy="94488"/>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p:nvPr/>
        </p:nvSpPr>
        <p:spPr>
          <a:xfrm>
            <a:off x="3060192" y="1096772"/>
            <a:ext cx="118872" cy="137160"/>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p:nvPr/>
        </p:nvSpPr>
        <p:spPr>
          <a:xfrm>
            <a:off x="4267200" y="915416"/>
            <a:ext cx="190500" cy="96011"/>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p:nvPr/>
        </p:nvSpPr>
        <p:spPr>
          <a:xfrm>
            <a:off x="2727959" y="752348"/>
            <a:ext cx="190500" cy="94488"/>
          </a:xfrm>
          <a:prstGeom prst="rect">
            <a:avLst/>
          </a:prstGeom>
          <a:blipFill>
            <a:blip r:embed="rId3" cstate="print"/>
            <a:stretch>
              <a:fillRect/>
            </a:stretch>
          </a:blipFill>
        </p:spPr>
        <p:txBody>
          <a:bodyPr wrap="square" lIns="0" tIns="0" rIns="0" bIns="0" rtlCol="0">
            <a:spAutoFit/>
          </a:bodyPr>
          <a:lstStyle/>
          <a:p>
            <a:endParaRPr/>
          </a:p>
        </p:txBody>
      </p:sp>
      <p:sp>
        <p:nvSpPr>
          <p:cNvPr id="8" name="object 8"/>
          <p:cNvSpPr/>
          <p:nvPr/>
        </p:nvSpPr>
        <p:spPr>
          <a:xfrm>
            <a:off x="684275" y="2413508"/>
            <a:ext cx="6301740" cy="803147"/>
          </a:xfrm>
          <a:prstGeom prst="rect">
            <a:avLst/>
          </a:prstGeom>
          <a:blipFill>
            <a:blip r:embed="rId6" cstate="print"/>
            <a:stretch>
              <a:fillRect/>
            </a:stretch>
          </a:blipFill>
        </p:spPr>
        <p:txBody>
          <a:bodyPr wrap="square" lIns="0" tIns="0" rIns="0" bIns="0" rtlCol="0">
            <a:spAutoFit/>
          </a:bodyPr>
          <a:lstStyle/>
          <a:p>
            <a:endParaRPr/>
          </a:p>
        </p:txBody>
      </p:sp>
      <p:sp>
        <p:nvSpPr>
          <p:cNvPr id="9" name="object 9"/>
          <p:cNvSpPr/>
          <p:nvPr/>
        </p:nvSpPr>
        <p:spPr>
          <a:xfrm>
            <a:off x="684275" y="1491488"/>
            <a:ext cx="6301740" cy="630936"/>
          </a:xfrm>
          <a:prstGeom prst="rect">
            <a:avLst/>
          </a:prstGeom>
          <a:blipFill>
            <a:blip r:embed="rId7" cstate="print"/>
            <a:stretch>
              <a:fillRect/>
            </a:stretch>
          </a:blipFill>
        </p:spPr>
        <p:txBody>
          <a:bodyPr wrap="square" lIns="0" tIns="0" rIns="0" bIns="0" rtlCol="0">
            <a:spAutoFit/>
          </a:bodyPr>
          <a:lstStyle/>
          <a:p>
            <a:endParaRPr/>
          </a:p>
        </p:txBody>
      </p:sp>
      <p:sp>
        <p:nvSpPr>
          <p:cNvPr id="10" name="object 10"/>
          <p:cNvSpPr/>
          <p:nvPr/>
        </p:nvSpPr>
        <p:spPr>
          <a:xfrm>
            <a:off x="696468" y="593852"/>
            <a:ext cx="6304787" cy="19811"/>
          </a:xfrm>
          <a:prstGeom prst="rect">
            <a:avLst/>
          </a:prstGeom>
          <a:blipFill>
            <a:blip r:embed="rId8" cstate="print"/>
            <a:stretch>
              <a:fillRect/>
            </a:stretch>
          </a:blipFill>
        </p:spPr>
        <p:txBody>
          <a:bodyPr wrap="square" lIns="0" tIns="0" rIns="0" bIns="0" rtlCol="0">
            <a:spAutoFit/>
          </a:bodyPr>
          <a:lstStyle/>
          <a:p>
            <a:endParaRPr/>
          </a:p>
        </p:txBody>
      </p:sp>
      <p:sp>
        <p:nvSpPr>
          <p:cNvPr id="13" name="object 13"/>
          <p:cNvSpPr txBox="1"/>
          <p:nvPr/>
        </p:nvSpPr>
        <p:spPr>
          <a:xfrm>
            <a:off x="684275" y="712074"/>
            <a:ext cx="219401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Aviso de baixa pressão do óleo “</a:t>
            </a:r>
          </a:p>
        </p:txBody>
      </p:sp>
      <p:sp>
        <p:nvSpPr>
          <p:cNvPr id="14" name="object 14"/>
          <p:cNvSpPr txBox="1"/>
          <p:nvPr/>
        </p:nvSpPr>
        <p:spPr>
          <a:xfrm>
            <a:off x="2916879" y="712074"/>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5" name="object 15"/>
          <p:cNvSpPr txBox="1"/>
          <p:nvPr/>
        </p:nvSpPr>
        <p:spPr>
          <a:xfrm>
            <a:off x="684275" y="876392"/>
            <a:ext cx="468974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 pressão do óleo</a:t>
            </a:r>
            <a:r>
              <a:rPr sz="1100" spc="11" dirty="0">
                <a:solidFill>
                  <a:srgbClr val="000000"/>
                </a:solidFill>
                <a:latin typeface="Calibri"/>
                <a:cs typeface="Calibri"/>
              </a:rPr>
              <a:t> </a:t>
            </a:r>
            <a:r>
              <a:rPr sz="1100" dirty="0">
                <a:solidFill>
                  <a:srgbClr val="000000"/>
                </a:solidFill>
                <a:latin typeface="Calibri"/>
                <a:cs typeface="Calibri"/>
              </a:rPr>
              <a:t>for inferior à normal, a</a:t>
            </a:r>
            <a:r>
              <a:rPr sz="1100" spc="-14" dirty="0">
                <a:solidFill>
                  <a:srgbClr val="000000"/>
                </a:solidFill>
                <a:latin typeface="Calibri"/>
                <a:cs typeface="Calibri"/>
              </a:rPr>
              <a:t> </a:t>
            </a:r>
            <a:r>
              <a:rPr sz="1100" dirty="0">
                <a:solidFill>
                  <a:srgbClr val="000000"/>
                </a:solidFill>
                <a:latin typeface="Calibri"/>
                <a:cs typeface="Calibri"/>
              </a:rPr>
              <a:t>luz de aviso “</a:t>
            </a:r>
            <a:r>
              <a:rPr sz="1100" spc="1245" dirty="0">
                <a:solidFill>
                  <a:srgbClr val="000000"/>
                </a:solidFill>
                <a:latin typeface="Calibri"/>
                <a:cs typeface="Calibri"/>
              </a:rPr>
              <a:t> </a:t>
            </a:r>
            <a:r>
              <a:rPr sz="1100" dirty="0">
                <a:solidFill>
                  <a:srgbClr val="000000"/>
                </a:solidFill>
                <a:latin typeface="Calibri"/>
                <a:cs typeface="Calibri"/>
              </a:rPr>
              <a:t>“</a:t>
            </a:r>
            <a:r>
              <a:rPr sz="1100" spc="15" dirty="0">
                <a:solidFill>
                  <a:srgbClr val="000000"/>
                </a:solidFill>
                <a:latin typeface="Calibri"/>
                <a:cs typeface="Calibri"/>
              </a:rPr>
              <a:t> </a:t>
            </a:r>
            <a:r>
              <a:rPr sz="1100" dirty="0">
                <a:solidFill>
                  <a:srgbClr val="000000"/>
                </a:solidFill>
                <a:latin typeface="Calibri"/>
                <a:cs typeface="Calibri"/>
              </a:rPr>
              <a:t>irá acender.</a:t>
            </a:r>
          </a:p>
        </p:txBody>
      </p:sp>
      <p:sp>
        <p:nvSpPr>
          <p:cNvPr id="16" name="object 16"/>
          <p:cNvSpPr txBox="1"/>
          <p:nvPr/>
        </p:nvSpPr>
        <p:spPr>
          <a:xfrm>
            <a:off x="684275" y="1097372"/>
            <a:ext cx="613849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roda a ignição para a posição “</a:t>
            </a:r>
            <a:r>
              <a:rPr sz="1100" spc="649" dirty="0">
                <a:solidFill>
                  <a:srgbClr val="000000"/>
                </a:solidFill>
                <a:latin typeface="Calibri"/>
                <a:cs typeface="Calibri"/>
              </a:rPr>
              <a:t> </a:t>
            </a:r>
            <a:r>
              <a:rPr sz="1100" dirty="0">
                <a:solidFill>
                  <a:srgbClr val="000000"/>
                </a:solidFill>
                <a:latin typeface="Calibri"/>
                <a:cs typeface="Calibri"/>
              </a:rPr>
              <a:t>“, a luz de aviso “</a:t>
            </a:r>
            <a:r>
              <a:rPr sz="1100" spc="1256" dirty="0">
                <a:solidFill>
                  <a:srgbClr val="000000"/>
                </a:solidFill>
                <a:latin typeface="Calibri"/>
                <a:cs typeface="Calibri"/>
              </a:rPr>
              <a:t> </a:t>
            </a:r>
            <a:r>
              <a:rPr sz="1100" dirty="0">
                <a:solidFill>
                  <a:srgbClr val="000000"/>
                </a:solidFill>
                <a:latin typeface="Calibri"/>
                <a:cs typeface="Calibri"/>
              </a:rPr>
              <a:t>“ acende-se. Quando o motor arrancar, o</a:t>
            </a:r>
          </a:p>
          <a:p>
            <a:pPr marL="0" marR="0">
              <a:lnSpc>
                <a:spcPts val="1344"/>
              </a:lnSpc>
              <a:spcBef>
                <a:spcPts val="50"/>
              </a:spcBef>
              <a:spcAft>
                <a:spcPts val="0"/>
              </a:spcAft>
            </a:pPr>
            <a:r>
              <a:rPr sz="1100" dirty="0">
                <a:solidFill>
                  <a:srgbClr val="000000"/>
                </a:solidFill>
                <a:latin typeface="Calibri"/>
                <a:cs typeface="Calibri"/>
              </a:rPr>
              <a:t>aviso “</a:t>
            </a:r>
            <a:r>
              <a:rPr sz="1100" spc="1245" dirty="0">
                <a:solidFill>
                  <a:srgbClr val="000000"/>
                </a:solidFill>
                <a:latin typeface="Calibri"/>
                <a:cs typeface="Calibri"/>
              </a:rPr>
              <a:t> </a:t>
            </a:r>
            <a:r>
              <a:rPr sz="1100">
                <a:solidFill>
                  <a:srgbClr val="000000"/>
                </a:solidFill>
                <a:latin typeface="Calibri"/>
                <a:cs typeface="Calibri"/>
              </a:rPr>
              <a:t>“ </a:t>
            </a:r>
            <a:r>
              <a:rPr lang="pt-BR" sz="1100">
                <a:solidFill>
                  <a:srgbClr val="000000"/>
                </a:solidFill>
                <a:latin typeface="Calibri"/>
                <a:cs typeface="Calibri"/>
              </a:rPr>
              <a:t>se </a:t>
            </a:r>
            <a:r>
              <a:rPr sz="1100">
                <a:solidFill>
                  <a:srgbClr val="000000"/>
                </a:solidFill>
                <a:latin typeface="Calibri"/>
                <a:cs typeface="Calibri"/>
              </a:rPr>
              <a:t>apagar</a:t>
            </a:r>
            <a:r>
              <a:rPr lang="pt-BR" sz="1100">
                <a:solidFill>
                  <a:srgbClr val="000000"/>
                </a:solidFill>
                <a:latin typeface="Calibri"/>
                <a:cs typeface="Calibri"/>
              </a:rPr>
              <a:t>á</a:t>
            </a:r>
            <a:r>
              <a:rPr sz="1100">
                <a:solidFill>
                  <a:srgbClr val="000000"/>
                </a:solidFill>
                <a:latin typeface="Calibri"/>
                <a:cs typeface="Calibri"/>
              </a:rPr>
              <a:t> </a:t>
            </a:r>
            <a:r>
              <a:rPr sz="1100" dirty="0">
                <a:solidFill>
                  <a:srgbClr val="000000"/>
                </a:solidFill>
                <a:latin typeface="Calibri"/>
                <a:cs typeface="Calibri"/>
              </a:rPr>
              <a:t>imediatamente.</a:t>
            </a:r>
          </a:p>
        </p:txBody>
      </p:sp>
      <p:sp>
        <p:nvSpPr>
          <p:cNvPr id="17" name="object 17"/>
          <p:cNvSpPr txBox="1"/>
          <p:nvPr/>
        </p:nvSpPr>
        <p:spPr>
          <a:xfrm>
            <a:off x="3477768" y="149666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8" name="object 18"/>
          <p:cNvSpPr txBox="1"/>
          <p:nvPr/>
        </p:nvSpPr>
        <p:spPr>
          <a:xfrm>
            <a:off x="755904" y="1724232"/>
            <a:ext cx="6213565"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 luz de aviso “</a:t>
            </a:r>
            <a:r>
              <a:rPr sz="1100" spc="1253" dirty="0">
                <a:solidFill>
                  <a:srgbClr val="000000"/>
                </a:solidFill>
                <a:latin typeface="Calibri"/>
                <a:cs typeface="Calibri"/>
              </a:rPr>
              <a:t> </a:t>
            </a:r>
            <a:r>
              <a:rPr sz="1100" dirty="0">
                <a:solidFill>
                  <a:srgbClr val="000000"/>
                </a:solidFill>
                <a:latin typeface="Calibri"/>
                <a:cs typeface="Calibri"/>
              </a:rPr>
              <a:t>“ ilumina-se tanto devido a baixa pressão</a:t>
            </a:r>
            <a:r>
              <a:rPr sz="1100" spc="21"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óleo como</a:t>
            </a:r>
            <a:r>
              <a:rPr sz="1100" spc="20" dirty="0">
                <a:solidFill>
                  <a:srgbClr val="000000"/>
                </a:solidFill>
                <a:latin typeface="Calibri"/>
                <a:cs typeface="Calibri"/>
              </a:rPr>
              <a:t> </a:t>
            </a:r>
            <a:r>
              <a:rPr sz="1100" dirty="0">
                <a:solidFill>
                  <a:srgbClr val="000000"/>
                </a:solidFill>
                <a:latin typeface="Calibri"/>
                <a:cs typeface="Calibri"/>
              </a:rPr>
              <a:t>por baixo nível de óleo.</a:t>
            </a:r>
            <a:r>
              <a:rPr sz="1100" spc="-19" dirty="0">
                <a:solidFill>
                  <a:srgbClr val="000000"/>
                </a:solidFill>
                <a:latin typeface="Calibri"/>
                <a:cs typeface="Calibri"/>
              </a:rPr>
              <a:t> </a:t>
            </a:r>
            <a:r>
              <a:rPr sz="1100" dirty="0">
                <a:solidFill>
                  <a:srgbClr val="000000"/>
                </a:solidFill>
                <a:latin typeface="Calibri"/>
                <a:cs typeface="Calibri"/>
              </a:rPr>
              <a:t>Por isso,</a:t>
            </a:r>
          </a:p>
          <a:p>
            <a:pPr marL="0" marR="0">
              <a:lnSpc>
                <a:spcPts val="1344"/>
              </a:lnSpc>
              <a:spcBef>
                <a:spcPts val="50"/>
              </a:spcBef>
              <a:spcAft>
                <a:spcPts val="0"/>
              </a:spcAft>
            </a:pPr>
            <a:r>
              <a:rPr sz="1100" dirty="0">
                <a:solidFill>
                  <a:srgbClr val="000000"/>
                </a:solidFill>
                <a:latin typeface="Calibri"/>
                <a:cs typeface="Calibri"/>
              </a:rPr>
              <a:t>é necessário verificar periodicamente o</a:t>
            </a:r>
            <a:r>
              <a:rPr sz="1100" spc="10" dirty="0">
                <a:solidFill>
                  <a:srgbClr val="000000"/>
                </a:solidFill>
                <a:latin typeface="Calibri"/>
                <a:cs typeface="Calibri"/>
              </a:rPr>
              <a:t> </a:t>
            </a:r>
            <a:r>
              <a:rPr sz="1100" dirty="0">
                <a:solidFill>
                  <a:srgbClr val="000000"/>
                </a:solidFill>
                <a:latin typeface="Calibri"/>
                <a:cs typeface="Calibri"/>
              </a:rPr>
              <a:t>nível de óleo.</a:t>
            </a:r>
          </a:p>
        </p:txBody>
      </p:sp>
      <p:sp>
        <p:nvSpPr>
          <p:cNvPr id="19" name="object 19"/>
          <p:cNvSpPr txBox="1"/>
          <p:nvPr/>
        </p:nvSpPr>
        <p:spPr>
          <a:xfrm>
            <a:off x="3427476" y="241868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20" name="object 20"/>
          <p:cNvSpPr txBox="1"/>
          <p:nvPr/>
        </p:nvSpPr>
        <p:spPr>
          <a:xfrm>
            <a:off x="755904" y="2647777"/>
            <a:ext cx="6128924"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luz de aviso “</a:t>
            </a:r>
            <a:r>
              <a:rPr sz="1100" spc="1252" dirty="0">
                <a:solidFill>
                  <a:srgbClr val="000000"/>
                </a:solidFill>
                <a:latin typeface="Calibri"/>
                <a:cs typeface="Calibri"/>
              </a:rPr>
              <a:t> </a:t>
            </a:r>
            <a:r>
              <a:rPr sz="1100" dirty="0">
                <a:solidFill>
                  <a:srgbClr val="000000"/>
                </a:solidFill>
                <a:latin typeface="Calibri"/>
                <a:cs typeface="Calibri"/>
              </a:rPr>
              <a:t>“ permanecer acesa após</a:t>
            </a:r>
            <a:r>
              <a:rPr sz="1100" spc="16" dirty="0">
                <a:solidFill>
                  <a:srgbClr val="000000"/>
                </a:solidFill>
                <a:latin typeface="Calibri"/>
                <a:cs typeface="Calibri"/>
              </a:rPr>
              <a:t> </a:t>
            </a:r>
            <a:r>
              <a:rPr sz="1100" dirty="0">
                <a:solidFill>
                  <a:srgbClr val="000000"/>
                </a:solidFill>
                <a:latin typeface="Calibri"/>
                <a:cs typeface="Calibri"/>
              </a:rPr>
              <a:t>ligar o motor ou durante a</a:t>
            </a:r>
            <a:r>
              <a:rPr sz="1100" spc="-14" dirty="0">
                <a:solidFill>
                  <a:srgbClr val="000000"/>
                </a:solidFill>
                <a:latin typeface="Calibri"/>
                <a:cs typeface="Calibri"/>
              </a:rPr>
              <a:t> </a:t>
            </a:r>
            <a:r>
              <a:rPr sz="1100" dirty="0">
                <a:solidFill>
                  <a:srgbClr val="000000"/>
                </a:solidFill>
                <a:latin typeface="Calibri"/>
                <a:cs typeface="Calibri"/>
              </a:rPr>
              <a:t>marcha, se continuar a</a:t>
            </a:r>
          </a:p>
          <a:p>
            <a:pPr marL="0" marR="0">
              <a:lnSpc>
                <a:spcPts val="1343"/>
              </a:lnSpc>
              <a:spcBef>
                <a:spcPts val="50"/>
              </a:spcBef>
              <a:spcAft>
                <a:spcPts val="0"/>
              </a:spcAft>
            </a:pPr>
            <a:r>
              <a:rPr sz="1100" dirty="0">
                <a:solidFill>
                  <a:srgbClr val="000000"/>
                </a:solidFill>
                <a:latin typeface="Calibri"/>
                <a:cs typeface="Calibri"/>
              </a:rPr>
              <a:t>conduzir pode danificar o motor por lubrificação insuficiente devido</a:t>
            </a:r>
            <a:r>
              <a:rPr sz="1100" spc="13" dirty="0">
                <a:solidFill>
                  <a:srgbClr val="000000"/>
                </a:solidFill>
                <a:latin typeface="Calibri"/>
                <a:cs typeface="Calibri"/>
              </a:rPr>
              <a:t> </a:t>
            </a:r>
            <a:r>
              <a:rPr sz="1100" dirty="0">
                <a:solidFill>
                  <a:srgbClr val="000000"/>
                </a:solidFill>
                <a:latin typeface="Calibri"/>
                <a:cs typeface="Calibri"/>
              </a:rPr>
              <a:t>à baixa pressão</a:t>
            </a:r>
            <a:r>
              <a:rPr sz="1100" spc="11" dirty="0">
                <a:solidFill>
                  <a:srgbClr val="000000"/>
                </a:solidFill>
                <a:latin typeface="Calibri"/>
                <a:cs typeface="Calibri"/>
              </a:rPr>
              <a:t> </a:t>
            </a:r>
            <a:r>
              <a:rPr sz="1100" dirty="0">
                <a:solidFill>
                  <a:srgbClr val="000000"/>
                </a:solidFill>
                <a:latin typeface="Calibri"/>
                <a:cs typeface="Calibri"/>
              </a:rPr>
              <a:t>do óleo. Neste caso,</a:t>
            </a:r>
          </a:p>
          <a:p>
            <a:pPr marL="0" marR="0">
              <a:lnSpc>
                <a:spcPts val="1344"/>
              </a:lnSpc>
              <a:spcBef>
                <a:spcPts val="0"/>
              </a:spcBef>
              <a:spcAft>
                <a:spcPts val="0"/>
              </a:spcAft>
            </a:pPr>
            <a:r>
              <a:rPr sz="1100" dirty="0">
                <a:solidFill>
                  <a:srgbClr val="000000"/>
                </a:solidFill>
                <a:latin typeface="Calibri"/>
                <a:cs typeface="Calibri"/>
              </a:rPr>
              <a:t>desligue o motor</a:t>
            </a:r>
            <a:r>
              <a:rPr sz="1100" spc="-18" dirty="0">
                <a:solidFill>
                  <a:srgbClr val="000000"/>
                </a:solidFill>
                <a:latin typeface="Calibri"/>
                <a:cs typeface="Calibri"/>
              </a:rPr>
              <a:t> </a:t>
            </a:r>
            <a:r>
              <a:rPr sz="1100" dirty="0">
                <a:solidFill>
                  <a:srgbClr val="000000"/>
                </a:solidFill>
                <a:latin typeface="Calibri"/>
                <a:cs typeface="Calibri"/>
              </a:rPr>
              <a:t>e verifique o nível</a:t>
            </a:r>
            <a:r>
              <a:rPr sz="1100" spc="-11" dirty="0">
                <a:solidFill>
                  <a:srgbClr val="000000"/>
                </a:solidFill>
                <a:latin typeface="Calibri"/>
                <a:cs typeface="Calibri"/>
              </a:rPr>
              <a:t> </a:t>
            </a:r>
            <a:r>
              <a:rPr sz="1100" dirty="0">
                <a:solidFill>
                  <a:srgbClr val="000000"/>
                </a:solidFill>
                <a:latin typeface="Calibri"/>
                <a:cs typeface="Calibri"/>
              </a:rPr>
              <a:t>de óleo</a:t>
            </a:r>
            <a:r>
              <a:rPr sz="1100" spc="10" dirty="0">
                <a:solidFill>
                  <a:srgbClr val="000000"/>
                </a:solidFill>
                <a:latin typeface="Calibri"/>
                <a:cs typeface="Calibri"/>
              </a:rPr>
              <a:t> </a:t>
            </a:r>
            <a:r>
              <a:rPr sz="1100" dirty="0">
                <a:solidFill>
                  <a:srgbClr val="000000"/>
                </a:solidFill>
                <a:latin typeface="Calibri"/>
                <a:cs typeface="Calibri"/>
              </a:rPr>
              <a:t>do motor.</a:t>
            </a:r>
          </a:p>
        </p:txBody>
      </p:sp>
      <p:sp>
        <p:nvSpPr>
          <p:cNvPr id="21" name="object 21"/>
          <p:cNvSpPr txBox="1"/>
          <p:nvPr/>
        </p:nvSpPr>
        <p:spPr>
          <a:xfrm>
            <a:off x="684275" y="3363834"/>
            <a:ext cx="2797667"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Temperatura do refrigerante muito alta “</a:t>
            </a:r>
          </a:p>
        </p:txBody>
      </p:sp>
      <p:sp>
        <p:nvSpPr>
          <p:cNvPr id="22" name="object 22"/>
          <p:cNvSpPr txBox="1"/>
          <p:nvPr/>
        </p:nvSpPr>
        <p:spPr>
          <a:xfrm>
            <a:off x="3499499" y="3363834"/>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23" name="object 23"/>
          <p:cNvSpPr txBox="1"/>
          <p:nvPr/>
        </p:nvSpPr>
        <p:spPr>
          <a:xfrm>
            <a:off x="684275" y="3544916"/>
            <a:ext cx="6341428"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Quanto este aviso “</a:t>
            </a:r>
            <a:r>
              <a:rPr sz="1100" spc="1091" dirty="0">
                <a:solidFill>
                  <a:srgbClr val="000000"/>
                </a:solidFill>
                <a:latin typeface="Calibri"/>
                <a:cs typeface="Calibri"/>
              </a:rPr>
              <a:t> </a:t>
            </a:r>
            <a:r>
              <a:rPr sz="1100" dirty="0">
                <a:solidFill>
                  <a:srgbClr val="000000"/>
                </a:solidFill>
                <a:latin typeface="Calibri"/>
                <a:cs typeface="Calibri"/>
              </a:rPr>
              <a:t>”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iluminar, significa que l temperatura do refrigerante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motor</a:t>
            </a:r>
            <a:r>
              <a:rPr sz="1100" spc="-12" dirty="0">
                <a:solidFill>
                  <a:srgbClr val="000000"/>
                </a:solidFill>
                <a:latin typeface="Calibri"/>
                <a:cs typeface="Calibri"/>
              </a:rPr>
              <a:t> </a:t>
            </a:r>
            <a:r>
              <a:rPr sz="1100" dirty="0">
                <a:solidFill>
                  <a:srgbClr val="000000"/>
                </a:solidFill>
                <a:latin typeface="Calibri"/>
                <a:cs typeface="Calibri"/>
              </a:rPr>
              <a:t>é muito</a:t>
            </a:r>
            <a:r>
              <a:rPr sz="1100" spc="-13" dirty="0">
                <a:solidFill>
                  <a:srgbClr val="000000"/>
                </a:solidFill>
                <a:latin typeface="Calibri"/>
                <a:cs typeface="Calibri"/>
              </a:rPr>
              <a:t> </a:t>
            </a:r>
            <a:r>
              <a:rPr sz="1100" dirty="0">
                <a:solidFill>
                  <a:srgbClr val="000000"/>
                </a:solidFill>
                <a:latin typeface="Calibri"/>
                <a:cs typeface="Calibri"/>
              </a:rPr>
              <a:t>elevada. Se</a:t>
            </a:r>
          </a:p>
          <a:p>
            <a:pPr marL="0" marR="0">
              <a:lnSpc>
                <a:spcPts val="1343"/>
              </a:lnSpc>
              <a:spcBef>
                <a:spcPts val="50"/>
              </a:spcBef>
              <a:spcAft>
                <a:spcPts val="0"/>
              </a:spcAft>
            </a:pPr>
            <a:r>
              <a:rPr sz="1100" dirty="0">
                <a:solidFill>
                  <a:srgbClr val="000000"/>
                </a:solidFill>
                <a:latin typeface="Calibri"/>
                <a:cs typeface="Calibri"/>
              </a:rPr>
              <a:t>continuar a conduzir pode danificar o</a:t>
            </a:r>
            <a:r>
              <a:rPr sz="1100" spc="10" dirty="0">
                <a:solidFill>
                  <a:srgbClr val="000000"/>
                </a:solidFill>
                <a:latin typeface="Calibri"/>
                <a:cs typeface="Calibri"/>
              </a:rPr>
              <a:t> </a:t>
            </a:r>
            <a:r>
              <a:rPr sz="1100" dirty="0">
                <a:solidFill>
                  <a:srgbClr val="000000"/>
                </a:solidFill>
                <a:latin typeface="Calibri"/>
                <a:cs typeface="Calibri"/>
              </a:rPr>
              <a:t>motor. Siga estritamente as</a:t>
            </a:r>
            <a:r>
              <a:rPr sz="1100" spc="10" dirty="0">
                <a:solidFill>
                  <a:srgbClr val="000000"/>
                </a:solidFill>
                <a:latin typeface="Calibri"/>
                <a:cs typeface="Calibri"/>
              </a:rPr>
              <a:t> </a:t>
            </a:r>
            <a:r>
              <a:rPr sz="1100" dirty="0">
                <a:solidFill>
                  <a:srgbClr val="000000"/>
                </a:solidFill>
                <a:latin typeface="Calibri"/>
                <a:cs typeface="Calibri"/>
              </a:rPr>
              <a:t>seguintes instruções. </a:t>
            </a:r>
            <a:r>
              <a:rPr sz="1100" spc="-14"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caso de o</a:t>
            </a:r>
            <a:r>
              <a:rPr sz="1100" spc="18" dirty="0">
                <a:solidFill>
                  <a:srgbClr val="000000"/>
                </a:solidFill>
                <a:latin typeface="Calibri"/>
                <a:cs typeface="Calibri"/>
              </a:rPr>
              <a:t> </a:t>
            </a:r>
            <a:r>
              <a:rPr sz="1100" dirty="0">
                <a:solidFill>
                  <a:srgbClr val="000000"/>
                </a:solidFill>
                <a:latin typeface="Calibri"/>
                <a:cs typeface="Calibri"/>
              </a:rPr>
              <a:t>nível de</a:t>
            </a:r>
          </a:p>
          <a:p>
            <a:pPr marL="0" marR="0">
              <a:lnSpc>
                <a:spcPts val="1344"/>
              </a:lnSpc>
              <a:spcBef>
                <a:spcPts val="0"/>
              </a:spcBef>
              <a:spcAft>
                <a:spcPts val="0"/>
              </a:spcAft>
            </a:pPr>
            <a:r>
              <a:rPr sz="1100" dirty="0">
                <a:solidFill>
                  <a:srgbClr val="000000"/>
                </a:solidFill>
                <a:latin typeface="Calibri"/>
                <a:cs typeface="Calibri"/>
              </a:rPr>
              <a:t>refrigerante estar muito baixo, abasteça de refrigerante o vaso de expansão.</a:t>
            </a:r>
          </a:p>
        </p:txBody>
      </p:sp>
      <p:sp>
        <p:nvSpPr>
          <p:cNvPr id="24" name="object 24"/>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41</a:t>
            </a:r>
          </a:p>
        </p:txBody>
      </p:sp>
      <p:sp>
        <p:nvSpPr>
          <p:cNvPr id="25" name="object 4">
            <a:extLst>
              <a:ext uri="{FF2B5EF4-FFF2-40B4-BE49-F238E27FC236}">
                <a16:creationId xmlns:a16="http://schemas.microsoft.com/office/drawing/2014/main" id="{BBB6FFDF-89E5-452C-98E7-46662D3AABC9}"/>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2005584" y="2323906"/>
            <a:ext cx="167639" cy="14020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520696" y="2159314"/>
            <a:ext cx="167639" cy="14020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362"/>
            <a:ext cx="6227282" cy="542751"/>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Refrigerante insuficiente</a:t>
            </a:r>
          </a:p>
          <a:p>
            <a:pPr marL="0" marR="0">
              <a:lnSpc>
                <a:spcPts val="1284"/>
              </a:lnSpc>
              <a:spcBef>
                <a:spcPts val="0"/>
              </a:spcBef>
              <a:spcAft>
                <a:spcPts val="0"/>
              </a:spcAft>
            </a:pPr>
            <a:r>
              <a:rPr sz="1100" dirty="0">
                <a:solidFill>
                  <a:srgbClr val="000000"/>
                </a:solidFill>
                <a:latin typeface="Calibri"/>
                <a:cs typeface="Calibri"/>
              </a:rPr>
              <a:t>Se o refrigerante for insuficiente ou a superfície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radiador estiver seriamente bloqueada por sedimentos,</a:t>
            </a:r>
          </a:p>
          <a:p>
            <a:pPr marL="0" marR="0">
              <a:lnSpc>
                <a:spcPts val="1344"/>
              </a:lnSpc>
              <a:spcBef>
                <a:spcPts val="0"/>
              </a:spcBef>
              <a:spcAft>
                <a:spcPts val="0"/>
              </a:spcAft>
            </a:pPr>
            <a:r>
              <a:rPr sz="1100" dirty="0">
                <a:solidFill>
                  <a:srgbClr val="000000"/>
                </a:solidFill>
                <a:latin typeface="Calibri"/>
                <a:cs typeface="Calibri"/>
              </a:rPr>
              <a:t>recomenda-se que siga</a:t>
            </a:r>
            <a:r>
              <a:rPr sz="1100" spc="-22" dirty="0">
                <a:solidFill>
                  <a:srgbClr val="000000"/>
                </a:solidFill>
                <a:latin typeface="Calibri"/>
                <a:cs typeface="Calibri"/>
              </a:rPr>
              <a:t> </a:t>
            </a:r>
            <a:r>
              <a:rPr sz="1100" spc="16" dirty="0">
                <a:solidFill>
                  <a:srgbClr val="000000"/>
                </a:solidFill>
                <a:latin typeface="Calibri"/>
                <a:cs typeface="Calibri"/>
              </a:rPr>
              <a:t>os</a:t>
            </a:r>
            <a:r>
              <a:rPr sz="1100" spc="-44" dirty="0">
                <a:solidFill>
                  <a:srgbClr val="000000"/>
                </a:solidFill>
                <a:latin typeface="Calibri"/>
                <a:cs typeface="Calibri"/>
              </a:rPr>
              <a:t> </a:t>
            </a:r>
            <a:r>
              <a:rPr sz="1100" dirty="0">
                <a:solidFill>
                  <a:srgbClr val="000000"/>
                </a:solidFill>
                <a:latin typeface="Calibri"/>
                <a:cs typeface="Calibri"/>
              </a:rPr>
              <a:t>métodos apresentados em seguida:</a:t>
            </a:r>
          </a:p>
        </p:txBody>
      </p:sp>
      <p:sp>
        <p:nvSpPr>
          <p:cNvPr id="7" name="object 7"/>
          <p:cNvSpPr txBox="1"/>
          <p:nvPr/>
        </p:nvSpPr>
        <p:spPr>
          <a:xfrm>
            <a:off x="576072" y="1284824"/>
            <a:ext cx="380943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Diminua a temperatura </a:t>
            </a:r>
            <a:r>
              <a:rPr sz="1100" spc="-15" dirty="0">
                <a:solidFill>
                  <a:srgbClr val="000000"/>
                </a:solidFill>
                <a:latin typeface="Calibri"/>
                <a:cs typeface="Calibri"/>
              </a:rPr>
              <a:t>do</a:t>
            </a:r>
            <a:r>
              <a:rPr sz="1100" spc="11" dirty="0">
                <a:solidFill>
                  <a:srgbClr val="000000"/>
                </a:solidFill>
                <a:latin typeface="Calibri"/>
                <a:cs typeface="Calibri"/>
              </a:rPr>
              <a:t> </a:t>
            </a:r>
            <a:r>
              <a:rPr sz="1100" dirty="0">
                <a:solidFill>
                  <a:srgbClr val="000000"/>
                </a:solidFill>
                <a:latin typeface="Calibri"/>
                <a:cs typeface="Calibri"/>
              </a:rPr>
              <a:t>motor</a:t>
            </a:r>
            <a:r>
              <a:rPr sz="1100" spc="-12" dirty="0">
                <a:solidFill>
                  <a:srgbClr val="000000"/>
                </a:solidFill>
                <a:latin typeface="Calibri"/>
                <a:cs typeface="Calibri"/>
              </a:rPr>
              <a:t> </a:t>
            </a:r>
            <a:r>
              <a:rPr sz="1100" dirty="0">
                <a:solidFill>
                  <a:srgbClr val="000000"/>
                </a:solidFill>
                <a:latin typeface="Calibri"/>
                <a:cs typeface="Calibri"/>
              </a:rPr>
              <a:t>reduzindo</a:t>
            </a:r>
            <a:r>
              <a:rPr sz="1100" spc="19"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carga do veículo.</a:t>
            </a:r>
          </a:p>
        </p:txBody>
      </p:sp>
      <p:sp>
        <p:nvSpPr>
          <p:cNvPr id="8" name="object 8"/>
          <p:cNvSpPr txBox="1"/>
          <p:nvPr/>
        </p:nvSpPr>
        <p:spPr>
          <a:xfrm>
            <a:off x="576072" y="1507328"/>
            <a:ext cx="6430873" cy="55143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Mantenha o </a:t>
            </a:r>
            <a:r>
              <a:rPr sz="1100">
                <a:solidFill>
                  <a:srgbClr val="000000"/>
                </a:solidFill>
                <a:latin typeface="Calibri"/>
                <a:cs typeface="Calibri"/>
              </a:rPr>
              <a:t>motor </a:t>
            </a:r>
            <a:r>
              <a:rPr lang="pt-BR" sz="1100">
                <a:solidFill>
                  <a:srgbClr val="000000"/>
                </a:solidFill>
                <a:latin typeface="Calibri"/>
                <a:cs typeface="Calibri"/>
              </a:rPr>
              <a:t>em marcha lenta </a:t>
            </a:r>
            <a:r>
              <a:rPr sz="1100">
                <a:solidFill>
                  <a:srgbClr val="000000"/>
                </a:solidFill>
                <a:latin typeface="Calibri"/>
                <a:cs typeface="Calibri"/>
              </a:rPr>
              <a:t>e </a:t>
            </a:r>
            <a:r>
              <a:rPr sz="1100" dirty="0">
                <a:solidFill>
                  <a:srgbClr val="000000"/>
                </a:solidFill>
                <a:latin typeface="Calibri"/>
                <a:cs typeface="Calibri"/>
              </a:rPr>
              <a:t>não acelere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tráfego parado, para evitar</a:t>
            </a:r>
            <a:r>
              <a:rPr sz="1100" spc="-20" dirty="0">
                <a:solidFill>
                  <a:srgbClr val="000000"/>
                </a:solidFill>
                <a:latin typeface="Calibri"/>
                <a:cs typeface="Calibri"/>
              </a:rPr>
              <a:t> </a:t>
            </a:r>
            <a:r>
              <a:rPr sz="1100" dirty="0">
                <a:solidFill>
                  <a:srgbClr val="000000"/>
                </a:solidFill>
                <a:latin typeface="Calibri"/>
                <a:cs typeface="Calibri"/>
              </a:rPr>
              <a:t>que aumente a temperatura.</a:t>
            </a:r>
          </a:p>
          <a:p>
            <a:pPr marL="0" marR="0">
              <a:lnSpc>
                <a:spcPts val="1347"/>
              </a:lnSpc>
              <a:spcBef>
                <a:spcPts val="442"/>
              </a:spcBef>
              <a:spcAft>
                <a:spcPts val="0"/>
              </a:spcAft>
            </a:pPr>
            <a:r>
              <a:rPr sz="1100" dirty="0">
                <a:solidFill>
                  <a:srgbClr val="000000"/>
                </a:solidFill>
                <a:latin typeface="Calibri"/>
                <a:cs typeface="Calibri"/>
              </a:rPr>
              <a:t>- Se nenhum dos</a:t>
            </a:r>
            <a:r>
              <a:rPr sz="1100" spc="-24" dirty="0">
                <a:solidFill>
                  <a:srgbClr val="000000"/>
                </a:solidFill>
                <a:latin typeface="Calibri"/>
                <a:cs typeface="Calibri"/>
              </a:rPr>
              <a:t> </a:t>
            </a:r>
            <a:r>
              <a:rPr sz="1100" dirty="0">
                <a:solidFill>
                  <a:srgbClr val="000000"/>
                </a:solidFill>
                <a:latin typeface="Calibri"/>
                <a:cs typeface="Calibri"/>
              </a:rPr>
              <a:t>métodos anteriores funcionar, desligue o</a:t>
            </a:r>
            <a:r>
              <a:rPr sz="1100" spc="10" dirty="0">
                <a:solidFill>
                  <a:srgbClr val="000000"/>
                </a:solidFill>
                <a:latin typeface="Calibri"/>
                <a:cs typeface="Calibri"/>
              </a:rPr>
              <a:t> </a:t>
            </a:r>
            <a:r>
              <a:rPr sz="1100" dirty="0">
                <a:solidFill>
                  <a:srgbClr val="000000"/>
                </a:solidFill>
                <a:latin typeface="Calibri"/>
                <a:cs typeface="Calibri"/>
              </a:rPr>
              <a:t>motor e dirija-se </a:t>
            </a:r>
            <a:r>
              <a:rPr sz="1100">
                <a:solidFill>
                  <a:srgbClr val="000000"/>
                </a:solidFill>
                <a:latin typeface="Calibri"/>
                <a:cs typeface="Calibri"/>
              </a:rPr>
              <a:t>ao</a:t>
            </a:r>
            <a:r>
              <a:rPr sz="1100" spc="18">
                <a:solidFill>
                  <a:srgbClr val="000000"/>
                </a:solidFill>
                <a:latin typeface="Calibri"/>
                <a:cs typeface="Calibri"/>
              </a:rPr>
              <a:t> </a:t>
            </a:r>
            <a:r>
              <a:rPr sz="1100">
                <a:solidFill>
                  <a:srgbClr val="000000"/>
                </a:solidFill>
                <a:latin typeface="Calibri"/>
                <a:cs typeface="Calibri"/>
              </a:rPr>
              <a:t>S</a:t>
            </a:r>
            <a:r>
              <a:rPr lang="pt-BR" sz="1100">
                <a:solidFill>
                  <a:srgbClr val="000000"/>
                </a:solidFill>
                <a:latin typeface="Calibri"/>
                <a:cs typeface="Calibri"/>
              </a:rPr>
              <a:t>erviço Autorizado</a:t>
            </a:r>
            <a:r>
              <a:rPr sz="1100">
                <a:solidFill>
                  <a:srgbClr val="000000"/>
                </a:solidFill>
                <a:latin typeface="Calibri"/>
                <a:cs typeface="Calibri"/>
              </a:rPr>
              <a:t> </a:t>
            </a:r>
            <a:r>
              <a:rPr sz="1100" dirty="0">
                <a:solidFill>
                  <a:srgbClr val="000000"/>
                </a:solidFill>
                <a:latin typeface="Calibri"/>
                <a:cs typeface="Calibri"/>
              </a:rPr>
              <a:t>Voge para a sua reparação.</a:t>
            </a:r>
          </a:p>
        </p:txBody>
      </p:sp>
      <p:sp>
        <p:nvSpPr>
          <p:cNvPr id="9" name="object 9"/>
          <p:cNvSpPr txBox="1"/>
          <p:nvPr/>
        </p:nvSpPr>
        <p:spPr>
          <a:xfrm>
            <a:off x="576072" y="2163236"/>
            <a:ext cx="210217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Intermitentes de emergência “</a:t>
            </a:r>
          </a:p>
        </p:txBody>
      </p:sp>
      <p:sp>
        <p:nvSpPr>
          <p:cNvPr id="10" name="object 10"/>
          <p:cNvSpPr txBox="1"/>
          <p:nvPr/>
        </p:nvSpPr>
        <p:spPr>
          <a:xfrm>
            <a:off x="2695797" y="2163236"/>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1" name="object 11"/>
          <p:cNvSpPr txBox="1"/>
          <p:nvPr/>
        </p:nvSpPr>
        <p:spPr>
          <a:xfrm>
            <a:off x="576072" y="2326030"/>
            <a:ext cx="632900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lang="pt-BR" sz="1100">
                <a:solidFill>
                  <a:srgbClr val="000000"/>
                </a:solidFill>
                <a:latin typeface="Calibri"/>
                <a:cs typeface="Calibri"/>
              </a:rPr>
              <a:t>apertar</a:t>
            </a:r>
            <a:r>
              <a:rPr sz="1100">
                <a:solidFill>
                  <a:srgbClr val="000000"/>
                </a:solidFill>
                <a:latin typeface="Calibri"/>
                <a:cs typeface="Calibri"/>
              </a:rPr>
              <a:t> </a:t>
            </a:r>
            <a:r>
              <a:rPr sz="1100" dirty="0">
                <a:solidFill>
                  <a:srgbClr val="000000"/>
                </a:solidFill>
                <a:latin typeface="Calibri"/>
                <a:cs typeface="Calibri"/>
              </a:rPr>
              <a:t>o botão “</a:t>
            </a:r>
            <a:r>
              <a:rPr sz="1100" spc="1091" dirty="0">
                <a:solidFill>
                  <a:srgbClr val="000000"/>
                </a:solidFill>
                <a:latin typeface="Calibri"/>
                <a:cs typeface="Calibri"/>
              </a:rPr>
              <a:t> </a:t>
            </a:r>
            <a:r>
              <a:rPr sz="1100" dirty="0">
                <a:solidFill>
                  <a:srgbClr val="000000"/>
                </a:solidFill>
                <a:latin typeface="Calibri"/>
                <a:cs typeface="Calibri"/>
              </a:rPr>
              <a:t>” todos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piscas</a:t>
            </a:r>
            <a:r>
              <a:rPr sz="1100" spc="-11" dirty="0">
                <a:solidFill>
                  <a:srgbClr val="000000"/>
                </a:solidFill>
                <a:latin typeface="Calibri"/>
                <a:cs typeface="Calibri"/>
              </a:rPr>
              <a:t> </a:t>
            </a:r>
            <a:r>
              <a:rPr sz="1100" dirty="0">
                <a:solidFill>
                  <a:srgbClr val="000000"/>
                </a:solidFill>
                <a:latin typeface="Calibri"/>
                <a:cs typeface="Calibri"/>
              </a:rPr>
              <a:t>e as</a:t>
            </a:r>
            <a:r>
              <a:rPr sz="1100" spc="14" dirty="0">
                <a:solidFill>
                  <a:srgbClr val="000000"/>
                </a:solidFill>
                <a:latin typeface="Calibri"/>
                <a:cs typeface="Calibri"/>
              </a:rPr>
              <a:t> </a:t>
            </a:r>
            <a:r>
              <a:rPr sz="1100" dirty="0">
                <a:solidFill>
                  <a:srgbClr val="000000"/>
                </a:solidFill>
                <a:latin typeface="Calibri"/>
                <a:cs typeface="Calibri"/>
              </a:rPr>
              <a:t>suas luzes de aviso no painel de instrumentos</a:t>
            </a:r>
            <a:r>
              <a:rPr sz="1100" spc="-10" dirty="0">
                <a:solidFill>
                  <a:srgbClr val="000000"/>
                </a:solidFill>
                <a:latin typeface="Calibri"/>
                <a:cs typeface="Calibri"/>
              </a:rPr>
              <a:t> </a:t>
            </a:r>
            <a:r>
              <a:rPr sz="1100" dirty="0">
                <a:solidFill>
                  <a:srgbClr val="000000"/>
                </a:solidFill>
                <a:latin typeface="Calibri"/>
                <a:cs typeface="Calibri"/>
              </a:rPr>
              <a:t>começarão</a:t>
            </a:r>
            <a:r>
              <a:rPr sz="1100" spc="12" dirty="0">
                <a:solidFill>
                  <a:srgbClr val="000000"/>
                </a:solidFill>
                <a:latin typeface="Calibri"/>
                <a:cs typeface="Calibri"/>
              </a:rPr>
              <a:t> </a:t>
            </a:r>
            <a:r>
              <a:rPr sz="1100" dirty="0">
                <a:solidFill>
                  <a:srgbClr val="000000"/>
                </a:solidFill>
                <a:latin typeface="Calibri"/>
                <a:cs typeface="Calibri"/>
              </a:rPr>
              <a:t>a</a:t>
            </a:r>
          </a:p>
          <a:p>
            <a:pPr marL="0" marR="0">
              <a:lnSpc>
                <a:spcPts val="1344"/>
              </a:lnSpc>
              <a:spcBef>
                <a:spcPts val="50"/>
              </a:spcBef>
              <a:spcAft>
                <a:spcPts val="0"/>
              </a:spcAft>
            </a:pPr>
            <a:r>
              <a:rPr sz="1100" dirty="0">
                <a:solidFill>
                  <a:srgbClr val="000000"/>
                </a:solidFill>
                <a:latin typeface="Calibri"/>
                <a:cs typeface="Calibri"/>
              </a:rPr>
              <a:t>piscar. Use os intermitentes de emergência para advertir a outros veículos que está detido por uma situação</a:t>
            </a:r>
          </a:p>
          <a:p>
            <a:pPr marL="0" marR="0">
              <a:lnSpc>
                <a:spcPts val="1344"/>
              </a:lnSpc>
              <a:spcBef>
                <a:spcPts val="0"/>
              </a:spcBef>
              <a:spcAft>
                <a:spcPts val="0"/>
              </a:spcAft>
            </a:pPr>
            <a:r>
              <a:rPr sz="1100" dirty="0">
                <a:solidFill>
                  <a:srgbClr val="000000"/>
                </a:solidFill>
                <a:latin typeface="Calibri"/>
                <a:cs typeface="Calibri"/>
              </a:rPr>
              <a:t>de emergência.</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2511378" y="1191260"/>
            <a:ext cx="4651248" cy="177698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3969"/>
            <a:ext cx="1931616" cy="205184"/>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Comandos </a:t>
            </a:r>
            <a:r>
              <a:rPr sz="1400" b="1">
                <a:solidFill>
                  <a:srgbClr val="365F91"/>
                </a:solidFill>
                <a:latin typeface="Cambria"/>
                <a:cs typeface="Cambria"/>
              </a:rPr>
              <a:t>do</a:t>
            </a:r>
            <a:r>
              <a:rPr sz="1400" b="1" spc="10">
                <a:solidFill>
                  <a:srgbClr val="365F91"/>
                </a:solidFill>
                <a:latin typeface="Cambria"/>
                <a:cs typeface="Cambria"/>
              </a:rPr>
              <a:t> </a:t>
            </a:r>
            <a:r>
              <a:rPr sz="1400" b="1">
                <a:solidFill>
                  <a:srgbClr val="365F91"/>
                </a:solidFill>
                <a:latin typeface="Cambria"/>
                <a:cs typeface="Cambria"/>
              </a:rPr>
              <a:t>gui</a:t>
            </a:r>
            <a:r>
              <a:rPr lang="pt-BR" sz="1400" b="1">
                <a:solidFill>
                  <a:srgbClr val="365F91"/>
                </a:solidFill>
                <a:latin typeface="Cambria"/>
                <a:cs typeface="Cambria"/>
              </a:rPr>
              <a:t>dão</a:t>
            </a:r>
            <a:endParaRPr sz="1400" b="1" dirty="0">
              <a:solidFill>
                <a:srgbClr val="365F91"/>
              </a:solidFill>
              <a:latin typeface="Cambria"/>
              <a:cs typeface="Cambria"/>
            </a:endParaRPr>
          </a:p>
        </p:txBody>
      </p:sp>
      <p:sp>
        <p:nvSpPr>
          <p:cNvPr id="6" name="object 6"/>
          <p:cNvSpPr txBox="1"/>
          <p:nvPr/>
        </p:nvSpPr>
        <p:spPr>
          <a:xfrm>
            <a:off x="684275" y="1167476"/>
            <a:ext cx="2282938"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Manete </a:t>
            </a:r>
            <a:r>
              <a:rPr sz="1100">
                <a:solidFill>
                  <a:srgbClr val="000000"/>
                </a:solidFill>
                <a:latin typeface="Calibri"/>
                <a:cs typeface="Calibri"/>
              </a:rPr>
              <a:t>de</a:t>
            </a:r>
            <a:r>
              <a:rPr sz="1100" spc="22">
                <a:solidFill>
                  <a:srgbClr val="000000"/>
                </a:solidFill>
                <a:latin typeface="Calibri"/>
                <a:cs typeface="Calibri"/>
              </a:rPr>
              <a:t> </a:t>
            </a: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2. Comutador de luzes/sinais de luzes</a:t>
            </a:r>
          </a:p>
          <a:p>
            <a:pPr marL="0" marR="0">
              <a:lnSpc>
                <a:spcPts val="1344"/>
              </a:lnSpc>
              <a:spcBef>
                <a:spcPts val="0"/>
              </a:spcBef>
              <a:spcAft>
                <a:spcPts val="0"/>
              </a:spcAft>
            </a:pPr>
            <a:r>
              <a:rPr sz="1100" dirty="0">
                <a:solidFill>
                  <a:srgbClr val="000000"/>
                </a:solidFill>
                <a:latin typeface="Calibri"/>
                <a:cs typeface="Calibri"/>
              </a:rPr>
              <a:t>3. Botões ACIMA e ABAIXO</a:t>
            </a:r>
          </a:p>
          <a:p>
            <a:pPr marL="0" marR="0">
              <a:lnSpc>
                <a:spcPts val="1344"/>
              </a:lnSpc>
              <a:spcBef>
                <a:spcPts val="50"/>
              </a:spcBef>
              <a:spcAft>
                <a:spcPts val="0"/>
              </a:spcAft>
            </a:pPr>
            <a:r>
              <a:rPr sz="1100" dirty="0">
                <a:solidFill>
                  <a:srgbClr val="000000"/>
                </a:solidFill>
                <a:latin typeface="Calibri"/>
                <a:cs typeface="Calibri"/>
              </a:rPr>
              <a:t>4. Botão VOLTAR/Mudar TCS</a:t>
            </a:r>
          </a:p>
          <a:p>
            <a:pPr marL="0" marR="0">
              <a:lnSpc>
                <a:spcPts val="1344"/>
              </a:lnSpc>
              <a:spcBef>
                <a:spcPts val="0"/>
              </a:spcBef>
              <a:spcAft>
                <a:spcPts val="0"/>
              </a:spcAft>
            </a:pPr>
            <a:r>
              <a:rPr sz="1100" dirty="0">
                <a:solidFill>
                  <a:srgbClr val="000000"/>
                </a:solidFill>
                <a:latin typeface="Calibri"/>
                <a:cs typeface="Calibri"/>
              </a:rPr>
              <a:t>5. Interruptor ABS</a:t>
            </a:r>
          </a:p>
        </p:txBody>
      </p:sp>
      <p:sp>
        <p:nvSpPr>
          <p:cNvPr id="7" name="object 7"/>
          <p:cNvSpPr txBox="1"/>
          <p:nvPr/>
        </p:nvSpPr>
        <p:spPr>
          <a:xfrm>
            <a:off x="684275" y="2020916"/>
            <a:ext cx="102948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 Botão ENTER</a:t>
            </a:r>
          </a:p>
        </p:txBody>
      </p:sp>
      <p:sp>
        <p:nvSpPr>
          <p:cNvPr id="8" name="object 8"/>
          <p:cNvSpPr txBox="1"/>
          <p:nvPr/>
        </p:nvSpPr>
        <p:spPr>
          <a:xfrm>
            <a:off x="684275" y="2190080"/>
            <a:ext cx="2199118" cy="123339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 Interruptor corta-corrente</a:t>
            </a:r>
          </a:p>
          <a:p>
            <a:pPr marL="0" marR="0">
              <a:lnSpc>
                <a:spcPts val="1344"/>
              </a:lnSpc>
              <a:spcBef>
                <a:spcPts val="50"/>
              </a:spcBef>
              <a:spcAft>
                <a:spcPts val="0"/>
              </a:spcAft>
            </a:pPr>
            <a:r>
              <a:rPr sz="1100" dirty="0">
                <a:solidFill>
                  <a:srgbClr val="000000"/>
                </a:solidFill>
                <a:latin typeface="Calibri"/>
                <a:cs typeface="Calibri"/>
              </a:rPr>
              <a:t>8. Manete </a:t>
            </a:r>
            <a:r>
              <a:rPr sz="1100">
                <a:solidFill>
                  <a:srgbClr val="000000"/>
                </a:solidFill>
                <a:latin typeface="Calibri"/>
                <a:cs typeface="Calibri"/>
              </a:rPr>
              <a:t>do </a:t>
            </a:r>
            <a:r>
              <a:rPr lang="pt-BR" sz="1100">
                <a:solidFill>
                  <a:srgbClr val="000000"/>
                </a:solidFill>
                <a:latin typeface="Calibri"/>
                <a:cs typeface="Calibri"/>
              </a:rPr>
              <a:t>freio</a:t>
            </a:r>
            <a:r>
              <a:rPr sz="1100" spc="10">
                <a:solidFill>
                  <a:srgbClr val="000000"/>
                </a:solidFill>
                <a:latin typeface="Calibri"/>
                <a:cs typeface="Calibri"/>
              </a:rPr>
              <a:t> </a:t>
            </a:r>
            <a:r>
              <a:rPr sz="1100" dirty="0">
                <a:solidFill>
                  <a:srgbClr val="000000"/>
                </a:solidFill>
                <a:latin typeface="Calibri"/>
                <a:cs typeface="Calibri"/>
              </a:rPr>
              <a:t>dianteiro</a:t>
            </a:r>
          </a:p>
          <a:p>
            <a:pPr marL="0" marR="0">
              <a:lnSpc>
                <a:spcPts val="1344"/>
              </a:lnSpc>
              <a:spcBef>
                <a:spcPts val="0"/>
              </a:spcBef>
              <a:spcAft>
                <a:spcPts val="0"/>
              </a:spcAft>
            </a:pPr>
            <a:r>
              <a:rPr sz="1100" dirty="0">
                <a:solidFill>
                  <a:srgbClr val="000000"/>
                </a:solidFill>
                <a:latin typeface="Calibri"/>
                <a:cs typeface="Calibri"/>
              </a:rPr>
              <a:t>9. Botão do arranque elétrico</a:t>
            </a:r>
          </a:p>
          <a:p>
            <a:pPr marL="0" marR="0">
              <a:lnSpc>
                <a:spcPts val="1343"/>
              </a:lnSpc>
              <a:spcBef>
                <a:spcPts val="50"/>
              </a:spcBef>
              <a:spcAft>
                <a:spcPts val="0"/>
              </a:spcAft>
            </a:pPr>
            <a:r>
              <a:rPr sz="1100" dirty="0">
                <a:solidFill>
                  <a:srgbClr val="000000"/>
                </a:solidFill>
                <a:latin typeface="Calibri"/>
                <a:cs typeface="Calibri"/>
              </a:rPr>
              <a:t>10. Interruptor de luzes</a:t>
            </a:r>
            <a:r>
              <a:rPr sz="1100" spc="-11" dirty="0">
                <a:solidFill>
                  <a:srgbClr val="000000"/>
                </a:solidFill>
                <a:latin typeface="Calibri"/>
                <a:cs typeface="Calibri"/>
              </a:rPr>
              <a:t> </a:t>
            </a:r>
            <a:r>
              <a:rPr sz="1100" dirty="0">
                <a:solidFill>
                  <a:srgbClr val="000000"/>
                </a:solidFill>
                <a:latin typeface="Calibri"/>
                <a:cs typeface="Calibri"/>
              </a:rPr>
              <a:t>de nevoeiro</a:t>
            </a:r>
          </a:p>
          <a:p>
            <a:pPr marL="0" marR="0">
              <a:lnSpc>
                <a:spcPts val="1344"/>
              </a:lnSpc>
              <a:spcBef>
                <a:spcPts val="0"/>
              </a:spcBef>
              <a:spcAft>
                <a:spcPts val="0"/>
              </a:spcAft>
            </a:pPr>
            <a:r>
              <a:rPr sz="1100" dirty="0">
                <a:solidFill>
                  <a:srgbClr val="000000"/>
                </a:solidFill>
                <a:latin typeface="Calibri"/>
                <a:cs typeface="Calibri"/>
              </a:rPr>
              <a:t>11. Intermitentes de emergência</a:t>
            </a:r>
          </a:p>
          <a:p>
            <a:pPr marL="0" marR="0">
              <a:lnSpc>
                <a:spcPts val="1343"/>
              </a:lnSpc>
              <a:spcBef>
                <a:spcPts val="50"/>
              </a:spcBef>
              <a:spcAft>
                <a:spcPts val="0"/>
              </a:spcAft>
            </a:pPr>
            <a:r>
              <a:rPr sz="1100" dirty="0">
                <a:solidFill>
                  <a:srgbClr val="000000"/>
                </a:solidFill>
                <a:latin typeface="Calibri"/>
                <a:cs typeface="Calibri"/>
              </a:rPr>
              <a:t>12. Comutador de piscas</a:t>
            </a:r>
          </a:p>
          <a:p>
            <a:pPr marL="0" marR="0">
              <a:lnSpc>
                <a:spcPts val="1344"/>
              </a:lnSpc>
              <a:spcBef>
                <a:spcPts val="0"/>
              </a:spcBef>
              <a:spcAft>
                <a:spcPts val="0"/>
              </a:spcAft>
            </a:pPr>
            <a:r>
              <a:rPr sz="1100" dirty="0">
                <a:solidFill>
                  <a:srgbClr val="000000"/>
                </a:solidFill>
                <a:latin typeface="Calibri"/>
                <a:cs typeface="Calibri"/>
              </a:rPr>
              <a:t>13. Botão</a:t>
            </a:r>
            <a:r>
              <a:rPr sz="1100" spc="21" dirty="0">
                <a:solidFill>
                  <a:srgbClr val="000000"/>
                </a:solidFill>
                <a:latin typeface="Calibri"/>
                <a:cs typeface="Calibri"/>
              </a:rPr>
              <a:t> </a:t>
            </a:r>
            <a:r>
              <a:rPr sz="1100" dirty="0">
                <a:solidFill>
                  <a:srgbClr val="000000"/>
                </a:solidFill>
                <a:latin typeface="Calibri"/>
                <a:cs typeface="Calibri"/>
              </a:rPr>
              <a:t>da buzina</a:t>
            </a:r>
          </a:p>
        </p:txBody>
      </p:sp>
      <p:sp>
        <p:nvSpPr>
          <p:cNvPr id="9" name="object 9"/>
          <p:cNvSpPr txBox="1"/>
          <p:nvPr/>
        </p:nvSpPr>
        <p:spPr>
          <a:xfrm>
            <a:off x="684275" y="3384896"/>
            <a:ext cx="109640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14. Botão MODE</a:t>
            </a:r>
          </a:p>
        </p:txBody>
      </p:sp>
      <p:sp>
        <p:nvSpPr>
          <p:cNvPr id="10" name="object 10"/>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43</a:t>
            </a:r>
          </a:p>
        </p:txBody>
      </p:sp>
      <p:sp>
        <p:nvSpPr>
          <p:cNvPr id="11" name="object 4">
            <a:extLst>
              <a:ext uri="{FF2B5EF4-FFF2-40B4-BE49-F238E27FC236}">
                <a16:creationId xmlns:a16="http://schemas.microsoft.com/office/drawing/2014/main" id="{C269BC78-39AB-8C93-A6AC-7FADCF1A0604}"/>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
          <p:cNvSpPr/>
          <p:nvPr/>
        </p:nvSpPr>
        <p:spPr>
          <a:xfrm>
            <a:off x="1082040" y="2191004"/>
            <a:ext cx="161544" cy="12496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01284" y="1869440"/>
            <a:ext cx="161544" cy="10515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2694432" y="1678940"/>
            <a:ext cx="163067" cy="124967"/>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1763268" y="1457960"/>
            <a:ext cx="161544" cy="123444"/>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4770119" y="1287272"/>
            <a:ext cx="161544" cy="123444"/>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p:nvPr/>
        </p:nvSpPr>
        <p:spPr>
          <a:xfrm>
            <a:off x="2080259" y="1084580"/>
            <a:ext cx="161544" cy="105155"/>
          </a:xfrm>
          <a:prstGeom prst="rect">
            <a:avLst/>
          </a:prstGeom>
          <a:blipFill>
            <a:blip r:embed="rId3" cstate="print"/>
            <a:stretch>
              <a:fillRect/>
            </a:stretch>
          </a:blipFill>
        </p:spPr>
        <p:txBody>
          <a:bodyPr wrap="square" lIns="0" tIns="0" rIns="0" bIns="0" rtlCol="0">
            <a:spAutoFit/>
          </a:bodyPr>
          <a:lstStyle/>
          <a:p>
            <a:endParaRPr/>
          </a:p>
        </p:txBody>
      </p:sp>
      <p:sp>
        <p:nvSpPr>
          <p:cNvPr id="7" name="object 7"/>
          <p:cNvSpPr/>
          <p:nvPr/>
        </p:nvSpPr>
        <p:spPr>
          <a:xfrm>
            <a:off x="5268468" y="913892"/>
            <a:ext cx="161544" cy="105155"/>
          </a:xfrm>
          <a:prstGeom prst="rect">
            <a:avLst/>
          </a:prstGeom>
          <a:blipFill>
            <a:blip r:embed="rId3" cstate="print"/>
            <a:stretch>
              <a:fillRect/>
            </a:stretch>
          </a:blipFill>
        </p:spPr>
        <p:txBody>
          <a:bodyPr wrap="square" lIns="0" tIns="0" rIns="0" bIns="0" rtlCol="0">
            <a:spAutoFit/>
          </a:bodyPr>
          <a:lstStyle/>
          <a:p>
            <a:endParaRPr/>
          </a:p>
        </p:txBody>
      </p:sp>
      <p:sp>
        <p:nvSpPr>
          <p:cNvPr id="8" name="object 8"/>
          <p:cNvSpPr/>
          <p:nvPr/>
        </p:nvSpPr>
        <p:spPr>
          <a:xfrm>
            <a:off x="576072" y="2634488"/>
            <a:ext cx="6301740" cy="630935"/>
          </a:xfrm>
          <a:prstGeom prst="rect">
            <a:avLst/>
          </a:prstGeom>
          <a:blipFill>
            <a:blip r:embed="rId6" cstate="print"/>
            <a:stretch>
              <a:fillRect/>
            </a:stretch>
          </a:blipFill>
        </p:spPr>
        <p:txBody>
          <a:bodyPr wrap="square" lIns="0" tIns="0" rIns="0" bIns="0" rtlCol="0">
            <a:spAutoFit/>
          </a:bodyPr>
          <a:lstStyle/>
          <a:p>
            <a:endParaRPr/>
          </a:p>
        </p:txBody>
      </p:sp>
      <p:sp>
        <p:nvSpPr>
          <p:cNvPr id="9" name="object 9"/>
          <p:cNvSpPr/>
          <p:nvPr/>
        </p:nvSpPr>
        <p:spPr>
          <a:xfrm>
            <a:off x="582168" y="593852"/>
            <a:ext cx="6304787" cy="19811"/>
          </a:xfrm>
          <a:prstGeom prst="rect">
            <a:avLst/>
          </a:prstGeom>
          <a:blipFill>
            <a:blip r:embed="rId7" cstate="print"/>
            <a:stretch>
              <a:fillRect/>
            </a:stretch>
          </a:blipFill>
        </p:spPr>
        <p:txBody>
          <a:bodyPr wrap="square" lIns="0" tIns="0" rIns="0" bIns="0" rtlCol="0">
            <a:spAutoFit/>
          </a:bodyPr>
          <a:lstStyle/>
          <a:p>
            <a:endParaRPr/>
          </a:p>
        </p:txBody>
      </p:sp>
      <p:sp>
        <p:nvSpPr>
          <p:cNvPr id="11" name="object 11"/>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12" name="object 12"/>
          <p:cNvSpPr txBox="1"/>
          <p:nvPr/>
        </p:nvSpPr>
        <p:spPr>
          <a:xfrm>
            <a:off x="576072" y="730362"/>
            <a:ext cx="142462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Comutador de luzes</a:t>
            </a:r>
          </a:p>
        </p:txBody>
      </p:sp>
      <p:sp>
        <p:nvSpPr>
          <p:cNvPr id="13" name="object 13"/>
          <p:cNvSpPr txBox="1"/>
          <p:nvPr/>
        </p:nvSpPr>
        <p:spPr>
          <a:xfrm>
            <a:off x="576072" y="893156"/>
            <a:ext cx="634585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Empurre para a frente o comutador de luzes</a:t>
            </a:r>
            <a:r>
              <a:rPr sz="1100" spc="-11" dirty="0">
                <a:solidFill>
                  <a:srgbClr val="000000"/>
                </a:solidFill>
                <a:latin typeface="Calibri"/>
                <a:cs typeface="Calibri"/>
              </a:rPr>
              <a:t> </a:t>
            </a:r>
            <a:r>
              <a:rPr sz="1100" dirty="0">
                <a:solidFill>
                  <a:srgbClr val="000000"/>
                </a:solidFill>
                <a:latin typeface="Calibri"/>
                <a:cs typeface="Calibri"/>
              </a:rPr>
              <a:t>para selecionar as</a:t>
            </a:r>
            <a:r>
              <a:rPr sz="1100" spc="-12" dirty="0">
                <a:solidFill>
                  <a:srgbClr val="000000"/>
                </a:solidFill>
                <a:latin typeface="Calibri"/>
                <a:cs typeface="Calibri"/>
              </a:rPr>
              <a:t> </a:t>
            </a:r>
            <a:r>
              <a:rPr sz="1100" dirty="0">
                <a:solidFill>
                  <a:srgbClr val="000000"/>
                </a:solidFill>
                <a:latin typeface="Calibri"/>
                <a:cs typeface="Calibri"/>
              </a:rPr>
              <a:t>luzes de máximos</a:t>
            </a:r>
            <a:r>
              <a:rPr sz="1100" spc="-11" dirty="0">
                <a:solidFill>
                  <a:srgbClr val="000000"/>
                </a:solidFill>
                <a:latin typeface="Calibri"/>
                <a:cs typeface="Calibri"/>
              </a:rPr>
              <a:t> </a:t>
            </a:r>
            <a:r>
              <a:rPr sz="1100" dirty="0">
                <a:solidFill>
                  <a:srgbClr val="000000"/>
                </a:solidFill>
                <a:latin typeface="Calibri"/>
                <a:cs typeface="Calibri"/>
              </a:rPr>
              <a:t>“</a:t>
            </a:r>
            <a:r>
              <a:rPr sz="1100" spc="1102" dirty="0">
                <a:solidFill>
                  <a:srgbClr val="000000"/>
                </a:solidFill>
                <a:latin typeface="Calibri"/>
                <a:cs typeface="Calibri"/>
              </a:rPr>
              <a:t> </a:t>
            </a:r>
            <a:r>
              <a:rPr sz="1100" dirty="0">
                <a:solidFill>
                  <a:srgbClr val="000000"/>
                </a:solidFill>
                <a:latin typeface="Calibri"/>
                <a:cs typeface="Calibri"/>
              </a:rPr>
              <a:t>”:</a:t>
            </a:r>
            <a:r>
              <a:rPr sz="1100" spc="16" dirty="0">
                <a:solidFill>
                  <a:srgbClr val="000000"/>
                </a:solidFill>
                <a:latin typeface="Calibri"/>
                <a:cs typeface="Calibri"/>
              </a:rPr>
              <a:t> </a:t>
            </a:r>
            <a:r>
              <a:rPr sz="1100">
                <a:solidFill>
                  <a:srgbClr val="000000"/>
                </a:solidFill>
                <a:latin typeface="Calibri"/>
                <a:cs typeface="Calibri"/>
              </a:rPr>
              <a:t>irão acender</a:t>
            </a:r>
            <a:r>
              <a:rPr sz="1100" spc="19">
                <a:solidFill>
                  <a:srgbClr val="000000"/>
                </a:solidFill>
                <a:latin typeface="Calibri"/>
                <a:cs typeface="Calibri"/>
              </a:rPr>
              <a:t> </a:t>
            </a:r>
            <a:r>
              <a:rPr sz="1100" dirty="0">
                <a:solidFill>
                  <a:srgbClr val="000000"/>
                </a:solidFill>
                <a:latin typeface="Calibri"/>
                <a:cs typeface="Calibri"/>
              </a:rPr>
              <a:t>estas</a:t>
            </a:r>
          </a:p>
          <a:p>
            <a:pPr marL="0" marR="0">
              <a:lnSpc>
                <a:spcPts val="1344"/>
              </a:lnSpc>
              <a:spcBef>
                <a:spcPts val="50"/>
              </a:spcBef>
              <a:spcAft>
                <a:spcPts val="0"/>
              </a:spcAft>
            </a:pPr>
            <a:r>
              <a:rPr sz="1100" dirty="0">
                <a:solidFill>
                  <a:srgbClr val="000000"/>
                </a:solidFill>
                <a:latin typeface="Calibri"/>
                <a:cs typeface="Calibri"/>
              </a:rPr>
              <a:t>luzes assim como o</a:t>
            </a:r>
            <a:r>
              <a:rPr sz="1100" spc="17" dirty="0">
                <a:solidFill>
                  <a:srgbClr val="000000"/>
                </a:solidFill>
                <a:latin typeface="Calibri"/>
                <a:cs typeface="Calibri"/>
              </a:rPr>
              <a:t> </a:t>
            </a:r>
            <a:r>
              <a:rPr sz="1100" dirty="0">
                <a:solidFill>
                  <a:srgbClr val="000000"/>
                </a:solidFill>
                <a:latin typeface="Calibri"/>
                <a:cs typeface="Calibri"/>
              </a:rPr>
              <a:t>aviso “</a:t>
            </a:r>
            <a:r>
              <a:rPr sz="1100" spc="1091" dirty="0">
                <a:solidFill>
                  <a:srgbClr val="000000"/>
                </a:solidFill>
                <a:latin typeface="Calibri"/>
                <a:cs typeface="Calibri"/>
              </a:rPr>
              <a:t> </a:t>
            </a:r>
            <a:r>
              <a:rPr sz="1100" dirty="0">
                <a:solidFill>
                  <a:srgbClr val="000000"/>
                </a:solidFill>
                <a:latin typeface="Calibri"/>
                <a:cs typeface="Calibri"/>
              </a:rPr>
              <a:t>”</a:t>
            </a:r>
            <a:r>
              <a:rPr sz="1100" spc="15" dirty="0">
                <a:solidFill>
                  <a:srgbClr val="000000"/>
                </a:solidFill>
                <a:latin typeface="Calibri"/>
                <a:cs typeface="Calibri"/>
              </a:rPr>
              <a:t> </a:t>
            </a:r>
            <a:r>
              <a:rPr sz="1100" dirty="0">
                <a:solidFill>
                  <a:srgbClr val="000000"/>
                </a:solidFill>
                <a:latin typeface="Calibri"/>
                <a:cs typeface="Calibri"/>
              </a:rPr>
              <a:t>do painel de instrumentos.</a:t>
            </a:r>
          </a:p>
        </p:txBody>
      </p:sp>
      <p:sp>
        <p:nvSpPr>
          <p:cNvPr id="14" name="object 14"/>
          <p:cNvSpPr txBox="1"/>
          <p:nvPr/>
        </p:nvSpPr>
        <p:spPr>
          <a:xfrm>
            <a:off x="576072" y="1284824"/>
            <a:ext cx="616538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Mova para</a:t>
            </a:r>
            <a:r>
              <a:rPr sz="1100" spc="-15" dirty="0">
                <a:solidFill>
                  <a:srgbClr val="000000"/>
                </a:solidFill>
                <a:latin typeface="Calibri"/>
                <a:cs typeface="Calibri"/>
              </a:rPr>
              <a:t> </a:t>
            </a:r>
            <a:r>
              <a:rPr sz="1100" dirty="0">
                <a:solidFill>
                  <a:srgbClr val="000000"/>
                </a:solidFill>
                <a:latin typeface="Calibri"/>
                <a:cs typeface="Calibri"/>
              </a:rPr>
              <a:t>trás o comutador de luzes para selecionar as luzes de médios “</a:t>
            </a:r>
            <a:r>
              <a:rPr sz="1100" spc="1091" dirty="0">
                <a:solidFill>
                  <a:srgbClr val="000000"/>
                </a:solidFill>
                <a:latin typeface="Calibri"/>
                <a:cs typeface="Calibri"/>
              </a:rPr>
              <a:t> </a:t>
            </a:r>
            <a:r>
              <a:rPr sz="1100" dirty="0">
                <a:solidFill>
                  <a:srgbClr val="000000"/>
                </a:solidFill>
                <a:latin typeface="Calibri"/>
                <a:cs typeface="Calibri"/>
              </a:rPr>
              <a:t>“: </a:t>
            </a:r>
            <a:r>
              <a:rPr sz="1100">
                <a:solidFill>
                  <a:srgbClr val="000000"/>
                </a:solidFill>
                <a:latin typeface="Calibri"/>
                <a:cs typeface="Calibri"/>
              </a:rPr>
              <a:t>irão acender estas luzes</a:t>
            </a:r>
            <a:r>
              <a:rPr lang="pt-BR" sz="1100">
                <a:solidFill>
                  <a:srgbClr val="000000"/>
                </a:solidFill>
                <a:latin typeface="Calibri"/>
                <a:cs typeface="Calibri"/>
              </a:rPr>
              <a:t> </a:t>
            </a:r>
            <a:r>
              <a:rPr sz="1100">
                <a:solidFill>
                  <a:srgbClr val="000000"/>
                </a:solidFill>
                <a:latin typeface="Calibri"/>
                <a:cs typeface="Calibri"/>
              </a:rPr>
              <a:t>assim </a:t>
            </a:r>
            <a:r>
              <a:rPr sz="1100" dirty="0">
                <a:solidFill>
                  <a:srgbClr val="000000"/>
                </a:solidFill>
                <a:latin typeface="Calibri"/>
                <a:cs typeface="Calibri"/>
              </a:rPr>
              <a:t>como o</a:t>
            </a:r>
            <a:r>
              <a:rPr sz="1100" spc="10" dirty="0">
                <a:solidFill>
                  <a:srgbClr val="000000"/>
                </a:solidFill>
                <a:latin typeface="Calibri"/>
                <a:cs typeface="Calibri"/>
              </a:rPr>
              <a:t> </a:t>
            </a:r>
            <a:r>
              <a:rPr sz="1100" dirty="0">
                <a:solidFill>
                  <a:srgbClr val="000000"/>
                </a:solidFill>
                <a:latin typeface="Calibri"/>
                <a:cs typeface="Calibri"/>
              </a:rPr>
              <a:t>aviso “</a:t>
            </a:r>
            <a:r>
              <a:rPr sz="1100" spc="1091" dirty="0">
                <a:solidFill>
                  <a:srgbClr val="000000"/>
                </a:solidFill>
                <a:latin typeface="Calibri"/>
                <a:cs typeface="Calibri"/>
              </a:rPr>
              <a:t> </a:t>
            </a:r>
            <a:r>
              <a:rPr sz="1100" dirty="0">
                <a:solidFill>
                  <a:srgbClr val="000000"/>
                </a:solidFill>
                <a:latin typeface="Calibri"/>
                <a:cs typeface="Calibri"/>
              </a:rPr>
              <a:t>“do painel de instrumentos.</a:t>
            </a:r>
          </a:p>
        </p:txBody>
      </p:sp>
      <p:sp>
        <p:nvSpPr>
          <p:cNvPr id="15" name="object 15"/>
          <p:cNvSpPr txBox="1"/>
          <p:nvPr/>
        </p:nvSpPr>
        <p:spPr>
          <a:xfrm>
            <a:off x="576072" y="1678016"/>
            <a:ext cx="6390505"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Desde a posição de luzes</a:t>
            </a:r>
            <a:r>
              <a:rPr sz="1100" spc="-11"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médios</a:t>
            </a:r>
            <a:r>
              <a:rPr sz="1100" spc="-11" dirty="0">
                <a:solidFill>
                  <a:srgbClr val="000000"/>
                </a:solidFill>
                <a:latin typeface="Calibri"/>
                <a:cs typeface="Calibri"/>
              </a:rPr>
              <a:t> </a:t>
            </a:r>
            <a:r>
              <a:rPr sz="1100" dirty="0">
                <a:solidFill>
                  <a:srgbClr val="000000"/>
                </a:solidFill>
                <a:latin typeface="Calibri"/>
                <a:cs typeface="Calibri"/>
              </a:rPr>
              <a:t>“</a:t>
            </a:r>
            <a:r>
              <a:rPr sz="1100" spc="1102" dirty="0">
                <a:solidFill>
                  <a:srgbClr val="000000"/>
                </a:solidFill>
                <a:latin typeface="Calibri"/>
                <a:cs typeface="Calibri"/>
              </a:rPr>
              <a:t> </a:t>
            </a:r>
            <a:r>
              <a:rPr sz="1100" dirty="0">
                <a:solidFill>
                  <a:srgbClr val="000000"/>
                </a:solidFill>
                <a:latin typeface="Calibri"/>
                <a:cs typeface="Calibri"/>
              </a:rPr>
              <a:t>“, mova</a:t>
            </a:r>
            <a:r>
              <a:rPr sz="1100" spc="-11" dirty="0">
                <a:solidFill>
                  <a:srgbClr val="000000"/>
                </a:solidFill>
                <a:latin typeface="Calibri"/>
                <a:cs typeface="Calibri"/>
              </a:rPr>
              <a:t> </a:t>
            </a:r>
            <a:r>
              <a:rPr sz="1100" dirty="0">
                <a:solidFill>
                  <a:srgbClr val="000000"/>
                </a:solidFill>
                <a:latin typeface="Calibri"/>
                <a:cs typeface="Calibri"/>
              </a:rPr>
              <a:t>para trás o comutador de luzes para fazer sinais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luzes aos</a:t>
            </a:r>
          </a:p>
          <a:p>
            <a:pPr marL="0" marR="0">
              <a:lnSpc>
                <a:spcPts val="1344"/>
              </a:lnSpc>
              <a:spcBef>
                <a:spcPts val="50"/>
              </a:spcBef>
              <a:spcAft>
                <a:spcPts val="0"/>
              </a:spcAft>
            </a:pPr>
            <a:r>
              <a:rPr sz="1100" dirty="0">
                <a:solidFill>
                  <a:srgbClr val="000000"/>
                </a:solidFill>
                <a:latin typeface="Calibri"/>
                <a:cs typeface="Calibri"/>
              </a:rPr>
              <a:t>veículos à sua frente. Enquanto </a:t>
            </a:r>
            <a:r>
              <a:rPr sz="1100">
                <a:solidFill>
                  <a:srgbClr val="000000"/>
                </a:solidFill>
                <a:latin typeface="Calibri"/>
                <a:cs typeface="Calibri"/>
              </a:rPr>
              <a:t>mantiver </a:t>
            </a:r>
            <a:r>
              <a:rPr lang="pt-BR" sz="1100">
                <a:solidFill>
                  <a:srgbClr val="000000"/>
                </a:solidFill>
                <a:latin typeface="Calibri"/>
                <a:cs typeface="Calibri"/>
              </a:rPr>
              <a:t>apertado</a:t>
            </a:r>
            <a:r>
              <a:rPr sz="1100">
                <a:solidFill>
                  <a:srgbClr val="000000"/>
                </a:solidFill>
                <a:latin typeface="Calibri"/>
                <a:cs typeface="Calibri"/>
              </a:rPr>
              <a:t> </a:t>
            </a:r>
            <a:r>
              <a:rPr sz="1100" dirty="0">
                <a:solidFill>
                  <a:srgbClr val="000000"/>
                </a:solidFill>
                <a:latin typeface="Calibri"/>
                <a:cs typeface="Calibri"/>
              </a:rPr>
              <a:t>este comutador irá acender-se o aviso “</a:t>
            </a:r>
            <a:r>
              <a:rPr sz="1100" spc="1091" dirty="0">
                <a:solidFill>
                  <a:srgbClr val="000000"/>
                </a:solidFill>
                <a:latin typeface="Calibri"/>
                <a:cs typeface="Calibri"/>
              </a:rPr>
              <a:t> </a:t>
            </a:r>
            <a:r>
              <a:rPr sz="1100">
                <a:solidFill>
                  <a:srgbClr val="000000"/>
                </a:solidFill>
                <a:latin typeface="Calibri"/>
                <a:cs typeface="Calibri"/>
              </a:rPr>
              <a:t>” de </a:t>
            </a:r>
            <a:r>
              <a:rPr sz="1100" dirty="0">
                <a:solidFill>
                  <a:srgbClr val="000000"/>
                </a:solidFill>
                <a:latin typeface="Calibri"/>
                <a:cs typeface="Calibri"/>
              </a:rPr>
              <a:t>luzes de</a:t>
            </a:r>
          </a:p>
          <a:p>
            <a:pPr marL="0" marR="0">
              <a:lnSpc>
                <a:spcPts val="1344"/>
              </a:lnSpc>
              <a:spcBef>
                <a:spcPts val="0"/>
              </a:spcBef>
              <a:spcAft>
                <a:spcPts val="0"/>
              </a:spcAft>
            </a:pPr>
            <a:r>
              <a:rPr sz="1100" dirty="0">
                <a:solidFill>
                  <a:srgbClr val="000000"/>
                </a:solidFill>
                <a:latin typeface="Calibri"/>
                <a:cs typeface="Calibri"/>
              </a:rPr>
              <a:t>máximos</a:t>
            </a:r>
            <a:r>
              <a:rPr sz="1100" spc="12" dirty="0">
                <a:solidFill>
                  <a:srgbClr val="000000"/>
                </a:solidFill>
                <a:latin typeface="Calibri"/>
                <a:cs typeface="Calibri"/>
              </a:rPr>
              <a:t> </a:t>
            </a:r>
            <a:r>
              <a:rPr sz="1100" dirty="0">
                <a:solidFill>
                  <a:srgbClr val="000000"/>
                </a:solidFill>
                <a:latin typeface="Calibri"/>
                <a:cs typeface="Calibri"/>
              </a:rPr>
              <a:t>no painel de instrumentos. Quando</a:t>
            </a:r>
            <a:r>
              <a:rPr sz="1100" spc="20" dirty="0">
                <a:solidFill>
                  <a:srgbClr val="000000"/>
                </a:solidFill>
                <a:latin typeface="Calibri"/>
                <a:cs typeface="Calibri"/>
              </a:rPr>
              <a:t> </a:t>
            </a:r>
            <a:r>
              <a:rPr sz="1100" dirty="0">
                <a:solidFill>
                  <a:srgbClr val="000000"/>
                </a:solidFill>
                <a:latin typeface="Calibri"/>
                <a:cs typeface="Calibri"/>
              </a:rPr>
              <a:t>soltar o comutador, selecionam-se automaticamente as</a:t>
            </a:r>
            <a:r>
              <a:rPr sz="1100" spc="-12" dirty="0">
                <a:solidFill>
                  <a:srgbClr val="000000"/>
                </a:solidFill>
                <a:latin typeface="Calibri"/>
                <a:cs typeface="Calibri"/>
              </a:rPr>
              <a:t> </a:t>
            </a:r>
            <a:r>
              <a:rPr sz="1100" dirty="0">
                <a:solidFill>
                  <a:srgbClr val="000000"/>
                </a:solidFill>
                <a:latin typeface="Calibri"/>
                <a:cs typeface="Calibri"/>
              </a:rPr>
              <a:t>luzes de</a:t>
            </a:r>
          </a:p>
          <a:p>
            <a:pPr marL="0" marR="0">
              <a:lnSpc>
                <a:spcPts val="1347"/>
              </a:lnSpc>
              <a:spcBef>
                <a:spcPts val="58"/>
              </a:spcBef>
              <a:spcAft>
                <a:spcPts val="0"/>
              </a:spcAft>
            </a:pPr>
            <a:r>
              <a:rPr sz="1100" dirty="0">
                <a:solidFill>
                  <a:srgbClr val="000000"/>
                </a:solidFill>
                <a:latin typeface="Calibri"/>
                <a:cs typeface="Calibri"/>
              </a:rPr>
              <a:t>médios</a:t>
            </a:r>
            <a:r>
              <a:rPr sz="1100" spc="-17" dirty="0">
                <a:solidFill>
                  <a:srgbClr val="000000"/>
                </a:solidFill>
                <a:latin typeface="Calibri"/>
                <a:cs typeface="Calibri"/>
              </a:rPr>
              <a:t> </a:t>
            </a:r>
            <a:r>
              <a:rPr sz="1100" dirty="0">
                <a:solidFill>
                  <a:srgbClr val="000000"/>
                </a:solidFill>
                <a:latin typeface="Calibri"/>
                <a:cs typeface="Calibri"/>
              </a:rPr>
              <a:t>“</a:t>
            </a:r>
            <a:r>
              <a:rPr sz="1100" spc="1091" dirty="0">
                <a:solidFill>
                  <a:srgbClr val="000000"/>
                </a:solidFill>
                <a:latin typeface="Calibri"/>
                <a:cs typeface="Calibri"/>
              </a:rPr>
              <a:t> </a:t>
            </a:r>
            <a:r>
              <a:rPr sz="1100" spc="14" dirty="0">
                <a:solidFill>
                  <a:srgbClr val="000000"/>
                </a:solidFill>
                <a:latin typeface="Calibri"/>
                <a:cs typeface="Calibri"/>
              </a:rPr>
              <a:t>“.</a:t>
            </a:r>
          </a:p>
        </p:txBody>
      </p:sp>
      <p:sp>
        <p:nvSpPr>
          <p:cNvPr id="16" name="object 16"/>
          <p:cNvSpPr txBox="1"/>
          <p:nvPr/>
        </p:nvSpPr>
        <p:spPr>
          <a:xfrm>
            <a:off x="3319272" y="263966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7" name="object 17"/>
          <p:cNvSpPr txBox="1"/>
          <p:nvPr/>
        </p:nvSpPr>
        <p:spPr>
          <a:xfrm>
            <a:off x="647700" y="2867233"/>
            <a:ext cx="6170435"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Se o</a:t>
            </a:r>
            <a:r>
              <a:rPr sz="1100" spc="18" dirty="0">
                <a:solidFill>
                  <a:srgbClr val="000000"/>
                </a:solidFill>
                <a:latin typeface="Calibri"/>
                <a:cs typeface="Calibri"/>
              </a:rPr>
              <a:t> </a:t>
            </a:r>
            <a:r>
              <a:rPr sz="1100" dirty="0">
                <a:solidFill>
                  <a:srgbClr val="000000"/>
                </a:solidFill>
                <a:latin typeface="Calibri"/>
                <a:cs typeface="Calibri"/>
              </a:rPr>
              <a:t>farol estiver iluminado antes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arrancar</a:t>
            </a:r>
            <a:r>
              <a:rPr sz="1100" spc="-21"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motor pode esgotar</a:t>
            </a:r>
            <a:r>
              <a:rPr sz="1100" spc="-21" dirty="0">
                <a:solidFill>
                  <a:srgbClr val="000000"/>
                </a:solidFill>
                <a:latin typeface="Calibri"/>
                <a:cs typeface="Calibri"/>
              </a:rPr>
              <a:t> </a:t>
            </a:r>
            <a:r>
              <a:rPr sz="1100" dirty="0">
                <a:solidFill>
                  <a:srgbClr val="000000"/>
                </a:solidFill>
                <a:latin typeface="Calibri"/>
                <a:cs typeface="Calibri"/>
              </a:rPr>
              <a:t>a bateria. Neste caso,</a:t>
            </a:r>
            <a:r>
              <a:rPr sz="1100" spc="-10" dirty="0">
                <a:solidFill>
                  <a:srgbClr val="000000"/>
                </a:solidFill>
                <a:latin typeface="Calibri"/>
                <a:cs typeface="Calibri"/>
              </a:rPr>
              <a:t> </a:t>
            </a:r>
            <a:r>
              <a:rPr sz="1100" dirty="0">
                <a:solidFill>
                  <a:srgbClr val="000000"/>
                </a:solidFill>
                <a:latin typeface="Calibri"/>
                <a:cs typeface="Calibri"/>
              </a:rPr>
              <a:t>apague as luzes</a:t>
            </a:r>
          </a:p>
          <a:p>
            <a:pPr marL="0" marR="0">
              <a:lnSpc>
                <a:spcPts val="1344"/>
              </a:lnSpc>
              <a:spcBef>
                <a:spcPts val="50"/>
              </a:spcBef>
              <a:spcAft>
                <a:spcPts val="0"/>
              </a:spcAft>
            </a:pPr>
            <a:r>
              <a:rPr sz="1100" dirty="0">
                <a:solidFill>
                  <a:srgbClr val="000000"/>
                </a:solidFill>
                <a:latin typeface="Calibri"/>
                <a:cs typeface="Calibri"/>
              </a:rPr>
              <a:t>antes de arrancar</a:t>
            </a:r>
            <a:r>
              <a:rPr sz="1100" spc="-18" dirty="0">
                <a:solidFill>
                  <a:srgbClr val="000000"/>
                </a:solidFill>
                <a:latin typeface="Calibri"/>
                <a:cs typeface="Calibri"/>
              </a:rPr>
              <a:t> </a:t>
            </a:r>
            <a:r>
              <a:rPr sz="1100" dirty="0">
                <a:solidFill>
                  <a:srgbClr val="000000"/>
                </a:solidFill>
                <a:latin typeface="Calibri"/>
                <a:cs typeface="Calibri"/>
              </a:rPr>
              <a:t>o motor.</a:t>
            </a:r>
          </a:p>
        </p:txBody>
      </p:sp>
      <p:sp>
        <p:nvSpPr>
          <p:cNvPr id="18" name="object 18"/>
          <p:cNvSpPr txBox="1"/>
          <p:nvPr/>
        </p:nvSpPr>
        <p:spPr>
          <a:xfrm>
            <a:off x="576072" y="3392790"/>
            <a:ext cx="1488987"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Comutador de piscas</a:t>
            </a:r>
          </a:p>
        </p:txBody>
      </p:sp>
      <p:sp>
        <p:nvSpPr>
          <p:cNvPr id="19" name="object 19"/>
          <p:cNvSpPr txBox="1"/>
          <p:nvPr/>
        </p:nvSpPr>
        <p:spPr>
          <a:xfrm>
            <a:off x="576072" y="3544916"/>
            <a:ext cx="5953743" cy="3616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mover</a:t>
            </a:r>
            <a:r>
              <a:rPr sz="1100" spc="-24"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comutador de piscas para a posição </a:t>
            </a:r>
            <a:r>
              <a:rPr sz="1100" dirty="0">
                <a:solidFill>
                  <a:srgbClr val="000000"/>
                </a:solidFill>
                <a:latin typeface="Wingdings"/>
                <a:cs typeface="Wingdings"/>
              </a:rPr>
              <a:t></a:t>
            </a:r>
            <a:r>
              <a:rPr sz="1100" dirty="0">
                <a:solidFill>
                  <a:srgbClr val="000000"/>
                </a:solidFill>
                <a:latin typeface="Calibri"/>
                <a:cs typeface="Calibri"/>
              </a:rPr>
              <a:t>, piscarão </a:t>
            </a:r>
            <a:r>
              <a:rPr sz="1100" spc="16" dirty="0">
                <a:solidFill>
                  <a:srgbClr val="000000"/>
                </a:solidFill>
                <a:latin typeface="Calibri"/>
                <a:cs typeface="Calibri"/>
              </a:rPr>
              <a:t>os</a:t>
            </a:r>
            <a:r>
              <a:rPr sz="1100" spc="-14" dirty="0">
                <a:solidFill>
                  <a:srgbClr val="000000"/>
                </a:solidFill>
                <a:latin typeface="Calibri"/>
                <a:cs typeface="Calibri"/>
              </a:rPr>
              <a:t> </a:t>
            </a:r>
            <a:r>
              <a:rPr sz="1100" dirty="0">
                <a:solidFill>
                  <a:srgbClr val="000000"/>
                </a:solidFill>
                <a:latin typeface="Calibri"/>
                <a:cs typeface="Calibri"/>
              </a:rPr>
              <a:t>intermitentes dianteiro e traseiro</a:t>
            </a:r>
          </a:p>
          <a:p>
            <a:pPr marL="0" marR="0">
              <a:lnSpc>
                <a:spcPts val="1200"/>
              </a:lnSpc>
              <a:spcBef>
                <a:spcPts val="0"/>
              </a:spcBef>
              <a:spcAft>
                <a:spcPts val="0"/>
              </a:spcAft>
            </a:pPr>
            <a:r>
              <a:rPr sz="1100" dirty="0">
                <a:solidFill>
                  <a:srgbClr val="000000"/>
                </a:solidFill>
                <a:latin typeface="Calibri"/>
                <a:cs typeface="Calibri"/>
              </a:rPr>
              <a:t>esquerdos,</a:t>
            </a:r>
            <a:r>
              <a:rPr sz="1100" spc="-17" dirty="0">
                <a:solidFill>
                  <a:srgbClr val="000000"/>
                </a:solidFill>
                <a:latin typeface="Calibri"/>
                <a:cs typeface="Calibri"/>
              </a:rPr>
              <a:t> </a:t>
            </a:r>
            <a:r>
              <a:rPr sz="1100" dirty="0">
                <a:solidFill>
                  <a:srgbClr val="000000"/>
                </a:solidFill>
                <a:latin typeface="Calibri"/>
                <a:cs typeface="Calibri"/>
              </a:rPr>
              <a:t>assim</a:t>
            </a:r>
            <a:r>
              <a:rPr sz="1100" spc="11" dirty="0">
                <a:solidFill>
                  <a:srgbClr val="000000"/>
                </a:solidFill>
                <a:latin typeface="Calibri"/>
                <a:cs typeface="Calibri"/>
              </a:rPr>
              <a:t> </a:t>
            </a:r>
            <a:r>
              <a:rPr sz="1100" dirty="0">
                <a:solidFill>
                  <a:srgbClr val="000000"/>
                </a:solidFill>
                <a:latin typeface="Calibri"/>
                <a:cs typeface="Calibri"/>
              </a:rPr>
              <a:t>como o avisador </a:t>
            </a:r>
            <a:r>
              <a:rPr sz="1100" dirty="0">
                <a:solidFill>
                  <a:srgbClr val="000000"/>
                </a:solidFill>
                <a:latin typeface="Wingdings"/>
                <a:cs typeface="Wingdings"/>
              </a:rPr>
              <a:t></a:t>
            </a:r>
            <a:r>
              <a:rPr sz="1100" spc="-22" dirty="0">
                <a:solidFill>
                  <a:srgbClr val="000000"/>
                </a:solidFill>
                <a:latin typeface="Times New Roman"/>
                <a:cs typeface="Times New Roman"/>
              </a:rPr>
              <a:t>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painel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instrumentos.</a:t>
            </a:r>
          </a:p>
        </p:txBody>
      </p:sp>
      <p:sp>
        <p:nvSpPr>
          <p:cNvPr id="20" name="object 20"/>
          <p:cNvSpPr txBox="1"/>
          <p:nvPr/>
        </p:nvSpPr>
        <p:spPr>
          <a:xfrm>
            <a:off x="576072" y="3910676"/>
            <a:ext cx="6451413"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mover</a:t>
            </a:r>
            <a:r>
              <a:rPr sz="1100" spc="-24"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comutador de piscas para a posição </a:t>
            </a:r>
            <a:r>
              <a:rPr sz="1100" dirty="0">
                <a:solidFill>
                  <a:srgbClr val="000000"/>
                </a:solidFill>
                <a:latin typeface="Wingdings"/>
                <a:cs typeface="Wingdings"/>
              </a:rPr>
              <a:t></a:t>
            </a:r>
            <a:r>
              <a:rPr sz="1100" dirty="0">
                <a:solidFill>
                  <a:srgbClr val="000000"/>
                </a:solidFill>
                <a:latin typeface="Calibri"/>
                <a:cs typeface="Calibri"/>
              </a:rPr>
              <a:t>, piscarão </a:t>
            </a:r>
            <a:r>
              <a:rPr sz="1100" spc="16" dirty="0">
                <a:solidFill>
                  <a:srgbClr val="000000"/>
                </a:solidFill>
                <a:latin typeface="Calibri"/>
                <a:cs typeface="Calibri"/>
              </a:rPr>
              <a:t>os</a:t>
            </a:r>
            <a:r>
              <a:rPr sz="1100" spc="-14" dirty="0">
                <a:solidFill>
                  <a:srgbClr val="000000"/>
                </a:solidFill>
                <a:latin typeface="Calibri"/>
                <a:cs typeface="Calibri"/>
              </a:rPr>
              <a:t> </a:t>
            </a:r>
            <a:r>
              <a:rPr sz="1100" dirty="0">
                <a:solidFill>
                  <a:srgbClr val="000000"/>
                </a:solidFill>
                <a:latin typeface="Calibri"/>
                <a:cs typeface="Calibri"/>
              </a:rPr>
              <a:t>intermitentes dianteiro e traseiro direitos,</a:t>
            </a:r>
          </a:p>
          <a:p>
            <a:pPr marL="0" marR="0">
              <a:lnSpc>
                <a:spcPts val="1344"/>
              </a:lnSpc>
              <a:spcBef>
                <a:spcPts val="50"/>
              </a:spcBef>
              <a:spcAft>
                <a:spcPts val="0"/>
              </a:spcAft>
            </a:pPr>
            <a:r>
              <a:rPr sz="1100" dirty="0">
                <a:solidFill>
                  <a:srgbClr val="000000"/>
                </a:solidFill>
                <a:latin typeface="Calibri"/>
                <a:cs typeface="Calibri"/>
              </a:rPr>
              <a:t>assim como o</a:t>
            </a:r>
            <a:r>
              <a:rPr sz="1100" spc="10" dirty="0">
                <a:solidFill>
                  <a:srgbClr val="000000"/>
                </a:solidFill>
                <a:latin typeface="Calibri"/>
                <a:cs typeface="Calibri"/>
              </a:rPr>
              <a:t> </a:t>
            </a:r>
            <a:r>
              <a:rPr sz="1100" dirty="0">
                <a:solidFill>
                  <a:srgbClr val="000000"/>
                </a:solidFill>
                <a:latin typeface="Calibri"/>
                <a:cs typeface="Calibri"/>
              </a:rPr>
              <a:t>avisador </a:t>
            </a:r>
            <a:r>
              <a:rPr sz="1100" dirty="0">
                <a:solidFill>
                  <a:srgbClr val="000000"/>
                </a:solidFill>
                <a:latin typeface="Wingdings"/>
                <a:cs typeface="Wingdings"/>
              </a:rPr>
              <a:t></a:t>
            </a:r>
            <a:r>
              <a:rPr sz="1100" spc="-22" dirty="0">
                <a:solidFill>
                  <a:srgbClr val="000000"/>
                </a:solidFill>
                <a:latin typeface="Times New Roman"/>
                <a:cs typeface="Times New Roman"/>
              </a:rPr>
              <a:t>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painel de instrumentos.</a:t>
            </a:r>
          </a:p>
        </p:txBody>
      </p:sp>
      <p:sp>
        <p:nvSpPr>
          <p:cNvPr id="21" name="object 2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1"/>
          <p:cNvSpPr/>
          <p:nvPr/>
        </p:nvSpPr>
        <p:spPr>
          <a:xfrm>
            <a:off x="5004816" y="2951480"/>
            <a:ext cx="132588" cy="14325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924044" y="2559812"/>
            <a:ext cx="114300" cy="134111"/>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3450336" y="2370836"/>
            <a:ext cx="132588" cy="141732"/>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2112264" y="1343660"/>
            <a:ext cx="167639" cy="137160"/>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684275" y="3362960"/>
            <a:ext cx="6301740" cy="1094232"/>
          </a:xfrm>
          <a:prstGeom prst="rect">
            <a:avLst/>
          </a:prstGeom>
          <a:blipFill>
            <a:blip r:embed="rId6" cstate="print"/>
            <a:stretch>
              <a:fillRect/>
            </a:stretch>
          </a:blipFill>
        </p:spPr>
        <p:txBody>
          <a:bodyPr wrap="square" lIns="0" tIns="0" rIns="0" bIns="0" rtlCol="0">
            <a:spAutoFit/>
          </a:bodyPr>
          <a:lstStyle/>
          <a:p>
            <a:endParaRPr/>
          </a:p>
        </p:txBody>
      </p:sp>
      <p:sp>
        <p:nvSpPr>
          <p:cNvPr id="6" name="object 6"/>
          <p:cNvSpPr/>
          <p:nvPr/>
        </p:nvSpPr>
        <p:spPr>
          <a:xfrm>
            <a:off x="696468" y="593852"/>
            <a:ext cx="6304787" cy="19811"/>
          </a:xfrm>
          <a:prstGeom prst="rect">
            <a:avLst/>
          </a:prstGeom>
          <a:blipFill>
            <a:blip r:embed="rId7" cstate="print"/>
            <a:stretch>
              <a:fillRect/>
            </a:stretch>
          </a:blipFill>
        </p:spPr>
        <p:txBody>
          <a:bodyPr wrap="square" lIns="0" tIns="0" rIns="0" bIns="0" rtlCol="0">
            <a:spAutoFit/>
          </a:bodyPr>
          <a:lstStyle/>
          <a:p>
            <a:endParaRPr/>
          </a:p>
        </p:txBody>
      </p:sp>
      <p:sp>
        <p:nvSpPr>
          <p:cNvPr id="9" name="object 9"/>
          <p:cNvSpPr txBox="1"/>
          <p:nvPr/>
        </p:nvSpPr>
        <p:spPr>
          <a:xfrm>
            <a:off x="684275" y="711800"/>
            <a:ext cx="627566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pressionar</a:t>
            </a:r>
            <a:r>
              <a:rPr sz="1100" spc="-17"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comutador de intermitentes</a:t>
            </a:r>
            <a:r>
              <a:rPr sz="1100" spc="-10" dirty="0">
                <a:solidFill>
                  <a:srgbClr val="000000"/>
                </a:solidFill>
                <a:latin typeface="Calibri"/>
                <a:cs typeface="Calibri"/>
              </a:rPr>
              <a:t> </a:t>
            </a:r>
            <a:r>
              <a:rPr sz="1100" dirty="0">
                <a:solidFill>
                  <a:srgbClr val="000000"/>
                </a:solidFill>
                <a:latin typeface="Calibri"/>
                <a:cs typeface="Calibri"/>
              </a:rPr>
              <a:t>no centro,</a:t>
            </a:r>
            <a:r>
              <a:rPr sz="1100" spc="-10" dirty="0">
                <a:solidFill>
                  <a:srgbClr val="000000"/>
                </a:solidFill>
                <a:latin typeface="Calibri"/>
                <a:cs typeface="Calibri"/>
              </a:rPr>
              <a:t> </a:t>
            </a:r>
            <a:r>
              <a:rPr sz="1100" dirty="0">
                <a:solidFill>
                  <a:srgbClr val="000000"/>
                </a:solidFill>
                <a:latin typeface="Calibri"/>
                <a:cs typeface="Calibri"/>
              </a:rPr>
              <a:t>estes irão deixar de piscar, tal</a:t>
            </a:r>
            <a:r>
              <a:rPr sz="1100" spc="-20" dirty="0">
                <a:solidFill>
                  <a:srgbClr val="000000"/>
                </a:solidFill>
                <a:latin typeface="Calibri"/>
                <a:cs typeface="Calibri"/>
              </a:rPr>
              <a:t> </a:t>
            </a:r>
            <a:r>
              <a:rPr sz="1100" dirty="0">
                <a:solidFill>
                  <a:srgbClr val="000000"/>
                </a:solidFill>
                <a:latin typeface="Calibri"/>
                <a:cs typeface="Calibri"/>
              </a:rPr>
              <a:t>com a sua luz de</a:t>
            </a:r>
          </a:p>
          <a:p>
            <a:pPr marL="0" marR="0">
              <a:lnSpc>
                <a:spcPts val="1344"/>
              </a:lnSpc>
              <a:spcBef>
                <a:spcPts val="50"/>
              </a:spcBef>
              <a:spcAft>
                <a:spcPts val="0"/>
              </a:spcAft>
            </a:pPr>
            <a:r>
              <a:rPr sz="1100" dirty="0">
                <a:solidFill>
                  <a:srgbClr val="000000"/>
                </a:solidFill>
                <a:latin typeface="Calibri"/>
                <a:cs typeface="Calibri"/>
              </a:rPr>
              <a:t>aviso no painel de instrumentos.</a:t>
            </a:r>
          </a:p>
        </p:txBody>
      </p:sp>
      <p:sp>
        <p:nvSpPr>
          <p:cNvPr id="10" name="object 10"/>
          <p:cNvSpPr txBox="1"/>
          <p:nvPr/>
        </p:nvSpPr>
        <p:spPr>
          <a:xfrm>
            <a:off x="684275" y="1181466"/>
            <a:ext cx="5773109"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Intermitentes de emergência</a:t>
            </a:r>
          </a:p>
          <a:p>
            <a:pPr marL="0" marR="0">
              <a:lnSpc>
                <a:spcPts val="1283"/>
              </a:lnSpc>
              <a:spcBef>
                <a:spcPts val="0"/>
              </a:spcBef>
              <a:spcAft>
                <a:spcPts val="0"/>
              </a:spcAft>
            </a:pPr>
            <a:r>
              <a:rPr sz="1100">
                <a:solidFill>
                  <a:srgbClr val="000000"/>
                </a:solidFill>
                <a:latin typeface="Calibri"/>
                <a:cs typeface="Calibri"/>
              </a:rPr>
              <a:t>Quando </a:t>
            </a:r>
            <a:r>
              <a:rPr lang="pt-BR" sz="1100">
                <a:solidFill>
                  <a:srgbClr val="000000"/>
                </a:solidFill>
                <a:latin typeface="Calibri"/>
                <a:cs typeface="Calibri"/>
              </a:rPr>
              <a:t>apertar</a:t>
            </a:r>
            <a:r>
              <a:rPr sz="1100">
                <a:solidFill>
                  <a:srgbClr val="000000"/>
                </a:solidFill>
                <a:latin typeface="Calibri"/>
                <a:cs typeface="Calibri"/>
              </a:rPr>
              <a:t> </a:t>
            </a:r>
            <a:r>
              <a:rPr sz="1100" dirty="0">
                <a:solidFill>
                  <a:srgbClr val="000000"/>
                </a:solidFill>
                <a:latin typeface="Calibri"/>
                <a:cs typeface="Calibri"/>
              </a:rPr>
              <a:t>o botão “</a:t>
            </a:r>
            <a:r>
              <a:rPr sz="1100" spc="1091" dirty="0">
                <a:solidFill>
                  <a:srgbClr val="000000"/>
                </a:solidFill>
                <a:latin typeface="Calibri"/>
                <a:cs typeface="Calibri"/>
              </a:rPr>
              <a:t> </a:t>
            </a:r>
            <a:r>
              <a:rPr sz="1100" dirty="0">
                <a:solidFill>
                  <a:srgbClr val="000000"/>
                </a:solidFill>
                <a:latin typeface="Calibri"/>
                <a:cs typeface="Calibri"/>
              </a:rPr>
              <a:t>” todos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piscas</a:t>
            </a:r>
            <a:r>
              <a:rPr sz="1100" spc="-11" dirty="0">
                <a:solidFill>
                  <a:srgbClr val="000000"/>
                </a:solidFill>
                <a:latin typeface="Calibri"/>
                <a:cs typeface="Calibri"/>
              </a:rPr>
              <a:t> </a:t>
            </a:r>
            <a:r>
              <a:rPr sz="1100" dirty="0">
                <a:solidFill>
                  <a:srgbClr val="000000"/>
                </a:solidFill>
                <a:latin typeface="Calibri"/>
                <a:cs typeface="Calibri"/>
              </a:rPr>
              <a:t>e as</a:t>
            </a:r>
            <a:r>
              <a:rPr sz="1100" spc="14" dirty="0">
                <a:solidFill>
                  <a:srgbClr val="000000"/>
                </a:solidFill>
                <a:latin typeface="Calibri"/>
                <a:cs typeface="Calibri"/>
              </a:rPr>
              <a:t> </a:t>
            </a:r>
            <a:r>
              <a:rPr sz="1100" dirty="0">
                <a:solidFill>
                  <a:srgbClr val="000000"/>
                </a:solidFill>
                <a:latin typeface="Calibri"/>
                <a:cs typeface="Calibri"/>
              </a:rPr>
              <a:t>suas correspondentes luzes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aviso no painel de</a:t>
            </a:r>
          </a:p>
          <a:p>
            <a:pPr marL="0" marR="0">
              <a:lnSpc>
                <a:spcPts val="1343"/>
              </a:lnSpc>
              <a:spcBef>
                <a:spcPts val="0"/>
              </a:spcBef>
              <a:spcAft>
                <a:spcPts val="0"/>
              </a:spcAft>
            </a:pPr>
            <a:r>
              <a:rPr sz="1100" dirty="0">
                <a:solidFill>
                  <a:srgbClr val="000000"/>
                </a:solidFill>
                <a:latin typeface="Calibri"/>
                <a:cs typeface="Calibri"/>
              </a:rPr>
              <a:t>instrumentos começarão</a:t>
            </a:r>
            <a:r>
              <a:rPr sz="1100" spc="19" dirty="0">
                <a:solidFill>
                  <a:srgbClr val="000000"/>
                </a:solidFill>
                <a:latin typeface="Calibri"/>
                <a:cs typeface="Calibri"/>
              </a:rPr>
              <a:t> </a:t>
            </a:r>
            <a:r>
              <a:rPr sz="1100" dirty="0">
                <a:solidFill>
                  <a:srgbClr val="000000"/>
                </a:solidFill>
                <a:latin typeface="Calibri"/>
                <a:cs typeface="Calibri"/>
              </a:rPr>
              <a:t>a piscar.</a:t>
            </a:r>
          </a:p>
        </p:txBody>
      </p:sp>
      <p:sp>
        <p:nvSpPr>
          <p:cNvPr id="11" name="object 11"/>
          <p:cNvSpPr txBox="1"/>
          <p:nvPr/>
        </p:nvSpPr>
        <p:spPr>
          <a:xfrm>
            <a:off x="684275" y="1735928"/>
            <a:ext cx="614595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Use os intermitentes de emergência para advertir</a:t>
            </a:r>
            <a:r>
              <a:rPr sz="1100" spc="-19" dirty="0">
                <a:solidFill>
                  <a:srgbClr val="000000"/>
                </a:solidFill>
                <a:latin typeface="Calibri"/>
                <a:cs typeface="Calibri"/>
              </a:rPr>
              <a:t> </a:t>
            </a:r>
            <a:r>
              <a:rPr sz="1100" dirty="0">
                <a:solidFill>
                  <a:srgbClr val="000000"/>
                </a:solidFill>
                <a:latin typeface="Calibri"/>
                <a:cs typeface="Calibri"/>
              </a:rPr>
              <a:t>outros</a:t>
            </a:r>
            <a:r>
              <a:rPr sz="1100" spc="-19" dirty="0">
                <a:solidFill>
                  <a:srgbClr val="000000"/>
                </a:solidFill>
                <a:latin typeface="Calibri"/>
                <a:cs typeface="Calibri"/>
              </a:rPr>
              <a:t> </a:t>
            </a:r>
            <a:r>
              <a:rPr sz="1100" dirty="0">
                <a:solidFill>
                  <a:srgbClr val="000000"/>
                </a:solidFill>
                <a:latin typeface="Calibri"/>
                <a:cs typeface="Calibri"/>
              </a:rPr>
              <a:t>veículos</a:t>
            </a:r>
            <a:r>
              <a:rPr sz="1100" spc="12"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que está detido</a:t>
            </a:r>
            <a:r>
              <a:rPr sz="1100" spc="20" dirty="0">
                <a:solidFill>
                  <a:srgbClr val="000000"/>
                </a:solidFill>
                <a:latin typeface="Calibri"/>
                <a:cs typeface="Calibri"/>
              </a:rPr>
              <a:t> </a:t>
            </a:r>
            <a:r>
              <a:rPr sz="1100" dirty="0">
                <a:solidFill>
                  <a:srgbClr val="000000"/>
                </a:solidFill>
                <a:latin typeface="Calibri"/>
                <a:cs typeface="Calibri"/>
              </a:rPr>
              <a:t>por uma situação de</a:t>
            </a:r>
          </a:p>
          <a:p>
            <a:pPr marL="0" marR="0">
              <a:lnSpc>
                <a:spcPts val="1344"/>
              </a:lnSpc>
              <a:spcBef>
                <a:spcPts val="50"/>
              </a:spcBef>
              <a:spcAft>
                <a:spcPts val="0"/>
              </a:spcAft>
            </a:pPr>
            <a:r>
              <a:rPr sz="1100" dirty="0">
                <a:solidFill>
                  <a:srgbClr val="000000"/>
                </a:solidFill>
                <a:latin typeface="Calibri"/>
                <a:cs typeface="Calibri"/>
              </a:rPr>
              <a:t>emergência.</a:t>
            </a:r>
          </a:p>
        </p:txBody>
      </p:sp>
      <p:sp>
        <p:nvSpPr>
          <p:cNvPr id="12" name="object 12"/>
          <p:cNvSpPr txBox="1"/>
          <p:nvPr/>
        </p:nvSpPr>
        <p:spPr>
          <a:xfrm>
            <a:off x="684275" y="2205594"/>
            <a:ext cx="1872181"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Interruptor corta-corrente</a:t>
            </a:r>
          </a:p>
        </p:txBody>
      </p:sp>
      <p:sp>
        <p:nvSpPr>
          <p:cNvPr id="13" name="object 13"/>
          <p:cNvSpPr txBox="1"/>
          <p:nvPr/>
        </p:nvSpPr>
        <p:spPr>
          <a:xfrm>
            <a:off x="684275" y="2388200"/>
            <a:ext cx="615373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mudar o corta-corrente para</a:t>
            </a:r>
            <a:r>
              <a:rPr sz="1100" spc="-15" dirty="0">
                <a:solidFill>
                  <a:srgbClr val="000000"/>
                </a:solidFill>
                <a:latin typeface="Calibri"/>
                <a:cs typeface="Calibri"/>
              </a:rPr>
              <a:t> </a:t>
            </a:r>
            <a:r>
              <a:rPr sz="1100" dirty="0">
                <a:solidFill>
                  <a:srgbClr val="000000"/>
                </a:solidFill>
                <a:latin typeface="Calibri"/>
                <a:cs typeface="Calibri"/>
              </a:rPr>
              <a:t>a posição “</a:t>
            </a:r>
            <a:r>
              <a:rPr sz="1100" spc="793" dirty="0">
                <a:solidFill>
                  <a:srgbClr val="000000"/>
                </a:solidFill>
                <a:latin typeface="Calibri"/>
                <a:cs typeface="Calibri"/>
              </a:rPr>
              <a:t> </a:t>
            </a:r>
            <a:r>
              <a:rPr sz="1100" dirty="0">
                <a:solidFill>
                  <a:srgbClr val="000000"/>
                </a:solidFill>
                <a:latin typeface="Calibri"/>
                <a:cs typeface="Calibri"/>
              </a:rPr>
              <a:t>“, o circuito de ignição do motor</a:t>
            </a:r>
            <a:r>
              <a:rPr sz="1100" spc="-15" dirty="0">
                <a:solidFill>
                  <a:srgbClr val="000000"/>
                </a:solidFill>
                <a:latin typeface="Calibri"/>
                <a:cs typeface="Calibri"/>
              </a:rPr>
              <a:t> </a:t>
            </a:r>
            <a:r>
              <a:rPr sz="1100">
                <a:solidFill>
                  <a:srgbClr val="000000"/>
                </a:solidFill>
                <a:latin typeface="Calibri"/>
                <a:cs typeface="Calibri"/>
              </a:rPr>
              <a:t>irá </a:t>
            </a:r>
            <a:r>
              <a:rPr lang="pt-BR" sz="1100">
                <a:solidFill>
                  <a:srgbClr val="000000"/>
                </a:solidFill>
                <a:latin typeface="Calibri"/>
                <a:cs typeface="Calibri"/>
              </a:rPr>
              <a:t>se </a:t>
            </a:r>
            <a:r>
              <a:rPr sz="1100">
                <a:solidFill>
                  <a:srgbClr val="000000"/>
                </a:solidFill>
                <a:latin typeface="Calibri"/>
                <a:cs typeface="Calibri"/>
              </a:rPr>
              <a:t>desligar </a:t>
            </a:r>
            <a:r>
              <a:rPr sz="1100" dirty="0">
                <a:solidFill>
                  <a:srgbClr val="000000"/>
                </a:solidFill>
                <a:latin typeface="Calibri"/>
                <a:cs typeface="Calibri"/>
              </a:rPr>
              <a:t>e não</a:t>
            </a:r>
          </a:p>
          <a:p>
            <a:pPr marL="0" marR="0">
              <a:lnSpc>
                <a:spcPts val="1343"/>
              </a:lnSpc>
              <a:spcBef>
                <a:spcPts val="50"/>
              </a:spcBef>
              <a:spcAft>
                <a:spcPts val="0"/>
              </a:spcAft>
            </a:pPr>
            <a:r>
              <a:rPr sz="1100" dirty="0">
                <a:solidFill>
                  <a:srgbClr val="000000"/>
                </a:solidFill>
                <a:latin typeface="Calibri"/>
                <a:cs typeface="Calibri"/>
              </a:rPr>
              <a:t>poderá arrancar o motor.</a:t>
            </a:r>
            <a:r>
              <a:rPr sz="1100" spc="-20" dirty="0">
                <a:solidFill>
                  <a:srgbClr val="000000"/>
                </a:solidFill>
                <a:latin typeface="Calibri"/>
                <a:cs typeface="Calibri"/>
              </a:rPr>
              <a:t> </a:t>
            </a:r>
            <a:r>
              <a:rPr sz="1100" dirty="0">
                <a:solidFill>
                  <a:srgbClr val="000000"/>
                </a:solidFill>
                <a:latin typeface="Calibri"/>
                <a:cs typeface="Calibri"/>
              </a:rPr>
              <a:t>Quando mudar o corta-corrente para a posição “</a:t>
            </a:r>
            <a:r>
              <a:rPr sz="1100" spc="649" dirty="0">
                <a:solidFill>
                  <a:srgbClr val="000000"/>
                </a:solidFill>
                <a:latin typeface="Calibri"/>
                <a:cs typeface="Calibri"/>
              </a:rPr>
              <a:t> </a:t>
            </a:r>
            <a:r>
              <a:rPr sz="1100" spc="14" dirty="0">
                <a:solidFill>
                  <a:srgbClr val="000000"/>
                </a:solidFill>
                <a:latin typeface="Calibri"/>
                <a:cs typeface="Calibri"/>
              </a:rPr>
              <a:t>“,</a:t>
            </a:r>
            <a:r>
              <a:rPr sz="1100" spc="-31" dirty="0">
                <a:solidFill>
                  <a:srgbClr val="000000"/>
                </a:solidFill>
                <a:latin typeface="Calibri"/>
                <a:cs typeface="Calibri"/>
              </a:rPr>
              <a:t> </a:t>
            </a:r>
            <a:r>
              <a:rPr sz="1100" dirty="0">
                <a:solidFill>
                  <a:srgbClr val="000000"/>
                </a:solidFill>
                <a:latin typeface="Calibri"/>
                <a:cs typeface="Calibri"/>
              </a:rPr>
              <a:t>o circuito de ignição estará</a:t>
            </a:r>
          </a:p>
          <a:p>
            <a:pPr marL="0" marR="0">
              <a:lnSpc>
                <a:spcPts val="1344"/>
              </a:lnSpc>
              <a:spcBef>
                <a:spcPts val="0"/>
              </a:spcBef>
              <a:spcAft>
                <a:spcPts val="0"/>
              </a:spcAft>
            </a:pPr>
            <a:r>
              <a:rPr sz="1100" dirty="0">
                <a:solidFill>
                  <a:srgbClr val="000000"/>
                </a:solidFill>
                <a:latin typeface="Calibri"/>
                <a:cs typeface="Calibri"/>
              </a:rPr>
              <a:t>ativado e</a:t>
            </a:r>
            <a:r>
              <a:rPr sz="1100" spc="17" dirty="0">
                <a:solidFill>
                  <a:srgbClr val="000000"/>
                </a:solidFill>
                <a:latin typeface="Calibri"/>
                <a:cs typeface="Calibri"/>
              </a:rPr>
              <a:t> </a:t>
            </a:r>
            <a:r>
              <a:rPr sz="1100" dirty="0">
                <a:solidFill>
                  <a:srgbClr val="000000"/>
                </a:solidFill>
                <a:latin typeface="Calibri"/>
                <a:cs typeface="Calibri"/>
              </a:rPr>
              <a:t>poderá arrancar normalmente o motor.</a:t>
            </a:r>
          </a:p>
        </p:txBody>
      </p:sp>
      <p:sp>
        <p:nvSpPr>
          <p:cNvPr id="14" name="object 14"/>
          <p:cNvSpPr txBox="1"/>
          <p:nvPr/>
        </p:nvSpPr>
        <p:spPr>
          <a:xfrm>
            <a:off x="684275" y="2970368"/>
            <a:ext cx="629344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o motor</a:t>
            </a:r>
            <a:r>
              <a:rPr sz="1100" spc="-19" dirty="0">
                <a:solidFill>
                  <a:srgbClr val="000000"/>
                </a:solidFill>
                <a:latin typeface="Calibri"/>
                <a:cs typeface="Calibri"/>
              </a:rPr>
              <a:t> </a:t>
            </a:r>
            <a:r>
              <a:rPr sz="1100" dirty="0">
                <a:solidFill>
                  <a:srgbClr val="000000"/>
                </a:solidFill>
                <a:latin typeface="Calibri"/>
                <a:cs typeface="Calibri"/>
              </a:rPr>
              <a:t>estiver a trabalhar</a:t>
            </a:r>
            <a:r>
              <a:rPr sz="1100">
                <a:solidFill>
                  <a:srgbClr val="000000"/>
                </a:solidFill>
                <a:latin typeface="Calibri"/>
                <a:cs typeface="Calibri"/>
              </a:rPr>
              <a:t>, </a:t>
            </a:r>
            <a:r>
              <a:rPr lang="pt-BR" sz="1100">
                <a:solidFill>
                  <a:srgbClr val="000000"/>
                </a:solidFill>
                <a:latin typeface="Calibri"/>
                <a:cs typeface="Calibri"/>
              </a:rPr>
              <a:t>aperte</a:t>
            </a:r>
            <a:r>
              <a:rPr sz="1100" spc="-17">
                <a:solidFill>
                  <a:srgbClr val="000000"/>
                </a:solidFill>
                <a:latin typeface="Calibri"/>
                <a:cs typeface="Calibri"/>
              </a:rPr>
              <a:t> </a:t>
            </a:r>
            <a:r>
              <a:rPr sz="1100" dirty="0">
                <a:solidFill>
                  <a:srgbClr val="000000"/>
                </a:solidFill>
                <a:latin typeface="Calibri"/>
                <a:cs typeface="Calibri"/>
              </a:rPr>
              <a:t>o corta-corrente para a posição “</a:t>
            </a:r>
            <a:r>
              <a:rPr sz="1100" spc="793" dirty="0">
                <a:solidFill>
                  <a:srgbClr val="000000"/>
                </a:solidFill>
                <a:latin typeface="Calibri"/>
                <a:cs typeface="Calibri"/>
              </a:rPr>
              <a:t> </a:t>
            </a:r>
            <a:r>
              <a:rPr sz="1100" dirty="0">
                <a:solidFill>
                  <a:srgbClr val="000000"/>
                </a:solidFill>
                <a:latin typeface="Calibri"/>
                <a:cs typeface="Calibri"/>
              </a:rPr>
              <a:t>“ para parar imediatamente</a:t>
            </a:r>
            <a:r>
              <a:rPr sz="1100" spc="-12" dirty="0">
                <a:solidFill>
                  <a:srgbClr val="000000"/>
                </a:solidFill>
                <a:latin typeface="Calibri"/>
                <a:cs typeface="Calibri"/>
              </a:rPr>
              <a:t> </a:t>
            </a:r>
            <a:r>
              <a:rPr sz="1100" dirty="0">
                <a:solidFill>
                  <a:srgbClr val="000000"/>
                </a:solidFill>
                <a:latin typeface="Calibri"/>
                <a:cs typeface="Calibri"/>
              </a:rPr>
              <a:t>o</a:t>
            </a:r>
          </a:p>
          <a:p>
            <a:pPr marL="0" marR="0">
              <a:lnSpc>
                <a:spcPts val="1344"/>
              </a:lnSpc>
              <a:spcBef>
                <a:spcPts val="50"/>
              </a:spcBef>
              <a:spcAft>
                <a:spcPts val="0"/>
              </a:spcAft>
            </a:pPr>
            <a:r>
              <a:rPr sz="1100" dirty="0">
                <a:solidFill>
                  <a:srgbClr val="000000"/>
                </a:solidFill>
                <a:latin typeface="Calibri"/>
                <a:cs typeface="Calibri"/>
              </a:rPr>
              <a:t>motor.</a:t>
            </a:r>
            <a:r>
              <a:rPr sz="1100" spc="-15" dirty="0">
                <a:solidFill>
                  <a:srgbClr val="000000"/>
                </a:solidFill>
                <a:latin typeface="Calibri"/>
                <a:cs typeface="Calibri"/>
              </a:rPr>
              <a:t> </a:t>
            </a:r>
            <a:r>
              <a:rPr sz="1100" dirty="0">
                <a:solidFill>
                  <a:srgbClr val="000000"/>
                </a:solidFill>
                <a:latin typeface="Calibri"/>
                <a:cs typeface="Calibri"/>
              </a:rPr>
              <a:t>O interruptor corta-corrente</a:t>
            </a:r>
            <a:r>
              <a:rPr sz="1100" spc="-12" dirty="0">
                <a:solidFill>
                  <a:srgbClr val="000000"/>
                </a:solidFill>
                <a:latin typeface="Calibri"/>
                <a:cs typeface="Calibri"/>
              </a:rPr>
              <a:t> </a:t>
            </a:r>
            <a:r>
              <a:rPr sz="1100" dirty="0">
                <a:solidFill>
                  <a:srgbClr val="000000"/>
                </a:solidFill>
                <a:latin typeface="Calibri"/>
                <a:cs typeface="Calibri"/>
              </a:rPr>
              <a:t>é a maneira mais fácil e</a:t>
            </a:r>
            <a:r>
              <a:rPr sz="1100" spc="10" dirty="0">
                <a:solidFill>
                  <a:srgbClr val="000000"/>
                </a:solidFill>
                <a:latin typeface="Calibri"/>
                <a:cs typeface="Calibri"/>
              </a:rPr>
              <a:t> </a:t>
            </a:r>
            <a:r>
              <a:rPr sz="1100" dirty="0">
                <a:solidFill>
                  <a:srgbClr val="000000"/>
                </a:solidFill>
                <a:latin typeface="Calibri"/>
                <a:cs typeface="Calibri"/>
              </a:rPr>
              <a:t>rápida de parar o motor.</a:t>
            </a:r>
          </a:p>
        </p:txBody>
      </p:sp>
      <p:sp>
        <p:nvSpPr>
          <p:cNvPr id="15" name="object 15"/>
          <p:cNvSpPr txBox="1"/>
          <p:nvPr/>
        </p:nvSpPr>
        <p:spPr>
          <a:xfrm>
            <a:off x="3593592" y="3368132"/>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6" name="object 16"/>
          <p:cNvSpPr txBox="1"/>
          <p:nvPr/>
        </p:nvSpPr>
        <p:spPr>
          <a:xfrm>
            <a:off x="755904" y="3615020"/>
            <a:ext cx="623576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premir o corta-corrente para a posição “</a:t>
            </a:r>
            <a:r>
              <a:rPr sz="1100" spc="793" dirty="0">
                <a:solidFill>
                  <a:srgbClr val="000000"/>
                </a:solidFill>
                <a:latin typeface="Calibri"/>
                <a:cs typeface="Calibri"/>
              </a:rPr>
              <a:t> </a:t>
            </a:r>
            <a:r>
              <a:rPr sz="1100" dirty="0">
                <a:solidFill>
                  <a:srgbClr val="000000"/>
                </a:solidFill>
                <a:latin typeface="Calibri"/>
                <a:cs typeface="Calibri"/>
              </a:rPr>
              <a:t>“ enquanto conduz, pode provocar</a:t>
            </a:r>
            <a:r>
              <a:rPr sz="1100" spc="-21" dirty="0">
                <a:solidFill>
                  <a:srgbClr val="000000"/>
                </a:solidFill>
                <a:latin typeface="Calibri"/>
                <a:cs typeface="Calibri"/>
              </a:rPr>
              <a:t> </a:t>
            </a:r>
            <a:r>
              <a:rPr sz="1100" dirty="0">
                <a:solidFill>
                  <a:srgbClr val="000000"/>
                </a:solidFill>
                <a:latin typeface="Calibri"/>
                <a:cs typeface="Calibri"/>
              </a:rPr>
              <a:t>que</a:t>
            </a:r>
            <a:r>
              <a:rPr sz="1100" spc="19" dirty="0">
                <a:solidFill>
                  <a:srgbClr val="000000"/>
                </a:solidFill>
                <a:latin typeface="Calibri"/>
                <a:cs typeface="Calibri"/>
              </a:rPr>
              <a:t> </a:t>
            </a:r>
            <a:r>
              <a:rPr sz="1100" dirty="0">
                <a:solidFill>
                  <a:srgbClr val="000000"/>
                </a:solidFill>
                <a:latin typeface="Calibri"/>
                <a:cs typeface="Calibri"/>
              </a:rPr>
              <a:t>se</a:t>
            </a:r>
            <a:r>
              <a:rPr sz="1100" spc="-18" dirty="0">
                <a:solidFill>
                  <a:srgbClr val="000000"/>
                </a:solidFill>
                <a:latin typeface="Calibri"/>
                <a:cs typeface="Calibri"/>
              </a:rPr>
              <a:t> </a:t>
            </a:r>
            <a:r>
              <a:rPr sz="1100" dirty="0">
                <a:solidFill>
                  <a:srgbClr val="000000"/>
                </a:solidFill>
                <a:latin typeface="Calibri"/>
                <a:cs typeface="Calibri"/>
              </a:rPr>
              <a:t>bloqueie a</a:t>
            </a:r>
          </a:p>
          <a:p>
            <a:pPr marL="0" marR="0">
              <a:lnSpc>
                <a:spcPts val="1344"/>
              </a:lnSpc>
              <a:spcBef>
                <a:spcPts val="50"/>
              </a:spcBef>
              <a:spcAft>
                <a:spcPts val="0"/>
              </a:spcAft>
            </a:pPr>
            <a:r>
              <a:rPr sz="1100" dirty="0">
                <a:solidFill>
                  <a:srgbClr val="000000"/>
                </a:solidFill>
                <a:latin typeface="Calibri"/>
                <a:cs typeface="Calibri"/>
              </a:rPr>
              <a:t>roda e causar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acidente.</a:t>
            </a:r>
          </a:p>
        </p:txBody>
      </p:sp>
      <p:sp>
        <p:nvSpPr>
          <p:cNvPr id="17" name="object 17"/>
          <p:cNvSpPr txBox="1"/>
          <p:nvPr/>
        </p:nvSpPr>
        <p:spPr>
          <a:xfrm>
            <a:off x="755904" y="4006688"/>
            <a:ext cx="329972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use</a:t>
            </a:r>
            <a:r>
              <a:rPr sz="1100" spc="-11" dirty="0">
                <a:solidFill>
                  <a:srgbClr val="000000"/>
                </a:solidFill>
                <a:latin typeface="Calibri"/>
                <a:cs typeface="Calibri"/>
              </a:rPr>
              <a:t> </a:t>
            </a:r>
            <a:r>
              <a:rPr sz="1100" dirty="0">
                <a:solidFill>
                  <a:srgbClr val="000000"/>
                </a:solidFill>
                <a:latin typeface="Calibri"/>
                <a:cs typeface="Calibri"/>
              </a:rPr>
              <a:t>o interruptor corta-corrente enquanto conduz.</a:t>
            </a:r>
          </a:p>
        </p:txBody>
      </p:sp>
      <p:sp>
        <p:nvSpPr>
          <p:cNvPr id="18" name="object 18"/>
          <p:cNvSpPr txBox="1"/>
          <p:nvPr/>
        </p:nvSpPr>
        <p:spPr>
          <a:xfrm>
            <a:off x="755904" y="4227668"/>
            <a:ext cx="5424643"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Aperte</a:t>
            </a:r>
            <a:r>
              <a:rPr sz="1100" spc="-23">
                <a:solidFill>
                  <a:srgbClr val="000000"/>
                </a:solidFill>
                <a:latin typeface="Calibri"/>
                <a:cs typeface="Calibri"/>
              </a:rPr>
              <a:t> </a:t>
            </a:r>
            <a:r>
              <a:rPr sz="1100" dirty="0">
                <a:solidFill>
                  <a:srgbClr val="000000"/>
                </a:solidFill>
                <a:latin typeface="Calibri"/>
                <a:cs typeface="Calibri"/>
              </a:rPr>
              <a:t>o botão de arranque elétrico quando</a:t>
            </a:r>
            <a:r>
              <a:rPr sz="1100" spc="13" dirty="0">
                <a:solidFill>
                  <a:srgbClr val="000000"/>
                </a:solidFill>
                <a:latin typeface="Calibri"/>
                <a:cs typeface="Calibri"/>
              </a:rPr>
              <a:t> </a:t>
            </a:r>
            <a:r>
              <a:rPr sz="1100" dirty="0">
                <a:solidFill>
                  <a:srgbClr val="000000"/>
                </a:solidFill>
                <a:latin typeface="Calibri"/>
                <a:cs typeface="Calibri"/>
              </a:rPr>
              <a:t>o corta-corrente está ligado</a:t>
            </a:r>
            <a:r>
              <a:rPr sz="1100" spc="21" dirty="0">
                <a:solidFill>
                  <a:srgbClr val="000000"/>
                </a:solidFill>
                <a:latin typeface="Calibri"/>
                <a:cs typeface="Calibri"/>
              </a:rPr>
              <a:t> </a:t>
            </a:r>
            <a:r>
              <a:rPr sz="1100" dirty="0">
                <a:solidFill>
                  <a:srgbClr val="000000"/>
                </a:solidFill>
                <a:latin typeface="Calibri"/>
                <a:cs typeface="Calibri"/>
              </a:rPr>
              <a:t>e arrancará o motor.</a:t>
            </a:r>
          </a:p>
        </p:txBody>
      </p:sp>
      <p:sp>
        <p:nvSpPr>
          <p:cNvPr id="19" name="object 19"/>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45</a:t>
            </a:r>
          </a:p>
        </p:txBody>
      </p:sp>
      <p:sp>
        <p:nvSpPr>
          <p:cNvPr id="20" name="object 4">
            <a:extLst>
              <a:ext uri="{FF2B5EF4-FFF2-40B4-BE49-F238E27FC236}">
                <a16:creationId xmlns:a16="http://schemas.microsoft.com/office/drawing/2014/main" id="{73145860-8CDC-C153-B54D-FF7040B6E3E0}"/>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5128260" y="1828292"/>
            <a:ext cx="150876" cy="14173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796540" y="1654556"/>
            <a:ext cx="150876" cy="141732"/>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2008632" y="1375664"/>
            <a:ext cx="170688" cy="103632"/>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1694688" y="1211072"/>
            <a:ext cx="170688" cy="105155"/>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8" name="object 8"/>
          <p:cNvSpPr txBox="1"/>
          <p:nvPr/>
        </p:nvSpPr>
        <p:spPr>
          <a:xfrm>
            <a:off x="576072" y="730362"/>
            <a:ext cx="5978939"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Manete</a:t>
            </a:r>
            <a:r>
              <a:rPr sz="1100" b="1" spc="13" dirty="0">
                <a:solidFill>
                  <a:srgbClr val="4F81BD"/>
                </a:solidFill>
                <a:latin typeface="Cambria"/>
                <a:cs typeface="Cambria"/>
              </a:rPr>
              <a:t> </a:t>
            </a:r>
            <a:r>
              <a:rPr sz="1100" b="1">
                <a:solidFill>
                  <a:srgbClr val="4F81BD"/>
                </a:solidFill>
                <a:latin typeface="Cambria"/>
                <a:cs typeface="Cambria"/>
              </a:rPr>
              <a:t>do</a:t>
            </a:r>
            <a:r>
              <a:rPr sz="1100" b="1" spc="-10">
                <a:solidFill>
                  <a:srgbClr val="4F81BD"/>
                </a:solidFill>
                <a:latin typeface="Cambria"/>
                <a:cs typeface="Cambria"/>
              </a:rPr>
              <a:t> </a:t>
            </a:r>
            <a:r>
              <a:rPr lang="pt-BR" sz="1100" b="1">
                <a:solidFill>
                  <a:srgbClr val="4F81BD"/>
                </a:solidFill>
                <a:latin typeface="Cambria"/>
                <a:cs typeface="Cambria"/>
              </a:rPr>
              <a:t>freio</a:t>
            </a:r>
            <a:r>
              <a:rPr sz="1100" b="1">
                <a:solidFill>
                  <a:srgbClr val="4F81BD"/>
                </a:solidFill>
                <a:latin typeface="Cambria"/>
                <a:cs typeface="Cambria"/>
              </a:rPr>
              <a:t> </a:t>
            </a:r>
            <a:r>
              <a:rPr sz="1100" b="1" dirty="0">
                <a:solidFill>
                  <a:srgbClr val="4F81BD"/>
                </a:solidFill>
                <a:latin typeface="Cambria"/>
                <a:cs typeface="Cambria"/>
              </a:rPr>
              <a:t>dianteiro</a:t>
            </a:r>
          </a:p>
          <a:p>
            <a:pPr marL="0" marR="0">
              <a:lnSpc>
                <a:spcPts val="1284"/>
              </a:lnSpc>
              <a:spcBef>
                <a:spcPts val="0"/>
              </a:spcBef>
              <a:spcAft>
                <a:spcPts val="0"/>
              </a:spcAft>
            </a:pPr>
            <a:r>
              <a:rPr sz="1100" dirty="0">
                <a:solidFill>
                  <a:srgbClr val="000000"/>
                </a:solidFill>
                <a:latin typeface="Calibri"/>
                <a:cs typeface="Calibri"/>
              </a:rPr>
              <a:t>Se acionar esta manete funcionará </a:t>
            </a:r>
            <a:r>
              <a:rPr sz="1100">
                <a:solidFill>
                  <a:srgbClr val="000000"/>
                </a:solidFill>
                <a:latin typeface="Calibri"/>
                <a:cs typeface="Calibri"/>
              </a:rPr>
              <a:t>o </a:t>
            </a:r>
            <a:r>
              <a:rPr lang="pt-BR" sz="1100">
                <a:solidFill>
                  <a:srgbClr val="000000"/>
                </a:solidFill>
                <a:latin typeface="Calibri"/>
                <a:cs typeface="Calibri"/>
              </a:rPr>
              <a:t>freio</a:t>
            </a:r>
            <a:r>
              <a:rPr sz="1100" spc="12">
                <a:solidFill>
                  <a:srgbClr val="000000"/>
                </a:solidFill>
                <a:latin typeface="Calibri"/>
                <a:cs typeface="Calibri"/>
              </a:rPr>
              <a:t> </a:t>
            </a:r>
            <a:r>
              <a:rPr sz="1100" dirty="0">
                <a:solidFill>
                  <a:srgbClr val="000000"/>
                </a:solidFill>
                <a:latin typeface="Calibri"/>
                <a:cs typeface="Calibri"/>
              </a:rPr>
              <a:t>dianteiro e </a:t>
            </a:r>
            <a:r>
              <a:rPr sz="1100">
                <a:solidFill>
                  <a:srgbClr val="000000"/>
                </a:solidFill>
                <a:latin typeface="Calibri"/>
                <a:cs typeface="Calibri"/>
              </a:rPr>
              <a:t>irá </a:t>
            </a:r>
            <a:r>
              <a:rPr lang="pt-BR" sz="1100">
                <a:solidFill>
                  <a:srgbClr val="000000"/>
                </a:solidFill>
                <a:latin typeface="Calibri"/>
                <a:cs typeface="Calibri"/>
              </a:rPr>
              <a:t>se </a:t>
            </a:r>
            <a:r>
              <a:rPr sz="1100">
                <a:solidFill>
                  <a:srgbClr val="000000"/>
                </a:solidFill>
                <a:latin typeface="Calibri"/>
                <a:cs typeface="Calibri"/>
              </a:rPr>
              <a:t>acender </a:t>
            </a:r>
            <a:r>
              <a:rPr sz="1100" dirty="0">
                <a:solidFill>
                  <a:srgbClr val="000000"/>
                </a:solidFill>
                <a:latin typeface="Calibri"/>
                <a:cs typeface="Calibri"/>
              </a:rPr>
              <a:t>a luz de </a:t>
            </a:r>
            <a:r>
              <a:rPr sz="1100">
                <a:solidFill>
                  <a:srgbClr val="000000"/>
                </a:solidFill>
                <a:latin typeface="Calibri"/>
                <a:cs typeface="Calibri"/>
              </a:rPr>
              <a:t>stop n</a:t>
            </a:r>
            <a:r>
              <a:rPr lang="pt-BR" sz="1100">
                <a:solidFill>
                  <a:srgbClr val="000000"/>
                </a:solidFill>
                <a:latin typeface="Calibri"/>
                <a:cs typeface="Calibri"/>
              </a:rPr>
              <a:t>a</a:t>
            </a:r>
            <a:r>
              <a:rPr sz="1100">
                <a:solidFill>
                  <a:srgbClr val="000000"/>
                </a:solidFill>
                <a:latin typeface="Calibri"/>
                <a:cs typeface="Calibri"/>
              </a:rPr>
              <a:t> </a:t>
            </a:r>
            <a:r>
              <a:rPr lang="pt-BR" sz="1100">
                <a:solidFill>
                  <a:srgbClr val="000000"/>
                </a:solidFill>
                <a:latin typeface="Calibri"/>
                <a:cs typeface="Calibri"/>
              </a:rPr>
              <a:t>lanterna</a:t>
            </a:r>
            <a:r>
              <a:rPr sz="1100">
                <a:solidFill>
                  <a:srgbClr val="000000"/>
                </a:solidFill>
                <a:latin typeface="Calibri"/>
                <a:cs typeface="Calibri"/>
              </a:rPr>
              <a:t> traseir</a:t>
            </a:r>
            <a:r>
              <a:rPr lang="pt-BR" sz="1100">
                <a:solidFill>
                  <a:srgbClr val="000000"/>
                </a:solidFill>
                <a:latin typeface="Calibri"/>
                <a:cs typeface="Calibri"/>
              </a:rPr>
              <a:t>a</a:t>
            </a:r>
            <a:r>
              <a:rPr sz="1100">
                <a:solidFill>
                  <a:srgbClr val="000000"/>
                </a:solidFill>
                <a:latin typeface="Calibri"/>
                <a:cs typeface="Calibri"/>
              </a:rPr>
              <a:t>.</a:t>
            </a:r>
            <a:endParaRPr sz="1100" dirty="0">
              <a:solidFill>
                <a:srgbClr val="000000"/>
              </a:solidFill>
              <a:latin typeface="Calibri"/>
              <a:cs typeface="Calibri"/>
            </a:endParaRPr>
          </a:p>
        </p:txBody>
      </p:sp>
      <p:sp>
        <p:nvSpPr>
          <p:cNvPr id="9" name="object 9"/>
          <p:cNvSpPr txBox="1"/>
          <p:nvPr/>
        </p:nvSpPr>
        <p:spPr>
          <a:xfrm>
            <a:off x="576072" y="1190610"/>
            <a:ext cx="127234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Botão da buzina “</a:t>
            </a:r>
          </a:p>
        </p:txBody>
      </p:sp>
      <p:sp>
        <p:nvSpPr>
          <p:cNvPr id="10" name="object 10"/>
          <p:cNvSpPr txBox="1"/>
          <p:nvPr/>
        </p:nvSpPr>
        <p:spPr>
          <a:xfrm>
            <a:off x="1864565" y="1190610"/>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1" name="object 11"/>
          <p:cNvSpPr txBox="1"/>
          <p:nvPr/>
        </p:nvSpPr>
        <p:spPr>
          <a:xfrm>
            <a:off x="576072" y="1354928"/>
            <a:ext cx="272916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Quando </a:t>
            </a:r>
            <a:r>
              <a:rPr lang="pt-BR" sz="1100">
                <a:solidFill>
                  <a:srgbClr val="000000"/>
                </a:solidFill>
                <a:latin typeface="Calibri"/>
                <a:cs typeface="Calibri"/>
              </a:rPr>
              <a:t>tocar</a:t>
            </a:r>
            <a:r>
              <a:rPr sz="1100">
                <a:solidFill>
                  <a:srgbClr val="000000"/>
                </a:solidFill>
                <a:latin typeface="Calibri"/>
                <a:cs typeface="Calibri"/>
              </a:rPr>
              <a:t> </a:t>
            </a:r>
            <a:r>
              <a:rPr sz="1100" dirty="0">
                <a:solidFill>
                  <a:srgbClr val="000000"/>
                </a:solidFill>
                <a:latin typeface="Calibri"/>
                <a:cs typeface="Calibri"/>
              </a:rPr>
              <a:t>o botão “</a:t>
            </a:r>
            <a:r>
              <a:rPr sz="1100" spc="1091" dirty="0">
                <a:solidFill>
                  <a:srgbClr val="000000"/>
                </a:solidFill>
                <a:latin typeface="Calibri"/>
                <a:cs typeface="Calibri"/>
              </a:rPr>
              <a:t> </a:t>
            </a:r>
            <a:r>
              <a:rPr sz="1100" spc="14" dirty="0">
                <a:solidFill>
                  <a:srgbClr val="000000"/>
                </a:solidFill>
                <a:latin typeface="Calibri"/>
                <a:cs typeface="Calibri"/>
              </a:rPr>
              <a:t>“,</a:t>
            </a:r>
            <a:r>
              <a:rPr sz="1100" spc="-31" dirty="0">
                <a:solidFill>
                  <a:srgbClr val="000000"/>
                </a:solidFill>
                <a:latin typeface="Calibri"/>
                <a:cs typeface="Calibri"/>
              </a:rPr>
              <a:t> </a:t>
            </a:r>
            <a:r>
              <a:rPr sz="1100" dirty="0">
                <a:solidFill>
                  <a:srgbClr val="000000"/>
                </a:solidFill>
                <a:latin typeface="Calibri"/>
                <a:cs typeface="Calibri"/>
              </a:rPr>
              <a:t>soará a buzina.</a:t>
            </a:r>
          </a:p>
        </p:txBody>
      </p:sp>
      <p:sp>
        <p:nvSpPr>
          <p:cNvPr id="12" name="object 12"/>
          <p:cNvSpPr txBox="1"/>
          <p:nvPr/>
        </p:nvSpPr>
        <p:spPr>
          <a:xfrm>
            <a:off x="576072" y="1663050"/>
            <a:ext cx="237167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Interruptor de</a:t>
            </a:r>
            <a:r>
              <a:rPr sz="1100" b="1" spc="11" dirty="0">
                <a:solidFill>
                  <a:srgbClr val="4F81BD"/>
                </a:solidFill>
                <a:latin typeface="Cambria"/>
                <a:cs typeface="Cambria"/>
              </a:rPr>
              <a:t> </a:t>
            </a:r>
            <a:r>
              <a:rPr sz="1100" b="1" dirty="0">
                <a:solidFill>
                  <a:srgbClr val="4F81BD"/>
                </a:solidFill>
                <a:latin typeface="Cambria"/>
                <a:cs typeface="Cambria"/>
              </a:rPr>
              <a:t>faróis de</a:t>
            </a:r>
            <a:r>
              <a:rPr sz="1100" b="1" spc="-11" dirty="0">
                <a:solidFill>
                  <a:srgbClr val="4F81BD"/>
                </a:solidFill>
                <a:latin typeface="Cambria"/>
                <a:cs typeface="Cambria"/>
              </a:rPr>
              <a:t> </a:t>
            </a:r>
            <a:r>
              <a:rPr sz="1100" b="1" dirty="0">
                <a:solidFill>
                  <a:srgbClr val="4F81BD"/>
                </a:solidFill>
                <a:latin typeface="Cambria"/>
                <a:cs typeface="Cambria"/>
              </a:rPr>
              <a:t>nevoeiro “</a:t>
            </a:r>
          </a:p>
        </p:txBody>
      </p:sp>
      <p:sp>
        <p:nvSpPr>
          <p:cNvPr id="13" name="object 13"/>
          <p:cNvSpPr txBox="1"/>
          <p:nvPr/>
        </p:nvSpPr>
        <p:spPr>
          <a:xfrm>
            <a:off x="2947074" y="1663050"/>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4" name="object 14"/>
          <p:cNvSpPr txBox="1"/>
          <p:nvPr/>
        </p:nvSpPr>
        <p:spPr>
          <a:xfrm>
            <a:off x="576072" y="1836512"/>
            <a:ext cx="628181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mover</a:t>
            </a:r>
            <a:r>
              <a:rPr sz="1100" spc="-24"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interruptor das luzes</a:t>
            </a:r>
            <a:r>
              <a:rPr sz="1100" spc="-10" dirty="0">
                <a:solidFill>
                  <a:srgbClr val="000000"/>
                </a:solidFill>
                <a:latin typeface="Calibri"/>
                <a:cs typeface="Calibri"/>
              </a:rPr>
              <a:t> </a:t>
            </a:r>
            <a:r>
              <a:rPr sz="1100" dirty="0">
                <a:solidFill>
                  <a:srgbClr val="000000"/>
                </a:solidFill>
                <a:latin typeface="Calibri"/>
                <a:cs typeface="Calibri"/>
              </a:rPr>
              <a:t>de nevoeiro para a esquerda na posição “</a:t>
            </a:r>
            <a:r>
              <a:rPr sz="1100" spc="947" dirty="0">
                <a:solidFill>
                  <a:srgbClr val="000000"/>
                </a:solidFill>
                <a:latin typeface="Calibri"/>
                <a:cs typeface="Calibri"/>
              </a:rPr>
              <a:t> </a:t>
            </a:r>
            <a:r>
              <a:rPr sz="1100" dirty="0">
                <a:solidFill>
                  <a:srgbClr val="000000"/>
                </a:solidFill>
                <a:latin typeface="Calibri"/>
                <a:cs typeface="Calibri"/>
              </a:rPr>
              <a:t>“, as</a:t>
            </a:r>
            <a:r>
              <a:rPr sz="1100" spc="-12" dirty="0">
                <a:solidFill>
                  <a:srgbClr val="000000"/>
                </a:solidFill>
                <a:latin typeface="Calibri"/>
                <a:cs typeface="Calibri"/>
              </a:rPr>
              <a:t> </a:t>
            </a:r>
            <a:r>
              <a:rPr sz="1100" dirty="0">
                <a:solidFill>
                  <a:srgbClr val="000000"/>
                </a:solidFill>
                <a:latin typeface="Calibri"/>
                <a:cs typeface="Calibri"/>
              </a:rPr>
              <a:t>luzes de</a:t>
            </a:r>
            <a:r>
              <a:rPr sz="1100" spc="22" dirty="0">
                <a:solidFill>
                  <a:srgbClr val="000000"/>
                </a:solidFill>
                <a:latin typeface="Calibri"/>
                <a:cs typeface="Calibri"/>
              </a:rPr>
              <a:t> </a:t>
            </a:r>
            <a:r>
              <a:rPr sz="1100" dirty="0">
                <a:solidFill>
                  <a:srgbClr val="000000"/>
                </a:solidFill>
                <a:latin typeface="Calibri"/>
                <a:cs typeface="Calibri"/>
              </a:rPr>
              <a:t>nevoeiro</a:t>
            </a:r>
          </a:p>
          <a:p>
            <a:pPr marL="0" marR="0">
              <a:lnSpc>
                <a:spcPts val="1344"/>
              </a:lnSpc>
              <a:spcBef>
                <a:spcPts val="50"/>
              </a:spcBef>
              <a:spcAft>
                <a:spcPts val="0"/>
              </a:spcAft>
            </a:pPr>
            <a:r>
              <a:rPr sz="1100" dirty="0">
                <a:solidFill>
                  <a:srgbClr val="000000"/>
                </a:solidFill>
                <a:latin typeface="Calibri"/>
                <a:cs typeface="Calibri"/>
              </a:rPr>
              <a:t>esquerda e</a:t>
            </a:r>
            <a:r>
              <a:rPr sz="1100" spc="10" dirty="0">
                <a:solidFill>
                  <a:srgbClr val="000000"/>
                </a:solidFill>
                <a:latin typeface="Calibri"/>
                <a:cs typeface="Calibri"/>
              </a:rPr>
              <a:t> </a:t>
            </a:r>
            <a:r>
              <a:rPr sz="1100">
                <a:solidFill>
                  <a:srgbClr val="000000"/>
                </a:solidFill>
                <a:latin typeface="Calibri"/>
                <a:cs typeface="Calibri"/>
              </a:rPr>
              <a:t>direita </a:t>
            </a:r>
            <a:r>
              <a:rPr lang="pt-BR" sz="1100">
                <a:solidFill>
                  <a:srgbClr val="000000"/>
                </a:solidFill>
                <a:latin typeface="Calibri"/>
                <a:cs typeface="Calibri"/>
              </a:rPr>
              <a:t>se </a:t>
            </a:r>
            <a:r>
              <a:rPr sz="1100">
                <a:solidFill>
                  <a:srgbClr val="000000"/>
                </a:solidFill>
                <a:latin typeface="Calibri"/>
                <a:cs typeface="Calibri"/>
              </a:rPr>
              <a:t>acendem. </a:t>
            </a:r>
            <a:r>
              <a:rPr sz="1100" dirty="0">
                <a:solidFill>
                  <a:srgbClr val="000000"/>
                </a:solidFill>
                <a:latin typeface="Calibri"/>
                <a:cs typeface="Calibri"/>
              </a:rPr>
              <a:t>Quando mover o interruptor para a direita,</a:t>
            </a:r>
            <a:r>
              <a:rPr sz="1100" spc="-16" dirty="0">
                <a:solidFill>
                  <a:srgbClr val="000000"/>
                </a:solidFill>
                <a:latin typeface="Calibri"/>
                <a:cs typeface="Calibri"/>
              </a:rPr>
              <a:t> </a:t>
            </a:r>
            <a:r>
              <a:rPr sz="1100" dirty="0">
                <a:solidFill>
                  <a:srgbClr val="000000"/>
                </a:solidFill>
                <a:latin typeface="Calibri"/>
                <a:cs typeface="Calibri"/>
              </a:rPr>
              <a:t>as luzes de </a:t>
            </a:r>
            <a:r>
              <a:rPr sz="1100">
                <a:solidFill>
                  <a:srgbClr val="000000"/>
                </a:solidFill>
                <a:latin typeface="Calibri"/>
                <a:cs typeface="Calibri"/>
              </a:rPr>
              <a:t>nevoeiro </a:t>
            </a:r>
            <a:r>
              <a:rPr lang="pt-BR" sz="1100">
                <a:solidFill>
                  <a:srgbClr val="000000"/>
                </a:solidFill>
                <a:latin typeface="Calibri"/>
                <a:cs typeface="Calibri"/>
              </a:rPr>
              <a:t>se </a:t>
            </a:r>
            <a:r>
              <a:rPr sz="1100">
                <a:solidFill>
                  <a:srgbClr val="000000"/>
                </a:solidFill>
                <a:latin typeface="Calibri"/>
                <a:cs typeface="Calibri"/>
              </a:rPr>
              <a:t>apagam.</a:t>
            </a:r>
            <a:endParaRPr sz="1100" dirty="0">
              <a:solidFill>
                <a:srgbClr val="000000"/>
              </a:solidFill>
              <a:latin typeface="Calibri"/>
              <a:cs typeface="Calibri"/>
            </a:endParaRPr>
          </a:p>
        </p:txBody>
      </p:sp>
      <p:sp>
        <p:nvSpPr>
          <p:cNvPr id="15" name="object 15"/>
          <p:cNvSpPr txBox="1"/>
          <p:nvPr/>
        </p:nvSpPr>
        <p:spPr>
          <a:xfrm>
            <a:off x="576072" y="2304654"/>
            <a:ext cx="106607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Botão “MODE”</a:t>
            </a:r>
          </a:p>
        </p:txBody>
      </p:sp>
      <p:sp>
        <p:nvSpPr>
          <p:cNvPr id="16" name="object 16"/>
          <p:cNvSpPr txBox="1"/>
          <p:nvPr/>
        </p:nvSpPr>
        <p:spPr>
          <a:xfrm>
            <a:off x="576072" y="2467448"/>
            <a:ext cx="6417710"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fizer uma pressão breve no</a:t>
            </a:r>
            <a:r>
              <a:rPr sz="1100" spc="21" dirty="0">
                <a:solidFill>
                  <a:srgbClr val="000000"/>
                </a:solidFill>
                <a:latin typeface="Calibri"/>
                <a:cs typeface="Calibri"/>
              </a:rPr>
              <a:t> </a:t>
            </a:r>
            <a:r>
              <a:rPr sz="1100" dirty="0">
                <a:solidFill>
                  <a:srgbClr val="000000"/>
                </a:solidFill>
                <a:latin typeface="Calibri"/>
                <a:cs typeface="Calibri"/>
              </a:rPr>
              <a:t>botão “MODE”,</a:t>
            </a:r>
            <a:r>
              <a:rPr sz="1100" spc="-10"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modo de condução muda de normal para</a:t>
            </a:r>
            <a:r>
              <a:rPr sz="1100" spc="-15" dirty="0">
                <a:solidFill>
                  <a:srgbClr val="000000"/>
                </a:solidFill>
                <a:latin typeface="Calibri"/>
                <a:cs typeface="Calibri"/>
              </a:rPr>
              <a:t> </a:t>
            </a:r>
            <a:r>
              <a:rPr sz="1100" dirty="0">
                <a:solidFill>
                  <a:srgbClr val="000000"/>
                </a:solidFill>
                <a:latin typeface="Calibri"/>
                <a:cs typeface="Calibri"/>
              </a:rPr>
              <a:t>desportivo. Se</a:t>
            </a:r>
          </a:p>
          <a:p>
            <a:pPr marL="0" marR="0">
              <a:lnSpc>
                <a:spcPts val="1343"/>
              </a:lnSpc>
              <a:spcBef>
                <a:spcPts val="50"/>
              </a:spcBef>
              <a:spcAft>
                <a:spcPts val="0"/>
              </a:spcAft>
            </a:pPr>
            <a:r>
              <a:rPr sz="1100" dirty="0">
                <a:solidFill>
                  <a:srgbClr val="000000"/>
                </a:solidFill>
                <a:latin typeface="Calibri"/>
                <a:cs typeface="Calibri"/>
              </a:rPr>
              <a:t>voltar a fazer uma pressão breve no botão “MODE”,</a:t>
            </a:r>
            <a:r>
              <a:rPr sz="1100" spc="-17" dirty="0">
                <a:solidFill>
                  <a:srgbClr val="000000"/>
                </a:solidFill>
                <a:latin typeface="Calibri"/>
                <a:cs typeface="Calibri"/>
              </a:rPr>
              <a:t> </a:t>
            </a:r>
            <a:r>
              <a:rPr sz="1100" dirty="0">
                <a:solidFill>
                  <a:srgbClr val="000000"/>
                </a:solidFill>
                <a:latin typeface="Calibri"/>
                <a:cs typeface="Calibri"/>
              </a:rPr>
              <a:t>mudará para o modo</a:t>
            </a:r>
            <a:r>
              <a:rPr sz="1100" spc="11" dirty="0">
                <a:solidFill>
                  <a:srgbClr val="000000"/>
                </a:solidFill>
                <a:latin typeface="Calibri"/>
                <a:cs typeface="Calibri"/>
              </a:rPr>
              <a:t> </a:t>
            </a:r>
            <a:r>
              <a:rPr sz="1100" dirty="0">
                <a:solidFill>
                  <a:srgbClr val="000000"/>
                </a:solidFill>
                <a:latin typeface="Calibri"/>
                <a:cs typeface="Calibri"/>
              </a:rPr>
              <a:t>normal. O modo</a:t>
            </a:r>
            <a:r>
              <a:rPr sz="1100" spc="10" dirty="0">
                <a:solidFill>
                  <a:srgbClr val="000000"/>
                </a:solidFill>
                <a:latin typeface="Calibri"/>
                <a:cs typeface="Calibri"/>
              </a:rPr>
              <a:t> </a:t>
            </a:r>
            <a:r>
              <a:rPr sz="1100" dirty="0">
                <a:solidFill>
                  <a:srgbClr val="000000"/>
                </a:solidFill>
                <a:latin typeface="Calibri"/>
                <a:cs typeface="Calibri"/>
              </a:rPr>
              <a:t>normal</a:t>
            </a:r>
            <a:r>
              <a:rPr sz="1100" spc="-22" dirty="0">
                <a:solidFill>
                  <a:srgbClr val="000000"/>
                </a:solidFill>
                <a:latin typeface="Calibri"/>
                <a:cs typeface="Calibri"/>
              </a:rPr>
              <a:t> </a:t>
            </a:r>
            <a:r>
              <a:rPr sz="1100" dirty="0">
                <a:solidFill>
                  <a:srgbClr val="000000"/>
                </a:solidFill>
                <a:latin typeface="Calibri"/>
                <a:cs typeface="Calibri"/>
              </a:rPr>
              <a:t>está</a:t>
            </a:r>
            <a:r>
              <a:rPr sz="1100" spc="-20" dirty="0">
                <a:solidFill>
                  <a:srgbClr val="000000"/>
                </a:solidFill>
                <a:latin typeface="Calibri"/>
                <a:cs typeface="Calibri"/>
              </a:rPr>
              <a:t> </a:t>
            </a:r>
            <a:r>
              <a:rPr sz="1100" dirty="0">
                <a:solidFill>
                  <a:srgbClr val="000000"/>
                </a:solidFill>
                <a:latin typeface="Calibri"/>
                <a:cs typeface="Calibri"/>
              </a:rPr>
              <a:t>ativo</a:t>
            </a:r>
          </a:p>
          <a:p>
            <a:pPr marL="0" marR="0">
              <a:lnSpc>
                <a:spcPts val="1344"/>
              </a:lnSpc>
              <a:spcBef>
                <a:spcPts val="0"/>
              </a:spcBef>
              <a:spcAft>
                <a:spcPts val="0"/>
              </a:spcAft>
            </a:pPr>
            <a:r>
              <a:rPr sz="1100">
                <a:solidFill>
                  <a:srgbClr val="000000"/>
                </a:solidFill>
                <a:latin typeface="Calibri"/>
                <a:cs typeface="Calibri"/>
              </a:rPr>
              <a:t>por </a:t>
            </a:r>
            <a:r>
              <a:rPr lang="pt-BR" sz="1100">
                <a:solidFill>
                  <a:srgbClr val="000000"/>
                </a:solidFill>
                <a:latin typeface="Calibri"/>
                <a:cs typeface="Calibri"/>
              </a:rPr>
              <a:t>padrão</a:t>
            </a:r>
            <a:r>
              <a:rPr sz="1100">
                <a:solidFill>
                  <a:srgbClr val="000000"/>
                </a:solidFill>
                <a:latin typeface="Calibri"/>
                <a:cs typeface="Calibri"/>
              </a:rPr>
              <a:t> </a:t>
            </a:r>
            <a:r>
              <a:rPr sz="1100" dirty="0">
                <a:solidFill>
                  <a:srgbClr val="000000"/>
                </a:solidFill>
                <a:latin typeface="Calibri"/>
                <a:cs typeface="Calibri"/>
              </a:rPr>
              <a:t>cada vez </a:t>
            </a:r>
            <a:r>
              <a:rPr sz="1100">
                <a:solidFill>
                  <a:srgbClr val="000000"/>
                </a:solidFill>
                <a:latin typeface="Calibri"/>
                <a:cs typeface="Calibri"/>
              </a:rPr>
              <a:t>que </a:t>
            </a:r>
            <a:r>
              <a:rPr lang="pt-BR" sz="1100">
                <a:solidFill>
                  <a:srgbClr val="000000"/>
                </a:solidFill>
                <a:latin typeface="Calibri"/>
                <a:cs typeface="Calibri"/>
              </a:rPr>
              <a:t>ligar</a:t>
            </a:r>
            <a:r>
              <a:rPr sz="110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veículo.</a:t>
            </a:r>
          </a:p>
        </p:txBody>
      </p:sp>
      <p:sp>
        <p:nvSpPr>
          <p:cNvPr id="17" name="object 17"/>
          <p:cNvSpPr txBox="1"/>
          <p:nvPr/>
        </p:nvSpPr>
        <p:spPr>
          <a:xfrm>
            <a:off x="576072" y="3106278"/>
            <a:ext cx="1380484"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Interruptor do ABS</a:t>
            </a:r>
          </a:p>
        </p:txBody>
      </p:sp>
      <p:sp>
        <p:nvSpPr>
          <p:cNvPr id="18" name="object 18"/>
          <p:cNvSpPr txBox="1"/>
          <p:nvPr/>
        </p:nvSpPr>
        <p:spPr>
          <a:xfrm>
            <a:off x="576072" y="3270596"/>
            <a:ext cx="633160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Fazendo uma</a:t>
            </a:r>
            <a:r>
              <a:rPr sz="1100" spc="-22" dirty="0">
                <a:solidFill>
                  <a:srgbClr val="000000"/>
                </a:solidFill>
                <a:latin typeface="Calibri"/>
                <a:cs typeface="Calibri"/>
              </a:rPr>
              <a:t> </a:t>
            </a:r>
            <a:r>
              <a:rPr sz="1100" dirty="0">
                <a:solidFill>
                  <a:srgbClr val="000000"/>
                </a:solidFill>
                <a:latin typeface="Calibri"/>
                <a:cs typeface="Calibri"/>
              </a:rPr>
              <a:t>pressão longa no</a:t>
            </a:r>
            <a:r>
              <a:rPr sz="1100" spc="16" dirty="0">
                <a:solidFill>
                  <a:srgbClr val="000000"/>
                </a:solidFill>
                <a:latin typeface="Calibri"/>
                <a:cs typeface="Calibri"/>
              </a:rPr>
              <a:t> </a:t>
            </a:r>
            <a:r>
              <a:rPr sz="1100" dirty="0">
                <a:solidFill>
                  <a:srgbClr val="000000"/>
                </a:solidFill>
                <a:latin typeface="Calibri"/>
                <a:cs typeface="Calibri"/>
              </a:rPr>
              <a:t>ABS, conseguirá colocar em</a:t>
            </a:r>
            <a:r>
              <a:rPr sz="1100" spc="16" dirty="0">
                <a:solidFill>
                  <a:srgbClr val="000000"/>
                </a:solidFill>
                <a:latin typeface="Calibri"/>
                <a:cs typeface="Calibri"/>
              </a:rPr>
              <a:t> </a:t>
            </a:r>
            <a:r>
              <a:rPr sz="1100" spc="11" dirty="0">
                <a:solidFill>
                  <a:srgbClr val="000000"/>
                </a:solidFill>
                <a:latin typeface="Calibri"/>
                <a:cs typeface="Calibri"/>
              </a:rPr>
              <a:t>ON</a:t>
            </a:r>
            <a:r>
              <a:rPr sz="1100" spc="-21" dirty="0">
                <a:solidFill>
                  <a:srgbClr val="000000"/>
                </a:solidFill>
                <a:latin typeface="Calibri"/>
                <a:cs typeface="Calibri"/>
              </a:rPr>
              <a:t> </a:t>
            </a:r>
            <a:r>
              <a:rPr sz="1100" dirty="0">
                <a:solidFill>
                  <a:srgbClr val="000000"/>
                </a:solidFill>
                <a:latin typeface="Calibri"/>
                <a:cs typeface="Calibri"/>
              </a:rPr>
              <a:t>ou OFF o ABS. Quando </a:t>
            </a:r>
            <a:r>
              <a:rPr sz="1100" spc="11" dirty="0">
                <a:solidFill>
                  <a:srgbClr val="000000"/>
                </a:solidFill>
                <a:latin typeface="Calibri"/>
                <a:cs typeface="Calibri"/>
              </a:rPr>
              <a:t>se</a:t>
            </a:r>
            <a:r>
              <a:rPr sz="1100" dirty="0">
                <a:solidFill>
                  <a:srgbClr val="000000"/>
                </a:solidFill>
                <a:latin typeface="Calibri"/>
                <a:cs typeface="Calibri"/>
              </a:rPr>
              <a:t> liga</a:t>
            </a:r>
            <a:r>
              <a:rPr sz="1100" spc="-16" dirty="0">
                <a:solidFill>
                  <a:srgbClr val="000000"/>
                </a:solidFill>
                <a:latin typeface="Calibri"/>
                <a:cs typeface="Calibri"/>
              </a:rPr>
              <a:t> </a:t>
            </a:r>
            <a:r>
              <a:rPr sz="1100" dirty="0">
                <a:solidFill>
                  <a:srgbClr val="000000"/>
                </a:solidFill>
                <a:latin typeface="Calibri"/>
                <a:cs typeface="Calibri"/>
              </a:rPr>
              <a:t>a ignição, o ABS</a:t>
            </a:r>
          </a:p>
          <a:p>
            <a:pPr marL="0" marR="0">
              <a:lnSpc>
                <a:spcPts val="1344"/>
              </a:lnSpc>
              <a:spcBef>
                <a:spcPts val="50"/>
              </a:spcBef>
              <a:spcAft>
                <a:spcPts val="0"/>
              </a:spcAft>
            </a:pPr>
            <a:r>
              <a:rPr sz="1100" dirty="0">
                <a:solidFill>
                  <a:srgbClr val="000000"/>
                </a:solidFill>
                <a:latin typeface="Calibri"/>
                <a:cs typeface="Calibri"/>
              </a:rPr>
              <a:t>está ativado </a:t>
            </a:r>
            <a:r>
              <a:rPr sz="1100">
                <a:solidFill>
                  <a:srgbClr val="000000"/>
                </a:solidFill>
                <a:latin typeface="Calibri"/>
                <a:cs typeface="Calibri"/>
              </a:rPr>
              <a:t>por </a:t>
            </a:r>
            <a:r>
              <a:rPr lang="pt-BR" sz="1100">
                <a:solidFill>
                  <a:srgbClr val="000000"/>
                </a:solidFill>
                <a:latin typeface="Calibri"/>
                <a:cs typeface="Calibri"/>
              </a:rPr>
              <a:t>padrão</a:t>
            </a:r>
            <a:r>
              <a:rPr sz="1100">
                <a:solidFill>
                  <a:srgbClr val="000000"/>
                </a:solidFill>
                <a:latin typeface="Calibri"/>
                <a:cs typeface="Calibri"/>
              </a:rPr>
              <a:t>.</a:t>
            </a:r>
            <a:endParaRPr sz="1100" dirty="0">
              <a:solidFill>
                <a:srgbClr val="000000"/>
              </a:solidFill>
              <a:latin typeface="Calibri"/>
              <a:cs typeface="Calibri"/>
            </a:endParaRPr>
          </a:p>
        </p:txBody>
      </p:sp>
      <p:sp>
        <p:nvSpPr>
          <p:cNvPr id="19" name="object 19"/>
          <p:cNvSpPr txBox="1"/>
          <p:nvPr/>
        </p:nvSpPr>
        <p:spPr>
          <a:xfrm>
            <a:off x="576072" y="3662264"/>
            <a:ext cx="602677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Sob determinadas</a:t>
            </a:r>
            <a:r>
              <a:rPr sz="1100" spc="-10" dirty="0">
                <a:solidFill>
                  <a:srgbClr val="000000"/>
                </a:solidFill>
                <a:latin typeface="Calibri"/>
                <a:cs typeface="Calibri"/>
              </a:rPr>
              <a:t> </a:t>
            </a:r>
            <a:r>
              <a:rPr sz="1100" dirty="0">
                <a:solidFill>
                  <a:srgbClr val="000000"/>
                </a:solidFill>
                <a:latin typeface="Calibri"/>
                <a:cs typeface="Calibri"/>
              </a:rPr>
              <a:t>condições, como a condução off-road, pode não ser necessário o</a:t>
            </a:r>
            <a:r>
              <a:rPr sz="1100" spc="17" dirty="0">
                <a:solidFill>
                  <a:srgbClr val="000000"/>
                </a:solidFill>
                <a:latin typeface="Calibri"/>
                <a:cs typeface="Calibri"/>
              </a:rPr>
              <a:t> </a:t>
            </a:r>
            <a:r>
              <a:rPr sz="1100" dirty="0">
                <a:solidFill>
                  <a:srgbClr val="000000"/>
                </a:solidFill>
                <a:latin typeface="Calibri"/>
                <a:cs typeface="Calibri"/>
              </a:rPr>
              <a:t>ABS, pelo</a:t>
            </a:r>
            <a:r>
              <a:rPr sz="1100" spc="20" dirty="0">
                <a:solidFill>
                  <a:srgbClr val="000000"/>
                </a:solidFill>
                <a:latin typeface="Calibri"/>
                <a:cs typeface="Calibri"/>
              </a:rPr>
              <a:t> </a:t>
            </a:r>
            <a:r>
              <a:rPr sz="1100" dirty="0">
                <a:solidFill>
                  <a:srgbClr val="000000"/>
                </a:solidFill>
                <a:latin typeface="Calibri"/>
                <a:cs typeface="Calibri"/>
              </a:rPr>
              <a:t>que pode</a:t>
            </a:r>
          </a:p>
          <a:p>
            <a:pPr marL="0" marR="0">
              <a:lnSpc>
                <a:spcPts val="1343"/>
              </a:lnSpc>
              <a:spcBef>
                <a:spcPts val="50"/>
              </a:spcBef>
              <a:spcAft>
                <a:spcPts val="0"/>
              </a:spcAft>
            </a:pPr>
            <a:r>
              <a:rPr sz="1100" dirty="0">
                <a:solidFill>
                  <a:srgbClr val="000000"/>
                </a:solidFill>
                <a:latin typeface="Calibri"/>
                <a:cs typeface="Calibri"/>
              </a:rPr>
              <a:t>desligá-lo. Exceto nestas situações,</a:t>
            </a:r>
            <a:r>
              <a:rPr sz="1100" spc="-17" dirty="0">
                <a:solidFill>
                  <a:srgbClr val="000000"/>
                </a:solidFill>
                <a:latin typeface="Calibri"/>
                <a:cs typeface="Calibri"/>
              </a:rPr>
              <a:t> </a:t>
            </a:r>
            <a:r>
              <a:rPr sz="1100" dirty="0">
                <a:solidFill>
                  <a:srgbClr val="000000"/>
                </a:solidFill>
                <a:latin typeface="Calibri"/>
                <a:cs typeface="Calibri"/>
              </a:rPr>
              <a:t>conduza </a:t>
            </a:r>
            <a:r>
              <a:rPr sz="1100" spc="16" dirty="0">
                <a:solidFill>
                  <a:srgbClr val="000000"/>
                </a:solidFill>
                <a:latin typeface="Calibri"/>
                <a:cs typeface="Calibri"/>
              </a:rPr>
              <a:t>em</a:t>
            </a:r>
            <a:r>
              <a:rPr sz="1100" spc="-21" dirty="0">
                <a:solidFill>
                  <a:srgbClr val="000000"/>
                </a:solidFill>
                <a:latin typeface="Calibri"/>
                <a:cs typeface="Calibri"/>
              </a:rPr>
              <a:t> </a:t>
            </a:r>
            <a:r>
              <a:rPr sz="1100" dirty="0">
                <a:solidFill>
                  <a:srgbClr val="000000"/>
                </a:solidFill>
                <a:latin typeface="Calibri"/>
                <a:cs typeface="Calibri"/>
              </a:rPr>
              <a:t>segurança ativando o</a:t>
            </a:r>
            <a:r>
              <a:rPr sz="1100" spc="10" dirty="0">
                <a:solidFill>
                  <a:srgbClr val="000000"/>
                </a:solidFill>
                <a:latin typeface="Calibri"/>
                <a:cs typeface="Calibri"/>
              </a:rPr>
              <a:t> </a:t>
            </a:r>
            <a:r>
              <a:rPr sz="1100" dirty="0">
                <a:solidFill>
                  <a:srgbClr val="000000"/>
                </a:solidFill>
                <a:latin typeface="Calibri"/>
                <a:cs typeface="Calibri"/>
              </a:rPr>
              <a:t>ABS.</a:t>
            </a:r>
          </a:p>
        </p:txBody>
      </p:sp>
      <p:sp>
        <p:nvSpPr>
          <p:cNvPr id="20" name="object 20"/>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4780788" y="1688084"/>
            <a:ext cx="256032" cy="14020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2362200" y="1346708"/>
            <a:ext cx="256032" cy="140208"/>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684275" y="2308352"/>
            <a:ext cx="6301740" cy="801624"/>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7" name="object 7"/>
          <p:cNvSpPr txBox="1"/>
          <p:nvPr/>
        </p:nvSpPr>
        <p:spPr>
          <a:xfrm>
            <a:off x="684275" y="712074"/>
            <a:ext cx="1175059"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Interruptor TCS</a:t>
            </a:r>
          </a:p>
        </p:txBody>
      </p:sp>
      <p:sp>
        <p:nvSpPr>
          <p:cNvPr id="8" name="object 8"/>
          <p:cNvSpPr txBox="1"/>
          <p:nvPr/>
        </p:nvSpPr>
        <p:spPr>
          <a:xfrm>
            <a:off x="684275" y="876392"/>
            <a:ext cx="631056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fizer uma pressão longa no</a:t>
            </a:r>
            <a:r>
              <a:rPr sz="1100" spc="16" dirty="0">
                <a:solidFill>
                  <a:srgbClr val="000000"/>
                </a:solidFill>
                <a:latin typeface="Calibri"/>
                <a:cs typeface="Calibri"/>
              </a:rPr>
              <a:t> </a:t>
            </a:r>
            <a:r>
              <a:rPr sz="1100" dirty="0">
                <a:solidFill>
                  <a:srgbClr val="000000"/>
                </a:solidFill>
                <a:latin typeface="Calibri"/>
                <a:cs typeface="Calibri"/>
              </a:rPr>
              <a:t>botão TCS, ativará</a:t>
            </a:r>
            <a:r>
              <a:rPr sz="1100" spc="-15"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desativará o TCS. Sempre que ligar a ignição, o TCS</a:t>
            </a:r>
          </a:p>
          <a:p>
            <a:pPr marL="0" marR="0">
              <a:lnSpc>
                <a:spcPts val="1344"/>
              </a:lnSpc>
              <a:spcBef>
                <a:spcPts val="50"/>
              </a:spcBef>
              <a:spcAft>
                <a:spcPts val="0"/>
              </a:spcAft>
            </a:pPr>
            <a:r>
              <a:rPr sz="1100" dirty="0">
                <a:solidFill>
                  <a:srgbClr val="000000"/>
                </a:solidFill>
                <a:latin typeface="Calibri"/>
                <a:cs typeface="Calibri"/>
              </a:rPr>
              <a:t>estará ativado.</a:t>
            </a:r>
          </a:p>
        </p:txBody>
      </p:sp>
      <p:sp>
        <p:nvSpPr>
          <p:cNvPr id="9" name="object 9"/>
          <p:cNvSpPr txBox="1"/>
          <p:nvPr/>
        </p:nvSpPr>
        <p:spPr>
          <a:xfrm>
            <a:off x="684275" y="1352154"/>
            <a:ext cx="1829159"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Tomada de corrente USB “</a:t>
            </a:r>
          </a:p>
        </p:txBody>
      </p:sp>
      <p:sp>
        <p:nvSpPr>
          <p:cNvPr id="10" name="object 10"/>
          <p:cNvSpPr txBox="1"/>
          <p:nvPr/>
        </p:nvSpPr>
        <p:spPr>
          <a:xfrm>
            <a:off x="2616525" y="1352154"/>
            <a:ext cx="20820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t>
            </a:r>
          </a:p>
        </p:txBody>
      </p:sp>
      <p:sp>
        <p:nvSpPr>
          <p:cNvPr id="11" name="object 11"/>
          <p:cNvSpPr txBox="1"/>
          <p:nvPr/>
        </p:nvSpPr>
        <p:spPr>
          <a:xfrm>
            <a:off x="684275" y="1514948"/>
            <a:ext cx="634920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painel de instrumentos integra uma</a:t>
            </a:r>
            <a:r>
              <a:rPr sz="1100" spc="-24" dirty="0">
                <a:solidFill>
                  <a:srgbClr val="000000"/>
                </a:solidFill>
                <a:latin typeface="Calibri"/>
                <a:cs typeface="Calibri"/>
              </a:rPr>
              <a:t> </a:t>
            </a:r>
            <a:r>
              <a:rPr sz="1100" dirty="0">
                <a:solidFill>
                  <a:srgbClr val="000000"/>
                </a:solidFill>
                <a:latin typeface="Calibri"/>
                <a:cs typeface="Calibri"/>
              </a:rPr>
              <a:t>tomada de corrente USB com característica de saída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5V2A. A tampa</a:t>
            </a:r>
          </a:p>
        </p:txBody>
      </p:sp>
      <p:sp>
        <p:nvSpPr>
          <p:cNvPr id="12" name="object 12"/>
          <p:cNvSpPr txBox="1"/>
          <p:nvPr/>
        </p:nvSpPr>
        <p:spPr>
          <a:xfrm>
            <a:off x="684275" y="1693256"/>
            <a:ext cx="424720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impermeável da tomada de corrente USB está</a:t>
            </a:r>
            <a:r>
              <a:rPr sz="1100" spc="-17" dirty="0">
                <a:solidFill>
                  <a:srgbClr val="000000"/>
                </a:solidFill>
                <a:latin typeface="Calibri"/>
                <a:cs typeface="Calibri"/>
              </a:rPr>
              <a:t> </a:t>
            </a:r>
            <a:r>
              <a:rPr sz="1100" dirty="0">
                <a:solidFill>
                  <a:srgbClr val="000000"/>
                </a:solidFill>
                <a:latin typeface="Calibri"/>
                <a:cs typeface="Calibri"/>
              </a:rPr>
              <a:t>marcada com o</a:t>
            </a:r>
            <a:r>
              <a:rPr sz="1100" spc="10" dirty="0">
                <a:solidFill>
                  <a:srgbClr val="000000"/>
                </a:solidFill>
                <a:latin typeface="Calibri"/>
                <a:cs typeface="Calibri"/>
              </a:rPr>
              <a:t> </a:t>
            </a:r>
            <a:r>
              <a:rPr sz="1100" dirty="0">
                <a:solidFill>
                  <a:srgbClr val="000000"/>
                </a:solidFill>
                <a:latin typeface="Calibri"/>
                <a:cs typeface="Calibri"/>
              </a:rPr>
              <a:t>símbolo “</a:t>
            </a:r>
          </a:p>
          <a:p>
            <a:pPr marL="0" marR="0">
              <a:lnSpc>
                <a:spcPts val="1343"/>
              </a:lnSpc>
              <a:spcBef>
                <a:spcPts val="50"/>
              </a:spcBef>
              <a:spcAft>
                <a:spcPts val="0"/>
              </a:spcAft>
            </a:pPr>
            <a:r>
              <a:rPr sz="1100" dirty="0">
                <a:solidFill>
                  <a:srgbClr val="000000"/>
                </a:solidFill>
                <a:latin typeface="Calibri"/>
                <a:cs typeface="Calibri"/>
              </a:rPr>
              <a:t>poder utilizar a tomada de corrente USB.</a:t>
            </a:r>
          </a:p>
        </p:txBody>
      </p:sp>
      <p:sp>
        <p:nvSpPr>
          <p:cNvPr id="13" name="object 13"/>
          <p:cNvSpPr txBox="1"/>
          <p:nvPr/>
        </p:nvSpPr>
        <p:spPr>
          <a:xfrm>
            <a:off x="5034503" y="1693256"/>
            <a:ext cx="207567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spc="14" dirty="0">
                <a:solidFill>
                  <a:srgbClr val="000000"/>
                </a:solidFill>
                <a:latin typeface="Calibri"/>
                <a:cs typeface="Calibri"/>
              </a:rPr>
              <a:t>”.</a:t>
            </a:r>
            <a:r>
              <a:rPr sz="1100" spc="-20" dirty="0">
                <a:solidFill>
                  <a:srgbClr val="000000"/>
                </a:solidFill>
                <a:latin typeface="Calibri"/>
                <a:cs typeface="Calibri"/>
              </a:rPr>
              <a:t> </a:t>
            </a:r>
            <a:r>
              <a:rPr sz="1100" dirty="0">
                <a:solidFill>
                  <a:srgbClr val="000000"/>
                </a:solidFill>
                <a:latin typeface="Calibri"/>
                <a:cs typeface="Calibri"/>
              </a:rPr>
              <a:t>Retire a tampa para o lado</a:t>
            </a:r>
            <a:r>
              <a:rPr sz="1100" spc="17" dirty="0">
                <a:solidFill>
                  <a:srgbClr val="000000"/>
                </a:solidFill>
                <a:latin typeface="Calibri"/>
                <a:cs typeface="Calibri"/>
              </a:rPr>
              <a:t> </a:t>
            </a:r>
            <a:r>
              <a:rPr sz="1100" dirty="0">
                <a:solidFill>
                  <a:srgbClr val="000000"/>
                </a:solidFill>
                <a:latin typeface="Calibri"/>
                <a:cs typeface="Calibri"/>
              </a:rPr>
              <a:t>para</a:t>
            </a:r>
          </a:p>
        </p:txBody>
      </p:sp>
      <p:sp>
        <p:nvSpPr>
          <p:cNvPr id="14" name="object 14"/>
          <p:cNvSpPr txBox="1"/>
          <p:nvPr/>
        </p:nvSpPr>
        <p:spPr>
          <a:xfrm>
            <a:off x="3427476" y="231352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5" name="object 15"/>
          <p:cNvSpPr txBox="1"/>
          <p:nvPr/>
        </p:nvSpPr>
        <p:spPr>
          <a:xfrm>
            <a:off x="755904" y="2541097"/>
            <a:ext cx="6263982"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 está incluído cabo de carga. Após usar a tomada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corrente USB, cubra bem com a tampa</a:t>
            </a:r>
            <a:r>
              <a:rPr sz="1100" spc="-10" dirty="0">
                <a:solidFill>
                  <a:srgbClr val="000000"/>
                </a:solidFill>
                <a:latin typeface="Calibri"/>
                <a:cs typeface="Calibri"/>
              </a:rPr>
              <a:t> </a:t>
            </a:r>
            <a:r>
              <a:rPr sz="1100" dirty="0">
                <a:solidFill>
                  <a:srgbClr val="000000"/>
                </a:solidFill>
                <a:latin typeface="Calibri"/>
                <a:cs typeface="Calibri"/>
              </a:rPr>
              <a:t>de borracha</a:t>
            </a:r>
          </a:p>
          <a:p>
            <a:pPr marL="0" marR="0">
              <a:lnSpc>
                <a:spcPts val="1343"/>
              </a:lnSpc>
              <a:spcBef>
                <a:spcPts val="50"/>
              </a:spcBef>
              <a:spcAft>
                <a:spcPts val="0"/>
              </a:spcAft>
            </a:pPr>
            <a:r>
              <a:rPr sz="1100" dirty="0">
                <a:solidFill>
                  <a:srgbClr val="000000"/>
                </a:solidFill>
                <a:latin typeface="Calibri"/>
                <a:cs typeface="Calibri"/>
              </a:rPr>
              <a:t>impermeável para evitar que</a:t>
            </a:r>
            <a:r>
              <a:rPr sz="1100" spc="12" dirty="0">
                <a:solidFill>
                  <a:srgbClr val="000000"/>
                </a:solidFill>
                <a:latin typeface="Calibri"/>
                <a:cs typeface="Calibri"/>
              </a:rPr>
              <a:t> </a:t>
            </a:r>
            <a:r>
              <a:rPr sz="1100" dirty="0">
                <a:solidFill>
                  <a:srgbClr val="000000"/>
                </a:solidFill>
                <a:latin typeface="Calibri"/>
                <a:cs typeface="Calibri"/>
              </a:rPr>
              <a:t>entre pó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água na tomada de corrente da fonte de alimentação USB,</a:t>
            </a:r>
          </a:p>
          <a:p>
            <a:pPr marL="0" marR="0">
              <a:lnSpc>
                <a:spcPts val="1344"/>
              </a:lnSpc>
              <a:spcBef>
                <a:spcPts val="0"/>
              </a:spcBef>
              <a:spcAft>
                <a:spcPts val="0"/>
              </a:spcAft>
            </a:pPr>
            <a:r>
              <a:rPr sz="1100" dirty="0">
                <a:solidFill>
                  <a:srgbClr val="000000"/>
                </a:solidFill>
                <a:latin typeface="Calibri"/>
                <a:cs typeface="Calibri"/>
              </a:rPr>
              <a:t>reduzindo</a:t>
            </a:r>
            <a:r>
              <a:rPr sz="1100" spc="19" dirty="0">
                <a:solidFill>
                  <a:srgbClr val="000000"/>
                </a:solidFill>
                <a:latin typeface="Calibri"/>
                <a:cs typeface="Calibri"/>
              </a:rPr>
              <a:t> </a:t>
            </a:r>
            <a:r>
              <a:rPr sz="1100" dirty="0">
                <a:solidFill>
                  <a:srgbClr val="000000"/>
                </a:solidFill>
                <a:latin typeface="Calibri"/>
                <a:cs typeface="Calibri"/>
              </a:rPr>
              <a:t>a sua vida útil.</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47</a:t>
            </a:r>
          </a:p>
        </p:txBody>
      </p:sp>
      <p:sp>
        <p:nvSpPr>
          <p:cNvPr id="17" name="object 4">
            <a:extLst>
              <a:ext uri="{FF2B5EF4-FFF2-40B4-BE49-F238E27FC236}">
                <a16:creationId xmlns:a16="http://schemas.microsoft.com/office/drawing/2014/main" id="{15DFDB91-8538-C433-FCC4-A5F5E686C4E6}"/>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9120" y="3355340"/>
            <a:ext cx="2382012" cy="116890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9120" y="915416"/>
            <a:ext cx="4203192" cy="181051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362"/>
            <a:ext cx="1421400"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a:solidFill>
                  <a:srgbClr val="4F81BD"/>
                </a:solidFill>
                <a:latin typeface="Cambria"/>
                <a:cs typeface="Cambria"/>
              </a:rPr>
              <a:t>Seleto</a:t>
            </a:r>
            <a:r>
              <a:rPr lang="pt-BR" sz="1100" b="1">
                <a:solidFill>
                  <a:srgbClr val="4F81BD"/>
                </a:solidFill>
                <a:latin typeface="Cambria"/>
                <a:cs typeface="Cambria"/>
              </a:rPr>
              <a:t>r</a:t>
            </a:r>
            <a:r>
              <a:rPr sz="1100" b="1" spc="-10">
                <a:solidFill>
                  <a:srgbClr val="4F81BD"/>
                </a:solidFill>
                <a:latin typeface="Cambria"/>
                <a:cs typeface="Cambria"/>
              </a:rPr>
              <a:t> </a:t>
            </a:r>
            <a:r>
              <a:rPr sz="1100" b="1" dirty="0">
                <a:solidFill>
                  <a:srgbClr val="4F81BD"/>
                </a:solidFill>
                <a:latin typeface="Cambria"/>
                <a:cs typeface="Cambria"/>
              </a:rPr>
              <a:t>de mudanças</a:t>
            </a:r>
          </a:p>
        </p:txBody>
      </p:sp>
      <p:sp>
        <p:nvSpPr>
          <p:cNvPr id="7" name="object 7"/>
          <p:cNvSpPr txBox="1"/>
          <p:nvPr/>
        </p:nvSpPr>
        <p:spPr>
          <a:xfrm>
            <a:off x="2273808" y="893156"/>
            <a:ext cx="4668585"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Este modelo</a:t>
            </a:r>
            <a:r>
              <a:rPr sz="1100" spc="13" dirty="0">
                <a:solidFill>
                  <a:srgbClr val="000000"/>
                </a:solidFill>
                <a:latin typeface="Calibri"/>
                <a:cs typeface="Calibri"/>
              </a:rPr>
              <a:t> </a:t>
            </a:r>
            <a:r>
              <a:rPr sz="1100" dirty="0">
                <a:solidFill>
                  <a:srgbClr val="000000"/>
                </a:solidFill>
                <a:latin typeface="Calibri"/>
                <a:cs typeface="Calibri"/>
              </a:rPr>
              <a:t>está equipado com uma caixa de seis</a:t>
            </a:r>
            <a:r>
              <a:rPr sz="1100" spc="-11" dirty="0">
                <a:solidFill>
                  <a:srgbClr val="000000"/>
                </a:solidFill>
                <a:latin typeface="Calibri"/>
                <a:cs typeface="Calibri"/>
              </a:rPr>
              <a:t> </a:t>
            </a:r>
            <a:r>
              <a:rPr sz="1100">
                <a:solidFill>
                  <a:srgbClr val="000000"/>
                </a:solidFill>
                <a:latin typeface="Calibri"/>
                <a:cs typeface="Calibri"/>
              </a:rPr>
              <a:t>velocidades cujo</a:t>
            </a:r>
            <a:r>
              <a:rPr lang="pt-BR" sz="1000" spc="736" dirty="0">
                <a:solidFill>
                  <a:srgbClr val="000000"/>
                </a:solidFill>
                <a:latin typeface="Calibri"/>
                <a:cs typeface="Calibri"/>
              </a:rPr>
              <a:t> </a:t>
            </a:r>
            <a:r>
              <a:rPr sz="1100">
                <a:solidFill>
                  <a:srgbClr val="000000"/>
                </a:solidFill>
                <a:latin typeface="Calibri"/>
                <a:cs typeface="Calibri"/>
              </a:rPr>
              <a:t>manejo </a:t>
            </a:r>
            <a:r>
              <a:rPr sz="1100" dirty="0">
                <a:solidFill>
                  <a:srgbClr val="000000"/>
                </a:solidFill>
                <a:latin typeface="Calibri"/>
                <a:cs typeface="Calibri"/>
              </a:rPr>
              <a:t>se</a:t>
            </a:r>
          </a:p>
        </p:txBody>
      </p:sp>
      <p:sp>
        <p:nvSpPr>
          <p:cNvPr id="8" name="object 8"/>
          <p:cNvSpPr txBox="1"/>
          <p:nvPr/>
        </p:nvSpPr>
        <p:spPr>
          <a:xfrm>
            <a:off x="2273808" y="1063844"/>
            <a:ext cx="108935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mostra na figura</a:t>
            </a:r>
          </a:p>
        </p:txBody>
      </p:sp>
      <p:sp>
        <p:nvSpPr>
          <p:cNvPr id="9" name="object 9"/>
          <p:cNvSpPr txBox="1"/>
          <p:nvPr/>
        </p:nvSpPr>
        <p:spPr>
          <a:xfrm>
            <a:off x="2458212" y="1347308"/>
            <a:ext cx="65570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Redução</a:t>
            </a:r>
          </a:p>
        </p:txBody>
      </p:sp>
      <p:sp>
        <p:nvSpPr>
          <p:cNvPr id="10" name="object 10"/>
          <p:cNvSpPr txBox="1"/>
          <p:nvPr/>
        </p:nvSpPr>
        <p:spPr>
          <a:xfrm>
            <a:off x="4002024" y="1347308"/>
            <a:ext cx="69651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Aumento</a:t>
            </a:r>
          </a:p>
        </p:txBody>
      </p:sp>
      <p:sp>
        <p:nvSpPr>
          <p:cNvPr id="11" name="object 11"/>
          <p:cNvSpPr txBox="1"/>
          <p:nvPr/>
        </p:nvSpPr>
        <p:spPr>
          <a:xfrm>
            <a:off x="1330451" y="2519264"/>
            <a:ext cx="134433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Seletor de mudanças</a:t>
            </a:r>
          </a:p>
        </p:txBody>
      </p:sp>
      <p:sp>
        <p:nvSpPr>
          <p:cNvPr id="12" name="object 12"/>
          <p:cNvSpPr txBox="1"/>
          <p:nvPr/>
        </p:nvSpPr>
        <p:spPr>
          <a:xfrm>
            <a:off x="576072" y="3173334"/>
            <a:ext cx="169964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Pedal </a:t>
            </a:r>
            <a:r>
              <a:rPr sz="1100" b="1">
                <a:solidFill>
                  <a:srgbClr val="4F81BD"/>
                </a:solidFill>
                <a:latin typeface="Cambria"/>
                <a:cs typeface="Cambria"/>
              </a:rPr>
              <a:t>de </a:t>
            </a:r>
            <a:r>
              <a:rPr lang="pt-BR" sz="1100" b="1">
                <a:solidFill>
                  <a:srgbClr val="4F81BD"/>
                </a:solidFill>
                <a:latin typeface="Cambria"/>
                <a:cs typeface="Cambria"/>
              </a:rPr>
              <a:t>freio</a:t>
            </a:r>
            <a:r>
              <a:rPr sz="1100" b="1">
                <a:solidFill>
                  <a:srgbClr val="4F81BD"/>
                </a:solidFill>
                <a:latin typeface="Cambria"/>
                <a:cs typeface="Cambria"/>
              </a:rPr>
              <a:t> </a:t>
            </a:r>
            <a:r>
              <a:rPr sz="1100" b="1" dirty="0">
                <a:solidFill>
                  <a:srgbClr val="4F81BD"/>
                </a:solidFill>
                <a:latin typeface="Cambria"/>
                <a:cs typeface="Cambria"/>
              </a:rPr>
              <a:t>traseiro</a:t>
            </a:r>
          </a:p>
        </p:txBody>
      </p:sp>
      <p:sp>
        <p:nvSpPr>
          <p:cNvPr id="13" name="object 13"/>
          <p:cNvSpPr txBox="1"/>
          <p:nvPr/>
        </p:nvSpPr>
        <p:spPr>
          <a:xfrm>
            <a:off x="2215896" y="3336128"/>
            <a:ext cx="467426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Ao pisar o pedal </a:t>
            </a:r>
            <a:r>
              <a:rPr sz="1100">
                <a:solidFill>
                  <a:srgbClr val="000000"/>
                </a:solidFill>
                <a:latin typeface="Calibri"/>
                <a:cs typeface="Calibri"/>
              </a:rPr>
              <a:t>de</a:t>
            </a:r>
            <a:r>
              <a:rPr sz="1100" spc="22">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traseiro, a roda</a:t>
            </a:r>
            <a:r>
              <a:rPr sz="1100" spc="-16" dirty="0">
                <a:solidFill>
                  <a:srgbClr val="000000"/>
                </a:solidFill>
                <a:latin typeface="Calibri"/>
                <a:cs typeface="Calibri"/>
              </a:rPr>
              <a:t> </a:t>
            </a:r>
            <a:r>
              <a:rPr sz="1100">
                <a:solidFill>
                  <a:srgbClr val="000000"/>
                </a:solidFill>
                <a:latin typeface="Calibri"/>
                <a:cs typeface="Calibri"/>
              </a:rPr>
              <a:t>traseira </a:t>
            </a:r>
            <a:r>
              <a:rPr lang="pt-BR" sz="1100">
                <a:solidFill>
                  <a:srgbClr val="000000"/>
                </a:solidFill>
                <a:latin typeface="Calibri"/>
                <a:cs typeface="Calibri"/>
              </a:rPr>
              <a:t>frear</a:t>
            </a:r>
            <a:r>
              <a:rPr sz="1100">
                <a:solidFill>
                  <a:srgbClr val="000000"/>
                </a:solidFill>
                <a:latin typeface="Calibri"/>
                <a:cs typeface="Calibri"/>
              </a:rPr>
              <a:t>á </a:t>
            </a:r>
            <a:r>
              <a:rPr sz="1100" dirty="0">
                <a:solidFill>
                  <a:srgbClr val="000000"/>
                </a:solidFill>
                <a:latin typeface="Calibri"/>
                <a:cs typeface="Calibri"/>
              </a:rPr>
              <a:t>e </a:t>
            </a:r>
            <a:r>
              <a:rPr sz="1100">
                <a:solidFill>
                  <a:srgbClr val="000000"/>
                </a:solidFill>
                <a:latin typeface="Calibri"/>
                <a:cs typeface="Calibri"/>
              </a:rPr>
              <a:t>irá acender </a:t>
            </a:r>
            <a:r>
              <a:rPr sz="1100" dirty="0">
                <a:solidFill>
                  <a:srgbClr val="000000"/>
                </a:solidFill>
                <a:latin typeface="Calibri"/>
                <a:cs typeface="Calibri"/>
              </a:rPr>
              <a:t>a luz</a:t>
            </a:r>
          </a:p>
          <a:p>
            <a:pPr marL="0" marR="0">
              <a:lnSpc>
                <a:spcPts val="1344"/>
              </a:lnSpc>
              <a:spcBef>
                <a:spcPts val="50"/>
              </a:spcBef>
              <a:spcAft>
                <a:spcPts val="0"/>
              </a:spcAft>
            </a:pP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lang="pt-BR" sz="1100">
                <a:solidFill>
                  <a:srgbClr val="000000"/>
                </a:solidFill>
                <a:latin typeface="Calibri"/>
                <a:cs typeface="Calibri"/>
              </a:rPr>
              <a:t>na lanterna traseira</a:t>
            </a:r>
            <a:r>
              <a:rPr sz="1100">
                <a:solidFill>
                  <a:srgbClr val="000000"/>
                </a:solidFill>
                <a:latin typeface="Calibri"/>
                <a:cs typeface="Calibri"/>
              </a:rPr>
              <a:t>.</a:t>
            </a:r>
            <a:endParaRPr sz="1100" dirty="0">
              <a:solidFill>
                <a:srgbClr val="000000"/>
              </a:solidFill>
              <a:latin typeface="Calibri"/>
              <a:cs typeface="Calibri"/>
            </a:endParaRPr>
          </a:p>
        </p:txBody>
      </p:sp>
      <p:sp>
        <p:nvSpPr>
          <p:cNvPr id="14" name="object 14"/>
          <p:cNvSpPr txBox="1"/>
          <p:nvPr/>
        </p:nvSpPr>
        <p:spPr>
          <a:xfrm>
            <a:off x="1162158" y="3773081"/>
            <a:ext cx="151262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Pedal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traseiro</a:t>
            </a:r>
          </a:p>
        </p:txBody>
      </p:sp>
      <p:sp>
        <p:nvSpPr>
          <p:cNvPr id="15" name="object 15"/>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860450"/>
            <a:ext cx="6301740" cy="358902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1214451"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Descanso</a:t>
            </a:r>
            <a:r>
              <a:rPr sz="1100" b="1" spc="-10" dirty="0">
                <a:solidFill>
                  <a:srgbClr val="4F81BD"/>
                </a:solidFill>
                <a:latin typeface="Cambria"/>
                <a:cs typeface="Cambria"/>
              </a:rPr>
              <a:t> </a:t>
            </a:r>
            <a:r>
              <a:rPr sz="1100" b="1" dirty="0">
                <a:solidFill>
                  <a:srgbClr val="4F81BD"/>
                </a:solidFill>
                <a:latin typeface="Cambria"/>
                <a:cs typeface="Cambria"/>
              </a:rPr>
              <a:t>lateral</a:t>
            </a:r>
          </a:p>
        </p:txBody>
      </p:sp>
      <p:sp>
        <p:nvSpPr>
          <p:cNvPr id="6" name="object 6"/>
          <p:cNvSpPr txBox="1"/>
          <p:nvPr/>
        </p:nvSpPr>
        <p:spPr>
          <a:xfrm>
            <a:off x="2578608" y="876392"/>
            <a:ext cx="3714505"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Para estacionar</a:t>
            </a:r>
            <a:r>
              <a:rPr lang="pt-BR" sz="1100">
                <a:solidFill>
                  <a:srgbClr val="000000"/>
                </a:solidFill>
                <a:latin typeface="Calibri"/>
                <a:cs typeface="Calibri"/>
              </a:rPr>
              <a:t>,</a:t>
            </a:r>
            <a:r>
              <a:rPr sz="1100">
                <a:solidFill>
                  <a:srgbClr val="000000"/>
                </a:solidFill>
                <a:latin typeface="Calibri"/>
                <a:cs typeface="Calibri"/>
              </a:rPr>
              <a:t> </a:t>
            </a:r>
            <a:r>
              <a:rPr sz="1100" dirty="0">
                <a:solidFill>
                  <a:srgbClr val="000000"/>
                </a:solidFill>
                <a:latin typeface="Calibri"/>
                <a:cs typeface="Calibri"/>
              </a:rPr>
              <a:t>este modelo só dispõe de um descanso lateral.</a:t>
            </a:r>
          </a:p>
        </p:txBody>
      </p:sp>
      <p:sp>
        <p:nvSpPr>
          <p:cNvPr id="7" name="object 7"/>
          <p:cNvSpPr txBox="1"/>
          <p:nvPr/>
        </p:nvSpPr>
        <p:spPr>
          <a:xfrm>
            <a:off x="2578608" y="1097372"/>
            <a:ext cx="439821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descanso lateral conta</a:t>
            </a:r>
            <a:r>
              <a:rPr sz="1100" spc="-21" dirty="0">
                <a:solidFill>
                  <a:srgbClr val="000000"/>
                </a:solidFill>
                <a:latin typeface="Calibri"/>
                <a:cs typeface="Calibri"/>
              </a:rPr>
              <a:t> </a:t>
            </a:r>
            <a:r>
              <a:rPr sz="1100" dirty="0">
                <a:solidFill>
                  <a:srgbClr val="000000"/>
                </a:solidFill>
                <a:latin typeface="Calibri"/>
                <a:cs typeface="Calibri"/>
              </a:rPr>
              <a:t>com um sistema de segurança que corta a</a:t>
            </a:r>
            <a:r>
              <a:rPr sz="1100" spc="-14" dirty="0">
                <a:solidFill>
                  <a:srgbClr val="000000"/>
                </a:solidFill>
                <a:latin typeface="Calibri"/>
                <a:cs typeface="Calibri"/>
              </a:rPr>
              <a:t> </a:t>
            </a:r>
            <a:r>
              <a:rPr sz="1100" dirty="0">
                <a:solidFill>
                  <a:srgbClr val="000000"/>
                </a:solidFill>
                <a:latin typeface="Calibri"/>
                <a:cs typeface="Calibri"/>
              </a:rPr>
              <a:t>ignição</a:t>
            </a:r>
          </a:p>
          <a:p>
            <a:pPr marL="0" marR="0">
              <a:lnSpc>
                <a:spcPts val="1344"/>
              </a:lnSpc>
              <a:spcBef>
                <a:spcPts val="50"/>
              </a:spcBef>
              <a:spcAft>
                <a:spcPts val="0"/>
              </a:spcAft>
            </a:pPr>
            <a:r>
              <a:rPr sz="1100" dirty="0">
                <a:solidFill>
                  <a:srgbClr val="000000"/>
                </a:solidFill>
                <a:latin typeface="Calibri"/>
                <a:cs typeface="Calibri"/>
              </a:rPr>
              <a:t>quando o</a:t>
            </a:r>
            <a:r>
              <a:rPr sz="1100" spc="17" dirty="0">
                <a:solidFill>
                  <a:srgbClr val="000000"/>
                </a:solidFill>
                <a:latin typeface="Calibri"/>
                <a:cs typeface="Calibri"/>
              </a:rPr>
              <a:t> </a:t>
            </a:r>
            <a:r>
              <a:rPr sz="1100" dirty="0">
                <a:solidFill>
                  <a:srgbClr val="000000"/>
                </a:solidFill>
                <a:latin typeface="Calibri"/>
                <a:cs typeface="Calibri"/>
              </a:rPr>
              <a:t>descanso está acionado.</a:t>
            </a:r>
          </a:p>
        </p:txBody>
      </p:sp>
      <p:sp>
        <p:nvSpPr>
          <p:cNvPr id="8" name="object 8"/>
          <p:cNvSpPr txBox="1"/>
          <p:nvPr/>
        </p:nvSpPr>
        <p:spPr>
          <a:xfrm>
            <a:off x="1401986" y="2188327"/>
            <a:ext cx="1766703" cy="166712"/>
          </a:xfrm>
          <a:prstGeom prst="rect">
            <a:avLst/>
          </a:prstGeom>
          <a:solidFill>
            <a:schemeClr val="bg1"/>
          </a:solidFill>
        </p:spPr>
        <p:txBody>
          <a:bodyPr vert="horz" wrap="square" lIns="0" tIns="0" rIns="0" bIns="0" rtlCol="0">
            <a:spAutoFit/>
          </a:bodyPr>
          <a:lstStyle/>
          <a:p>
            <a:pPr marL="115823" marR="0">
              <a:lnSpc>
                <a:spcPts val="1347"/>
              </a:lnSpc>
              <a:spcBef>
                <a:spcPts val="0"/>
              </a:spcBef>
              <a:spcAft>
                <a:spcPts val="0"/>
              </a:spcAft>
            </a:pPr>
            <a:r>
              <a:rPr sz="1100">
                <a:solidFill>
                  <a:srgbClr val="000000"/>
                </a:solidFill>
                <a:latin typeface="Calibri"/>
                <a:cs typeface="Calibri"/>
              </a:rPr>
              <a:t>Interruptor corta-corrente</a:t>
            </a:r>
            <a:endParaRPr sz="1100" dirty="0">
              <a:solidFill>
                <a:srgbClr val="000000"/>
              </a:solidFill>
              <a:latin typeface="Calibri"/>
              <a:cs typeface="Calibri"/>
            </a:endParaRPr>
          </a:p>
        </p:txBody>
      </p:sp>
      <p:sp>
        <p:nvSpPr>
          <p:cNvPr id="9" name="object 9"/>
          <p:cNvSpPr txBox="1"/>
          <p:nvPr/>
        </p:nvSpPr>
        <p:spPr>
          <a:xfrm>
            <a:off x="3427476" y="267776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0" name="object 10"/>
          <p:cNvSpPr txBox="1"/>
          <p:nvPr/>
        </p:nvSpPr>
        <p:spPr>
          <a:xfrm>
            <a:off x="755904" y="2904836"/>
            <a:ext cx="4663786"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Se estacionar sobre um terreno mole ou irregular, a moto</a:t>
            </a:r>
            <a:r>
              <a:rPr sz="1100" spc="20" dirty="0">
                <a:solidFill>
                  <a:srgbClr val="000000"/>
                </a:solidFill>
                <a:latin typeface="Calibri"/>
                <a:cs typeface="Calibri"/>
              </a:rPr>
              <a:t> </a:t>
            </a:r>
            <a:r>
              <a:rPr sz="1100" spc="-11" dirty="0">
                <a:solidFill>
                  <a:srgbClr val="000000"/>
                </a:solidFill>
                <a:latin typeface="Calibri"/>
                <a:cs typeface="Calibri"/>
              </a:rPr>
              <a:t>não</a:t>
            </a:r>
            <a:r>
              <a:rPr sz="1100" spc="28" dirty="0">
                <a:solidFill>
                  <a:srgbClr val="000000"/>
                </a:solidFill>
                <a:latin typeface="Calibri"/>
                <a:cs typeface="Calibri"/>
              </a:rPr>
              <a:t> </a:t>
            </a:r>
            <a:r>
              <a:rPr sz="1100" dirty="0">
                <a:solidFill>
                  <a:srgbClr val="000000"/>
                </a:solidFill>
                <a:latin typeface="Calibri"/>
                <a:cs typeface="Calibri"/>
              </a:rPr>
              <a:t>estará estável.</a:t>
            </a:r>
          </a:p>
          <a:p>
            <a:pPr marL="0" marR="0">
              <a:lnSpc>
                <a:spcPts val="1347"/>
              </a:lnSpc>
              <a:spcBef>
                <a:spcPts val="442"/>
              </a:spcBef>
              <a:spcAft>
                <a:spcPts val="0"/>
              </a:spcAft>
            </a:pPr>
            <a:r>
              <a:rPr sz="1100" dirty="0">
                <a:solidFill>
                  <a:srgbClr val="000000"/>
                </a:solidFill>
                <a:latin typeface="Calibri"/>
                <a:cs typeface="Calibri"/>
              </a:rPr>
              <a:t>Por</a:t>
            </a:r>
            <a:r>
              <a:rPr sz="1100" spc="-27" dirty="0">
                <a:solidFill>
                  <a:srgbClr val="000000"/>
                </a:solidFill>
                <a:latin typeface="Calibri"/>
                <a:cs typeface="Calibri"/>
              </a:rPr>
              <a:t> </a:t>
            </a:r>
            <a:r>
              <a:rPr sz="1100" dirty="0">
                <a:solidFill>
                  <a:srgbClr val="000000"/>
                </a:solidFill>
                <a:latin typeface="Calibri"/>
                <a:cs typeface="Calibri"/>
              </a:rPr>
              <a:t>isso, estacione a moto num</a:t>
            </a:r>
            <a:r>
              <a:rPr sz="1100" spc="20" dirty="0">
                <a:solidFill>
                  <a:srgbClr val="000000"/>
                </a:solidFill>
                <a:latin typeface="Calibri"/>
                <a:cs typeface="Calibri"/>
              </a:rPr>
              <a:t> </a:t>
            </a:r>
            <a:r>
              <a:rPr sz="1100" dirty="0">
                <a:solidFill>
                  <a:srgbClr val="000000"/>
                </a:solidFill>
                <a:latin typeface="Calibri"/>
                <a:cs typeface="Calibri"/>
              </a:rPr>
              <a:t>terreno firme e plano.</a:t>
            </a:r>
          </a:p>
        </p:txBody>
      </p:sp>
      <p:sp>
        <p:nvSpPr>
          <p:cNvPr id="11" name="object 11"/>
          <p:cNvSpPr txBox="1"/>
          <p:nvPr/>
        </p:nvSpPr>
        <p:spPr>
          <a:xfrm>
            <a:off x="755904" y="3346796"/>
            <a:ext cx="6274466"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 No caso</a:t>
            </a:r>
            <a:r>
              <a:rPr sz="1100" spc="20" dirty="0">
                <a:solidFill>
                  <a:srgbClr val="000000"/>
                </a:solidFill>
                <a:latin typeface="Calibri"/>
                <a:cs typeface="Calibri"/>
              </a:rPr>
              <a:t> </a:t>
            </a:r>
            <a:r>
              <a:rPr sz="1100" dirty="0">
                <a:solidFill>
                  <a:srgbClr val="000000"/>
                </a:solidFill>
                <a:latin typeface="Calibri"/>
                <a:cs typeface="Calibri"/>
              </a:rPr>
              <a:t>de ser necessário estacionar num declive, coloque a parte</a:t>
            </a:r>
            <a:r>
              <a:rPr sz="1100" spc="20" dirty="0">
                <a:solidFill>
                  <a:srgbClr val="000000"/>
                </a:solidFill>
                <a:latin typeface="Calibri"/>
                <a:cs typeface="Calibri"/>
              </a:rPr>
              <a:t> </a:t>
            </a:r>
            <a:r>
              <a:rPr sz="1100" dirty="0">
                <a:solidFill>
                  <a:srgbClr val="000000"/>
                </a:solidFill>
                <a:latin typeface="Calibri"/>
                <a:cs typeface="Calibri"/>
              </a:rPr>
              <a:t>dianteira</a:t>
            </a:r>
            <a:r>
              <a:rPr sz="1100" spc="-14" dirty="0">
                <a:solidFill>
                  <a:srgbClr val="000000"/>
                </a:solidFill>
                <a:latin typeface="Calibri"/>
                <a:cs typeface="Calibri"/>
              </a:rPr>
              <a:t> </a:t>
            </a:r>
            <a:r>
              <a:rPr sz="1100" dirty="0">
                <a:solidFill>
                  <a:srgbClr val="000000"/>
                </a:solidFill>
                <a:latin typeface="Calibri"/>
                <a:cs typeface="Calibri"/>
              </a:rPr>
              <a:t>da moto virada para a subida</a:t>
            </a:r>
          </a:p>
          <a:p>
            <a:pPr marL="0" marR="0">
              <a:lnSpc>
                <a:spcPts val="1344"/>
              </a:lnSpc>
              <a:spcBef>
                <a:spcPts val="50"/>
              </a:spcBef>
              <a:spcAft>
                <a:spcPts val="0"/>
              </a:spcAft>
            </a:pPr>
            <a:r>
              <a:rPr sz="1100" dirty="0">
                <a:solidFill>
                  <a:srgbClr val="000000"/>
                </a:solidFill>
                <a:latin typeface="Calibri"/>
                <a:cs typeface="Calibri"/>
              </a:rPr>
              <a:t>e engrene a </a:t>
            </a:r>
            <a:r>
              <a:rPr sz="1100">
                <a:solidFill>
                  <a:srgbClr val="000000"/>
                </a:solidFill>
                <a:latin typeface="Calibri"/>
                <a:cs typeface="Calibri"/>
              </a:rPr>
              <a:t>primeira </a:t>
            </a:r>
            <a:r>
              <a:rPr lang="pt-BR" sz="1100">
                <a:solidFill>
                  <a:srgbClr val="000000"/>
                </a:solidFill>
                <a:latin typeface="Calibri"/>
                <a:cs typeface="Calibri"/>
              </a:rPr>
              <a:t>marcha</a:t>
            </a:r>
            <a:r>
              <a:rPr sz="1100">
                <a:solidFill>
                  <a:srgbClr val="000000"/>
                </a:solidFill>
                <a:latin typeface="Calibri"/>
                <a:cs typeface="Calibri"/>
              </a:rPr>
              <a:t> </a:t>
            </a:r>
            <a:r>
              <a:rPr sz="1100" dirty="0">
                <a:solidFill>
                  <a:srgbClr val="000000"/>
                </a:solidFill>
                <a:latin typeface="Calibri"/>
                <a:cs typeface="Calibri"/>
              </a:rPr>
              <a:t>para diminuir a possibilidade de</a:t>
            </a:r>
            <a:r>
              <a:rPr sz="1100" spc="22" dirty="0">
                <a:solidFill>
                  <a:srgbClr val="000000"/>
                </a:solidFill>
                <a:latin typeface="Calibri"/>
                <a:cs typeface="Calibri"/>
              </a:rPr>
              <a:t> </a:t>
            </a:r>
            <a:r>
              <a:rPr sz="1100" dirty="0">
                <a:solidFill>
                  <a:srgbClr val="000000"/>
                </a:solidFill>
                <a:latin typeface="Calibri"/>
                <a:cs typeface="Calibri"/>
              </a:rPr>
              <a:t>que o descanso lateral se mova e faça cair</a:t>
            </a:r>
          </a:p>
          <a:p>
            <a:pPr marL="0" marR="0">
              <a:lnSpc>
                <a:spcPts val="1344"/>
              </a:lnSpc>
              <a:spcBef>
                <a:spcPts val="0"/>
              </a:spcBef>
              <a:spcAft>
                <a:spcPts val="0"/>
              </a:spcAft>
            </a:pPr>
            <a:r>
              <a:rPr sz="1100" dirty="0">
                <a:solidFill>
                  <a:srgbClr val="000000"/>
                </a:solidFill>
                <a:latin typeface="Calibri"/>
                <a:cs typeface="Calibri"/>
              </a:rPr>
              <a:t>a moto.</a:t>
            </a:r>
          </a:p>
        </p:txBody>
      </p:sp>
      <p:sp>
        <p:nvSpPr>
          <p:cNvPr id="12" name="object 12"/>
          <p:cNvSpPr txBox="1"/>
          <p:nvPr/>
        </p:nvSpPr>
        <p:spPr>
          <a:xfrm>
            <a:off x="755904" y="3909152"/>
            <a:ext cx="616474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 O</a:t>
            </a:r>
            <a:r>
              <a:rPr sz="1100" spc="12" dirty="0">
                <a:solidFill>
                  <a:srgbClr val="000000"/>
                </a:solidFill>
                <a:latin typeface="Calibri"/>
                <a:cs typeface="Calibri"/>
              </a:rPr>
              <a:t> </a:t>
            </a:r>
            <a:r>
              <a:rPr sz="1100" dirty="0">
                <a:solidFill>
                  <a:srgbClr val="000000"/>
                </a:solidFill>
                <a:latin typeface="Calibri"/>
                <a:cs typeface="Calibri"/>
              </a:rPr>
              <a:t>descanso</a:t>
            </a:r>
            <a:r>
              <a:rPr sz="1100" spc="21" dirty="0">
                <a:solidFill>
                  <a:srgbClr val="000000"/>
                </a:solidFill>
                <a:latin typeface="Calibri"/>
                <a:cs typeface="Calibri"/>
              </a:rPr>
              <a:t> </a:t>
            </a:r>
            <a:r>
              <a:rPr sz="1100" dirty="0">
                <a:solidFill>
                  <a:srgbClr val="000000"/>
                </a:solidFill>
                <a:latin typeface="Calibri"/>
                <a:cs typeface="Calibri"/>
              </a:rPr>
              <a:t>lateral suporta principalmente o peso da moto. Não deve sentar-se sobre a moto</a:t>
            </a:r>
          </a:p>
          <a:p>
            <a:pPr marL="0" marR="0">
              <a:lnSpc>
                <a:spcPts val="1344"/>
              </a:lnSpc>
              <a:spcBef>
                <a:spcPts val="50"/>
              </a:spcBef>
              <a:spcAft>
                <a:spcPts val="0"/>
              </a:spcAft>
            </a:pPr>
            <a:r>
              <a:rPr sz="1100" dirty="0">
                <a:solidFill>
                  <a:srgbClr val="000000"/>
                </a:solidFill>
                <a:latin typeface="Calibri"/>
                <a:cs typeface="Calibri"/>
              </a:rPr>
              <a:t>estacionada, já que o descanso </a:t>
            </a:r>
            <a:r>
              <a:rPr sz="1100">
                <a:solidFill>
                  <a:srgbClr val="000000"/>
                </a:solidFill>
                <a:latin typeface="Calibri"/>
                <a:cs typeface="Calibri"/>
              </a:rPr>
              <a:t>lateral</a:t>
            </a:r>
            <a:r>
              <a:rPr sz="1100" spc="-10">
                <a:solidFill>
                  <a:srgbClr val="000000"/>
                </a:solidFill>
                <a:latin typeface="Calibri"/>
                <a:cs typeface="Calibri"/>
              </a:rPr>
              <a:t> </a:t>
            </a:r>
            <a:r>
              <a:rPr sz="1100">
                <a:solidFill>
                  <a:srgbClr val="000000"/>
                </a:solidFill>
                <a:latin typeface="Calibri"/>
                <a:cs typeface="Calibri"/>
              </a:rPr>
              <a:t>pode </a:t>
            </a:r>
            <a:r>
              <a:rPr lang="pt-BR" sz="1100">
                <a:solidFill>
                  <a:srgbClr val="000000"/>
                </a:solidFill>
                <a:latin typeface="Calibri"/>
                <a:cs typeface="Calibri"/>
              </a:rPr>
              <a:t>se </a:t>
            </a:r>
            <a:r>
              <a:rPr sz="1100">
                <a:solidFill>
                  <a:srgbClr val="000000"/>
                </a:solidFill>
                <a:latin typeface="Calibri"/>
                <a:cs typeface="Calibri"/>
              </a:rPr>
              <a:t>deformar </a:t>
            </a:r>
            <a:r>
              <a:rPr sz="1100" dirty="0">
                <a:solidFill>
                  <a:srgbClr val="000000"/>
                </a:solidFill>
                <a:latin typeface="Calibri"/>
                <a:cs typeface="Calibri"/>
              </a:rPr>
              <a:t>devido </a:t>
            </a:r>
            <a:r>
              <a:rPr sz="1100">
                <a:solidFill>
                  <a:srgbClr val="000000"/>
                </a:solidFill>
                <a:latin typeface="Calibri"/>
                <a:cs typeface="Calibri"/>
              </a:rPr>
              <a:t>a </a:t>
            </a:r>
            <a:r>
              <a:rPr lang="pt-BR" sz="1100">
                <a:solidFill>
                  <a:srgbClr val="000000"/>
                </a:solidFill>
                <a:latin typeface="Calibri"/>
                <a:cs typeface="Calibri"/>
              </a:rPr>
              <a:t>não </a:t>
            </a:r>
            <a:r>
              <a:rPr sz="1100">
                <a:solidFill>
                  <a:srgbClr val="000000"/>
                </a:solidFill>
                <a:latin typeface="Calibri"/>
                <a:cs typeface="Calibri"/>
              </a:rPr>
              <a:t>suportar </a:t>
            </a:r>
            <a:r>
              <a:rPr sz="1100" dirty="0">
                <a:solidFill>
                  <a:srgbClr val="000000"/>
                </a:solidFill>
                <a:latin typeface="Calibri"/>
                <a:cs typeface="Calibri"/>
              </a:rPr>
              <a:t>um</a:t>
            </a:r>
            <a:r>
              <a:rPr sz="1100" spc="14" dirty="0">
                <a:solidFill>
                  <a:srgbClr val="000000"/>
                </a:solidFill>
                <a:latin typeface="Calibri"/>
                <a:cs typeface="Calibri"/>
              </a:rPr>
              <a:t> </a:t>
            </a:r>
            <a:r>
              <a:rPr sz="1100" dirty="0">
                <a:solidFill>
                  <a:srgbClr val="000000"/>
                </a:solidFill>
                <a:latin typeface="Calibri"/>
                <a:cs typeface="Calibri"/>
              </a:rPr>
              <a:t>peso superior ao</a:t>
            </a:r>
            <a:r>
              <a:rPr sz="1100" spc="25" dirty="0">
                <a:solidFill>
                  <a:srgbClr val="000000"/>
                </a:solidFill>
                <a:latin typeface="Calibri"/>
                <a:cs typeface="Calibri"/>
              </a:rPr>
              <a:t> </a:t>
            </a:r>
            <a:r>
              <a:rPr sz="1100">
                <a:solidFill>
                  <a:srgbClr val="000000"/>
                </a:solidFill>
                <a:latin typeface="Calibri"/>
                <a:cs typeface="Calibri"/>
              </a:rPr>
              <a:t>seu limite</a:t>
            </a:r>
            <a:r>
              <a:rPr lang="pt-BR" sz="1100">
                <a:solidFill>
                  <a:srgbClr val="000000"/>
                </a:solidFill>
                <a:latin typeface="Calibri"/>
                <a:cs typeface="Calibri"/>
              </a:rPr>
              <a:t> </a:t>
            </a:r>
            <a:r>
              <a:rPr sz="1100">
                <a:solidFill>
                  <a:srgbClr val="000000"/>
                </a:solidFill>
                <a:latin typeface="Calibri"/>
                <a:cs typeface="Calibri"/>
              </a:rPr>
              <a:t>máximo</a:t>
            </a:r>
            <a:r>
              <a:rPr sz="1100" dirty="0">
                <a:solidFill>
                  <a:srgbClr val="000000"/>
                </a:solidFill>
                <a:latin typeface="Calibri"/>
                <a:cs typeface="Calibri"/>
              </a:rPr>
              <a:t>.</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49</a:t>
            </a:r>
          </a:p>
        </p:txBody>
      </p:sp>
      <p:sp>
        <p:nvSpPr>
          <p:cNvPr id="14" name="object 4">
            <a:extLst>
              <a:ext uri="{FF2B5EF4-FFF2-40B4-BE49-F238E27FC236}">
                <a16:creationId xmlns:a16="http://schemas.microsoft.com/office/drawing/2014/main" id="{A7138A8F-45B5-2F1C-48AF-CE23179E6C90}"/>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
        <p:nvSpPr>
          <p:cNvPr id="4" name="object 8">
            <a:extLst>
              <a:ext uri="{FF2B5EF4-FFF2-40B4-BE49-F238E27FC236}">
                <a16:creationId xmlns:a16="http://schemas.microsoft.com/office/drawing/2014/main" id="{5B096CE8-013C-E11C-7928-C7B5C041245C}"/>
              </a:ext>
            </a:extLst>
          </p:cNvPr>
          <p:cNvSpPr txBox="1"/>
          <p:nvPr/>
        </p:nvSpPr>
        <p:spPr>
          <a:xfrm>
            <a:off x="1291500" y="2437223"/>
            <a:ext cx="1766703" cy="166712"/>
          </a:xfrm>
          <a:prstGeom prst="rect">
            <a:avLst/>
          </a:prstGeom>
          <a:solidFill>
            <a:schemeClr val="bg1"/>
          </a:solidFill>
        </p:spPr>
        <p:txBody>
          <a:bodyPr vert="horz" wrap="square" lIns="0" tIns="0" rIns="0" bIns="0" rtlCol="0">
            <a:spAutoFit/>
          </a:bodyPr>
          <a:lstStyle/>
          <a:p>
            <a:pPr marL="0" marR="0">
              <a:lnSpc>
                <a:spcPts val="1347"/>
              </a:lnSpc>
              <a:spcBef>
                <a:spcPts val="694"/>
              </a:spcBef>
              <a:spcAft>
                <a:spcPts val="0"/>
              </a:spcAft>
            </a:pPr>
            <a:r>
              <a:rPr sz="1100">
                <a:solidFill>
                  <a:srgbClr val="000000"/>
                </a:solidFill>
                <a:latin typeface="Calibri"/>
                <a:cs typeface="Calibri"/>
              </a:rPr>
              <a:t>Descanso</a:t>
            </a:r>
            <a:r>
              <a:rPr sz="1100" spc="13">
                <a:solidFill>
                  <a:srgbClr val="000000"/>
                </a:solidFill>
                <a:latin typeface="Calibri"/>
                <a:cs typeface="Calibri"/>
              </a:rPr>
              <a:t> </a:t>
            </a:r>
            <a:r>
              <a:rPr sz="1100" dirty="0">
                <a:solidFill>
                  <a:srgbClr val="000000"/>
                </a:solidFill>
                <a:latin typeface="Calibri"/>
                <a:cs typeface="Calibri"/>
              </a:rPr>
              <a:t>lateral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4885944" y="2834132"/>
            <a:ext cx="1735835" cy="138074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824988"/>
            <a:ext cx="2162556" cy="139141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6072" y="731012"/>
            <a:ext cx="6301740" cy="1194816"/>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7" name="object 7"/>
          <p:cNvSpPr txBox="1"/>
          <p:nvPr/>
        </p:nvSpPr>
        <p:spPr>
          <a:xfrm>
            <a:off x="3369564" y="73618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8" name="object 8"/>
          <p:cNvSpPr txBox="1"/>
          <p:nvPr/>
        </p:nvSpPr>
        <p:spPr>
          <a:xfrm>
            <a:off x="647700" y="963757"/>
            <a:ext cx="6064780" cy="37945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1. O motor</a:t>
            </a:r>
            <a:r>
              <a:rPr sz="1100" spc="13" dirty="0">
                <a:solidFill>
                  <a:srgbClr val="000000"/>
                </a:solidFill>
                <a:latin typeface="Calibri"/>
                <a:cs typeface="Calibri"/>
              </a:rPr>
              <a:t> </a:t>
            </a:r>
            <a:r>
              <a:rPr sz="1100" dirty="0">
                <a:solidFill>
                  <a:srgbClr val="000000"/>
                </a:solidFill>
                <a:latin typeface="Calibri"/>
                <a:cs typeface="Calibri"/>
              </a:rPr>
              <a:t>pode ser ligado em</a:t>
            </a:r>
            <a:r>
              <a:rPr sz="1100" spc="15" dirty="0">
                <a:solidFill>
                  <a:srgbClr val="000000"/>
                </a:solidFill>
                <a:latin typeface="Calibri"/>
                <a:cs typeface="Calibri"/>
              </a:rPr>
              <a:t> </a:t>
            </a:r>
            <a:r>
              <a:rPr sz="1100" dirty="0">
                <a:solidFill>
                  <a:srgbClr val="000000"/>
                </a:solidFill>
                <a:latin typeface="Calibri"/>
                <a:cs typeface="Calibri"/>
              </a:rPr>
              <a:t>ponto morto quando o descanso lateral</a:t>
            </a:r>
            <a:r>
              <a:rPr sz="1100" spc="-11" dirty="0">
                <a:solidFill>
                  <a:srgbClr val="000000"/>
                </a:solidFill>
                <a:latin typeface="Calibri"/>
                <a:cs typeface="Calibri"/>
              </a:rPr>
              <a:t> </a:t>
            </a:r>
            <a:r>
              <a:rPr sz="1100" dirty="0">
                <a:solidFill>
                  <a:srgbClr val="000000"/>
                </a:solidFill>
                <a:latin typeface="Calibri"/>
                <a:cs typeface="Calibri"/>
              </a:rPr>
              <a:t>está acionado. No caso do motor</a:t>
            </a:r>
          </a:p>
          <a:p>
            <a:pPr marL="0" marR="0">
              <a:lnSpc>
                <a:spcPts val="1343"/>
              </a:lnSpc>
              <a:spcBef>
                <a:spcPts val="50"/>
              </a:spcBef>
              <a:spcAft>
                <a:spcPts val="0"/>
              </a:spcAft>
            </a:pPr>
            <a:r>
              <a:rPr sz="1100" dirty="0">
                <a:solidFill>
                  <a:srgbClr val="000000"/>
                </a:solidFill>
                <a:latin typeface="Calibri"/>
                <a:cs typeface="Calibri"/>
              </a:rPr>
              <a:t>não estar em</a:t>
            </a:r>
            <a:r>
              <a:rPr sz="1100" spc="10" dirty="0">
                <a:solidFill>
                  <a:srgbClr val="000000"/>
                </a:solidFill>
                <a:latin typeface="Calibri"/>
                <a:cs typeface="Calibri"/>
              </a:rPr>
              <a:t> </a:t>
            </a:r>
            <a:r>
              <a:rPr sz="1100" dirty="0">
                <a:solidFill>
                  <a:srgbClr val="000000"/>
                </a:solidFill>
                <a:latin typeface="Calibri"/>
                <a:cs typeface="Calibri"/>
              </a:rPr>
              <a:t>ponto morto,</a:t>
            </a:r>
            <a:r>
              <a:rPr sz="1100" spc="-18" dirty="0">
                <a:solidFill>
                  <a:srgbClr val="000000"/>
                </a:solidFill>
                <a:latin typeface="Calibri"/>
                <a:cs typeface="Calibri"/>
              </a:rPr>
              <a:t> </a:t>
            </a:r>
            <a:r>
              <a:rPr sz="1100" dirty="0">
                <a:solidFill>
                  <a:srgbClr val="000000"/>
                </a:solidFill>
                <a:latin typeface="Calibri"/>
                <a:cs typeface="Calibri"/>
              </a:rPr>
              <a:t>não se poderá ligar o motor.</a:t>
            </a:r>
          </a:p>
        </p:txBody>
      </p:sp>
      <p:sp>
        <p:nvSpPr>
          <p:cNvPr id="9" name="object 9"/>
          <p:cNvSpPr txBox="1"/>
          <p:nvPr/>
        </p:nvSpPr>
        <p:spPr>
          <a:xfrm>
            <a:off x="647700" y="1354928"/>
            <a:ext cx="625670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 Quando o</a:t>
            </a:r>
            <a:r>
              <a:rPr sz="1100" spc="17" dirty="0">
                <a:solidFill>
                  <a:srgbClr val="000000"/>
                </a:solidFill>
                <a:latin typeface="Calibri"/>
                <a:cs typeface="Calibri"/>
              </a:rPr>
              <a:t> </a:t>
            </a:r>
            <a:r>
              <a:rPr sz="1100" dirty="0">
                <a:solidFill>
                  <a:srgbClr val="000000"/>
                </a:solidFill>
                <a:latin typeface="Calibri"/>
                <a:cs typeface="Calibri"/>
              </a:rPr>
              <a:t>descanso lateral estiver recolhido, acione a manete </a:t>
            </a:r>
            <a:r>
              <a:rPr sz="1100" spc="-15">
                <a:solidFill>
                  <a:srgbClr val="000000"/>
                </a:solidFill>
                <a:latin typeface="Calibri"/>
                <a:cs typeface="Calibri"/>
              </a:rPr>
              <a:t>de</a:t>
            </a:r>
            <a:r>
              <a:rPr sz="1100" spc="17">
                <a:solidFill>
                  <a:srgbClr val="000000"/>
                </a:solidFill>
                <a:latin typeface="Calibri"/>
                <a:cs typeface="Calibri"/>
              </a:rPr>
              <a:t> </a:t>
            </a: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a:t>
            </a:r>
            <a:r>
              <a:rPr sz="1100" spc="10">
                <a:solidFill>
                  <a:srgbClr val="000000"/>
                </a:solidFill>
                <a:latin typeface="Calibri"/>
                <a:cs typeface="Calibri"/>
              </a:rPr>
              <a:t> </a:t>
            </a:r>
            <a:r>
              <a:rPr sz="1100" dirty="0">
                <a:solidFill>
                  <a:srgbClr val="000000"/>
                </a:solidFill>
                <a:latin typeface="Calibri"/>
                <a:cs typeface="Calibri"/>
              </a:rPr>
              <a:t>e</a:t>
            </a:r>
            <a:r>
              <a:rPr sz="1100" spc="-16"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motor poderá ser</a:t>
            </a:r>
          </a:p>
          <a:p>
            <a:pPr marL="0" marR="0">
              <a:lnSpc>
                <a:spcPts val="1344"/>
              </a:lnSpc>
              <a:spcBef>
                <a:spcPts val="50"/>
              </a:spcBef>
              <a:spcAft>
                <a:spcPts val="0"/>
              </a:spcAft>
            </a:pPr>
            <a:r>
              <a:rPr sz="1100" dirty="0">
                <a:solidFill>
                  <a:srgbClr val="000000"/>
                </a:solidFill>
                <a:latin typeface="Calibri"/>
                <a:cs typeface="Calibri"/>
              </a:rPr>
              <a:t>ligado em </a:t>
            </a:r>
            <a:r>
              <a:rPr sz="1100">
                <a:solidFill>
                  <a:srgbClr val="000000"/>
                </a:solidFill>
                <a:latin typeface="Calibri"/>
                <a:cs typeface="Calibri"/>
              </a:rPr>
              <a:t>qualquer </a:t>
            </a:r>
            <a:r>
              <a:rPr lang="pt-BR" sz="1100">
                <a:solidFill>
                  <a:srgbClr val="000000"/>
                </a:solidFill>
                <a:latin typeface="Calibri"/>
                <a:cs typeface="Calibri"/>
              </a:rPr>
              <a:t>marcha</a:t>
            </a:r>
            <a:r>
              <a:rPr sz="1100">
                <a:solidFill>
                  <a:srgbClr val="000000"/>
                </a:solidFill>
                <a:latin typeface="Calibri"/>
                <a:cs typeface="Calibri"/>
              </a:rPr>
              <a:t>. </a:t>
            </a:r>
            <a:r>
              <a:rPr sz="1100" dirty="0">
                <a:solidFill>
                  <a:srgbClr val="000000"/>
                </a:solidFill>
                <a:latin typeface="Calibri"/>
                <a:cs typeface="Calibri"/>
              </a:rPr>
              <a:t>Quando o motor não estiver em</a:t>
            </a:r>
            <a:r>
              <a:rPr sz="1100" spc="23" dirty="0">
                <a:solidFill>
                  <a:srgbClr val="000000"/>
                </a:solidFill>
                <a:latin typeface="Calibri"/>
                <a:cs typeface="Calibri"/>
              </a:rPr>
              <a:t> </a:t>
            </a:r>
            <a:r>
              <a:rPr sz="1100">
                <a:solidFill>
                  <a:srgbClr val="000000"/>
                </a:solidFill>
                <a:latin typeface="Calibri"/>
                <a:cs typeface="Calibri"/>
              </a:rPr>
              <a:t>ponto mo</a:t>
            </a:r>
            <a:r>
              <a:rPr lang="pt-BR" sz="1100">
                <a:solidFill>
                  <a:srgbClr val="000000"/>
                </a:solidFill>
                <a:latin typeface="Calibri"/>
                <a:cs typeface="Calibri"/>
              </a:rPr>
              <a:t>r</a:t>
            </a:r>
            <a:r>
              <a:rPr sz="1100">
                <a:solidFill>
                  <a:srgbClr val="000000"/>
                </a:solidFill>
                <a:latin typeface="Calibri"/>
                <a:cs typeface="Calibri"/>
              </a:rPr>
              <a:t>to,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acionar o descanso lateral</a:t>
            </a:r>
            <a:r>
              <a:rPr sz="1100" spc="-11" dirty="0">
                <a:solidFill>
                  <a:srgbClr val="000000"/>
                </a:solidFill>
                <a:latin typeface="Calibri"/>
                <a:cs typeface="Calibri"/>
              </a:rPr>
              <a:t> </a:t>
            </a:r>
            <a:r>
              <a:rPr sz="1100" dirty="0">
                <a:solidFill>
                  <a:srgbClr val="000000"/>
                </a:solidFill>
                <a:latin typeface="Calibri"/>
                <a:cs typeface="Calibri"/>
              </a:rPr>
              <a:t>o</a:t>
            </a:r>
          </a:p>
          <a:p>
            <a:pPr marL="0" marR="0">
              <a:lnSpc>
                <a:spcPts val="1344"/>
              </a:lnSpc>
              <a:spcBef>
                <a:spcPts val="0"/>
              </a:spcBef>
              <a:spcAft>
                <a:spcPts val="0"/>
              </a:spcAft>
            </a:pPr>
            <a:r>
              <a:rPr sz="1100" dirty="0">
                <a:solidFill>
                  <a:srgbClr val="000000"/>
                </a:solidFill>
                <a:latin typeface="Calibri"/>
                <a:cs typeface="Calibri"/>
              </a:rPr>
              <a:t>motor</a:t>
            </a:r>
            <a:r>
              <a:rPr sz="1100" spc="-10" dirty="0">
                <a:solidFill>
                  <a:srgbClr val="000000"/>
                </a:solidFill>
                <a:latin typeface="Calibri"/>
                <a:cs typeface="Calibri"/>
              </a:rPr>
              <a:t> </a:t>
            </a:r>
            <a:r>
              <a:rPr sz="1100">
                <a:solidFill>
                  <a:srgbClr val="000000"/>
                </a:solidFill>
                <a:latin typeface="Calibri"/>
                <a:cs typeface="Calibri"/>
              </a:rPr>
              <a:t>irá </a:t>
            </a:r>
            <a:r>
              <a:rPr lang="pt-BR" sz="1100">
                <a:solidFill>
                  <a:srgbClr val="000000"/>
                </a:solidFill>
                <a:latin typeface="Calibri"/>
                <a:cs typeface="Calibri"/>
              </a:rPr>
              <a:t>desligar</a:t>
            </a:r>
            <a:r>
              <a:rPr sz="1100" spc="-17">
                <a:solidFill>
                  <a:srgbClr val="000000"/>
                </a:solidFill>
                <a:latin typeface="Calibri"/>
                <a:cs typeface="Calibri"/>
              </a:rPr>
              <a:t> </a:t>
            </a:r>
            <a:r>
              <a:rPr sz="1100" dirty="0">
                <a:solidFill>
                  <a:srgbClr val="000000"/>
                </a:solidFill>
                <a:latin typeface="Calibri"/>
                <a:cs typeface="Calibri"/>
              </a:rPr>
              <a:t>imediatamente.</a:t>
            </a:r>
          </a:p>
        </p:txBody>
      </p:sp>
      <p:sp>
        <p:nvSpPr>
          <p:cNvPr id="10" name="object 10"/>
          <p:cNvSpPr txBox="1"/>
          <p:nvPr/>
        </p:nvSpPr>
        <p:spPr>
          <a:xfrm>
            <a:off x="576072" y="2248637"/>
            <a:ext cx="2840308"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Ajustes</a:t>
            </a:r>
            <a:r>
              <a:rPr sz="1400" b="1" spc="-12" dirty="0">
                <a:solidFill>
                  <a:srgbClr val="365F91"/>
                </a:solidFill>
                <a:latin typeface="Cambria"/>
                <a:cs typeface="Cambria"/>
              </a:rPr>
              <a:t> </a:t>
            </a:r>
            <a:r>
              <a:rPr sz="1400" b="1" dirty="0">
                <a:solidFill>
                  <a:srgbClr val="365F91"/>
                </a:solidFill>
                <a:latin typeface="Cambria"/>
                <a:cs typeface="Cambria"/>
              </a:rPr>
              <a:t>antes</a:t>
            </a:r>
            <a:r>
              <a:rPr sz="1400" b="1" spc="16" dirty="0">
                <a:solidFill>
                  <a:srgbClr val="365F91"/>
                </a:solidFill>
                <a:latin typeface="Cambria"/>
                <a:cs typeface="Cambria"/>
              </a:rPr>
              <a:t> </a:t>
            </a:r>
            <a:r>
              <a:rPr sz="1400" b="1" dirty="0">
                <a:solidFill>
                  <a:srgbClr val="365F91"/>
                </a:solidFill>
                <a:latin typeface="Cambria"/>
                <a:cs typeface="Cambria"/>
              </a:rPr>
              <a:t>de</a:t>
            </a:r>
            <a:r>
              <a:rPr sz="1400" b="1" spc="-15" dirty="0">
                <a:solidFill>
                  <a:srgbClr val="365F91"/>
                </a:solidFill>
                <a:latin typeface="Cambria"/>
                <a:cs typeface="Cambria"/>
              </a:rPr>
              <a:t> </a:t>
            </a:r>
            <a:r>
              <a:rPr sz="1400" b="1" dirty="0">
                <a:solidFill>
                  <a:srgbClr val="365F91"/>
                </a:solidFill>
                <a:latin typeface="Cambria"/>
                <a:cs typeface="Cambria"/>
              </a:rPr>
              <a:t>iniciar</a:t>
            </a:r>
            <a:r>
              <a:rPr sz="1400" b="1" spc="-12" dirty="0">
                <a:solidFill>
                  <a:srgbClr val="365F91"/>
                </a:solidFill>
                <a:latin typeface="Cambria"/>
                <a:cs typeface="Cambria"/>
              </a:rPr>
              <a:t> </a:t>
            </a:r>
            <a:r>
              <a:rPr sz="1400" b="1" dirty="0">
                <a:solidFill>
                  <a:srgbClr val="365F91"/>
                </a:solidFill>
                <a:latin typeface="Cambria"/>
                <a:cs typeface="Cambria"/>
              </a:rPr>
              <a:t>a</a:t>
            </a:r>
            <a:r>
              <a:rPr sz="1400" b="1" spc="17" dirty="0">
                <a:solidFill>
                  <a:srgbClr val="365F91"/>
                </a:solidFill>
                <a:latin typeface="Cambria"/>
                <a:cs typeface="Cambria"/>
              </a:rPr>
              <a:t> </a:t>
            </a:r>
            <a:r>
              <a:rPr sz="1400" b="1" dirty="0">
                <a:solidFill>
                  <a:srgbClr val="365F91"/>
                </a:solidFill>
                <a:latin typeface="Cambria"/>
                <a:cs typeface="Cambria"/>
              </a:rPr>
              <a:t>marcha</a:t>
            </a:r>
          </a:p>
        </p:txBody>
      </p:sp>
      <p:sp>
        <p:nvSpPr>
          <p:cNvPr id="11" name="object 11"/>
          <p:cNvSpPr txBox="1"/>
          <p:nvPr/>
        </p:nvSpPr>
        <p:spPr>
          <a:xfrm>
            <a:off x="576072" y="2583546"/>
            <a:ext cx="2218699"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a:t>
            </a:r>
            <a:r>
              <a:rPr sz="1100" b="1">
                <a:solidFill>
                  <a:srgbClr val="4F81BD"/>
                </a:solidFill>
                <a:latin typeface="Cambria"/>
                <a:cs typeface="Cambria"/>
              </a:rPr>
              <a:t>do</a:t>
            </a:r>
            <a:r>
              <a:rPr sz="1100" b="1" spc="-10">
                <a:solidFill>
                  <a:srgbClr val="4F81BD"/>
                </a:solidFill>
                <a:latin typeface="Cambria"/>
                <a:cs typeface="Cambria"/>
              </a:rPr>
              <a:t> </a:t>
            </a:r>
            <a:r>
              <a:rPr sz="1100" b="1">
                <a:solidFill>
                  <a:srgbClr val="4F81BD"/>
                </a:solidFill>
                <a:latin typeface="Cambria"/>
                <a:cs typeface="Cambria"/>
              </a:rPr>
              <a:t>gui</a:t>
            </a:r>
            <a:r>
              <a:rPr lang="pt-BR" sz="1100" b="1">
                <a:solidFill>
                  <a:srgbClr val="4F81BD"/>
                </a:solidFill>
                <a:latin typeface="Cambria"/>
                <a:cs typeface="Cambria"/>
              </a:rPr>
              <a:t>dão</a:t>
            </a:r>
            <a:r>
              <a:rPr sz="1100" b="1" spc="-12">
                <a:solidFill>
                  <a:srgbClr val="4F81BD"/>
                </a:solidFill>
                <a:latin typeface="Cambria"/>
                <a:cs typeface="Cambria"/>
              </a:rPr>
              <a:t> </a:t>
            </a:r>
            <a:r>
              <a:rPr sz="1100" b="1" dirty="0">
                <a:solidFill>
                  <a:srgbClr val="4F81BD"/>
                </a:solidFill>
                <a:latin typeface="Cambria"/>
                <a:cs typeface="Cambria"/>
              </a:rPr>
              <a:t>e retrovisores</a:t>
            </a:r>
          </a:p>
        </p:txBody>
      </p:sp>
      <p:sp>
        <p:nvSpPr>
          <p:cNvPr id="12" name="object 12"/>
          <p:cNvSpPr txBox="1"/>
          <p:nvPr/>
        </p:nvSpPr>
        <p:spPr>
          <a:xfrm>
            <a:off x="576072" y="4277306"/>
            <a:ext cx="2366567" cy="474489"/>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Torque</a:t>
            </a:r>
            <a:r>
              <a:rPr sz="1000">
                <a:solidFill>
                  <a:srgbClr val="000000"/>
                </a:solidFill>
                <a:latin typeface="Calibri"/>
                <a:cs typeface="Calibri"/>
              </a:rPr>
              <a:t> </a:t>
            </a:r>
            <a:r>
              <a:rPr sz="1000" dirty="0">
                <a:solidFill>
                  <a:srgbClr val="000000"/>
                </a:solidFill>
                <a:latin typeface="Calibri"/>
                <a:cs typeface="Calibri"/>
              </a:rPr>
              <a:t>de aperto dos</a:t>
            </a:r>
            <a:r>
              <a:rPr sz="1000" spc="-19" dirty="0">
                <a:solidFill>
                  <a:srgbClr val="000000"/>
                </a:solidFill>
                <a:latin typeface="Calibri"/>
                <a:cs typeface="Calibri"/>
              </a:rPr>
              <a:t> </a:t>
            </a:r>
            <a:r>
              <a:rPr sz="1000" dirty="0">
                <a:solidFill>
                  <a:srgbClr val="000000"/>
                </a:solidFill>
                <a:latin typeface="Calibri"/>
                <a:cs typeface="Calibri"/>
              </a:rPr>
              <a:t>parafusos</a:t>
            </a:r>
            <a:r>
              <a:rPr sz="1000" spc="-15" dirty="0">
                <a:solidFill>
                  <a:srgbClr val="000000"/>
                </a:solidFill>
                <a:latin typeface="Calibri"/>
                <a:cs typeface="Calibri"/>
              </a:rPr>
              <a:t> </a:t>
            </a:r>
            <a:r>
              <a:rPr sz="1000" dirty="0">
                <a:solidFill>
                  <a:srgbClr val="000000"/>
                </a:solidFill>
                <a:latin typeface="Calibri"/>
                <a:cs typeface="Calibri"/>
              </a:rPr>
              <a:t>(1): 25 Nm</a:t>
            </a:r>
          </a:p>
          <a:p>
            <a:pPr marL="0" marR="0">
              <a:lnSpc>
                <a:spcPts val="1347"/>
              </a:lnSpc>
              <a:spcBef>
                <a:spcPts val="1239"/>
              </a:spcBef>
              <a:spcAft>
                <a:spcPts val="0"/>
              </a:spcAft>
            </a:pPr>
            <a:r>
              <a:rPr sz="1100" dirty="0">
                <a:solidFill>
                  <a:srgbClr val="000000"/>
                </a:solidFill>
                <a:latin typeface="Calibri"/>
                <a:cs typeface="Calibri"/>
              </a:rPr>
              <a:t>50</a:t>
            </a:r>
          </a:p>
        </p:txBody>
      </p:sp>
      <p:sp>
        <p:nvSpPr>
          <p:cNvPr id="13" name="object 13"/>
          <p:cNvSpPr txBox="1"/>
          <p:nvPr/>
        </p:nvSpPr>
        <p:spPr>
          <a:xfrm>
            <a:off x="4562960" y="4264244"/>
            <a:ext cx="2296782"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Torque</a:t>
            </a:r>
            <a:r>
              <a:rPr sz="1100">
                <a:solidFill>
                  <a:srgbClr val="000000"/>
                </a:solidFill>
                <a:latin typeface="Calibri"/>
                <a:cs typeface="Calibri"/>
              </a:rPr>
              <a:t> </a:t>
            </a:r>
            <a:r>
              <a:rPr sz="1100" dirty="0">
                <a:solidFill>
                  <a:srgbClr val="000000"/>
                </a:solidFill>
                <a:latin typeface="Calibri"/>
                <a:cs typeface="Calibri"/>
              </a:rPr>
              <a:t>de aperto da porca (3): 40</a:t>
            </a:r>
            <a:r>
              <a:rPr sz="1100" spc="23" dirty="0">
                <a:solidFill>
                  <a:srgbClr val="000000"/>
                </a:solidFill>
                <a:latin typeface="Calibri"/>
                <a:cs typeface="Calibri"/>
              </a:rPr>
              <a:t> </a:t>
            </a:r>
            <a:r>
              <a:rPr sz="1100" spc="-14" dirty="0">
                <a:solidFill>
                  <a:srgbClr val="000000"/>
                </a:solidFill>
                <a:latin typeface="Calibri"/>
                <a:cs typeface="Calibri"/>
              </a:rPr>
              <a:t>Nm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3849115"/>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2824988"/>
            <a:ext cx="6301740" cy="80314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684275" y="388712"/>
            <a:ext cx="6453632" cy="487313"/>
          </a:xfrm>
          <a:prstGeom prst="rect">
            <a:avLst/>
          </a:prstGeom>
        </p:spPr>
        <p:txBody>
          <a:bodyPr vert="horz" wrap="square" lIns="0" tIns="0" rIns="0" bIns="0" rtlCol="0">
            <a:spAutoFit/>
          </a:bodyPr>
          <a:lstStyle/>
          <a:p>
            <a:pPr marL="3898392"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a:p>
            <a:pPr marL="0" marR="0">
              <a:lnSpc>
                <a:spcPts val="1347"/>
              </a:lnSpc>
              <a:spcBef>
                <a:spcPts val="1246"/>
              </a:spcBef>
              <a:spcAft>
                <a:spcPts val="0"/>
              </a:spcAft>
            </a:pPr>
            <a:r>
              <a:rPr sz="1100" dirty="0">
                <a:solidFill>
                  <a:srgbClr val="000000"/>
                </a:solidFill>
                <a:latin typeface="Calibri"/>
                <a:cs typeface="Calibri"/>
              </a:rPr>
              <a:t>Ajuste </a:t>
            </a:r>
            <a:r>
              <a:rPr sz="1100">
                <a:solidFill>
                  <a:srgbClr val="000000"/>
                </a:solidFill>
                <a:latin typeface="Calibri"/>
                <a:cs typeface="Calibri"/>
              </a:rPr>
              <a:t>o gui</a:t>
            </a:r>
            <a:r>
              <a:rPr lang="pt-BR" sz="1100">
                <a:solidFill>
                  <a:srgbClr val="000000"/>
                </a:solidFill>
                <a:latin typeface="Calibri"/>
                <a:cs typeface="Calibri"/>
              </a:rPr>
              <a:t>dão</a:t>
            </a:r>
            <a:r>
              <a:rPr sz="1100">
                <a:solidFill>
                  <a:srgbClr val="000000"/>
                </a:solidFill>
                <a:latin typeface="Calibri"/>
                <a:cs typeface="Calibri"/>
              </a:rPr>
              <a:t> </a:t>
            </a:r>
            <a:r>
              <a:rPr sz="1100" dirty="0">
                <a:solidFill>
                  <a:srgbClr val="000000"/>
                </a:solidFill>
                <a:latin typeface="Calibri"/>
                <a:cs typeface="Calibri"/>
              </a:rPr>
              <a:t>para a posição </a:t>
            </a:r>
            <a:r>
              <a:rPr sz="1100">
                <a:solidFill>
                  <a:srgbClr val="000000"/>
                </a:solidFill>
                <a:latin typeface="Calibri"/>
                <a:cs typeface="Calibri"/>
              </a:rPr>
              <a:t>mais c</a:t>
            </a:r>
            <a:r>
              <a:rPr lang="pt-BR" sz="1100">
                <a:solidFill>
                  <a:srgbClr val="000000"/>
                </a:solidFill>
                <a:latin typeface="Calibri"/>
                <a:cs typeface="Calibri"/>
              </a:rPr>
              <a:t>o</a:t>
            </a:r>
            <a:r>
              <a:rPr sz="1100">
                <a:solidFill>
                  <a:srgbClr val="000000"/>
                </a:solidFill>
                <a:latin typeface="Calibri"/>
                <a:cs typeface="Calibri"/>
              </a:rPr>
              <a:t>moda </a:t>
            </a:r>
            <a:r>
              <a:rPr sz="1100" dirty="0">
                <a:solidFill>
                  <a:srgbClr val="000000"/>
                </a:solidFill>
                <a:latin typeface="Calibri"/>
                <a:cs typeface="Calibri"/>
              </a:rPr>
              <a:t>de acordo com a sua</a:t>
            </a:r>
            <a:r>
              <a:rPr sz="1100" spc="-22" dirty="0">
                <a:solidFill>
                  <a:srgbClr val="000000"/>
                </a:solidFill>
                <a:latin typeface="Calibri"/>
                <a:cs typeface="Calibri"/>
              </a:rPr>
              <a:t> </a:t>
            </a:r>
            <a:r>
              <a:rPr sz="1100" dirty="0">
                <a:solidFill>
                  <a:srgbClr val="000000"/>
                </a:solidFill>
                <a:latin typeface="Calibri"/>
                <a:cs typeface="Calibri"/>
              </a:rPr>
              <a:t>estatura e hábitos</a:t>
            </a:r>
            <a:r>
              <a:rPr sz="1100" spc="12"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condução.</a:t>
            </a:r>
          </a:p>
        </p:txBody>
      </p:sp>
      <p:sp>
        <p:nvSpPr>
          <p:cNvPr id="6" name="object 6"/>
          <p:cNvSpPr txBox="1"/>
          <p:nvPr/>
        </p:nvSpPr>
        <p:spPr>
          <a:xfrm>
            <a:off x="684275" y="934304"/>
            <a:ext cx="632780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ser necessário</a:t>
            </a:r>
            <a:r>
              <a:rPr sz="1100" spc="-11" dirty="0">
                <a:solidFill>
                  <a:srgbClr val="000000"/>
                </a:solidFill>
                <a:latin typeface="Calibri"/>
                <a:cs typeface="Calibri"/>
              </a:rPr>
              <a:t> </a:t>
            </a:r>
            <a:r>
              <a:rPr sz="1100" dirty="0">
                <a:solidFill>
                  <a:srgbClr val="000000"/>
                </a:solidFill>
                <a:latin typeface="Calibri"/>
                <a:cs typeface="Calibri"/>
              </a:rPr>
              <a:t>este ajuste, coloque-se </a:t>
            </a:r>
            <a:r>
              <a:rPr sz="1100">
                <a:solidFill>
                  <a:srgbClr val="000000"/>
                </a:solidFill>
                <a:latin typeface="Calibri"/>
                <a:cs typeface="Calibri"/>
              </a:rPr>
              <a:t>em contato </a:t>
            </a:r>
            <a:r>
              <a:rPr sz="1100" dirty="0">
                <a:solidFill>
                  <a:srgbClr val="000000"/>
                </a:solidFill>
                <a:latin typeface="Calibri"/>
                <a:cs typeface="Calibri"/>
              </a:rPr>
              <a:t>com o serviço de assistência técnica da VOGE.</a:t>
            </a:r>
          </a:p>
        </p:txBody>
      </p:sp>
      <p:sp>
        <p:nvSpPr>
          <p:cNvPr id="7" name="object 7"/>
          <p:cNvSpPr txBox="1"/>
          <p:nvPr/>
        </p:nvSpPr>
        <p:spPr>
          <a:xfrm>
            <a:off x="684275" y="1155284"/>
            <a:ext cx="157122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Afrouxe os</a:t>
            </a:r>
            <a:r>
              <a:rPr sz="1100" spc="-12" dirty="0">
                <a:solidFill>
                  <a:srgbClr val="000000"/>
                </a:solidFill>
                <a:latin typeface="Calibri"/>
                <a:cs typeface="Calibri"/>
              </a:rPr>
              <a:t> </a:t>
            </a:r>
            <a:r>
              <a:rPr sz="1100" dirty="0">
                <a:solidFill>
                  <a:srgbClr val="000000"/>
                </a:solidFill>
                <a:latin typeface="Calibri"/>
                <a:cs typeface="Calibri"/>
              </a:rPr>
              <a:t>parafusos (1).</a:t>
            </a:r>
          </a:p>
        </p:txBody>
      </p:sp>
      <p:sp>
        <p:nvSpPr>
          <p:cNvPr id="8" name="object 8"/>
          <p:cNvSpPr txBox="1"/>
          <p:nvPr/>
        </p:nvSpPr>
        <p:spPr>
          <a:xfrm>
            <a:off x="684275" y="1376264"/>
            <a:ext cx="3154740" cy="38472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Vire</a:t>
            </a:r>
            <a:r>
              <a:rPr sz="1100" spc="20" dirty="0">
                <a:solidFill>
                  <a:srgbClr val="000000"/>
                </a:solidFill>
                <a:latin typeface="Calibri"/>
                <a:cs typeface="Calibri"/>
              </a:rPr>
              <a:t> </a:t>
            </a:r>
            <a:r>
              <a:rPr sz="1100" dirty="0">
                <a:solidFill>
                  <a:srgbClr val="000000"/>
                </a:solidFill>
                <a:latin typeface="Calibri"/>
                <a:cs typeface="Calibri"/>
              </a:rPr>
              <a:t>ligeiramente </a:t>
            </a:r>
            <a:r>
              <a:rPr sz="1100">
                <a:solidFill>
                  <a:srgbClr val="000000"/>
                </a:solidFill>
                <a:latin typeface="Calibri"/>
                <a:cs typeface="Calibri"/>
              </a:rPr>
              <a:t>o gui</a:t>
            </a:r>
            <a:r>
              <a:rPr lang="pt-BR" sz="1100">
                <a:solidFill>
                  <a:srgbClr val="000000"/>
                </a:solidFill>
                <a:latin typeface="Calibri"/>
                <a:cs typeface="Calibri"/>
              </a:rPr>
              <a:t>dão</a:t>
            </a:r>
            <a:r>
              <a:rPr sz="1100">
                <a:solidFill>
                  <a:srgbClr val="000000"/>
                </a:solidFill>
                <a:latin typeface="Calibri"/>
                <a:cs typeface="Calibri"/>
              </a:rPr>
              <a:t> </a:t>
            </a:r>
            <a:r>
              <a:rPr sz="1100" dirty="0">
                <a:solidFill>
                  <a:srgbClr val="000000"/>
                </a:solidFill>
                <a:latin typeface="Calibri"/>
                <a:cs typeface="Calibri"/>
              </a:rPr>
              <a:t>para a posição</a:t>
            </a:r>
            <a:r>
              <a:rPr sz="1100" spc="19" dirty="0">
                <a:solidFill>
                  <a:srgbClr val="000000"/>
                </a:solidFill>
                <a:latin typeface="Calibri"/>
                <a:cs typeface="Calibri"/>
              </a:rPr>
              <a:t> </a:t>
            </a:r>
            <a:r>
              <a:rPr sz="1100" dirty="0">
                <a:solidFill>
                  <a:srgbClr val="000000"/>
                </a:solidFill>
                <a:latin typeface="Calibri"/>
                <a:cs typeface="Calibri"/>
              </a:rPr>
              <a:t>escolhida.</a:t>
            </a:r>
          </a:p>
          <a:p>
            <a:pPr marL="0" marR="0">
              <a:lnSpc>
                <a:spcPts val="1347"/>
              </a:lnSpc>
              <a:spcBef>
                <a:spcPts val="442"/>
              </a:spcBef>
              <a:spcAft>
                <a:spcPts val="0"/>
              </a:spcAft>
            </a:pPr>
            <a:r>
              <a:rPr sz="1100" dirty="0">
                <a:solidFill>
                  <a:srgbClr val="000000"/>
                </a:solidFill>
                <a:latin typeface="Calibri"/>
                <a:cs typeface="Calibri"/>
              </a:rPr>
              <a:t>Aperte os parafusos (1).</a:t>
            </a:r>
          </a:p>
        </p:txBody>
      </p:sp>
      <p:sp>
        <p:nvSpPr>
          <p:cNvPr id="9" name="object 9"/>
          <p:cNvSpPr txBox="1"/>
          <p:nvPr/>
        </p:nvSpPr>
        <p:spPr>
          <a:xfrm>
            <a:off x="684275" y="1819748"/>
            <a:ext cx="6317872"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Ajuste dos</a:t>
            </a:r>
            <a:r>
              <a:rPr sz="1100" spc="11" dirty="0">
                <a:solidFill>
                  <a:srgbClr val="000000"/>
                </a:solidFill>
                <a:latin typeface="Calibri"/>
                <a:cs typeface="Calibri"/>
              </a:rPr>
              <a:t> </a:t>
            </a:r>
            <a:r>
              <a:rPr sz="1100" dirty="0">
                <a:solidFill>
                  <a:srgbClr val="000000"/>
                </a:solidFill>
                <a:latin typeface="Calibri"/>
                <a:cs typeface="Calibri"/>
              </a:rPr>
              <a:t>retrovisores (1):</a:t>
            </a:r>
            <a:r>
              <a:rPr sz="1100" spc="-19" dirty="0">
                <a:solidFill>
                  <a:srgbClr val="000000"/>
                </a:solidFill>
                <a:latin typeface="Calibri"/>
                <a:cs typeface="Calibri"/>
              </a:rPr>
              <a:t> </a:t>
            </a:r>
            <a:r>
              <a:rPr sz="1100" dirty="0">
                <a:solidFill>
                  <a:srgbClr val="000000"/>
                </a:solidFill>
                <a:latin typeface="Calibri"/>
                <a:cs typeface="Calibri"/>
              </a:rPr>
              <a:t>Ajuste os retrovisores para a posição correta</a:t>
            </a:r>
            <a:r>
              <a:rPr sz="1100" spc="-20" dirty="0">
                <a:solidFill>
                  <a:srgbClr val="000000"/>
                </a:solidFill>
                <a:latin typeface="Calibri"/>
                <a:cs typeface="Calibri"/>
              </a:rPr>
              <a:t> </a:t>
            </a:r>
            <a:r>
              <a:rPr sz="1100" dirty="0">
                <a:solidFill>
                  <a:srgbClr val="000000"/>
                </a:solidFill>
                <a:latin typeface="Calibri"/>
                <a:cs typeface="Calibri"/>
              </a:rPr>
              <a:t>segundo a sua estatura e hábitos de</a:t>
            </a:r>
          </a:p>
          <a:p>
            <a:pPr marL="0" marR="0">
              <a:lnSpc>
                <a:spcPts val="1344"/>
              </a:lnSpc>
              <a:spcBef>
                <a:spcPts val="50"/>
              </a:spcBef>
              <a:spcAft>
                <a:spcPts val="0"/>
              </a:spcAft>
            </a:pPr>
            <a:r>
              <a:rPr sz="1100" dirty="0">
                <a:solidFill>
                  <a:srgbClr val="000000"/>
                </a:solidFill>
                <a:latin typeface="Calibri"/>
                <a:cs typeface="Calibri"/>
              </a:rPr>
              <a:t>condução.</a:t>
            </a:r>
          </a:p>
        </p:txBody>
      </p:sp>
      <p:sp>
        <p:nvSpPr>
          <p:cNvPr id="10" name="object 10"/>
          <p:cNvSpPr txBox="1"/>
          <p:nvPr/>
        </p:nvSpPr>
        <p:spPr>
          <a:xfrm>
            <a:off x="684275" y="2211416"/>
            <a:ext cx="429838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haste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retrovisor esquerdo (2) pode ser ajustada diretamente à mão.</a:t>
            </a:r>
          </a:p>
        </p:txBody>
      </p:sp>
      <p:sp>
        <p:nvSpPr>
          <p:cNvPr id="11" name="object 11"/>
          <p:cNvSpPr txBox="1"/>
          <p:nvPr/>
        </p:nvSpPr>
        <p:spPr>
          <a:xfrm>
            <a:off x="684275" y="2432396"/>
            <a:ext cx="610816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Afrouxe a porca (3) com</a:t>
            </a:r>
            <a:r>
              <a:rPr sz="1100" spc="25" dirty="0">
                <a:solidFill>
                  <a:srgbClr val="000000"/>
                </a:solidFill>
                <a:latin typeface="Calibri"/>
                <a:cs typeface="Calibri"/>
              </a:rPr>
              <a:t> </a:t>
            </a:r>
            <a:r>
              <a:rPr sz="1100" dirty="0">
                <a:solidFill>
                  <a:srgbClr val="000000"/>
                </a:solidFill>
                <a:latin typeface="Calibri"/>
                <a:cs typeface="Calibri"/>
              </a:rPr>
              <a:t>uma chave</a:t>
            </a:r>
            <a:r>
              <a:rPr sz="1100" spc="-19" dirty="0">
                <a:solidFill>
                  <a:srgbClr val="000000"/>
                </a:solidFill>
                <a:latin typeface="Calibri"/>
                <a:cs typeface="Calibri"/>
              </a:rPr>
              <a:t> </a:t>
            </a:r>
            <a:r>
              <a:rPr sz="1100" dirty="0">
                <a:solidFill>
                  <a:srgbClr val="000000"/>
                </a:solidFill>
                <a:latin typeface="Calibri"/>
                <a:cs typeface="Calibri"/>
              </a:rPr>
              <a:t>fixa </a:t>
            </a:r>
            <a:r>
              <a:rPr sz="1100" spc="-15" dirty="0">
                <a:solidFill>
                  <a:srgbClr val="000000"/>
                </a:solidFill>
                <a:latin typeface="Calibri"/>
                <a:cs typeface="Calibri"/>
              </a:rPr>
              <a:t>do</a:t>
            </a:r>
            <a:r>
              <a:rPr sz="1100" spc="33" dirty="0">
                <a:solidFill>
                  <a:srgbClr val="000000"/>
                </a:solidFill>
                <a:latin typeface="Calibri"/>
                <a:cs typeface="Calibri"/>
              </a:rPr>
              <a:t> </a:t>
            </a:r>
            <a:r>
              <a:rPr sz="1100" spc="-10" dirty="0">
                <a:solidFill>
                  <a:srgbClr val="000000"/>
                </a:solidFill>
                <a:latin typeface="Calibri"/>
                <a:cs typeface="Calibri"/>
              </a:rPr>
              <a:t>kit</a:t>
            </a:r>
            <a:r>
              <a:rPr sz="1100" spc="17" dirty="0">
                <a:solidFill>
                  <a:srgbClr val="000000"/>
                </a:solidFill>
                <a:latin typeface="Calibri"/>
                <a:cs typeface="Calibri"/>
              </a:rPr>
              <a:t> </a:t>
            </a:r>
            <a:r>
              <a:rPr sz="1100" dirty="0">
                <a:solidFill>
                  <a:srgbClr val="000000"/>
                </a:solidFill>
                <a:latin typeface="Calibri"/>
                <a:cs typeface="Calibri"/>
              </a:rPr>
              <a:t>de ferramentas para ajustar o retrovisor direito, e aperte a</a:t>
            </a:r>
          </a:p>
          <a:p>
            <a:pPr marL="0" marR="0">
              <a:lnSpc>
                <a:spcPts val="1344"/>
              </a:lnSpc>
              <a:spcBef>
                <a:spcPts val="50"/>
              </a:spcBef>
              <a:spcAft>
                <a:spcPts val="0"/>
              </a:spcAft>
            </a:pPr>
            <a:r>
              <a:rPr sz="1100" dirty="0">
                <a:solidFill>
                  <a:srgbClr val="000000"/>
                </a:solidFill>
                <a:latin typeface="Calibri"/>
                <a:cs typeface="Calibri"/>
              </a:rPr>
              <a:t>porca (3).</a:t>
            </a:r>
          </a:p>
        </p:txBody>
      </p:sp>
      <p:sp>
        <p:nvSpPr>
          <p:cNvPr id="12" name="object 12"/>
          <p:cNvSpPr txBox="1"/>
          <p:nvPr/>
        </p:nvSpPr>
        <p:spPr>
          <a:xfrm>
            <a:off x="3427476" y="283016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3" name="object 13"/>
          <p:cNvSpPr txBox="1"/>
          <p:nvPr/>
        </p:nvSpPr>
        <p:spPr>
          <a:xfrm>
            <a:off x="755904" y="3059257"/>
            <a:ext cx="6307417"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Quando tiver terminado o ajuste, confirme se existem interferências entre</a:t>
            </a:r>
            <a:r>
              <a:rPr sz="1100" spc="17" dirty="0">
                <a:solidFill>
                  <a:srgbClr val="000000"/>
                </a:solidFill>
                <a:latin typeface="Calibri"/>
                <a:cs typeface="Calibri"/>
              </a:rPr>
              <a:t> </a:t>
            </a:r>
            <a:r>
              <a:rPr sz="1100" spc="-19" dirty="0">
                <a:solidFill>
                  <a:srgbClr val="000000"/>
                </a:solidFill>
                <a:latin typeface="Calibri"/>
                <a:cs typeface="Calibri"/>
              </a:rPr>
              <a:t>as</a:t>
            </a:r>
            <a:r>
              <a:rPr sz="1100" spc="15" dirty="0">
                <a:solidFill>
                  <a:srgbClr val="000000"/>
                </a:solidFill>
                <a:latin typeface="Calibri"/>
                <a:cs typeface="Calibri"/>
              </a:rPr>
              <a:t> </a:t>
            </a:r>
            <a:r>
              <a:rPr sz="1100" dirty="0">
                <a:solidFill>
                  <a:srgbClr val="000000"/>
                </a:solidFill>
                <a:latin typeface="Calibri"/>
                <a:cs typeface="Calibri"/>
              </a:rPr>
              <a:t>mãos e </a:t>
            </a:r>
            <a:r>
              <a:rPr sz="1100">
                <a:solidFill>
                  <a:srgbClr val="000000"/>
                </a:solidFill>
                <a:latin typeface="Calibri"/>
                <a:cs typeface="Calibri"/>
              </a:rPr>
              <a:t>o </a:t>
            </a:r>
            <a:r>
              <a:rPr lang="pt-BR" sz="1100">
                <a:solidFill>
                  <a:srgbClr val="000000"/>
                </a:solidFill>
                <a:latin typeface="Calibri"/>
                <a:cs typeface="Calibri"/>
              </a:rPr>
              <a:t>tanque</a:t>
            </a:r>
            <a:r>
              <a:rPr sz="1100">
                <a:solidFill>
                  <a:srgbClr val="000000"/>
                </a:solidFill>
                <a:latin typeface="Calibri"/>
                <a:cs typeface="Calibri"/>
              </a:rPr>
              <a:t> </a:t>
            </a:r>
            <a:r>
              <a:rPr sz="1100" dirty="0">
                <a:solidFill>
                  <a:srgbClr val="000000"/>
                </a:solidFill>
                <a:latin typeface="Calibri"/>
                <a:cs typeface="Calibri"/>
              </a:rPr>
              <a:t>quando vira</a:t>
            </a:r>
          </a:p>
          <a:p>
            <a:pPr marL="0" marR="0">
              <a:lnSpc>
                <a:spcPts val="1344"/>
              </a:lnSpc>
              <a:spcBef>
                <a:spcPts val="50"/>
              </a:spcBef>
              <a:spcAft>
                <a:spcPts val="0"/>
              </a:spcAft>
            </a:pPr>
            <a:r>
              <a:rPr sz="1100" dirty="0">
                <a:solidFill>
                  <a:srgbClr val="000000"/>
                </a:solidFill>
                <a:latin typeface="Calibri"/>
                <a:cs typeface="Calibri"/>
              </a:rPr>
              <a:t>totalmente </a:t>
            </a:r>
            <a:r>
              <a:rPr sz="1100">
                <a:solidFill>
                  <a:srgbClr val="000000"/>
                </a:solidFill>
                <a:latin typeface="Calibri"/>
                <a:cs typeface="Calibri"/>
              </a:rPr>
              <a:t>o gui</a:t>
            </a:r>
            <a:r>
              <a:rPr lang="pt-BR" sz="1100">
                <a:solidFill>
                  <a:srgbClr val="000000"/>
                </a:solidFill>
                <a:latin typeface="Calibri"/>
                <a:cs typeface="Calibri"/>
              </a:rPr>
              <a:t>dão</a:t>
            </a:r>
            <a:r>
              <a:rPr sz="1100">
                <a:solidFill>
                  <a:srgbClr val="000000"/>
                </a:solidFill>
                <a:latin typeface="Calibri"/>
                <a:cs typeface="Calibri"/>
              </a:rPr>
              <a:t> </a:t>
            </a:r>
            <a:r>
              <a:rPr sz="1100" dirty="0">
                <a:solidFill>
                  <a:srgbClr val="000000"/>
                </a:solidFill>
                <a:latin typeface="Calibri"/>
                <a:cs typeface="Calibri"/>
              </a:rPr>
              <a:t>para ambos</a:t>
            </a:r>
            <a:r>
              <a:rPr sz="1100" spc="-21" dirty="0">
                <a:solidFill>
                  <a:srgbClr val="000000"/>
                </a:solidFill>
                <a:latin typeface="Calibri"/>
                <a:cs typeface="Calibri"/>
              </a:rPr>
              <a:t> </a:t>
            </a:r>
            <a:r>
              <a:rPr sz="1100" dirty="0">
                <a:solidFill>
                  <a:srgbClr val="000000"/>
                </a:solidFill>
                <a:latin typeface="Calibri"/>
                <a:cs typeface="Calibri"/>
              </a:rPr>
              <a:t>os lados. Se for necessário, volte a ajustá-lo sem</a:t>
            </a:r>
            <a:r>
              <a:rPr sz="1100" spc="19" dirty="0">
                <a:solidFill>
                  <a:srgbClr val="000000"/>
                </a:solidFill>
                <a:latin typeface="Calibri"/>
                <a:cs typeface="Calibri"/>
              </a:rPr>
              <a:t> </a:t>
            </a:r>
            <a:r>
              <a:rPr sz="1100" dirty="0">
                <a:solidFill>
                  <a:srgbClr val="000000"/>
                </a:solidFill>
                <a:latin typeface="Calibri"/>
                <a:cs typeface="Calibri"/>
              </a:rPr>
              <a:t>interferências ou poderá</a:t>
            </a:r>
          </a:p>
          <a:p>
            <a:pPr marL="0" marR="0">
              <a:lnSpc>
                <a:spcPts val="1344"/>
              </a:lnSpc>
              <a:spcBef>
                <a:spcPts val="0"/>
              </a:spcBef>
              <a:spcAft>
                <a:spcPts val="0"/>
              </a:spcAft>
            </a:pPr>
            <a:r>
              <a:rPr sz="1100" dirty="0">
                <a:solidFill>
                  <a:srgbClr val="000000"/>
                </a:solidFill>
                <a:latin typeface="Calibri"/>
                <a:cs typeface="Calibri"/>
              </a:rPr>
              <a:t>influir </a:t>
            </a:r>
            <a:r>
              <a:rPr sz="1100">
                <a:solidFill>
                  <a:srgbClr val="000000"/>
                </a:solidFill>
                <a:latin typeface="Calibri"/>
                <a:cs typeface="Calibri"/>
              </a:rPr>
              <a:t>no</a:t>
            </a:r>
            <a:r>
              <a:rPr sz="1100" spc="22">
                <a:solidFill>
                  <a:srgbClr val="000000"/>
                </a:solidFill>
                <a:latin typeface="Calibri"/>
                <a:cs typeface="Calibri"/>
              </a:rPr>
              <a:t> </a:t>
            </a:r>
            <a:r>
              <a:rPr sz="1100">
                <a:solidFill>
                  <a:srgbClr val="000000"/>
                </a:solidFill>
                <a:latin typeface="Calibri"/>
                <a:cs typeface="Calibri"/>
              </a:rPr>
              <a:t>control</a:t>
            </a:r>
            <a:r>
              <a:rPr lang="pt-BR" sz="1100">
                <a:solidFill>
                  <a:srgbClr val="000000"/>
                </a:solidFill>
                <a:latin typeface="Calibri"/>
                <a:cs typeface="Calibri"/>
              </a:rPr>
              <a:t>e</a:t>
            </a:r>
            <a:r>
              <a:rPr sz="1100" spc="19">
                <a:solidFill>
                  <a:srgbClr val="000000"/>
                </a:solidFill>
                <a:latin typeface="Calibri"/>
                <a:cs typeface="Calibri"/>
              </a:rPr>
              <a:t> </a:t>
            </a:r>
            <a:r>
              <a:rPr sz="1100" dirty="0">
                <a:solidFill>
                  <a:srgbClr val="000000"/>
                </a:solidFill>
                <a:latin typeface="Calibri"/>
                <a:cs typeface="Calibri"/>
              </a:rPr>
              <a:t>da moto.</a:t>
            </a:r>
          </a:p>
        </p:txBody>
      </p:sp>
      <p:sp>
        <p:nvSpPr>
          <p:cNvPr id="14" name="object 14"/>
          <p:cNvSpPr txBox="1"/>
          <p:nvPr/>
        </p:nvSpPr>
        <p:spPr>
          <a:xfrm>
            <a:off x="3593592" y="3854288"/>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5" name="object 15"/>
          <p:cNvSpPr txBox="1"/>
          <p:nvPr/>
        </p:nvSpPr>
        <p:spPr>
          <a:xfrm>
            <a:off x="755904" y="4082888"/>
            <a:ext cx="511057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a:t>
            </a:r>
            <a:r>
              <a:rPr sz="1100" spc="10" dirty="0">
                <a:solidFill>
                  <a:srgbClr val="000000"/>
                </a:solidFill>
                <a:latin typeface="Calibri"/>
                <a:cs typeface="Calibri"/>
              </a:rPr>
              <a:t> </a:t>
            </a:r>
            <a:r>
              <a:rPr sz="1100" dirty="0">
                <a:solidFill>
                  <a:srgbClr val="000000"/>
                </a:solidFill>
                <a:latin typeface="Calibri"/>
                <a:cs typeface="Calibri"/>
              </a:rPr>
              <a:t>ajuste</a:t>
            </a:r>
            <a:r>
              <a:rPr sz="1100" spc="-12" dirty="0">
                <a:solidFill>
                  <a:srgbClr val="000000"/>
                </a:solidFill>
                <a:latin typeface="Calibri"/>
                <a:cs typeface="Calibri"/>
              </a:rPr>
              <a:t> </a:t>
            </a:r>
            <a:r>
              <a:rPr sz="1100" dirty="0">
                <a:solidFill>
                  <a:srgbClr val="000000"/>
                </a:solidFill>
                <a:latin typeface="Calibri"/>
                <a:cs typeface="Calibri"/>
              </a:rPr>
              <a:t>os retrovisores</a:t>
            </a:r>
            <a:r>
              <a:rPr sz="1100" spc="-11" dirty="0">
                <a:solidFill>
                  <a:srgbClr val="000000"/>
                </a:solidFill>
                <a:latin typeface="Calibri"/>
                <a:cs typeface="Calibri"/>
              </a:rPr>
              <a:t> </a:t>
            </a:r>
            <a:r>
              <a:rPr sz="1100">
                <a:solidFill>
                  <a:srgbClr val="000000"/>
                </a:solidFill>
                <a:latin typeface="Calibri"/>
                <a:cs typeface="Calibri"/>
              </a:rPr>
              <a:t>em </a:t>
            </a:r>
            <a:r>
              <a:rPr lang="pt-BR" sz="1100">
                <a:solidFill>
                  <a:srgbClr val="000000"/>
                </a:solidFill>
                <a:latin typeface="Calibri"/>
                <a:cs typeface="Calibri"/>
              </a:rPr>
              <a:t>movimento</a:t>
            </a:r>
            <a:r>
              <a:rPr sz="1100">
                <a:solidFill>
                  <a:srgbClr val="000000"/>
                </a:solidFill>
                <a:latin typeface="Calibri"/>
                <a:cs typeface="Calibri"/>
              </a:rPr>
              <a:t>, </a:t>
            </a:r>
            <a:r>
              <a:rPr sz="1100" dirty="0">
                <a:solidFill>
                  <a:srgbClr val="000000"/>
                </a:solidFill>
                <a:latin typeface="Calibri"/>
                <a:cs typeface="Calibri"/>
              </a:rPr>
              <a:t>ou poderá</a:t>
            </a:r>
            <a:r>
              <a:rPr sz="1100" spc="-17" dirty="0">
                <a:solidFill>
                  <a:srgbClr val="000000"/>
                </a:solidFill>
                <a:latin typeface="Calibri"/>
                <a:cs typeface="Calibri"/>
              </a:rPr>
              <a:t> </a:t>
            </a:r>
            <a:r>
              <a:rPr sz="1100" dirty="0">
                <a:solidFill>
                  <a:srgbClr val="000000"/>
                </a:solidFill>
                <a:latin typeface="Calibri"/>
                <a:cs typeface="Calibri"/>
              </a:rPr>
              <a:t>diminuir o </a:t>
            </a:r>
            <a:r>
              <a:rPr sz="1100">
                <a:solidFill>
                  <a:srgbClr val="000000"/>
                </a:solidFill>
                <a:latin typeface="Calibri"/>
                <a:cs typeface="Calibri"/>
              </a:rPr>
              <a:t>seu</a:t>
            </a:r>
            <a:r>
              <a:rPr sz="1100" spc="-16">
                <a:solidFill>
                  <a:srgbClr val="000000"/>
                </a:solidFill>
                <a:latin typeface="Calibri"/>
                <a:cs typeface="Calibri"/>
              </a:rPr>
              <a:t> </a:t>
            </a:r>
            <a:r>
              <a:rPr sz="1100">
                <a:solidFill>
                  <a:srgbClr val="000000"/>
                </a:solidFill>
                <a:latin typeface="Calibri"/>
                <a:cs typeface="Calibri"/>
              </a:rPr>
              <a:t>control</a:t>
            </a:r>
            <a:r>
              <a:rPr lang="pt-BR" sz="1100">
                <a:solidFill>
                  <a:srgbClr val="000000"/>
                </a:solidFill>
                <a:latin typeface="Calibri"/>
                <a:cs typeface="Calibri"/>
              </a:rPr>
              <a:t>e</a:t>
            </a:r>
            <a:r>
              <a:rPr sz="1100" spc="19">
                <a:solidFill>
                  <a:srgbClr val="000000"/>
                </a:solidFill>
                <a:latin typeface="Calibri"/>
                <a:cs typeface="Calibri"/>
              </a:rPr>
              <a:t> </a:t>
            </a:r>
            <a:r>
              <a:rPr sz="1100" dirty="0">
                <a:solidFill>
                  <a:srgbClr val="000000"/>
                </a:solidFill>
                <a:latin typeface="Calibri"/>
                <a:cs typeface="Calibri"/>
              </a:rPr>
              <a:t>da</a:t>
            </a:r>
            <a:r>
              <a:rPr sz="1100" spc="-10" dirty="0">
                <a:solidFill>
                  <a:srgbClr val="000000"/>
                </a:solidFill>
                <a:latin typeface="Calibri"/>
                <a:cs typeface="Calibri"/>
              </a:rPr>
              <a:t> </a:t>
            </a:r>
            <a:r>
              <a:rPr sz="1100" dirty="0">
                <a:solidFill>
                  <a:srgbClr val="000000"/>
                </a:solidFill>
                <a:latin typeface="Calibri"/>
                <a:cs typeface="Calibri"/>
              </a:rPr>
              <a:t>moto.</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1500" y="1104392"/>
            <a:ext cx="6306312" cy="189585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362"/>
            <a:ext cx="5008887" cy="333425"/>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da manete </a:t>
            </a:r>
            <a:r>
              <a:rPr sz="1100" b="1">
                <a:solidFill>
                  <a:srgbClr val="4F81BD"/>
                </a:solidFill>
                <a:latin typeface="Cambria"/>
                <a:cs typeface="Cambria"/>
              </a:rPr>
              <a:t>de </a:t>
            </a:r>
            <a:r>
              <a:rPr lang="pt-BR" sz="1100" b="1">
                <a:solidFill>
                  <a:srgbClr val="4F81BD"/>
                </a:solidFill>
                <a:latin typeface="Cambria"/>
                <a:cs typeface="Cambria"/>
              </a:rPr>
              <a:t>freio</a:t>
            </a:r>
            <a:r>
              <a:rPr sz="1100" b="1">
                <a:solidFill>
                  <a:srgbClr val="4F81BD"/>
                </a:solidFill>
                <a:latin typeface="Cambria"/>
                <a:cs typeface="Cambria"/>
              </a:rPr>
              <a:t> </a:t>
            </a:r>
            <a:r>
              <a:rPr sz="1100" b="1" dirty="0">
                <a:solidFill>
                  <a:srgbClr val="4F81BD"/>
                </a:solidFill>
                <a:latin typeface="Cambria"/>
                <a:cs typeface="Cambria"/>
              </a:rPr>
              <a:t>dianteiro</a:t>
            </a:r>
          </a:p>
          <a:p>
            <a:pPr marL="0" marR="0">
              <a:lnSpc>
                <a:spcPts val="1284"/>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afinador de ajuste faz</a:t>
            </a:r>
            <a:r>
              <a:rPr sz="1100" spc="-17" dirty="0">
                <a:solidFill>
                  <a:srgbClr val="000000"/>
                </a:solidFill>
                <a:latin typeface="Calibri"/>
                <a:cs typeface="Calibri"/>
              </a:rPr>
              <a:t> </a:t>
            </a:r>
            <a:r>
              <a:rPr sz="1100" dirty="0">
                <a:solidFill>
                  <a:srgbClr val="000000"/>
                </a:solidFill>
                <a:latin typeface="Calibri"/>
                <a:cs typeface="Calibri"/>
              </a:rPr>
              <a:t>variar a separação entre</a:t>
            </a:r>
            <a:r>
              <a:rPr sz="1100" spc="20"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manete e o punho</a:t>
            </a:r>
            <a:r>
              <a:rPr sz="1100" spc="11" dirty="0">
                <a:solidFill>
                  <a:srgbClr val="000000"/>
                </a:solidFill>
                <a:latin typeface="Calibri"/>
                <a:cs typeface="Calibri"/>
              </a:rPr>
              <a:t>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acelerador.</a:t>
            </a:r>
          </a:p>
        </p:txBody>
      </p:sp>
      <p:sp>
        <p:nvSpPr>
          <p:cNvPr id="6" name="object 6"/>
          <p:cNvSpPr txBox="1"/>
          <p:nvPr/>
        </p:nvSpPr>
        <p:spPr>
          <a:xfrm>
            <a:off x="3067812" y="1114136"/>
            <a:ext cx="3465351" cy="61617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afinador tem 5</a:t>
            </a:r>
            <a:r>
              <a:rPr sz="1100" spc="17" dirty="0">
                <a:solidFill>
                  <a:srgbClr val="000000"/>
                </a:solidFill>
                <a:latin typeface="Calibri"/>
                <a:cs typeface="Calibri"/>
              </a:rPr>
              <a:t> </a:t>
            </a:r>
            <a:r>
              <a:rPr sz="1100" dirty="0">
                <a:solidFill>
                  <a:srgbClr val="000000"/>
                </a:solidFill>
                <a:latin typeface="Calibri"/>
                <a:cs typeface="Calibri"/>
              </a:rPr>
              <a:t>posições e regula-se do seguinte modo:</a:t>
            </a:r>
          </a:p>
          <a:p>
            <a:pPr marL="205740" marR="0">
              <a:lnSpc>
                <a:spcPts val="1347"/>
              </a:lnSpc>
              <a:spcBef>
                <a:spcPts val="514"/>
              </a:spcBef>
              <a:spcAft>
                <a:spcPts val="0"/>
              </a:spcAft>
            </a:pPr>
            <a:r>
              <a:rPr sz="1100" dirty="0">
                <a:solidFill>
                  <a:srgbClr val="000000"/>
                </a:solidFill>
                <a:latin typeface="Calibri"/>
                <a:cs typeface="Calibri"/>
              </a:rPr>
              <a:t>Empurre a</a:t>
            </a:r>
            <a:r>
              <a:rPr sz="1100" spc="-14" dirty="0">
                <a:solidFill>
                  <a:srgbClr val="000000"/>
                </a:solidFill>
                <a:latin typeface="Calibri"/>
                <a:cs typeface="Calibri"/>
              </a:rPr>
              <a:t> </a:t>
            </a:r>
            <a:r>
              <a:rPr sz="1100" dirty="0">
                <a:solidFill>
                  <a:srgbClr val="000000"/>
                </a:solidFill>
                <a:latin typeface="Calibri"/>
                <a:cs typeface="Calibri"/>
              </a:rPr>
              <a:t>manete para a frente.</a:t>
            </a:r>
          </a:p>
          <a:p>
            <a:pPr marL="205740" marR="0">
              <a:lnSpc>
                <a:spcPts val="1347"/>
              </a:lnSpc>
              <a:spcBef>
                <a:spcPts val="94"/>
              </a:spcBef>
              <a:spcAft>
                <a:spcPts val="0"/>
              </a:spcAft>
            </a:pPr>
            <a:r>
              <a:rPr sz="1100" dirty="0">
                <a:solidFill>
                  <a:srgbClr val="000000"/>
                </a:solidFill>
                <a:latin typeface="Calibri"/>
                <a:cs typeface="Calibri"/>
              </a:rPr>
              <a:t>Rode o</a:t>
            </a:r>
            <a:r>
              <a:rPr sz="1100" spc="18" dirty="0">
                <a:solidFill>
                  <a:srgbClr val="000000"/>
                </a:solidFill>
                <a:latin typeface="Calibri"/>
                <a:cs typeface="Calibri"/>
              </a:rPr>
              <a:t> </a:t>
            </a:r>
            <a:r>
              <a:rPr sz="1100" dirty="0">
                <a:solidFill>
                  <a:srgbClr val="000000"/>
                </a:solidFill>
                <a:latin typeface="Calibri"/>
                <a:cs typeface="Calibri"/>
              </a:rPr>
              <a:t>afinador para a posição</a:t>
            </a:r>
            <a:r>
              <a:rPr sz="1100" spc="17" dirty="0">
                <a:solidFill>
                  <a:srgbClr val="000000"/>
                </a:solidFill>
                <a:latin typeface="Calibri"/>
                <a:cs typeface="Calibri"/>
              </a:rPr>
              <a:t> </a:t>
            </a:r>
            <a:r>
              <a:rPr sz="1100" dirty="0">
                <a:solidFill>
                  <a:srgbClr val="000000"/>
                </a:solidFill>
                <a:latin typeface="Calibri"/>
                <a:cs typeface="Calibri"/>
              </a:rPr>
              <a:t>desejada.</a:t>
            </a:r>
          </a:p>
        </p:txBody>
      </p:sp>
      <p:sp>
        <p:nvSpPr>
          <p:cNvPr id="7" name="object 7"/>
          <p:cNvSpPr txBox="1"/>
          <p:nvPr/>
        </p:nvSpPr>
        <p:spPr>
          <a:xfrm>
            <a:off x="3067812" y="1336797"/>
            <a:ext cx="216896" cy="386668"/>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a:p>
            <a:pPr marL="0" marR="0">
              <a:lnSpc>
                <a:spcPts val="1352"/>
              </a:lnSpc>
              <a:spcBef>
                <a:spcPts val="0"/>
              </a:spcBef>
              <a:spcAft>
                <a:spcPts val="0"/>
              </a:spcAft>
            </a:pPr>
            <a:r>
              <a:rPr sz="1100" dirty="0">
                <a:solidFill>
                  <a:srgbClr val="000000"/>
                </a:solidFill>
                <a:latin typeface="HEDOVE+Symbol"/>
                <a:cs typeface="HEDOVE+Symbol"/>
              </a:rPr>
              <a:t></a:t>
            </a:r>
          </a:p>
        </p:txBody>
      </p:sp>
      <p:sp>
        <p:nvSpPr>
          <p:cNvPr id="8" name="object 8"/>
          <p:cNvSpPr txBox="1"/>
          <p:nvPr/>
        </p:nvSpPr>
        <p:spPr>
          <a:xfrm>
            <a:off x="3067812" y="169188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9" name="object 9"/>
          <p:cNvSpPr txBox="1"/>
          <p:nvPr/>
        </p:nvSpPr>
        <p:spPr>
          <a:xfrm>
            <a:off x="3273552" y="1699352"/>
            <a:ext cx="251687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Solte a</a:t>
            </a:r>
            <a:r>
              <a:rPr sz="1100" spc="-15" dirty="0">
                <a:solidFill>
                  <a:srgbClr val="000000"/>
                </a:solidFill>
                <a:latin typeface="Calibri"/>
                <a:cs typeface="Calibri"/>
              </a:rPr>
              <a:t> </a:t>
            </a:r>
            <a:r>
              <a:rPr sz="1100" dirty="0">
                <a:solidFill>
                  <a:srgbClr val="000000"/>
                </a:solidFill>
                <a:latin typeface="Calibri"/>
                <a:cs typeface="Calibri"/>
              </a:rPr>
              <a:t>manete e terá</a:t>
            </a:r>
            <a:r>
              <a:rPr sz="1100" spc="-10" dirty="0">
                <a:solidFill>
                  <a:srgbClr val="000000"/>
                </a:solidFill>
                <a:latin typeface="Calibri"/>
                <a:cs typeface="Calibri"/>
              </a:rPr>
              <a:t> </a:t>
            </a:r>
            <a:r>
              <a:rPr sz="1100" dirty="0">
                <a:solidFill>
                  <a:srgbClr val="000000"/>
                </a:solidFill>
                <a:latin typeface="Calibri"/>
                <a:cs typeface="Calibri"/>
              </a:rPr>
              <a:t>terminado o ajuste.</a:t>
            </a:r>
          </a:p>
        </p:txBody>
      </p:sp>
      <p:sp>
        <p:nvSpPr>
          <p:cNvPr id="10" name="object 10"/>
          <p:cNvSpPr txBox="1"/>
          <p:nvPr/>
        </p:nvSpPr>
        <p:spPr>
          <a:xfrm>
            <a:off x="3485388" y="2374484"/>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1" name="object 11"/>
          <p:cNvSpPr txBox="1"/>
          <p:nvPr/>
        </p:nvSpPr>
        <p:spPr>
          <a:xfrm>
            <a:off x="647700" y="2602057"/>
            <a:ext cx="6285760" cy="333425"/>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O ajuste da manete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 </a:t>
            </a:r>
            <a:r>
              <a:rPr sz="1100">
                <a:solidFill>
                  <a:srgbClr val="000000"/>
                </a:solidFill>
                <a:latin typeface="Calibri"/>
                <a:cs typeface="Calibri"/>
              </a:rPr>
              <a:t>em </a:t>
            </a:r>
            <a:r>
              <a:rPr lang="pt-BR" sz="1100">
                <a:solidFill>
                  <a:srgbClr val="000000"/>
                </a:solidFill>
                <a:latin typeface="Calibri"/>
                <a:cs typeface="Calibri"/>
              </a:rPr>
              <a:t>movimento</a:t>
            </a:r>
            <a:r>
              <a:rPr sz="1100">
                <a:solidFill>
                  <a:srgbClr val="000000"/>
                </a:solidFill>
                <a:latin typeface="Calibri"/>
                <a:cs typeface="Calibri"/>
              </a:rPr>
              <a:t> </a:t>
            </a:r>
            <a:r>
              <a:rPr sz="1100" dirty="0">
                <a:solidFill>
                  <a:srgbClr val="000000"/>
                </a:solidFill>
                <a:latin typeface="Calibri"/>
                <a:cs typeface="Calibri"/>
              </a:rPr>
              <a:t>é</a:t>
            </a:r>
            <a:r>
              <a:rPr sz="1100" spc="-12" dirty="0">
                <a:solidFill>
                  <a:srgbClr val="000000"/>
                </a:solidFill>
                <a:latin typeface="Calibri"/>
                <a:cs typeface="Calibri"/>
              </a:rPr>
              <a:t> </a:t>
            </a:r>
            <a:r>
              <a:rPr sz="1100" dirty="0">
                <a:solidFill>
                  <a:srgbClr val="000000"/>
                </a:solidFill>
                <a:latin typeface="Calibri"/>
                <a:cs typeface="Calibri"/>
              </a:rPr>
              <a:t>perigoso.</a:t>
            </a:r>
            <a:r>
              <a:rPr sz="1100" spc="11" dirty="0">
                <a:solidFill>
                  <a:srgbClr val="000000"/>
                </a:solidFill>
                <a:latin typeface="Calibri"/>
                <a:cs typeface="Calibri"/>
              </a:rPr>
              <a:t> </a:t>
            </a:r>
            <a:r>
              <a:rPr sz="1100" dirty="0">
                <a:solidFill>
                  <a:srgbClr val="000000"/>
                </a:solidFill>
                <a:latin typeface="Calibri"/>
                <a:cs typeface="Calibri"/>
              </a:rPr>
              <a:t>Se soltar</a:t>
            </a:r>
            <a:r>
              <a:rPr sz="1100" spc="-19" dirty="0">
                <a:solidFill>
                  <a:srgbClr val="000000"/>
                </a:solidFill>
                <a:latin typeface="Calibri"/>
                <a:cs typeface="Calibri"/>
              </a:rPr>
              <a:t> </a:t>
            </a:r>
            <a:r>
              <a:rPr sz="1100" dirty="0">
                <a:solidFill>
                  <a:srgbClr val="000000"/>
                </a:solidFill>
                <a:latin typeface="Calibri"/>
                <a:cs typeface="Calibri"/>
              </a:rPr>
              <a:t>uma</a:t>
            </a:r>
            <a:r>
              <a:rPr sz="1100" spc="-27" dirty="0">
                <a:solidFill>
                  <a:srgbClr val="000000"/>
                </a:solidFill>
                <a:latin typeface="Calibri"/>
                <a:cs typeface="Calibri"/>
              </a:rPr>
              <a:t> </a:t>
            </a:r>
            <a:r>
              <a:rPr sz="1100" dirty="0">
                <a:solidFill>
                  <a:srgbClr val="000000"/>
                </a:solidFill>
                <a:latin typeface="Calibri"/>
                <a:cs typeface="Calibri"/>
              </a:rPr>
              <a:t>mão do guiador </a:t>
            </a:r>
            <a:r>
              <a:rPr sz="1100">
                <a:solidFill>
                  <a:srgbClr val="000000"/>
                </a:solidFill>
                <a:latin typeface="Calibri"/>
                <a:cs typeface="Calibri"/>
              </a:rPr>
              <a:t>pode perder</a:t>
            </a:r>
            <a:endParaRPr lang="pt-BR" sz="1100">
              <a:solidFill>
                <a:srgbClr val="000000"/>
              </a:solidFill>
              <a:latin typeface="Calibri"/>
              <a:cs typeface="Calibri"/>
            </a:endParaRPr>
          </a:p>
          <a:p>
            <a:pPr marL="0" marR="0">
              <a:lnSpc>
                <a:spcPts val="1342"/>
              </a:lnSpc>
              <a:spcBef>
                <a:spcPts val="0"/>
              </a:spcBef>
              <a:spcAft>
                <a:spcPts val="0"/>
              </a:spcAft>
            </a:pPr>
            <a:r>
              <a:rPr sz="1100">
                <a:solidFill>
                  <a:srgbClr val="000000"/>
                </a:solidFill>
                <a:latin typeface="Calibri"/>
                <a:cs typeface="Calibri"/>
              </a:rPr>
              <a:t> o</a:t>
            </a:r>
            <a:r>
              <a:rPr lang="pt-BR" sz="1100">
                <a:solidFill>
                  <a:srgbClr val="000000"/>
                </a:solidFill>
                <a:latin typeface="Calibri"/>
                <a:cs typeface="Calibri"/>
              </a:rPr>
              <a:t> </a:t>
            </a:r>
            <a:r>
              <a:rPr sz="1100">
                <a:solidFill>
                  <a:srgbClr val="000000"/>
                </a:solidFill>
                <a:latin typeface="Calibri"/>
                <a:cs typeface="Calibri"/>
              </a:rPr>
              <a:t>control</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da moto.</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52</a:t>
            </a:r>
          </a:p>
        </p:txBody>
      </p:sp>
      <p:sp>
        <p:nvSpPr>
          <p:cNvPr id="13" name="CaixaDeTexto 12">
            <a:extLst>
              <a:ext uri="{FF2B5EF4-FFF2-40B4-BE49-F238E27FC236}">
                <a16:creationId xmlns:a16="http://schemas.microsoft.com/office/drawing/2014/main" id="{AB302386-0C1D-93AB-51A4-4DC6628AD680}"/>
              </a:ext>
            </a:extLst>
          </p:cNvPr>
          <p:cNvSpPr txBox="1"/>
          <p:nvPr/>
        </p:nvSpPr>
        <p:spPr>
          <a:xfrm>
            <a:off x="1579052" y="1138578"/>
            <a:ext cx="720080" cy="230832"/>
          </a:xfrm>
          <a:prstGeom prst="rect">
            <a:avLst/>
          </a:prstGeom>
          <a:noFill/>
        </p:spPr>
        <p:txBody>
          <a:bodyPr wrap="square" rtlCol="0">
            <a:spAutoFit/>
          </a:bodyPr>
          <a:lstStyle/>
          <a:p>
            <a:r>
              <a:rPr lang="pt-BR" sz="900"/>
              <a:t>AFINADOR</a:t>
            </a:r>
          </a:p>
        </p:txBody>
      </p:sp>
      <p:cxnSp>
        <p:nvCxnSpPr>
          <p:cNvPr id="15" name="Conector de Seta Reta 14">
            <a:extLst>
              <a:ext uri="{FF2B5EF4-FFF2-40B4-BE49-F238E27FC236}">
                <a16:creationId xmlns:a16="http://schemas.microsoft.com/office/drawing/2014/main" id="{49EC111D-52E6-1FB2-AA8D-23347047595B}"/>
              </a:ext>
            </a:extLst>
          </p:cNvPr>
          <p:cNvCxnSpPr>
            <a:cxnSpLocks/>
          </p:cNvCxnSpPr>
          <p:nvPr/>
        </p:nvCxnSpPr>
        <p:spPr>
          <a:xfrm flipH="1">
            <a:off x="1507044" y="1318759"/>
            <a:ext cx="144016" cy="1933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822960" y="967232"/>
            <a:ext cx="1962912" cy="25298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2106662"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do</a:t>
            </a:r>
            <a:r>
              <a:rPr sz="1100" b="1" spc="-10" dirty="0">
                <a:solidFill>
                  <a:srgbClr val="4F81BD"/>
                </a:solidFill>
                <a:latin typeface="Cambria"/>
                <a:cs typeface="Cambria"/>
              </a:rPr>
              <a:t> </a:t>
            </a:r>
            <a:r>
              <a:rPr sz="1100" b="1" dirty="0">
                <a:solidFill>
                  <a:srgbClr val="4F81BD"/>
                </a:solidFill>
                <a:latin typeface="Cambria"/>
                <a:cs typeface="Cambria"/>
              </a:rPr>
              <a:t>seletor</a:t>
            </a:r>
            <a:r>
              <a:rPr sz="1100" b="1" spc="-10" dirty="0">
                <a:solidFill>
                  <a:srgbClr val="4F81BD"/>
                </a:solidFill>
                <a:latin typeface="Cambria"/>
                <a:cs typeface="Cambria"/>
              </a:rPr>
              <a:t> </a:t>
            </a:r>
            <a:r>
              <a:rPr sz="1100" b="1" dirty="0">
                <a:solidFill>
                  <a:srgbClr val="4F81BD"/>
                </a:solidFill>
                <a:latin typeface="Cambria"/>
                <a:cs typeface="Cambria"/>
              </a:rPr>
              <a:t>de mudanças</a:t>
            </a:r>
          </a:p>
        </p:txBody>
      </p:sp>
      <p:sp>
        <p:nvSpPr>
          <p:cNvPr id="6" name="object 6"/>
          <p:cNvSpPr txBox="1"/>
          <p:nvPr/>
        </p:nvSpPr>
        <p:spPr>
          <a:xfrm>
            <a:off x="2898648" y="1097372"/>
            <a:ext cx="4140217" cy="67967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estado da estrada</a:t>
            </a:r>
            <a:r>
              <a:rPr sz="1100" spc="-15" dirty="0">
                <a:solidFill>
                  <a:srgbClr val="000000"/>
                </a:solidFill>
                <a:latin typeface="Calibri"/>
                <a:cs typeface="Calibri"/>
              </a:rPr>
              <a:t> </a:t>
            </a:r>
            <a:r>
              <a:rPr sz="1100" dirty="0">
                <a:solidFill>
                  <a:srgbClr val="000000"/>
                </a:solidFill>
                <a:latin typeface="Calibri"/>
                <a:cs typeface="Calibri"/>
              </a:rPr>
              <a:t>muda durante a condução. O seletor da caixa </a:t>
            </a:r>
            <a:r>
              <a:rPr sz="1100" spc="-15" dirty="0">
                <a:solidFill>
                  <a:srgbClr val="000000"/>
                </a:solidFill>
                <a:latin typeface="Calibri"/>
                <a:cs typeface="Calibri"/>
              </a:rPr>
              <a:t>de</a:t>
            </a:r>
          </a:p>
          <a:p>
            <a:pPr marL="0" marR="0">
              <a:lnSpc>
                <a:spcPts val="1344"/>
              </a:lnSpc>
              <a:spcBef>
                <a:spcPts val="50"/>
              </a:spcBef>
              <a:spcAft>
                <a:spcPts val="0"/>
              </a:spcAft>
            </a:pPr>
            <a:r>
              <a:rPr sz="1100" dirty="0">
                <a:solidFill>
                  <a:srgbClr val="000000"/>
                </a:solidFill>
                <a:latin typeface="Calibri"/>
                <a:cs typeface="Calibri"/>
              </a:rPr>
              <a:t>velocidades pode afetar</a:t>
            </a:r>
            <a:r>
              <a:rPr sz="1100" spc="-16" dirty="0">
                <a:solidFill>
                  <a:srgbClr val="000000"/>
                </a:solidFill>
                <a:latin typeface="Calibri"/>
                <a:cs typeface="Calibri"/>
              </a:rPr>
              <a:t> </a:t>
            </a:r>
            <a:r>
              <a:rPr sz="1100" dirty="0">
                <a:solidFill>
                  <a:srgbClr val="000000"/>
                </a:solidFill>
                <a:latin typeface="Calibri"/>
                <a:cs typeface="Calibri"/>
              </a:rPr>
              <a:t>a velocidade de condução e a força de tração.</a:t>
            </a:r>
          </a:p>
          <a:p>
            <a:pPr marL="0" marR="0">
              <a:lnSpc>
                <a:spcPts val="1343"/>
              </a:lnSpc>
              <a:spcBef>
                <a:spcPts val="0"/>
              </a:spcBef>
              <a:spcAft>
                <a:spcPts val="0"/>
              </a:spcAft>
            </a:pPr>
            <a:r>
              <a:rPr sz="1100" dirty="0">
                <a:solidFill>
                  <a:srgbClr val="000000"/>
                </a:solidFill>
                <a:latin typeface="Calibri"/>
                <a:cs typeface="Calibri"/>
              </a:rPr>
              <a:t>A vareta </a:t>
            </a:r>
            <a:r>
              <a:rPr sz="1100">
                <a:solidFill>
                  <a:srgbClr val="000000"/>
                </a:solidFill>
                <a:latin typeface="Calibri"/>
                <a:cs typeface="Calibri"/>
              </a:rPr>
              <a:t>de </a:t>
            </a:r>
            <a:r>
              <a:rPr lang="pt-BR" sz="1100">
                <a:solidFill>
                  <a:srgbClr val="000000"/>
                </a:solidFill>
                <a:latin typeface="Calibri"/>
                <a:cs typeface="Calibri"/>
              </a:rPr>
              <a:t>acionamento</a:t>
            </a:r>
            <a:r>
              <a:rPr sz="1100">
                <a:solidFill>
                  <a:srgbClr val="000000"/>
                </a:solidFill>
                <a:latin typeface="Calibri"/>
                <a:cs typeface="Calibri"/>
              </a:rPr>
              <a:t> </a:t>
            </a:r>
            <a:r>
              <a:rPr sz="1100" dirty="0">
                <a:solidFill>
                  <a:srgbClr val="000000"/>
                </a:solidFill>
                <a:latin typeface="Calibri"/>
                <a:cs typeface="Calibri"/>
              </a:rPr>
              <a:t>do seletor de</a:t>
            </a:r>
            <a:r>
              <a:rPr sz="1100" spc="-14" dirty="0">
                <a:solidFill>
                  <a:srgbClr val="000000"/>
                </a:solidFill>
                <a:latin typeface="Calibri"/>
                <a:cs typeface="Calibri"/>
              </a:rPr>
              <a:t> </a:t>
            </a:r>
            <a:r>
              <a:rPr sz="1100" dirty="0">
                <a:solidFill>
                  <a:srgbClr val="000000"/>
                </a:solidFill>
                <a:latin typeface="Calibri"/>
                <a:cs typeface="Calibri"/>
              </a:rPr>
              <a:t>mudanças ajusta-se para </a:t>
            </a:r>
            <a:r>
              <a:rPr sz="1100" spc="11">
                <a:solidFill>
                  <a:srgbClr val="000000"/>
                </a:solidFill>
                <a:latin typeface="Calibri"/>
                <a:cs typeface="Calibri"/>
              </a:rPr>
              <a:t>se</a:t>
            </a:r>
            <a:r>
              <a:rPr sz="1100">
                <a:solidFill>
                  <a:srgbClr val="000000"/>
                </a:solidFill>
                <a:latin typeface="Calibri"/>
                <a:cs typeface="Calibri"/>
              </a:rPr>
              <a:t> adaptar</a:t>
            </a:r>
            <a:r>
              <a:rPr lang="pt-BR" sz="1100">
                <a:solidFill>
                  <a:srgbClr val="000000"/>
                </a:solidFill>
                <a:latin typeface="Calibri"/>
                <a:cs typeface="Calibri"/>
              </a:rPr>
              <a:t> </a:t>
            </a:r>
            <a:r>
              <a:rPr sz="1100">
                <a:solidFill>
                  <a:srgbClr val="000000"/>
                </a:solidFill>
                <a:latin typeface="Calibri"/>
                <a:cs typeface="Calibri"/>
              </a:rPr>
              <a:t>aos </a:t>
            </a:r>
            <a:r>
              <a:rPr sz="1100" dirty="0">
                <a:solidFill>
                  <a:srgbClr val="000000"/>
                </a:solidFill>
                <a:latin typeface="Calibri"/>
                <a:cs typeface="Calibri"/>
              </a:rPr>
              <a:t>seus hábitos de condução.</a:t>
            </a:r>
          </a:p>
        </p:txBody>
      </p:sp>
      <p:sp>
        <p:nvSpPr>
          <p:cNvPr id="7" name="object 7"/>
          <p:cNvSpPr txBox="1"/>
          <p:nvPr/>
        </p:nvSpPr>
        <p:spPr>
          <a:xfrm>
            <a:off x="2898648" y="1830573"/>
            <a:ext cx="4082897" cy="351443"/>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r>
              <a:rPr sz="1100" spc="3023" dirty="0">
                <a:solidFill>
                  <a:srgbClr val="000000"/>
                </a:solidFill>
                <a:latin typeface="Times New Roman"/>
                <a:cs typeface="Times New Roman"/>
              </a:rPr>
              <a:t> </a:t>
            </a:r>
            <a:r>
              <a:rPr sz="1100" dirty="0">
                <a:solidFill>
                  <a:srgbClr val="000000"/>
                </a:solidFill>
                <a:latin typeface="Calibri"/>
                <a:cs typeface="Calibri"/>
              </a:rPr>
              <a:t>Afrouxe as duas contraporcas (1)</a:t>
            </a:r>
            <a:r>
              <a:rPr sz="1100" spc="-17" dirty="0">
                <a:solidFill>
                  <a:srgbClr val="000000"/>
                </a:solidFill>
                <a:latin typeface="Calibri"/>
                <a:cs typeface="Calibri"/>
              </a:rPr>
              <a:t> </a:t>
            </a:r>
            <a:r>
              <a:rPr sz="1100" dirty="0">
                <a:solidFill>
                  <a:srgbClr val="000000"/>
                </a:solidFill>
                <a:latin typeface="Calibri"/>
                <a:cs typeface="Calibri"/>
              </a:rPr>
              <a:t>da vareta</a:t>
            </a:r>
            <a:r>
              <a:rPr sz="1100" spc="-10" dirty="0">
                <a:solidFill>
                  <a:srgbClr val="000000"/>
                </a:solidFill>
                <a:latin typeface="Calibri"/>
                <a:cs typeface="Calibri"/>
              </a:rPr>
              <a:t> </a:t>
            </a:r>
            <a:r>
              <a:rPr sz="1100">
                <a:solidFill>
                  <a:srgbClr val="000000"/>
                </a:solidFill>
                <a:latin typeface="Calibri"/>
                <a:cs typeface="Calibri"/>
              </a:rPr>
              <a:t>de</a:t>
            </a:r>
            <a:r>
              <a:rPr sz="1100" spc="22">
                <a:solidFill>
                  <a:srgbClr val="000000"/>
                </a:solidFill>
                <a:latin typeface="Calibri"/>
                <a:cs typeface="Calibri"/>
              </a:rPr>
              <a:t> </a:t>
            </a:r>
            <a:r>
              <a:rPr lang="pt-BR" sz="1100">
                <a:solidFill>
                  <a:srgbClr val="000000"/>
                </a:solidFill>
                <a:latin typeface="Calibri"/>
                <a:cs typeface="Calibri"/>
              </a:rPr>
              <a:t>acionamento</a:t>
            </a:r>
            <a:r>
              <a:rPr sz="1100">
                <a:solidFill>
                  <a:srgbClr val="000000"/>
                </a:solidFill>
                <a:latin typeface="Calibri"/>
                <a:cs typeface="Calibri"/>
              </a:rPr>
              <a:t> com o</a:t>
            </a:r>
            <a:r>
              <a:rPr lang="pt-BR" sz="1100">
                <a:solidFill>
                  <a:srgbClr val="000000"/>
                </a:solidFill>
                <a:latin typeface="Calibri"/>
                <a:cs typeface="Calibri"/>
              </a:rPr>
              <a:t> </a:t>
            </a:r>
            <a:r>
              <a:rPr sz="1100">
                <a:solidFill>
                  <a:srgbClr val="000000"/>
                </a:solidFill>
                <a:latin typeface="Calibri"/>
                <a:cs typeface="Calibri"/>
              </a:rPr>
              <a:t>seletor </a:t>
            </a:r>
            <a:r>
              <a:rPr sz="1100" dirty="0">
                <a:solidFill>
                  <a:srgbClr val="000000"/>
                </a:solidFill>
                <a:latin typeface="Calibri"/>
                <a:cs typeface="Calibri"/>
              </a:rPr>
              <a:t>de mudanças.</a:t>
            </a:r>
          </a:p>
        </p:txBody>
      </p:sp>
      <p:sp>
        <p:nvSpPr>
          <p:cNvPr id="8" name="object 8"/>
          <p:cNvSpPr txBox="1"/>
          <p:nvPr/>
        </p:nvSpPr>
        <p:spPr>
          <a:xfrm>
            <a:off x="2898648" y="2179569"/>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9" name="object 9"/>
          <p:cNvSpPr txBox="1"/>
          <p:nvPr/>
        </p:nvSpPr>
        <p:spPr>
          <a:xfrm>
            <a:off x="3381756" y="2187032"/>
            <a:ext cx="3461564" cy="500137"/>
          </a:xfrm>
          <a:prstGeom prst="rect">
            <a:avLst/>
          </a:prstGeom>
        </p:spPr>
        <p:txBody>
          <a:bodyPr vert="horz" wrap="square" lIns="0" tIns="0" rIns="0" bIns="0" rtlCol="0">
            <a:spAutoFit/>
          </a:bodyPr>
          <a:lstStyle/>
          <a:p>
            <a:pPr>
              <a:lnSpc>
                <a:spcPts val="1347"/>
              </a:lnSpc>
            </a:pPr>
            <a:r>
              <a:rPr sz="1100" dirty="0">
                <a:solidFill>
                  <a:srgbClr val="000000"/>
                </a:solidFill>
                <a:latin typeface="Calibri"/>
                <a:cs typeface="Calibri"/>
              </a:rPr>
              <a:t>Rode a vareta</a:t>
            </a:r>
            <a:r>
              <a:rPr sz="1100" spc="-16" dirty="0">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acionamento</a:t>
            </a:r>
            <a:r>
              <a:rPr sz="1100">
                <a:solidFill>
                  <a:srgbClr val="000000"/>
                </a:solidFill>
                <a:latin typeface="Calibri"/>
                <a:cs typeface="Calibri"/>
              </a:rPr>
              <a:t> </a:t>
            </a:r>
            <a:r>
              <a:rPr sz="1100" dirty="0">
                <a:solidFill>
                  <a:srgbClr val="000000"/>
                </a:solidFill>
                <a:latin typeface="Calibri"/>
                <a:cs typeface="Calibri"/>
              </a:rPr>
              <a:t>(2)</a:t>
            </a:r>
            <a:r>
              <a:rPr sz="1100" spc="12" dirty="0">
                <a:solidFill>
                  <a:srgbClr val="000000"/>
                </a:solidFill>
                <a:latin typeface="Calibri"/>
                <a:cs typeface="Calibri"/>
              </a:rPr>
              <a:t> </a:t>
            </a:r>
            <a:r>
              <a:rPr sz="1100" dirty="0">
                <a:solidFill>
                  <a:srgbClr val="000000"/>
                </a:solidFill>
                <a:latin typeface="Calibri"/>
                <a:cs typeface="Calibri"/>
              </a:rPr>
              <a:t>para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sentido </a:t>
            </a:r>
            <a:r>
              <a:rPr sz="1100" spc="16" dirty="0">
                <a:solidFill>
                  <a:srgbClr val="000000"/>
                </a:solidFill>
                <a:latin typeface="Calibri"/>
                <a:cs typeface="Calibri"/>
              </a:rPr>
              <a:t>ou</a:t>
            </a:r>
            <a:r>
              <a:rPr sz="1100" spc="-26" dirty="0">
                <a:solidFill>
                  <a:srgbClr val="000000"/>
                </a:solidFill>
                <a:latin typeface="Calibri"/>
                <a:cs typeface="Calibri"/>
              </a:rPr>
              <a:t> </a:t>
            </a:r>
            <a:r>
              <a:rPr sz="1100">
                <a:solidFill>
                  <a:srgbClr val="000000"/>
                </a:solidFill>
                <a:latin typeface="Calibri"/>
                <a:cs typeface="Calibri"/>
              </a:rPr>
              <a:t>outro até</a:t>
            </a:r>
            <a:r>
              <a:rPr lang="pt-BR" sz="1100">
                <a:solidFill>
                  <a:srgbClr val="000000"/>
                </a:solidFill>
                <a:cs typeface="Calibri"/>
              </a:rPr>
              <a:t> conseguir a altura correta do pedal.</a:t>
            </a:r>
          </a:p>
          <a:p>
            <a:pPr marL="0" marR="0">
              <a:lnSpc>
                <a:spcPts val="1347"/>
              </a:lnSpc>
              <a:spcBef>
                <a:spcPts val="0"/>
              </a:spcBef>
              <a:spcAft>
                <a:spcPts val="0"/>
              </a:spcAft>
            </a:pPr>
            <a:endParaRPr sz="1100" dirty="0">
              <a:solidFill>
                <a:srgbClr val="000000"/>
              </a:solidFill>
              <a:latin typeface="Calibri"/>
              <a:cs typeface="Calibri"/>
            </a:endParaRPr>
          </a:p>
        </p:txBody>
      </p:sp>
      <p:sp>
        <p:nvSpPr>
          <p:cNvPr id="11" name="object 11"/>
          <p:cNvSpPr txBox="1"/>
          <p:nvPr/>
        </p:nvSpPr>
        <p:spPr>
          <a:xfrm>
            <a:off x="2898648" y="252704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12" name="object 12"/>
          <p:cNvSpPr txBox="1"/>
          <p:nvPr/>
        </p:nvSpPr>
        <p:spPr>
          <a:xfrm>
            <a:off x="3381756" y="2534504"/>
            <a:ext cx="26844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Finalmente, aperte as</a:t>
            </a:r>
            <a:r>
              <a:rPr sz="1100" spc="-12" dirty="0">
                <a:solidFill>
                  <a:srgbClr val="000000"/>
                </a:solidFill>
                <a:latin typeface="Calibri"/>
                <a:cs typeface="Calibri"/>
              </a:rPr>
              <a:t> </a:t>
            </a:r>
            <a:r>
              <a:rPr sz="1100" dirty="0">
                <a:solidFill>
                  <a:srgbClr val="000000"/>
                </a:solidFill>
                <a:latin typeface="Calibri"/>
                <a:cs typeface="Calibri"/>
              </a:rPr>
              <a:t>duas</a:t>
            </a:r>
            <a:r>
              <a:rPr sz="1100" spc="-10" dirty="0">
                <a:solidFill>
                  <a:srgbClr val="000000"/>
                </a:solidFill>
                <a:latin typeface="Calibri"/>
                <a:cs typeface="Calibri"/>
              </a:rPr>
              <a:t> </a:t>
            </a:r>
            <a:r>
              <a:rPr sz="1100" dirty="0">
                <a:solidFill>
                  <a:srgbClr val="000000"/>
                </a:solidFill>
                <a:latin typeface="Calibri"/>
                <a:cs typeface="Calibri"/>
              </a:rPr>
              <a:t>contraporcas</a:t>
            </a:r>
            <a:r>
              <a:rPr sz="1100" spc="-18" dirty="0">
                <a:solidFill>
                  <a:srgbClr val="000000"/>
                </a:solidFill>
                <a:latin typeface="Calibri"/>
                <a:cs typeface="Calibri"/>
              </a:rPr>
              <a:t> </a:t>
            </a:r>
            <a:r>
              <a:rPr sz="1100" dirty="0">
                <a:solidFill>
                  <a:srgbClr val="000000"/>
                </a:solidFill>
                <a:latin typeface="Calibri"/>
                <a:cs typeface="Calibri"/>
              </a:rPr>
              <a:t>(1).</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53</a:t>
            </a:r>
          </a:p>
        </p:txBody>
      </p:sp>
      <p:sp>
        <p:nvSpPr>
          <p:cNvPr id="10" name="object 4">
            <a:extLst>
              <a:ext uri="{FF2B5EF4-FFF2-40B4-BE49-F238E27FC236}">
                <a16:creationId xmlns:a16="http://schemas.microsoft.com/office/drawing/2014/main" id="{02B8FBCC-45FC-230A-1753-A352D60684CE}"/>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1500" y="897128"/>
            <a:ext cx="1848612" cy="261213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3535172"/>
            <a:ext cx="6301740" cy="923543"/>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362"/>
            <a:ext cx="232601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do</a:t>
            </a:r>
            <a:r>
              <a:rPr sz="1100" b="1" spc="-10" dirty="0">
                <a:solidFill>
                  <a:srgbClr val="4F81BD"/>
                </a:solidFill>
                <a:latin typeface="Cambria"/>
                <a:cs typeface="Cambria"/>
              </a:rPr>
              <a:t> </a:t>
            </a:r>
            <a:r>
              <a:rPr sz="1100" b="1" dirty="0">
                <a:solidFill>
                  <a:srgbClr val="4F81BD"/>
                </a:solidFill>
                <a:latin typeface="Cambria"/>
                <a:cs typeface="Cambria"/>
              </a:rPr>
              <a:t>pedal </a:t>
            </a:r>
            <a:r>
              <a:rPr sz="1100" b="1">
                <a:solidFill>
                  <a:srgbClr val="4F81BD"/>
                </a:solidFill>
                <a:latin typeface="Cambria"/>
                <a:cs typeface="Cambria"/>
              </a:rPr>
              <a:t>de </a:t>
            </a:r>
            <a:r>
              <a:rPr lang="pt-BR" sz="1100" b="1">
                <a:solidFill>
                  <a:srgbClr val="4F81BD"/>
                </a:solidFill>
                <a:latin typeface="Cambria"/>
                <a:cs typeface="Cambria"/>
              </a:rPr>
              <a:t>freio</a:t>
            </a:r>
            <a:r>
              <a:rPr sz="1100" b="1">
                <a:solidFill>
                  <a:srgbClr val="4F81BD"/>
                </a:solidFill>
                <a:latin typeface="Cambria"/>
                <a:cs typeface="Cambria"/>
              </a:rPr>
              <a:t> </a:t>
            </a:r>
            <a:r>
              <a:rPr sz="1100" b="1" dirty="0">
                <a:solidFill>
                  <a:srgbClr val="4F81BD"/>
                </a:solidFill>
                <a:latin typeface="Cambria"/>
                <a:cs typeface="Cambria"/>
              </a:rPr>
              <a:t>traseiro</a:t>
            </a:r>
          </a:p>
        </p:txBody>
      </p:sp>
      <p:sp>
        <p:nvSpPr>
          <p:cNvPr id="7" name="object 7"/>
          <p:cNvSpPr txBox="1"/>
          <p:nvPr/>
        </p:nvSpPr>
        <p:spPr>
          <a:xfrm>
            <a:off x="2537459" y="1114136"/>
            <a:ext cx="4455311"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Mantenha a altura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pedal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traseiro numa posição</a:t>
            </a:r>
            <a:r>
              <a:rPr sz="1100" spc="20" dirty="0">
                <a:solidFill>
                  <a:srgbClr val="000000"/>
                </a:solidFill>
                <a:latin typeface="Calibri"/>
                <a:cs typeface="Calibri"/>
              </a:rPr>
              <a:t> </a:t>
            </a:r>
            <a:r>
              <a:rPr sz="1100" dirty="0">
                <a:solidFill>
                  <a:srgbClr val="000000"/>
                </a:solidFill>
                <a:latin typeface="Calibri"/>
                <a:cs typeface="Calibri"/>
              </a:rPr>
              <a:t>adequada. Se</a:t>
            </a:r>
          </a:p>
          <a:p>
            <a:pPr marL="0" marR="0">
              <a:lnSpc>
                <a:spcPts val="1344"/>
              </a:lnSpc>
              <a:spcBef>
                <a:spcPts val="50"/>
              </a:spcBef>
              <a:spcAft>
                <a:spcPts val="0"/>
              </a:spcAft>
            </a:pPr>
            <a:r>
              <a:rPr sz="1100" dirty="0">
                <a:solidFill>
                  <a:srgbClr val="000000"/>
                </a:solidFill>
                <a:latin typeface="Calibri"/>
                <a:cs typeface="Calibri"/>
              </a:rPr>
              <a:t>for</a:t>
            </a:r>
            <a:r>
              <a:rPr sz="1100" spc="-13" dirty="0">
                <a:solidFill>
                  <a:srgbClr val="000000"/>
                </a:solidFill>
                <a:latin typeface="Calibri"/>
                <a:cs typeface="Calibri"/>
              </a:rPr>
              <a:t> </a:t>
            </a:r>
            <a:r>
              <a:rPr sz="1100" dirty="0">
                <a:solidFill>
                  <a:srgbClr val="000000"/>
                </a:solidFill>
                <a:latin typeface="Calibri"/>
                <a:cs typeface="Calibri"/>
              </a:rPr>
              <a:t>demasiado</a:t>
            </a:r>
            <a:r>
              <a:rPr sz="1100" spc="18" dirty="0">
                <a:solidFill>
                  <a:srgbClr val="000000"/>
                </a:solidFill>
                <a:latin typeface="Calibri"/>
                <a:cs typeface="Calibri"/>
              </a:rPr>
              <a:t> </a:t>
            </a:r>
            <a:r>
              <a:rPr sz="1100" dirty="0">
                <a:solidFill>
                  <a:srgbClr val="000000"/>
                </a:solidFill>
                <a:latin typeface="Calibri"/>
                <a:cs typeface="Calibri"/>
              </a:rPr>
              <a:t>alta, pode causar erros ao</a:t>
            </a:r>
            <a:r>
              <a:rPr sz="1100" spc="26" dirty="0">
                <a:solidFill>
                  <a:srgbClr val="000000"/>
                </a:solidFill>
                <a:latin typeface="Calibri"/>
                <a:cs typeface="Calibri"/>
              </a:rPr>
              <a:t> </a:t>
            </a:r>
            <a:r>
              <a:rPr sz="1100" dirty="0">
                <a:solidFill>
                  <a:srgbClr val="000000"/>
                </a:solidFill>
                <a:latin typeface="Calibri"/>
                <a:cs typeface="Calibri"/>
              </a:rPr>
              <a:t>ser usada, o que provoca</a:t>
            </a:r>
            <a:r>
              <a:rPr sz="1100" spc="-17" dirty="0">
                <a:solidFill>
                  <a:srgbClr val="000000"/>
                </a:solidFill>
                <a:latin typeface="Calibri"/>
                <a:cs typeface="Calibri"/>
              </a:rPr>
              <a:t> </a:t>
            </a:r>
            <a:r>
              <a:rPr sz="1100" dirty="0">
                <a:solidFill>
                  <a:srgbClr val="000000"/>
                </a:solidFill>
                <a:latin typeface="Calibri"/>
                <a:cs typeface="Calibri"/>
              </a:rPr>
              <a:t>desgaste</a:t>
            </a:r>
          </a:p>
          <a:p>
            <a:pPr>
              <a:lnSpc>
                <a:spcPts val="1343"/>
              </a:lnSpc>
            </a:pPr>
            <a:r>
              <a:rPr sz="1100" dirty="0">
                <a:solidFill>
                  <a:srgbClr val="000000"/>
                </a:solidFill>
                <a:latin typeface="Calibri"/>
                <a:cs typeface="Calibri"/>
              </a:rPr>
              <a:t>nas pastilhas </a:t>
            </a:r>
            <a:r>
              <a:rPr sz="1100">
                <a:solidFill>
                  <a:srgbClr val="000000"/>
                </a:solidFill>
                <a:latin typeface="Calibri"/>
                <a:cs typeface="Calibri"/>
              </a:rPr>
              <a:t>de </a:t>
            </a:r>
            <a:r>
              <a:rPr lang="pt-BR" sz="1100">
                <a:solidFill>
                  <a:srgbClr val="000000"/>
                </a:solidFill>
                <a:cs typeface="Calibri"/>
              </a:rPr>
              <a:t>freio</a:t>
            </a:r>
            <a:r>
              <a:rPr sz="1100">
                <a:solidFill>
                  <a:srgbClr val="000000"/>
                </a:solidFill>
                <a:latin typeface="Calibri"/>
                <a:cs typeface="Calibri"/>
              </a:rPr>
              <a:t>.</a:t>
            </a:r>
            <a:endParaRPr sz="1100" dirty="0">
              <a:solidFill>
                <a:srgbClr val="000000"/>
              </a:solidFill>
              <a:latin typeface="Calibri"/>
              <a:cs typeface="Calibri"/>
            </a:endParaRPr>
          </a:p>
        </p:txBody>
      </p:sp>
      <p:sp>
        <p:nvSpPr>
          <p:cNvPr id="8" name="object 8"/>
          <p:cNvSpPr txBox="1"/>
          <p:nvPr/>
        </p:nvSpPr>
        <p:spPr>
          <a:xfrm>
            <a:off x="2537459" y="1676492"/>
            <a:ext cx="4348892" cy="346249"/>
          </a:xfrm>
          <a:prstGeom prst="rect">
            <a:avLst/>
          </a:prstGeom>
        </p:spPr>
        <p:txBody>
          <a:bodyPr vert="horz" wrap="square" lIns="0" tIns="0" rIns="0" bIns="0" rtlCol="0">
            <a:spAutoFit/>
          </a:bodyPr>
          <a:lstStyle/>
          <a:p>
            <a:pPr>
              <a:lnSpc>
                <a:spcPts val="1347"/>
              </a:lnSpc>
            </a:pPr>
            <a:r>
              <a:rPr sz="1100" dirty="0">
                <a:solidFill>
                  <a:srgbClr val="000000"/>
                </a:solidFill>
                <a:latin typeface="Calibri"/>
                <a:cs typeface="Calibri"/>
              </a:rPr>
              <a:t>Para </a:t>
            </a:r>
            <a:r>
              <a:rPr sz="1100">
                <a:solidFill>
                  <a:srgbClr val="000000"/>
                </a:solidFill>
                <a:latin typeface="Calibri"/>
                <a:cs typeface="Calibri"/>
              </a:rPr>
              <a:t>a </a:t>
            </a:r>
            <a:r>
              <a:rPr lang="pt-BR" sz="1100">
                <a:solidFill>
                  <a:srgbClr val="000000"/>
                </a:solidFill>
                <a:latin typeface="Calibri"/>
                <a:cs typeface="Calibri"/>
              </a:rPr>
              <a:t>con</a:t>
            </a:r>
            <a:r>
              <a:rPr sz="1100">
                <a:solidFill>
                  <a:srgbClr val="000000"/>
                </a:solidFill>
                <a:latin typeface="Calibri"/>
                <a:cs typeface="Calibri"/>
              </a:rPr>
              <a:t>fiabilidade </a:t>
            </a:r>
            <a:r>
              <a:rPr sz="1100" dirty="0">
                <a:solidFill>
                  <a:srgbClr val="000000"/>
                </a:solidFill>
                <a:latin typeface="Calibri"/>
                <a:cs typeface="Calibri"/>
              </a:rPr>
              <a:t>do travão, a folga do</a:t>
            </a:r>
            <a:r>
              <a:rPr sz="1100" spc="14" dirty="0">
                <a:solidFill>
                  <a:srgbClr val="000000"/>
                </a:solidFill>
                <a:latin typeface="Calibri"/>
                <a:cs typeface="Calibri"/>
              </a:rPr>
              <a:t> </a:t>
            </a:r>
            <a:r>
              <a:rPr sz="1100" dirty="0">
                <a:solidFill>
                  <a:srgbClr val="000000"/>
                </a:solidFill>
                <a:latin typeface="Calibri"/>
                <a:cs typeface="Calibri"/>
              </a:rPr>
              <a:t>pedal </a:t>
            </a:r>
            <a:r>
              <a:rPr sz="1100">
                <a:solidFill>
                  <a:srgbClr val="000000"/>
                </a:solidFill>
                <a:latin typeface="Calibri"/>
                <a:cs typeface="Calibri"/>
              </a:rPr>
              <a:t>de </a:t>
            </a:r>
            <a:r>
              <a:rPr lang="pt-BR" sz="1100">
                <a:solidFill>
                  <a:srgbClr val="000000"/>
                </a:solidFill>
                <a:cs typeface="Calibri"/>
              </a:rPr>
              <a:t>freio</a:t>
            </a:r>
            <a:r>
              <a:rPr sz="1100">
                <a:solidFill>
                  <a:srgbClr val="000000"/>
                </a:solidFill>
                <a:latin typeface="Calibri"/>
                <a:cs typeface="Calibri"/>
              </a:rPr>
              <a:t> </a:t>
            </a:r>
            <a:r>
              <a:rPr sz="1100" dirty="0">
                <a:solidFill>
                  <a:srgbClr val="000000"/>
                </a:solidFill>
                <a:latin typeface="Calibri"/>
                <a:cs typeface="Calibri"/>
              </a:rPr>
              <a:t>traseiro deve estar</a:t>
            </a:r>
          </a:p>
          <a:p>
            <a:pPr marL="0" marR="0">
              <a:lnSpc>
                <a:spcPts val="1344"/>
              </a:lnSpc>
              <a:spcBef>
                <a:spcPts val="50"/>
              </a:spcBef>
              <a:spcAft>
                <a:spcPts val="0"/>
              </a:spcAft>
            </a:pPr>
            <a:r>
              <a:rPr sz="1100" dirty="0">
                <a:solidFill>
                  <a:srgbClr val="000000"/>
                </a:solidFill>
                <a:latin typeface="Calibri"/>
                <a:cs typeface="Calibri"/>
              </a:rPr>
              <a:t>entre os 25~35 mm. Para o ajustar, observe os seguintes passos:</a:t>
            </a:r>
          </a:p>
        </p:txBody>
      </p:sp>
      <p:sp>
        <p:nvSpPr>
          <p:cNvPr id="9" name="object 9"/>
          <p:cNvSpPr txBox="1"/>
          <p:nvPr/>
        </p:nvSpPr>
        <p:spPr>
          <a:xfrm>
            <a:off x="2537459" y="2069684"/>
            <a:ext cx="2526409" cy="71980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o contrapino do eixo (1).</a:t>
            </a:r>
          </a:p>
          <a:p>
            <a:pPr marL="0" marR="0">
              <a:lnSpc>
                <a:spcPts val="1331"/>
              </a:lnSpc>
              <a:spcBef>
                <a:spcPts val="5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o eixo</a:t>
            </a:r>
            <a:r>
              <a:rPr sz="1100" spc="21" dirty="0">
                <a:solidFill>
                  <a:srgbClr val="000000"/>
                </a:solidFill>
                <a:latin typeface="Calibri"/>
                <a:cs typeface="Calibri"/>
              </a:rPr>
              <a:t> </a:t>
            </a:r>
            <a:r>
              <a:rPr sz="1100" dirty="0">
                <a:solidFill>
                  <a:srgbClr val="000000"/>
                </a:solidFill>
                <a:latin typeface="Calibri"/>
                <a:cs typeface="Calibri"/>
              </a:rPr>
              <a:t>(2).</a:t>
            </a:r>
          </a:p>
          <a:p>
            <a:pPr marL="0" marR="0">
              <a:lnSpc>
                <a:spcPts val="1344"/>
              </a:lnSpc>
              <a:spcBef>
                <a:spcPts val="0"/>
              </a:spcBef>
              <a:spcAft>
                <a:spcPts val="0"/>
              </a:spcAft>
            </a:pPr>
            <a:r>
              <a:rPr sz="1100" dirty="0">
                <a:solidFill>
                  <a:srgbClr val="000000"/>
                </a:solidFill>
                <a:latin typeface="Calibri"/>
                <a:cs typeface="Calibri"/>
              </a:rPr>
              <a:t>- Afrouxe a porca (3) da vareta de ajuste.</a:t>
            </a:r>
          </a:p>
          <a:p>
            <a:pPr marL="0" marR="0">
              <a:lnSpc>
                <a:spcPts val="1344"/>
              </a:lnSpc>
              <a:spcBef>
                <a:spcPts val="50"/>
              </a:spcBef>
              <a:spcAft>
                <a:spcPts val="0"/>
              </a:spcAft>
            </a:pPr>
            <a:r>
              <a:rPr sz="1100" dirty="0">
                <a:solidFill>
                  <a:srgbClr val="000000"/>
                </a:solidFill>
                <a:latin typeface="Calibri"/>
                <a:cs typeface="Calibri"/>
              </a:rPr>
              <a:t>- Aperte ou afrouxe a vareta de ajuste (4).</a:t>
            </a:r>
          </a:p>
        </p:txBody>
      </p:sp>
      <p:sp>
        <p:nvSpPr>
          <p:cNvPr id="10" name="object 10"/>
          <p:cNvSpPr txBox="1"/>
          <p:nvPr/>
        </p:nvSpPr>
        <p:spPr>
          <a:xfrm>
            <a:off x="2534412" y="2750912"/>
            <a:ext cx="4269922" cy="550644"/>
          </a:xfrm>
          <a:prstGeom prst="rect">
            <a:avLst/>
          </a:prstGeom>
        </p:spPr>
        <p:txBody>
          <a:bodyPr vert="horz" wrap="square" lIns="0" tIns="0" rIns="0" bIns="0" rtlCol="0">
            <a:spAutoFit/>
          </a:bodyPr>
          <a:lstStyle/>
          <a:p>
            <a:pPr marL="3047" marR="0">
              <a:lnSpc>
                <a:spcPts val="1347"/>
              </a:lnSpc>
              <a:spcBef>
                <a:spcPts val="0"/>
              </a:spcBef>
              <a:spcAft>
                <a:spcPts val="0"/>
              </a:spcAft>
            </a:pPr>
            <a:r>
              <a:rPr sz="1100" dirty="0">
                <a:solidFill>
                  <a:srgbClr val="000000"/>
                </a:solidFill>
                <a:latin typeface="Calibri"/>
                <a:cs typeface="Calibri"/>
              </a:rPr>
              <a:t>-</a:t>
            </a:r>
            <a:r>
              <a:rPr sz="1100" spc="-44" dirty="0">
                <a:solidFill>
                  <a:srgbClr val="000000"/>
                </a:solidFill>
                <a:latin typeface="Calibri"/>
                <a:cs typeface="Calibri"/>
              </a:rPr>
              <a:t> </a:t>
            </a:r>
            <a:r>
              <a:rPr sz="1100" spc="-31" dirty="0">
                <a:solidFill>
                  <a:srgbClr val="000000"/>
                </a:solidFill>
                <a:latin typeface="Calibri"/>
                <a:cs typeface="Calibri"/>
              </a:rPr>
              <a:t>Se</a:t>
            </a:r>
            <a:r>
              <a:rPr sz="1100" dirty="0">
                <a:solidFill>
                  <a:srgbClr val="000000"/>
                </a:solidFill>
                <a:latin typeface="Calibri"/>
                <a:cs typeface="Calibri"/>
              </a:rPr>
              <a:t> a</a:t>
            </a:r>
            <a:r>
              <a:rPr sz="1100" spc="-47" dirty="0">
                <a:solidFill>
                  <a:srgbClr val="000000"/>
                </a:solidFill>
                <a:latin typeface="Calibri"/>
                <a:cs typeface="Calibri"/>
              </a:rPr>
              <a:t> </a:t>
            </a:r>
            <a:r>
              <a:rPr sz="1100" spc="-19" dirty="0">
                <a:solidFill>
                  <a:srgbClr val="000000"/>
                </a:solidFill>
                <a:latin typeface="Calibri"/>
                <a:cs typeface="Calibri"/>
              </a:rPr>
              <a:t>apertar,</a:t>
            </a:r>
            <a:r>
              <a:rPr sz="1100" spc="-18" dirty="0">
                <a:solidFill>
                  <a:srgbClr val="000000"/>
                </a:solidFill>
                <a:latin typeface="Calibri"/>
                <a:cs typeface="Calibri"/>
              </a:rPr>
              <a:t> </a:t>
            </a:r>
            <a:r>
              <a:rPr sz="1100" spc="-20" dirty="0">
                <a:solidFill>
                  <a:srgbClr val="000000"/>
                </a:solidFill>
                <a:latin typeface="Calibri"/>
                <a:cs typeface="Calibri"/>
              </a:rPr>
              <a:t>subirá</a:t>
            </a:r>
            <a:r>
              <a:rPr sz="1100" spc="-26" dirty="0">
                <a:solidFill>
                  <a:srgbClr val="000000"/>
                </a:solidFill>
                <a:latin typeface="Calibri"/>
                <a:cs typeface="Calibri"/>
              </a:rPr>
              <a:t> </a:t>
            </a:r>
            <a:r>
              <a:rPr sz="1100" dirty="0">
                <a:solidFill>
                  <a:srgbClr val="000000"/>
                </a:solidFill>
                <a:latin typeface="Calibri"/>
                <a:cs typeface="Calibri"/>
              </a:rPr>
              <a:t>a</a:t>
            </a:r>
            <a:r>
              <a:rPr sz="1100" spc="-25" dirty="0">
                <a:solidFill>
                  <a:srgbClr val="000000"/>
                </a:solidFill>
                <a:latin typeface="Calibri"/>
                <a:cs typeface="Calibri"/>
              </a:rPr>
              <a:t> </a:t>
            </a:r>
            <a:r>
              <a:rPr sz="1100" spc="-19" dirty="0">
                <a:solidFill>
                  <a:srgbClr val="000000"/>
                </a:solidFill>
                <a:latin typeface="Calibri"/>
                <a:cs typeface="Calibri"/>
              </a:rPr>
              <a:t>altura</a:t>
            </a:r>
            <a:r>
              <a:rPr sz="1100" spc="-28" dirty="0">
                <a:solidFill>
                  <a:srgbClr val="000000"/>
                </a:solidFill>
                <a:latin typeface="Calibri"/>
                <a:cs typeface="Calibri"/>
              </a:rPr>
              <a:t> </a:t>
            </a:r>
            <a:r>
              <a:rPr sz="1100" spc="-26" dirty="0">
                <a:solidFill>
                  <a:srgbClr val="000000"/>
                </a:solidFill>
                <a:latin typeface="Calibri"/>
                <a:cs typeface="Calibri"/>
              </a:rPr>
              <a:t>do</a:t>
            </a:r>
            <a:r>
              <a:rPr sz="1100" dirty="0">
                <a:solidFill>
                  <a:srgbClr val="000000"/>
                </a:solidFill>
                <a:latin typeface="Calibri"/>
                <a:cs typeface="Calibri"/>
              </a:rPr>
              <a:t> </a:t>
            </a:r>
            <a:r>
              <a:rPr sz="1100" spc="-20" dirty="0">
                <a:solidFill>
                  <a:srgbClr val="000000"/>
                </a:solidFill>
                <a:latin typeface="Calibri"/>
                <a:cs typeface="Calibri"/>
              </a:rPr>
              <a:t>pedal.</a:t>
            </a:r>
            <a:r>
              <a:rPr sz="1100" spc="-21" dirty="0">
                <a:solidFill>
                  <a:srgbClr val="000000"/>
                </a:solidFill>
                <a:latin typeface="Calibri"/>
                <a:cs typeface="Calibri"/>
              </a:rPr>
              <a:t> </a:t>
            </a:r>
            <a:r>
              <a:rPr sz="1100" spc="-31" dirty="0">
                <a:solidFill>
                  <a:srgbClr val="000000"/>
                </a:solidFill>
                <a:latin typeface="Calibri"/>
                <a:cs typeface="Calibri"/>
              </a:rPr>
              <a:t>Se</a:t>
            </a:r>
            <a:r>
              <a:rPr sz="1100" dirty="0">
                <a:solidFill>
                  <a:srgbClr val="000000"/>
                </a:solidFill>
                <a:latin typeface="Calibri"/>
                <a:cs typeface="Calibri"/>
              </a:rPr>
              <a:t> a</a:t>
            </a:r>
            <a:r>
              <a:rPr sz="1100" spc="-36" dirty="0">
                <a:solidFill>
                  <a:srgbClr val="000000"/>
                </a:solidFill>
                <a:latin typeface="Calibri"/>
                <a:cs typeface="Calibri"/>
              </a:rPr>
              <a:t> </a:t>
            </a:r>
            <a:r>
              <a:rPr sz="1100" spc="-21" dirty="0">
                <a:solidFill>
                  <a:srgbClr val="000000"/>
                </a:solidFill>
                <a:latin typeface="Calibri"/>
                <a:cs typeface="Calibri"/>
              </a:rPr>
              <a:t>afrouxar,</a:t>
            </a:r>
            <a:r>
              <a:rPr sz="1100" dirty="0">
                <a:solidFill>
                  <a:srgbClr val="000000"/>
                </a:solidFill>
                <a:latin typeface="Calibri"/>
                <a:cs typeface="Calibri"/>
              </a:rPr>
              <a:t> </a:t>
            </a:r>
            <a:r>
              <a:rPr sz="1100" spc="-21" dirty="0">
                <a:solidFill>
                  <a:srgbClr val="000000"/>
                </a:solidFill>
                <a:latin typeface="Calibri"/>
                <a:cs typeface="Calibri"/>
              </a:rPr>
              <a:t>baixará</a:t>
            </a:r>
            <a:r>
              <a:rPr sz="1100" spc="-26" dirty="0">
                <a:solidFill>
                  <a:srgbClr val="000000"/>
                </a:solidFill>
                <a:latin typeface="Calibri"/>
                <a:cs typeface="Calibri"/>
              </a:rPr>
              <a:t> </a:t>
            </a:r>
            <a:r>
              <a:rPr sz="1100" dirty="0">
                <a:solidFill>
                  <a:srgbClr val="000000"/>
                </a:solidFill>
                <a:latin typeface="Calibri"/>
                <a:cs typeface="Calibri"/>
              </a:rPr>
              <a:t>o</a:t>
            </a:r>
            <a:r>
              <a:rPr sz="1100" spc="-34" dirty="0">
                <a:solidFill>
                  <a:srgbClr val="000000"/>
                </a:solidFill>
                <a:latin typeface="Calibri"/>
                <a:cs typeface="Calibri"/>
              </a:rPr>
              <a:t> </a:t>
            </a:r>
            <a:r>
              <a:rPr sz="1100" spc="-20" dirty="0">
                <a:solidFill>
                  <a:srgbClr val="000000"/>
                </a:solidFill>
                <a:latin typeface="Calibri"/>
                <a:cs typeface="Calibri"/>
              </a:rPr>
              <a:t>pedal.</a:t>
            </a:r>
          </a:p>
          <a:p>
            <a:pPr marL="0" marR="0">
              <a:lnSpc>
                <a:spcPts val="1344"/>
              </a:lnSpc>
              <a:spcBef>
                <a:spcPts val="50"/>
              </a:spcBef>
              <a:spcAft>
                <a:spcPts val="0"/>
              </a:spcAft>
            </a:pPr>
            <a:r>
              <a:rPr sz="1100" dirty="0">
                <a:solidFill>
                  <a:srgbClr val="000000"/>
                </a:solidFill>
                <a:latin typeface="Calibri"/>
                <a:cs typeface="Calibri"/>
              </a:rPr>
              <a:t>- Aperte a porca da vareta</a:t>
            </a:r>
            <a:r>
              <a:rPr sz="1100" spc="-15" dirty="0">
                <a:solidFill>
                  <a:srgbClr val="000000"/>
                </a:solidFill>
                <a:latin typeface="Calibri"/>
                <a:cs typeface="Calibri"/>
              </a:rPr>
              <a:t> </a:t>
            </a:r>
            <a:r>
              <a:rPr sz="1100" dirty="0">
                <a:solidFill>
                  <a:srgbClr val="000000"/>
                </a:solidFill>
                <a:latin typeface="Calibri"/>
                <a:cs typeface="Calibri"/>
              </a:rPr>
              <a:t>de ajuste quando conseguir a altura desejada.</a:t>
            </a:r>
          </a:p>
          <a:p>
            <a:pPr marL="0" marR="0">
              <a:lnSpc>
                <a:spcPts val="1343"/>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processo de montagem é inverso ao</a:t>
            </a:r>
            <a:r>
              <a:rPr sz="1100" spc="11" dirty="0">
                <a:solidFill>
                  <a:srgbClr val="000000"/>
                </a:solidFill>
                <a:latin typeface="Calibri"/>
                <a:cs typeface="Calibri"/>
              </a:rPr>
              <a:t> </a:t>
            </a:r>
            <a:r>
              <a:rPr sz="1100" dirty="0">
                <a:solidFill>
                  <a:srgbClr val="000000"/>
                </a:solidFill>
                <a:latin typeface="Calibri"/>
                <a:cs typeface="Calibri"/>
              </a:rPr>
              <a:t>de desmontagem.</a:t>
            </a:r>
          </a:p>
        </p:txBody>
      </p:sp>
      <p:sp>
        <p:nvSpPr>
          <p:cNvPr id="11" name="object 11"/>
          <p:cNvSpPr txBox="1"/>
          <p:nvPr/>
        </p:nvSpPr>
        <p:spPr>
          <a:xfrm>
            <a:off x="667512" y="2788358"/>
            <a:ext cx="1683471" cy="628377"/>
          </a:xfrm>
          <a:prstGeom prst="rect">
            <a:avLst/>
          </a:prstGeom>
        </p:spPr>
        <p:txBody>
          <a:bodyPr vert="horz" wrap="square" lIns="0" tIns="0" rIns="0" bIns="0" rtlCol="0">
            <a:spAutoFit/>
          </a:bodyPr>
          <a:lstStyle/>
          <a:p>
            <a:pPr>
              <a:lnSpc>
                <a:spcPts val="1215"/>
              </a:lnSpc>
            </a:pPr>
            <a:r>
              <a:rPr sz="1000" dirty="0">
                <a:solidFill>
                  <a:srgbClr val="000000"/>
                </a:solidFill>
                <a:latin typeface="Calibri"/>
                <a:cs typeface="Calibri"/>
              </a:rPr>
              <a:t>Folga </a:t>
            </a:r>
            <a:r>
              <a:rPr sz="1000" spc="12" dirty="0">
                <a:solidFill>
                  <a:srgbClr val="000000"/>
                </a:solidFill>
                <a:latin typeface="Calibri"/>
                <a:cs typeface="Calibri"/>
              </a:rPr>
              <a:t>do</a:t>
            </a:r>
            <a:r>
              <a:rPr sz="1000" spc="-16" dirty="0">
                <a:solidFill>
                  <a:srgbClr val="000000"/>
                </a:solidFill>
                <a:latin typeface="Calibri"/>
                <a:cs typeface="Calibri"/>
              </a:rPr>
              <a:t> </a:t>
            </a:r>
            <a:r>
              <a:rPr sz="1000" dirty="0">
                <a:solidFill>
                  <a:srgbClr val="000000"/>
                </a:solidFill>
                <a:latin typeface="Calibri"/>
                <a:cs typeface="Calibri"/>
              </a:rPr>
              <a:t>pedal </a:t>
            </a:r>
            <a:r>
              <a:rPr sz="1000">
                <a:solidFill>
                  <a:srgbClr val="000000"/>
                </a:solidFill>
                <a:latin typeface="Calibri"/>
                <a:cs typeface="Calibri"/>
              </a:rPr>
              <a:t>de </a:t>
            </a:r>
            <a:r>
              <a:rPr lang="pt-BR" sz="1000">
                <a:solidFill>
                  <a:srgbClr val="000000"/>
                </a:solidFill>
                <a:cs typeface="Calibri"/>
              </a:rPr>
              <a:t>freio</a:t>
            </a:r>
            <a:endParaRPr sz="1000" dirty="0">
              <a:solidFill>
                <a:srgbClr val="000000"/>
              </a:solidFill>
              <a:latin typeface="Calibri"/>
              <a:cs typeface="Calibri"/>
            </a:endParaRPr>
          </a:p>
          <a:p>
            <a:pPr marL="0" marR="0">
              <a:lnSpc>
                <a:spcPts val="1211"/>
              </a:lnSpc>
              <a:spcBef>
                <a:spcPts val="0"/>
              </a:spcBef>
              <a:spcAft>
                <a:spcPts val="0"/>
              </a:spcAft>
            </a:pPr>
            <a:r>
              <a:rPr sz="1000" dirty="0">
                <a:solidFill>
                  <a:srgbClr val="000000"/>
                </a:solidFill>
                <a:latin typeface="Calibri"/>
                <a:cs typeface="Calibri"/>
              </a:rPr>
              <a:t>traseiro: 25-35 mm</a:t>
            </a:r>
          </a:p>
          <a:p>
            <a:pPr marL="0" marR="0">
              <a:lnSpc>
                <a:spcPts val="1215"/>
              </a:lnSpc>
              <a:spcBef>
                <a:spcPts val="58"/>
              </a:spcBef>
              <a:spcAft>
                <a:spcPts val="0"/>
              </a:spcAft>
            </a:pPr>
            <a:r>
              <a:rPr lang="pt-BR" sz="1000">
                <a:solidFill>
                  <a:srgbClr val="000000"/>
                </a:solidFill>
                <a:latin typeface="Calibri"/>
                <a:cs typeface="Calibri"/>
              </a:rPr>
              <a:t>Torque</a:t>
            </a:r>
            <a:r>
              <a:rPr sz="1000">
                <a:solidFill>
                  <a:srgbClr val="000000"/>
                </a:solidFill>
                <a:latin typeface="Calibri"/>
                <a:cs typeface="Calibri"/>
              </a:rPr>
              <a:t> </a:t>
            </a:r>
            <a:r>
              <a:rPr sz="1000" dirty="0">
                <a:solidFill>
                  <a:srgbClr val="000000"/>
                </a:solidFill>
                <a:latin typeface="Calibri"/>
                <a:cs typeface="Calibri"/>
              </a:rPr>
              <a:t>de aperto </a:t>
            </a:r>
            <a:r>
              <a:rPr sz="1000" spc="12" dirty="0">
                <a:solidFill>
                  <a:srgbClr val="000000"/>
                </a:solidFill>
                <a:latin typeface="Calibri"/>
                <a:cs typeface="Calibri"/>
              </a:rPr>
              <a:t>da</a:t>
            </a:r>
            <a:r>
              <a:rPr sz="1000" spc="-15" dirty="0">
                <a:solidFill>
                  <a:srgbClr val="000000"/>
                </a:solidFill>
                <a:latin typeface="Calibri"/>
                <a:cs typeface="Calibri"/>
              </a:rPr>
              <a:t> </a:t>
            </a:r>
            <a:r>
              <a:rPr sz="1000" dirty="0">
                <a:solidFill>
                  <a:srgbClr val="000000"/>
                </a:solidFill>
                <a:latin typeface="Calibri"/>
                <a:cs typeface="Calibri"/>
              </a:rPr>
              <a:t>porca da</a:t>
            </a:r>
          </a:p>
          <a:p>
            <a:pPr marL="0" marR="0">
              <a:lnSpc>
                <a:spcPts val="1212"/>
              </a:lnSpc>
              <a:spcBef>
                <a:spcPts val="0"/>
              </a:spcBef>
              <a:spcAft>
                <a:spcPts val="0"/>
              </a:spcAft>
            </a:pPr>
            <a:r>
              <a:rPr sz="1000" dirty="0">
                <a:solidFill>
                  <a:srgbClr val="000000"/>
                </a:solidFill>
                <a:latin typeface="Calibri"/>
                <a:cs typeface="Calibri"/>
              </a:rPr>
              <a:t>vareta de ajuste: 18 </a:t>
            </a:r>
            <a:r>
              <a:rPr sz="1000" spc="12" dirty="0">
                <a:solidFill>
                  <a:srgbClr val="000000"/>
                </a:solidFill>
                <a:latin typeface="Calibri"/>
                <a:cs typeface="Calibri"/>
              </a:rPr>
              <a:t>Nm</a:t>
            </a:r>
          </a:p>
        </p:txBody>
      </p:sp>
      <p:sp>
        <p:nvSpPr>
          <p:cNvPr id="12" name="object 12"/>
          <p:cNvSpPr txBox="1"/>
          <p:nvPr/>
        </p:nvSpPr>
        <p:spPr>
          <a:xfrm>
            <a:off x="3485388" y="3541868"/>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3" name="object 13"/>
          <p:cNvSpPr txBox="1"/>
          <p:nvPr/>
        </p:nvSpPr>
        <p:spPr>
          <a:xfrm>
            <a:off x="647700" y="3768944"/>
            <a:ext cx="300940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Troque o</a:t>
            </a:r>
            <a:r>
              <a:rPr sz="1100" spc="10" dirty="0">
                <a:solidFill>
                  <a:srgbClr val="000000"/>
                </a:solidFill>
                <a:latin typeface="Calibri"/>
                <a:cs typeface="Calibri"/>
              </a:rPr>
              <a:t> </a:t>
            </a:r>
            <a:r>
              <a:rPr sz="1100" dirty="0">
                <a:solidFill>
                  <a:srgbClr val="000000"/>
                </a:solidFill>
                <a:latin typeface="Calibri"/>
                <a:cs typeface="Calibri"/>
              </a:rPr>
              <a:t>contrapino por um</a:t>
            </a:r>
            <a:r>
              <a:rPr sz="1100" spc="14" dirty="0">
                <a:solidFill>
                  <a:srgbClr val="000000"/>
                </a:solidFill>
                <a:latin typeface="Calibri"/>
                <a:cs typeface="Calibri"/>
              </a:rPr>
              <a:t> </a:t>
            </a:r>
            <a:r>
              <a:rPr sz="1100" dirty="0">
                <a:solidFill>
                  <a:srgbClr val="000000"/>
                </a:solidFill>
                <a:latin typeface="Calibri"/>
                <a:cs typeface="Calibri"/>
              </a:rPr>
              <a:t>novo na montagem.</a:t>
            </a:r>
          </a:p>
        </p:txBody>
      </p:sp>
      <p:sp>
        <p:nvSpPr>
          <p:cNvPr id="14" name="object 14"/>
          <p:cNvSpPr txBox="1"/>
          <p:nvPr/>
        </p:nvSpPr>
        <p:spPr>
          <a:xfrm>
            <a:off x="647700" y="3939632"/>
            <a:ext cx="5714620" cy="512961"/>
          </a:xfrm>
          <a:prstGeom prst="rect">
            <a:avLst/>
          </a:prstGeom>
        </p:spPr>
        <p:txBody>
          <a:bodyPr vert="horz" wrap="square" lIns="0" tIns="0" rIns="0" bIns="0" rtlCol="0">
            <a:spAutoFit/>
          </a:bodyPr>
          <a:lstStyle/>
          <a:p>
            <a:pPr>
              <a:lnSpc>
                <a:spcPts val="1347"/>
              </a:lnSpc>
            </a:pPr>
            <a:r>
              <a:rPr sz="1100" dirty="0">
                <a:solidFill>
                  <a:srgbClr val="000000"/>
                </a:solidFill>
                <a:latin typeface="Calibri"/>
                <a:cs typeface="Calibri"/>
              </a:rPr>
              <a:t>- Pise</a:t>
            </a:r>
            <a:r>
              <a:rPr sz="1100" spc="-18" dirty="0">
                <a:solidFill>
                  <a:srgbClr val="000000"/>
                </a:solidFill>
                <a:latin typeface="Calibri"/>
                <a:cs typeface="Calibri"/>
              </a:rPr>
              <a:t> </a:t>
            </a:r>
            <a:r>
              <a:rPr sz="1100" dirty="0">
                <a:solidFill>
                  <a:srgbClr val="000000"/>
                </a:solidFill>
                <a:latin typeface="Calibri"/>
                <a:cs typeface="Calibri"/>
              </a:rPr>
              <a:t>e</a:t>
            </a:r>
            <a:r>
              <a:rPr sz="1100" spc="18" dirty="0">
                <a:solidFill>
                  <a:srgbClr val="000000"/>
                </a:solidFill>
                <a:latin typeface="Calibri"/>
                <a:cs typeface="Calibri"/>
              </a:rPr>
              <a:t> </a:t>
            </a:r>
            <a:r>
              <a:rPr sz="1100" dirty="0">
                <a:solidFill>
                  <a:srgbClr val="000000"/>
                </a:solidFill>
                <a:latin typeface="Calibri"/>
                <a:cs typeface="Calibri"/>
              </a:rPr>
              <a:t>solte</a:t>
            </a:r>
            <a:r>
              <a:rPr sz="1100" spc="-10" dirty="0">
                <a:solidFill>
                  <a:srgbClr val="000000"/>
                </a:solidFill>
                <a:latin typeface="Calibri"/>
                <a:cs typeface="Calibri"/>
              </a:rPr>
              <a:t> </a:t>
            </a:r>
            <a:r>
              <a:rPr sz="1100" dirty="0">
                <a:solidFill>
                  <a:srgbClr val="000000"/>
                </a:solidFill>
                <a:latin typeface="Calibri"/>
                <a:cs typeface="Calibri"/>
              </a:rPr>
              <a:t>o pedal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cs typeface="Calibri"/>
              </a:rPr>
              <a:t>freio</a:t>
            </a:r>
            <a:r>
              <a:rPr sz="1100">
                <a:solidFill>
                  <a:srgbClr val="000000"/>
                </a:solidFill>
                <a:latin typeface="Calibri"/>
                <a:cs typeface="Calibri"/>
              </a:rPr>
              <a:t> </a:t>
            </a:r>
            <a:r>
              <a:rPr sz="1100" dirty="0">
                <a:solidFill>
                  <a:srgbClr val="000000"/>
                </a:solidFill>
                <a:latin typeface="Calibri"/>
                <a:cs typeface="Calibri"/>
              </a:rPr>
              <a:t>várias vezes para sentir o ponto de pressão.</a:t>
            </a:r>
          </a:p>
          <a:p>
            <a:pPr marL="0" marR="0">
              <a:lnSpc>
                <a:spcPts val="1344"/>
              </a:lnSpc>
              <a:spcBef>
                <a:spcPts val="5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não sentir o ponto de pressão</a:t>
            </a:r>
            <a:r>
              <a:rPr sz="1100">
                <a:solidFill>
                  <a:srgbClr val="000000"/>
                </a:solidFill>
                <a:latin typeface="Calibri"/>
                <a:cs typeface="Calibri"/>
              </a:rPr>
              <a:t>, contate </a:t>
            </a:r>
            <a:r>
              <a:rPr sz="1100" dirty="0">
                <a:solidFill>
                  <a:srgbClr val="000000"/>
                </a:solidFill>
                <a:latin typeface="Calibri"/>
                <a:cs typeface="Calibri"/>
              </a:rPr>
              <a:t>com um serviço</a:t>
            </a:r>
            <a:r>
              <a:rPr sz="1100" spc="11" dirty="0">
                <a:solidFill>
                  <a:srgbClr val="000000"/>
                </a:solidFill>
                <a:latin typeface="Calibri"/>
                <a:cs typeface="Calibri"/>
              </a:rPr>
              <a:t> </a:t>
            </a:r>
            <a:r>
              <a:rPr sz="1100" dirty="0">
                <a:solidFill>
                  <a:srgbClr val="000000"/>
                </a:solidFill>
                <a:latin typeface="Calibri"/>
                <a:cs typeface="Calibri"/>
              </a:rPr>
              <a:t>de assistência técnica VOGE.</a:t>
            </a:r>
          </a:p>
          <a:p>
            <a:pPr marL="0" marR="0">
              <a:lnSpc>
                <a:spcPts val="1344"/>
              </a:lnSpc>
              <a:spcBef>
                <a:spcPts val="0"/>
              </a:spcBef>
              <a:spcAft>
                <a:spcPts val="0"/>
              </a:spcAft>
            </a:pPr>
            <a:r>
              <a:rPr sz="1100" dirty="0">
                <a:solidFill>
                  <a:srgbClr val="000000"/>
                </a:solidFill>
                <a:latin typeface="Calibri"/>
                <a:cs typeface="Calibri"/>
              </a:rPr>
              <a:t>- </a:t>
            </a:r>
            <a:r>
              <a:rPr sz="1100" spc="12" dirty="0">
                <a:solidFill>
                  <a:srgbClr val="000000"/>
                </a:solidFill>
                <a:latin typeface="Calibri"/>
                <a:cs typeface="Calibri"/>
              </a:rPr>
              <a:t>Um</a:t>
            </a:r>
            <a:r>
              <a:rPr sz="1100" spc="-15" dirty="0">
                <a:solidFill>
                  <a:srgbClr val="000000"/>
                </a:solidFill>
                <a:latin typeface="Calibri"/>
                <a:cs typeface="Calibri"/>
              </a:rPr>
              <a:t> </a:t>
            </a:r>
            <a:r>
              <a:rPr sz="1100" dirty="0">
                <a:solidFill>
                  <a:srgbClr val="000000"/>
                </a:solidFill>
                <a:latin typeface="Calibri"/>
                <a:cs typeface="Calibri"/>
              </a:rPr>
              <a:t>ajuste incorreto faz com que as</a:t>
            </a:r>
            <a:r>
              <a:rPr sz="1100" spc="-12" dirty="0">
                <a:solidFill>
                  <a:srgbClr val="000000"/>
                </a:solidFill>
                <a:latin typeface="Calibri"/>
                <a:cs typeface="Calibri"/>
              </a:rPr>
              <a:t> </a:t>
            </a:r>
            <a:r>
              <a:rPr sz="1100" dirty="0">
                <a:solidFill>
                  <a:srgbClr val="000000"/>
                </a:solidFill>
                <a:latin typeface="Calibri"/>
                <a:cs typeface="Calibri"/>
              </a:rPr>
              <a:t>pastilhas pressionem</a:t>
            </a:r>
            <a:r>
              <a:rPr sz="1100" spc="11" dirty="0">
                <a:solidFill>
                  <a:srgbClr val="000000"/>
                </a:solidFill>
                <a:latin typeface="Calibri"/>
                <a:cs typeface="Calibri"/>
              </a:rPr>
              <a:t> </a:t>
            </a:r>
            <a:r>
              <a:rPr sz="1100" dirty="0">
                <a:solidFill>
                  <a:srgbClr val="000000"/>
                </a:solidFill>
                <a:latin typeface="Calibri"/>
                <a:cs typeface="Calibri"/>
              </a:rPr>
              <a:t>o disco,</a:t>
            </a:r>
            <a:r>
              <a:rPr sz="1100" spc="15" dirty="0">
                <a:solidFill>
                  <a:srgbClr val="000000"/>
                </a:solidFill>
                <a:latin typeface="Calibri"/>
                <a:cs typeface="Calibri"/>
              </a:rPr>
              <a:t> </a:t>
            </a:r>
            <a:r>
              <a:rPr sz="1100" dirty="0">
                <a:solidFill>
                  <a:srgbClr val="000000"/>
                </a:solidFill>
                <a:latin typeface="Calibri"/>
                <a:cs typeface="Calibri"/>
              </a:rPr>
              <a:t>provocando</a:t>
            </a:r>
            <a:r>
              <a:rPr sz="1100" spc="20" dirty="0">
                <a:solidFill>
                  <a:srgbClr val="000000"/>
                </a:solidFill>
                <a:latin typeface="Calibri"/>
                <a:cs typeface="Calibri"/>
              </a:rPr>
              <a:t> </a:t>
            </a:r>
            <a:r>
              <a:rPr sz="1100" dirty="0">
                <a:solidFill>
                  <a:srgbClr val="000000"/>
                </a:solidFill>
                <a:latin typeface="Calibri"/>
                <a:cs typeface="Calibri"/>
              </a:rPr>
              <a:t>danos.</a:t>
            </a:r>
          </a:p>
        </p:txBody>
      </p:sp>
      <p:sp>
        <p:nvSpPr>
          <p:cNvPr id="15" name="object 15"/>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22375" y="962660"/>
            <a:ext cx="3096768" cy="170992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3598"/>
            <a:ext cx="212004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do</a:t>
            </a:r>
            <a:r>
              <a:rPr sz="1100" b="1" spc="-10" dirty="0">
                <a:solidFill>
                  <a:srgbClr val="4F81BD"/>
                </a:solidFill>
                <a:latin typeface="Cambria"/>
                <a:cs typeface="Cambria"/>
              </a:rPr>
              <a:t> </a:t>
            </a:r>
            <a:r>
              <a:rPr sz="1100" b="1" dirty="0">
                <a:solidFill>
                  <a:srgbClr val="4F81BD"/>
                </a:solidFill>
                <a:latin typeface="Cambria"/>
                <a:cs typeface="Cambria"/>
              </a:rPr>
              <a:t>punho do</a:t>
            </a:r>
            <a:r>
              <a:rPr sz="1100" b="1" spc="-10" dirty="0">
                <a:solidFill>
                  <a:srgbClr val="4F81BD"/>
                </a:solidFill>
                <a:latin typeface="Cambria"/>
                <a:cs typeface="Cambria"/>
              </a:rPr>
              <a:t> </a:t>
            </a:r>
            <a:r>
              <a:rPr sz="1100" b="1" dirty="0">
                <a:solidFill>
                  <a:srgbClr val="4F81BD"/>
                </a:solidFill>
                <a:latin typeface="Cambria"/>
                <a:cs typeface="Cambria"/>
              </a:rPr>
              <a:t>acelerador</a:t>
            </a:r>
          </a:p>
        </p:txBody>
      </p:sp>
      <p:sp>
        <p:nvSpPr>
          <p:cNvPr id="6" name="object 6"/>
          <p:cNvSpPr txBox="1"/>
          <p:nvPr/>
        </p:nvSpPr>
        <p:spPr>
          <a:xfrm>
            <a:off x="3930396" y="926684"/>
            <a:ext cx="2795446"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punho</a:t>
            </a:r>
            <a:r>
              <a:rPr sz="1100" spc="19" dirty="0">
                <a:solidFill>
                  <a:srgbClr val="000000"/>
                </a:solidFill>
                <a:latin typeface="Calibri"/>
                <a:cs typeface="Calibri"/>
              </a:rPr>
              <a:t> </a:t>
            </a:r>
            <a:r>
              <a:rPr sz="1100" dirty="0">
                <a:solidFill>
                  <a:srgbClr val="000000"/>
                </a:solidFill>
                <a:latin typeface="Calibri"/>
                <a:cs typeface="Calibri"/>
              </a:rPr>
              <a:t>do acelerador serve para controlar as</a:t>
            </a:r>
          </a:p>
          <a:p>
            <a:pPr marL="0" marR="0">
              <a:lnSpc>
                <a:spcPts val="1344"/>
              </a:lnSpc>
              <a:spcBef>
                <a:spcPts val="50"/>
              </a:spcBef>
              <a:spcAft>
                <a:spcPts val="0"/>
              </a:spcAft>
            </a:pPr>
            <a:r>
              <a:rPr sz="1100" dirty="0">
                <a:solidFill>
                  <a:srgbClr val="000000"/>
                </a:solidFill>
                <a:latin typeface="Calibri"/>
                <a:cs typeface="Calibri"/>
              </a:rPr>
              <a:t>rotações do motor.</a:t>
            </a:r>
          </a:p>
          <a:p>
            <a:pPr marL="0" marR="0">
              <a:lnSpc>
                <a:spcPts val="1344"/>
              </a:lnSpc>
              <a:spcBef>
                <a:spcPts val="0"/>
              </a:spcBef>
              <a:spcAft>
                <a:spcPts val="0"/>
              </a:spcAft>
            </a:pPr>
            <a:r>
              <a:rPr sz="1100" dirty="0">
                <a:solidFill>
                  <a:srgbClr val="000000"/>
                </a:solidFill>
                <a:latin typeface="Calibri"/>
                <a:cs typeface="Calibri"/>
              </a:rPr>
              <a:t>Para acelerar, rode-o na sua direção, a direção</a:t>
            </a:r>
          </a:p>
          <a:p>
            <a:pPr marL="0" marR="0">
              <a:lnSpc>
                <a:spcPts val="1343"/>
              </a:lnSpc>
              <a:spcBef>
                <a:spcPts val="50"/>
              </a:spcBef>
              <a:spcAft>
                <a:spcPts val="0"/>
              </a:spcAft>
            </a:pPr>
            <a:r>
              <a:rPr sz="1100" dirty="0">
                <a:solidFill>
                  <a:srgbClr val="000000"/>
                </a:solidFill>
                <a:latin typeface="Calibri"/>
                <a:cs typeface="Calibri"/>
              </a:rPr>
              <a:t>oposta é a de desaceleração.</a:t>
            </a:r>
          </a:p>
        </p:txBody>
      </p:sp>
      <p:sp>
        <p:nvSpPr>
          <p:cNvPr id="7" name="object 7"/>
          <p:cNvSpPr txBox="1"/>
          <p:nvPr/>
        </p:nvSpPr>
        <p:spPr>
          <a:xfrm>
            <a:off x="3930396" y="1659728"/>
            <a:ext cx="2296613" cy="6527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Ajuste da folga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cabo</a:t>
            </a:r>
            <a:r>
              <a:rPr sz="1100" spc="19" dirty="0">
                <a:solidFill>
                  <a:srgbClr val="000000"/>
                </a:solidFill>
                <a:latin typeface="Calibri"/>
                <a:cs typeface="Calibri"/>
              </a:rPr>
              <a:t> </a:t>
            </a:r>
            <a:r>
              <a:rPr sz="1100" dirty="0">
                <a:solidFill>
                  <a:srgbClr val="000000"/>
                </a:solidFill>
                <a:latin typeface="Calibri"/>
                <a:cs typeface="Calibri"/>
              </a:rPr>
              <a:t>do acelerador</a:t>
            </a:r>
          </a:p>
          <a:p>
            <a:pPr marL="0" marR="0">
              <a:lnSpc>
                <a:spcPts val="1347"/>
              </a:lnSpc>
              <a:spcBef>
                <a:spcPts val="442"/>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a capa</a:t>
            </a:r>
            <a:r>
              <a:rPr sz="1100" spc="-10" dirty="0">
                <a:solidFill>
                  <a:srgbClr val="000000"/>
                </a:solidFill>
                <a:latin typeface="Calibri"/>
                <a:cs typeface="Calibri"/>
              </a:rPr>
              <a:t> </a:t>
            </a:r>
            <a:r>
              <a:rPr sz="1100" dirty="0">
                <a:solidFill>
                  <a:srgbClr val="000000"/>
                </a:solidFill>
                <a:latin typeface="Calibri"/>
                <a:cs typeface="Calibri"/>
              </a:rPr>
              <a:t>de borracha (1).</a:t>
            </a:r>
          </a:p>
          <a:p>
            <a:pPr marL="0" marR="0">
              <a:lnSpc>
                <a:spcPts val="1347"/>
              </a:lnSpc>
              <a:spcBef>
                <a:spcPts val="404"/>
              </a:spcBef>
              <a:spcAft>
                <a:spcPts val="0"/>
              </a:spcAft>
            </a:pPr>
            <a:r>
              <a:rPr sz="1100" dirty="0">
                <a:solidFill>
                  <a:srgbClr val="000000"/>
                </a:solidFill>
                <a:latin typeface="Calibri"/>
                <a:cs typeface="Calibri"/>
              </a:rPr>
              <a:t>- Afrouxe a contraporca</a:t>
            </a:r>
            <a:r>
              <a:rPr sz="1100" spc="-15" dirty="0">
                <a:solidFill>
                  <a:srgbClr val="000000"/>
                </a:solidFill>
                <a:latin typeface="Calibri"/>
                <a:cs typeface="Calibri"/>
              </a:rPr>
              <a:t> </a:t>
            </a:r>
            <a:r>
              <a:rPr sz="1100" dirty="0">
                <a:solidFill>
                  <a:srgbClr val="000000"/>
                </a:solidFill>
                <a:latin typeface="Calibri"/>
                <a:cs typeface="Calibri"/>
              </a:rPr>
              <a:t>(2).</a:t>
            </a:r>
          </a:p>
        </p:txBody>
      </p:sp>
      <p:sp>
        <p:nvSpPr>
          <p:cNvPr id="8" name="object 8"/>
          <p:cNvSpPr txBox="1"/>
          <p:nvPr/>
        </p:nvSpPr>
        <p:spPr>
          <a:xfrm>
            <a:off x="3930396" y="2324192"/>
            <a:ext cx="302726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Rode</a:t>
            </a:r>
            <a:r>
              <a:rPr sz="1100" spc="-10" dirty="0">
                <a:solidFill>
                  <a:srgbClr val="000000"/>
                </a:solidFill>
                <a:latin typeface="Calibri"/>
                <a:cs typeface="Calibri"/>
              </a:rPr>
              <a:t> </a:t>
            </a:r>
            <a:r>
              <a:rPr sz="1100" dirty="0">
                <a:solidFill>
                  <a:srgbClr val="000000"/>
                </a:solidFill>
                <a:latin typeface="Calibri"/>
                <a:cs typeface="Calibri"/>
              </a:rPr>
              <a:t>o tensor</a:t>
            </a:r>
            <a:r>
              <a:rPr sz="1100" spc="-10" dirty="0">
                <a:solidFill>
                  <a:srgbClr val="000000"/>
                </a:solidFill>
                <a:latin typeface="Calibri"/>
                <a:cs typeface="Calibri"/>
              </a:rPr>
              <a:t> </a:t>
            </a:r>
            <a:r>
              <a:rPr sz="1100" dirty="0">
                <a:solidFill>
                  <a:srgbClr val="000000"/>
                </a:solidFill>
                <a:latin typeface="Calibri"/>
                <a:cs typeface="Calibri"/>
              </a:rPr>
              <a:t>(3) que ajusta o espaço</a:t>
            </a:r>
            <a:r>
              <a:rPr sz="1100" spc="18"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cabo do</a:t>
            </a:r>
          </a:p>
          <a:p>
            <a:pPr marL="0" marR="0">
              <a:lnSpc>
                <a:spcPts val="1344"/>
              </a:lnSpc>
              <a:spcBef>
                <a:spcPts val="50"/>
              </a:spcBef>
              <a:spcAft>
                <a:spcPts val="0"/>
              </a:spcAft>
            </a:pPr>
            <a:r>
              <a:rPr sz="1100" dirty="0">
                <a:solidFill>
                  <a:srgbClr val="000000"/>
                </a:solidFill>
                <a:latin typeface="Calibri"/>
                <a:cs typeface="Calibri"/>
              </a:rPr>
              <a:t>acelerador num intervalo de 2</a:t>
            </a:r>
            <a:r>
              <a:rPr sz="1100" dirty="0">
                <a:solidFill>
                  <a:srgbClr val="000000"/>
                </a:solidFill>
                <a:latin typeface="Arial"/>
                <a:cs typeface="Arial"/>
              </a:rPr>
              <a:t>~</a:t>
            </a:r>
            <a:r>
              <a:rPr sz="1100" dirty="0">
                <a:solidFill>
                  <a:srgbClr val="000000"/>
                </a:solidFill>
                <a:latin typeface="Calibri"/>
                <a:cs typeface="Calibri"/>
              </a:rPr>
              <a:t>4mm.</a:t>
            </a:r>
          </a:p>
        </p:txBody>
      </p:sp>
      <p:sp>
        <p:nvSpPr>
          <p:cNvPr id="9" name="object 9"/>
          <p:cNvSpPr txBox="1"/>
          <p:nvPr/>
        </p:nvSpPr>
        <p:spPr>
          <a:xfrm>
            <a:off x="684275" y="2886548"/>
            <a:ext cx="140183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Bloqueie a porca (2).</a:t>
            </a:r>
          </a:p>
        </p:txBody>
      </p:sp>
      <p:sp>
        <p:nvSpPr>
          <p:cNvPr id="10" name="object 10"/>
          <p:cNvSpPr txBox="1"/>
          <p:nvPr/>
        </p:nvSpPr>
        <p:spPr>
          <a:xfrm>
            <a:off x="684275" y="3107528"/>
            <a:ext cx="241633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Volte</a:t>
            </a:r>
            <a:r>
              <a:rPr sz="1100" spc="-17" dirty="0">
                <a:solidFill>
                  <a:srgbClr val="000000"/>
                </a:solidFill>
                <a:latin typeface="Calibri"/>
                <a:cs typeface="Calibri"/>
              </a:rPr>
              <a:t> </a:t>
            </a:r>
            <a:r>
              <a:rPr sz="1100" dirty="0">
                <a:solidFill>
                  <a:srgbClr val="000000"/>
                </a:solidFill>
                <a:latin typeface="Calibri"/>
                <a:cs typeface="Calibri"/>
              </a:rPr>
              <a:t>a montar a capa de borracha (1).</a:t>
            </a:r>
          </a:p>
        </p:txBody>
      </p:sp>
      <p:sp>
        <p:nvSpPr>
          <p:cNvPr id="11" name="object 11"/>
          <p:cNvSpPr txBox="1"/>
          <p:nvPr/>
        </p:nvSpPr>
        <p:spPr>
          <a:xfrm>
            <a:off x="684275" y="3328508"/>
            <a:ext cx="631128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Uma vez</a:t>
            </a:r>
            <a:r>
              <a:rPr sz="1100" spc="-21" dirty="0">
                <a:solidFill>
                  <a:srgbClr val="000000"/>
                </a:solidFill>
                <a:latin typeface="Calibri"/>
                <a:cs typeface="Calibri"/>
              </a:rPr>
              <a:t> </a:t>
            </a:r>
            <a:r>
              <a:rPr sz="1100" dirty="0">
                <a:solidFill>
                  <a:srgbClr val="000000"/>
                </a:solidFill>
                <a:latin typeface="Calibri"/>
                <a:cs typeface="Calibri"/>
              </a:rPr>
              <a:t>ajustado o cabo do acelerador, certifique-se que o</a:t>
            </a:r>
            <a:r>
              <a:rPr sz="1100" spc="10" dirty="0">
                <a:solidFill>
                  <a:srgbClr val="000000"/>
                </a:solidFill>
                <a:latin typeface="Calibri"/>
                <a:cs typeface="Calibri"/>
              </a:rPr>
              <a:t> </a:t>
            </a:r>
            <a:r>
              <a:rPr sz="1100" dirty="0">
                <a:solidFill>
                  <a:srgbClr val="000000"/>
                </a:solidFill>
                <a:latin typeface="Calibri"/>
                <a:cs typeface="Calibri"/>
              </a:rPr>
              <a:t>punho do acelerador retorna automaticamente</a:t>
            </a:r>
          </a:p>
          <a:p>
            <a:pPr marL="0" marR="0">
              <a:lnSpc>
                <a:spcPts val="1344"/>
              </a:lnSpc>
              <a:spcBef>
                <a:spcPts val="50"/>
              </a:spcBef>
              <a:spcAft>
                <a:spcPts val="0"/>
              </a:spcAft>
            </a:pPr>
            <a:r>
              <a:rPr sz="1100" dirty="0">
                <a:solidFill>
                  <a:srgbClr val="000000"/>
                </a:solidFill>
                <a:latin typeface="Calibri"/>
                <a:cs typeface="Calibri"/>
              </a:rPr>
              <a:t>sem </a:t>
            </a:r>
            <a:r>
              <a:rPr sz="1100">
                <a:solidFill>
                  <a:srgbClr val="000000"/>
                </a:solidFill>
                <a:latin typeface="Calibri"/>
                <a:cs typeface="Calibri"/>
              </a:rPr>
              <a:t>que </a:t>
            </a:r>
            <a:r>
              <a:rPr lang="pt-BR" sz="1100">
                <a:solidFill>
                  <a:srgbClr val="000000"/>
                </a:solidFill>
                <a:latin typeface="Calibri"/>
                <a:cs typeface="Calibri"/>
              </a:rPr>
              <a:t>a rotação </a:t>
            </a:r>
            <a:r>
              <a:rPr sz="1100">
                <a:solidFill>
                  <a:srgbClr val="000000"/>
                </a:solidFill>
                <a:latin typeface="Calibri"/>
                <a:cs typeface="Calibri"/>
              </a:rPr>
              <a:t>aumente</a:t>
            </a:r>
            <a:r>
              <a:rPr sz="1100" dirty="0">
                <a:solidFill>
                  <a:srgbClr val="000000"/>
                </a:solidFill>
                <a:latin typeface="Calibri"/>
                <a:cs typeface="Calibri"/>
              </a:rPr>
              <a:t>.</a:t>
            </a:r>
          </a:p>
        </p:txBody>
      </p:sp>
      <p:sp>
        <p:nvSpPr>
          <p:cNvPr id="12" name="object 12"/>
          <p:cNvSpPr txBox="1"/>
          <p:nvPr/>
        </p:nvSpPr>
        <p:spPr>
          <a:xfrm>
            <a:off x="684275" y="3720176"/>
            <a:ext cx="639485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Uma vez</a:t>
            </a:r>
            <a:r>
              <a:rPr sz="1100" spc="-21" dirty="0">
                <a:solidFill>
                  <a:srgbClr val="000000"/>
                </a:solidFill>
                <a:latin typeface="Calibri"/>
                <a:cs typeface="Calibri"/>
              </a:rPr>
              <a:t> </a:t>
            </a:r>
            <a:r>
              <a:rPr sz="1100" dirty="0">
                <a:solidFill>
                  <a:srgbClr val="000000"/>
                </a:solidFill>
                <a:latin typeface="Calibri"/>
                <a:cs typeface="Calibri"/>
              </a:rPr>
              <a:t>ajustado o cabo do acelerador, vire </a:t>
            </a:r>
            <a:r>
              <a:rPr sz="1100">
                <a:solidFill>
                  <a:srgbClr val="000000"/>
                </a:solidFill>
                <a:latin typeface="Calibri"/>
                <a:cs typeface="Calibri"/>
              </a:rPr>
              <a:t>o gui</a:t>
            </a:r>
            <a:r>
              <a:rPr lang="pt-BR" sz="1100">
                <a:solidFill>
                  <a:srgbClr val="000000"/>
                </a:solidFill>
                <a:latin typeface="Calibri"/>
                <a:cs typeface="Calibri"/>
              </a:rPr>
              <a:t>dão</a:t>
            </a:r>
            <a:r>
              <a:rPr sz="1100">
                <a:solidFill>
                  <a:srgbClr val="000000"/>
                </a:solidFill>
                <a:latin typeface="Calibri"/>
                <a:cs typeface="Calibri"/>
              </a:rPr>
              <a:t> </a:t>
            </a:r>
            <a:r>
              <a:rPr sz="1100" dirty="0">
                <a:solidFill>
                  <a:srgbClr val="000000"/>
                </a:solidFill>
                <a:latin typeface="Calibri"/>
                <a:cs typeface="Calibri"/>
              </a:rPr>
              <a:t>para os limites esquerdo e direito, certificando-se que</a:t>
            </a:r>
          </a:p>
          <a:p>
            <a:pPr marL="0" marR="0">
              <a:lnSpc>
                <a:spcPts val="1344"/>
              </a:lnSpc>
              <a:spcBef>
                <a:spcPts val="50"/>
              </a:spcBef>
              <a:spcAft>
                <a:spcPts val="0"/>
              </a:spcAft>
            </a:pPr>
            <a:r>
              <a:rPr lang="pt-BR" sz="1100">
                <a:solidFill>
                  <a:srgbClr val="000000"/>
                </a:solidFill>
                <a:latin typeface="Calibri"/>
                <a:cs typeface="Calibri"/>
              </a:rPr>
              <a:t>a rotação </a:t>
            </a:r>
            <a:r>
              <a:rPr sz="1100">
                <a:solidFill>
                  <a:srgbClr val="000000"/>
                </a:solidFill>
                <a:latin typeface="Calibri"/>
                <a:cs typeface="Calibri"/>
              </a:rPr>
              <a:t>não </a:t>
            </a:r>
            <a:r>
              <a:rPr sz="1100" dirty="0">
                <a:solidFill>
                  <a:srgbClr val="000000"/>
                </a:solidFill>
                <a:latin typeface="Calibri"/>
                <a:cs typeface="Calibri"/>
              </a:rPr>
              <a:t>sobe.</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55</a:t>
            </a:r>
          </a:p>
        </p:txBody>
      </p:sp>
      <p:sp>
        <p:nvSpPr>
          <p:cNvPr id="14" name="object 4">
            <a:extLst>
              <a:ext uri="{FF2B5EF4-FFF2-40B4-BE49-F238E27FC236}">
                <a16:creationId xmlns:a16="http://schemas.microsoft.com/office/drawing/2014/main" id="{29C79C3A-0CE1-E67A-883C-3BAA6EE8ED39}"/>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620268" y="945896"/>
            <a:ext cx="2072640" cy="149656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3827780"/>
            <a:ext cx="6301740" cy="75133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6072" y="3024632"/>
            <a:ext cx="6301740" cy="6324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7" name="object 7"/>
          <p:cNvSpPr txBox="1"/>
          <p:nvPr/>
        </p:nvSpPr>
        <p:spPr>
          <a:xfrm>
            <a:off x="576072" y="730362"/>
            <a:ext cx="228925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da manete </a:t>
            </a:r>
            <a:r>
              <a:rPr sz="1100" b="1">
                <a:solidFill>
                  <a:srgbClr val="4F81BD"/>
                </a:solidFill>
                <a:latin typeface="Cambria"/>
                <a:cs typeface="Cambria"/>
              </a:rPr>
              <a:t>de embr</a:t>
            </a:r>
            <a:r>
              <a:rPr lang="pt-BR" sz="1100" b="1">
                <a:solidFill>
                  <a:srgbClr val="4F81BD"/>
                </a:solidFill>
                <a:latin typeface="Cambria"/>
                <a:cs typeface="Cambria"/>
              </a:rPr>
              <a:t>e</a:t>
            </a:r>
            <a:r>
              <a:rPr sz="1100" b="1">
                <a:solidFill>
                  <a:srgbClr val="4F81BD"/>
                </a:solidFill>
                <a:latin typeface="Cambria"/>
                <a:cs typeface="Cambria"/>
              </a:rPr>
              <a:t>agem</a:t>
            </a:r>
            <a:endParaRPr sz="1100" b="1" dirty="0">
              <a:solidFill>
                <a:srgbClr val="4F81BD"/>
              </a:solidFill>
              <a:latin typeface="Cambria"/>
              <a:cs typeface="Cambria"/>
            </a:endParaRPr>
          </a:p>
        </p:txBody>
      </p:sp>
      <p:sp>
        <p:nvSpPr>
          <p:cNvPr id="8" name="object 8"/>
          <p:cNvSpPr txBox="1"/>
          <p:nvPr/>
        </p:nvSpPr>
        <p:spPr>
          <a:xfrm>
            <a:off x="2810256" y="943448"/>
            <a:ext cx="4197584"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Acione com firmeza</a:t>
            </a:r>
            <a:r>
              <a:rPr sz="1100" spc="-20" dirty="0">
                <a:solidFill>
                  <a:srgbClr val="000000"/>
                </a:solidFill>
                <a:latin typeface="Calibri"/>
                <a:cs typeface="Calibri"/>
              </a:rPr>
              <a:t> </a:t>
            </a:r>
            <a:r>
              <a:rPr sz="1100" dirty="0">
                <a:solidFill>
                  <a:srgbClr val="000000"/>
                </a:solidFill>
                <a:latin typeface="Calibri"/>
                <a:cs typeface="Calibri"/>
              </a:rPr>
              <a:t>a manete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 </a:t>
            </a:r>
            <a:r>
              <a:rPr sz="1100" dirty="0">
                <a:solidFill>
                  <a:srgbClr val="000000"/>
                </a:solidFill>
                <a:latin typeface="Calibri"/>
                <a:cs typeface="Calibri"/>
              </a:rPr>
              <a:t>quando</a:t>
            </a:r>
            <a:r>
              <a:rPr sz="1100" spc="13" dirty="0">
                <a:solidFill>
                  <a:srgbClr val="000000"/>
                </a:solidFill>
                <a:latin typeface="Calibri"/>
                <a:cs typeface="Calibri"/>
              </a:rPr>
              <a:t> </a:t>
            </a:r>
            <a:r>
              <a:rPr sz="1100" dirty="0">
                <a:solidFill>
                  <a:srgbClr val="000000"/>
                </a:solidFill>
                <a:latin typeface="Calibri"/>
                <a:cs typeface="Calibri"/>
              </a:rPr>
              <a:t>ligar</a:t>
            </a:r>
            <a:r>
              <a:rPr sz="1100" spc="-15" dirty="0">
                <a:solidFill>
                  <a:srgbClr val="000000"/>
                </a:solidFill>
                <a:latin typeface="Calibri"/>
                <a:cs typeface="Calibri"/>
              </a:rPr>
              <a:t> </a:t>
            </a:r>
            <a:r>
              <a:rPr sz="1100" dirty="0">
                <a:solidFill>
                  <a:srgbClr val="000000"/>
                </a:solidFill>
                <a:latin typeface="Calibri"/>
                <a:cs typeface="Calibri"/>
              </a:rPr>
              <a:t>o motor,</a:t>
            </a:r>
          </a:p>
          <a:p>
            <a:pPr marL="0" marR="0">
              <a:lnSpc>
                <a:spcPts val="1343"/>
              </a:lnSpc>
              <a:spcBef>
                <a:spcPts val="50"/>
              </a:spcBef>
              <a:spcAft>
                <a:spcPts val="0"/>
              </a:spcAft>
            </a:pPr>
            <a:r>
              <a:rPr sz="1100" dirty="0">
                <a:solidFill>
                  <a:srgbClr val="000000"/>
                </a:solidFill>
                <a:latin typeface="Calibri"/>
                <a:cs typeface="Calibri"/>
              </a:rPr>
              <a:t>travando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trocando a</a:t>
            </a:r>
            <a:r>
              <a:rPr sz="1100" spc="-15" dirty="0">
                <a:solidFill>
                  <a:srgbClr val="000000"/>
                </a:solidFill>
                <a:latin typeface="Calibri"/>
                <a:cs typeface="Calibri"/>
              </a:rPr>
              <a:t> </a:t>
            </a:r>
            <a:r>
              <a:rPr sz="1100" dirty="0">
                <a:solidFill>
                  <a:srgbClr val="000000"/>
                </a:solidFill>
                <a:latin typeface="Calibri"/>
                <a:cs typeface="Calibri"/>
              </a:rPr>
              <a:t>mudança para que </a:t>
            </a:r>
            <a:r>
              <a:rPr sz="1100" spc="16" dirty="0">
                <a:solidFill>
                  <a:srgbClr val="000000"/>
                </a:solidFill>
                <a:latin typeface="Calibri"/>
                <a:cs typeface="Calibri"/>
              </a:rPr>
              <a:t>os</a:t>
            </a:r>
            <a:r>
              <a:rPr sz="1100" spc="-14" dirty="0">
                <a:solidFill>
                  <a:srgbClr val="000000"/>
                </a:solidFill>
                <a:latin typeface="Calibri"/>
                <a:cs typeface="Calibri"/>
              </a:rPr>
              <a:t> </a:t>
            </a:r>
            <a:r>
              <a:rPr sz="1100" dirty="0">
                <a:solidFill>
                  <a:srgbClr val="000000"/>
                </a:solidFill>
                <a:latin typeface="Calibri"/>
                <a:cs typeface="Calibri"/>
              </a:rPr>
              <a:t>discos </a:t>
            </a:r>
            <a:r>
              <a:rPr sz="1100" spc="-15">
                <a:solidFill>
                  <a:srgbClr val="000000"/>
                </a:solidFill>
                <a:latin typeface="Calibri"/>
                <a:cs typeface="Calibri"/>
              </a:rPr>
              <a:t>da</a:t>
            </a:r>
            <a:r>
              <a:rPr sz="1100" spc="18">
                <a:solidFill>
                  <a:srgbClr val="000000"/>
                </a:solidFill>
                <a:latin typeface="Calibri"/>
                <a:cs typeface="Calibri"/>
              </a:rPr>
              <a:t> </a:t>
            </a: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a:t>
            </a:r>
            <a:r>
              <a:rPr sz="1100" spc="17">
                <a:solidFill>
                  <a:srgbClr val="000000"/>
                </a:solidFill>
                <a:latin typeface="Calibri"/>
                <a:cs typeface="Calibri"/>
              </a:rPr>
              <a:t> </a:t>
            </a:r>
            <a:r>
              <a:rPr sz="1100" dirty="0">
                <a:solidFill>
                  <a:srgbClr val="000000"/>
                </a:solidFill>
                <a:latin typeface="Calibri"/>
                <a:cs typeface="Calibri"/>
              </a:rPr>
              <a:t>se</a:t>
            </a:r>
          </a:p>
          <a:p>
            <a:pPr marL="0" marR="0">
              <a:lnSpc>
                <a:spcPts val="1344"/>
              </a:lnSpc>
              <a:spcBef>
                <a:spcPts val="0"/>
              </a:spcBef>
              <a:spcAft>
                <a:spcPts val="0"/>
              </a:spcAft>
            </a:pPr>
            <a:r>
              <a:rPr sz="1100" dirty="0">
                <a:solidFill>
                  <a:srgbClr val="000000"/>
                </a:solidFill>
                <a:latin typeface="Calibri"/>
                <a:cs typeface="Calibri"/>
              </a:rPr>
              <a:t>separem, desconectando a transmissão</a:t>
            </a:r>
            <a:r>
              <a:rPr sz="1100" spc="10" dirty="0">
                <a:solidFill>
                  <a:srgbClr val="000000"/>
                </a:solidFill>
                <a:latin typeface="Calibri"/>
                <a:cs typeface="Calibri"/>
              </a:rPr>
              <a:t> </a:t>
            </a:r>
            <a:r>
              <a:rPr sz="1100" dirty="0">
                <a:solidFill>
                  <a:srgbClr val="000000"/>
                </a:solidFill>
                <a:latin typeface="Calibri"/>
                <a:cs typeface="Calibri"/>
              </a:rPr>
              <a:t>do motor.</a:t>
            </a:r>
          </a:p>
        </p:txBody>
      </p:sp>
      <p:sp>
        <p:nvSpPr>
          <p:cNvPr id="9" name="object 9"/>
          <p:cNvSpPr txBox="1"/>
          <p:nvPr/>
        </p:nvSpPr>
        <p:spPr>
          <a:xfrm>
            <a:off x="2810256" y="1507328"/>
            <a:ext cx="4141467"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folga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extremo da manete de embraiagem deve</a:t>
            </a:r>
            <a:r>
              <a:rPr sz="1100" spc="-15" dirty="0">
                <a:solidFill>
                  <a:srgbClr val="000000"/>
                </a:solidFill>
                <a:latin typeface="Calibri"/>
                <a:cs typeface="Calibri"/>
              </a:rPr>
              <a:t> </a:t>
            </a:r>
            <a:r>
              <a:rPr sz="1100" dirty="0">
                <a:solidFill>
                  <a:srgbClr val="000000"/>
                </a:solidFill>
                <a:latin typeface="Calibri"/>
                <a:cs typeface="Calibri"/>
              </a:rPr>
              <a:t>estar no intervalo</a:t>
            </a:r>
          </a:p>
          <a:p>
            <a:pPr marL="0" marR="0">
              <a:lnSpc>
                <a:spcPts val="1332"/>
              </a:lnSpc>
              <a:spcBef>
                <a:spcPts val="50"/>
              </a:spcBef>
              <a:spcAft>
                <a:spcPts val="0"/>
              </a:spcAft>
            </a:pPr>
            <a:r>
              <a:rPr sz="1100" dirty="0">
                <a:solidFill>
                  <a:srgbClr val="000000"/>
                </a:solidFill>
                <a:latin typeface="Calibri"/>
                <a:cs typeface="Calibri"/>
              </a:rPr>
              <a:t>de 5~8mm.</a:t>
            </a:r>
            <a:r>
              <a:rPr sz="1100" spc="-23" dirty="0">
                <a:solidFill>
                  <a:srgbClr val="000000"/>
                </a:solidFill>
                <a:latin typeface="Calibri"/>
                <a:cs typeface="Calibri"/>
              </a:rPr>
              <a:t> </a:t>
            </a:r>
            <a:r>
              <a:rPr sz="1100" dirty="0">
                <a:solidFill>
                  <a:srgbClr val="000000"/>
                </a:solidFill>
                <a:latin typeface="Calibri"/>
                <a:cs typeface="Calibri"/>
              </a:rPr>
              <a:t>No caso de ser necessário um ajuste, efetue os seguintes</a:t>
            </a:r>
          </a:p>
          <a:p>
            <a:pPr marL="0" marR="0">
              <a:lnSpc>
                <a:spcPts val="1344"/>
              </a:lnSpc>
              <a:spcBef>
                <a:spcPts val="0"/>
              </a:spcBef>
              <a:spcAft>
                <a:spcPts val="0"/>
              </a:spcAft>
            </a:pPr>
            <a:r>
              <a:rPr sz="1100" dirty="0">
                <a:solidFill>
                  <a:srgbClr val="000000"/>
                </a:solidFill>
                <a:latin typeface="Calibri"/>
                <a:cs typeface="Calibri"/>
              </a:rPr>
              <a:t>passos:</a:t>
            </a:r>
          </a:p>
        </p:txBody>
      </p:sp>
      <p:sp>
        <p:nvSpPr>
          <p:cNvPr id="10" name="object 10"/>
          <p:cNvSpPr txBox="1"/>
          <p:nvPr/>
        </p:nvSpPr>
        <p:spPr>
          <a:xfrm>
            <a:off x="2810256" y="2069684"/>
            <a:ext cx="3989136"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a capa</a:t>
            </a:r>
            <a:r>
              <a:rPr sz="1100" spc="-10" dirty="0">
                <a:solidFill>
                  <a:srgbClr val="000000"/>
                </a:solidFill>
                <a:latin typeface="Calibri"/>
                <a:cs typeface="Calibri"/>
              </a:rPr>
              <a:t> </a:t>
            </a:r>
            <a:r>
              <a:rPr sz="1100" dirty="0">
                <a:solidFill>
                  <a:srgbClr val="000000"/>
                </a:solidFill>
                <a:latin typeface="Calibri"/>
                <a:cs typeface="Calibri"/>
              </a:rPr>
              <a:t>de borracha.</a:t>
            </a:r>
          </a:p>
          <a:p>
            <a:pPr marL="0" marR="0">
              <a:lnSpc>
                <a:spcPts val="1331"/>
              </a:lnSpc>
              <a:spcBef>
                <a:spcPts val="50"/>
              </a:spcBef>
              <a:spcAft>
                <a:spcPts val="0"/>
              </a:spcAft>
            </a:pPr>
            <a:r>
              <a:rPr sz="1100" dirty="0">
                <a:solidFill>
                  <a:srgbClr val="000000"/>
                </a:solidFill>
                <a:latin typeface="Calibri"/>
                <a:cs typeface="Calibri"/>
              </a:rPr>
              <a:t>- Afrouxe a contraporca</a:t>
            </a:r>
            <a:r>
              <a:rPr sz="1100" spc="-15" dirty="0">
                <a:solidFill>
                  <a:srgbClr val="000000"/>
                </a:solidFill>
                <a:latin typeface="Calibri"/>
                <a:cs typeface="Calibri"/>
              </a:rPr>
              <a:t> </a:t>
            </a:r>
            <a:r>
              <a:rPr sz="1100" dirty="0">
                <a:solidFill>
                  <a:srgbClr val="000000"/>
                </a:solidFill>
                <a:latin typeface="Calibri"/>
                <a:cs typeface="Calibri"/>
              </a:rPr>
              <a:t>(1)</a:t>
            </a:r>
            <a:r>
              <a:rPr sz="1100" spc="-10" dirty="0">
                <a:solidFill>
                  <a:srgbClr val="000000"/>
                </a:solidFill>
                <a:latin typeface="Calibri"/>
                <a:cs typeface="Calibri"/>
              </a:rPr>
              <a:t> </a:t>
            </a:r>
            <a:r>
              <a:rPr sz="1100" dirty="0">
                <a:solidFill>
                  <a:srgbClr val="000000"/>
                </a:solidFill>
                <a:latin typeface="Calibri"/>
                <a:cs typeface="Calibri"/>
              </a:rPr>
              <a:t>e rode o tensor (2) para conseguir que</a:t>
            </a:r>
            <a:r>
              <a:rPr sz="1100" spc="19" dirty="0">
                <a:solidFill>
                  <a:srgbClr val="000000"/>
                </a:solidFill>
                <a:latin typeface="Calibri"/>
                <a:cs typeface="Calibri"/>
              </a:rPr>
              <a:t> </a:t>
            </a:r>
            <a:r>
              <a:rPr sz="1100" dirty="0">
                <a:solidFill>
                  <a:srgbClr val="000000"/>
                </a:solidFill>
                <a:latin typeface="Calibri"/>
                <a:cs typeface="Calibri"/>
              </a:rPr>
              <a:t>a</a:t>
            </a:r>
          </a:p>
          <a:p>
            <a:pPr marL="0" marR="0">
              <a:lnSpc>
                <a:spcPts val="1344"/>
              </a:lnSpc>
              <a:spcBef>
                <a:spcPts val="0"/>
              </a:spcBef>
              <a:spcAft>
                <a:spcPts val="0"/>
              </a:spcAft>
            </a:pPr>
            <a:r>
              <a:rPr sz="1100" dirty="0">
                <a:solidFill>
                  <a:srgbClr val="000000"/>
                </a:solidFill>
                <a:latin typeface="Calibri"/>
                <a:cs typeface="Calibri"/>
              </a:rPr>
              <a:t>folga esteja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intervalo de 5~8 mm.</a:t>
            </a:r>
          </a:p>
        </p:txBody>
      </p:sp>
      <p:sp>
        <p:nvSpPr>
          <p:cNvPr id="11" name="object 11"/>
          <p:cNvSpPr txBox="1"/>
          <p:nvPr/>
        </p:nvSpPr>
        <p:spPr>
          <a:xfrm>
            <a:off x="576072" y="2632040"/>
            <a:ext cx="385107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Bloqueie a contraporca (1)</a:t>
            </a:r>
            <a:r>
              <a:rPr sz="1100" spc="19" dirty="0">
                <a:solidFill>
                  <a:srgbClr val="000000"/>
                </a:solidFill>
                <a:latin typeface="Calibri"/>
                <a:cs typeface="Calibri"/>
              </a:rPr>
              <a:t> </a:t>
            </a:r>
            <a:r>
              <a:rPr sz="1100" dirty="0">
                <a:solidFill>
                  <a:srgbClr val="000000"/>
                </a:solidFill>
                <a:latin typeface="Calibri"/>
                <a:cs typeface="Calibri"/>
              </a:rPr>
              <a:t>e volte a montar</a:t>
            </a:r>
            <a:r>
              <a:rPr sz="1100" spc="-21" dirty="0">
                <a:solidFill>
                  <a:srgbClr val="000000"/>
                </a:solidFill>
                <a:latin typeface="Calibri"/>
                <a:cs typeface="Calibri"/>
              </a:rPr>
              <a:t> </a:t>
            </a:r>
            <a:r>
              <a:rPr sz="1100" dirty="0">
                <a:solidFill>
                  <a:srgbClr val="000000"/>
                </a:solidFill>
                <a:latin typeface="Calibri"/>
                <a:cs typeface="Calibri"/>
              </a:rPr>
              <a:t>a capa</a:t>
            </a:r>
            <a:r>
              <a:rPr sz="1100" spc="-10" dirty="0">
                <a:solidFill>
                  <a:srgbClr val="000000"/>
                </a:solidFill>
                <a:latin typeface="Calibri"/>
                <a:cs typeface="Calibri"/>
              </a:rPr>
              <a:t> </a:t>
            </a:r>
            <a:r>
              <a:rPr sz="1100" dirty="0">
                <a:solidFill>
                  <a:srgbClr val="000000"/>
                </a:solidFill>
                <a:latin typeface="Calibri"/>
                <a:cs typeface="Calibri"/>
              </a:rPr>
              <a:t>de borracha.</a:t>
            </a:r>
          </a:p>
        </p:txBody>
      </p:sp>
      <p:sp>
        <p:nvSpPr>
          <p:cNvPr id="12" name="object 12"/>
          <p:cNvSpPr txBox="1"/>
          <p:nvPr/>
        </p:nvSpPr>
        <p:spPr>
          <a:xfrm>
            <a:off x="3319272" y="302980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3" name="object 13"/>
          <p:cNvSpPr txBox="1"/>
          <p:nvPr/>
        </p:nvSpPr>
        <p:spPr>
          <a:xfrm>
            <a:off x="647700" y="3257377"/>
            <a:ext cx="6005895"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Uma folga demasiado</a:t>
            </a:r>
            <a:r>
              <a:rPr sz="1100" spc="20" dirty="0">
                <a:solidFill>
                  <a:srgbClr val="000000"/>
                </a:solidFill>
                <a:latin typeface="Calibri"/>
                <a:cs typeface="Calibri"/>
              </a:rPr>
              <a:t> </a:t>
            </a:r>
            <a:r>
              <a:rPr sz="1100" dirty="0">
                <a:solidFill>
                  <a:srgbClr val="000000"/>
                </a:solidFill>
                <a:latin typeface="Calibri"/>
                <a:cs typeface="Calibri"/>
              </a:rPr>
              <a:t>grande</a:t>
            </a:r>
            <a:r>
              <a:rPr sz="1100" spc="19" dirty="0">
                <a:solidFill>
                  <a:srgbClr val="000000"/>
                </a:solidFill>
                <a:latin typeface="Calibri"/>
                <a:cs typeface="Calibri"/>
              </a:rPr>
              <a:t> </a:t>
            </a:r>
            <a:r>
              <a:rPr sz="1100" dirty="0">
                <a:solidFill>
                  <a:srgbClr val="000000"/>
                </a:solidFill>
                <a:latin typeface="Calibri"/>
                <a:cs typeface="Calibri"/>
              </a:rPr>
              <a:t>na manete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a:t>
            </a:r>
            <a:r>
              <a:rPr sz="1100" spc="16">
                <a:solidFill>
                  <a:srgbClr val="000000"/>
                </a:solidFill>
                <a:latin typeface="Calibri"/>
                <a:cs typeface="Calibri"/>
              </a:rPr>
              <a:t> </a:t>
            </a:r>
            <a:r>
              <a:rPr sz="1100" dirty="0">
                <a:solidFill>
                  <a:srgbClr val="000000"/>
                </a:solidFill>
                <a:latin typeface="Calibri"/>
                <a:cs typeface="Calibri"/>
              </a:rPr>
              <a:t>pode levar ao</a:t>
            </a:r>
            <a:r>
              <a:rPr sz="1100" spc="11" dirty="0">
                <a:solidFill>
                  <a:srgbClr val="000000"/>
                </a:solidFill>
                <a:latin typeface="Calibri"/>
                <a:cs typeface="Calibri"/>
              </a:rPr>
              <a:t> </a:t>
            </a:r>
            <a:r>
              <a:rPr sz="1100" dirty="0">
                <a:solidFill>
                  <a:srgbClr val="000000"/>
                </a:solidFill>
                <a:latin typeface="Calibri"/>
                <a:cs typeface="Calibri"/>
              </a:rPr>
              <a:t>desgaste ou a uma anomalia da</a:t>
            </a:r>
          </a:p>
          <a:p>
            <a:pPr marL="0" marR="0">
              <a:lnSpc>
                <a:spcPts val="1343"/>
              </a:lnSpc>
              <a:spcBef>
                <a:spcPts val="50"/>
              </a:spcBef>
              <a:spcAft>
                <a:spcPts val="0"/>
              </a:spcAft>
            </a:pPr>
            <a:r>
              <a:rPr sz="1100">
                <a:solidFill>
                  <a:srgbClr val="000000"/>
                </a:solidFill>
                <a:latin typeface="Calibri"/>
                <a:cs typeface="Calibri"/>
              </a:rPr>
              <a:t>embr</a:t>
            </a:r>
            <a:r>
              <a:rPr lang="pt-BR" sz="1100">
                <a:solidFill>
                  <a:srgbClr val="000000"/>
                </a:solidFill>
                <a:latin typeface="Calibri"/>
                <a:cs typeface="Calibri"/>
              </a:rPr>
              <a:t>e</a:t>
            </a:r>
            <a:r>
              <a:rPr sz="1100">
                <a:solidFill>
                  <a:srgbClr val="000000"/>
                </a:solidFill>
                <a:latin typeface="Calibri"/>
                <a:cs typeface="Calibri"/>
              </a:rPr>
              <a:t>agem </a:t>
            </a:r>
            <a:r>
              <a:rPr sz="1100" dirty="0">
                <a:solidFill>
                  <a:srgbClr val="000000"/>
                </a:solidFill>
                <a:latin typeface="Calibri"/>
                <a:cs typeface="Calibri"/>
              </a:rPr>
              <a:t>e da caixa de velocidades.</a:t>
            </a:r>
          </a:p>
        </p:txBody>
      </p:sp>
      <p:sp>
        <p:nvSpPr>
          <p:cNvPr id="14" name="object 14"/>
          <p:cNvSpPr txBox="1"/>
          <p:nvPr/>
        </p:nvSpPr>
        <p:spPr>
          <a:xfrm>
            <a:off x="3369564" y="383295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5" name="object 15"/>
          <p:cNvSpPr txBox="1"/>
          <p:nvPr/>
        </p:nvSpPr>
        <p:spPr>
          <a:xfrm>
            <a:off x="647700" y="4060525"/>
            <a:ext cx="6228410"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 Quando</a:t>
            </a:r>
            <a:r>
              <a:rPr sz="1100" spc="18" dirty="0">
                <a:solidFill>
                  <a:srgbClr val="000000"/>
                </a:solidFill>
                <a:latin typeface="Calibri"/>
                <a:cs typeface="Calibri"/>
              </a:rPr>
              <a:t> </a:t>
            </a:r>
            <a:r>
              <a:rPr sz="1100" dirty="0">
                <a:solidFill>
                  <a:srgbClr val="000000"/>
                </a:solidFill>
                <a:latin typeface="Calibri"/>
                <a:cs typeface="Calibri"/>
              </a:rPr>
              <a:t>ajustar o cabo do acelerador, verifique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punho</a:t>
            </a:r>
            <a:r>
              <a:rPr sz="1100" spc="14" dirty="0">
                <a:solidFill>
                  <a:srgbClr val="000000"/>
                </a:solidFill>
                <a:latin typeface="Calibri"/>
                <a:cs typeface="Calibri"/>
              </a:rPr>
              <a:t> </a:t>
            </a:r>
            <a:r>
              <a:rPr sz="1100" dirty="0">
                <a:solidFill>
                  <a:srgbClr val="000000"/>
                </a:solidFill>
                <a:latin typeface="Calibri"/>
                <a:cs typeface="Calibri"/>
              </a:rPr>
              <a:t>retorna automaticamente sem </a:t>
            </a:r>
            <a:r>
              <a:rPr sz="1100">
                <a:solidFill>
                  <a:srgbClr val="000000"/>
                </a:solidFill>
                <a:latin typeface="Calibri"/>
                <a:cs typeface="Calibri"/>
              </a:rPr>
              <a:t>subir </a:t>
            </a:r>
            <a:r>
              <a:rPr lang="pt-BR" sz="1100">
                <a:solidFill>
                  <a:srgbClr val="000000"/>
                </a:solidFill>
                <a:latin typeface="Calibri"/>
                <a:cs typeface="Calibri"/>
              </a:rPr>
              <a:t>a rotação</a:t>
            </a:r>
            <a:r>
              <a:rPr sz="1100">
                <a:solidFill>
                  <a:srgbClr val="000000"/>
                </a:solidFill>
                <a:latin typeface="Calibri"/>
                <a:cs typeface="Calibri"/>
              </a:rPr>
              <a:t>.</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 Quando</a:t>
            </a:r>
            <a:r>
              <a:rPr sz="1100" spc="17" dirty="0">
                <a:solidFill>
                  <a:srgbClr val="000000"/>
                </a:solidFill>
                <a:latin typeface="Calibri"/>
                <a:cs typeface="Calibri"/>
              </a:rPr>
              <a:t> </a:t>
            </a:r>
            <a:r>
              <a:rPr sz="1100" dirty="0">
                <a:solidFill>
                  <a:srgbClr val="000000"/>
                </a:solidFill>
                <a:latin typeface="Calibri"/>
                <a:cs typeface="Calibri"/>
              </a:rPr>
              <a:t>ajustar o cabo do acelerador, vire</a:t>
            </a:r>
            <a:r>
              <a:rPr sz="1100" spc="-10" dirty="0">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guidão</a:t>
            </a:r>
            <a:r>
              <a:rPr sz="1100">
                <a:solidFill>
                  <a:srgbClr val="000000"/>
                </a:solidFill>
                <a:latin typeface="Calibri"/>
                <a:cs typeface="Calibri"/>
              </a:rPr>
              <a:t> </a:t>
            </a:r>
            <a:r>
              <a:rPr sz="1100" dirty="0">
                <a:solidFill>
                  <a:srgbClr val="000000"/>
                </a:solidFill>
                <a:latin typeface="Calibri"/>
                <a:cs typeface="Calibri"/>
              </a:rPr>
              <a:t>totalmente para</a:t>
            </a:r>
            <a:r>
              <a:rPr sz="1100" spc="-15" dirty="0">
                <a:solidFill>
                  <a:srgbClr val="000000"/>
                </a:solidFill>
                <a:latin typeface="Calibri"/>
                <a:cs typeface="Calibri"/>
              </a:rPr>
              <a:t> </a:t>
            </a:r>
            <a:r>
              <a:rPr sz="1100" dirty="0">
                <a:solidFill>
                  <a:srgbClr val="000000"/>
                </a:solidFill>
                <a:latin typeface="Calibri"/>
                <a:cs typeface="Calibri"/>
              </a:rPr>
              <a:t>ambos </a:t>
            </a:r>
            <a:r>
              <a:rPr sz="1100" spc="16" dirty="0">
                <a:solidFill>
                  <a:srgbClr val="000000"/>
                </a:solidFill>
                <a:latin typeface="Calibri"/>
                <a:cs typeface="Calibri"/>
              </a:rPr>
              <a:t>os</a:t>
            </a:r>
            <a:r>
              <a:rPr sz="1100" spc="-31" dirty="0">
                <a:solidFill>
                  <a:srgbClr val="000000"/>
                </a:solidFill>
                <a:latin typeface="Calibri"/>
                <a:cs typeface="Calibri"/>
              </a:rPr>
              <a:t> </a:t>
            </a:r>
            <a:r>
              <a:rPr sz="1100" dirty="0">
                <a:solidFill>
                  <a:srgbClr val="000000"/>
                </a:solidFill>
                <a:latin typeface="Calibri"/>
                <a:cs typeface="Calibri"/>
              </a:rPr>
              <a:t>lados</a:t>
            </a:r>
            <a:r>
              <a:rPr sz="1100" spc="12" dirty="0">
                <a:solidFill>
                  <a:srgbClr val="000000"/>
                </a:solidFill>
                <a:latin typeface="Calibri"/>
                <a:cs typeface="Calibri"/>
              </a:rPr>
              <a:t> </a:t>
            </a:r>
            <a:r>
              <a:rPr sz="1100" dirty="0">
                <a:solidFill>
                  <a:srgbClr val="000000"/>
                </a:solidFill>
                <a:latin typeface="Calibri"/>
                <a:cs typeface="Calibri"/>
              </a:rPr>
              <a:t>para comprovar que</a:t>
            </a:r>
          </a:p>
          <a:p>
            <a:pPr marL="0" marR="0">
              <a:lnSpc>
                <a:spcPts val="1343"/>
              </a:lnSpc>
              <a:spcBef>
                <a:spcPts val="0"/>
              </a:spcBef>
              <a:spcAft>
                <a:spcPts val="0"/>
              </a:spcAft>
            </a:pPr>
            <a:r>
              <a:rPr lang="pt-BR" sz="1100">
                <a:solidFill>
                  <a:srgbClr val="000000"/>
                </a:solidFill>
                <a:latin typeface="Calibri"/>
                <a:cs typeface="Calibri"/>
              </a:rPr>
              <a:t>A rotação </a:t>
            </a:r>
            <a:r>
              <a:rPr sz="1100">
                <a:solidFill>
                  <a:srgbClr val="000000"/>
                </a:solidFill>
                <a:latin typeface="Calibri"/>
                <a:cs typeface="Calibri"/>
              </a:rPr>
              <a:t>não </a:t>
            </a:r>
            <a:r>
              <a:rPr sz="1100" dirty="0">
                <a:solidFill>
                  <a:srgbClr val="000000"/>
                </a:solidFill>
                <a:latin typeface="Calibri"/>
                <a:cs typeface="Calibri"/>
              </a:rPr>
              <a:t>sobe.</a:t>
            </a:r>
          </a:p>
        </p:txBody>
      </p:sp>
      <p:sp>
        <p:nvSpPr>
          <p:cNvPr id="16" name="object 1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56</a:t>
            </a:r>
          </a:p>
        </p:txBody>
      </p:sp>
      <p:grpSp>
        <p:nvGrpSpPr>
          <p:cNvPr id="17" name="Agrupar 16">
            <a:extLst>
              <a:ext uri="{FF2B5EF4-FFF2-40B4-BE49-F238E27FC236}">
                <a16:creationId xmlns:a16="http://schemas.microsoft.com/office/drawing/2014/main" id="{5293CA2E-FEB6-36A9-97E1-2FDF9170E3D5}"/>
              </a:ext>
            </a:extLst>
          </p:cNvPr>
          <p:cNvGrpSpPr/>
          <p:nvPr/>
        </p:nvGrpSpPr>
        <p:grpSpPr>
          <a:xfrm>
            <a:off x="529509" y="1128327"/>
            <a:ext cx="367620" cy="423183"/>
            <a:chOff x="564915" y="941323"/>
            <a:chExt cx="367620" cy="423183"/>
          </a:xfrm>
        </p:grpSpPr>
        <p:cxnSp>
          <p:nvCxnSpPr>
            <p:cNvPr id="18" name="Conector reto 17">
              <a:extLst>
                <a:ext uri="{FF2B5EF4-FFF2-40B4-BE49-F238E27FC236}">
                  <a16:creationId xmlns:a16="http://schemas.microsoft.com/office/drawing/2014/main" id="{5CE41FDA-2054-1A77-E87F-6C299CA7AECA}"/>
                </a:ext>
              </a:extLst>
            </p:cNvPr>
            <p:cNvCxnSpPr/>
            <p:nvPr/>
          </p:nvCxnSpPr>
          <p:spPr>
            <a:xfrm flipH="1">
              <a:off x="564915" y="1110979"/>
              <a:ext cx="3595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B3CF60C7-54B9-C309-7182-6909240494D9}"/>
                </a:ext>
              </a:extLst>
            </p:cNvPr>
            <p:cNvCxnSpPr/>
            <p:nvPr/>
          </p:nvCxnSpPr>
          <p:spPr>
            <a:xfrm flipH="1">
              <a:off x="573024" y="1220490"/>
              <a:ext cx="3595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de Seta Reta 19">
              <a:extLst>
                <a:ext uri="{FF2B5EF4-FFF2-40B4-BE49-F238E27FC236}">
                  <a16:creationId xmlns:a16="http://schemas.microsoft.com/office/drawing/2014/main" id="{66EE616C-6C58-D00F-EED5-FDBCE8DB14C1}"/>
                </a:ext>
              </a:extLst>
            </p:cNvPr>
            <p:cNvCxnSpPr/>
            <p:nvPr/>
          </p:nvCxnSpPr>
          <p:spPr>
            <a:xfrm flipV="1">
              <a:off x="744670" y="1220490"/>
              <a:ext cx="8109" cy="1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ector de Seta Reta 20">
              <a:extLst>
                <a:ext uri="{FF2B5EF4-FFF2-40B4-BE49-F238E27FC236}">
                  <a16:creationId xmlns:a16="http://schemas.microsoft.com/office/drawing/2014/main" id="{25EB0769-69DC-8C49-3E22-A60D9D74F598}"/>
                </a:ext>
              </a:extLst>
            </p:cNvPr>
            <p:cNvCxnSpPr/>
            <p:nvPr/>
          </p:nvCxnSpPr>
          <p:spPr>
            <a:xfrm>
              <a:off x="752779" y="941323"/>
              <a:ext cx="0" cy="1696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880364"/>
            <a:ext cx="3276600" cy="262280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3598"/>
            <a:ext cx="1532480"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Afinação </a:t>
            </a:r>
            <a:r>
              <a:rPr sz="1100" b="1">
                <a:solidFill>
                  <a:srgbClr val="4F81BD"/>
                </a:solidFill>
                <a:latin typeface="Cambria"/>
                <a:cs typeface="Cambria"/>
              </a:rPr>
              <a:t>da </a:t>
            </a:r>
            <a:r>
              <a:rPr lang="pt-BR" sz="1100" b="1">
                <a:solidFill>
                  <a:srgbClr val="4F81BD"/>
                </a:solidFill>
                <a:latin typeface="Cambria"/>
                <a:cs typeface="Cambria"/>
              </a:rPr>
              <a:t>suspensão</a:t>
            </a:r>
            <a:endParaRPr sz="1100" b="1" dirty="0">
              <a:solidFill>
                <a:srgbClr val="4F81BD"/>
              </a:solidFill>
              <a:latin typeface="Cambria"/>
              <a:cs typeface="Cambria"/>
            </a:endParaRPr>
          </a:p>
        </p:txBody>
      </p:sp>
      <p:sp>
        <p:nvSpPr>
          <p:cNvPr id="6" name="object 6"/>
          <p:cNvSpPr txBox="1"/>
          <p:nvPr/>
        </p:nvSpPr>
        <p:spPr>
          <a:xfrm>
            <a:off x="4075176" y="926684"/>
            <a:ext cx="301846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a:t>
            </a:r>
            <a:r>
              <a:rPr sz="1100" b="1" dirty="0">
                <a:solidFill>
                  <a:srgbClr val="000000"/>
                </a:solidFill>
                <a:latin typeface="Calibri"/>
                <a:cs typeface="Calibri"/>
              </a:rPr>
              <a:t>ajuste da pré-carga </a:t>
            </a:r>
            <a:r>
              <a:rPr sz="1100">
                <a:solidFill>
                  <a:srgbClr val="000000"/>
                </a:solidFill>
                <a:latin typeface="Calibri"/>
                <a:cs typeface="Calibri"/>
              </a:rPr>
              <a:t>da </a:t>
            </a:r>
            <a:r>
              <a:rPr lang="pt-BR" sz="1100">
                <a:solidFill>
                  <a:srgbClr val="000000"/>
                </a:solidFill>
                <a:latin typeface="Calibri"/>
                <a:cs typeface="Calibri"/>
              </a:rPr>
              <a:t>suspensão</a:t>
            </a:r>
            <a:r>
              <a:rPr sz="1100">
                <a:solidFill>
                  <a:srgbClr val="000000"/>
                </a:solidFill>
                <a:latin typeface="Calibri"/>
                <a:cs typeface="Calibri"/>
              </a:rPr>
              <a:t> </a:t>
            </a:r>
            <a:r>
              <a:rPr sz="1100" dirty="0">
                <a:solidFill>
                  <a:srgbClr val="000000"/>
                </a:solidFill>
                <a:latin typeface="Calibri"/>
                <a:cs typeface="Calibri"/>
              </a:rPr>
              <a:t>adapta-a a</a:t>
            </a:r>
          </a:p>
          <a:p>
            <a:pPr marL="0" marR="0">
              <a:lnSpc>
                <a:spcPts val="1344"/>
              </a:lnSpc>
              <a:spcBef>
                <a:spcPts val="50"/>
              </a:spcBef>
              <a:spcAft>
                <a:spcPts val="0"/>
              </a:spcAft>
            </a:pPr>
            <a:r>
              <a:rPr sz="1100" dirty="0">
                <a:solidFill>
                  <a:srgbClr val="000000"/>
                </a:solidFill>
                <a:latin typeface="Calibri"/>
                <a:cs typeface="Calibri"/>
              </a:rPr>
              <a:t>diferentes</a:t>
            </a:r>
            <a:r>
              <a:rPr sz="1100" spc="-11" dirty="0">
                <a:solidFill>
                  <a:srgbClr val="000000"/>
                </a:solidFill>
                <a:latin typeface="Calibri"/>
                <a:cs typeface="Calibri"/>
              </a:rPr>
              <a:t> </a:t>
            </a:r>
            <a:r>
              <a:rPr sz="1100" dirty="0">
                <a:solidFill>
                  <a:srgbClr val="000000"/>
                </a:solidFill>
                <a:latin typeface="Calibri"/>
                <a:cs typeface="Calibri"/>
              </a:rPr>
              <a:t>condutores, carga, estilo</a:t>
            </a:r>
            <a:r>
              <a:rPr sz="1100" spc="12" dirty="0">
                <a:solidFill>
                  <a:srgbClr val="000000"/>
                </a:solidFill>
                <a:latin typeface="Calibri"/>
                <a:cs typeface="Calibri"/>
              </a:rPr>
              <a:t> </a:t>
            </a:r>
            <a:r>
              <a:rPr sz="1100" dirty="0">
                <a:solidFill>
                  <a:srgbClr val="000000"/>
                </a:solidFill>
                <a:latin typeface="Calibri"/>
                <a:cs typeface="Calibri"/>
              </a:rPr>
              <a:t>de condução e</a:t>
            </a:r>
          </a:p>
          <a:p>
            <a:pPr marL="0" marR="0">
              <a:lnSpc>
                <a:spcPts val="1344"/>
              </a:lnSpc>
              <a:spcBef>
                <a:spcPts val="0"/>
              </a:spcBef>
              <a:spcAft>
                <a:spcPts val="0"/>
              </a:spcAft>
            </a:pPr>
            <a:r>
              <a:rPr sz="1100" dirty="0">
                <a:solidFill>
                  <a:srgbClr val="000000"/>
                </a:solidFill>
                <a:latin typeface="Calibri"/>
                <a:cs typeface="Calibri"/>
              </a:rPr>
              <a:t>estado do piso.</a:t>
            </a:r>
          </a:p>
        </p:txBody>
      </p:sp>
      <p:sp>
        <p:nvSpPr>
          <p:cNvPr id="7" name="object 7"/>
          <p:cNvSpPr txBox="1"/>
          <p:nvPr/>
        </p:nvSpPr>
        <p:spPr>
          <a:xfrm>
            <a:off x="4075176" y="1489040"/>
            <a:ext cx="293699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pré-compressão da mola</a:t>
            </a:r>
            <a:r>
              <a:rPr sz="1100" spc="-17" dirty="0">
                <a:solidFill>
                  <a:srgbClr val="000000"/>
                </a:solidFill>
                <a:latin typeface="Calibri"/>
                <a:cs typeface="Calibri"/>
              </a:rPr>
              <a:t> </a:t>
            </a:r>
            <a:r>
              <a:rPr sz="1100" dirty="0">
                <a:solidFill>
                  <a:srgbClr val="000000"/>
                </a:solidFill>
                <a:latin typeface="Calibri"/>
                <a:cs typeface="Calibri"/>
              </a:rPr>
              <a:t>realiza-se do seguinte</a:t>
            </a:r>
          </a:p>
          <a:p>
            <a:pPr marL="0" marR="0">
              <a:lnSpc>
                <a:spcPts val="1344"/>
              </a:lnSpc>
              <a:spcBef>
                <a:spcPts val="50"/>
              </a:spcBef>
              <a:spcAft>
                <a:spcPts val="0"/>
              </a:spcAft>
            </a:pPr>
            <a:r>
              <a:rPr sz="1100" dirty="0">
                <a:solidFill>
                  <a:srgbClr val="000000"/>
                </a:solidFill>
                <a:latin typeface="Calibri"/>
                <a:cs typeface="Calibri"/>
              </a:rPr>
              <a:t>modo:</a:t>
            </a:r>
          </a:p>
        </p:txBody>
      </p:sp>
      <p:sp>
        <p:nvSpPr>
          <p:cNvPr id="8" name="object 8"/>
          <p:cNvSpPr txBox="1"/>
          <p:nvPr/>
        </p:nvSpPr>
        <p:spPr>
          <a:xfrm>
            <a:off x="4075176" y="188086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9" name="object 9"/>
          <p:cNvSpPr txBox="1"/>
          <p:nvPr/>
        </p:nvSpPr>
        <p:spPr>
          <a:xfrm>
            <a:off x="4075176" y="1888328"/>
            <a:ext cx="2969364" cy="525785"/>
          </a:xfrm>
          <a:prstGeom prst="rect">
            <a:avLst/>
          </a:prstGeom>
        </p:spPr>
        <p:txBody>
          <a:bodyPr vert="horz" wrap="square" lIns="0" tIns="0" rIns="0" bIns="0" rtlCol="0">
            <a:spAutoFit/>
          </a:bodyPr>
          <a:lstStyle/>
          <a:p>
            <a:pPr marL="205740" marR="0">
              <a:lnSpc>
                <a:spcPts val="1347"/>
              </a:lnSpc>
              <a:spcBef>
                <a:spcPts val="0"/>
              </a:spcBef>
              <a:spcAft>
                <a:spcPts val="0"/>
              </a:spcAft>
            </a:pPr>
            <a:r>
              <a:rPr sz="1100" dirty="0">
                <a:solidFill>
                  <a:srgbClr val="000000"/>
                </a:solidFill>
                <a:latin typeface="Calibri"/>
                <a:cs typeface="Calibri"/>
              </a:rPr>
              <a:t>Rode o comando 1</a:t>
            </a:r>
            <a:r>
              <a:rPr sz="1100" spc="17" dirty="0">
                <a:solidFill>
                  <a:srgbClr val="000000"/>
                </a:solidFill>
                <a:latin typeface="Calibri"/>
                <a:cs typeface="Calibri"/>
              </a:rPr>
              <a:t>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sentido anti-horário e a</a:t>
            </a:r>
          </a:p>
          <a:p>
            <a:pPr marL="0" marR="0">
              <a:lnSpc>
                <a:spcPts val="1344"/>
              </a:lnSpc>
              <a:spcBef>
                <a:spcPts val="50"/>
              </a:spcBef>
              <a:spcAft>
                <a:spcPts val="0"/>
              </a:spcAft>
            </a:pPr>
            <a:r>
              <a:rPr sz="1100" dirty="0">
                <a:solidFill>
                  <a:srgbClr val="000000"/>
                </a:solidFill>
                <a:latin typeface="Calibri"/>
                <a:cs typeface="Calibri"/>
              </a:rPr>
              <a:t>pré-carga da mola</a:t>
            </a:r>
            <a:r>
              <a:rPr sz="1100" spc="-24" dirty="0">
                <a:solidFill>
                  <a:srgbClr val="000000"/>
                </a:solidFill>
                <a:latin typeface="Calibri"/>
                <a:cs typeface="Calibri"/>
              </a:rPr>
              <a:t> </a:t>
            </a:r>
            <a:r>
              <a:rPr sz="1100" dirty="0">
                <a:solidFill>
                  <a:srgbClr val="000000"/>
                </a:solidFill>
                <a:latin typeface="Calibri"/>
                <a:cs typeface="Calibri"/>
              </a:rPr>
              <a:t>ficará </a:t>
            </a:r>
            <a:r>
              <a:rPr sz="1100">
                <a:solidFill>
                  <a:srgbClr val="000000"/>
                </a:solidFill>
                <a:latin typeface="Calibri"/>
                <a:cs typeface="Calibri"/>
              </a:rPr>
              <a:t>mais </a:t>
            </a:r>
            <a:r>
              <a:rPr lang="pt-BR" sz="1100">
                <a:solidFill>
                  <a:srgbClr val="000000"/>
                </a:solidFill>
                <a:latin typeface="Calibri"/>
                <a:cs typeface="Calibri"/>
              </a:rPr>
              <a:t>macia</a:t>
            </a:r>
            <a:r>
              <a:rPr sz="1100">
                <a:solidFill>
                  <a:srgbClr val="000000"/>
                </a:solidFill>
                <a:latin typeface="Calibri"/>
                <a:cs typeface="Calibri"/>
              </a:rPr>
              <a:t>.</a:t>
            </a:r>
            <a:endParaRPr sz="1100" dirty="0">
              <a:solidFill>
                <a:srgbClr val="000000"/>
              </a:solidFill>
              <a:latin typeface="Calibri"/>
              <a:cs typeface="Calibri"/>
            </a:endParaRPr>
          </a:p>
          <a:p>
            <a:pPr marL="205740" marR="0">
              <a:lnSpc>
                <a:spcPts val="1347"/>
              </a:lnSpc>
              <a:spcBef>
                <a:spcPts val="56"/>
              </a:spcBef>
              <a:spcAft>
                <a:spcPts val="0"/>
              </a:spcAft>
            </a:pPr>
            <a:r>
              <a:rPr sz="1100" dirty="0">
                <a:solidFill>
                  <a:srgbClr val="000000"/>
                </a:solidFill>
                <a:latin typeface="Calibri"/>
                <a:cs typeface="Calibri"/>
              </a:rPr>
              <a:t>Rode o comando 1</a:t>
            </a:r>
            <a:r>
              <a:rPr sz="1100" spc="17" dirty="0">
                <a:solidFill>
                  <a:srgbClr val="000000"/>
                </a:solidFill>
                <a:latin typeface="Calibri"/>
                <a:cs typeface="Calibri"/>
              </a:rPr>
              <a:t>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sentido horário e a</a:t>
            </a:r>
            <a:r>
              <a:rPr sz="1100" spc="15" dirty="0">
                <a:solidFill>
                  <a:srgbClr val="000000"/>
                </a:solidFill>
                <a:latin typeface="Calibri"/>
                <a:cs typeface="Calibri"/>
              </a:rPr>
              <a:t> </a:t>
            </a:r>
            <a:r>
              <a:rPr sz="1100" dirty="0">
                <a:solidFill>
                  <a:srgbClr val="000000"/>
                </a:solidFill>
                <a:latin typeface="Calibri"/>
                <a:cs typeface="Calibri"/>
              </a:rPr>
              <a:t>pré-</a:t>
            </a:r>
          </a:p>
        </p:txBody>
      </p:sp>
      <p:sp>
        <p:nvSpPr>
          <p:cNvPr id="10" name="object 10"/>
          <p:cNvSpPr txBox="1"/>
          <p:nvPr/>
        </p:nvSpPr>
        <p:spPr>
          <a:xfrm>
            <a:off x="4075176" y="222986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11" name="object 11"/>
          <p:cNvSpPr txBox="1"/>
          <p:nvPr/>
        </p:nvSpPr>
        <p:spPr>
          <a:xfrm>
            <a:off x="4075176" y="2408012"/>
            <a:ext cx="177776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carga da mola</a:t>
            </a:r>
            <a:r>
              <a:rPr sz="1100" spc="-24" dirty="0">
                <a:solidFill>
                  <a:srgbClr val="000000"/>
                </a:solidFill>
                <a:latin typeface="Calibri"/>
                <a:cs typeface="Calibri"/>
              </a:rPr>
              <a:t> </a:t>
            </a:r>
            <a:r>
              <a:rPr sz="1100" dirty="0">
                <a:solidFill>
                  <a:srgbClr val="000000"/>
                </a:solidFill>
                <a:latin typeface="Calibri"/>
                <a:cs typeface="Calibri"/>
              </a:rPr>
              <a:t>irá endurecer.</a:t>
            </a:r>
          </a:p>
        </p:txBody>
      </p:sp>
      <p:sp>
        <p:nvSpPr>
          <p:cNvPr id="12" name="object 12"/>
          <p:cNvSpPr txBox="1"/>
          <p:nvPr/>
        </p:nvSpPr>
        <p:spPr>
          <a:xfrm>
            <a:off x="4075176" y="2628992"/>
            <a:ext cx="283183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a:t>
            </a:r>
            <a:r>
              <a:rPr sz="1100" b="1" dirty="0">
                <a:solidFill>
                  <a:srgbClr val="000000"/>
                </a:solidFill>
                <a:latin typeface="Calibri"/>
                <a:cs typeface="Calibri"/>
              </a:rPr>
              <a:t>ajuste da extensão </a:t>
            </a:r>
            <a:r>
              <a:rPr sz="1100">
                <a:solidFill>
                  <a:srgbClr val="000000"/>
                </a:solidFill>
                <a:latin typeface="Calibri"/>
                <a:cs typeface="Calibri"/>
              </a:rPr>
              <a:t>da </a:t>
            </a:r>
            <a:r>
              <a:rPr lang="pt-BR" sz="1100">
                <a:solidFill>
                  <a:srgbClr val="000000"/>
                </a:solidFill>
                <a:latin typeface="Calibri"/>
                <a:cs typeface="Calibri"/>
              </a:rPr>
              <a:t>suspensão</a:t>
            </a:r>
            <a:r>
              <a:rPr sz="1100">
                <a:solidFill>
                  <a:srgbClr val="000000"/>
                </a:solidFill>
                <a:latin typeface="Calibri"/>
                <a:cs typeface="Calibri"/>
              </a:rPr>
              <a:t> </a:t>
            </a:r>
            <a:r>
              <a:rPr sz="1100" dirty="0">
                <a:solidFill>
                  <a:srgbClr val="000000"/>
                </a:solidFill>
                <a:latin typeface="Calibri"/>
                <a:cs typeface="Calibri"/>
              </a:rPr>
              <a:t>efetua-se do</a:t>
            </a:r>
          </a:p>
          <a:p>
            <a:pPr marL="0" marR="0">
              <a:lnSpc>
                <a:spcPts val="1344"/>
              </a:lnSpc>
              <a:spcBef>
                <a:spcPts val="50"/>
              </a:spcBef>
              <a:spcAft>
                <a:spcPts val="0"/>
              </a:spcAft>
            </a:pPr>
            <a:r>
              <a:rPr sz="1100" dirty="0">
                <a:solidFill>
                  <a:srgbClr val="000000"/>
                </a:solidFill>
                <a:latin typeface="Calibri"/>
                <a:cs typeface="Calibri"/>
              </a:rPr>
              <a:t>seguinte modo.</a:t>
            </a:r>
          </a:p>
        </p:txBody>
      </p:sp>
      <p:sp>
        <p:nvSpPr>
          <p:cNvPr id="13" name="object 13"/>
          <p:cNvSpPr txBox="1"/>
          <p:nvPr/>
        </p:nvSpPr>
        <p:spPr>
          <a:xfrm>
            <a:off x="4075176" y="302081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14" name="object 14"/>
          <p:cNvSpPr txBox="1"/>
          <p:nvPr/>
        </p:nvSpPr>
        <p:spPr>
          <a:xfrm>
            <a:off x="4280916" y="3028280"/>
            <a:ext cx="257975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Rode </a:t>
            </a:r>
            <a:r>
              <a:rPr sz="1100">
                <a:solidFill>
                  <a:srgbClr val="000000"/>
                </a:solidFill>
                <a:latin typeface="Calibri"/>
                <a:cs typeface="Calibri"/>
              </a:rPr>
              <a:t>o </a:t>
            </a:r>
            <a:r>
              <a:rPr lang="pt-BR" sz="1100">
                <a:solidFill>
                  <a:srgbClr val="000000"/>
                </a:solidFill>
                <a:latin typeface="Calibri"/>
                <a:cs typeface="Calibri"/>
              </a:rPr>
              <a:t>parafuso</a:t>
            </a:r>
            <a:r>
              <a:rPr sz="1100">
                <a:solidFill>
                  <a:srgbClr val="000000"/>
                </a:solidFill>
                <a:latin typeface="Calibri"/>
                <a:cs typeface="Calibri"/>
              </a:rPr>
              <a:t> </a:t>
            </a:r>
            <a:r>
              <a:rPr sz="1100" dirty="0">
                <a:solidFill>
                  <a:srgbClr val="000000"/>
                </a:solidFill>
                <a:latin typeface="Calibri"/>
                <a:cs typeface="Calibri"/>
              </a:rPr>
              <a:t>2</a:t>
            </a:r>
            <a:r>
              <a:rPr sz="1100" spc="17" dirty="0">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bengala</a:t>
            </a:r>
            <a:r>
              <a:rPr sz="1100">
                <a:solidFill>
                  <a:srgbClr val="000000"/>
                </a:solidFill>
                <a:latin typeface="Calibri"/>
                <a:cs typeface="Calibri"/>
              </a:rPr>
              <a:t> </a:t>
            </a:r>
            <a:r>
              <a:rPr sz="1100" dirty="0">
                <a:solidFill>
                  <a:srgbClr val="000000"/>
                </a:solidFill>
                <a:latin typeface="Calibri"/>
                <a:cs typeface="Calibri"/>
              </a:rPr>
              <a:t>esquerda em</a:t>
            </a:r>
          </a:p>
        </p:txBody>
      </p:sp>
      <p:sp>
        <p:nvSpPr>
          <p:cNvPr id="15" name="object 15"/>
          <p:cNvSpPr txBox="1"/>
          <p:nvPr/>
        </p:nvSpPr>
        <p:spPr>
          <a:xfrm>
            <a:off x="4075176" y="3198968"/>
            <a:ext cx="283558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sentido</a:t>
            </a:r>
            <a:r>
              <a:rPr sz="1100" spc="18" dirty="0">
                <a:solidFill>
                  <a:srgbClr val="000000"/>
                </a:solidFill>
                <a:latin typeface="Calibri"/>
                <a:cs typeface="Calibri"/>
              </a:rPr>
              <a:t> </a:t>
            </a:r>
            <a:r>
              <a:rPr sz="1100" dirty="0">
                <a:solidFill>
                  <a:srgbClr val="000000"/>
                </a:solidFill>
                <a:latin typeface="Calibri"/>
                <a:cs typeface="Calibri"/>
              </a:rPr>
              <a:t>anti-horário para </a:t>
            </a:r>
            <a:r>
              <a:rPr sz="1100">
                <a:solidFill>
                  <a:srgbClr val="000000"/>
                </a:solidFill>
                <a:latin typeface="Calibri"/>
                <a:cs typeface="Calibri"/>
              </a:rPr>
              <a:t>diminuir o</a:t>
            </a:r>
            <a:r>
              <a:rPr lang="pt-BR" sz="1100">
                <a:solidFill>
                  <a:srgbClr val="000000"/>
                </a:solidFill>
                <a:latin typeface="Calibri"/>
                <a:cs typeface="Calibri"/>
              </a:rPr>
              <a:t> amortecimento de extensão. </a:t>
            </a:r>
            <a:r>
              <a:rPr sz="1100">
                <a:solidFill>
                  <a:srgbClr val="000000"/>
                </a:solidFill>
                <a:latin typeface="Calibri"/>
                <a:cs typeface="Calibri"/>
              </a:rPr>
              <a:t>Rode o</a:t>
            </a:r>
            <a:r>
              <a:rPr lang="pt-BR" sz="1100">
                <a:solidFill>
                  <a:srgbClr val="000000"/>
                </a:solidFill>
                <a:latin typeface="Calibri"/>
                <a:cs typeface="Calibri"/>
              </a:rPr>
              <a:t> parafuso</a:t>
            </a:r>
            <a:r>
              <a:rPr sz="1100">
                <a:solidFill>
                  <a:srgbClr val="000000"/>
                </a:solidFill>
                <a:latin typeface="Calibri"/>
                <a:cs typeface="Calibri"/>
              </a:rPr>
              <a:t> </a:t>
            </a:r>
            <a:r>
              <a:rPr sz="1100" dirty="0">
                <a:solidFill>
                  <a:srgbClr val="000000"/>
                </a:solidFill>
                <a:latin typeface="Calibri"/>
                <a:cs typeface="Calibri"/>
              </a:rPr>
              <a:t>2 </a:t>
            </a:r>
            <a:r>
              <a:rPr sz="1100">
                <a:solidFill>
                  <a:srgbClr val="000000"/>
                </a:solidFill>
                <a:latin typeface="Calibri"/>
                <a:cs typeface="Calibri"/>
              </a:rPr>
              <a:t>da </a:t>
            </a:r>
            <a:r>
              <a:rPr lang="pt-BR" sz="1100">
                <a:solidFill>
                  <a:srgbClr val="000000"/>
                </a:solidFill>
                <a:latin typeface="Calibri"/>
                <a:cs typeface="Calibri"/>
              </a:rPr>
              <a:t>bengala</a:t>
            </a:r>
            <a:r>
              <a:rPr sz="1100">
                <a:solidFill>
                  <a:srgbClr val="000000"/>
                </a:solidFill>
                <a:latin typeface="Calibri"/>
                <a:cs typeface="Calibri"/>
              </a:rPr>
              <a:t> </a:t>
            </a:r>
            <a:r>
              <a:rPr sz="1100" dirty="0">
                <a:solidFill>
                  <a:srgbClr val="000000"/>
                </a:solidFill>
                <a:latin typeface="Calibri"/>
                <a:cs typeface="Calibri"/>
              </a:rPr>
              <a:t>esquerda </a:t>
            </a:r>
            <a:r>
              <a:rPr sz="1100">
                <a:solidFill>
                  <a:srgbClr val="000000"/>
                </a:solidFill>
                <a:latin typeface="Calibri"/>
                <a:cs typeface="Calibri"/>
              </a:rPr>
              <a:t>da </a:t>
            </a:r>
            <a:r>
              <a:rPr lang="pt-BR" sz="1100">
                <a:solidFill>
                  <a:srgbClr val="000000"/>
                </a:solidFill>
                <a:latin typeface="Calibri"/>
                <a:cs typeface="Calibri"/>
              </a:rPr>
              <a:t>suspensão</a:t>
            </a:r>
            <a:r>
              <a:rPr sz="1100">
                <a:solidFill>
                  <a:srgbClr val="000000"/>
                </a:solidFill>
                <a:latin typeface="Calibri"/>
                <a:cs typeface="Calibri"/>
              </a:rPr>
              <a:t> </a:t>
            </a:r>
            <a:r>
              <a:rPr sz="1100" dirty="0">
                <a:solidFill>
                  <a:srgbClr val="000000"/>
                </a:solidFill>
                <a:latin typeface="Calibri"/>
                <a:cs typeface="Calibri"/>
              </a:rPr>
              <a:t>no</a:t>
            </a:r>
          </a:p>
        </p:txBody>
      </p:sp>
      <p:sp>
        <p:nvSpPr>
          <p:cNvPr id="16" name="object 16"/>
          <p:cNvSpPr txBox="1"/>
          <p:nvPr/>
        </p:nvSpPr>
        <p:spPr>
          <a:xfrm>
            <a:off x="870397" y="3711929"/>
            <a:ext cx="371478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sentido</a:t>
            </a:r>
            <a:r>
              <a:rPr sz="1100" spc="18" dirty="0">
                <a:solidFill>
                  <a:srgbClr val="000000"/>
                </a:solidFill>
                <a:latin typeface="Calibri"/>
                <a:cs typeface="Calibri"/>
              </a:rPr>
              <a:t> </a:t>
            </a:r>
            <a:r>
              <a:rPr sz="1100" dirty="0">
                <a:solidFill>
                  <a:srgbClr val="000000"/>
                </a:solidFill>
                <a:latin typeface="Calibri"/>
                <a:cs typeface="Calibri"/>
              </a:rPr>
              <a:t>horário para aumentar o amortecimento em extensão.</a:t>
            </a:r>
          </a:p>
        </p:txBody>
      </p:sp>
      <p:sp>
        <p:nvSpPr>
          <p:cNvPr id="17" name="object 1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57</a:t>
            </a:r>
          </a:p>
        </p:txBody>
      </p:sp>
      <p:sp>
        <p:nvSpPr>
          <p:cNvPr id="18" name="object 4">
            <a:extLst>
              <a:ext uri="{FF2B5EF4-FFF2-40B4-BE49-F238E27FC236}">
                <a16:creationId xmlns:a16="http://schemas.microsoft.com/office/drawing/2014/main" id="{0A305702-FBD2-8FED-6D9B-C51202E3EB22}"/>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700276"/>
            <a:ext cx="6301740" cy="80162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088"/>
            <a:ext cx="391782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a:t>
            </a:r>
            <a:r>
              <a:rPr sz="1100" b="1" dirty="0">
                <a:solidFill>
                  <a:srgbClr val="000000"/>
                </a:solidFill>
                <a:latin typeface="Calibri"/>
                <a:cs typeface="Calibri"/>
              </a:rPr>
              <a:t>ajuste da compressão </a:t>
            </a:r>
            <a:r>
              <a:rPr sz="1100" dirty="0">
                <a:solidFill>
                  <a:srgbClr val="000000"/>
                </a:solidFill>
                <a:latin typeface="Calibri"/>
                <a:cs typeface="Calibri"/>
              </a:rPr>
              <a:t>da forquilha efetua-se</a:t>
            </a:r>
            <a:r>
              <a:rPr sz="1100" spc="-18" dirty="0">
                <a:solidFill>
                  <a:srgbClr val="000000"/>
                </a:solidFill>
                <a:latin typeface="Calibri"/>
                <a:cs typeface="Calibri"/>
              </a:rPr>
              <a:t> </a:t>
            </a:r>
            <a:r>
              <a:rPr sz="1100" dirty="0">
                <a:solidFill>
                  <a:srgbClr val="000000"/>
                </a:solidFill>
                <a:latin typeface="Calibri"/>
                <a:cs typeface="Calibri"/>
              </a:rPr>
              <a:t>do seguinte modo:</a:t>
            </a:r>
          </a:p>
        </p:txBody>
      </p:sp>
      <p:sp>
        <p:nvSpPr>
          <p:cNvPr id="6" name="object 6"/>
          <p:cNvSpPr txBox="1"/>
          <p:nvPr/>
        </p:nvSpPr>
        <p:spPr>
          <a:xfrm>
            <a:off x="804672" y="951225"/>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7" name="object 7"/>
          <p:cNvSpPr txBox="1"/>
          <p:nvPr/>
        </p:nvSpPr>
        <p:spPr>
          <a:xfrm>
            <a:off x="1033272" y="958688"/>
            <a:ext cx="517083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Rode </a:t>
            </a:r>
            <a:r>
              <a:rPr sz="1100">
                <a:solidFill>
                  <a:srgbClr val="000000"/>
                </a:solidFill>
                <a:latin typeface="Calibri"/>
                <a:cs typeface="Calibri"/>
              </a:rPr>
              <a:t>o </a:t>
            </a:r>
            <a:r>
              <a:rPr lang="pt-BR" sz="1100">
                <a:solidFill>
                  <a:srgbClr val="000000"/>
                </a:solidFill>
                <a:latin typeface="Calibri"/>
                <a:cs typeface="Calibri"/>
              </a:rPr>
              <a:t>parafuso</a:t>
            </a:r>
            <a:r>
              <a:rPr sz="1100">
                <a:solidFill>
                  <a:srgbClr val="000000"/>
                </a:solidFill>
                <a:latin typeface="Calibri"/>
                <a:cs typeface="Calibri"/>
              </a:rPr>
              <a:t> </a:t>
            </a:r>
            <a:r>
              <a:rPr sz="1100" dirty="0">
                <a:solidFill>
                  <a:srgbClr val="000000"/>
                </a:solidFill>
                <a:latin typeface="Calibri"/>
                <a:cs typeface="Calibri"/>
              </a:rPr>
              <a:t>3</a:t>
            </a:r>
            <a:r>
              <a:rPr sz="1100" spc="17" dirty="0">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bengala</a:t>
            </a:r>
            <a:r>
              <a:rPr sz="1100">
                <a:solidFill>
                  <a:srgbClr val="000000"/>
                </a:solidFill>
                <a:latin typeface="Calibri"/>
                <a:cs typeface="Calibri"/>
              </a:rPr>
              <a:t> </a:t>
            </a:r>
            <a:r>
              <a:rPr sz="1100" dirty="0">
                <a:solidFill>
                  <a:srgbClr val="000000"/>
                </a:solidFill>
                <a:latin typeface="Calibri"/>
                <a:cs typeface="Calibri"/>
              </a:rPr>
              <a:t>direita </a:t>
            </a:r>
            <a:r>
              <a:rPr sz="1100">
                <a:solidFill>
                  <a:srgbClr val="000000"/>
                </a:solidFill>
                <a:latin typeface="Calibri"/>
                <a:cs typeface="Calibri"/>
              </a:rPr>
              <a:t>da </a:t>
            </a:r>
            <a:r>
              <a:rPr lang="pt-BR" sz="1100">
                <a:solidFill>
                  <a:srgbClr val="000000"/>
                </a:solidFill>
                <a:latin typeface="Calibri"/>
                <a:cs typeface="Calibri"/>
              </a:rPr>
              <a:t>suspensão</a:t>
            </a:r>
            <a:r>
              <a:rPr sz="1100">
                <a:solidFill>
                  <a:srgbClr val="000000"/>
                </a:solidFill>
                <a:latin typeface="Calibri"/>
                <a:cs typeface="Calibri"/>
              </a:rPr>
              <a:t> </a:t>
            </a:r>
            <a:r>
              <a:rPr sz="1100" dirty="0">
                <a:solidFill>
                  <a:srgbClr val="000000"/>
                </a:solidFill>
                <a:latin typeface="Calibri"/>
                <a:cs typeface="Calibri"/>
              </a:rPr>
              <a:t>no sentido anti-horário</a:t>
            </a:r>
            <a:r>
              <a:rPr sz="1100" spc="19" dirty="0">
                <a:solidFill>
                  <a:srgbClr val="000000"/>
                </a:solidFill>
                <a:latin typeface="Calibri"/>
                <a:cs typeface="Calibri"/>
              </a:rPr>
              <a:t> </a:t>
            </a:r>
            <a:r>
              <a:rPr sz="1100" dirty="0">
                <a:solidFill>
                  <a:srgbClr val="000000"/>
                </a:solidFill>
                <a:latin typeface="Calibri"/>
                <a:cs typeface="Calibri"/>
              </a:rPr>
              <a:t>para diminuir o</a:t>
            </a:r>
          </a:p>
          <a:p>
            <a:pPr marL="0" marR="0">
              <a:lnSpc>
                <a:spcPts val="1344"/>
              </a:lnSpc>
              <a:spcBef>
                <a:spcPts val="50"/>
              </a:spcBef>
              <a:spcAft>
                <a:spcPts val="0"/>
              </a:spcAft>
            </a:pPr>
            <a:r>
              <a:rPr sz="1100" dirty="0">
                <a:solidFill>
                  <a:srgbClr val="000000"/>
                </a:solidFill>
                <a:latin typeface="Calibri"/>
                <a:cs typeface="Calibri"/>
              </a:rPr>
              <a:t>amortecimento em</a:t>
            </a:r>
            <a:r>
              <a:rPr sz="1100" spc="16" dirty="0">
                <a:solidFill>
                  <a:srgbClr val="000000"/>
                </a:solidFill>
                <a:latin typeface="Calibri"/>
                <a:cs typeface="Calibri"/>
              </a:rPr>
              <a:t> </a:t>
            </a:r>
            <a:r>
              <a:rPr sz="1100" dirty="0">
                <a:solidFill>
                  <a:srgbClr val="000000"/>
                </a:solidFill>
                <a:latin typeface="Calibri"/>
                <a:cs typeface="Calibri"/>
              </a:rPr>
              <a:t>compressão.</a:t>
            </a:r>
          </a:p>
        </p:txBody>
      </p:sp>
      <p:sp>
        <p:nvSpPr>
          <p:cNvPr id="8" name="object 8"/>
          <p:cNvSpPr txBox="1"/>
          <p:nvPr/>
        </p:nvSpPr>
        <p:spPr>
          <a:xfrm>
            <a:off x="804672" y="129869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4F81BD"/>
                </a:solidFill>
                <a:latin typeface="HEDOVE+Symbol"/>
                <a:cs typeface="HEDOVE+Symbol"/>
              </a:rPr>
              <a:t></a:t>
            </a:r>
          </a:p>
        </p:txBody>
      </p:sp>
      <p:sp>
        <p:nvSpPr>
          <p:cNvPr id="9" name="object 9"/>
          <p:cNvSpPr txBox="1"/>
          <p:nvPr/>
        </p:nvSpPr>
        <p:spPr>
          <a:xfrm>
            <a:off x="1033272" y="1306160"/>
            <a:ext cx="590460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Rode </a:t>
            </a:r>
            <a:r>
              <a:rPr sz="1100">
                <a:solidFill>
                  <a:srgbClr val="000000"/>
                </a:solidFill>
                <a:latin typeface="Calibri"/>
                <a:cs typeface="Calibri"/>
              </a:rPr>
              <a:t>o </a:t>
            </a:r>
            <a:r>
              <a:rPr lang="pt-BR" sz="1100">
                <a:solidFill>
                  <a:srgbClr val="000000"/>
                </a:solidFill>
                <a:latin typeface="Calibri"/>
                <a:cs typeface="Calibri"/>
              </a:rPr>
              <a:t>parafuso</a:t>
            </a:r>
            <a:r>
              <a:rPr sz="1100">
                <a:solidFill>
                  <a:srgbClr val="000000"/>
                </a:solidFill>
                <a:latin typeface="Calibri"/>
                <a:cs typeface="Calibri"/>
              </a:rPr>
              <a:t> </a:t>
            </a:r>
            <a:r>
              <a:rPr sz="1100" dirty="0">
                <a:solidFill>
                  <a:srgbClr val="000000"/>
                </a:solidFill>
                <a:latin typeface="Calibri"/>
                <a:cs typeface="Calibri"/>
              </a:rPr>
              <a:t>3</a:t>
            </a:r>
            <a:r>
              <a:rPr sz="1100" spc="17" dirty="0">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bengala</a:t>
            </a:r>
            <a:r>
              <a:rPr sz="1100">
                <a:solidFill>
                  <a:srgbClr val="000000"/>
                </a:solidFill>
                <a:latin typeface="Calibri"/>
                <a:cs typeface="Calibri"/>
              </a:rPr>
              <a:t> </a:t>
            </a:r>
            <a:r>
              <a:rPr sz="1100" dirty="0">
                <a:solidFill>
                  <a:srgbClr val="000000"/>
                </a:solidFill>
                <a:latin typeface="Calibri"/>
                <a:cs typeface="Calibri"/>
              </a:rPr>
              <a:t>direita </a:t>
            </a:r>
            <a:r>
              <a:rPr sz="1100">
                <a:solidFill>
                  <a:srgbClr val="000000"/>
                </a:solidFill>
                <a:latin typeface="Calibri"/>
                <a:cs typeface="Calibri"/>
              </a:rPr>
              <a:t>da </a:t>
            </a:r>
            <a:r>
              <a:rPr lang="pt-BR" sz="1100">
                <a:solidFill>
                  <a:srgbClr val="000000"/>
                </a:solidFill>
                <a:latin typeface="Calibri"/>
                <a:cs typeface="Calibri"/>
              </a:rPr>
              <a:t>suspensão</a:t>
            </a:r>
            <a:r>
              <a:rPr sz="1100">
                <a:solidFill>
                  <a:srgbClr val="000000"/>
                </a:solidFill>
                <a:latin typeface="Calibri"/>
                <a:cs typeface="Calibri"/>
              </a:rPr>
              <a:t> </a:t>
            </a:r>
            <a:r>
              <a:rPr sz="1100" dirty="0">
                <a:solidFill>
                  <a:srgbClr val="000000"/>
                </a:solidFill>
                <a:latin typeface="Calibri"/>
                <a:cs typeface="Calibri"/>
              </a:rPr>
              <a:t>no sentido horário para aumentar o amortecimento</a:t>
            </a:r>
          </a:p>
          <a:p>
            <a:pPr marL="0" marR="0">
              <a:lnSpc>
                <a:spcPts val="1343"/>
              </a:lnSpc>
              <a:spcBef>
                <a:spcPts val="50"/>
              </a:spcBef>
              <a:spcAft>
                <a:spcPts val="0"/>
              </a:spcAft>
            </a:pPr>
            <a:r>
              <a:rPr lang="pt-BR" sz="1100">
                <a:solidFill>
                  <a:srgbClr val="000000"/>
                </a:solidFill>
                <a:latin typeface="Calibri"/>
                <a:cs typeface="Calibri"/>
              </a:rPr>
              <a:t>De compressão</a:t>
            </a:r>
            <a:r>
              <a:rPr sz="1100">
                <a:solidFill>
                  <a:srgbClr val="000000"/>
                </a:solidFill>
                <a:latin typeface="Calibri"/>
                <a:cs typeface="Calibri"/>
              </a:rPr>
              <a:t>.</a:t>
            </a:r>
            <a:endParaRPr sz="1100" dirty="0">
              <a:solidFill>
                <a:srgbClr val="000000"/>
              </a:solidFill>
              <a:latin typeface="Calibri"/>
              <a:cs typeface="Calibri"/>
            </a:endParaRPr>
          </a:p>
        </p:txBody>
      </p:sp>
      <p:sp>
        <p:nvSpPr>
          <p:cNvPr id="10" name="object 10"/>
          <p:cNvSpPr txBox="1"/>
          <p:nvPr/>
        </p:nvSpPr>
        <p:spPr>
          <a:xfrm>
            <a:off x="3369564" y="170544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1" name="object 11"/>
          <p:cNvSpPr txBox="1"/>
          <p:nvPr/>
        </p:nvSpPr>
        <p:spPr>
          <a:xfrm>
            <a:off x="647700" y="1932524"/>
            <a:ext cx="537888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Para ajustar a pré-carga do comando 1 precisa de uma</a:t>
            </a:r>
            <a:r>
              <a:rPr sz="1100" spc="-16" dirty="0">
                <a:solidFill>
                  <a:srgbClr val="000000"/>
                </a:solidFill>
                <a:latin typeface="Calibri"/>
                <a:cs typeface="Calibri"/>
              </a:rPr>
              <a:t> </a:t>
            </a:r>
            <a:r>
              <a:rPr sz="1100" dirty="0">
                <a:solidFill>
                  <a:srgbClr val="000000"/>
                </a:solidFill>
                <a:latin typeface="Calibri"/>
                <a:cs typeface="Calibri"/>
              </a:rPr>
              <a:t>chave fixa com </a:t>
            </a:r>
            <a:r>
              <a:rPr sz="1100">
                <a:solidFill>
                  <a:srgbClr val="000000"/>
                </a:solidFill>
                <a:latin typeface="Calibri"/>
                <a:cs typeface="Calibri"/>
              </a:rPr>
              <a:t>um </a:t>
            </a:r>
            <a:r>
              <a:rPr lang="pt-BR" sz="1100">
                <a:solidFill>
                  <a:srgbClr val="000000"/>
                </a:solidFill>
                <a:latin typeface="Calibri"/>
                <a:cs typeface="Calibri"/>
              </a:rPr>
              <a:t>torque</a:t>
            </a:r>
            <a:r>
              <a:rPr sz="1100" spc="-12">
                <a:solidFill>
                  <a:srgbClr val="000000"/>
                </a:solidFill>
                <a:latin typeface="Calibri"/>
                <a:cs typeface="Calibri"/>
              </a:rPr>
              <a:t> </a:t>
            </a:r>
            <a:r>
              <a:rPr sz="1100" dirty="0">
                <a:solidFill>
                  <a:srgbClr val="000000"/>
                </a:solidFill>
                <a:latin typeface="Calibri"/>
                <a:cs typeface="Calibri"/>
              </a:rPr>
              <a:t>de</a:t>
            </a:r>
            <a:r>
              <a:rPr sz="1100" spc="24" dirty="0">
                <a:solidFill>
                  <a:srgbClr val="000000"/>
                </a:solidFill>
                <a:latin typeface="Calibri"/>
                <a:cs typeface="Calibri"/>
              </a:rPr>
              <a:t> </a:t>
            </a:r>
            <a:r>
              <a:rPr sz="1100" dirty="0">
                <a:solidFill>
                  <a:srgbClr val="000000"/>
                </a:solidFill>
                <a:latin typeface="Calibri"/>
                <a:cs typeface="Calibri"/>
              </a:rPr>
              <a:t>14 Nm.</a:t>
            </a:r>
          </a:p>
        </p:txBody>
      </p:sp>
      <p:sp>
        <p:nvSpPr>
          <p:cNvPr id="12" name="object 12"/>
          <p:cNvSpPr txBox="1"/>
          <p:nvPr/>
        </p:nvSpPr>
        <p:spPr>
          <a:xfrm>
            <a:off x="647700" y="2153504"/>
            <a:ext cx="610288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Com</a:t>
            </a:r>
            <a:r>
              <a:rPr sz="1100" spc="12" dirty="0">
                <a:solidFill>
                  <a:srgbClr val="000000"/>
                </a:solidFill>
                <a:latin typeface="Calibri"/>
                <a:cs typeface="Calibri"/>
              </a:rPr>
              <a:t> </a:t>
            </a:r>
            <a:r>
              <a:rPr sz="1100" dirty="0">
                <a:solidFill>
                  <a:srgbClr val="000000"/>
                </a:solidFill>
                <a:latin typeface="Calibri"/>
                <a:cs typeface="Calibri"/>
              </a:rPr>
              <a:t>temperaturas baixas, verifique se as</a:t>
            </a:r>
            <a:r>
              <a:rPr sz="1100" spc="-12" dirty="0">
                <a:solidFill>
                  <a:srgbClr val="000000"/>
                </a:solidFill>
                <a:latin typeface="Calibri"/>
                <a:cs typeface="Calibri"/>
              </a:rPr>
              <a:t> </a:t>
            </a:r>
            <a:r>
              <a:rPr sz="1100" dirty="0">
                <a:solidFill>
                  <a:srgbClr val="000000"/>
                </a:solidFill>
                <a:latin typeface="Calibri"/>
                <a:cs typeface="Calibri"/>
              </a:rPr>
              <a:t>superfícies </a:t>
            </a:r>
            <a:r>
              <a:rPr sz="1100">
                <a:solidFill>
                  <a:srgbClr val="000000"/>
                </a:solidFill>
                <a:latin typeface="Calibri"/>
                <a:cs typeface="Calibri"/>
              </a:rPr>
              <a:t>das </a:t>
            </a:r>
            <a:r>
              <a:rPr lang="pt-BR" sz="1100">
                <a:solidFill>
                  <a:srgbClr val="000000"/>
                </a:solidFill>
                <a:latin typeface="Calibri"/>
                <a:cs typeface="Calibri"/>
              </a:rPr>
              <a:t>bengalas</a:t>
            </a:r>
            <a:r>
              <a:rPr sz="1100">
                <a:solidFill>
                  <a:srgbClr val="000000"/>
                </a:solidFill>
                <a:latin typeface="Calibri"/>
                <a:cs typeface="Calibri"/>
              </a:rPr>
              <a:t> </a:t>
            </a:r>
            <a:r>
              <a:rPr sz="1100" dirty="0">
                <a:solidFill>
                  <a:srgbClr val="000000"/>
                </a:solidFill>
                <a:latin typeface="Calibri"/>
                <a:cs typeface="Calibri"/>
              </a:rPr>
              <a:t>estão congeladas antes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conduzir. No</a:t>
            </a:r>
          </a:p>
          <a:p>
            <a:pPr marL="0" marR="0">
              <a:lnSpc>
                <a:spcPts val="1344"/>
              </a:lnSpc>
              <a:spcBef>
                <a:spcPts val="50"/>
              </a:spcBef>
              <a:spcAft>
                <a:spcPts val="0"/>
              </a:spcAft>
            </a:pPr>
            <a:r>
              <a:rPr sz="1100" dirty="0">
                <a:solidFill>
                  <a:srgbClr val="000000"/>
                </a:solidFill>
                <a:latin typeface="Calibri"/>
                <a:cs typeface="Calibri"/>
              </a:rPr>
              <a:t>caso de ser assim, limpe-as com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pano</a:t>
            </a:r>
            <a:r>
              <a:rPr sz="1100" spc="16" dirty="0">
                <a:solidFill>
                  <a:srgbClr val="000000"/>
                </a:solidFill>
                <a:latin typeface="Calibri"/>
                <a:cs typeface="Calibri"/>
              </a:rPr>
              <a:t> </a:t>
            </a:r>
            <a:r>
              <a:rPr sz="1100" dirty="0">
                <a:solidFill>
                  <a:srgbClr val="000000"/>
                </a:solidFill>
                <a:latin typeface="Calibri"/>
                <a:cs typeface="Calibri"/>
              </a:rPr>
              <a:t>limpo e sem pó.</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983996"/>
            <a:ext cx="2369820" cy="267766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2318586"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Afinação do</a:t>
            </a:r>
            <a:r>
              <a:rPr sz="1100" b="1" spc="-10" dirty="0">
                <a:solidFill>
                  <a:srgbClr val="4F81BD"/>
                </a:solidFill>
                <a:latin typeface="Cambria"/>
                <a:cs typeface="Cambria"/>
              </a:rPr>
              <a:t> </a:t>
            </a:r>
            <a:r>
              <a:rPr sz="1100" b="1" dirty="0">
                <a:solidFill>
                  <a:srgbClr val="4F81BD"/>
                </a:solidFill>
                <a:latin typeface="Cambria"/>
                <a:cs typeface="Cambria"/>
              </a:rPr>
              <a:t>amortecedor traseiro</a:t>
            </a:r>
          </a:p>
        </p:txBody>
      </p:sp>
      <p:sp>
        <p:nvSpPr>
          <p:cNvPr id="6" name="object 6"/>
          <p:cNvSpPr txBox="1"/>
          <p:nvPr/>
        </p:nvSpPr>
        <p:spPr>
          <a:xfrm>
            <a:off x="3168396" y="926684"/>
            <a:ext cx="3692079"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ajuste</a:t>
            </a:r>
            <a:r>
              <a:rPr sz="1100" spc="-14" dirty="0">
                <a:solidFill>
                  <a:srgbClr val="000000"/>
                </a:solidFill>
                <a:latin typeface="Calibri"/>
                <a:cs typeface="Calibri"/>
              </a:rPr>
              <a:t> </a:t>
            </a:r>
            <a:r>
              <a:rPr sz="1100" dirty="0">
                <a:solidFill>
                  <a:srgbClr val="000000"/>
                </a:solidFill>
                <a:latin typeface="Calibri"/>
                <a:cs typeface="Calibri"/>
              </a:rPr>
              <a:t>da pré-carga e do amortecimento do amortecedor</a:t>
            </a:r>
          </a:p>
          <a:p>
            <a:pPr marL="0" marR="0">
              <a:lnSpc>
                <a:spcPts val="1344"/>
              </a:lnSpc>
              <a:spcBef>
                <a:spcPts val="50"/>
              </a:spcBef>
              <a:spcAft>
                <a:spcPts val="0"/>
              </a:spcAft>
            </a:pPr>
            <a:r>
              <a:rPr sz="1100" dirty="0">
                <a:solidFill>
                  <a:srgbClr val="000000"/>
                </a:solidFill>
                <a:latin typeface="Calibri"/>
                <a:cs typeface="Calibri"/>
              </a:rPr>
              <a:t>traseiro</a:t>
            </a:r>
            <a:r>
              <a:rPr sz="1100" spc="11" dirty="0">
                <a:solidFill>
                  <a:srgbClr val="000000"/>
                </a:solidFill>
                <a:latin typeface="Calibri"/>
                <a:cs typeface="Calibri"/>
              </a:rPr>
              <a:t> </a:t>
            </a:r>
            <a:r>
              <a:rPr sz="1100" dirty="0">
                <a:solidFill>
                  <a:srgbClr val="000000"/>
                </a:solidFill>
                <a:latin typeface="Calibri"/>
                <a:cs typeface="Calibri"/>
              </a:rPr>
              <a:t>permitem adaptar-se a diferentes</a:t>
            </a:r>
            <a:r>
              <a:rPr sz="1100" spc="-10" dirty="0">
                <a:solidFill>
                  <a:srgbClr val="000000"/>
                </a:solidFill>
                <a:latin typeface="Calibri"/>
                <a:cs typeface="Calibri"/>
              </a:rPr>
              <a:t> </a:t>
            </a:r>
            <a:r>
              <a:rPr sz="1100" dirty="0">
                <a:solidFill>
                  <a:srgbClr val="000000"/>
                </a:solidFill>
                <a:latin typeface="Calibri"/>
                <a:cs typeface="Calibri"/>
              </a:rPr>
              <a:t>utilizadores,</a:t>
            </a:r>
            <a:r>
              <a:rPr sz="1100" spc="-16" dirty="0">
                <a:solidFill>
                  <a:srgbClr val="000000"/>
                </a:solidFill>
                <a:latin typeface="Calibri"/>
                <a:cs typeface="Calibri"/>
              </a:rPr>
              <a:t> </a:t>
            </a:r>
            <a:r>
              <a:rPr sz="1100" dirty="0">
                <a:solidFill>
                  <a:srgbClr val="000000"/>
                </a:solidFill>
                <a:latin typeface="Calibri"/>
                <a:cs typeface="Calibri"/>
              </a:rPr>
              <a:t>cargas,</a:t>
            </a:r>
          </a:p>
          <a:p>
            <a:pPr marL="0" marR="0">
              <a:lnSpc>
                <a:spcPts val="1344"/>
              </a:lnSpc>
              <a:spcBef>
                <a:spcPts val="0"/>
              </a:spcBef>
              <a:spcAft>
                <a:spcPts val="0"/>
              </a:spcAft>
            </a:pPr>
            <a:r>
              <a:rPr sz="1100" dirty="0">
                <a:solidFill>
                  <a:srgbClr val="000000"/>
                </a:solidFill>
                <a:latin typeface="Calibri"/>
                <a:cs typeface="Calibri"/>
              </a:rPr>
              <a:t>estilos de condução</a:t>
            </a:r>
            <a:r>
              <a:rPr sz="1100" spc="11" dirty="0">
                <a:solidFill>
                  <a:srgbClr val="000000"/>
                </a:solidFill>
                <a:latin typeface="Calibri"/>
                <a:cs typeface="Calibri"/>
              </a:rPr>
              <a:t> </a:t>
            </a:r>
            <a:r>
              <a:rPr sz="1100" dirty="0">
                <a:solidFill>
                  <a:srgbClr val="000000"/>
                </a:solidFill>
                <a:latin typeface="Calibri"/>
                <a:cs typeface="Calibri"/>
              </a:rPr>
              <a:t>e estados do piso.</a:t>
            </a:r>
          </a:p>
        </p:txBody>
      </p:sp>
      <p:sp>
        <p:nvSpPr>
          <p:cNvPr id="7" name="object 7"/>
          <p:cNvSpPr txBox="1"/>
          <p:nvPr/>
        </p:nvSpPr>
        <p:spPr>
          <a:xfrm>
            <a:off x="3168396" y="1489040"/>
            <a:ext cx="297998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a:t>
            </a:r>
            <a:r>
              <a:rPr sz="1100" b="1" dirty="0">
                <a:solidFill>
                  <a:srgbClr val="000000"/>
                </a:solidFill>
                <a:latin typeface="Calibri"/>
                <a:cs typeface="Calibri"/>
              </a:rPr>
              <a:t>pré-carga da mola </a:t>
            </a:r>
            <a:r>
              <a:rPr sz="1100" dirty="0">
                <a:solidFill>
                  <a:srgbClr val="000000"/>
                </a:solidFill>
                <a:latin typeface="Calibri"/>
                <a:cs typeface="Calibri"/>
              </a:rPr>
              <a:t>realiza-se do seguinte modo.</a:t>
            </a:r>
          </a:p>
        </p:txBody>
      </p:sp>
      <p:sp>
        <p:nvSpPr>
          <p:cNvPr id="8" name="object 8"/>
          <p:cNvSpPr txBox="1"/>
          <p:nvPr/>
        </p:nvSpPr>
        <p:spPr>
          <a:xfrm>
            <a:off x="3168396" y="171017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9" name="object 9"/>
          <p:cNvSpPr txBox="1"/>
          <p:nvPr/>
        </p:nvSpPr>
        <p:spPr>
          <a:xfrm>
            <a:off x="3168396" y="1717640"/>
            <a:ext cx="3824690" cy="525785"/>
          </a:xfrm>
          <a:prstGeom prst="rect">
            <a:avLst/>
          </a:prstGeom>
        </p:spPr>
        <p:txBody>
          <a:bodyPr vert="horz" wrap="square" lIns="0" tIns="0" rIns="0" bIns="0" rtlCol="0">
            <a:spAutoFit/>
          </a:bodyPr>
          <a:lstStyle/>
          <a:p>
            <a:pPr marL="213359" marR="0">
              <a:lnSpc>
                <a:spcPts val="1347"/>
              </a:lnSpc>
              <a:spcBef>
                <a:spcPts val="0"/>
              </a:spcBef>
              <a:spcAft>
                <a:spcPts val="0"/>
              </a:spcAft>
            </a:pPr>
            <a:r>
              <a:rPr sz="1100" dirty="0">
                <a:solidFill>
                  <a:srgbClr val="000000"/>
                </a:solidFill>
                <a:latin typeface="Calibri"/>
                <a:cs typeface="Calibri"/>
              </a:rPr>
              <a:t>Rode o comando de ajuste (1) </a:t>
            </a:r>
            <a:r>
              <a:rPr sz="1100" spc="-15" dirty="0">
                <a:solidFill>
                  <a:srgbClr val="000000"/>
                </a:solidFill>
                <a:latin typeface="Calibri"/>
                <a:cs typeface="Calibri"/>
              </a:rPr>
              <a:t>no</a:t>
            </a:r>
            <a:r>
              <a:rPr sz="1100" spc="33" dirty="0">
                <a:solidFill>
                  <a:srgbClr val="000000"/>
                </a:solidFill>
                <a:latin typeface="Calibri"/>
                <a:cs typeface="Calibri"/>
              </a:rPr>
              <a:t> </a:t>
            </a:r>
            <a:r>
              <a:rPr sz="1100" dirty="0">
                <a:solidFill>
                  <a:srgbClr val="000000"/>
                </a:solidFill>
                <a:latin typeface="Calibri"/>
                <a:cs typeface="Calibri"/>
              </a:rPr>
              <a:t>sentido anti-horário para</a:t>
            </a:r>
          </a:p>
          <a:p>
            <a:pPr marL="0" marR="0">
              <a:lnSpc>
                <a:spcPts val="1344"/>
              </a:lnSpc>
              <a:spcBef>
                <a:spcPts val="50"/>
              </a:spcBef>
              <a:spcAft>
                <a:spcPts val="0"/>
              </a:spcAft>
            </a:pPr>
            <a:r>
              <a:rPr sz="1100" dirty="0">
                <a:solidFill>
                  <a:srgbClr val="000000"/>
                </a:solidFill>
                <a:latin typeface="Calibri"/>
                <a:cs typeface="Calibri"/>
              </a:rPr>
              <a:t>tornar </a:t>
            </a:r>
            <a:r>
              <a:rPr sz="1100">
                <a:solidFill>
                  <a:srgbClr val="000000"/>
                </a:solidFill>
                <a:latin typeface="Calibri"/>
                <a:cs typeface="Calibri"/>
              </a:rPr>
              <a:t>mais </a:t>
            </a:r>
            <a:r>
              <a:rPr lang="pt-BR" sz="1100">
                <a:solidFill>
                  <a:srgbClr val="000000"/>
                </a:solidFill>
                <a:latin typeface="Calibri"/>
                <a:cs typeface="Calibri"/>
              </a:rPr>
              <a:t>macia</a:t>
            </a:r>
            <a:r>
              <a:rPr sz="1100">
                <a:solidFill>
                  <a:srgbClr val="000000"/>
                </a:solidFill>
                <a:latin typeface="Calibri"/>
                <a:cs typeface="Calibri"/>
              </a:rPr>
              <a:t> </a:t>
            </a:r>
            <a:r>
              <a:rPr sz="1100" dirty="0">
                <a:solidFill>
                  <a:srgbClr val="000000"/>
                </a:solidFill>
                <a:latin typeface="Calibri"/>
                <a:cs typeface="Calibri"/>
              </a:rPr>
              <a:t>a pré-carga da mola.</a:t>
            </a:r>
          </a:p>
          <a:p>
            <a:pPr marL="213359" marR="0">
              <a:lnSpc>
                <a:spcPts val="1347"/>
              </a:lnSpc>
              <a:spcBef>
                <a:spcPts val="56"/>
              </a:spcBef>
              <a:spcAft>
                <a:spcPts val="0"/>
              </a:spcAft>
            </a:pPr>
            <a:r>
              <a:rPr sz="1100" dirty="0">
                <a:solidFill>
                  <a:srgbClr val="000000"/>
                </a:solidFill>
                <a:latin typeface="Calibri"/>
                <a:cs typeface="Calibri"/>
              </a:rPr>
              <a:t>Rode o comando de ajuste (1) </a:t>
            </a:r>
            <a:r>
              <a:rPr sz="1100" spc="-15" dirty="0">
                <a:solidFill>
                  <a:srgbClr val="000000"/>
                </a:solidFill>
                <a:latin typeface="Calibri"/>
                <a:cs typeface="Calibri"/>
              </a:rPr>
              <a:t>no</a:t>
            </a:r>
            <a:r>
              <a:rPr sz="1100" spc="33" dirty="0">
                <a:solidFill>
                  <a:srgbClr val="000000"/>
                </a:solidFill>
                <a:latin typeface="Calibri"/>
                <a:cs typeface="Calibri"/>
              </a:rPr>
              <a:t> </a:t>
            </a:r>
            <a:r>
              <a:rPr sz="1100" dirty="0">
                <a:solidFill>
                  <a:srgbClr val="000000"/>
                </a:solidFill>
                <a:latin typeface="Calibri"/>
                <a:cs typeface="Calibri"/>
              </a:rPr>
              <a:t>sentido horário para tornar</a:t>
            </a:r>
          </a:p>
        </p:txBody>
      </p:sp>
      <p:sp>
        <p:nvSpPr>
          <p:cNvPr id="10" name="object 10"/>
          <p:cNvSpPr txBox="1"/>
          <p:nvPr/>
        </p:nvSpPr>
        <p:spPr>
          <a:xfrm>
            <a:off x="3168396" y="2059173"/>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11" name="object 11"/>
          <p:cNvSpPr txBox="1"/>
          <p:nvPr/>
        </p:nvSpPr>
        <p:spPr>
          <a:xfrm>
            <a:off x="3168396" y="2237324"/>
            <a:ext cx="190719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mais dura a pré-carga da mola.</a:t>
            </a:r>
          </a:p>
        </p:txBody>
      </p:sp>
      <p:sp>
        <p:nvSpPr>
          <p:cNvPr id="12" name="object 12"/>
          <p:cNvSpPr txBox="1"/>
          <p:nvPr/>
        </p:nvSpPr>
        <p:spPr>
          <a:xfrm>
            <a:off x="3168396" y="2458304"/>
            <a:ext cx="377718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Modo</a:t>
            </a:r>
            <a:r>
              <a:rPr sz="1100" spc="18" dirty="0">
                <a:solidFill>
                  <a:srgbClr val="000000"/>
                </a:solidFill>
                <a:latin typeface="Calibri"/>
                <a:cs typeface="Calibri"/>
              </a:rPr>
              <a:t> </a:t>
            </a:r>
            <a:r>
              <a:rPr sz="1100" dirty="0">
                <a:solidFill>
                  <a:srgbClr val="000000"/>
                </a:solidFill>
                <a:latin typeface="Calibri"/>
                <a:cs typeface="Calibri"/>
              </a:rPr>
              <a:t>de condução</a:t>
            </a:r>
            <a:r>
              <a:rPr sz="1100" spc="11" dirty="0">
                <a:solidFill>
                  <a:srgbClr val="000000"/>
                </a:solidFill>
                <a:latin typeface="Calibri"/>
                <a:cs typeface="Calibri"/>
              </a:rPr>
              <a:t> </a:t>
            </a:r>
            <a:r>
              <a:rPr sz="1100" spc="-11" dirty="0">
                <a:solidFill>
                  <a:srgbClr val="000000"/>
                </a:solidFill>
                <a:latin typeface="Calibri"/>
                <a:cs typeface="Calibri"/>
              </a:rPr>
              <a:t>só</a:t>
            </a:r>
            <a:r>
              <a:rPr sz="1100" spc="10" dirty="0">
                <a:solidFill>
                  <a:srgbClr val="000000"/>
                </a:solidFill>
                <a:latin typeface="Calibri"/>
                <a:cs typeface="Calibri"/>
              </a:rPr>
              <a:t> </a:t>
            </a:r>
            <a:r>
              <a:rPr sz="1100" dirty="0">
                <a:solidFill>
                  <a:srgbClr val="000000"/>
                </a:solidFill>
                <a:latin typeface="Calibri"/>
                <a:cs typeface="Calibri"/>
              </a:rPr>
              <a:t>com condutor sem carga: ajuste </a:t>
            </a:r>
            <a:r>
              <a:rPr sz="1100">
                <a:solidFill>
                  <a:srgbClr val="000000"/>
                </a:solidFill>
                <a:latin typeface="Calibri"/>
                <a:cs typeface="Calibri"/>
              </a:rPr>
              <a:t>de </a:t>
            </a:r>
            <a:r>
              <a:rPr lang="pt-BR" sz="1100">
                <a:solidFill>
                  <a:srgbClr val="000000"/>
                </a:solidFill>
                <a:latin typeface="Calibri"/>
                <a:cs typeface="Calibri"/>
              </a:rPr>
              <a:t>fábrica</a:t>
            </a:r>
            <a:r>
              <a:rPr sz="1100">
                <a:solidFill>
                  <a:srgbClr val="000000"/>
                </a:solidFill>
                <a:latin typeface="Calibri"/>
                <a:cs typeface="Calibri"/>
              </a:rPr>
              <a:t>.</a:t>
            </a:r>
            <a:endParaRPr sz="1100" dirty="0">
              <a:solidFill>
                <a:srgbClr val="000000"/>
              </a:solidFill>
              <a:latin typeface="Calibri"/>
              <a:cs typeface="Calibri"/>
            </a:endParaRPr>
          </a:p>
        </p:txBody>
      </p:sp>
      <p:sp>
        <p:nvSpPr>
          <p:cNvPr id="13" name="object 13"/>
          <p:cNvSpPr txBox="1"/>
          <p:nvPr/>
        </p:nvSpPr>
        <p:spPr>
          <a:xfrm>
            <a:off x="3168396" y="2679284"/>
            <a:ext cx="370046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Só com condutor com 3 malas: rode o comando (1)</a:t>
            </a:r>
            <a:r>
              <a:rPr sz="1100" spc="-17" dirty="0">
                <a:solidFill>
                  <a:srgbClr val="000000"/>
                </a:solidFill>
                <a:latin typeface="Calibri"/>
                <a:cs typeface="Calibri"/>
              </a:rPr>
              <a:t> </a:t>
            </a:r>
            <a:r>
              <a:rPr sz="1100" dirty="0">
                <a:solidFill>
                  <a:srgbClr val="000000"/>
                </a:solidFill>
                <a:latin typeface="Calibri"/>
                <a:cs typeface="Calibri"/>
              </a:rPr>
              <a:t>2 voltas </a:t>
            </a:r>
            <a:r>
              <a:rPr sz="1100" spc="-15" dirty="0">
                <a:solidFill>
                  <a:srgbClr val="000000"/>
                </a:solidFill>
                <a:latin typeface="Calibri"/>
                <a:cs typeface="Calibri"/>
              </a:rPr>
              <a:t>no</a:t>
            </a:r>
          </a:p>
          <a:p>
            <a:pPr marL="0" marR="0">
              <a:lnSpc>
                <a:spcPts val="1344"/>
              </a:lnSpc>
              <a:spcBef>
                <a:spcPts val="50"/>
              </a:spcBef>
              <a:spcAft>
                <a:spcPts val="0"/>
              </a:spcAft>
            </a:pPr>
            <a:r>
              <a:rPr sz="1100" dirty="0">
                <a:solidFill>
                  <a:srgbClr val="000000"/>
                </a:solidFill>
                <a:latin typeface="Calibri"/>
                <a:cs typeface="Calibri"/>
              </a:rPr>
              <a:t>sentido</a:t>
            </a:r>
            <a:r>
              <a:rPr sz="1100" spc="18" dirty="0">
                <a:solidFill>
                  <a:srgbClr val="000000"/>
                </a:solidFill>
                <a:latin typeface="Calibri"/>
                <a:cs typeface="Calibri"/>
              </a:rPr>
              <a:t> </a:t>
            </a:r>
            <a:r>
              <a:rPr sz="1100" dirty="0">
                <a:solidFill>
                  <a:srgbClr val="000000"/>
                </a:solidFill>
                <a:latin typeface="Calibri"/>
                <a:cs typeface="Calibri"/>
              </a:rPr>
              <a:t>horário.</a:t>
            </a:r>
          </a:p>
        </p:txBody>
      </p:sp>
      <p:sp>
        <p:nvSpPr>
          <p:cNvPr id="14" name="object 14"/>
          <p:cNvSpPr txBox="1"/>
          <p:nvPr/>
        </p:nvSpPr>
        <p:spPr>
          <a:xfrm>
            <a:off x="3168396" y="3070952"/>
            <a:ext cx="383084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Condutor com passageiro</a:t>
            </a:r>
            <a:r>
              <a:rPr sz="1100" spc="20" dirty="0">
                <a:solidFill>
                  <a:srgbClr val="000000"/>
                </a:solidFill>
                <a:latin typeface="Calibri"/>
                <a:cs typeface="Calibri"/>
              </a:rPr>
              <a:t> </a:t>
            </a:r>
            <a:r>
              <a:rPr sz="1100" dirty="0">
                <a:solidFill>
                  <a:srgbClr val="000000"/>
                </a:solidFill>
                <a:latin typeface="Calibri"/>
                <a:cs typeface="Calibri"/>
              </a:rPr>
              <a:t>e</a:t>
            </a:r>
            <a:r>
              <a:rPr sz="1100" spc="-16" dirty="0">
                <a:solidFill>
                  <a:srgbClr val="000000"/>
                </a:solidFill>
                <a:latin typeface="Calibri"/>
                <a:cs typeface="Calibri"/>
              </a:rPr>
              <a:t> </a:t>
            </a:r>
            <a:r>
              <a:rPr sz="1100" dirty="0">
                <a:solidFill>
                  <a:srgbClr val="000000"/>
                </a:solidFill>
                <a:latin typeface="Calibri"/>
                <a:cs typeface="Calibri"/>
              </a:rPr>
              <a:t>3</a:t>
            </a:r>
            <a:r>
              <a:rPr sz="1100" spc="11" dirty="0">
                <a:solidFill>
                  <a:srgbClr val="000000"/>
                </a:solidFill>
                <a:latin typeface="Calibri"/>
                <a:cs typeface="Calibri"/>
              </a:rPr>
              <a:t> </a:t>
            </a:r>
            <a:r>
              <a:rPr sz="1100" dirty="0">
                <a:solidFill>
                  <a:srgbClr val="000000"/>
                </a:solidFill>
                <a:latin typeface="Calibri"/>
                <a:cs typeface="Calibri"/>
              </a:rPr>
              <a:t>malas: rode o</a:t>
            </a:r>
            <a:r>
              <a:rPr sz="1100" spc="10" dirty="0">
                <a:solidFill>
                  <a:srgbClr val="000000"/>
                </a:solidFill>
                <a:latin typeface="Calibri"/>
                <a:cs typeface="Calibri"/>
              </a:rPr>
              <a:t> </a:t>
            </a:r>
            <a:r>
              <a:rPr sz="1100" dirty="0">
                <a:solidFill>
                  <a:srgbClr val="000000"/>
                </a:solidFill>
                <a:latin typeface="Calibri"/>
                <a:cs typeface="Calibri"/>
              </a:rPr>
              <a:t>comando (1) 3 voltas</a:t>
            </a:r>
          </a:p>
          <a:p>
            <a:pPr marL="0" marR="0">
              <a:lnSpc>
                <a:spcPts val="1344"/>
              </a:lnSpc>
              <a:spcBef>
                <a:spcPts val="50"/>
              </a:spcBef>
              <a:spcAft>
                <a:spcPts val="0"/>
              </a:spcAft>
            </a:pP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sentido horário.</a:t>
            </a:r>
          </a:p>
        </p:txBody>
      </p:sp>
      <p:sp>
        <p:nvSpPr>
          <p:cNvPr id="15" name="object 15"/>
          <p:cNvSpPr txBox="1"/>
          <p:nvPr/>
        </p:nvSpPr>
        <p:spPr>
          <a:xfrm>
            <a:off x="3168396" y="3464144"/>
            <a:ext cx="342406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Recomenda-se que realize a afinação correspondente aos</a:t>
            </a:r>
          </a:p>
          <a:p>
            <a:pPr marL="0" marR="0">
              <a:lnSpc>
                <a:spcPts val="1344"/>
              </a:lnSpc>
              <a:spcBef>
                <a:spcPts val="50"/>
              </a:spcBef>
              <a:spcAft>
                <a:spcPts val="0"/>
              </a:spcAft>
            </a:pPr>
            <a:r>
              <a:rPr sz="1100" dirty="0">
                <a:solidFill>
                  <a:srgbClr val="000000"/>
                </a:solidFill>
                <a:latin typeface="Calibri"/>
                <a:cs typeface="Calibri"/>
              </a:rPr>
              <a:t>diferentes</a:t>
            </a:r>
            <a:r>
              <a:rPr sz="1100" spc="-11" dirty="0">
                <a:solidFill>
                  <a:srgbClr val="000000"/>
                </a:solidFill>
                <a:latin typeface="Calibri"/>
                <a:cs typeface="Calibri"/>
              </a:rPr>
              <a:t> </a:t>
            </a:r>
            <a:r>
              <a:rPr sz="1100" dirty="0">
                <a:solidFill>
                  <a:srgbClr val="000000"/>
                </a:solidFill>
                <a:latin typeface="Calibri"/>
                <a:cs typeface="Calibri"/>
              </a:rPr>
              <a:t>estados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piso e estilos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condução.</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59</a:t>
            </a:r>
          </a:p>
        </p:txBody>
      </p:sp>
      <p:sp>
        <p:nvSpPr>
          <p:cNvPr id="17" name="object 4">
            <a:extLst>
              <a:ext uri="{FF2B5EF4-FFF2-40B4-BE49-F238E27FC236}">
                <a16:creationId xmlns:a16="http://schemas.microsoft.com/office/drawing/2014/main" id="{21B87F88-97AD-EE5D-CEEB-9818335A0787}"/>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798068"/>
            <a:ext cx="2369820" cy="243382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3058668" y="730088"/>
            <a:ext cx="394700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a:t>
            </a:r>
            <a:r>
              <a:rPr sz="1100" b="1" dirty="0">
                <a:solidFill>
                  <a:srgbClr val="000000"/>
                </a:solidFill>
                <a:latin typeface="Calibri"/>
                <a:cs typeface="Calibri"/>
              </a:rPr>
              <a:t>amortecimento </a:t>
            </a:r>
            <a:r>
              <a:rPr sz="1100" b="1" spc="-13" dirty="0">
                <a:solidFill>
                  <a:srgbClr val="000000"/>
                </a:solidFill>
                <a:latin typeface="Calibri"/>
                <a:cs typeface="Calibri"/>
              </a:rPr>
              <a:t>em</a:t>
            </a:r>
            <a:r>
              <a:rPr sz="1100" b="1" spc="18" dirty="0">
                <a:solidFill>
                  <a:srgbClr val="000000"/>
                </a:solidFill>
                <a:latin typeface="Calibri"/>
                <a:cs typeface="Calibri"/>
              </a:rPr>
              <a:t> </a:t>
            </a:r>
            <a:r>
              <a:rPr sz="1100" b="1" dirty="0">
                <a:solidFill>
                  <a:srgbClr val="000000"/>
                </a:solidFill>
                <a:latin typeface="Calibri"/>
                <a:cs typeface="Calibri"/>
              </a:rPr>
              <a:t>extensão </a:t>
            </a: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amortecedor traseiro</a:t>
            </a:r>
            <a:r>
              <a:rPr sz="1100" spc="11" dirty="0">
                <a:solidFill>
                  <a:srgbClr val="000000"/>
                </a:solidFill>
                <a:latin typeface="Calibri"/>
                <a:cs typeface="Calibri"/>
              </a:rPr>
              <a:t> </a:t>
            </a:r>
            <a:r>
              <a:rPr sz="1100" dirty="0">
                <a:solidFill>
                  <a:srgbClr val="000000"/>
                </a:solidFill>
                <a:latin typeface="Calibri"/>
                <a:cs typeface="Calibri"/>
              </a:rPr>
              <a:t>realiza-se</a:t>
            </a:r>
          </a:p>
          <a:p>
            <a:pPr marL="0" marR="0">
              <a:lnSpc>
                <a:spcPts val="1344"/>
              </a:lnSpc>
              <a:spcBef>
                <a:spcPts val="50"/>
              </a:spcBef>
              <a:spcAft>
                <a:spcPts val="0"/>
              </a:spcAft>
            </a:pP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seguinte</a:t>
            </a:r>
            <a:r>
              <a:rPr sz="1100" spc="-23" dirty="0">
                <a:solidFill>
                  <a:srgbClr val="000000"/>
                </a:solidFill>
                <a:latin typeface="Calibri"/>
                <a:cs typeface="Calibri"/>
              </a:rPr>
              <a:t> </a:t>
            </a:r>
            <a:r>
              <a:rPr sz="1100" dirty="0">
                <a:solidFill>
                  <a:srgbClr val="000000"/>
                </a:solidFill>
                <a:latin typeface="Calibri"/>
                <a:cs typeface="Calibri"/>
              </a:rPr>
              <a:t>modo</a:t>
            </a:r>
            <a:r>
              <a:rPr sz="1100" spc="16" dirty="0">
                <a:solidFill>
                  <a:srgbClr val="000000"/>
                </a:solidFill>
                <a:latin typeface="Calibri"/>
                <a:cs typeface="Calibri"/>
              </a:rPr>
              <a:t> </a:t>
            </a:r>
            <a:r>
              <a:rPr sz="1100" dirty="0">
                <a:solidFill>
                  <a:srgbClr val="000000"/>
                </a:solidFill>
                <a:latin typeface="Calibri"/>
                <a:cs typeface="Calibri"/>
              </a:rPr>
              <a:t>(</a:t>
            </a:r>
            <a:r>
              <a:rPr sz="1100" b="1" dirty="0">
                <a:solidFill>
                  <a:srgbClr val="000000"/>
                </a:solidFill>
                <a:latin typeface="Calibri"/>
                <a:cs typeface="Calibri"/>
              </a:rPr>
              <a:t>não </a:t>
            </a:r>
            <a:r>
              <a:rPr sz="1100" b="1">
                <a:solidFill>
                  <a:srgbClr val="000000"/>
                </a:solidFill>
                <a:latin typeface="Calibri"/>
                <a:cs typeface="Calibri"/>
              </a:rPr>
              <a:t>disponível </a:t>
            </a:r>
            <a:r>
              <a:rPr lang="pt-BR" sz="1100" b="1">
                <a:solidFill>
                  <a:srgbClr val="000000"/>
                </a:solidFill>
                <a:latin typeface="Calibri"/>
                <a:cs typeface="Calibri"/>
              </a:rPr>
              <a:t>n</a:t>
            </a:r>
            <a:r>
              <a:rPr sz="1100" b="1">
                <a:solidFill>
                  <a:srgbClr val="000000"/>
                </a:solidFill>
                <a:latin typeface="Calibri"/>
                <a:cs typeface="Calibri"/>
              </a:rPr>
              <a:t>os modelos</a:t>
            </a:r>
            <a:r>
              <a:rPr lang="pt-BR" sz="1100" b="1">
                <a:solidFill>
                  <a:srgbClr val="000000"/>
                </a:solidFill>
                <a:latin typeface="Calibri"/>
                <a:cs typeface="Calibri"/>
              </a:rPr>
              <a:t> do Brasil</a:t>
            </a:r>
            <a:r>
              <a:rPr sz="1100">
                <a:solidFill>
                  <a:srgbClr val="000000"/>
                </a:solidFill>
                <a:latin typeface="Calibri"/>
                <a:cs typeface="Calibri"/>
              </a:rPr>
              <a:t>):</a:t>
            </a:r>
            <a:endParaRPr sz="1100" dirty="0">
              <a:solidFill>
                <a:srgbClr val="000000"/>
              </a:solidFill>
              <a:latin typeface="Calibri"/>
              <a:cs typeface="Calibri"/>
            </a:endParaRPr>
          </a:p>
        </p:txBody>
      </p:sp>
      <p:sp>
        <p:nvSpPr>
          <p:cNvPr id="6" name="object 6"/>
          <p:cNvSpPr txBox="1"/>
          <p:nvPr/>
        </p:nvSpPr>
        <p:spPr>
          <a:xfrm>
            <a:off x="3058668" y="1121913"/>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7" name="object 7"/>
          <p:cNvSpPr txBox="1"/>
          <p:nvPr/>
        </p:nvSpPr>
        <p:spPr>
          <a:xfrm>
            <a:off x="3273552" y="1129376"/>
            <a:ext cx="3639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Localize o comando</a:t>
            </a:r>
            <a:r>
              <a:rPr sz="1100" spc="19" dirty="0">
                <a:solidFill>
                  <a:srgbClr val="000000"/>
                </a:solidFill>
                <a:latin typeface="Calibri"/>
                <a:cs typeface="Calibri"/>
              </a:rPr>
              <a:t> </a:t>
            </a:r>
            <a:r>
              <a:rPr sz="1100" dirty="0">
                <a:solidFill>
                  <a:srgbClr val="000000"/>
                </a:solidFill>
                <a:latin typeface="Calibri"/>
                <a:cs typeface="Calibri"/>
              </a:rPr>
              <a:t>de afinação (2) desde o lado esquerdo</a:t>
            </a:r>
            <a:r>
              <a:rPr sz="1100" spc="16" dirty="0">
                <a:solidFill>
                  <a:srgbClr val="000000"/>
                </a:solidFill>
                <a:latin typeface="Calibri"/>
                <a:cs typeface="Calibri"/>
              </a:rPr>
              <a:t> </a:t>
            </a:r>
            <a:r>
              <a:rPr sz="1100" dirty="0">
                <a:solidFill>
                  <a:srgbClr val="000000"/>
                </a:solidFill>
                <a:latin typeface="Calibri"/>
                <a:cs typeface="Calibri"/>
              </a:rPr>
              <a:t>da</a:t>
            </a:r>
          </a:p>
        </p:txBody>
      </p:sp>
      <p:sp>
        <p:nvSpPr>
          <p:cNvPr id="8" name="object 8"/>
          <p:cNvSpPr txBox="1"/>
          <p:nvPr/>
        </p:nvSpPr>
        <p:spPr>
          <a:xfrm>
            <a:off x="3058668" y="1300064"/>
            <a:ext cx="3217406" cy="3784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moto e rode-o no sentido anti-horário para diminuir</a:t>
            </a:r>
            <a:r>
              <a:rPr sz="1100" spc="-17" dirty="0">
                <a:solidFill>
                  <a:srgbClr val="000000"/>
                </a:solidFill>
                <a:latin typeface="Calibri"/>
                <a:cs typeface="Calibri"/>
              </a:rPr>
              <a:t> </a:t>
            </a:r>
            <a:r>
              <a:rPr sz="1100" dirty="0">
                <a:solidFill>
                  <a:srgbClr val="000000"/>
                </a:solidFill>
                <a:latin typeface="Calibri"/>
                <a:cs typeface="Calibri"/>
              </a:rPr>
              <a:t>o</a:t>
            </a:r>
          </a:p>
          <a:p>
            <a:pPr marL="0" marR="0">
              <a:lnSpc>
                <a:spcPts val="1332"/>
              </a:lnSpc>
              <a:spcBef>
                <a:spcPts val="50"/>
              </a:spcBef>
              <a:spcAft>
                <a:spcPts val="0"/>
              </a:spcAft>
            </a:pPr>
            <a:r>
              <a:rPr sz="1100" dirty="0">
                <a:solidFill>
                  <a:srgbClr val="000000"/>
                </a:solidFill>
                <a:latin typeface="Calibri"/>
                <a:cs typeface="Calibri"/>
              </a:rPr>
              <a:t>amortecimento em</a:t>
            </a:r>
            <a:r>
              <a:rPr sz="1100" spc="16" dirty="0">
                <a:solidFill>
                  <a:srgbClr val="000000"/>
                </a:solidFill>
                <a:latin typeface="Calibri"/>
                <a:cs typeface="Calibri"/>
              </a:rPr>
              <a:t> </a:t>
            </a:r>
            <a:r>
              <a:rPr sz="1100" dirty="0">
                <a:solidFill>
                  <a:srgbClr val="000000"/>
                </a:solidFill>
                <a:latin typeface="Calibri"/>
                <a:cs typeface="Calibri"/>
              </a:rPr>
              <a:t>extensão.</a:t>
            </a:r>
          </a:p>
        </p:txBody>
      </p:sp>
      <p:sp>
        <p:nvSpPr>
          <p:cNvPr id="9" name="object 9"/>
          <p:cNvSpPr txBox="1"/>
          <p:nvPr/>
        </p:nvSpPr>
        <p:spPr>
          <a:xfrm>
            <a:off x="3058668" y="1640073"/>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10" name="object 10"/>
          <p:cNvSpPr txBox="1"/>
          <p:nvPr/>
        </p:nvSpPr>
        <p:spPr>
          <a:xfrm>
            <a:off x="3273552" y="1647536"/>
            <a:ext cx="3639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Localize o comando</a:t>
            </a:r>
            <a:r>
              <a:rPr sz="1100" spc="19" dirty="0">
                <a:solidFill>
                  <a:srgbClr val="000000"/>
                </a:solidFill>
                <a:latin typeface="Calibri"/>
                <a:cs typeface="Calibri"/>
              </a:rPr>
              <a:t> </a:t>
            </a:r>
            <a:r>
              <a:rPr sz="1100" dirty="0">
                <a:solidFill>
                  <a:srgbClr val="000000"/>
                </a:solidFill>
                <a:latin typeface="Calibri"/>
                <a:cs typeface="Calibri"/>
              </a:rPr>
              <a:t>de afinação (2) desde o lado esquerdo</a:t>
            </a:r>
            <a:r>
              <a:rPr sz="1100" spc="16" dirty="0">
                <a:solidFill>
                  <a:srgbClr val="000000"/>
                </a:solidFill>
                <a:latin typeface="Calibri"/>
                <a:cs typeface="Calibri"/>
              </a:rPr>
              <a:t> </a:t>
            </a:r>
            <a:r>
              <a:rPr sz="1100" dirty="0">
                <a:solidFill>
                  <a:srgbClr val="000000"/>
                </a:solidFill>
                <a:latin typeface="Calibri"/>
                <a:cs typeface="Calibri"/>
              </a:rPr>
              <a:t>da</a:t>
            </a:r>
          </a:p>
        </p:txBody>
      </p:sp>
      <p:sp>
        <p:nvSpPr>
          <p:cNvPr id="11" name="object 11"/>
          <p:cNvSpPr txBox="1"/>
          <p:nvPr/>
        </p:nvSpPr>
        <p:spPr>
          <a:xfrm>
            <a:off x="3058667" y="1818224"/>
            <a:ext cx="392176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moto e rode-o em sentido horário para </a:t>
            </a:r>
            <a:r>
              <a:rPr sz="1100">
                <a:solidFill>
                  <a:srgbClr val="000000"/>
                </a:solidFill>
                <a:latin typeface="Calibri"/>
                <a:cs typeface="Calibri"/>
              </a:rPr>
              <a:t>aumentar</a:t>
            </a:r>
            <a:r>
              <a:rPr sz="1100" spc="-15">
                <a:solidFill>
                  <a:srgbClr val="000000"/>
                </a:solidFill>
                <a:latin typeface="Calibri"/>
                <a:cs typeface="Calibri"/>
              </a:rPr>
              <a:t> </a:t>
            </a:r>
            <a:r>
              <a:rPr sz="1100">
                <a:solidFill>
                  <a:srgbClr val="000000"/>
                </a:solidFill>
                <a:latin typeface="Calibri"/>
                <a:cs typeface="Calibri"/>
              </a:rPr>
              <a:t>o</a:t>
            </a:r>
            <a:r>
              <a:rPr lang="pt-BR" sz="1100">
                <a:solidFill>
                  <a:srgbClr val="000000"/>
                </a:solidFill>
                <a:latin typeface="Calibri"/>
                <a:cs typeface="Calibri"/>
              </a:rPr>
              <a:t> </a:t>
            </a:r>
            <a:r>
              <a:rPr sz="1100">
                <a:solidFill>
                  <a:srgbClr val="000000"/>
                </a:solidFill>
                <a:latin typeface="Calibri"/>
                <a:cs typeface="Calibri"/>
              </a:rPr>
              <a:t>amortecimento </a:t>
            </a:r>
            <a:r>
              <a:rPr sz="1100" dirty="0">
                <a:solidFill>
                  <a:srgbClr val="000000"/>
                </a:solidFill>
                <a:latin typeface="Calibri"/>
                <a:cs typeface="Calibri"/>
              </a:rPr>
              <a:t>em</a:t>
            </a:r>
            <a:r>
              <a:rPr sz="1100" spc="16" dirty="0">
                <a:solidFill>
                  <a:srgbClr val="000000"/>
                </a:solidFill>
                <a:latin typeface="Calibri"/>
                <a:cs typeface="Calibri"/>
              </a:rPr>
              <a:t> </a:t>
            </a:r>
            <a:r>
              <a:rPr sz="1100" dirty="0">
                <a:solidFill>
                  <a:srgbClr val="000000"/>
                </a:solidFill>
                <a:latin typeface="Calibri"/>
                <a:cs typeface="Calibri"/>
              </a:rPr>
              <a:t>extensão.</a:t>
            </a:r>
          </a:p>
        </p:txBody>
      </p:sp>
      <p:sp>
        <p:nvSpPr>
          <p:cNvPr id="12" name="object 12"/>
          <p:cNvSpPr txBox="1"/>
          <p:nvPr/>
        </p:nvSpPr>
        <p:spPr>
          <a:xfrm>
            <a:off x="3058668" y="2209892"/>
            <a:ext cx="3885702"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Modo</a:t>
            </a:r>
            <a:r>
              <a:rPr sz="1100" spc="18" dirty="0">
                <a:solidFill>
                  <a:srgbClr val="000000"/>
                </a:solidFill>
                <a:latin typeface="Calibri"/>
                <a:cs typeface="Calibri"/>
              </a:rPr>
              <a:t> </a:t>
            </a:r>
            <a:r>
              <a:rPr sz="1100" dirty="0">
                <a:solidFill>
                  <a:srgbClr val="000000"/>
                </a:solidFill>
                <a:latin typeface="Calibri"/>
                <a:cs typeface="Calibri"/>
              </a:rPr>
              <a:t>de condução</a:t>
            </a:r>
            <a:r>
              <a:rPr sz="1100" spc="11" dirty="0">
                <a:solidFill>
                  <a:srgbClr val="000000"/>
                </a:solidFill>
                <a:latin typeface="Calibri"/>
                <a:cs typeface="Calibri"/>
              </a:rPr>
              <a:t> </a:t>
            </a:r>
            <a:r>
              <a:rPr sz="1100" dirty="0">
                <a:solidFill>
                  <a:srgbClr val="000000"/>
                </a:solidFill>
                <a:latin typeface="Calibri"/>
                <a:cs typeface="Calibri"/>
              </a:rPr>
              <a:t>apenas com condutor: rode o comando (2) no</a:t>
            </a:r>
          </a:p>
          <a:p>
            <a:pPr marL="0" marR="0">
              <a:lnSpc>
                <a:spcPts val="1344"/>
              </a:lnSpc>
              <a:spcBef>
                <a:spcPts val="50"/>
              </a:spcBef>
              <a:spcAft>
                <a:spcPts val="0"/>
              </a:spcAft>
            </a:pPr>
            <a:r>
              <a:rPr sz="1100" dirty="0">
                <a:solidFill>
                  <a:srgbClr val="000000"/>
                </a:solidFill>
                <a:latin typeface="Calibri"/>
                <a:cs typeface="Calibri"/>
              </a:rPr>
              <a:t>sentido</a:t>
            </a:r>
            <a:r>
              <a:rPr sz="1100" spc="18" dirty="0">
                <a:solidFill>
                  <a:srgbClr val="000000"/>
                </a:solidFill>
                <a:latin typeface="Calibri"/>
                <a:cs typeface="Calibri"/>
              </a:rPr>
              <a:t> </a:t>
            </a:r>
            <a:r>
              <a:rPr sz="1100" dirty="0">
                <a:solidFill>
                  <a:srgbClr val="000000"/>
                </a:solidFill>
                <a:latin typeface="Calibri"/>
                <a:cs typeface="Calibri"/>
              </a:rPr>
              <a:t>anti-horário até chegar ao fim e, em</a:t>
            </a:r>
            <a:r>
              <a:rPr sz="1100" spc="10" dirty="0">
                <a:solidFill>
                  <a:srgbClr val="000000"/>
                </a:solidFill>
                <a:latin typeface="Calibri"/>
                <a:cs typeface="Calibri"/>
              </a:rPr>
              <a:t> </a:t>
            </a:r>
            <a:r>
              <a:rPr sz="1100" dirty="0">
                <a:solidFill>
                  <a:srgbClr val="000000"/>
                </a:solidFill>
                <a:latin typeface="Calibri"/>
                <a:cs typeface="Calibri"/>
              </a:rPr>
              <a:t>seguida, rode-o</a:t>
            </a:r>
            <a:r>
              <a:rPr sz="1100" spc="19" dirty="0">
                <a:solidFill>
                  <a:srgbClr val="000000"/>
                </a:solidFill>
                <a:latin typeface="Calibri"/>
                <a:cs typeface="Calibri"/>
              </a:rPr>
              <a:t> </a:t>
            </a:r>
            <a:r>
              <a:rPr sz="1100" dirty="0">
                <a:solidFill>
                  <a:srgbClr val="000000"/>
                </a:solidFill>
                <a:latin typeface="Calibri"/>
                <a:cs typeface="Calibri"/>
              </a:rPr>
              <a:t>no</a:t>
            </a:r>
          </a:p>
          <a:p>
            <a:pPr marL="0" marR="0">
              <a:lnSpc>
                <a:spcPts val="1343"/>
              </a:lnSpc>
              <a:spcBef>
                <a:spcPts val="0"/>
              </a:spcBef>
              <a:spcAft>
                <a:spcPts val="0"/>
              </a:spcAft>
            </a:pPr>
            <a:r>
              <a:rPr sz="1100" dirty="0">
                <a:solidFill>
                  <a:srgbClr val="000000"/>
                </a:solidFill>
                <a:latin typeface="Calibri"/>
                <a:cs typeface="Calibri"/>
              </a:rPr>
              <a:t>sentido</a:t>
            </a:r>
            <a:r>
              <a:rPr sz="1100" spc="18" dirty="0">
                <a:solidFill>
                  <a:srgbClr val="000000"/>
                </a:solidFill>
                <a:latin typeface="Calibri"/>
                <a:cs typeface="Calibri"/>
              </a:rPr>
              <a:t> </a:t>
            </a:r>
            <a:r>
              <a:rPr sz="1100" dirty="0">
                <a:solidFill>
                  <a:srgbClr val="000000"/>
                </a:solidFill>
                <a:latin typeface="Calibri"/>
                <a:cs typeface="Calibri"/>
              </a:rPr>
              <a:t>horário </a:t>
            </a:r>
            <a:r>
              <a:rPr sz="1100">
                <a:solidFill>
                  <a:srgbClr val="000000"/>
                </a:solidFill>
                <a:latin typeface="Calibri"/>
                <a:cs typeface="Calibri"/>
              </a:rPr>
              <a:t>10</a:t>
            </a:r>
            <a:r>
              <a:rPr sz="1100" spc="23">
                <a:solidFill>
                  <a:srgbClr val="000000"/>
                </a:solidFill>
                <a:latin typeface="Calibri"/>
                <a:cs typeface="Calibri"/>
              </a:rPr>
              <a:t> </a:t>
            </a:r>
            <a:r>
              <a:rPr sz="1100">
                <a:solidFill>
                  <a:srgbClr val="000000"/>
                </a:solidFill>
                <a:latin typeface="Calibri"/>
                <a:cs typeface="Calibri"/>
              </a:rPr>
              <a:t>posições</a:t>
            </a:r>
            <a:r>
              <a:rPr lang="pt-BR" sz="1100">
                <a:solidFill>
                  <a:srgbClr val="000000"/>
                </a:solidFill>
                <a:latin typeface="Calibri"/>
                <a:cs typeface="Calibri"/>
              </a:rPr>
              <a:t>/cliques</a:t>
            </a:r>
            <a:r>
              <a:rPr sz="1100">
                <a:solidFill>
                  <a:srgbClr val="000000"/>
                </a:solidFill>
                <a:latin typeface="Calibri"/>
                <a:cs typeface="Calibri"/>
              </a:rPr>
              <a:t> </a:t>
            </a:r>
            <a:r>
              <a:rPr sz="1100" dirty="0">
                <a:solidFill>
                  <a:srgbClr val="000000"/>
                </a:solidFill>
                <a:latin typeface="Calibri"/>
                <a:cs typeface="Calibri"/>
              </a:rPr>
              <a:t>(posição</a:t>
            </a:r>
            <a:r>
              <a:rPr sz="1100" spc="10" dirty="0">
                <a:solidFill>
                  <a:srgbClr val="000000"/>
                </a:solidFill>
                <a:latin typeface="Calibri"/>
                <a:cs typeface="Calibri"/>
              </a:rPr>
              <a:t>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série).</a:t>
            </a:r>
          </a:p>
        </p:txBody>
      </p:sp>
      <p:sp>
        <p:nvSpPr>
          <p:cNvPr id="13" name="object 13"/>
          <p:cNvSpPr txBox="1"/>
          <p:nvPr/>
        </p:nvSpPr>
        <p:spPr>
          <a:xfrm>
            <a:off x="3058668" y="2772248"/>
            <a:ext cx="3933096"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Modo</a:t>
            </a:r>
            <a:r>
              <a:rPr sz="1100" spc="18" dirty="0">
                <a:solidFill>
                  <a:srgbClr val="000000"/>
                </a:solidFill>
                <a:latin typeface="Calibri"/>
                <a:cs typeface="Calibri"/>
              </a:rPr>
              <a:t> </a:t>
            </a:r>
            <a:r>
              <a:rPr sz="1100" dirty="0">
                <a:solidFill>
                  <a:srgbClr val="000000"/>
                </a:solidFill>
                <a:latin typeface="Calibri"/>
                <a:cs typeface="Calibri"/>
              </a:rPr>
              <a:t>de condução</a:t>
            </a:r>
            <a:r>
              <a:rPr sz="1100" spc="11" dirty="0">
                <a:solidFill>
                  <a:srgbClr val="000000"/>
                </a:solidFill>
                <a:latin typeface="Calibri"/>
                <a:cs typeface="Calibri"/>
              </a:rPr>
              <a:t> </a:t>
            </a:r>
            <a:r>
              <a:rPr sz="1100" dirty="0">
                <a:solidFill>
                  <a:srgbClr val="000000"/>
                </a:solidFill>
                <a:latin typeface="Calibri"/>
                <a:cs typeface="Calibri"/>
              </a:rPr>
              <a:t>com condutor e</a:t>
            </a:r>
            <a:r>
              <a:rPr sz="1100" spc="10" dirty="0">
                <a:solidFill>
                  <a:srgbClr val="000000"/>
                </a:solidFill>
                <a:latin typeface="Calibri"/>
                <a:cs typeface="Calibri"/>
              </a:rPr>
              <a:t> </a:t>
            </a:r>
            <a:r>
              <a:rPr sz="1100" dirty="0">
                <a:solidFill>
                  <a:srgbClr val="000000"/>
                </a:solidFill>
                <a:latin typeface="Calibri"/>
                <a:cs typeface="Calibri"/>
              </a:rPr>
              <a:t>3 malas: rode o comando 2</a:t>
            </a:r>
            <a:r>
              <a:rPr sz="1100" spc="17" dirty="0">
                <a:solidFill>
                  <a:srgbClr val="000000"/>
                </a:solidFill>
                <a:latin typeface="Calibri"/>
                <a:cs typeface="Calibri"/>
              </a:rPr>
              <a:t> </a:t>
            </a:r>
            <a:r>
              <a:rPr sz="1100" dirty="0">
                <a:solidFill>
                  <a:srgbClr val="000000"/>
                </a:solidFill>
                <a:latin typeface="Calibri"/>
                <a:cs typeface="Calibri"/>
              </a:rPr>
              <a:t>no</a:t>
            </a:r>
          </a:p>
          <a:p>
            <a:pPr marL="0" marR="0">
              <a:lnSpc>
                <a:spcPts val="1343"/>
              </a:lnSpc>
              <a:spcBef>
                <a:spcPts val="50"/>
              </a:spcBef>
              <a:spcAft>
                <a:spcPts val="0"/>
              </a:spcAft>
            </a:pPr>
            <a:r>
              <a:rPr sz="1100" dirty="0">
                <a:solidFill>
                  <a:srgbClr val="000000"/>
                </a:solidFill>
                <a:latin typeface="Calibri"/>
                <a:cs typeface="Calibri"/>
              </a:rPr>
              <a:t>sentido</a:t>
            </a:r>
            <a:r>
              <a:rPr sz="1100" spc="18" dirty="0">
                <a:solidFill>
                  <a:srgbClr val="000000"/>
                </a:solidFill>
                <a:latin typeface="Calibri"/>
                <a:cs typeface="Calibri"/>
              </a:rPr>
              <a:t> </a:t>
            </a:r>
            <a:r>
              <a:rPr sz="1100" dirty="0">
                <a:solidFill>
                  <a:srgbClr val="000000"/>
                </a:solidFill>
                <a:latin typeface="Calibri"/>
                <a:cs typeface="Calibri"/>
              </a:rPr>
              <a:t>horário até ao</a:t>
            </a:r>
            <a:r>
              <a:rPr sz="1100" spc="18" dirty="0">
                <a:solidFill>
                  <a:srgbClr val="000000"/>
                </a:solidFill>
                <a:latin typeface="Calibri"/>
                <a:cs typeface="Calibri"/>
              </a:rPr>
              <a:t> </a:t>
            </a:r>
            <a:r>
              <a:rPr sz="1100" dirty="0">
                <a:solidFill>
                  <a:srgbClr val="000000"/>
                </a:solidFill>
                <a:latin typeface="Calibri"/>
                <a:cs typeface="Calibri"/>
              </a:rPr>
              <a:t>fim e, em</a:t>
            </a:r>
            <a:r>
              <a:rPr sz="1100" spc="16" dirty="0">
                <a:solidFill>
                  <a:srgbClr val="000000"/>
                </a:solidFill>
                <a:latin typeface="Calibri"/>
                <a:cs typeface="Calibri"/>
              </a:rPr>
              <a:t> </a:t>
            </a:r>
            <a:r>
              <a:rPr sz="1100" dirty="0">
                <a:solidFill>
                  <a:srgbClr val="000000"/>
                </a:solidFill>
                <a:latin typeface="Calibri"/>
                <a:cs typeface="Calibri"/>
              </a:rPr>
              <a:t>seguida, rode-o no</a:t>
            </a:r>
            <a:r>
              <a:rPr sz="1100" spc="14" dirty="0">
                <a:solidFill>
                  <a:srgbClr val="000000"/>
                </a:solidFill>
                <a:latin typeface="Calibri"/>
                <a:cs typeface="Calibri"/>
              </a:rPr>
              <a:t> </a:t>
            </a:r>
            <a:r>
              <a:rPr sz="1100" dirty="0">
                <a:solidFill>
                  <a:srgbClr val="000000"/>
                </a:solidFill>
                <a:latin typeface="Calibri"/>
                <a:cs typeface="Calibri"/>
              </a:rPr>
              <a:t>sentido</a:t>
            </a:r>
          </a:p>
          <a:p>
            <a:pPr marL="0" marR="0">
              <a:lnSpc>
                <a:spcPts val="1344"/>
              </a:lnSpc>
              <a:spcBef>
                <a:spcPts val="0"/>
              </a:spcBef>
              <a:spcAft>
                <a:spcPts val="0"/>
              </a:spcAft>
            </a:pPr>
            <a:r>
              <a:rPr sz="1100" dirty="0">
                <a:solidFill>
                  <a:srgbClr val="000000"/>
                </a:solidFill>
                <a:latin typeface="Calibri"/>
                <a:cs typeface="Calibri"/>
              </a:rPr>
              <a:t>horário 8±1</a:t>
            </a:r>
            <a:r>
              <a:rPr sz="1100" spc="20" dirty="0">
                <a:solidFill>
                  <a:srgbClr val="000000"/>
                </a:solidFill>
                <a:latin typeface="Calibri"/>
                <a:cs typeface="Calibri"/>
              </a:rPr>
              <a:t> </a:t>
            </a:r>
            <a:r>
              <a:rPr sz="1100" dirty="0">
                <a:solidFill>
                  <a:srgbClr val="000000"/>
                </a:solidFill>
                <a:latin typeface="Calibri"/>
                <a:cs typeface="Calibri"/>
              </a:rPr>
              <a:t>posições.</a:t>
            </a:r>
          </a:p>
        </p:txBody>
      </p:sp>
      <p:sp>
        <p:nvSpPr>
          <p:cNvPr id="14" name="object 14"/>
          <p:cNvSpPr txBox="1"/>
          <p:nvPr/>
        </p:nvSpPr>
        <p:spPr>
          <a:xfrm>
            <a:off x="576072" y="3334604"/>
            <a:ext cx="6256143"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Modo</a:t>
            </a:r>
            <a:r>
              <a:rPr sz="1100" spc="18" dirty="0">
                <a:solidFill>
                  <a:srgbClr val="000000"/>
                </a:solidFill>
                <a:latin typeface="Calibri"/>
                <a:cs typeface="Calibri"/>
              </a:rPr>
              <a:t> </a:t>
            </a:r>
            <a:r>
              <a:rPr sz="1100" dirty="0">
                <a:solidFill>
                  <a:srgbClr val="000000"/>
                </a:solidFill>
                <a:latin typeface="Calibri"/>
                <a:cs typeface="Calibri"/>
              </a:rPr>
              <a:t>de condução</a:t>
            </a:r>
            <a:r>
              <a:rPr sz="1100" spc="11" dirty="0">
                <a:solidFill>
                  <a:srgbClr val="000000"/>
                </a:solidFill>
                <a:latin typeface="Calibri"/>
                <a:cs typeface="Calibri"/>
              </a:rPr>
              <a:t> </a:t>
            </a:r>
            <a:r>
              <a:rPr sz="1100" dirty="0">
                <a:solidFill>
                  <a:srgbClr val="000000"/>
                </a:solidFill>
                <a:latin typeface="Calibri"/>
                <a:cs typeface="Calibri"/>
              </a:rPr>
              <a:t>com condutor e</a:t>
            </a:r>
            <a:r>
              <a:rPr sz="1100" spc="17" dirty="0">
                <a:solidFill>
                  <a:srgbClr val="000000"/>
                </a:solidFill>
                <a:latin typeface="Calibri"/>
                <a:cs typeface="Calibri"/>
              </a:rPr>
              <a:t> </a:t>
            </a:r>
            <a:r>
              <a:rPr sz="1100" dirty="0">
                <a:solidFill>
                  <a:srgbClr val="000000"/>
                </a:solidFill>
                <a:latin typeface="Calibri"/>
                <a:cs typeface="Calibri"/>
              </a:rPr>
              <a:t>passageiro</a:t>
            </a:r>
            <a:r>
              <a:rPr sz="1100" spc="13" dirty="0">
                <a:solidFill>
                  <a:srgbClr val="000000"/>
                </a:solidFill>
                <a:latin typeface="Calibri"/>
                <a:cs typeface="Calibri"/>
              </a:rPr>
              <a:t> </a:t>
            </a:r>
            <a:r>
              <a:rPr sz="1100" dirty="0">
                <a:solidFill>
                  <a:srgbClr val="000000"/>
                </a:solidFill>
                <a:latin typeface="Calibri"/>
                <a:cs typeface="Calibri"/>
              </a:rPr>
              <a:t>e 3 malas: rode o</a:t>
            </a:r>
            <a:r>
              <a:rPr sz="1100" spc="18" dirty="0">
                <a:solidFill>
                  <a:srgbClr val="000000"/>
                </a:solidFill>
                <a:latin typeface="Calibri"/>
                <a:cs typeface="Calibri"/>
              </a:rPr>
              <a:t> </a:t>
            </a:r>
            <a:r>
              <a:rPr sz="1100" dirty="0">
                <a:solidFill>
                  <a:srgbClr val="000000"/>
                </a:solidFill>
                <a:latin typeface="Calibri"/>
                <a:cs typeface="Calibri"/>
              </a:rPr>
              <a:t>comando 2 em sentido anti-horário até ao</a:t>
            </a:r>
          </a:p>
          <a:p>
            <a:pPr marL="0" marR="0">
              <a:lnSpc>
                <a:spcPts val="1344"/>
              </a:lnSpc>
              <a:spcBef>
                <a:spcPts val="50"/>
              </a:spcBef>
              <a:spcAft>
                <a:spcPts val="0"/>
              </a:spcAft>
            </a:pPr>
            <a:r>
              <a:rPr sz="1100" dirty="0">
                <a:solidFill>
                  <a:srgbClr val="000000"/>
                </a:solidFill>
                <a:latin typeface="Calibri"/>
                <a:cs typeface="Calibri"/>
              </a:rPr>
              <a:t>fim</a:t>
            </a:r>
            <a:r>
              <a:rPr sz="1100" spc="18" dirty="0">
                <a:solidFill>
                  <a:srgbClr val="000000"/>
                </a:solidFill>
                <a:latin typeface="Calibri"/>
                <a:cs typeface="Calibri"/>
              </a:rPr>
              <a:t> </a:t>
            </a:r>
            <a:r>
              <a:rPr sz="1100" dirty="0">
                <a:solidFill>
                  <a:srgbClr val="000000"/>
                </a:solidFill>
                <a:latin typeface="Calibri"/>
                <a:cs typeface="Calibri"/>
              </a:rPr>
              <a:t>e, em</a:t>
            </a:r>
            <a:r>
              <a:rPr sz="1100" spc="10" dirty="0">
                <a:solidFill>
                  <a:srgbClr val="000000"/>
                </a:solidFill>
                <a:latin typeface="Calibri"/>
                <a:cs typeface="Calibri"/>
              </a:rPr>
              <a:t> </a:t>
            </a:r>
            <a:r>
              <a:rPr sz="1100" dirty="0">
                <a:solidFill>
                  <a:srgbClr val="000000"/>
                </a:solidFill>
                <a:latin typeface="Calibri"/>
                <a:cs typeface="Calibri"/>
              </a:rPr>
              <a:t>seguida, rode-o em sentido horário 6±1</a:t>
            </a:r>
            <a:r>
              <a:rPr sz="1100" spc="-19" dirty="0">
                <a:solidFill>
                  <a:srgbClr val="000000"/>
                </a:solidFill>
                <a:latin typeface="Calibri"/>
                <a:cs typeface="Calibri"/>
              </a:rPr>
              <a:t> </a:t>
            </a:r>
            <a:r>
              <a:rPr sz="1100" dirty="0">
                <a:solidFill>
                  <a:srgbClr val="000000"/>
                </a:solidFill>
                <a:latin typeface="Calibri"/>
                <a:cs typeface="Calibri"/>
              </a:rPr>
              <a:t>posições.</a:t>
            </a:r>
          </a:p>
        </p:txBody>
      </p:sp>
      <p:sp>
        <p:nvSpPr>
          <p:cNvPr id="15" name="object 15"/>
          <p:cNvSpPr txBox="1"/>
          <p:nvPr/>
        </p:nvSpPr>
        <p:spPr>
          <a:xfrm>
            <a:off x="576072" y="3726272"/>
            <a:ext cx="591697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É recomendado realizar a afinação correspondente segundo</a:t>
            </a:r>
            <a:r>
              <a:rPr sz="1100" spc="14" dirty="0">
                <a:solidFill>
                  <a:srgbClr val="000000"/>
                </a:solidFill>
                <a:latin typeface="Calibri"/>
                <a:cs typeface="Calibri"/>
              </a:rPr>
              <a:t>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diferentes estados do</a:t>
            </a:r>
            <a:r>
              <a:rPr sz="1100" spc="21" dirty="0">
                <a:solidFill>
                  <a:srgbClr val="000000"/>
                </a:solidFill>
                <a:latin typeface="Calibri"/>
                <a:cs typeface="Calibri"/>
              </a:rPr>
              <a:t> </a:t>
            </a:r>
            <a:r>
              <a:rPr sz="1100" dirty="0">
                <a:solidFill>
                  <a:srgbClr val="000000"/>
                </a:solidFill>
                <a:latin typeface="Calibri"/>
                <a:cs typeface="Calibri"/>
              </a:rPr>
              <a:t>piso e estilos</a:t>
            </a:r>
            <a:r>
              <a:rPr sz="1100" spc="-10" dirty="0">
                <a:solidFill>
                  <a:srgbClr val="000000"/>
                </a:solidFill>
                <a:latin typeface="Calibri"/>
                <a:cs typeface="Calibri"/>
              </a:rPr>
              <a:t> </a:t>
            </a:r>
            <a:r>
              <a:rPr sz="1100" dirty="0">
                <a:solidFill>
                  <a:srgbClr val="000000"/>
                </a:solidFill>
                <a:latin typeface="Calibri"/>
                <a:cs typeface="Calibri"/>
              </a:rPr>
              <a:t>de</a:t>
            </a:r>
          </a:p>
          <a:p>
            <a:pPr marL="0" marR="0">
              <a:lnSpc>
                <a:spcPts val="1344"/>
              </a:lnSpc>
              <a:spcBef>
                <a:spcPts val="50"/>
              </a:spcBef>
              <a:spcAft>
                <a:spcPts val="0"/>
              </a:spcAft>
            </a:pPr>
            <a:r>
              <a:rPr sz="1100" dirty="0">
                <a:solidFill>
                  <a:srgbClr val="000000"/>
                </a:solidFill>
                <a:latin typeface="Calibri"/>
                <a:cs typeface="Calibri"/>
              </a:rPr>
              <a:t>condução.</a:t>
            </a:r>
          </a:p>
        </p:txBody>
      </p:sp>
      <p:sp>
        <p:nvSpPr>
          <p:cNvPr id="16" name="object 1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2752" y="715772"/>
            <a:ext cx="2374392" cy="253593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3168396" y="711800"/>
            <a:ext cx="13618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Ajuste para </a:t>
            </a:r>
            <a:r>
              <a:rPr sz="1100" b="1" dirty="0">
                <a:solidFill>
                  <a:srgbClr val="000000"/>
                </a:solidFill>
                <a:latin typeface="Calibri"/>
                <a:cs typeface="Calibri"/>
              </a:rPr>
              <a:t>1º passo</a:t>
            </a:r>
            <a:r>
              <a:rPr sz="1100" dirty="0">
                <a:solidFill>
                  <a:srgbClr val="000000"/>
                </a:solidFill>
                <a:latin typeface="Calibri"/>
                <a:cs typeface="Calibri"/>
              </a:rPr>
              <a:t>:</a:t>
            </a:r>
          </a:p>
        </p:txBody>
      </p:sp>
      <p:sp>
        <p:nvSpPr>
          <p:cNvPr id="6" name="object 6"/>
          <p:cNvSpPr txBox="1"/>
          <p:nvPr/>
        </p:nvSpPr>
        <p:spPr>
          <a:xfrm>
            <a:off x="3168396" y="934304"/>
            <a:ext cx="3918162" cy="89049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Método de ajuste: alinhe exatamente à direita do afinador de</a:t>
            </a:r>
          </a:p>
          <a:p>
            <a:pPr marL="0" marR="0">
              <a:lnSpc>
                <a:spcPts val="1344"/>
              </a:lnSpc>
              <a:spcBef>
                <a:spcPts val="50"/>
              </a:spcBef>
              <a:spcAft>
                <a:spcPts val="0"/>
              </a:spcAft>
            </a:pPr>
            <a:r>
              <a:rPr sz="1100" dirty="0">
                <a:solidFill>
                  <a:srgbClr val="000000"/>
                </a:solidFill>
                <a:latin typeface="Calibri"/>
                <a:cs typeface="Calibri"/>
              </a:rPr>
              <a:t>amortecimento e rode-o</a:t>
            </a:r>
            <a:r>
              <a:rPr sz="1100" spc="19" dirty="0">
                <a:solidFill>
                  <a:srgbClr val="000000"/>
                </a:solidFill>
                <a:latin typeface="Calibri"/>
                <a:cs typeface="Calibri"/>
              </a:rPr>
              <a:t>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sentido horário com um</a:t>
            </a:r>
            <a:r>
              <a:rPr sz="1100" spc="-16" dirty="0">
                <a:solidFill>
                  <a:srgbClr val="000000"/>
                </a:solidFill>
                <a:latin typeface="Calibri"/>
                <a:cs typeface="Calibri"/>
              </a:rPr>
              <a:t> </a:t>
            </a:r>
            <a:r>
              <a:rPr sz="1100" dirty="0">
                <a:solidFill>
                  <a:srgbClr val="000000"/>
                </a:solidFill>
                <a:latin typeface="Calibri"/>
                <a:cs typeface="Calibri"/>
              </a:rPr>
              <a:t>aperto de 0,5</a:t>
            </a:r>
          </a:p>
          <a:p>
            <a:pPr marL="0" marR="0">
              <a:lnSpc>
                <a:spcPts val="1332"/>
              </a:lnSpc>
              <a:spcBef>
                <a:spcPts val="0"/>
              </a:spcBef>
              <a:spcAft>
                <a:spcPts val="0"/>
              </a:spcAft>
            </a:pPr>
            <a:r>
              <a:rPr sz="1100" dirty="0">
                <a:solidFill>
                  <a:srgbClr val="000000"/>
                </a:solidFill>
                <a:latin typeface="Calibri"/>
                <a:cs typeface="Calibri"/>
              </a:rPr>
              <a:t>Nm</a:t>
            </a:r>
            <a:r>
              <a:rPr sz="1100" spc="13" dirty="0">
                <a:solidFill>
                  <a:srgbClr val="000000"/>
                </a:solidFill>
                <a:latin typeface="Calibri"/>
                <a:cs typeface="Calibri"/>
              </a:rPr>
              <a:t> </a:t>
            </a:r>
            <a:r>
              <a:rPr sz="1100" dirty="0">
                <a:solidFill>
                  <a:srgbClr val="000000"/>
                </a:solidFill>
                <a:latin typeface="Calibri"/>
                <a:cs typeface="Calibri"/>
              </a:rPr>
              <a:t>até que</a:t>
            </a:r>
            <a:r>
              <a:rPr sz="1100" spc="19" dirty="0">
                <a:solidFill>
                  <a:srgbClr val="000000"/>
                </a:solidFill>
                <a:latin typeface="Calibri"/>
                <a:cs typeface="Calibri"/>
              </a:rPr>
              <a:t> </a:t>
            </a:r>
            <a:r>
              <a:rPr sz="1100" spc="-11" dirty="0">
                <a:solidFill>
                  <a:srgbClr val="000000"/>
                </a:solidFill>
                <a:latin typeface="Calibri"/>
                <a:cs typeface="Calibri"/>
              </a:rPr>
              <a:t>não</a:t>
            </a:r>
            <a:r>
              <a:rPr sz="1100" spc="22" dirty="0">
                <a:solidFill>
                  <a:srgbClr val="000000"/>
                </a:solidFill>
                <a:latin typeface="Calibri"/>
                <a:cs typeface="Calibri"/>
              </a:rPr>
              <a:t> </a:t>
            </a:r>
            <a:r>
              <a:rPr sz="1100" dirty="0">
                <a:solidFill>
                  <a:srgbClr val="000000"/>
                </a:solidFill>
                <a:latin typeface="Calibri"/>
                <a:cs typeface="Calibri"/>
              </a:rPr>
              <a:t>se</a:t>
            </a:r>
            <a:r>
              <a:rPr sz="1100" spc="-14" dirty="0">
                <a:solidFill>
                  <a:srgbClr val="000000"/>
                </a:solidFill>
                <a:latin typeface="Calibri"/>
                <a:cs typeface="Calibri"/>
              </a:rPr>
              <a:t> </a:t>
            </a:r>
            <a:r>
              <a:rPr sz="1100" dirty="0">
                <a:solidFill>
                  <a:srgbClr val="000000"/>
                </a:solidFill>
                <a:latin typeface="Calibri"/>
                <a:cs typeface="Calibri"/>
              </a:rPr>
              <a:t>mova. Em</a:t>
            </a:r>
            <a:r>
              <a:rPr sz="1100" spc="10" dirty="0">
                <a:solidFill>
                  <a:srgbClr val="000000"/>
                </a:solidFill>
                <a:latin typeface="Calibri"/>
                <a:cs typeface="Calibri"/>
              </a:rPr>
              <a:t> </a:t>
            </a:r>
            <a:r>
              <a:rPr sz="1100" dirty="0">
                <a:solidFill>
                  <a:srgbClr val="000000"/>
                </a:solidFill>
                <a:latin typeface="Calibri"/>
                <a:cs typeface="Calibri"/>
              </a:rPr>
              <a:t>seguida, rode-o em sentido anti-</a:t>
            </a:r>
          </a:p>
          <a:p>
            <a:pPr marL="0" marR="0">
              <a:lnSpc>
                <a:spcPts val="1343"/>
              </a:lnSpc>
              <a:spcBef>
                <a:spcPts val="50"/>
              </a:spcBef>
              <a:spcAft>
                <a:spcPts val="0"/>
              </a:spcAft>
            </a:pPr>
            <a:r>
              <a:rPr sz="1100" dirty="0">
                <a:solidFill>
                  <a:srgbClr val="000000"/>
                </a:solidFill>
                <a:latin typeface="Calibri"/>
                <a:cs typeface="Calibri"/>
              </a:rPr>
              <a:t>horário com</a:t>
            </a:r>
            <a:r>
              <a:rPr sz="1100" spc="19" dirty="0">
                <a:solidFill>
                  <a:srgbClr val="000000"/>
                </a:solidFill>
                <a:latin typeface="Calibri"/>
                <a:cs typeface="Calibri"/>
              </a:rPr>
              <a:t>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aperto</a:t>
            </a:r>
            <a:r>
              <a:rPr sz="1100" spc="20" dirty="0">
                <a:solidFill>
                  <a:srgbClr val="000000"/>
                </a:solidFill>
                <a:latin typeface="Calibri"/>
                <a:cs typeface="Calibri"/>
              </a:rPr>
              <a:t> </a:t>
            </a:r>
            <a:r>
              <a:rPr sz="1100" dirty="0">
                <a:solidFill>
                  <a:srgbClr val="000000"/>
                </a:solidFill>
                <a:latin typeface="Calibri"/>
                <a:cs typeface="Calibri"/>
              </a:rPr>
              <a:t>de 0,5</a:t>
            </a:r>
            <a:r>
              <a:rPr sz="1100" spc="10" dirty="0">
                <a:solidFill>
                  <a:srgbClr val="000000"/>
                </a:solidFill>
                <a:latin typeface="Calibri"/>
                <a:cs typeface="Calibri"/>
              </a:rPr>
              <a:t> </a:t>
            </a:r>
            <a:r>
              <a:rPr sz="1100" dirty="0">
                <a:solidFill>
                  <a:srgbClr val="000000"/>
                </a:solidFill>
                <a:latin typeface="Calibri"/>
                <a:cs typeface="Calibri"/>
              </a:rPr>
              <a:t>Nm.</a:t>
            </a:r>
            <a:r>
              <a:rPr sz="1100" spc="-17" dirty="0">
                <a:solidFill>
                  <a:srgbClr val="000000"/>
                </a:solidFill>
                <a:latin typeface="Calibri"/>
                <a:cs typeface="Calibri"/>
              </a:rPr>
              <a:t> </a:t>
            </a:r>
            <a:r>
              <a:rPr sz="1100" dirty="0">
                <a:solidFill>
                  <a:srgbClr val="000000"/>
                </a:solidFill>
                <a:latin typeface="Calibri"/>
                <a:cs typeface="Calibri"/>
              </a:rPr>
              <a:t>Quando</a:t>
            </a:r>
            <a:r>
              <a:rPr sz="1100" spc="18" dirty="0">
                <a:solidFill>
                  <a:srgbClr val="000000"/>
                </a:solidFill>
                <a:latin typeface="Calibri"/>
                <a:cs typeface="Calibri"/>
              </a:rPr>
              <a:t> </a:t>
            </a:r>
            <a:r>
              <a:rPr sz="1100" dirty="0">
                <a:solidFill>
                  <a:srgbClr val="000000"/>
                </a:solidFill>
                <a:latin typeface="Calibri"/>
                <a:cs typeface="Calibri"/>
              </a:rPr>
              <a:t>sentir que a bola</a:t>
            </a:r>
          </a:p>
          <a:p>
            <a:pPr marL="0" marR="0">
              <a:lnSpc>
                <a:spcPts val="1344"/>
              </a:lnSpc>
              <a:spcBef>
                <a:spcPts val="0"/>
              </a:spcBef>
              <a:spcAft>
                <a:spcPts val="0"/>
              </a:spcAft>
            </a:pPr>
            <a:r>
              <a:rPr sz="1100" dirty="0">
                <a:solidFill>
                  <a:srgbClr val="000000"/>
                </a:solidFill>
                <a:latin typeface="Calibri"/>
                <a:cs typeface="Calibri"/>
              </a:rPr>
              <a:t>encaixa </a:t>
            </a:r>
            <a:r>
              <a:rPr sz="1100">
                <a:solidFill>
                  <a:srgbClr val="000000"/>
                </a:solidFill>
                <a:latin typeface="Calibri"/>
                <a:cs typeface="Calibri"/>
              </a:rPr>
              <a:t>na ranhura</a:t>
            </a:r>
            <a:r>
              <a:rPr lang="pt-BR" sz="1100">
                <a:solidFill>
                  <a:srgbClr val="000000"/>
                </a:solidFill>
                <a:latin typeface="Calibri"/>
                <a:cs typeface="Calibri"/>
              </a:rPr>
              <a:t> (clique)</a:t>
            </a:r>
            <a:r>
              <a:rPr sz="1100">
                <a:solidFill>
                  <a:srgbClr val="000000"/>
                </a:solidFill>
                <a:latin typeface="Calibri"/>
                <a:cs typeface="Calibri"/>
              </a:rPr>
              <a:t>, </a:t>
            </a:r>
            <a:r>
              <a:rPr sz="1100" dirty="0">
                <a:solidFill>
                  <a:srgbClr val="000000"/>
                </a:solidFill>
                <a:latin typeface="Calibri"/>
                <a:cs typeface="Calibri"/>
              </a:rPr>
              <a:t>essa é a posição de 1º</a:t>
            </a:r>
            <a:r>
              <a:rPr sz="1100" spc="10" dirty="0">
                <a:solidFill>
                  <a:srgbClr val="000000"/>
                </a:solidFill>
                <a:latin typeface="Calibri"/>
                <a:cs typeface="Calibri"/>
              </a:rPr>
              <a:t> </a:t>
            </a:r>
            <a:r>
              <a:rPr sz="1100" dirty="0">
                <a:solidFill>
                  <a:srgbClr val="000000"/>
                </a:solidFill>
                <a:latin typeface="Calibri"/>
                <a:cs typeface="Calibri"/>
              </a:rPr>
              <a:t>passo.</a:t>
            </a:r>
          </a:p>
        </p:txBody>
      </p:sp>
      <p:sp>
        <p:nvSpPr>
          <p:cNvPr id="7" name="object 7"/>
          <p:cNvSpPr txBox="1"/>
          <p:nvPr/>
        </p:nvSpPr>
        <p:spPr>
          <a:xfrm>
            <a:off x="3168396" y="1836512"/>
            <a:ext cx="396521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a:t>
            </a:r>
            <a:r>
              <a:rPr sz="1100" b="1" dirty="0">
                <a:solidFill>
                  <a:srgbClr val="000000"/>
                </a:solidFill>
                <a:latin typeface="Calibri"/>
                <a:cs typeface="Calibri"/>
              </a:rPr>
              <a:t>amortecimento </a:t>
            </a:r>
            <a:r>
              <a:rPr sz="1100" b="1" spc="-13" dirty="0">
                <a:solidFill>
                  <a:srgbClr val="000000"/>
                </a:solidFill>
                <a:latin typeface="Calibri"/>
                <a:cs typeface="Calibri"/>
              </a:rPr>
              <a:t>em</a:t>
            </a:r>
            <a:r>
              <a:rPr sz="1100" b="1" dirty="0">
                <a:solidFill>
                  <a:srgbClr val="000000"/>
                </a:solidFill>
                <a:latin typeface="Calibri"/>
                <a:cs typeface="Calibri"/>
              </a:rPr>
              <a:t> compressão </a:t>
            </a:r>
            <a:r>
              <a:rPr sz="1100" dirty="0">
                <a:solidFill>
                  <a:srgbClr val="000000"/>
                </a:solidFill>
                <a:latin typeface="Calibri"/>
                <a:cs typeface="Calibri"/>
              </a:rPr>
              <a:t>do amortecedor traseiro ajusta-</a:t>
            </a:r>
          </a:p>
          <a:p>
            <a:pPr marL="0" marR="0">
              <a:lnSpc>
                <a:spcPts val="1344"/>
              </a:lnSpc>
              <a:spcBef>
                <a:spcPts val="50"/>
              </a:spcBef>
              <a:spcAft>
                <a:spcPts val="0"/>
              </a:spcAft>
            </a:pPr>
            <a:r>
              <a:rPr sz="1100" dirty="0">
                <a:solidFill>
                  <a:srgbClr val="000000"/>
                </a:solidFill>
                <a:latin typeface="Calibri"/>
                <a:cs typeface="Calibri"/>
              </a:rPr>
              <a:t>se do seguinte modo (</a:t>
            </a:r>
            <a:r>
              <a:rPr sz="1100" b="1" dirty="0">
                <a:solidFill>
                  <a:srgbClr val="000000"/>
                </a:solidFill>
                <a:latin typeface="Calibri"/>
                <a:cs typeface="Calibri"/>
              </a:rPr>
              <a:t>não </a:t>
            </a:r>
            <a:r>
              <a:rPr sz="1100" b="1">
                <a:solidFill>
                  <a:srgbClr val="000000"/>
                </a:solidFill>
                <a:latin typeface="Calibri"/>
                <a:cs typeface="Calibri"/>
              </a:rPr>
              <a:t>disponível </a:t>
            </a:r>
            <a:r>
              <a:rPr lang="pt-BR" sz="1100" b="1">
                <a:solidFill>
                  <a:srgbClr val="000000"/>
                </a:solidFill>
                <a:latin typeface="Calibri"/>
                <a:cs typeface="Calibri"/>
              </a:rPr>
              <a:t>n</a:t>
            </a:r>
            <a:r>
              <a:rPr sz="1100" b="1">
                <a:solidFill>
                  <a:srgbClr val="000000"/>
                </a:solidFill>
                <a:latin typeface="Calibri"/>
                <a:cs typeface="Calibri"/>
              </a:rPr>
              <a:t>os modelos</a:t>
            </a:r>
            <a:r>
              <a:rPr lang="pt-BR" sz="1100" b="1">
                <a:solidFill>
                  <a:srgbClr val="000000"/>
                </a:solidFill>
                <a:latin typeface="Calibri"/>
                <a:cs typeface="Calibri"/>
              </a:rPr>
              <a:t> do Brasil</a:t>
            </a:r>
            <a:r>
              <a:rPr sz="1100">
                <a:solidFill>
                  <a:srgbClr val="000000"/>
                </a:solidFill>
                <a:latin typeface="Calibri"/>
                <a:cs typeface="Calibri"/>
              </a:rPr>
              <a:t>).</a:t>
            </a:r>
            <a:endParaRPr sz="1100" dirty="0">
              <a:solidFill>
                <a:srgbClr val="000000"/>
              </a:solidFill>
              <a:latin typeface="Calibri"/>
              <a:cs typeface="Calibri"/>
            </a:endParaRPr>
          </a:p>
        </p:txBody>
      </p:sp>
      <p:sp>
        <p:nvSpPr>
          <p:cNvPr id="8" name="object 8"/>
          <p:cNvSpPr txBox="1"/>
          <p:nvPr/>
        </p:nvSpPr>
        <p:spPr>
          <a:xfrm>
            <a:off x="3168396" y="2228337"/>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9" name="object 9"/>
          <p:cNvSpPr txBox="1"/>
          <p:nvPr/>
        </p:nvSpPr>
        <p:spPr>
          <a:xfrm>
            <a:off x="3381756" y="2235800"/>
            <a:ext cx="343264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Desde o lado esquerdo da moto, rode o comando</a:t>
            </a:r>
            <a:r>
              <a:rPr sz="1100" spc="12" dirty="0">
                <a:solidFill>
                  <a:srgbClr val="000000"/>
                </a:solidFill>
                <a:latin typeface="Calibri"/>
                <a:cs typeface="Calibri"/>
              </a:rPr>
              <a:t> </a:t>
            </a:r>
            <a:r>
              <a:rPr sz="1100" dirty="0">
                <a:solidFill>
                  <a:srgbClr val="000000"/>
                </a:solidFill>
                <a:latin typeface="Calibri"/>
                <a:cs typeface="Calibri"/>
              </a:rPr>
              <a:t>(3) – no</a:t>
            </a:r>
          </a:p>
        </p:txBody>
      </p:sp>
      <p:sp>
        <p:nvSpPr>
          <p:cNvPr id="10" name="object 10"/>
          <p:cNvSpPr txBox="1"/>
          <p:nvPr/>
        </p:nvSpPr>
        <p:spPr>
          <a:xfrm>
            <a:off x="3168396" y="2406488"/>
            <a:ext cx="327588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depósito</a:t>
            </a:r>
            <a:r>
              <a:rPr sz="1100" spc="18" dirty="0">
                <a:solidFill>
                  <a:srgbClr val="000000"/>
                </a:solidFill>
                <a:latin typeface="Calibri"/>
                <a:cs typeface="Calibri"/>
              </a:rPr>
              <a:t> </a:t>
            </a:r>
            <a:r>
              <a:rPr sz="1100" dirty="0">
                <a:solidFill>
                  <a:srgbClr val="000000"/>
                </a:solidFill>
                <a:latin typeface="Calibri"/>
                <a:cs typeface="Calibri"/>
              </a:rPr>
              <a:t>de ar – em sentido anti-horário para reduzir o</a:t>
            </a:r>
          </a:p>
          <a:p>
            <a:pPr marL="0" marR="0">
              <a:lnSpc>
                <a:spcPts val="1344"/>
              </a:lnSpc>
              <a:spcBef>
                <a:spcPts val="50"/>
              </a:spcBef>
              <a:spcAft>
                <a:spcPts val="0"/>
              </a:spcAft>
            </a:pPr>
            <a:r>
              <a:rPr sz="1100" dirty="0">
                <a:solidFill>
                  <a:srgbClr val="000000"/>
                </a:solidFill>
                <a:latin typeface="Calibri"/>
                <a:cs typeface="Calibri"/>
              </a:rPr>
              <a:t>amortecimento em</a:t>
            </a:r>
            <a:r>
              <a:rPr sz="1100" spc="16" dirty="0">
                <a:solidFill>
                  <a:srgbClr val="000000"/>
                </a:solidFill>
                <a:latin typeface="Calibri"/>
                <a:cs typeface="Calibri"/>
              </a:rPr>
              <a:t> </a:t>
            </a:r>
            <a:r>
              <a:rPr sz="1100" dirty="0">
                <a:solidFill>
                  <a:srgbClr val="000000"/>
                </a:solidFill>
                <a:latin typeface="Calibri"/>
                <a:cs typeface="Calibri"/>
              </a:rPr>
              <a:t>compressão.</a:t>
            </a:r>
          </a:p>
        </p:txBody>
      </p:sp>
      <p:sp>
        <p:nvSpPr>
          <p:cNvPr id="11" name="object 11"/>
          <p:cNvSpPr txBox="1"/>
          <p:nvPr/>
        </p:nvSpPr>
        <p:spPr>
          <a:xfrm>
            <a:off x="3168396" y="2748021"/>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p>
        </p:txBody>
      </p:sp>
      <p:sp>
        <p:nvSpPr>
          <p:cNvPr id="12" name="object 12"/>
          <p:cNvSpPr txBox="1"/>
          <p:nvPr/>
        </p:nvSpPr>
        <p:spPr>
          <a:xfrm>
            <a:off x="3381756" y="2755484"/>
            <a:ext cx="343264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Desde o lado esquerdo da moto, rode o comando</a:t>
            </a:r>
            <a:r>
              <a:rPr sz="1100" spc="12" dirty="0">
                <a:solidFill>
                  <a:srgbClr val="000000"/>
                </a:solidFill>
                <a:latin typeface="Calibri"/>
                <a:cs typeface="Calibri"/>
              </a:rPr>
              <a:t> </a:t>
            </a:r>
            <a:r>
              <a:rPr sz="1100" dirty="0">
                <a:solidFill>
                  <a:srgbClr val="000000"/>
                </a:solidFill>
                <a:latin typeface="Calibri"/>
                <a:cs typeface="Calibri"/>
              </a:rPr>
              <a:t>(3) – no</a:t>
            </a:r>
          </a:p>
        </p:txBody>
      </p:sp>
      <p:sp>
        <p:nvSpPr>
          <p:cNvPr id="13" name="object 13"/>
          <p:cNvSpPr txBox="1"/>
          <p:nvPr/>
        </p:nvSpPr>
        <p:spPr>
          <a:xfrm>
            <a:off x="3168396" y="2926172"/>
            <a:ext cx="313705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depósito</a:t>
            </a:r>
            <a:r>
              <a:rPr sz="1100" spc="18" dirty="0">
                <a:solidFill>
                  <a:srgbClr val="000000"/>
                </a:solidFill>
                <a:latin typeface="Calibri"/>
                <a:cs typeface="Calibri"/>
              </a:rPr>
              <a:t> </a:t>
            </a:r>
            <a:r>
              <a:rPr sz="1100" dirty="0">
                <a:solidFill>
                  <a:srgbClr val="000000"/>
                </a:solidFill>
                <a:latin typeface="Calibri"/>
                <a:cs typeface="Calibri"/>
              </a:rPr>
              <a:t>de ar – no sentido horário para aumentar</a:t>
            </a:r>
            <a:r>
              <a:rPr sz="1100" spc="-15" dirty="0">
                <a:solidFill>
                  <a:srgbClr val="000000"/>
                </a:solidFill>
                <a:latin typeface="Calibri"/>
                <a:cs typeface="Calibri"/>
              </a:rPr>
              <a:t> </a:t>
            </a:r>
            <a:r>
              <a:rPr sz="1100" dirty="0">
                <a:solidFill>
                  <a:srgbClr val="000000"/>
                </a:solidFill>
                <a:latin typeface="Calibri"/>
                <a:cs typeface="Calibri"/>
              </a:rPr>
              <a:t>o</a:t>
            </a:r>
          </a:p>
          <a:p>
            <a:pPr marL="0" marR="0">
              <a:lnSpc>
                <a:spcPts val="1344"/>
              </a:lnSpc>
              <a:spcBef>
                <a:spcPts val="50"/>
              </a:spcBef>
              <a:spcAft>
                <a:spcPts val="0"/>
              </a:spcAft>
            </a:pPr>
            <a:r>
              <a:rPr sz="1100" dirty="0">
                <a:solidFill>
                  <a:srgbClr val="000000"/>
                </a:solidFill>
                <a:latin typeface="Calibri"/>
                <a:cs typeface="Calibri"/>
              </a:rPr>
              <a:t>amortecimento em</a:t>
            </a:r>
            <a:r>
              <a:rPr sz="1100" spc="16" dirty="0">
                <a:solidFill>
                  <a:srgbClr val="000000"/>
                </a:solidFill>
                <a:latin typeface="Calibri"/>
                <a:cs typeface="Calibri"/>
              </a:rPr>
              <a:t> </a:t>
            </a:r>
            <a:r>
              <a:rPr sz="1100" dirty="0">
                <a:solidFill>
                  <a:srgbClr val="000000"/>
                </a:solidFill>
                <a:latin typeface="Calibri"/>
                <a:cs typeface="Calibri"/>
              </a:rPr>
              <a:t>compressão.</a:t>
            </a:r>
          </a:p>
        </p:txBody>
      </p:sp>
      <p:sp>
        <p:nvSpPr>
          <p:cNvPr id="14" name="object 14"/>
          <p:cNvSpPr txBox="1"/>
          <p:nvPr/>
        </p:nvSpPr>
        <p:spPr>
          <a:xfrm>
            <a:off x="684275" y="3317840"/>
            <a:ext cx="633158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Modo</a:t>
            </a:r>
            <a:r>
              <a:rPr sz="1100" spc="18" dirty="0">
                <a:solidFill>
                  <a:srgbClr val="000000"/>
                </a:solidFill>
                <a:latin typeface="Calibri"/>
                <a:cs typeface="Calibri"/>
              </a:rPr>
              <a:t> </a:t>
            </a:r>
            <a:r>
              <a:rPr sz="1100" dirty="0">
                <a:solidFill>
                  <a:srgbClr val="000000"/>
                </a:solidFill>
                <a:latin typeface="Calibri"/>
                <a:cs typeface="Calibri"/>
              </a:rPr>
              <a:t>com</a:t>
            </a:r>
            <a:r>
              <a:rPr sz="1100" spc="26" dirty="0">
                <a:solidFill>
                  <a:srgbClr val="000000"/>
                </a:solidFill>
                <a:latin typeface="Calibri"/>
                <a:cs typeface="Calibri"/>
              </a:rPr>
              <a:t> </a:t>
            </a:r>
            <a:r>
              <a:rPr sz="1100" dirty="0">
                <a:solidFill>
                  <a:srgbClr val="000000"/>
                </a:solidFill>
                <a:latin typeface="Calibri"/>
                <a:cs typeface="Calibri"/>
              </a:rPr>
              <a:t>condutor sem</a:t>
            </a:r>
            <a:r>
              <a:rPr sz="1100" spc="12" dirty="0">
                <a:solidFill>
                  <a:srgbClr val="000000"/>
                </a:solidFill>
                <a:latin typeface="Calibri"/>
                <a:cs typeface="Calibri"/>
              </a:rPr>
              <a:t> </a:t>
            </a:r>
            <a:r>
              <a:rPr sz="1100" dirty="0">
                <a:solidFill>
                  <a:srgbClr val="000000"/>
                </a:solidFill>
                <a:latin typeface="Calibri"/>
                <a:cs typeface="Calibri"/>
              </a:rPr>
              <a:t>carga: rode o</a:t>
            </a:r>
            <a:r>
              <a:rPr sz="1100" spc="10" dirty="0">
                <a:solidFill>
                  <a:srgbClr val="000000"/>
                </a:solidFill>
                <a:latin typeface="Calibri"/>
                <a:cs typeface="Calibri"/>
              </a:rPr>
              <a:t> </a:t>
            </a:r>
            <a:r>
              <a:rPr sz="1100" dirty="0">
                <a:solidFill>
                  <a:srgbClr val="000000"/>
                </a:solidFill>
                <a:latin typeface="Calibri"/>
                <a:cs typeface="Calibri"/>
              </a:rPr>
              <a:t>comando</a:t>
            </a:r>
            <a:r>
              <a:rPr sz="1100" spc="12" dirty="0">
                <a:solidFill>
                  <a:srgbClr val="000000"/>
                </a:solidFill>
                <a:latin typeface="Calibri"/>
                <a:cs typeface="Calibri"/>
              </a:rPr>
              <a:t> </a:t>
            </a:r>
            <a:r>
              <a:rPr sz="1100" dirty="0">
                <a:solidFill>
                  <a:srgbClr val="000000"/>
                </a:solidFill>
                <a:latin typeface="Calibri"/>
                <a:cs typeface="Calibri"/>
              </a:rPr>
              <a:t>(3)</a:t>
            </a:r>
            <a:r>
              <a:rPr sz="1100" spc="-14" dirty="0">
                <a:solidFill>
                  <a:srgbClr val="000000"/>
                </a:solidFill>
                <a:latin typeface="Calibri"/>
                <a:cs typeface="Calibri"/>
              </a:rPr>
              <a:t> </a:t>
            </a:r>
            <a:r>
              <a:rPr sz="1100" dirty="0">
                <a:solidFill>
                  <a:srgbClr val="000000"/>
                </a:solidFill>
                <a:latin typeface="Calibri"/>
                <a:cs typeface="Calibri"/>
              </a:rPr>
              <a:t>no sentido anti-horário até ao</a:t>
            </a:r>
            <a:r>
              <a:rPr sz="1100" spc="11" dirty="0">
                <a:solidFill>
                  <a:srgbClr val="000000"/>
                </a:solidFill>
                <a:latin typeface="Calibri"/>
                <a:cs typeface="Calibri"/>
              </a:rPr>
              <a:t> </a:t>
            </a:r>
            <a:r>
              <a:rPr sz="1100" dirty="0">
                <a:solidFill>
                  <a:srgbClr val="000000"/>
                </a:solidFill>
                <a:latin typeface="Calibri"/>
                <a:cs typeface="Calibri"/>
              </a:rPr>
              <a:t>fim</a:t>
            </a:r>
            <a:r>
              <a:rPr sz="1100" spc="21" dirty="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em</a:t>
            </a:r>
            <a:r>
              <a:rPr sz="1100" spc="16" dirty="0">
                <a:solidFill>
                  <a:srgbClr val="000000"/>
                </a:solidFill>
                <a:latin typeface="Calibri"/>
                <a:cs typeface="Calibri"/>
              </a:rPr>
              <a:t> </a:t>
            </a:r>
            <a:r>
              <a:rPr sz="1100" dirty="0">
                <a:solidFill>
                  <a:srgbClr val="000000"/>
                </a:solidFill>
                <a:latin typeface="Calibri"/>
                <a:cs typeface="Calibri"/>
              </a:rPr>
              <a:t>seguida, rode-o</a:t>
            </a:r>
          </a:p>
          <a:p>
            <a:pPr marL="0" marR="0">
              <a:lnSpc>
                <a:spcPts val="1344"/>
              </a:lnSpc>
              <a:spcBef>
                <a:spcPts val="50"/>
              </a:spcBef>
              <a:spcAft>
                <a:spcPts val="0"/>
              </a:spcAft>
            </a:pPr>
            <a:r>
              <a:rPr sz="1100" dirty="0">
                <a:solidFill>
                  <a:srgbClr val="000000"/>
                </a:solidFill>
                <a:latin typeface="Calibri"/>
                <a:cs typeface="Calibri"/>
              </a:rPr>
              <a:t>10</a:t>
            </a:r>
            <a:r>
              <a:rPr sz="1100" spc="16" dirty="0">
                <a:solidFill>
                  <a:srgbClr val="000000"/>
                </a:solidFill>
                <a:latin typeface="Calibri"/>
                <a:cs typeface="Calibri"/>
              </a:rPr>
              <a:t> </a:t>
            </a:r>
            <a:r>
              <a:rPr sz="1100" dirty="0">
                <a:solidFill>
                  <a:srgbClr val="000000"/>
                </a:solidFill>
                <a:latin typeface="Calibri"/>
                <a:cs typeface="Calibri"/>
              </a:rPr>
              <a:t>posições em</a:t>
            </a:r>
            <a:r>
              <a:rPr sz="1100" spc="16" dirty="0">
                <a:solidFill>
                  <a:srgbClr val="000000"/>
                </a:solidFill>
                <a:latin typeface="Calibri"/>
                <a:cs typeface="Calibri"/>
              </a:rPr>
              <a:t> </a:t>
            </a:r>
            <a:r>
              <a:rPr sz="1100" dirty="0">
                <a:solidFill>
                  <a:srgbClr val="000000"/>
                </a:solidFill>
                <a:latin typeface="Calibri"/>
                <a:cs typeface="Calibri"/>
              </a:rPr>
              <a:t>sentido horário (posição</a:t>
            </a:r>
            <a:r>
              <a:rPr sz="1100" spc="12" dirty="0">
                <a:solidFill>
                  <a:srgbClr val="000000"/>
                </a:solidFill>
                <a:latin typeface="Calibri"/>
                <a:cs typeface="Calibri"/>
              </a:rPr>
              <a:t> </a:t>
            </a:r>
            <a:r>
              <a:rPr sz="1100" dirty="0">
                <a:solidFill>
                  <a:srgbClr val="000000"/>
                </a:solidFill>
                <a:latin typeface="Calibri"/>
                <a:cs typeface="Calibri"/>
              </a:rPr>
              <a:t>de série).</a:t>
            </a:r>
          </a:p>
        </p:txBody>
      </p:sp>
      <p:sp>
        <p:nvSpPr>
          <p:cNvPr id="15" name="object 15"/>
          <p:cNvSpPr txBox="1"/>
          <p:nvPr/>
        </p:nvSpPr>
        <p:spPr>
          <a:xfrm>
            <a:off x="684275" y="3709508"/>
            <a:ext cx="642742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Modo</a:t>
            </a:r>
            <a:r>
              <a:rPr sz="1100" spc="18" dirty="0">
                <a:solidFill>
                  <a:srgbClr val="000000"/>
                </a:solidFill>
                <a:latin typeface="Calibri"/>
                <a:cs typeface="Calibri"/>
              </a:rPr>
              <a:t> </a:t>
            </a:r>
            <a:r>
              <a:rPr sz="1100" dirty="0">
                <a:solidFill>
                  <a:srgbClr val="000000"/>
                </a:solidFill>
                <a:latin typeface="Calibri"/>
                <a:cs typeface="Calibri"/>
              </a:rPr>
              <a:t>com</a:t>
            </a:r>
            <a:r>
              <a:rPr sz="1100" spc="26" dirty="0">
                <a:solidFill>
                  <a:srgbClr val="000000"/>
                </a:solidFill>
                <a:latin typeface="Calibri"/>
                <a:cs typeface="Calibri"/>
              </a:rPr>
              <a:t> </a:t>
            </a:r>
            <a:r>
              <a:rPr sz="1100" dirty="0">
                <a:solidFill>
                  <a:srgbClr val="000000"/>
                </a:solidFill>
                <a:latin typeface="Calibri"/>
                <a:cs typeface="Calibri"/>
              </a:rPr>
              <a:t>condutor e 3 malas: rode o comando (3)</a:t>
            </a:r>
            <a:r>
              <a:rPr sz="1100" spc="-10" dirty="0">
                <a:solidFill>
                  <a:srgbClr val="000000"/>
                </a:solidFill>
                <a:latin typeface="Calibri"/>
                <a:cs typeface="Calibri"/>
              </a:rPr>
              <a:t> </a:t>
            </a:r>
            <a:r>
              <a:rPr sz="1100" dirty="0">
                <a:solidFill>
                  <a:srgbClr val="000000"/>
                </a:solidFill>
                <a:latin typeface="Calibri"/>
                <a:cs typeface="Calibri"/>
              </a:rPr>
              <a:t>em</a:t>
            </a:r>
            <a:r>
              <a:rPr sz="1100" spc="23" dirty="0">
                <a:solidFill>
                  <a:srgbClr val="000000"/>
                </a:solidFill>
                <a:latin typeface="Calibri"/>
                <a:cs typeface="Calibri"/>
              </a:rPr>
              <a:t> </a:t>
            </a:r>
            <a:r>
              <a:rPr sz="1100" dirty="0">
                <a:solidFill>
                  <a:srgbClr val="000000"/>
                </a:solidFill>
                <a:latin typeface="Calibri"/>
                <a:cs typeface="Calibri"/>
              </a:rPr>
              <a:t>sentido anti-horário até ao</a:t>
            </a:r>
            <a:r>
              <a:rPr sz="1100" spc="16" dirty="0">
                <a:solidFill>
                  <a:srgbClr val="000000"/>
                </a:solidFill>
                <a:latin typeface="Calibri"/>
                <a:cs typeface="Calibri"/>
              </a:rPr>
              <a:t> </a:t>
            </a:r>
            <a:r>
              <a:rPr sz="1100" dirty="0">
                <a:solidFill>
                  <a:srgbClr val="000000"/>
                </a:solidFill>
                <a:latin typeface="Calibri"/>
                <a:cs typeface="Calibri"/>
              </a:rPr>
              <a:t>fim</a:t>
            </a:r>
            <a:r>
              <a:rPr sz="1100" spc="10" dirty="0">
                <a:solidFill>
                  <a:srgbClr val="000000"/>
                </a:solidFill>
                <a:latin typeface="Calibri"/>
                <a:cs typeface="Calibri"/>
              </a:rPr>
              <a:t> </a:t>
            </a:r>
            <a:r>
              <a:rPr sz="1100" dirty="0">
                <a:solidFill>
                  <a:srgbClr val="000000"/>
                </a:solidFill>
                <a:latin typeface="Calibri"/>
                <a:cs typeface="Calibri"/>
              </a:rPr>
              <a:t>e, em seguida, rode-o</a:t>
            </a:r>
            <a:r>
              <a:rPr sz="1100" spc="14" dirty="0">
                <a:solidFill>
                  <a:srgbClr val="000000"/>
                </a:solidFill>
                <a:latin typeface="Calibri"/>
                <a:cs typeface="Calibri"/>
              </a:rPr>
              <a:t> </a:t>
            </a:r>
            <a:r>
              <a:rPr sz="1100" dirty="0">
                <a:solidFill>
                  <a:srgbClr val="000000"/>
                </a:solidFill>
                <a:latin typeface="Calibri"/>
                <a:cs typeface="Calibri"/>
              </a:rPr>
              <a:t>8</a:t>
            </a:r>
          </a:p>
          <a:p>
            <a:pPr marL="0" marR="0">
              <a:lnSpc>
                <a:spcPts val="1344"/>
              </a:lnSpc>
              <a:spcBef>
                <a:spcPts val="50"/>
              </a:spcBef>
              <a:spcAft>
                <a:spcPts val="0"/>
              </a:spcAft>
            </a:pPr>
            <a:r>
              <a:rPr sz="1100" dirty="0">
                <a:solidFill>
                  <a:srgbClr val="000000"/>
                </a:solidFill>
                <a:latin typeface="Calibri"/>
                <a:cs typeface="Calibri"/>
              </a:rPr>
              <a:t>posições em sentido horário.</a:t>
            </a:r>
          </a:p>
        </p:txBody>
      </p:sp>
      <p:sp>
        <p:nvSpPr>
          <p:cNvPr id="16" name="object 16"/>
          <p:cNvSpPr txBox="1"/>
          <p:nvPr/>
        </p:nvSpPr>
        <p:spPr>
          <a:xfrm>
            <a:off x="684275" y="4101176"/>
            <a:ext cx="6083039"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Modo</a:t>
            </a:r>
            <a:r>
              <a:rPr sz="1100" spc="18" dirty="0">
                <a:solidFill>
                  <a:srgbClr val="000000"/>
                </a:solidFill>
                <a:latin typeface="Calibri"/>
                <a:cs typeface="Calibri"/>
              </a:rPr>
              <a:t> </a:t>
            </a:r>
            <a:r>
              <a:rPr sz="1100" dirty="0">
                <a:solidFill>
                  <a:srgbClr val="000000"/>
                </a:solidFill>
                <a:latin typeface="Calibri"/>
                <a:cs typeface="Calibri"/>
              </a:rPr>
              <a:t>com</a:t>
            </a:r>
            <a:r>
              <a:rPr sz="1100" spc="26" dirty="0">
                <a:solidFill>
                  <a:srgbClr val="000000"/>
                </a:solidFill>
                <a:latin typeface="Calibri"/>
                <a:cs typeface="Calibri"/>
              </a:rPr>
              <a:t> </a:t>
            </a:r>
            <a:r>
              <a:rPr sz="1100" dirty="0">
                <a:solidFill>
                  <a:srgbClr val="000000"/>
                </a:solidFill>
                <a:latin typeface="Calibri"/>
                <a:cs typeface="Calibri"/>
              </a:rPr>
              <a:t>condutor, passageiro e 3 malas: rode o comando (3)</a:t>
            </a:r>
            <a:r>
              <a:rPr sz="1100" spc="-17" dirty="0">
                <a:solidFill>
                  <a:srgbClr val="000000"/>
                </a:solidFill>
                <a:latin typeface="Calibri"/>
                <a:cs typeface="Calibri"/>
              </a:rPr>
              <a:t> </a:t>
            </a:r>
            <a:r>
              <a:rPr sz="1100" dirty="0">
                <a:solidFill>
                  <a:srgbClr val="000000"/>
                </a:solidFill>
                <a:latin typeface="Calibri"/>
                <a:cs typeface="Calibri"/>
              </a:rPr>
              <a:t>em sentido anti-horário até</a:t>
            </a:r>
            <a:r>
              <a:rPr sz="1100" spc="-10" dirty="0">
                <a:solidFill>
                  <a:srgbClr val="000000"/>
                </a:solidFill>
                <a:latin typeface="Calibri"/>
                <a:cs typeface="Calibri"/>
              </a:rPr>
              <a:t> </a:t>
            </a:r>
            <a:r>
              <a:rPr sz="1100" dirty="0">
                <a:solidFill>
                  <a:srgbClr val="000000"/>
                </a:solidFill>
                <a:latin typeface="Calibri"/>
                <a:cs typeface="Calibri"/>
              </a:rPr>
              <a:t>ao fim e, em</a:t>
            </a:r>
          </a:p>
          <a:p>
            <a:pPr marL="0" marR="0">
              <a:lnSpc>
                <a:spcPts val="1344"/>
              </a:lnSpc>
              <a:spcBef>
                <a:spcPts val="50"/>
              </a:spcBef>
              <a:spcAft>
                <a:spcPts val="0"/>
              </a:spcAft>
            </a:pPr>
            <a:r>
              <a:rPr sz="1100" dirty="0">
                <a:solidFill>
                  <a:srgbClr val="000000"/>
                </a:solidFill>
                <a:latin typeface="Calibri"/>
                <a:cs typeface="Calibri"/>
              </a:rPr>
              <a:t>seguida, rode-o 6 posições em sentido horário.</a:t>
            </a:r>
          </a:p>
        </p:txBody>
      </p:sp>
      <p:sp>
        <p:nvSpPr>
          <p:cNvPr id="17" name="object 1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61</a:t>
            </a:r>
          </a:p>
        </p:txBody>
      </p:sp>
      <p:sp>
        <p:nvSpPr>
          <p:cNvPr id="18" name="object 4">
            <a:extLst>
              <a:ext uri="{FF2B5EF4-FFF2-40B4-BE49-F238E27FC236}">
                <a16:creationId xmlns:a16="http://schemas.microsoft.com/office/drawing/2014/main" id="{BD037CF7-9A11-FAD5-D66C-D4166029FC09}"/>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2418080"/>
            <a:ext cx="6301740" cy="85496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1122680"/>
            <a:ext cx="6304789" cy="107441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088"/>
            <a:ext cx="591697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É recomendado realizar a afinação correspondente segundo</a:t>
            </a:r>
            <a:r>
              <a:rPr sz="1100" spc="14" dirty="0">
                <a:solidFill>
                  <a:srgbClr val="000000"/>
                </a:solidFill>
                <a:latin typeface="Calibri"/>
                <a:cs typeface="Calibri"/>
              </a:rPr>
              <a:t>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diferentes estados do</a:t>
            </a:r>
            <a:r>
              <a:rPr sz="1100" spc="21" dirty="0">
                <a:solidFill>
                  <a:srgbClr val="000000"/>
                </a:solidFill>
                <a:latin typeface="Calibri"/>
                <a:cs typeface="Calibri"/>
              </a:rPr>
              <a:t> </a:t>
            </a:r>
            <a:r>
              <a:rPr sz="1100" dirty="0">
                <a:solidFill>
                  <a:srgbClr val="000000"/>
                </a:solidFill>
                <a:latin typeface="Calibri"/>
                <a:cs typeface="Calibri"/>
              </a:rPr>
              <a:t>piso e estilos</a:t>
            </a:r>
            <a:r>
              <a:rPr sz="1100" spc="-10" dirty="0">
                <a:solidFill>
                  <a:srgbClr val="000000"/>
                </a:solidFill>
                <a:latin typeface="Calibri"/>
                <a:cs typeface="Calibri"/>
              </a:rPr>
              <a:t> </a:t>
            </a:r>
            <a:r>
              <a:rPr sz="1100" dirty="0">
                <a:solidFill>
                  <a:srgbClr val="000000"/>
                </a:solidFill>
                <a:latin typeface="Calibri"/>
                <a:cs typeface="Calibri"/>
              </a:rPr>
              <a:t>de</a:t>
            </a:r>
          </a:p>
          <a:p>
            <a:pPr marL="0" marR="0">
              <a:lnSpc>
                <a:spcPts val="1344"/>
              </a:lnSpc>
              <a:spcBef>
                <a:spcPts val="50"/>
              </a:spcBef>
              <a:spcAft>
                <a:spcPts val="0"/>
              </a:spcAft>
            </a:pPr>
            <a:r>
              <a:rPr sz="1100" dirty="0">
                <a:solidFill>
                  <a:srgbClr val="000000"/>
                </a:solidFill>
                <a:latin typeface="Calibri"/>
                <a:cs typeface="Calibri"/>
              </a:rPr>
              <a:t>condução.</a:t>
            </a:r>
          </a:p>
        </p:txBody>
      </p:sp>
      <p:sp>
        <p:nvSpPr>
          <p:cNvPr id="7" name="object 7"/>
          <p:cNvSpPr txBox="1"/>
          <p:nvPr/>
        </p:nvSpPr>
        <p:spPr>
          <a:xfrm>
            <a:off x="3372612" y="112785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8" name="object 8"/>
          <p:cNvSpPr txBox="1"/>
          <p:nvPr/>
        </p:nvSpPr>
        <p:spPr>
          <a:xfrm>
            <a:off x="647700" y="1354928"/>
            <a:ext cx="5845349"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Ao rodar os comandos até ao fim,</a:t>
            </a:r>
            <a:r>
              <a:rPr sz="1100" spc="-19" dirty="0">
                <a:solidFill>
                  <a:srgbClr val="000000"/>
                </a:solidFill>
                <a:latin typeface="Calibri"/>
                <a:cs typeface="Calibri"/>
              </a:rPr>
              <a:t> </a:t>
            </a:r>
            <a:r>
              <a:rPr sz="1100" dirty="0">
                <a:solidFill>
                  <a:srgbClr val="000000"/>
                </a:solidFill>
                <a:latin typeface="Calibri"/>
                <a:cs typeface="Calibri"/>
              </a:rPr>
              <a:t>evite fazê-lo com demasiada força, para não os</a:t>
            </a:r>
            <a:r>
              <a:rPr sz="1100" spc="12" dirty="0">
                <a:solidFill>
                  <a:srgbClr val="000000"/>
                </a:solidFill>
                <a:latin typeface="Calibri"/>
                <a:cs typeface="Calibri"/>
              </a:rPr>
              <a:t> </a:t>
            </a:r>
            <a:r>
              <a:rPr sz="1100" dirty="0">
                <a:solidFill>
                  <a:srgbClr val="000000"/>
                </a:solidFill>
                <a:latin typeface="Calibri"/>
                <a:cs typeface="Calibri"/>
              </a:rPr>
              <a:t>danificar.</a:t>
            </a:r>
          </a:p>
          <a:p>
            <a:pPr marL="0" marR="0">
              <a:lnSpc>
                <a:spcPts val="1347"/>
              </a:lnSpc>
              <a:spcBef>
                <a:spcPts val="454"/>
              </a:spcBef>
              <a:spcAft>
                <a:spcPts val="0"/>
              </a:spcAft>
            </a:pPr>
            <a:r>
              <a:rPr sz="1100" dirty="0">
                <a:solidFill>
                  <a:srgbClr val="000000"/>
                </a:solidFill>
                <a:latin typeface="Calibri"/>
                <a:cs typeface="Calibri"/>
              </a:rPr>
              <a:t>Ao rodar os comandos</a:t>
            </a:r>
            <a:r>
              <a:rPr sz="1100" spc="13" dirty="0">
                <a:solidFill>
                  <a:srgbClr val="000000"/>
                </a:solidFill>
                <a:latin typeface="Calibri"/>
                <a:cs typeface="Calibri"/>
              </a:rPr>
              <a:t> </a:t>
            </a:r>
            <a:r>
              <a:rPr sz="1100" dirty="0">
                <a:solidFill>
                  <a:srgbClr val="000000"/>
                </a:solidFill>
                <a:latin typeface="Calibri"/>
                <a:cs typeface="Calibri"/>
              </a:rPr>
              <a:t>até ao fim,</a:t>
            </a:r>
            <a:r>
              <a:rPr sz="1100" spc="-19" dirty="0">
                <a:solidFill>
                  <a:srgbClr val="000000"/>
                </a:solidFill>
                <a:latin typeface="Calibri"/>
                <a:cs typeface="Calibri"/>
              </a:rPr>
              <a:t> </a:t>
            </a:r>
            <a:r>
              <a:rPr sz="1100" dirty="0">
                <a:solidFill>
                  <a:srgbClr val="000000"/>
                </a:solidFill>
                <a:latin typeface="Calibri"/>
                <a:cs typeface="Calibri"/>
              </a:rPr>
              <a:t>volte a colocá-los na posição de </a:t>
            </a:r>
            <a:r>
              <a:rPr sz="1100">
                <a:solidFill>
                  <a:srgbClr val="000000"/>
                </a:solidFill>
                <a:latin typeface="Calibri"/>
                <a:cs typeface="Calibri"/>
              </a:rPr>
              <a:t>série </a:t>
            </a:r>
            <a:r>
              <a:rPr lang="pt-BR" sz="1100">
                <a:solidFill>
                  <a:srgbClr val="000000"/>
                </a:solidFill>
                <a:latin typeface="Calibri"/>
                <a:cs typeface="Calibri"/>
              </a:rPr>
              <a:t>para </a:t>
            </a:r>
            <a:r>
              <a:rPr sz="1100">
                <a:solidFill>
                  <a:srgbClr val="000000"/>
                </a:solidFill>
                <a:latin typeface="Calibri"/>
                <a:cs typeface="Calibri"/>
              </a:rPr>
              <a:t>prolongar </a:t>
            </a:r>
            <a:r>
              <a:rPr sz="1100" dirty="0">
                <a:solidFill>
                  <a:srgbClr val="000000"/>
                </a:solidFill>
                <a:latin typeface="Calibri"/>
                <a:cs typeface="Calibri"/>
              </a:rPr>
              <a:t>a </a:t>
            </a:r>
            <a:r>
              <a:rPr sz="1100">
                <a:solidFill>
                  <a:srgbClr val="000000"/>
                </a:solidFill>
                <a:latin typeface="Calibri"/>
                <a:cs typeface="Calibri"/>
              </a:rPr>
              <a:t>sua</a:t>
            </a:r>
            <a:r>
              <a:rPr sz="1100" spc="-19">
                <a:solidFill>
                  <a:srgbClr val="000000"/>
                </a:solidFill>
                <a:latin typeface="Calibri"/>
                <a:cs typeface="Calibri"/>
              </a:rPr>
              <a:t> </a:t>
            </a:r>
            <a:r>
              <a:rPr sz="1100">
                <a:solidFill>
                  <a:srgbClr val="000000"/>
                </a:solidFill>
                <a:latin typeface="Calibri"/>
                <a:cs typeface="Calibri"/>
              </a:rPr>
              <a:t>vida</a:t>
            </a:r>
            <a:r>
              <a:rPr lang="pt-BR" sz="1100">
                <a:solidFill>
                  <a:srgbClr val="000000"/>
                </a:solidFill>
                <a:latin typeface="Calibri"/>
                <a:cs typeface="Calibri"/>
              </a:rPr>
              <a:t> </a:t>
            </a:r>
            <a:r>
              <a:rPr sz="1100">
                <a:solidFill>
                  <a:srgbClr val="000000"/>
                </a:solidFill>
                <a:latin typeface="Calibri"/>
                <a:cs typeface="Calibri"/>
              </a:rPr>
              <a:t>útil</a:t>
            </a:r>
            <a:r>
              <a:rPr sz="1100" dirty="0">
                <a:solidFill>
                  <a:srgbClr val="000000"/>
                </a:solidFill>
                <a:latin typeface="Calibri"/>
                <a:cs typeface="Calibri"/>
              </a:rPr>
              <a:t>.</a:t>
            </a:r>
          </a:p>
        </p:txBody>
      </p:sp>
      <p:sp>
        <p:nvSpPr>
          <p:cNvPr id="9" name="object 9"/>
          <p:cNvSpPr txBox="1"/>
          <p:nvPr/>
        </p:nvSpPr>
        <p:spPr>
          <a:xfrm>
            <a:off x="647700" y="1798412"/>
            <a:ext cx="6294935"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afinação da pré-carga do amortecedor requer ferramentas específicas. O Serviço de Assistência Técnica </a:t>
            </a:r>
            <a:r>
              <a:rPr sz="1100" spc="-15" dirty="0">
                <a:solidFill>
                  <a:srgbClr val="000000"/>
                </a:solidFill>
                <a:latin typeface="Calibri"/>
                <a:cs typeface="Calibri"/>
              </a:rPr>
              <a:t>da</a:t>
            </a:r>
          </a:p>
          <a:p>
            <a:pPr marL="0" marR="0">
              <a:lnSpc>
                <a:spcPts val="1344"/>
              </a:lnSpc>
              <a:spcBef>
                <a:spcPts val="50"/>
              </a:spcBef>
              <a:spcAft>
                <a:spcPts val="0"/>
              </a:spcAft>
            </a:pPr>
            <a:r>
              <a:rPr sz="1100" dirty="0">
                <a:solidFill>
                  <a:srgbClr val="000000"/>
                </a:solidFill>
                <a:latin typeface="Calibri"/>
                <a:cs typeface="Calibri"/>
              </a:rPr>
              <a:t>VOGE disponibiliza este serviço.</a:t>
            </a:r>
          </a:p>
        </p:txBody>
      </p:sp>
      <p:sp>
        <p:nvSpPr>
          <p:cNvPr id="10" name="object 10"/>
          <p:cNvSpPr txBox="1"/>
          <p:nvPr/>
        </p:nvSpPr>
        <p:spPr>
          <a:xfrm>
            <a:off x="3485388" y="2424776"/>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1" name="object 11"/>
          <p:cNvSpPr txBox="1"/>
          <p:nvPr/>
        </p:nvSpPr>
        <p:spPr>
          <a:xfrm>
            <a:off x="647700" y="2652349"/>
            <a:ext cx="6276822"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 Não afine a pré-carga</a:t>
            </a:r>
            <a:r>
              <a:rPr sz="1100" spc="-20" dirty="0">
                <a:solidFill>
                  <a:srgbClr val="000000"/>
                </a:solidFill>
                <a:latin typeface="Calibri"/>
                <a:cs typeface="Calibri"/>
              </a:rPr>
              <a:t> </a:t>
            </a:r>
            <a:r>
              <a:rPr sz="1100" dirty="0">
                <a:solidFill>
                  <a:srgbClr val="000000"/>
                </a:solidFill>
                <a:latin typeface="Calibri"/>
                <a:cs typeface="Calibri"/>
              </a:rPr>
              <a:t>do amortecedor</a:t>
            </a:r>
            <a:r>
              <a:rPr sz="1100" spc="-20" dirty="0">
                <a:solidFill>
                  <a:srgbClr val="000000"/>
                </a:solidFill>
                <a:latin typeface="Calibri"/>
                <a:cs typeface="Calibri"/>
              </a:rPr>
              <a:t> </a:t>
            </a:r>
            <a:r>
              <a:rPr sz="1100" dirty="0">
                <a:solidFill>
                  <a:srgbClr val="000000"/>
                </a:solidFill>
                <a:latin typeface="Calibri"/>
                <a:cs typeface="Calibri"/>
              </a:rPr>
              <a:t>aleatoriamente; uma afinação inadequada pode diminuir </a:t>
            </a:r>
            <a:r>
              <a:rPr sz="1100">
                <a:solidFill>
                  <a:srgbClr val="000000"/>
                </a:solidFill>
                <a:latin typeface="Calibri"/>
                <a:cs typeface="Calibri"/>
              </a:rPr>
              <a:t>o control</a:t>
            </a:r>
            <a:r>
              <a:rPr lang="pt-BR" sz="1100">
                <a:solidFill>
                  <a:srgbClr val="000000"/>
                </a:solidFill>
                <a:latin typeface="Calibri"/>
                <a:cs typeface="Calibri"/>
              </a:rPr>
              <a:t>e</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da sua moto.</a:t>
            </a:r>
          </a:p>
        </p:txBody>
      </p:sp>
      <p:sp>
        <p:nvSpPr>
          <p:cNvPr id="12" name="object 12"/>
          <p:cNvSpPr txBox="1"/>
          <p:nvPr/>
        </p:nvSpPr>
        <p:spPr>
          <a:xfrm>
            <a:off x="647700" y="3043520"/>
            <a:ext cx="620315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caso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ser necessária</a:t>
            </a:r>
            <a:r>
              <a:rPr sz="1100" spc="-16" dirty="0">
                <a:solidFill>
                  <a:srgbClr val="000000"/>
                </a:solidFill>
                <a:latin typeface="Calibri"/>
                <a:cs typeface="Calibri"/>
              </a:rPr>
              <a:t> </a:t>
            </a:r>
            <a:r>
              <a:rPr sz="1100" dirty="0">
                <a:solidFill>
                  <a:srgbClr val="000000"/>
                </a:solidFill>
                <a:latin typeface="Calibri"/>
                <a:cs typeface="Calibri"/>
              </a:rPr>
              <a:t>uma afinação, confie este trabalho ao seu Serviço de</a:t>
            </a:r>
            <a:r>
              <a:rPr sz="1100" spc="-12" dirty="0">
                <a:solidFill>
                  <a:srgbClr val="000000"/>
                </a:solidFill>
                <a:latin typeface="Calibri"/>
                <a:cs typeface="Calibri"/>
              </a:rPr>
              <a:t> </a:t>
            </a:r>
            <a:r>
              <a:rPr sz="1100" dirty="0">
                <a:solidFill>
                  <a:srgbClr val="000000"/>
                </a:solidFill>
                <a:latin typeface="Calibri"/>
                <a:cs typeface="Calibri"/>
              </a:rPr>
              <a:t>Assistência Técnica VOGE.</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79704" y="923035"/>
            <a:ext cx="6306312" cy="314096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203769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do</a:t>
            </a:r>
            <a:r>
              <a:rPr sz="1100" b="1" spc="-10" dirty="0">
                <a:solidFill>
                  <a:srgbClr val="4F81BD"/>
                </a:solidFill>
                <a:latin typeface="Cambria"/>
                <a:cs typeface="Cambria"/>
              </a:rPr>
              <a:t> </a:t>
            </a:r>
            <a:r>
              <a:rPr sz="1100" b="1" dirty="0">
                <a:solidFill>
                  <a:srgbClr val="4F81BD"/>
                </a:solidFill>
                <a:latin typeface="Cambria"/>
                <a:cs typeface="Cambria"/>
              </a:rPr>
              <a:t>feixe de luz do</a:t>
            </a:r>
            <a:r>
              <a:rPr sz="1100" b="1" spc="-21" dirty="0">
                <a:solidFill>
                  <a:srgbClr val="4F81BD"/>
                </a:solidFill>
                <a:latin typeface="Cambria"/>
                <a:cs typeface="Cambria"/>
              </a:rPr>
              <a:t> </a:t>
            </a:r>
            <a:r>
              <a:rPr sz="1100" b="1" dirty="0">
                <a:solidFill>
                  <a:srgbClr val="4F81BD"/>
                </a:solidFill>
                <a:latin typeface="Cambria"/>
                <a:cs typeface="Cambria"/>
              </a:rPr>
              <a:t>farol</a:t>
            </a:r>
          </a:p>
        </p:txBody>
      </p:sp>
      <p:sp>
        <p:nvSpPr>
          <p:cNvPr id="6" name="object 6"/>
          <p:cNvSpPr txBox="1"/>
          <p:nvPr/>
        </p:nvSpPr>
        <p:spPr>
          <a:xfrm>
            <a:off x="2779776" y="926684"/>
            <a:ext cx="407146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farol</a:t>
            </a:r>
            <a:r>
              <a:rPr sz="1100" spc="-10" dirty="0">
                <a:solidFill>
                  <a:srgbClr val="000000"/>
                </a:solidFill>
                <a:latin typeface="Calibri"/>
                <a:cs typeface="Calibri"/>
              </a:rPr>
              <a:t> </a:t>
            </a:r>
            <a:r>
              <a:rPr sz="1100" dirty="0">
                <a:solidFill>
                  <a:srgbClr val="000000"/>
                </a:solidFill>
                <a:latin typeface="Calibri"/>
                <a:cs typeface="Calibri"/>
              </a:rPr>
              <a:t>deve manter uma</a:t>
            </a:r>
            <a:r>
              <a:rPr sz="1100" spc="-20" dirty="0">
                <a:solidFill>
                  <a:srgbClr val="000000"/>
                </a:solidFill>
                <a:latin typeface="Calibri"/>
                <a:cs typeface="Calibri"/>
              </a:rPr>
              <a:t> </a:t>
            </a:r>
            <a:r>
              <a:rPr sz="1100" dirty="0">
                <a:solidFill>
                  <a:srgbClr val="000000"/>
                </a:solidFill>
                <a:latin typeface="Calibri"/>
                <a:cs typeface="Calibri"/>
              </a:rPr>
              <a:t>altura razoável sob as</a:t>
            </a:r>
            <a:r>
              <a:rPr sz="1100" spc="10" dirty="0">
                <a:solidFill>
                  <a:srgbClr val="000000"/>
                </a:solidFill>
                <a:latin typeface="Calibri"/>
                <a:cs typeface="Calibri"/>
              </a:rPr>
              <a:t> </a:t>
            </a:r>
            <a:r>
              <a:rPr sz="1100" dirty="0">
                <a:solidFill>
                  <a:srgbClr val="000000"/>
                </a:solidFill>
                <a:latin typeface="Calibri"/>
                <a:cs typeface="Calibri"/>
              </a:rPr>
              <a:t>diferentes cargas</a:t>
            </a:r>
            <a:r>
              <a:rPr sz="1100" spc="-11" dirty="0">
                <a:solidFill>
                  <a:srgbClr val="000000"/>
                </a:solidFill>
                <a:latin typeface="Calibri"/>
                <a:cs typeface="Calibri"/>
              </a:rPr>
              <a:t> </a:t>
            </a:r>
            <a:r>
              <a:rPr sz="1100" dirty="0">
                <a:solidFill>
                  <a:srgbClr val="000000"/>
                </a:solidFill>
                <a:latin typeface="Calibri"/>
                <a:cs typeface="Calibri"/>
              </a:rPr>
              <a:t>das</a:t>
            </a:r>
          </a:p>
          <a:p>
            <a:pPr marL="0" marR="0">
              <a:lnSpc>
                <a:spcPts val="1344"/>
              </a:lnSpc>
              <a:spcBef>
                <a:spcPts val="50"/>
              </a:spcBef>
              <a:spcAft>
                <a:spcPts val="0"/>
              </a:spcAft>
            </a:pPr>
            <a:r>
              <a:rPr sz="1100" dirty="0">
                <a:solidFill>
                  <a:srgbClr val="000000"/>
                </a:solidFill>
                <a:latin typeface="Calibri"/>
                <a:cs typeface="Calibri"/>
              </a:rPr>
              <a:t>suspensões.</a:t>
            </a:r>
          </a:p>
        </p:txBody>
      </p:sp>
      <p:sp>
        <p:nvSpPr>
          <p:cNvPr id="7" name="object 7"/>
          <p:cNvSpPr txBox="1"/>
          <p:nvPr/>
        </p:nvSpPr>
        <p:spPr>
          <a:xfrm>
            <a:off x="2779776" y="1318352"/>
            <a:ext cx="431585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Para garantir</a:t>
            </a:r>
            <a:r>
              <a:rPr sz="1100" spc="-20" dirty="0">
                <a:solidFill>
                  <a:srgbClr val="000000"/>
                </a:solidFill>
                <a:latin typeface="Calibri"/>
                <a:cs typeface="Calibri"/>
              </a:rPr>
              <a:t> </a:t>
            </a:r>
            <a:r>
              <a:rPr sz="1100" dirty="0">
                <a:solidFill>
                  <a:srgbClr val="000000"/>
                </a:solidFill>
                <a:latin typeface="Calibri"/>
                <a:cs typeface="Calibri"/>
              </a:rPr>
              <a:t>a segurança </a:t>
            </a:r>
            <a:r>
              <a:rPr sz="1100" spc="-15" dirty="0">
                <a:solidFill>
                  <a:srgbClr val="000000"/>
                </a:solidFill>
                <a:latin typeface="Calibri"/>
                <a:cs typeface="Calibri"/>
              </a:rPr>
              <a:t>da</a:t>
            </a:r>
            <a:r>
              <a:rPr sz="1100" spc="18" dirty="0">
                <a:solidFill>
                  <a:srgbClr val="000000"/>
                </a:solidFill>
                <a:latin typeface="Calibri"/>
                <a:cs typeface="Calibri"/>
              </a:rPr>
              <a:t> </a:t>
            </a:r>
            <a:r>
              <a:rPr sz="1100" dirty="0">
                <a:solidFill>
                  <a:srgbClr val="000000"/>
                </a:solidFill>
                <a:latin typeface="Calibri"/>
                <a:cs typeface="Calibri"/>
              </a:rPr>
              <a:t>condução</a:t>
            </a:r>
            <a:r>
              <a:rPr sz="1100" spc="11" dirty="0">
                <a:solidFill>
                  <a:srgbClr val="000000"/>
                </a:solidFill>
                <a:latin typeface="Calibri"/>
                <a:cs typeface="Calibri"/>
              </a:rPr>
              <a:t> </a:t>
            </a:r>
            <a:r>
              <a:rPr sz="1100" dirty="0">
                <a:solidFill>
                  <a:srgbClr val="000000"/>
                </a:solidFill>
                <a:latin typeface="Calibri"/>
                <a:cs typeface="Calibri"/>
              </a:rPr>
              <a:t>noturna, ajuste o</a:t>
            </a:r>
            <a:r>
              <a:rPr sz="1100" spc="10" dirty="0">
                <a:solidFill>
                  <a:srgbClr val="000000"/>
                </a:solidFill>
                <a:latin typeface="Calibri"/>
                <a:cs typeface="Calibri"/>
              </a:rPr>
              <a:t> </a:t>
            </a:r>
            <a:r>
              <a:rPr sz="1100" dirty="0">
                <a:solidFill>
                  <a:srgbClr val="000000"/>
                </a:solidFill>
                <a:latin typeface="Calibri"/>
                <a:cs typeface="Calibri"/>
              </a:rPr>
              <a:t>feixe de luz para</a:t>
            </a:r>
          </a:p>
          <a:p>
            <a:pPr marL="0" marR="0">
              <a:lnSpc>
                <a:spcPts val="1344"/>
              </a:lnSpc>
              <a:spcBef>
                <a:spcPts val="50"/>
              </a:spcBef>
              <a:spcAft>
                <a:spcPts val="0"/>
              </a:spcAft>
            </a:pPr>
            <a:r>
              <a:rPr sz="1100" dirty="0">
                <a:solidFill>
                  <a:srgbClr val="000000"/>
                </a:solidFill>
                <a:latin typeface="Calibri"/>
                <a:cs typeface="Calibri"/>
              </a:rPr>
              <a:t>se adaptar a diferentes cargas.</a:t>
            </a:r>
          </a:p>
        </p:txBody>
      </p:sp>
      <p:sp>
        <p:nvSpPr>
          <p:cNvPr id="8" name="object 8"/>
          <p:cNvSpPr txBox="1"/>
          <p:nvPr/>
        </p:nvSpPr>
        <p:spPr>
          <a:xfrm>
            <a:off x="2779776" y="1710020"/>
            <a:ext cx="4263269"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Na parte posterior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farol encontram-se os</a:t>
            </a:r>
            <a:r>
              <a:rPr sz="1100" spc="10" dirty="0">
                <a:solidFill>
                  <a:srgbClr val="000000"/>
                </a:solidFill>
                <a:latin typeface="Calibri"/>
                <a:cs typeface="Calibri"/>
              </a:rPr>
              <a:t> </a:t>
            </a:r>
            <a:r>
              <a:rPr sz="1100" dirty="0">
                <a:solidFill>
                  <a:srgbClr val="000000"/>
                </a:solidFill>
                <a:latin typeface="Calibri"/>
                <a:cs typeface="Calibri"/>
              </a:rPr>
              <a:t>parafusos de ajuste para os</a:t>
            </a:r>
          </a:p>
          <a:p>
            <a:pPr marL="0" marR="0">
              <a:lnSpc>
                <a:spcPts val="1343"/>
              </a:lnSpc>
              <a:spcBef>
                <a:spcPts val="50"/>
              </a:spcBef>
              <a:spcAft>
                <a:spcPts val="0"/>
              </a:spcAft>
            </a:pPr>
            <a:r>
              <a:rPr sz="1100" dirty="0">
                <a:solidFill>
                  <a:srgbClr val="000000"/>
                </a:solidFill>
                <a:latin typeface="Calibri"/>
                <a:cs typeface="Calibri"/>
              </a:rPr>
              <a:t>feixes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luzes de máximos</a:t>
            </a:r>
            <a:r>
              <a:rPr sz="1100" spc="-10" dirty="0">
                <a:solidFill>
                  <a:srgbClr val="000000"/>
                </a:solidFill>
                <a:latin typeface="Calibri"/>
                <a:cs typeface="Calibri"/>
              </a:rPr>
              <a:t> </a:t>
            </a:r>
            <a:r>
              <a:rPr sz="1100" dirty="0">
                <a:solidFill>
                  <a:srgbClr val="000000"/>
                </a:solidFill>
                <a:latin typeface="Calibri"/>
                <a:cs typeface="Calibri"/>
              </a:rPr>
              <a:t>e de médios,</a:t>
            </a:r>
            <a:r>
              <a:rPr sz="1100" spc="-18" dirty="0">
                <a:solidFill>
                  <a:srgbClr val="000000"/>
                </a:solidFill>
                <a:latin typeface="Calibri"/>
                <a:cs typeface="Calibri"/>
              </a:rPr>
              <a:t> </a:t>
            </a:r>
            <a:r>
              <a:rPr sz="1100" dirty="0">
                <a:solidFill>
                  <a:srgbClr val="000000"/>
                </a:solidFill>
                <a:latin typeface="Calibri"/>
                <a:cs typeface="Calibri"/>
              </a:rPr>
              <a:t>que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devem regular com</a:t>
            </a:r>
            <a:r>
              <a:rPr sz="1100" spc="19" dirty="0">
                <a:solidFill>
                  <a:srgbClr val="000000"/>
                </a:solidFill>
                <a:latin typeface="Calibri"/>
                <a:cs typeface="Calibri"/>
              </a:rPr>
              <a:t> </a:t>
            </a:r>
            <a:r>
              <a:rPr sz="1100" dirty="0">
                <a:solidFill>
                  <a:srgbClr val="000000"/>
                </a:solidFill>
                <a:latin typeface="Calibri"/>
                <a:cs typeface="Calibri"/>
              </a:rPr>
              <a:t>uma</a:t>
            </a:r>
          </a:p>
          <a:p>
            <a:pPr marL="0" marR="0">
              <a:lnSpc>
                <a:spcPts val="1344"/>
              </a:lnSpc>
              <a:spcBef>
                <a:spcPts val="0"/>
              </a:spcBef>
              <a:spcAft>
                <a:spcPts val="0"/>
              </a:spcAft>
            </a:pPr>
            <a:r>
              <a:rPr sz="1100" dirty="0">
                <a:solidFill>
                  <a:srgbClr val="000000"/>
                </a:solidFill>
                <a:latin typeface="Calibri"/>
                <a:cs typeface="Calibri"/>
              </a:rPr>
              <a:t>chave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estrela.</a:t>
            </a:r>
          </a:p>
        </p:txBody>
      </p:sp>
      <p:sp>
        <p:nvSpPr>
          <p:cNvPr id="9" name="object 9"/>
          <p:cNvSpPr txBox="1"/>
          <p:nvPr/>
        </p:nvSpPr>
        <p:spPr>
          <a:xfrm>
            <a:off x="2779776" y="2272533"/>
            <a:ext cx="3878962" cy="395039"/>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HEDOVE+Symbol"/>
                <a:cs typeface="HEDOVE+Symbol"/>
              </a:rPr>
              <a:t></a:t>
            </a:r>
            <a:r>
              <a:rPr sz="1100" spc="419" dirty="0">
                <a:solidFill>
                  <a:srgbClr val="000000"/>
                </a:solidFill>
                <a:latin typeface="Times New Roman"/>
                <a:cs typeface="Times New Roman"/>
              </a:rPr>
              <a:t> </a:t>
            </a:r>
            <a:r>
              <a:rPr sz="1100" dirty="0">
                <a:solidFill>
                  <a:srgbClr val="000000"/>
                </a:solidFill>
                <a:latin typeface="Calibri"/>
                <a:cs typeface="Calibri"/>
              </a:rPr>
              <a:t>Se apertar o parafuso de máximos</a:t>
            </a:r>
            <a:r>
              <a:rPr sz="1100" spc="12" dirty="0">
                <a:solidFill>
                  <a:srgbClr val="000000"/>
                </a:solidFill>
                <a:latin typeface="Calibri"/>
                <a:cs typeface="Calibri"/>
              </a:rPr>
              <a:t> </a:t>
            </a:r>
            <a:r>
              <a:rPr sz="1100" dirty="0">
                <a:solidFill>
                  <a:srgbClr val="000000"/>
                </a:solidFill>
                <a:latin typeface="Calibri"/>
                <a:cs typeface="Calibri"/>
              </a:rPr>
              <a:t>baixará</a:t>
            </a:r>
            <a:r>
              <a:rPr sz="1100" spc="-14"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feixe, e vice-versa.</a:t>
            </a:r>
          </a:p>
          <a:p>
            <a:pPr marL="0" marR="0">
              <a:lnSpc>
                <a:spcPts val="1352"/>
              </a:lnSpc>
              <a:spcBef>
                <a:spcPts val="0"/>
              </a:spcBef>
              <a:spcAft>
                <a:spcPts val="0"/>
              </a:spcAft>
            </a:pPr>
            <a:r>
              <a:rPr sz="1100" dirty="0">
                <a:solidFill>
                  <a:srgbClr val="000000"/>
                </a:solidFill>
                <a:latin typeface="HEDOVE+Symbol"/>
                <a:cs typeface="HEDOVE+Symbol"/>
              </a:rPr>
              <a:t></a:t>
            </a:r>
            <a:r>
              <a:rPr sz="1100" spc="419" dirty="0">
                <a:solidFill>
                  <a:srgbClr val="000000"/>
                </a:solidFill>
                <a:latin typeface="Times New Roman"/>
                <a:cs typeface="Times New Roman"/>
              </a:rPr>
              <a:t> </a:t>
            </a:r>
            <a:r>
              <a:rPr sz="1100" dirty="0">
                <a:solidFill>
                  <a:srgbClr val="000000"/>
                </a:solidFill>
                <a:latin typeface="Calibri"/>
                <a:cs typeface="Calibri"/>
              </a:rPr>
              <a:t>Se apertar o parafuso de médios subirá</a:t>
            </a:r>
            <a:r>
              <a:rPr sz="1100" spc="-15" dirty="0">
                <a:solidFill>
                  <a:srgbClr val="000000"/>
                </a:solidFill>
                <a:latin typeface="Calibri"/>
                <a:cs typeface="Calibri"/>
              </a:rPr>
              <a:t> </a:t>
            </a:r>
            <a:r>
              <a:rPr sz="1100" dirty="0">
                <a:solidFill>
                  <a:srgbClr val="000000"/>
                </a:solidFill>
                <a:latin typeface="Calibri"/>
                <a:cs typeface="Calibri"/>
              </a:rPr>
              <a:t>este feixe, e vice-versa.</a:t>
            </a:r>
          </a:p>
        </p:txBody>
      </p:sp>
      <p:sp>
        <p:nvSpPr>
          <p:cNvPr id="10" name="object 10"/>
          <p:cNvSpPr txBox="1"/>
          <p:nvPr/>
        </p:nvSpPr>
        <p:spPr>
          <a:xfrm>
            <a:off x="3593592" y="3436712"/>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1" name="object 11"/>
          <p:cNvSpPr txBox="1"/>
          <p:nvPr/>
        </p:nvSpPr>
        <p:spPr>
          <a:xfrm>
            <a:off x="755904" y="3665808"/>
            <a:ext cx="5872728"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não estar</a:t>
            </a:r>
            <a:r>
              <a:rPr sz="1100" spc="-18" dirty="0">
                <a:solidFill>
                  <a:srgbClr val="000000"/>
                </a:solidFill>
                <a:latin typeface="Calibri"/>
                <a:cs typeface="Calibri"/>
              </a:rPr>
              <a:t> </a:t>
            </a:r>
            <a:r>
              <a:rPr sz="1100" dirty="0">
                <a:solidFill>
                  <a:srgbClr val="000000"/>
                </a:solidFill>
                <a:latin typeface="Calibri"/>
                <a:cs typeface="Calibri"/>
              </a:rPr>
              <a:t>seguro</a:t>
            </a:r>
            <a:r>
              <a:rPr sz="1100" spc="12" dirty="0">
                <a:solidFill>
                  <a:srgbClr val="000000"/>
                </a:solidFill>
                <a:latin typeface="Calibri"/>
                <a:cs typeface="Calibri"/>
              </a:rPr>
              <a:t> </a:t>
            </a:r>
            <a:r>
              <a:rPr sz="1100" dirty="0">
                <a:solidFill>
                  <a:srgbClr val="000000"/>
                </a:solidFill>
                <a:latin typeface="Calibri"/>
                <a:cs typeface="Calibri"/>
              </a:rPr>
              <a:t>sobre o ajuste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feixe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luz do</a:t>
            </a:r>
            <a:r>
              <a:rPr sz="1100" spc="21" dirty="0">
                <a:solidFill>
                  <a:srgbClr val="000000"/>
                </a:solidFill>
                <a:latin typeface="Calibri"/>
                <a:cs typeface="Calibri"/>
              </a:rPr>
              <a:t> </a:t>
            </a:r>
            <a:r>
              <a:rPr sz="1100" dirty="0">
                <a:solidFill>
                  <a:srgbClr val="000000"/>
                </a:solidFill>
                <a:latin typeface="Calibri"/>
                <a:cs typeface="Calibri"/>
              </a:rPr>
              <a:t>farol, confie este trabalho à sua</a:t>
            </a:r>
            <a:r>
              <a:rPr sz="1100" spc="-19" dirty="0">
                <a:solidFill>
                  <a:srgbClr val="000000"/>
                </a:solidFill>
                <a:latin typeface="Calibri"/>
                <a:cs typeface="Calibri"/>
              </a:rPr>
              <a:t> </a:t>
            </a:r>
            <a:r>
              <a:rPr sz="1100" dirty="0">
                <a:solidFill>
                  <a:srgbClr val="000000"/>
                </a:solidFill>
                <a:latin typeface="Calibri"/>
                <a:cs typeface="Calibri"/>
              </a:rPr>
              <a:t>Oficina</a:t>
            </a:r>
          </a:p>
          <a:p>
            <a:pPr marL="0" marR="0">
              <a:lnSpc>
                <a:spcPts val="1344"/>
              </a:lnSpc>
              <a:spcBef>
                <a:spcPts val="50"/>
              </a:spcBef>
              <a:spcAft>
                <a:spcPts val="0"/>
              </a:spcAft>
            </a:pPr>
            <a:r>
              <a:rPr sz="1100" dirty="0">
                <a:solidFill>
                  <a:srgbClr val="000000"/>
                </a:solidFill>
                <a:latin typeface="Calibri"/>
                <a:cs typeface="Calibri"/>
              </a:rPr>
              <a:t>Autorizada VOGE.</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63</a:t>
            </a:r>
          </a:p>
        </p:txBody>
      </p:sp>
      <p:sp>
        <p:nvSpPr>
          <p:cNvPr id="13" name="object 4">
            <a:extLst>
              <a:ext uri="{FF2B5EF4-FFF2-40B4-BE49-F238E27FC236}">
                <a16:creationId xmlns:a16="http://schemas.microsoft.com/office/drawing/2014/main" id="{9FBE9F49-71C5-7DA9-3814-A08E05940FE1}"/>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733"/>
            <a:ext cx="2458338"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Rodagem de uma moto nova</a:t>
            </a:r>
          </a:p>
        </p:txBody>
      </p:sp>
      <p:sp>
        <p:nvSpPr>
          <p:cNvPr id="5" name="object 5"/>
          <p:cNvSpPr txBox="1"/>
          <p:nvPr/>
        </p:nvSpPr>
        <p:spPr>
          <a:xfrm>
            <a:off x="576072" y="1013552"/>
            <a:ext cx="626682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período de rodagem influi em grande medida na vida útil e consumo de combustível da moto; neste caso,</a:t>
            </a:r>
          </a:p>
          <a:p>
            <a:pPr marL="0" marR="0">
              <a:lnSpc>
                <a:spcPts val="1344"/>
              </a:lnSpc>
              <a:spcBef>
                <a:spcPts val="50"/>
              </a:spcBef>
              <a:spcAft>
                <a:spcPts val="0"/>
              </a:spcAft>
            </a:pPr>
            <a:r>
              <a:rPr sz="1100" dirty="0">
                <a:solidFill>
                  <a:srgbClr val="000000"/>
                </a:solidFill>
                <a:latin typeface="Calibri"/>
                <a:cs typeface="Calibri"/>
              </a:rPr>
              <a:t>leia atentamente o manual</a:t>
            </a:r>
            <a:r>
              <a:rPr sz="1100" spc="-11" dirty="0">
                <a:solidFill>
                  <a:srgbClr val="000000"/>
                </a:solidFill>
                <a:latin typeface="Calibri"/>
                <a:cs typeface="Calibri"/>
              </a:rPr>
              <a:t> </a:t>
            </a:r>
            <a:r>
              <a:rPr sz="1100" dirty="0">
                <a:solidFill>
                  <a:srgbClr val="000000"/>
                </a:solidFill>
                <a:latin typeface="Calibri"/>
                <a:cs typeface="Calibri"/>
              </a:rPr>
              <a:t>de proprietário antes de a</a:t>
            </a:r>
            <a:r>
              <a:rPr sz="1100" spc="-15" dirty="0">
                <a:solidFill>
                  <a:srgbClr val="000000"/>
                </a:solidFill>
                <a:latin typeface="Calibri"/>
                <a:cs typeface="Calibri"/>
              </a:rPr>
              <a:t> </a:t>
            </a:r>
            <a:r>
              <a:rPr sz="1100" dirty="0">
                <a:solidFill>
                  <a:srgbClr val="000000"/>
                </a:solidFill>
                <a:latin typeface="Calibri"/>
                <a:cs typeface="Calibri"/>
              </a:rPr>
              <a:t>usar. Conduzir corretamente a moto ao</a:t>
            </a:r>
            <a:r>
              <a:rPr sz="1100" spc="18" dirty="0">
                <a:solidFill>
                  <a:srgbClr val="000000"/>
                </a:solidFill>
                <a:latin typeface="Calibri"/>
                <a:cs typeface="Calibri"/>
              </a:rPr>
              <a:t> </a:t>
            </a:r>
            <a:r>
              <a:rPr sz="1100" dirty="0">
                <a:solidFill>
                  <a:srgbClr val="000000"/>
                </a:solidFill>
                <a:latin typeface="Calibri"/>
                <a:cs typeface="Calibri"/>
              </a:rPr>
              <a:t>longo dos</a:t>
            </a:r>
          </a:p>
          <a:p>
            <a:pPr marL="0" marR="0">
              <a:lnSpc>
                <a:spcPts val="1344"/>
              </a:lnSpc>
              <a:spcBef>
                <a:spcPts val="0"/>
              </a:spcBef>
              <a:spcAft>
                <a:spcPts val="0"/>
              </a:spcAft>
            </a:pPr>
            <a:r>
              <a:rPr sz="1100">
                <a:solidFill>
                  <a:srgbClr val="000000"/>
                </a:solidFill>
                <a:latin typeface="Calibri"/>
                <a:cs typeface="Calibri"/>
              </a:rPr>
              <a:t>primeiros 1</a:t>
            </a:r>
            <a:r>
              <a:rPr lang="pt-BR" sz="1100">
                <a:solidFill>
                  <a:srgbClr val="000000"/>
                </a:solidFill>
                <a:latin typeface="Calibri"/>
                <a:cs typeface="Calibri"/>
              </a:rPr>
              <a:t>.</a:t>
            </a:r>
            <a:r>
              <a:rPr sz="1100">
                <a:solidFill>
                  <a:srgbClr val="000000"/>
                </a:solidFill>
                <a:latin typeface="Calibri"/>
                <a:cs typeface="Calibri"/>
              </a:rPr>
              <a:t>000</a:t>
            </a:r>
            <a:r>
              <a:rPr sz="1100" spc="-10">
                <a:solidFill>
                  <a:srgbClr val="000000"/>
                </a:solidFill>
                <a:latin typeface="Calibri"/>
                <a:cs typeface="Calibri"/>
              </a:rPr>
              <a:t> </a:t>
            </a:r>
            <a:r>
              <a:rPr sz="1100" spc="-14" dirty="0">
                <a:solidFill>
                  <a:srgbClr val="000000"/>
                </a:solidFill>
                <a:latin typeface="Calibri"/>
                <a:cs typeface="Calibri"/>
              </a:rPr>
              <a:t>km</a:t>
            </a:r>
            <a:r>
              <a:rPr sz="1100" spc="31" dirty="0">
                <a:solidFill>
                  <a:srgbClr val="000000"/>
                </a:solidFill>
                <a:latin typeface="Calibri"/>
                <a:cs typeface="Calibri"/>
              </a:rPr>
              <a:t> </a:t>
            </a:r>
            <a:r>
              <a:rPr sz="1100" dirty="0">
                <a:solidFill>
                  <a:srgbClr val="000000"/>
                </a:solidFill>
                <a:latin typeface="Calibri"/>
                <a:cs typeface="Calibri"/>
              </a:rPr>
              <a:t>garante o</a:t>
            </a:r>
            <a:r>
              <a:rPr sz="1100" spc="10" dirty="0">
                <a:solidFill>
                  <a:srgbClr val="000000"/>
                </a:solidFill>
                <a:latin typeface="Calibri"/>
                <a:cs typeface="Calibri"/>
              </a:rPr>
              <a:t> </a:t>
            </a:r>
            <a:r>
              <a:rPr sz="1100" dirty="0">
                <a:solidFill>
                  <a:srgbClr val="000000"/>
                </a:solidFill>
                <a:latin typeface="Calibri"/>
                <a:cs typeface="Calibri"/>
              </a:rPr>
              <a:t>rendimento da moto e o prazer da sua condução.</a:t>
            </a:r>
          </a:p>
        </p:txBody>
      </p:sp>
      <p:sp>
        <p:nvSpPr>
          <p:cNvPr id="6" name="object 6"/>
          <p:cNvSpPr txBox="1"/>
          <p:nvPr/>
        </p:nvSpPr>
        <p:spPr>
          <a:xfrm>
            <a:off x="576072" y="1874886"/>
            <a:ext cx="1377713"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Rodagem do</a:t>
            </a:r>
            <a:r>
              <a:rPr sz="1100" b="1" spc="-11" dirty="0">
                <a:solidFill>
                  <a:srgbClr val="4F81BD"/>
                </a:solidFill>
                <a:latin typeface="Cambria"/>
                <a:cs typeface="Cambria"/>
              </a:rPr>
              <a:t> </a:t>
            </a:r>
            <a:r>
              <a:rPr sz="1100" b="1" dirty="0">
                <a:solidFill>
                  <a:srgbClr val="4F81BD"/>
                </a:solidFill>
                <a:latin typeface="Cambria"/>
                <a:cs typeface="Cambria"/>
              </a:rPr>
              <a:t>motor</a:t>
            </a:r>
          </a:p>
        </p:txBody>
      </p:sp>
      <p:sp>
        <p:nvSpPr>
          <p:cNvPr id="7" name="object 7"/>
          <p:cNvSpPr txBox="1"/>
          <p:nvPr/>
        </p:nvSpPr>
        <p:spPr>
          <a:xfrm>
            <a:off x="576072" y="2037680"/>
            <a:ext cx="6179021"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importa se o motor está frio </a:t>
            </a:r>
            <a:r>
              <a:rPr sz="1100" spc="16" dirty="0">
                <a:solidFill>
                  <a:srgbClr val="000000"/>
                </a:solidFill>
                <a:latin typeface="Calibri"/>
                <a:cs typeface="Calibri"/>
              </a:rPr>
              <a:t>ou</a:t>
            </a:r>
            <a:r>
              <a:rPr sz="1100" spc="-30" dirty="0">
                <a:solidFill>
                  <a:srgbClr val="000000"/>
                </a:solidFill>
                <a:latin typeface="Calibri"/>
                <a:cs typeface="Calibri"/>
              </a:rPr>
              <a:t> </a:t>
            </a:r>
            <a:r>
              <a:rPr sz="1100" dirty="0">
                <a:solidFill>
                  <a:srgbClr val="000000"/>
                </a:solidFill>
                <a:latin typeface="Calibri"/>
                <a:cs typeface="Calibri"/>
              </a:rPr>
              <a:t>quente, rode o motor </a:t>
            </a:r>
            <a:r>
              <a:rPr sz="1100">
                <a:solidFill>
                  <a:srgbClr val="000000"/>
                </a:solidFill>
                <a:latin typeface="Calibri"/>
                <a:cs typeface="Calibri"/>
              </a:rPr>
              <a:t>suficientemente </a:t>
            </a:r>
            <a:r>
              <a:rPr lang="pt-BR" sz="1100">
                <a:solidFill>
                  <a:srgbClr val="000000"/>
                </a:solidFill>
                <a:latin typeface="Calibri"/>
                <a:cs typeface="Calibri"/>
              </a:rPr>
              <a:t>em marcha lenta p</a:t>
            </a:r>
            <a:r>
              <a:rPr sz="1100">
                <a:solidFill>
                  <a:srgbClr val="000000"/>
                </a:solidFill>
                <a:latin typeface="Calibri"/>
                <a:cs typeface="Calibri"/>
              </a:rPr>
              <a:t>ara </a:t>
            </a:r>
            <a:r>
              <a:rPr sz="1100" dirty="0">
                <a:solidFill>
                  <a:srgbClr val="000000"/>
                </a:solidFill>
                <a:latin typeface="Calibri"/>
                <a:cs typeface="Calibri"/>
              </a:rPr>
              <a:t>permitir</a:t>
            </a:r>
            <a:r>
              <a:rPr sz="1100" spc="-14" dirty="0">
                <a:solidFill>
                  <a:srgbClr val="000000"/>
                </a:solidFill>
                <a:latin typeface="Calibri"/>
                <a:cs typeface="Calibri"/>
              </a:rPr>
              <a:t> </a:t>
            </a:r>
            <a:r>
              <a:rPr sz="1100">
                <a:solidFill>
                  <a:srgbClr val="000000"/>
                </a:solidFill>
                <a:latin typeface="Calibri"/>
                <a:cs typeface="Calibri"/>
              </a:rPr>
              <a:t>que o</a:t>
            </a:r>
            <a:r>
              <a:rPr lang="pt-BR" sz="1100">
                <a:solidFill>
                  <a:srgbClr val="000000"/>
                </a:solidFill>
                <a:latin typeface="Calibri"/>
                <a:cs typeface="Calibri"/>
              </a:rPr>
              <a:t> </a:t>
            </a:r>
            <a:r>
              <a:rPr sz="1100">
                <a:solidFill>
                  <a:srgbClr val="000000"/>
                </a:solidFill>
                <a:latin typeface="Calibri"/>
                <a:cs typeface="Calibri"/>
              </a:rPr>
              <a:t>óleo</a:t>
            </a:r>
            <a:r>
              <a:rPr sz="1100" spc="12">
                <a:solidFill>
                  <a:srgbClr val="000000"/>
                </a:solidFill>
                <a:latin typeface="Calibri"/>
                <a:cs typeface="Calibri"/>
              </a:rPr>
              <a:t>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distribua de modo</a:t>
            </a:r>
            <a:r>
              <a:rPr sz="1100" spc="-14" dirty="0">
                <a:solidFill>
                  <a:srgbClr val="000000"/>
                </a:solidFill>
                <a:latin typeface="Calibri"/>
                <a:cs typeface="Calibri"/>
              </a:rPr>
              <a:t> </a:t>
            </a:r>
            <a:r>
              <a:rPr sz="1100" dirty="0">
                <a:solidFill>
                  <a:srgbClr val="000000"/>
                </a:solidFill>
                <a:latin typeface="Calibri"/>
                <a:cs typeface="Calibri"/>
              </a:rPr>
              <a:t>uniforme por todo o</a:t>
            </a:r>
            <a:r>
              <a:rPr sz="1100" spc="10" dirty="0">
                <a:solidFill>
                  <a:srgbClr val="000000"/>
                </a:solidFill>
                <a:latin typeface="Calibri"/>
                <a:cs typeface="Calibri"/>
              </a:rPr>
              <a:t> </a:t>
            </a:r>
            <a:r>
              <a:rPr sz="1100" dirty="0">
                <a:solidFill>
                  <a:srgbClr val="000000"/>
                </a:solidFill>
                <a:latin typeface="Calibri"/>
                <a:cs typeface="Calibri"/>
              </a:rPr>
              <a:t>circuito</a:t>
            </a:r>
            <a:r>
              <a:rPr sz="1100" spc="20" dirty="0">
                <a:solidFill>
                  <a:srgbClr val="000000"/>
                </a:solidFill>
                <a:latin typeface="Calibri"/>
                <a:cs typeface="Calibri"/>
              </a:rPr>
              <a:t> </a:t>
            </a:r>
            <a:r>
              <a:rPr sz="1100" dirty="0">
                <a:solidFill>
                  <a:srgbClr val="000000"/>
                </a:solidFill>
                <a:latin typeface="Calibri"/>
                <a:cs typeface="Calibri"/>
              </a:rPr>
              <a:t>de lubrificação.</a:t>
            </a:r>
          </a:p>
        </p:txBody>
      </p:sp>
      <p:sp>
        <p:nvSpPr>
          <p:cNvPr id="8" name="object 8"/>
          <p:cNvSpPr txBox="1"/>
          <p:nvPr/>
        </p:nvSpPr>
        <p:spPr>
          <a:xfrm>
            <a:off x="576072" y="2429348"/>
            <a:ext cx="637147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período de rodagem, o regime do motor não</a:t>
            </a:r>
            <a:r>
              <a:rPr sz="1100" spc="24" dirty="0">
                <a:solidFill>
                  <a:srgbClr val="000000"/>
                </a:solidFill>
                <a:latin typeface="Calibri"/>
                <a:cs typeface="Calibri"/>
              </a:rPr>
              <a:t> </a:t>
            </a:r>
            <a:r>
              <a:rPr sz="1100" dirty="0">
                <a:solidFill>
                  <a:srgbClr val="000000"/>
                </a:solidFill>
                <a:latin typeface="Calibri"/>
                <a:cs typeface="Calibri"/>
              </a:rPr>
              <a:t>deve ser</a:t>
            </a:r>
            <a:r>
              <a:rPr sz="1100" spc="-20" dirty="0">
                <a:solidFill>
                  <a:srgbClr val="000000"/>
                </a:solidFill>
                <a:latin typeface="Calibri"/>
                <a:cs typeface="Calibri"/>
              </a:rPr>
              <a:t> </a:t>
            </a:r>
            <a:r>
              <a:rPr sz="1100" dirty="0">
                <a:solidFill>
                  <a:srgbClr val="000000"/>
                </a:solidFill>
                <a:latin typeface="Calibri"/>
                <a:cs typeface="Calibri"/>
              </a:rPr>
              <a:t>superior </a:t>
            </a:r>
            <a:r>
              <a:rPr sz="1100">
                <a:solidFill>
                  <a:srgbClr val="000000"/>
                </a:solidFill>
                <a:latin typeface="Calibri"/>
                <a:cs typeface="Calibri"/>
              </a:rPr>
              <a:t>às 5</a:t>
            </a:r>
            <a:r>
              <a:rPr lang="pt-BR" sz="1100">
                <a:solidFill>
                  <a:srgbClr val="000000"/>
                </a:solidFill>
                <a:latin typeface="Calibri"/>
                <a:cs typeface="Calibri"/>
              </a:rPr>
              <a:t>.</a:t>
            </a:r>
            <a:r>
              <a:rPr sz="1100">
                <a:solidFill>
                  <a:srgbClr val="000000"/>
                </a:solidFill>
                <a:latin typeface="Calibri"/>
                <a:cs typeface="Calibri"/>
              </a:rPr>
              <a:t>000 </a:t>
            </a:r>
            <a:r>
              <a:rPr sz="1100" dirty="0">
                <a:solidFill>
                  <a:srgbClr val="000000"/>
                </a:solidFill>
                <a:latin typeface="Calibri"/>
                <a:cs typeface="Calibri"/>
              </a:rPr>
              <a:t>rpm</a:t>
            </a:r>
            <a:r>
              <a:rPr sz="1100" spc="-13" dirty="0">
                <a:solidFill>
                  <a:srgbClr val="000000"/>
                </a:solidFill>
                <a:latin typeface="Calibri"/>
                <a:cs typeface="Calibri"/>
              </a:rPr>
              <a:t> </a:t>
            </a:r>
            <a:r>
              <a:rPr sz="1100" dirty="0">
                <a:solidFill>
                  <a:srgbClr val="000000"/>
                </a:solidFill>
                <a:latin typeface="Calibri"/>
                <a:cs typeface="Calibri"/>
              </a:rPr>
              <a:t>durante </a:t>
            </a:r>
            <a:r>
              <a:rPr sz="1100" spc="16" dirty="0">
                <a:solidFill>
                  <a:srgbClr val="000000"/>
                </a:solidFill>
                <a:latin typeface="Calibri"/>
                <a:cs typeface="Calibri"/>
              </a:rPr>
              <a:t>os</a:t>
            </a:r>
            <a:r>
              <a:rPr sz="1100" spc="-26" dirty="0">
                <a:solidFill>
                  <a:srgbClr val="000000"/>
                </a:solidFill>
                <a:latin typeface="Calibri"/>
                <a:cs typeface="Calibri"/>
              </a:rPr>
              <a:t> </a:t>
            </a:r>
            <a:r>
              <a:rPr sz="1100" dirty="0">
                <a:solidFill>
                  <a:srgbClr val="000000"/>
                </a:solidFill>
                <a:latin typeface="Calibri"/>
                <a:cs typeface="Calibri"/>
              </a:rPr>
              <a:t>primeiros</a:t>
            </a:r>
            <a:r>
              <a:rPr sz="1100" spc="-11" dirty="0">
                <a:solidFill>
                  <a:srgbClr val="000000"/>
                </a:solidFill>
                <a:latin typeface="Calibri"/>
                <a:cs typeface="Calibri"/>
              </a:rPr>
              <a:t> </a:t>
            </a:r>
            <a:r>
              <a:rPr sz="1100" dirty="0">
                <a:solidFill>
                  <a:srgbClr val="000000"/>
                </a:solidFill>
                <a:latin typeface="Calibri"/>
                <a:cs typeface="Calibri"/>
              </a:rPr>
              <a:t>500 km</a:t>
            </a:r>
          </a:p>
          <a:p>
            <a:pPr marL="0" marR="0">
              <a:lnSpc>
                <a:spcPts val="1343"/>
              </a:lnSpc>
              <a:spcBef>
                <a:spcPts val="50"/>
              </a:spcBef>
              <a:spcAft>
                <a:spcPts val="0"/>
              </a:spcAft>
            </a:pPr>
            <a:r>
              <a:rPr sz="1100" dirty="0">
                <a:solidFill>
                  <a:srgbClr val="000000"/>
                </a:solidFill>
                <a:latin typeface="Calibri"/>
                <a:cs typeface="Calibri"/>
              </a:rPr>
              <a:t>e não mais</a:t>
            </a:r>
            <a:r>
              <a:rPr sz="1100" spc="-16" dirty="0">
                <a:solidFill>
                  <a:srgbClr val="000000"/>
                </a:solidFill>
                <a:latin typeface="Calibri"/>
                <a:cs typeface="Calibri"/>
              </a:rPr>
              <a:t> </a:t>
            </a:r>
            <a:r>
              <a:rPr sz="1100">
                <a:solidFill>
                  <a:srgbClr val="000000"/>
                </a:solidFill>
                <a:latin typeface="Calibri"/>
                <a:cs typeface="Calibri"/>
              </a:rPr>
              <a:t>de 7</a:t>
            </a:r>
            <a:r>
              <a:rPr lang="pt-BR" sz="1100">
                <a:solidFill>
                  <a:srgbClr val="000000"/>
                </a:solidFill>
                <a:latin typeface="Calibri"/>
                <a:cs typeface="Calibri"/>
              </a:rPr>
              <a:t>.</a:t>
            </a:r>
            <a:r>
              <a:rPr sz="1100">
                <a:solidFill>
                  <a:srgbClr val="000000"/>
                </a:solidFill>
                <a:latin typeface="Calibri"/>
                <a:cs typeface="Calibri"/>
              </a:rPr>
              <a:t>000</a:t>
            </a:r>
            <a:r>
              <a:rPr sz="1100" spc="-15">
                <a:solidFill>
                  <a:srgbClr val="000000"/>
                </a:solidFill>
                <a:latin typeface="Calibri"/>
                <a:cs typeface="Calibri"/>
              </a:rPr>
              <a:t> </a:t>
            </a:r>
            <a:r>
              <a:rPr sz="1100" dirty="0">
                <a:solidFill>
                  <a:srgbClr val="000000"/>
                </a:solidFill>
                <a:latin typeface="Calibri"/>
                <a:cs typeface="Calibri"/>
              </a:rPr>
              <a:t>rpm passados os 500 km</a:t>
            </a:r>
            <a:r>
              <a:rPr sz="1100" spc="-13" dirty="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até </a:t>
            </a:r>
            <a:r>
              <a:rPr sz="1100">
                <a:solidFill>
                  <a:srgbClr val="000000"/>
                </a:solidFill>
                <a:latin typeface="Calibri"/>
                <a:cs typeface="Calibri"/>
              </a:rPr>
              <a:t>aos 1</a:t>
            </a:r>
            <a:r>
              <a:rPr lang="pt-BR" sz="1100">
                <a:solidFill>
                  <a:srgbClr val="000000"/>
                </a:solidFill>
                <a:latin typeface="Calibri"/>
                <a:cs typeface="Calibri"/>
              </a:rPr>
              <a:t>.</a:t>
            </a:r>
            <a:r>
              <a:rPr sz="1100">
                <a:solidFill>
                  <a:srgbClr val="000000"/>
                </a:solidFill>
                <a:latin typeface="Calibri"/>
                <a:cs typeface="Calibri"/>
              </a:rPr>
              <a:t>000 </a:t>
            </a:r>
            <a:r>
              <a:rPr sz="1100" dirty="0">
                <a:solidFill>
                  <a:srgbClr val="000000"/>
                </a:solidFill>
                <a:latin typeface="Calibri"/>
                <a:cs typeface="Calibri"/>
              </a:rPr>
              <a:t>km.</a:t>
            </a:r>
          </a:p>
        </p:txBody>
      </p:sp>
      <p:sp>
        <p:nvSpPr>
          <p:cNvPr id="9" name="object 9"/>
          <p:cNvSpPr txBox="1"/>
          <p:nvPr/>
        </p:nvSpPr>
        <p:spPr>
          <a:xfrm>
            <a:off x="576072" y="2821016"/>
            <a:ext cx="6204152"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Dentro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período de rodagem, passe frequentemente </a:t>
            </a:r>
            <a:r>
              <a:rPr sz="1100">
                <a:solidFill>
                  <a:srgbClr val="000000"/>
                </a:solidFill>
                <a:latin typeface="Calibri"/>
                <a:cs typeface="Calibri"/>
              </a:rPr>
              <a:t>de </a:t>
            </a:r>
            <a:r>
              <a:rPr lang="pt-BR" sz="1100">
                <a:solidFill>
                  <a:srgbClr val="000000"/>
                </a:solidFill>
                <a:latin typeface="Calibri"/>
                <a:cs typeface="Calibri"/>
              </a:rPr>
              <a:t>marcha</a:t>
            </a:r>
            <a:r>
              <a:rPr sz="1100" spc="-18">
                <a:solidFill>
                  <a:srgbClr val="000000"/>
                </a:solidFill>
                <a:latin typeface="Calibri"/>
                <a:cs typeface="Calibri"/>
              </a:rPr>
              <a:t> </a:t>
            </a:r>
            <a:r>
              <a:rPr sz="1100" dirty="0">
                <a:solidFill>
                  <a:srgbClr val="000000"/>
                </a:solidFill>
                <a:latin typeface="Calibri"/>
                <a:cs typeface="Calibri"/>
              </a:rPr>
              <a:t>e não mantenha </a:t>
            </a:r>
            <a:r>
              <a:rPr sz="1100">
                <a:solidFill>
                  <a:srgbClr val="000000"/>
                </a:solidFill>
                <a:latin typeface="Calibri"/>
                <a:cs typeface="Calibri"/>
              </a:rPr>
              <a:t>a </a:t>
            </a:r>
            <a:r>
              <a:rPr lang="pt-BR" sz="1100">
                <a:solidFill>
                  <a:srgbClr val="000000"/>
                </a:solidFill>
                <a:latin typeface="Calibri"/>
                <a:cs typeface="Calibri"/>
              </a:rPr>
              <a:t>marcha</a:t>
            </a:r>
            <a:r>
              <a:rPr sz="1100" spc="-17">
                <a:solidFill>
                  <a:srgbClr val="000000"/>
                </a:solidFill>
                <a:latin typeface="Calibri"/>
                <a:cs typeface="Calibri"/>
              </a:rPr>
              <a:t> </a:t>
            </a:r>
            <a:r>
              <a:rPr sz="1100" dirty="0">
                <a:solidFill>
                  <a:srgbClr val="000000"/>
                </a:solidFill>
                <a:latin typeface="Calibri"/>
                <a:cs typeface="Calibri"/>
              </a:rPr>
              <a:t>numa</a:t>
            </a:r>
            <a:r>
              <a:rPr sz="1100" spc="-12" dirty="0">
                <a:solidFill>
                  <a:srgbClr val="000000"/>
                </a:solidFill>
                <a:latin typeface="Calibri"/>
                <a:cs typeface="Calibri"/>
              </a:rPr>
              <a:t> </a:t>
            </a:r>
            <a:r>
              <a:rPr sz="1100">
                <a:solidFill>
                  <a:srgbClr val="000000"/>
                </a:solidFill>
                <a:latin typeface="Calibri"/>
                <a:cs typeface="Calibri"/>
              </a:rPr>
              <a:t>posição</a:t>
            </a:r>
            <a:r>
              <a:rPr sz="1100" spc="12">
                <a:solidFill>
                  <a:srgbClr val="000000"/>
                </a:solidFill>
                <a:latin typeface="Calibri"/>
                <a:cs typeface="Calibri"/>
              </a:rPr>
              <a:t> </a:t>
            </a:r>
            <a:r>
              <a:rPr sz="1100" spc="-15">
                <a:solidFill>
                  <a:srgbClr val="000000"/>
                </a:solidFill>
                <a:latin typeface="Calibri"/>
                <a:cs typeface="Calibri"/>
              </a:rPr>
              <a:t>de</a:t>
            </a:r>
            <a:r>
              <a:rPr lang="pt-BR" sz="1100" spc="-15">
                <a:solidFill>
                  <a:srgbClr val="000000"/>
                </a:solidFill>
                <a:latin typeface="Calibri"/>
                <a:cs typeface="Calibri"/>
              </a:rPr>
              <a:t> única</a:t>
            </a:r>
            <a:r>
              <a:rPr sz="1100">
                <a:solidFill>
                  <a:srgbClr val="000000"/>
                </a:solidFill>
                <a:latin typeface="Calibri"/>
                <a:cs typeface="Calibri"/>
              </a:rPr>
              <a:t>.</a:t>
            </a:r>
            <a:endParaRPr sz="1100" dirty="0">
              <a:solidFill>
                <a:srgbClr val="000000"/>
              </a:solidFill>
              <a:latin typeface="Calibri"/>
              <a:cs typeface="Calibri"/>
            </a:endParaRPr>
          </a:p>
        </p:txBody>
      </p:sp>
      <p:sp>
        <p:nvSpPr>
          <p:cNvPr id="10" name="object 10"/>
          <p:cNvSpPr txBox="1"/>
          <p:nvPr/>
        </p:nvSpPr>
        <p:spPr>
          <a:xfrm>
            <a:off x="576072" y="3214208"/>
            <a:ext cx="604314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Dentro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período de rodagem, evite que o motor funcione a baixos regimes com carga</a:t>
            </a:r>
            <a:r>
              <a:rPr sz="1100" spc="-22" dirty="0">
                <a:solidFill>
                  <a:srgbClr val="000000"/>
                </a:solidFill>
                <a:latin typeface="Calibri"/>
                <a:cs typeface="Calibri"/>
              </a:rPr>
              <a:t> </a:t>
            </a:r>
            <a:r>
              <a:rPr sz="1100" dirty="0">
                <a:solidFill>
                  <a:srgbClr val="000000"/>
                </a:solidFill>
                <a:latin typeface="Calibri"/>
                <a:cs typeface="Calibri"/>
              </a:rPr>
              <a:t>durante muito</a:t>
            </a:r>
          </a:p>
          <a:p>
            <a:pPr marL="0" marR="0">
              <a:lnSpc>
                <a:spcPts val="1344"/>
              </a:lnSpc>
              <a:spcBef>
                <a:spcPts val="50"/>
              </a:spcBef>
              <a:spcAft>
                <a:spcPts val="0"/>
              </a:spcAft>
            </a:pPr>
            <a:r>
              <a:rPr sz="1100" dirty="0">
                <a:solidFill>
                  <a:srgbClr val="000000"/>
                </a:solidFill>
                <a:latin typeface="Calibri"/>
                <a:cs typeface="Calibri"/>
              </a:rPr>
              <a:t>tempo, já que pode aumentar o desgaste</a:t>
            </a:r>
            <a:r>
              <a:rPr sz="1100" spc="19" dirty="0">
                <a:solidFill>
                  <a:srgbClr val="000000"/>
                </a:solidFill>
                <a:latin typeface="Calibri"/>
                <a:cs typeface="Calibri"/>
              </a:rPr>
              <a:t> </a:t>
            </a:r>
            <a:r>
              <a:rPr sz="1100" dirty="0">
                <a:solidFill>
                  <a:srgbClr val="000000"/>
                </a:solidFill>
                <a:latin typeface="Calibri"/>
                <a:cs typeface="Calibri"/>
              </a:rPr>
              <a:t>e</a:t>
            </a:r>
            <a:r>
              <a:rPr sz="1100" spc="-16" dirty="0">
                <a:solidFill>
                  <a:srgbClr val="000000"/>
                </a:solidFill>
                <a:latin typeface="Calibri"/>
                <a:cs typeface="Calibri"/>
              </a:rPr>
              <a:t> </a:t>
            </a:r>
            <a:r>
              <a:rPr sz="1100" dirty="0">
                <a:solidFill>
                  <a:srgbClr val="000000"/>
                </a:solidFill>
                <a:latin typeface="Calibri"/>
                <a:cs typeface="Calibri"/>
              </a:rPr>
              <a:t>provocar uma má adaptação dos componentes.</a:t>
            </a:r>
          </a:p>
        </p:txBody>
      </p:sp>
      <p:sp>
        <p:nvSpPr>
          <p:cNvPr id="11" name="object 11"/>
          <p:cNvSpPr txBox="1"/>
          <p:nvPr/>
        </p:nvSpPr>
        <p:spPr>
          <a:xfrm>
            <a:off x="576072" y="3605876"/>
            <a:ext cx="624713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Dentro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período de rodagem, exceto em caso</a:t>
            </a:r>
            <a:r>
              <a:rPr sz="1100" spc="13" dirty="0">
                <a:solidFill>
                  <a:srgbClr val="000000"/>
                </a:solidFill>
                <a:latin typeface="Calibri"/>
                <a:cs typeface="Calibri"/>
              </a:rPr>
              <a:t> </a:t>
            </a:r>
            <a:r>
              <a:rPr sz="1100" dirty="0">
                <a:solidFill>
                  <a:srgbClr val="000000"/>
                </a:solidFill>
                <a:latin typeface="Calibri"/>
                <a:cs typeface="Calibri"/>
              </a:rPr>
              <a:t>de emergência, devem </a:t>
            </a:r>
            <a:r>
              <a:rPr sz="1100">
                <a:solidFill>
                  <a:srgbClr val="000000"/>
                </a:solidFill>
                <a:latin typeface="Calibri"/>
                <a:cs typeface="Calibri"/>
              </a:rPr>
              <a:t>evitar-se </a:t>
            </a:r>
            <a:r>
              <a:rPr lang="pt-BR" sz="1100">
                <a:solidFill>
                  <a:srgbClr val="000000"/>
                </a:solidFill>
                <a:latin typeface="Calibri"/>
                <a:cs typeface="Calibri"/>
              </a:rPr>
              <a:t>frenagens</a:t>
            </a:r>
            <a:r>
              <a:rPr sz="110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acelerações</a:t>
            </a:r>
          </a:p>
          <a:p>
            <a:pPr marL="0" marR="0">
              <a:lnSpc>
                <a:spcPts val="1344"/>
              </a:lnSpc>
              <a:spcBef>
                <a:spcPts val="50"/>
              </a:spcBef>
              <a:spcAft>
                <a:spcPts val="0"/>
              </a:spcAft>
            </a:pPr>
            <a:r>
              <a:rPr sz="1100" dirty="0">
                <a:solidFill>
                  <a:srgbClr val="000000"/>
                </a:solidFill>
                <a:latin typeface="Calibri"/>
                <a:cs typeface="Calibri"/>
              </a:rPr>
              <a:t>bruscas.</a:t>
            </a:r>
          </a:p>
        </p:txBody>
      </p:sp>
      <p:sp>
        <p:nvSpPr>
          <p:cNvPr id="12" name="object 12"/>
          <p:cNvSpPr txBox="1"/>
          <p:nvPr/>
        </p:nvSpPr>
        <p:spPr>
          <a:xfrm>
            <a:off x="576072" y="3997544"/>
            <a:ext cx="628534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conduza puxando um reboque. Reduza </a:t>
            </a:r>
            <a:r>
              <a:rPr sz="1100">
                <a:solidFill>
                  <a:srgbClr val="000000"/>
                </a:solidFill>
                <a:latin typeface="Calibri"/>
                <a:cs typeface="Calibri"/>
              </a:rPr>
              <a:t>uma</a:t>
            </a:r>
            <a:r>
              <a:rPr sz="1100" spc="-14">
                <a:solidFill>
                  <a:srgbClr val="000000"/>
                </a:solidFill>
                <a:latin typeface="Calibri"/>
                <a:cs typeface="Calibri"/>
              </a:rPr>
              <a:t> </a:t>
            </a:r>
            <a:r>
              <a:rPr lang="pt-BR" sz="1100">
                <a:solidFill>
                  <a:srgbClr val="000000"/>
                </a:solidFill>
                <a:latin typeface="Calibri"/>
                <a:cs typeface="Calibri"/>
              </a:rPr>
              <a:t>marcha</a:t>
            </a:r>
            <a:r>
              <a:rPr sz="1100" spc="-10">
                <a:solidFill>
                  <a:srgbClr val="000000"/>
                </a:solidFill>
                <a:latin typeface="Calibri"/>
                <a:cs typeface="Calibri"/>
              </a:rPr>
              <a:t> </a:t>
            </a:r>
            <a:r>
              <a:rPr sz="1100" dirty="0">
                <a:solidFill>
                  <a:srgbClr val="000000"/>
                </a:solidFill>
                <a:latin typeface="Calibri"/>
                <a:cs typeface="Calibri"/>
              </a:rPr>
              <a:t>ante de desacelerar,</a:t>
            </a:r>
            <a:r>
              <a:rPr sz="1100" spc="-15" dirty="0">
                <a:solidFill>
                  <a:srgbClr val="000000"/>
                </a:solidFill>
                <a:latin typeface="Calibri"/>
                <a:cs typeface="Calibri"/>
              </a:rPr>
              <a:t> </a:t>
            </a:r>
            <a:r>
              <a:rPr sz="1100" dirty="0">
                <a:solidFill>
                  <a:srgbClr val="000000"/>
                </a:solidFill>
                <a:latin typeface="Calibri"/>
                <a:cs typeface="Calibri"/>
              </a:rPr>
              <a:t>o que faz com que o motor</a:t>
            </a:r>
          </a:p>
          <a:p>
            <a:pPr marL="0" marR="0">
              <a:lnSpc>
                <a:spcPts val="1344"/>
              </a:lnSpc>
              <a:spcBef>
                <a:spcPts val="50"/>
              </a:spcBef>
              <a:spcAft>
                <a:spcPts val="0"/>
              </a:spcAft>
            </a:pPr>
            <a:r>
              <a:rPr sz="1100" dirty="0">
                <a:solidFill>
                  <a:srgbClr val="000000"/>
                </a:solidFill>
                <a:latin typeface="Calibri"/>
                <a:cs typeface="Calibri"/>
              </a:rPr>
              <a:t>funcione sem o forçar.</a:t>
            </a:r>
          </a:p>
        </p:txBody>
      </p:sp>
      <p:sp>
        <p:nvSpPr>
          <p:cNvPr id="13" name="object 13"/>
          <p:cNvSpPr txBox="1"/>
          <p:nvPr/>
        </p:nvSpPr>
        <p:spPr>
          <a:xfrm>
            <a:off x="576072" y="4389212"/>
            <a:ext cx="6436901" cy="40281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faça</a:t>
            </a:r>
            <a:r>
              <a:rPr sz="1100" spc="-23" dirty="0">
                <a:solidFill>
                  <a:srgbClr val="000000"/>
                </a:solidFill>
                <a:latin typeface="Calibri"/>
                <a:cs typeface="Calibri"/>
              </a:rPr>
              <a:t> </a:t>
            </a:r>
            <a:r>
              <a:rPr sz="1100" dirty="0">
                <a:solidFill>
                  <a:srgbClr val="000000"/>
                </a:solidFill>
                <a:latin typeface="Calibri"/>
                <a:cs typeface="Calibri"/>
              </a:rPr>
              <a:t>uma</a:t>
            </a:r>
            <a:r>
              <a:rPr sz="1100" spc="-27" dirty="0">
                <a:solidFill>
                  <a:srgbClr val="000000"/>
                </a:solidFill>
                <a:latin typeface="Calibri"/>
                <a:cs typeface="Calibri"/>
              </a:rPr>
              <a:t> </a:t>
            </a:r>
            <a:r>
              <a:rPr sz="1100" dirty="0">
                <a:solidFill>
                  <a:srgbClr val="000000"/>
                </a:solidFill>
                <a:latin typeface="Calibri"/>
                <a:cs typeface="Calibri"/>
              </a:rPr>
              <a:t>viagem de longo curso durante</a:t>
            </a:r>
            <a:r>
              <a:rPr sz="1100" spc="-13" dirty="0">
                <a:solidFill>
                  <a:srgbClr val="000000"/>
                </a:solidFill>
                <a:latin typeface="Calibri"/>
                <a:cs typeface="Calibri"/>
              </a:rPr>
              <a:t> </a:t>
            </a:r>
            <a:r>
              <a:rPr sz="1100" dirty="0">
                <a:solidFill>
                  <a:srgbClr val="000000"/>
                </a:solidFill>
                <a:latin typeface="Calibri"/>
                <a:cs typeface="Calibri"/>
              </a:rPr>
              <a:t>o período</a:t>
            </a:r>
            <a:r>
              <a:rPr sz="1100" spc="20" dirty="0">
                <a:solidFill>
                  <a:srgbClr val="000000"/>
                </a:solidFill>
                <a:latin typeface="Calibri"/>
                <a:cs typeface="Calibri"/>
              </a:rPr>
              <a:t> </a:t>
            </a:r>
            <a:r>
              <a:rPr sz="1100" dirty="0">
                <a:solidFill>
                  <a:srgbClr val="000000"/>
                </a:solidFill>
                <a:latin typeface="Calibri"/>
                <a:cs typeface="Calibri"/>
              </a:rPr>
              <a:t>de rodagem, para que o motor não </a:t>
            </a:r>
            <a:r>
              <a:rPr sz="1100" spc="11" dirty="0">
                <a:solidFill>
                  <a:srgbClr val="000000"/>
                </a:solidFill>
                <a:latin typeface="Calibri"/>
                <a:cs typeface="Calibri"/>
              </a:rPr>
              <a:t>se</a:t>
            </a:r>
            <a:r>
              <a:rPr sz="1100" spc="-24" dirty="0">
                <a:solidFill>
                  <a:srgbClr val="000000"/>
                </a:solidFill>
                <a:latin typeface="Calibri"/>
                <a:cs typeface="Calibri"/>
              </a:rPr>
              <a:t> </a:t>
            </a:r>
            <a:r>
              <a:rPr sz="1100" dirty="0">
                <a:solidFill>
                  <a:srgbClr val="000000"/>
                </a:solidFill>
                <a:latin typeface="Calibri"/>
                <a:cs typeface="Calibri"/>
              </a:rPr>
              <a:t>sobrecarregue.</a:t>
            </a:r>
          </a:p>
          <a:p>
            <a:pPr marL="0" marR="0">
              <a:lnSpc>
                <a:spcPts val="1347"/>
              </a:lnSpc>
              <a:spcBef>
                <a:spcPts val="226"/>
              </a:spcBef>
              <a:spcAft>
                <a:spcPts val="0"/>
              </a:spcAft>
            </a:pPr>
            <a:r>
              <a:rPr sz="1100" dirty="0">
                <a:solidFill>
                  <a:srgbClr val="000000"/>
                </a:solidFill>
                <a:latin typeface="Calibri"/>
                <a:cs typeface="Calibri"/>
              </a:rPr>
              <a:t>64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3178556"/>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1432198"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Rodagem dos</a:t>
            </a:r>
            <a:r>
              <a:rPr sz="1100" b="1" spc="-12" dirty="0">
                <a:solidFill>
                  <a:srgbClr val="4F81BD"/>
                </a:solidFill>
                <a:latin typeface="Cambria"/>
                <a:cs typeface="Cambria"/>
              </a:rPr>
              <a:t> </a:t>
            </a:r>
            <a:r>
              <a:rPr sz="1100" b="1" dirty="0">
                <a:solidFill>
                  <a:srgbClr val="4F81BD"/>
                </a:solidFill>
                <a:latin typeface="Cambria"/>
                <a:cs typeface="Cambria"/>
              </a:rPr>
              <a:t>pneus</a:t>
            </a:r>
          </a:p>
        </p:txBody>
      </p:sp>
      <p:sp>
        <p:nvSpPr>
          <p:cNvPr id="6" name="object 6"/>
          <p:cNvSpPr txBox="1"/>
          <p:nvPr/>
        </p:nvSpPr>
        <p:spPr>
          <a:xfrm>
            <a:off x="684275" y="926684"/>
            <a:ext cx="634247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t>
            </a:r>
            <a:r>
              <a:rPr sz="1100" spc="12" dirty="0">
                <a:solidFill>
                  <a:srgbClr val="000000"/>
                </a:solidFill>
                <a:latin typeface="Calibri"/>
                <a:cs typeface="Calibri"/>
              </a:rPr>
              <a:t>Um</a:t>
            </a:r>
            <a:r>
              <a:rPr sz="1100" dirty="0">
                <a:solidFill>
                  <a:srgbClr val="000000"/>
                </a:solidFill>
                <a:latin typeface="Calibri"/>
                <a:cs typeface="Calibri"/>
              </a:rPr>
              <a:t> pneu novo tem uma superfície</a:t>
            </a:r>
            <a:r>
              <a:rPr sz="1100" spc="19" dirty="0">
                <a:solidFill>
                  <a:srgbClr val="000000"/>
                </a:solidFill>
                <a:latin typeface="Calibri"/>
                <a:cs typeface="Calibri"/>
              </a:rPr>
              <a:t> </a:t>
            </a:r>
            <a:r>
              <a:rPr sz="1100" dirty="0">
                <a:solidFill>
                  <a:srgbClr val="000000"/>
                </a:solidFill>
                <a:latin typeface="Calibri"/>
                <a:cs typeface="Calibri"/>
              </a:rPr>
              <a:t>lisa, o que pode</a:t>
            </a:r>
            <a:r>
              <a:rPr sz="1100" spc="-17" dirty="0">
                <a:solidFill>
                  <a:srgbClr val="000000"/>
                </a:solidFill>
                <a:latin typeface="Calibri"/>
                <a:cs typeface="Calibri"/>
              </a:rPr>
              <a:t> </a:t>
            </a:r>
            <a:r>
              <a:rPr sz="1100" dirty="0">
                <a:solidFill>
                  <a:srgbClr val="000000"/>
                </a:solidFill>
                <a:latin typeface="Calibri"/>
                <a:cs typeface="Calibri"/>
              </a:rPr>
              <a:t>ser perigoso ao rodar</a:t>
            </a:r>
            <a:r>
              <a:rPr sz="1100" spc="-18" dirty="0">
                <a:solidFill>
                  <a:srgbClr val="000000"/>
                </a:solidFill>
                <a:latin typeface="Calibri"/>
                <a:cs typeface="Calibri"/>
              </a:rPr>
              <a:t> </a:t>
            </a:r>
            <a:r>
              <a:rPr sz="1100" dirty="0">
                <a:solidFill>
                  <a:srgbClr val="000000"/>
                </a:solidFill>
                <a:latin typeface="Calibri"/>
                <a:cs typeface="Calibri"/>
              </a:rPr>
              <a:t>a alta</a:t>
            </a:r>
            <a:r>
              <a:rPr sz="1100" spc="-28" dirty="0">
                <a:solidFill>
                  <a:srgbClr val="000000"/>
                </a:solidFill>
                <a:latin typeface="Calibri"/>
                <a:cs typeface="Calibri"/>
              </a:rPr>
              <a:t> </a:t>
            </a:r>
            <a:r>
              <a:rPr sz="1100" dirty="0">
                <a:solidFill>
                  <a:srgbClr val="000000"/>
                </a:solidFill>
                <a:latin typeface="Calibri"/>
                <a:cs typeface="Calibri"/>
              </a:rPr>
              <a:t>velocidade ou numa estrada</a:t>
            </a:r>
          </a:p>
          <a:p>
            <a:pPr marL="0" marR="0">
              <a:lnSpc>
                <a:spcPts val="1344"/>
              </a:lnSpc>
              <a:spcBef>
                <a:spcPts val="50"/>
              </a:spcBef>
              <a:spcAft>
                <a:spcPts val="0"/>
              </a:spcAft>
            </a:pPr>
            <a:r>
              <a:rPr sz="1100" dirty="0">
                <a:solidFill>
                  <a:srgbClr val="000000"/>
                </a:solidFill>
                <a:latin typeface="Calibri"/>
                <a:cs typeface="Calibri"/>
              </a:rPr>
              <a:t>com</a:t>
            </a:r>
            <a:r>
              <a:rPr sz="1100" spc="19" dirty="0">
                <a:solidFill>
                  <a:srgbClr val="000000"/>
                </a:solidFill>
                <a:latin typeface="Calibri"/>
                <a:cs typeface="Calibri"/>
              </a:rPr>
              <a:t> </a:t>
            </a:r>
            <a:r>
              <a:rPr sz="1100" dirty="0">
                <a:solidFill>
                  <a:srgbClr val="000000"/>
                </a:solidFill>
                <a:latin typeface="Calibri"/>
                <a:cs typeface="Calibri"/>
              </a:rPr>
              <a:t>curvas. Para alcançar a máxima</a:t>
            </a:r>
            <a:r>
              <a:rPr sz="1100" spc="-10" dirty="0">
                <a:solidFill>
                  <a:srgbClr val="000000"/>
                </a:solidFill>
                <a:latin typeface="Calibri"/>
                <a:cs typeface="Calibri"/>
              </a:rPr>
              <a:t> </a:t>
            </a:r>
            <a:r>
              <a:rPr sz="1100" dirty="0">
                <a:solidFill>
                  <a:srgbClr val="000000"/>
                </a:solidFill>
                <a:latin typeface="Calibri"/>
                <a:cs typeface="Calibri"/>
              </a:rPr>
              <a:t>aderência</a:t>
            </a:r>
            <a:r>
              <a:rPr sz="1100" spc="-20" dirty="0">
                <a:solidFill>
                  <a:srgbClr val="000000"/>
                </a:solidFill>
                <a:latin typeface="Calibri"/>
                <a:cs typeface="Calibri"/>
              </a:rPr>
              <a:t> </a:t>
            </a:r>
            <a:r>
              <a:rPr sz="1100" dirty="0">
                <a:solidFill>
                  <a:srgbClr val="000000"/>
                </a:solidFill>
                <a:latin typeface="Calibri"/>
                <a:cs typeface="Calibri"/>
              </a:rPr>
              <a:t>no asfalto é necessário</a:t>
            </a:r>
            <a:r>
              <a:rPr sz="1100" spc="18" dirty="0">
                <a:solidFill>
                  <a:srgbClr val="000000"/>
                </a:solidFill>
                <a:latin typeface="Calibri"/>
                <a:cs typeface="Calibri"/>
              </a:rPr>
              <a:t> </a:t>
            </a:r>
            <a:r>
              <a:rPr sz="1100" dirty="0">
                <a:solidFill>
                  <a:srgbClr val="000000"/>
                </a:solidFill>
                <a:latin typeface="Calibri"/>
                <a:cs typeface="Calibri"/>
              </a:rPr>
              <a:t>rodar o pneu.</a:t>
            </a:r>
          </a:p>
        </p:txBody>
      </p:sp>
      <p:sp>
        <p:nvSpPr>
          <p:cNvPr id="7" name="object 7"/>
          <p:cNvSpPr txBox="1"/>
          <p:nvPr/>
        </p:nvSpPr>
        <p:spPr>
          <a:xfrm>
            <a:off x="684275" y="1318352"/>
            <a:ext cx="632137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Nos</a:t>
            </a:r>
            <a:r>
              <a:rPr sz="1100" spc="10" dirty="0">
                <a:solidFill>
                  <a:srgbClr val="000000"/>
                </a:solidFill>
                <a:latin typeface="Calibri"/>
                <a:cs typeface="Calibri"/>
              </a:rPr>
              <a:t> </a:t>
            </a:r>
            <a:r>
              <a:rPr sz="1100" dirty="0">
                <a:solidFill>
                  <a:srgbClr val="000000"/>
                </a:solidFill>
                <a:latin typeface="Calibri"/>
                <a:cs typeface="Calibri"/>
              </a:rPr>
              <a:t>primeiros 200 km,</a:t>
            </a:r>
            <a:r>
              <a:rPr sz="1100" spc="-10" dirty="0">
                <a:solidFill>
                  <a:srgbClr val="000000"/>
                </a:solidFill>
                <a:latin typeface="Calibri"/>
                <a:cs typeface="Calibri"/>
              </a:rPr>
              <a:t> </a:t>
            </a:r>
            <a:r>
              <a:rPr sz="1100" dirty="0">
                <a:solidFill>
                  <a:srgbClr val="000000"/>
                </a:solidFill>
                <a:latin typeface="Calibri"/>
                <a:cs typeface="Calibri"/>
              </a:rPr>
              <a:t>conduza a baixa velocidade em</a:t>
            </a:r>
            <a:r>
              <a:rPr sz="1100" spc="23" dirty="0">
                <a:solidFill>
                  <a:srgbClr val="000000"/>
                </a:solidFill>
                <a:latin typeface="Calibri"/>
                <a:cs typeface="Calibri"/>
              </a:rPr>
              <a:t> </a:t>
            </a:r>
            <a:r>
              <a:rPr sz="1100" dirty="0">
                <a:solidFill>
                  <a:srgbClr val="000000"/>
                </a:solidFill>
                <a:latin typeface="Calibri"/>
                <a:cs typeface="Calibri"/>
              </a:rPr>
              <a:t>estradas com curvas,</a:t>
            </a:r>
            <a:r>
              <a:rPr sz="1100" spc="-17" dirty="0">
                <a:solidFill>
                  <a:srgbClr val="000000"/>
                </a:solidFill>
                <a:latin typeface="Calibri"/>
                <a:cs typeface="Calibri"/>
              </a:rPr>
              <a:t> </a:t>
            </a:r>
            <a:r>
              <a:rPr sz="1100" dirty="0">
                <a:solidFill>
                  <a:srgbClr val="000000"/>
                </a:solidFill>
                <a:latin typeface="Calibri"/>
                <a:cs typeface="Calibri"/>
              </a:rPr>
              <a:t>para conseguir que a superfície</a:t>
            </a:r>
          </a:p>
          <a:p>
            <a:pPr marL="0" marR="0">
              <a:lnSpc>
                <a:spcPts val="1344"/>
              </a:lnSpc>
              <a:spcBef>
                <a:spcPts val="50"/>
              </a:spcBef>
              <a:spcAft>
                <a:spcPts val="0"/>
              </a:spcAft>
            </a:pPr>
            <a:r>
              <a:rPr sz="1100" dirty="0">
                <a:solidFill>
                  <a:srgbClr val="000000"/>
                </a:solidFill>
                <a:latin typeface="Calibri"/>
                <a:cs typeface="Calibri"/>
              </a:rPr>
              <a:t>da banda de rodagem e </a:t>
            </a:r>
            <a:r>
              <a:rPr sz="1100" spc="16" dirty="0">
                <a:solidFill>
                  <a:srgbClr val="000000"/>
                </a:solidFill>
                <a:latin typeface="Calibri"/>
                <a:cs typeface="Calibri"/>
              </a:rPr>
              <a:t>os</a:t>
            </a:r>
            <a:r>
              <a:rPr sz="1100" spc="-31" dirty="0">
                <a:solidFill>
                  <a:srgbClr val="000000"/>
                </a:solidFill>
                <a:latin typeface="Calibri"/>
                <a:cs typeface="Calibri"/>
              </a:rPr>
              <a:t> </a:t>
            </a:r>
            <a:r>
              <a:rPr sz="1100" dirty="0">
                <a:solidFill>
                  <a:srgbClr val="000000"/>
                </a:solidFill>
                <a:latin typeface="Calibri"/>
                <a:cs typeface="Calibri"/>
              </a:rPr>
              <a:t>flancos tenham mais aderência.</a:t>
            </a:r>
          </a:p>
        </p:txBody>
      </p:sp>
      <p:sp>
        <p:nvSpPr>
          <p:cNvPr id="8" name="object 8"/>
          <p:cNvSpPr txBox="1"/>
          <p:nvPr/>
        </p:nvSpPr>
        <p:spPr>
          <a:xfrm>
            <a:off x="684275" y="1710020"/>
            <a:ext cx="6356712"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a:t>
            </a:r>
            <a:r>
              <a:rPr lang="pt-BR" sz="1100">
                <a:solidFill>
                  <a:srgbClr val="000000"/>
                </a:solidFill>
                <a:latin typeface="Calibri"/>
                <a:cs typeface="Calibri"/>
              </a:rPr>
              <a:t> falta de</a:t>
            </a:r>
            <a:r>
              <a:rPr sz="1100">
                <a:solidFill>
                  <a:srgbClr val="000000"/>
                </a:solidFill>
                <a:latin typeface="Calibri"/>
                <a:cs typeface="Calibri"/>
              </a:rPr>
              <a:t> </a:t>
            </a:r>
            <a:r>
              <a:rPr sz="1100" dirty="0">
                <a:solidFill>
                  <a:srgbClr val="000000"/>
                </a:solidFill>
                <a:latin typeface="Calibri"/>
                <a:cs typeface="Calibri"/>
              </a:rPr>
              <a:t>asperezas</a:t>
            </a:r>
            <a:r>
              <a:rPr sz="1100" spc="-11" dirty="0">
                <a:solidFill>
                  <a:srgbClr val="000000"/>
                </a:solidFill>
                <a:latin typeface="Calibri"/>
                <a:cs typeface="Calibri"/>
              </a:rPr>
              <a:t> </a:t>
            </a:r>
            <a:r>
              <a:rPr sz="1100" dirty="0">
                <a:solidFill>
                  <a:srgbClr val="000000"/>
                </a:solidFill>
                <a:latin typeface="Calibri"/>
                <a:cs typeface="Calibri"/>
              </a:rPr>
              <a:t>na banda de rodagem</a:t>
            </a:r>
            <a:r>
              <a:rPr sz="1100" spc="17"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pneu são perigosas e podem provocar </a:t>
            </a:r>
            <a:r>
              <a:rPr sz="1100" spc="-15" dirty="0">
                <a:solidFill>
                  <a:srgbClr val="000000"/>
                </a:solidFill>
                <a:latin typeface="Calibri"/>
                <a:cs typeface="Calibri"/>
              </a:rPr>
              <a:t>um</a:t>
            </a:r>
            <a:r>
              <a:rPr sz="1100" spc="25" dirty="0">
                <a:solidFill>
                  <a:srgbClr val="000000"/>
                </a:solidFill>
                <a:latin typeface="Calibri"/>
                <a:cs typeface="Calibri"/>
              </a:rPr>
              <a:t> </a:t>
            </a:r>
            <a:r>
              <a:rPr sz="1100" dirty="0">
                <a:solidFill>
                  <a:srgbClr val="000000"/>
                </a:solidFill>
                <a:latin typeface="Calibri"/>
                <a:cs typeface="Calibri"/>
              </a:rPr>
              <a:t>acidente; a única </a:t>
            </a:r>
            <a:r>
              <a:rPr sz="1100">
                <a:solidFill>
                  <a:srgbClr val="000000"/>
                </a:solidFill>
                <a:latin typeface="Calibri"/>
                <a:cs typeface="Calibri"/>
              </a:rPr>
              <a:t>forma</a:t>
            </a:r>
            <a:r>
              <a:rPr sz="1100" spc="-15">
                <a:solidFill>
                  <a:srgbClr val="000000"/>
                </a:solidFill>
                <a:latin typeface="Calibri"/>
                <a:cs typeface="Calibri"/>
              </a:rPr>
              <a:t> </a:t>
            </a:r>
            <a:r>
              <a:rPr sz="1100">
                <a:solidFill>
                  <a:srgbClr val="000000"/>
                </a:solidFill>
                <a:latin typeface="Calibri"/>
                <a:cs typeface="Calibri"/>
              </a:rPr>
              <a:t>de evit</a:t>
            </a:r>
            <a:r>
              <a:rPr lang="pt-BR" sz="1100">
                <a:solidFill>
                  <a:srgbClr val="000000"/>
                </a:solidFill>
                <a:latin typeface="Calibri"/>
                <a:cs typeface="Calibri"/>
              </a:rPr>
              <a:t>a-las</a:t>
            </a:r>
            <a:r>
              <a:rPr sz="1100">
                <a:solidFill>
                  <a:srgbClr val="000000"/>
                </a:solidFill>
                <a:latin typeface="Calibri"/>
                <a:cs typeface="Calibri"/>
              </a:rPr>
              <a:t> </a:t>
            </a:r>
            <a:r>
              <a:rPr sz="1100" dirty="0">
                <a:solidFill>
                  <a:srgbClr val="000000"/>
                </a:solidFill>
                <a:latin typeface="Calibri"/>
                <a:cs typeface="Calibri"/>
              </a:rPr>
              <a:t>é fazer a</a:t>
            </a:r>
            <a:r>
              <a:rPr sz="1100" spc="-14" dirty="0">
                <a:solidFill>
                  <a:srgbClr val="000000"/>
                </a:solidFill>
                <a:latin typeface="Calibri"/>
                <a:cs typeface="Calibri"/>
              </a:rPr>
              <a:t> </a:t>
            </a:r>
            <a:r>
              <a:rPr sz="1100" dirty="0">
                <a:solidFill>
                  <a:srgbClr val="000000"/>
                </a:solidFill>
                <a:latin typeface="Calibri"/>
                <a:cs typeface="Calibri"/>
              </a:rPr>
              <a:t>rodagem do</a:t>
            </a:r>
            <a:r>
              <a:rPr sz="1100" spc="21" dirty="0">
                <a:solidFill>
                  <a:srgbClr val="000000"/>
                </a:solidFill>
                <a:latin typeface="Calibri"/>
                <a:cs typeface="Calibri"/>
              </a:rPr>
              <a:t> </a:t>
            </a:r>
            <a:r>
              <a:rPr sz="1100" dirty="0">
                <a:solidFill>
                  <a:srgbClr val="000000"/>
                </a:solidFill>
                <a:latin typeface="Calibri"/>
                <a:cs typeface="Calibri"/>
              </a:rPr>
              <a:t>pneu.</a:t>
            </a:r>
          </a:p>
        </p:txBody>
      </p:sp>
      <p:sp>
        <p:nvSpPr>
          <p:cNvPr id="9" name="object 9"/>
          <p:cNvSpPr txBox="1"/>
          <p:nvPr/>
        </p:nvSpPr>
        <p:spPr>
          <a:xfrm>
            <a:off x="684275" y="2400666"/>
            <a:ext cx="6240391"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Rodagem do sistema de travões</a:t>
            </a:r>
          </a:p>
          <a:p>
            <a:pPr marL="0" marR="0">
              <a:lnSpc>
                <a:spcPts val="1283"/>
              </a:lnSpc>
              <a:spcBef>
                <a:spcPts val="0"/>
              </a:spcBef>
              <a:spcAft>
                <a:spcPts val="0"/>
              </a:spcAft>
            </a:pPr>
            <a:r>
              <a:rPr sz="1100" dirty="0">
                <a:solidFill>
                  <a:srgbClr val="000000"/>
                </a:solidFill>
                <a:latin typeface="Calibri"/>
                <a:cs typeface="Calibri"/>
              </a:rPr>
              <a:t>Nos</a:t>
            </a:r>
            <a:r>
              <a:rPr sz="1100" spc="13" dirty="0">
                <a:solidFill>
                  <a:srgbClr val="000000"/>
                </a:solidFill>
                <a:latin typeface="Calibri"/>
                <a:cs typeface="Calibri"/>
              </a:rPr>
              <a:t> </a:t>
            </a:r>
            <a:r>
              <a:rPr sz="1100" dirty="0">
                <a:solidFill>
                  <a:srgbClr val="000000"/>
                </a:solidFill>
                <a:latin typeface="Calibri"/>
                <a:cs typeface="Calibri"/>
              </a:rPr>
              <a:t>primeiros 500 km, as</a:t>
            </a:r>
            <a:r>
              <a:rPr sz="1100" spc="10" dirty="0">
                <a:solidFill>
                  <a:srgbClr val="000000"/>
                </a:solidFill>
                <a:latin typeface="Calibri"/>
                <a:cs typeface="Calibri"/>
              </a:rPr>
              <a:t> </a:t>
            </a:r>
            <a:r>
              <a:rPr sz="1100" dirty="0">
                <a:solidFill>
                  <a:srgbClr val="000000"/>
                </a:solidFill>
                <a:latin typeface="Calibri"/>
                <a:cs typeface="Calibri"/>
              </a:rPr>
              <a:t>pastilhas </a:t>
            </a:r>
            <a:r>
              <a:rPr sz="1100">
                <a:solidFill>
                  <a:srgbClr val="000000"/>
                </a:solidFill>
                <a:latin typeface="Calibri"/>
                <a:cs typeface="Calibri"/>
              </a:rPr>
              <a:t>de </a:t>
            </a:r>
            <a:r>
              <a:rPr lang="pt-BR" sz="1100">
                <a:solidFill>
                  <a:srgbClr val="000000"/>
                </a:solidFill>
                <a:latin typeface="Calibri"/>
                <a:cs typeface="Calibri"/>
              </a:rPr>
              <a:t>freio</a:t>
            </a:r>
            <a:r>
              <a:rPr sz="1100" spc="10">
                <a:solidFill>
                  <a:srgbClr val="000000"/>
                </a:solidFill>
                <a:latin typeface="Calibri"/>
                <a:cs typeface="Calibri"/>
              </a:rPr>
              <a:t> </a:t>
            </a:r>
            <a:r>
              <a:rPr sz="1100" dirty="0">
                <a:solidFill>
                  <a:srgbClr val="000000"/>
                </a:solidFill>
                <a:latin typeface="Calibri"/>
                <a:cs typeface="Calibri"/>
              </a:rPr>
              <a:t>novas encontram-se no seu estado</a:t>
            </a:r>
            <a:r>
              <a:rPr sz="1100" spc="-12" dirty="0">
                <a:solidFill>
                  <a:srgbClr val="000000"/>
                </a:solidFill>
                <a:latin typeface="Calibri"/>
                <a:cs typeface="Calibri"/>
              </a:rPr>
              <a:t> </a:t>
            </a:r>
            <a:r>
              <a:rPr sz="1100" dirty="0">
                <a:solidFill>
                  <a:srgbClr val="000000"/>
                </a:solidFill>
                <a:latin typeface="Calibri"/>
                <a:cs typeface="Calibri"/>
              </a:rPr>
              <a:t>original, sem alcançarem a</a:t>
            </a:r>
          </a:p>
          <a:p>
            <a:pPr marL="0" marR="0">
              <a:lnSpc>
                <a:spcPts val="1344"/>
              </a:lnSpc>
              <a:spcBef>
                <a:spcPts val="0"/>
              </a:spcBef>
              <a:spcAft>
                <a:spcPts val="0"/>
              </a:spcAft>
            </a:pPr>
            <a:r>
              <a:rPr sz="1100" dirty="0">
                <a:solidFill>
                  <a:srgbClr val="000000"/>
                </a:solidFill>
                <a:latin typeface="Calibri"/>
                <a:cs typeface="Calibri"/>
              </a:rPr>
              <a:t>fricção ideal. Acione com a força a manete ou o pedal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para compensar a eficiência</a:t>
            </a:r>
            <a:r>
              <a:rPr sz="1100" spc="-20" dirty="0">
                <a:solidFill>
                  <a:srgbClr val="000000"/>
                </a:solidFill>
                <a:latin typeface="Calibri"/>
                <a:cs typeface="Calibri"/>
              </a:rPr>
              <a:t> </a:t>
            </a:r>
            <a:r>
              <a:rPr sz="1100">
                <a:solidFill>
                  <a:srgbClr val="000000"/>
                </a:solidFill>
                <a:latin typeface="Calibri"/>
                <a:cs typeface="Calibri"/>
              </a:rPr>
              <a:t>do </a:t>
            </a:r>
            <a:r>
              <a:rPr lang="pt-BR" sz="1100">
                <a:solidFill>
                  <a:srgbClr val="000000"/>
                </a:solidFill>
                <a:latin typeface="Calibri"/>
                <a:cs typeface="Calibri"/>
              </a:rPr>
              <a:t>freio</a:t>
            </a:r>
            <a:r>
              <a:rPr sz="1100">
                <a:solidFill>
                  <a:srgbClr val="000000"/>
                </a:solidFill>
                <a:latin typeface="Calibri"/>
                <a:cs typeface="Calibri"/>
              </a:rPr>
              <a:t>.</a:t>
            </a:r>
            <a:endParaRPr sz="1100" dirty="0">
              <a:solidFill>
                <a:srgbClr val="000000"/>
              </a:solidFill>
              <a:latin typeface="Calibri"/>
              <a:cs typeface="Calibri"/>
            </a:endParaRPr>
          </a:p>
        </p:txBody>
      </p:sp>
      <p:sp>
        <p:nvSpPr>
          <p:cNvPr id="10" name="object 10"/>
          <p:cNvSpPr txBox="1"/>
          <p:nvPr/>
        </p:nvSpPr>
        <p:spPr>
          <a:xfrm>
            <a:off x="3593592" y="3183728"/>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1" name="object 11"/>
          <p:cNvSpPr txBox="1"/>
          <p:nvPr/>
        </p:nvSpPr>
        <p:spPr>
          <a:xfrm>
            <a:off x="755904" y="3411300"/>
            <a:ext cx="6008628" cy="166712"/>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Para uma</a:t>
            </a:r>
            <a:r>
              <a:rPr sz="1100" spc="-14" dirty="0">
                <a:solidFill>
                  <a:srgbClr val="000000"/>
                </a:solidFill>
                <a:latin typeface="Calibri"/>
                <a:cs typeface="Calibri"/>
              </a:rPr>
              <a:t> </a:t>
            </a:r>
            <a:r>
              <a:rPr sz="1100" dirty="0">
                <a:solidFill>
                  <a:srgbClr val="000000"/>
                </a:solidFill>
                <a:latin typeface="Calibri"/>
                <a:cs typeface="Calibri"/>
              </a:rPr>
              <a:t>melhor rodagem dentro dos</a:t>
            </a:r>
            <a:r>
              <a:rPr sz="1100" spc="-16" dirty="0">
                <a:solidFill>
                  <a:srgbClr val="000000"/>
                </a:solidFill>
                <a:latin typeface="Calibri"/>
                <a:cs typeface="Calibri"/>
              </a:rPr>
              <a:t> </a:t>
            </a:r>
            <a:r>
              <a:rPr sz="1100" dirty="0">
                <a:solidFill>
                  <a:srgbClr val="000000"/>
                </a:solidFill>
                <a:latin typeface="Calibri"/>
                <a:cs typeface="Calibri"/>
              </a:rPr>
              <a:t>200 km iniciais, evite as acelerações, curvas </a:t>
            </a:r>
            <a:r>
              <a:rPr sz="1100">
                <a:solidFill>
                  <a:srgbClr val="000000"/>
                </a:solidFill>
                <a:latin typeface="Calibri"/>
                <a:cs typeface="Calibri"/>
              </a:rPr>
              <a:t>e </a:t>
            </a:r>
            <a:r>
              <a:rPr lang="pt-BR" sz="1100">
                <a:solidFill>
                  <a:srgbClr val="000000"/>
                </a:solidFill>
                <a:latin typeface="Calibri"/>
                <a:cs typeface="Calibri"/>
              </a:rPr>
              <a:t>frenagens</a:t>
            </a:r>
            <a:r>
              <a:rPr sz="1100" spc="-11">
                <a:solidFill>
                  <a:srgbClr val="000000"/>
                </a:solidFill>
                <a:latin typeface="Calibri"/>
                <a:cs typeface="Calibri"/>
              </a:rPr>
              <a:t> </a:t>
            </a:r>
            <a:r>
              <a:rPr sz="1100" dirty="0">
                <a:solidFill>
                  <a:srgbClr val="000000"/>
                </a:solidFill>
                <a:latin typeface="Calibri"/>
                <a:cs typeface="Calibri"/>
              </a:rPr>
              <a:t>bruscas.</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65</a:t>
            </a:r>
          </a:p>
        </p:txBody>
      </p:sp>
      <p:sp>
        <p:nvSpPr>
          <p:cNvPr id="13" name="object 4">
            <a:extLst>
              <a:ext uri="{FF2B5EF4-FFF2-40B4-BE49-F238E27FC236}">
                <a16:creationId xmlns:a16="http://schemas.microsoft.com/office/drawing/2014/main" id="{FE92E7B9-3801-9D24-45C3-66C52967DCEB}"/>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733"/>
            <a:ext cx="1660369"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Condução da</a:t>
            </a:r>
            <a:r>
              <a:rPr sz="1400" b="1" spc="24" dirty="0">
                <a:solidFill>
                  <a:srgbClr val="365F91"/>
                </a:solidFill>
                <a:latin typeface="Cambria"/>
                <a:cs typeface="Cambria"/>
              </a:rPr>
              <a:t> </a:t>
            </a:r>
            <a:r>
              <a:rPr sz="1400" b="1" dirty="0">
                <a:solidFill>
                  <a:srgbClr val="365F91"/>
                </a:solidFill>
                <a:latin typeface="Cambria"/>
                <a:cs typeface="Cambria"/>
              </a:rPr>
              <a:t>moto</a:t>
            </a:r>
          </a:p>
        </p:txBody>
      </p:sp>
      <p:sp>
        <p:nvSpPr>
          <p:cNvPr id="5" name="object 5"/>
          <p:cNvSpPr txBox="1"/>
          <p:nvPr/>
        </p:nvSpPr>
        <p:spPr>
          <a:xfrm>
            <a:off x="576072" y="1013552"/>
            <a:ext cx="600858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moto não ter</a:t>
            </a:r>
            <a:r>
              <a:rPr sz="1100" spc="-29" dirty="0">
                <a:solidFill>
                  <a:srgbClr val="000000"/>
                </a:solidFill>
                <a:latin typeface="Calibri"/>
                <a:cs typeface="Calibri"/>
              </a:rPr>
              <a:t> </a:t>
            </a:r>
            <a:r>
              <a:rPr sz="1100" dirty="0">
                <a:solidFill>
                  <a:srgbClr val="000000"/>
                </a:solidFill>
                <a:latin typeface="Calibri"/>
                <a:cs typeface="Calibri"/>
              </a:rPr>
              <a:t>sido bem verificada antes</a:t>
            </a:r>
            <a:r>
              <a:rPr sz="1100" spc="-11" dirty="0">
                <a:solidFill>
                  <a:srgbClr val="000000"/>
                </a:solidFill>
                <a:latin typeface="Calibri"/>
                <a:cs typeface="Calibri"/>
              </a:rPr>
              <a:t> </a:t>
            </a:r>
            <a:r>
              <a:rPr sz="1100" dirty="0">
                <a:solidFill>
                  <a:srgbClr val="000000"/>
                </a:solidFill>
                <a:latin typeface="Calibri"/>
                <a:cs typeface="Calibri"/>
              </a:rPr>
              <a:t>de iniciar a marcha, pode danificar-se e causar </a:t>
            </a:r>
            <a:r>
              <a:rPr sz="1100" spc="-15" dirty="0">
                <a:solidFill>
                  <a:srgbClr val="000000"/>
                </a:solidFill>
                <a:latin typeface="Calibri"/>
                <a:cs typeface="Calibri"/>
              </a:rPr>
              <a:t>um</a:t>
            </a:r>
          </a:p>
          <a:p>
            <a:pPr marL="0" marR="0">
              <a:lnSpc>
                <a:spcPts val="1344"/>
              </a:lnSpc>
              <a:spcBef>
                <a:spcPts val="50"/>
              </a:spcBef>
              <a:spcAft>
                <a:spcPts val="0"/>
              </a:spcAft>
            </a:pPr>
            <a:r>
              <a:rPr sz="1100" dirty="0">
                <a:solidFill>
                  <a:srgbClr val="000000"/>
                </a:solidFill>
                <a:latin typeface="Calibri"/>
                <a:cs typeface="Calibri"/>
              </a:rPr>
              <a:t>acidente. Verifique os vários elementos</a:t>
            </a:r>
            <a:r>
              <a:rPr sz="1100" spc="-10" dirty="0">
                <a:solidFill>
                  <a:srgbClr val="000000"/>
                </a:solidFill>
                <a:latin typeface="Calibri"/>
                <a:cs typeface="Calibri"/>
              </a:rPr>
              <a:t> </a:t>
            </a:r>
            <a:r>
              <a:rPr sz="1100" dirty="0">
                <a:solidFill>
                  <a:srgbClr val="000000"/>
                </a:solidFill>
                <a:latin typeface="Calibri"/>
                <a:cs typeface="Calibri"/>
              </a:rPr>
              <a:t>do seguinte modo:</a:t>
            </a:r>
          </a:p>
        </p:txBody>
      </p:sp>
      <p:sp>
        <p:nvSpPr>
          <p:cNvPr id="6" name="object 6"/>
          <p:cNvSpPr txBox="1"/>
          <p:nvPr/>
        </p:nvSpPr>
        <p:spPr>
          <a:xfrm>
            <a:off x="644652" y="1577719"/>
            <a:ext cx="1105246"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b="1" dirty="0">
                <a:solidFill>
                  <a:srgbClr val="000000"/>
                </a:solidFill>
                <a:latin typeface="Calibri"/>
                <a:cs typeface="Calibri"/>
              </a:rPr>
              <a:t>· Sistema de</a:t>
            </a:r>
            <a:r>
              <a:rPr sz="900" b="1" spc="12" dirty="0">
                <a:solidFill>
                  <a:srgbClr val="000000"/>
                </a:solidFill>
                <a:latin typeface="Calibri"/>
                <a:cs typeface="Calibri"/>
              </a:rPr>
              <a:t> </a:t>
            </a:r>
            <a:r>
              <a:rPr sz="900" b="1" dirty="0">
                <a:solidFill>
                  <a:srgbClr val="000000"/>
                </a:solidFill>
                <a:latin typeface="Calibri"/>
                <a:cs typeface="Calibri"/>
              </a:rPr>
              <a:t>direção</a:t>
            </a:r>
          </a:p>
        </p:txBody>
      </p:sp>
      <p:sp>
        <p:nvSpPr>
          <p:cNvPr id="7" name="object 7"/>
          <p:cNvSpPr txBox="1"/>
          <p:nvPr/>
        </p:nvSpPr>
        <p:spPr>
          <a:xfrm>
            <a:off x="2747772" y="1577719"/>
            <a:ext cx="494637"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b="1" dirty="0">
                <a:solidFill>
                  <a:srgbClr val="000000"/>
                </a:solidFill>
                <a:latin typeface="Calibri"/>
                <a:cs typeface="Calibri"/>
              </a:rPr>
              <a:t>· Pneus</a:t>
            </a:r>
          </a:p>
        </p:txBody>
      </p:sp>
      <p:sp>
        <p:nvSpPr>
          <p:cNvPr id="8" name="object 8"/>
          <p:cNvSpPr txBox="1"/>
          <p:nvPr/>
        </p:nvSpPr>
        <p:spPr>
          <a:xfrm>
            <a:off x="4846319" y="1577719"/>
            <a:ext cx="523869"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b="1" dirty="0">
                <a:solidFill>
                  <a:srgbClr val="000000"/>
                </a:solidFill>
                <a:latin typeface="Calibri"/>
                <a:cs typeface="Calibri"/>
              </a:rPr>
              <a:t>· Buzina</a:t>
            </a:r>
          </a:p>
        </p:txBody>
      </p:sp>
      <p:sp>
        <p:nvSpPr>
          <p:cNvPr id="9" name="object 9"/>
          <p:cNvSpPr txBox="1"/>
          <p:nvPr/>
        </p:nvSpPr>
        <p:spPr>
          <a:xfrm>
            <a:off x="644652" y="1717927"/>
            <a:ext cx="2034795" cy="595215"/>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O eixo</a:t>
            </a:r>
            <a:r>
              <a:rPr sz="900" spc="10" dirty="0">
                <a:solidFill>
                  <a:srgbClr val="000000"/>
                </a:solidFill>
                <a:latin typeface="Calibri"/>
                <a:cs typeface="Calibri"/>
              </a:rPr>
              <a:t> </a:t>
            </a:r>
            <a:r>
              <a:rPr sz="900" dirty="0">
                <a:solidFill>
                  <a:srgbClr val="000000"/>
                </a:solidFill>
                <a:latin typeface="Calibri"/>
                <a:cs typeface="Calibri"/>
              </a:rPr>
              <a:t>da direção roda livremente sem</a:t>
            </a:r>
          </a:p>
          <a:p>
            <a:pPr marL="0" marR="0">
              <a:lnSpc>
                <a:spcPts val="1091"/>
              </a:lnSpc>
              <a:spcBef>
                <a:spcPts val="0"/>
              </a:spcBef>
              <a:spcAft>
                <a:spcPts val="0"/>
              </a:spcAft>
            </a:pPr>
            <a:r>
              <a:rPr sz="900" dirty="0">
                <a:solidFill>
                  <a:srgbClr val="000000"/>
                </a:solidFill>
                <a:latin typeface="Calibri"/>
                <a:cs typeface="Calibri"/>
              </a:rPr>
              <a:t>prender</a:t>
            </a:r>
          </a:p>
          <a:p>
            <a:pPr marL="0" marR="0">
              <a:lnSpc>
                <a:spcPts val="1098"/>
              </a:lnSpc>
              <a:spcBef>
                <a:spcPts val="5"/>
              </a:spcBef>
              <a:spcAft>
                <a:spcPts val="0"/>
              </a:spcAft>
            </a:pPr>
            <a:r>
              <a:rPr sz="900" dirty="0">
                <a:solidFill>
                  <a:srgbClr val="000000"/>
                </a:solidFill>
                <a:latin typeface="Calibri"/>
                <a:cs typeface="Calibri"/>
              </a:rPr>
              <a:t>- O eixo</a:t>
            </a:r>
            <a:r>
              <a:rPr sz="900" spc="10" dirty="0">
                <a:solidFill>
                  <a:srgbClr val="000000"/>
                </a:solidFill>
                <a:latin typeface="Calibri"/>
                <a:cs typeface="Calibri"/>
              </a:rPr>
              <a:t> </a:t>
            </a:r>
            <a:r>
              <a:rPr sz="900" dirty="0">
                <a:solidFill>
                  <a:srgbClr val="000000"/>
                </a:solidFill>
                <a:latin typeface="Calibri"/>
                <a:cs typeface="Calibri"/>
              </a:rPr>
              <a:t>da direção não tem empenos</a:t>
            </a:r>
            <a:r>
              <a:rPr sz="900" spc="-11" dirty="0">
                <a:solidFill>
                  <a:srgbClr val="000000"/>
                </a:solidFill>
                <a:latin typeface="Calibri"/>
                <a:cs typeface="Calibri"/>
              </a:rPr>
              <a:t> </a:t>
            </a:r>
            <a:r>
              <a:rPr sz="900" spc="11" dirty="0">
                <a:solidFill>
                  <a:srgbClr val="000000"/>
                </a:solidFill>
                <a:latin typeface="Calibri"/>
                <a:cs typeface="Calibri"/>
              </a:rPr>
              <a:t>ou</a:t>
            </a:r>
          </a:p>
          <a:p>
            <a:pPr marL="0" marR="0">
              <a:lnSpc>
                <a:spcPts val="1092"/>
              </a:lnSpc>
              <a:spcBef>
                <a:spcPts val="0"/>
              </a:spcBef>
              <a:spcAft>
                <a:spcPts val="0"/>
              </a:spcAft>
            </a:pPr>
            <a:r>
              <a:rPr sz="900" dirty="0">
                <a:solidFill>
                  <a:srgbClr val="000000"/>
                </a:solidFill>
                <a:latin typeface="Calibri"/>
                <a:cs typeface="Calibri"/>
              </a:rPr>
              <a:t>folga</a:t>
            </a:r>
          </a:p>
        </p:txBody>
      </p:sp>
      <p:sp>
        <p:nvSpPr>
          <p:cNvPr id="10" name="object 10"/>
          <p:cNvSpPr txBox="1"/>
          <p:nvPr/>
        </p:nvSpPr>
        <p:spPr>
          <a:xfrm>
            <a:off x="2747772" y="1717927"/>
            <a:ext cx="937027"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Pressão correta</a:t>
            </a:r>
          </a:p>
        </p:txBody>
      </p:sp>
      <p:sp>
        <p:nvSpPr>
          <p:cNvPr id="11" name="object 11"/>
          <p:cNvSpPr txBox="1"/>
          <p:nvPr/>
        </p:nvSpPr>
        <p:spPr>
          <a:xfrm>
            <a:off x="4846319" y="1717927"/>
            <a:ext cx="1455360" cy="595215"/>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Funciona normalmente</a:t>
            </a:r>
          </a:p>
          <a:p>
            <a:pPr marL="0" marR="0">
              <a:lnSpc>
                <a:spcPts val="1091"/>
              </a:lnSpc>
              <a:spcBef>
                <a:spcPts val="0"/>
              </a:spcBef>
              <a:spcAft>
                <a:spcPts val="0"/>
              </a:spcAft>
            </a:pPr>
            <a:r>
              <a:rPr sz="900" b="1" dirty="0">
                <a:solidFill>
                  <a:srgbClr val="000000"/>
                </a:solidFill>
                <a:latin typeface="Calibri"/>
                <a:cs typeface="Calibri"/>
              </a:rPr>
              <a:t>· Interruptor corta-corrente</a:t>
            </a:r>
          </a:p>
          <a:p>
            <a:pPr marL="0" marR="0">
              <a:lnSpc>
                <a:spcPts val="1098"/>
              </a:lnSpc>
              <a:spcBef>
                <a:spcPts val="5"/>
              </a:spcBef>
              <a:spcAft>
                <a:spcPts val="0"/>
              </a:spcAft>
            </a:pPr>
            <a:r>
              <a:rPr sz="900" dirty="0">
                <a:solidFill>
                  <a:srgbClr val="000000"/>
                </a:solidFill>
                <a:latin typeface="Calibri"/>
                <a:cs typeface="Calibri"/>
              </a:rPr>
              <a:t>- Funciona normalmente</a:t>
            </a:r>
          </a:p>
          <a:p>
            <a:pPr marL="0" marR="0">
              <a:lnSpc>
                <a:spcPts val="1092"/>
              </a:lnSpc>
              <a:spcBef>
                <a:spcPts val="0"/>
              </a:spcBef>
              <a:spcAft>
                <a:spcPts val="0"/>
              </a:spcAft>
            </a:pPr>
            <a:r>
              <a:rPr sz="900" b="1" dirty="0">
                <a:solidFill>
                  <a:srgbClr val="000000"/>
                </a:solidFill>
                <a:latin typeface="Calibri"/>
                <a:cs typeface="Calibri"/>
              </a:rPr>
              <a:t>· Descanso lateral</a:t>
            </a:r>
          </a:p>
        </p:txBody>
      </p:sp>
      <p:sp>
        <p:nvSpPr>
          <p:cNvPr id="12" name="object 12"/>
          <p:cNvSpPr txBox="1"/>
          <p:nvPr/>
        </p:nvSpPr>
        <p:spPr>
          <a:xfrm>
            <a:off x="2747772" y="1856611"/>
            <a:ext cx="1917582" cy="418384"/>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a:t>
            </a:r>
            <a:r>
              <a:rPr sz="900">
                <a:solidFill>
                  <a:srgbClr val="000000"/>
                </a:solidFill>
                <a:latin typeface="Calibri"/>
                <a:cs typeface="Calibri"/>
              </a:rPr>
              <a:t>Profundidade do</a:t>
            </a:r>
            <a:r>
              <a:rPr lang="pt-BR" sz="900" spc="11">
                <a:solidFill>
                  <a:srgbClr val="000000"/>
                </a:solidFill>
                <a:latin typeface="Calibri"/>
                <a:cs typeface="Calibri"/>
              </a:rPr>
              <a:t>s sulcos</a:t>
            </a:r>
            <a:r>
              <a:rPr sz="900">
                <a:solidFill>
                  <a:srgbClr val="000000"/>
                </a:solidFill>
                <a:latin typeface="Calibri"/>
                <a:cs typeface="Calibri"/>
              </a:rPr>
              <a:t> </a:t>
            </a:r>
            <a:r>
              <a:rPr sz="900" dirty="0">
                <a:solidFill>
                  <a:srgbClr val="000000"/>
                </a:solidFill>
                <a:latin typeface="Calibri"/>
                <a:cs typeface="Calibri"/>
              </a:rPr>
              <a:t>correta</a:t>
            </a:r>
          </a:p>
          <a:p>
            <a:pPr marL="0" marR="0">
              <a:lnSpc>
                <a:spcPts val="1098"/>
              </a:lnSpc>
              <a:spcBef>
                <a:spcPts val="5"/>
              </a:spcBef>
              <a:spcAft>
                <a:spcPts val="0"/>
              </a:spcAft>
            </a:pPr>
            <a:r>
              <a:rPr sz="900" dirty="0">
                <a:solidFill>
                  <a:srgbClr val="000000"/>
                </a:solidFill>
                <a:latin typeface="Calibri"/>
                <a:cs typeface="Calibri"/>
              </a:rPr>
              <a:t>- Superfície </a:t>
            </a:r>
            <a:r>
              <a:rPr sz="900">
                <a:solidFill>
                  <a:srgbClr val="000000"/>
                </a:solidFill>
                <a:latin typeface="Calibri"/>
                <a:cs typeface="Calibri"/>
              </a:rPr>
              <a:t>sem </a:t>
            </a:r>
            <a:r>
              <a:rPr lang="pt-BR" sz="900">
                <a:solidFill>
                  <a:srgbClr val="000000"/>
                </a:solidFill>
                <a:latin typeface="Calibri"/>
                <a:cs typeface="Calibri"/>
              </a:rPr>
              <a:t>rachaduras</a:t>
            </a:r>
            <a:r>
              <a:rPr sz="900">
                <a:solidFill>
                  <a:srgbClr val="000000"/>
                </a:solidFill>
                <a:latin typeface="Calibri"/>
                <a:cs typeface="Calibri"/>
              </a:rPr>
              <a:t> </a:t>
            </a:r>
            <a:r>
              <a:rPr sz="900" dirty="0">
                <a:solidFill>
                  <a:srgbClr val="000000"/>
                </a:solidFill>
                <a:latin typeface="Calibri"/>
                <a:cs typeface="Calibri"/>
              </a:rPr>
              <a:t>nem</a:t>
            </a:r>
            <a:r>
              <a:rPr sz="900" spc="15" dirty="0">
                <a:solidFill>
                  <a:srgbClr val="000000"/>
                </a:solidFill>
                <a:latin typeface="Calibri"/>
                <a:cs typeface="Calibri"/>
              </a:rPr>
              <a:t> </a:t>
            </a:r>
            <a:r>
              <a:rPr sz="900" dirty="0">
                <a:solidFill>
                  <a:srgbClr val="000000"/>
                </a:solidFill>
                <a:latin typeface="Calibri"/>
                <a:cs typeface="Calibri"/>
              </a:rPr>
              <a:t>danos</a:t>
            </a:r>
          </a:p>
          <a:p>
            <a:pPr marL="0" marR="0">
              <a:lnSpc>
                <a:spcPts val="1092"/>
              </a:lnSpc>
              <a:spcBef>
                <a:spcPts val="0"/>
              </a:spcBef>
              <a:spcAft>
                <a:spcPts val="0"/>
              </a:spcAft>
            </a:pPr>
            <a:r>
              <a:rPr sz="900" b="1" dirty="0">
                <a:solidFill>
                  <a:srgbClr val="000000"/>
                </a:solidFill>
                <a:latin typeface="Calibri"/>
                <a:cs typeface="Calibri"/>
              </a:rPr>
              <a:t>· Óleo do motor</a:t>
            </a:r>
          </a:p>
        </p:txBody>
      </p:sp>
      <p:sp>
        <p:nvSpPr>
          <p:cNvPr id="13" name="object 13"/>
          <p:cNvSpPr txBox="1"/>
          <p:nvPr/>
        </p:nvSpPr>
        <p:spPr>
          <a:xfrm>
            <a:off x="644652" y="2275711"/>
            <a:ext cx="2050907" cy="875631"/>
          </a:xfrm>
          <a:prstGeom prst="rect">
            <a:avLst/>
          </a:prstGeom>
        </p:spPr>
        <p:txBody>
          <a:bodyPr vert="horz" wrap="square" lIns="0" tIns="0" rIns="0" bIns="0" rtlCol="0">
            <a:spAutoFit/>
          </a:bodyPr>
          <a:lstStyle/>
          <a:p>
            <a:pPr marL="0" marR="0">
              <a:lnSpc>
                <a:spcPts val="1098"/>
              </a:lnSpc>
              <a:spcBef>
                <a:spcPts val="0"/>
              </a:spcBef>
              <a:spcAft>
                <a:spcPts val="0"/>
              </a:spcAft>
            </a:pPr>
            <a:r>
              <a:rPr sz="900" b="1" dirty="0">
                <a:solidFill>
                  <a:srgbClr val="000000"/>
                </a:solidFill>
                <a:latin typeface="Calibri"/>
                <a:cs typeface="Calibri"/>
              </a:rPr>
              <a:t>· Acelerador</a:t>
            </a:r>
          </a:p>
          <a:p>
            <a:pPr marL="0" marR="0">
              <a:lnSpc>
                <a:spcPts val="1092"/>
              </a:lnSpc>
              <a:spcBef>
                <a:spcPts val="0"/>
              </a:spcBef>
              <a:spcAft>
                <a:spcPts val="0"/>
              </a:spcAft>
            </a:pPr>
            <a:r>
              <a:rPr sz="900" dirty="0">
                <a:solidFill>
                  <a:srgbClr val="000000"/>
                </a:solidFill>
                <a:latin typeface="Calibri"/>
                <a:cs typeface="Calibri"/>
              </a:rPr>
              <a:t>- Folga do</a:t>
            </a:r>
            <a:r>
              <a:rPr sz="900" spc="11" dirty="0">
                <a:solidFill>
                  <a:srgbClr val="000000"/>
                </a:solidFill>
                <a:latin typeface="Calibri"/>
                <a:cs typeface="Calibri"/>
              </a:rPr>
              <a:t> </a:t>
            </a:r>
            <a:r>
              <a:rPr sz="900" dirty="0">
                <a:solidFill>
                  <a:srgbClr val="000000"/>
                </a:solidFill>
                <a:latin typeface="Calibri"/>
                <a:cs typeface="Calibri"/>
              </a:rPr>
              <a:t>cabo correta</a:t>
            </a:r>
          </a:p>
          <a:p>
            <a:pPr marL="0" marR="0">
              <a:lnSpc>
                <a:spcPts val="1098"/>
              </a:lnSpc>
              <a:spcBef>
                <a:spcPts val="5"/>
              </a:spcBef>
              <a:spcAft>
                <a:spcPts val="0"/>
              </a:spcAft>
            </a:pPr>
            <a:r>
              <a:rPr sz="900" dirty="0">
                <a:solidFill>
                  <a:srgbClr val="000000"/>
                </a:solidFill>
                <a:latin typeface="Calibri"/>
                <a:cs typeface="Calibri"/>
              </a:rPr>
              <a:t>- O acelerador roda</a:t>
            </a:r>
            <a:r>
              <a:rPr sz="900" spc="-10" dirty="0">
                <a:solidFill>
                  <a:srgbClr val="000000"/>
                </a:solidFill>
                <a:latin typeface="Calibri"/>
                <a:cs typeface="Calibri"/>
              </a:rPr>
              <a:t> </a:t>
            </a:r>
            <a:r>
              <a:rPr sz="900" dirty="0">
                <a:solidFill>
                  <a:srgbClr val="000000"/>
                </a:solidFill>
                <a:latin typeface="Calibri"/>
                <a:cs typeface="Calibri"/>
              </a:rPr>
              <a:t>sem prender</a:t>
            </a:r>
          </a:p>
          <a:p>
            <a:pPr marL="0" marR="0">
              <a:lnSpc>
                <a:spcPts val="1098"/>
              </a:lnSpc>
              <a:spcBef>
                <a:spcPts val="5"/>
              </a:spcBef>
              <a:spcAft>
                <a:spcPts val="0"/>
              </a:spcAft>
            </a:pPr>
            <a:r>
              <a:rPr sz="900" b="1" dirty="0">
                <a:solidFill>
                  <a:srgbClr val="000000"/>
                </a:solidFill>
                <a:latin typeface="Calibri"/>
                <a:cs typeface="Calibri"/>
              </a:rPr>
              <a:t>· Sistema de</a:t>
            </a:r>
            <a:r>
              <a:rPr sz="900" b="1" spc="12" dirty="0">
                <a:solidFill>
                  <a:srgbClr val="000000"/>
                </a:solidFill>
                <a:latin typeface="Calibri"/>
                <a:cs typeface="Calibri"/>
              </a:rPr>
              <a:t> </a:t>
            </a:r>
            <a:r>
              <a:rPr sz="900" b="1" dirty="0">
                <a:solidFill>
                  <a:srgbClr val="000000"/>
                </a:solidFill>
                <a:latin typeface="Calibri"/>
                <a:cs typeface="Calibri"/>
              </a:rPr>
              <a:t>travagem</a:t>
            </a:r>
          </a:p>
          <a:p>
            <a:pPr marL="0" marR="0">
              <a:lnSpc>
                <a:spcPts val="1092"/>
              </a:lnSpc>
              <a:spcBef>
                <a:spcPts val="0"/>
              </a:spcBef>
              <a:spcAft>
                <a:spcPts val="0"/>
              </a:spcAft>
            </a:pPr>
            <a:r>
              <a:rPr sz="900" dirty="0">
                <a:solidFill>
                  <a:srgbClr val="000000"/>
                </a:solidFill>
                <a:latin typeface="Calibri"/>
                <a:cs typeface="Calibri"/>
              </a:rPr>
              <a:t>- Funcionamento normal na manete e no</a:t>
            </a:r>
          </a:p>
          <a:p>
            <a:pPr marL="0" marR="0">
              <a:lnSpc>
                <a:spcPts val="1098"/>
              </a:lnSpc>
              <a:spcBef>
                <a:spcPts val="5"/>
              </a:spcBef>
              <a:spcAft>
                <a:spcPts val="0"/>
              </a:spcAft>
            </a:pPr>
            <a:r>
              <a:rPr sz="900" dirty="0">
                <a:solidFill>
                  <a:srgbClr val="000000"/>
                </a:solidFill>
                <a:latin typeface="Calibri"/>
                <a:cs typeface="Calibri"/>
              </a:rPr>
              <a:t>pedal</a:t>
            </a:r>
          </a:p>
        </p:txBody>
      </p:sp>
      <p:sp>
        <p:nvSpPr>
          <p:cNvPr id="14" name="object 14"/>
          <p:cNvSpPr txBox="1"/>
          <p:nvPr/>
        </p:nvSpPr>
        <p:spPr>
          <a:xfrm>
            <a:off x="2747772" y="2275711"/>
            <a:ext cx="1542683" cy="735423"/>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Nível de óleo correto</a:t>
            </a:r>
          </a:p>
          <a:p>
            <a:pPr marL="0" marR="0">
              <a:lnSpc>
                <a:spcPts val="1092"/>
              </a:lnSpc>
              <a:spcBef>
                <a:spcPts val="0"/>
              </a:spcBef>
              <a:spcAft>
                <a:spcPts val="0"/>
              </a:spcAft>
            </a:pPr>
            <a:r>
              <a:rPr sz="900" b="1" dirty="0">
                <a:solidFill>
                  <a:srgbClr val="000000"/>
                </a:solidFill>
                <a:latin typeface="Calibri"/>
                <a:cs typeface="Calibri"/>
              </a:rPr>
              <a:t>· Sistema de</a:t>
            </a:r>
            <a:r>
              <a:rPr sz="900" b="1" spc="12" dirty="0">
                <a:solidFill>
                  <a:srgbClr val="000000"/>
                </a:solidFill>
                <a:latin typeface="Calibri"/>
                <a:cs typeface="Calibri"/>
              </a:rPr>
              <a:t> </a:t>
            </a:r>
            <a:r>
              <a:rPr sz="900" b="1" dirty="0">
                <a:solidFill>
                  <a:srgbClr val="000000"/>
                </a:solidFill>
                <a:latin typeface="Calibri"/>
                <a:cs typeface="Calibri"/>
              </a:rPr>
              <a:t>refrigeração</a:t>
            </a:r>
          </a:p>
          <a:p>
            <a:pPr marL="0" marR="0">
              <a:lnSpc>
                <a:spcPts val="1098"/>
              </a:lnSpc>
              <a:spcBef>
                <a:spcPts val="5"/>
              </a:spcBef>
              <a:spcAft>
                <a:spcPts val="0"/>
              </a:spcAft>
            </a:pPr>
            <a:r>
              <a:rPr sz="900" dirty="0">
                <a:solidFill>
                  <a:srgbClr val="000000"/>
                </a:solidFill>
                <a:latin typeface="Calibri"/>
                <a:cs typeface="Calibri"/>
              </a:rPr>
              <a:t>- Nível de refrigerante correto</a:t>
            </a:r>
          </a:p>
          <a:p>
            <a:pPr marL="0" marR="0">
              <a:lnSpc>
                <a:spcPts val="1098"/>
              </a:lnSpc>
              <a:spcBef>
                <a:spcPts val="5"/>
              </a:spcBef>
              <a:spcAft>
                <a:spcPts val="0"/>
              </a:spcAft>
            </a:pPr>
            <a:r>
              <a:rPr sz="900" dirty="0">
                <a:solidFill>
                  <a:srgbClr val="000000"/>
                </a:solidFill>
                <a:latin typeface="Calibri"/>
                <a:cs typeface="Calibri"/>
              </a:rPr>
              <a:t>- Sem fugas</a:t>
            </a:r>
            <a:r>
              <a:rPr sz="900" spc="14" dirty="0">
                <a:solidFill>
                  <a:srgbClr val="000000"/>
                </a:solidFill>
                <a:latin typeface="Calibri"/>
                <a:cs typeface="Calibri"/>
              </a:rPr>
              <a:t> </a:t>
            </a:r>
            <a:r>
              <a:rPr sz="900" dirty="0">
                <a:solidFill>
                  <a:srgbClr val="000000"/>
                </a:solidFill>
                <a:latin typeface="Calibri"/>
                <a:cs typeface="Calibri"/>
              </a:rPr>
              <a:t>de refrigerante</a:t>
            </a:r>
          </a:p>
          <a:p>
            <a:pPr marL="0" marR="0">
              <a:lnSpc>
                <a:spcPts val="1092"/>
              </a:lnSpc>
              <a:spcBef>
                <a:spcPts val="0"/>
              </a:spcBef>
              <a:spcAft>
                <a:spcPts val="0"/>
              </a:spcAft>
            </a:pPr>
            <a:r>
              <a:rPr sz="900" b="1" dirty="0">
                <a:solidFill>
                  <a:srgbClr val="000000"/>
                </a:solidFill>
                <a:latin typeface="Calibri"/>
                <a:cs typeface="Calibri"/>
              </a:rPr>
              <a:t>· Iluminação</a:t>
            </a:r>
          </a:p>
        </p:txBody>
      </p:sp>
      <p:sp>
        <p:nvSpPr>
          <p:cNvPr id="15" name="object 15"/>
          <p:cNvSpPr txBox="1"/>
          <p:nvPr/>
        </p:nvSpPr>
        <p:spPr>
          <a:xfrm>
            <a:off x="4846319" y="2275711"/>
            <a:ext cx="1917583" cy="596739"/>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Estende-se e recolhe normalmente</a:t>
            </a:r>
          </a:p>
          <a:p>
            <a:pPr marL="0" marR="0">
              <a:lnSpc>
                <a:spcPts val="1092"/>
              </a:lnSpc>
              <a:spcBef>
                <a:spcPts val="0"/>
              </a:spcBef>
              <a:spcAft>
                <a:spcPts val="0"/>
              </a:spcAft>
            </a:pPr>
            <a:r>
              <a:rPr sz="900" dirty="0">
                <a:solidFill>
                  <a:srgbClr val="000000"/>
                </a:solidFill>
                <a:latin typeface="Calibri"/>
                <a:cs typeface="Calibri"/>
              </a:rPr>
              <a:t>- O corta-corrente da ignição funciona</a:t>
            </a:r>
          </a:p>
          <a:p>
            <a:pPr marL="0" marR="0">
              <a:lnSpc>
                <a:spcPts val="1098"/>
              </a:lnSpc>
              <a:spcBef>
                <a:spcPts val="5"/>
              </a:spcBef>
              <a:spcAft>
                <a:spcPts val="0"/>
              </a:spcAft>
            </a:pPr>
            <a:r>
              <a:rPr sz="900" dirty="0">
                <a:solidFill>
                  <a:srgbClr val="000000"/>
                </a:solidFill>
                <a:latin typeface="Calibri"/>
                <a:cs typeface="Calibri"/>
              </a:rPr>
              <a:t>quando o descanso se aciona</a:t>
            </a:r>
          </a:p>
          <a:p>
            <a:pPr marL="0" marR="0">
              <a:lnSpc>
                <a:spcPts val="1098"/>
              </a:lnSpc>
              <a:spcBef>
                <a:spcPts val="5"/>
              </a:spcBef>
              <a:spcAft>
                <a:spcPts val="0"/>
              </a:spcAft>
            </a:pPr>
            <a:r>
              <a:rPr sz="900" b="1" dirty="0">
                <a:solidFill>
                  <a:srgbClr val="000000"/>
                </a:solidFill>
                <a:latin typeface="Calibri"/>
                <a:cs typeface="Calibri"/>
              </a:rPr>
              <a:t>· Retrovisores</a:t>
            </a:r>
          </a:p>
        </p:txBody>
      </p:sp>
      <p:sp>
        <p:nvSpPr>
          <p:cNvPr id="16" name="object 16"/>
          <p:cNvSpPr txBox="1"/>
          <p:nvPr/>
        </p:nvSpPr>
        <p:spPr>
          <a:xfrm>
            <a:off x="4846319" y="2833495"/>
            <a:ext cx="2044761"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Sente-se na moto em posição erguida</a:t>
            </a:r>
            <a:r>
              <a:rPr sz="900" spc="16" dirty="0">
                <a:solidFill>
                  <a:srgbClr val="000000"/>
                </a:solidFill>
                <a:latin typeface="Calibri"/>
                <a:cs typeface="Calibri"/>
              </a:rPr>
              <a:t> </a:t>
            </a:r>
            <a:r>
              <a:rPr sz="900" dirty="0">
                <a:solidFill>
                  <a:srgbClr val="000000"/>
                </a:solidFill>
                <a:latin typeface="Calibri"/>
                <a:cs typeface="Calibri"/>
              </a:rPr>
              <a:t>e</a:t>
            </a:r>
          </a:p>
        </p:txBody>
      </p:sp>
      <p:sp>
        <p:nvSpPr>
          <p:cNvPr id="17" name="object 17"/>
          <p:cNvSpPr txBox="1"/>
          <p:nvPr/>
        </p:nvSpPr>
        <p:spPr>
          <a:xfrm>
            <a:off x="2747772" y="2973703"/>
            <a:ext cx="3729111" cy="136256"/>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Luzes do</a:t>
            </a:r>
            <a:r>
              <a:rPr sz="900" spc="11" dirty="0">
                <a:solidFill>
                  <a:srgbClr val="000000"/>
                </a:solidFill>
                <a:latin typeface="Calibri"/>
                <a:cs typeface="Calibri"/>
              </a:rPr>
              <a:t> </a:t>
            </a:r>
            <a:r>
              <a:rPr sz="900" dirty="0">
                <a:solidFill>
                  <a:srgbClr val="000000"/>
                </a:solidFill>
                <a:latin typeface="Calibri"/>
                <a:cs typeface="Calibri"/>
              </a:rPr>
              <a:t>farol</a:t>
            </a:r>
            <a:r>
              <a:rPr sz="900" spc="-11" dirty="0">
                <a:solidFill>
                  <a:srgbClr val="000000"/>
                </a:solidFill>
                <a:latin typeface="Calibri"/>
                <a:cs typeface="Calibri"/>
              </a:rPr>
              <a:t> </a:t>
            </a:r>
            <a:r>
              <a:rPr sz="900" dirty="0">
                <a:solidFill>
                  <a:srgbClr val="000000"/>
                </a:solidFill>
                <a:latin typeface="Calibri"/>
                <a:cs typeface="Calibri"/>
              </a:rPr>
              <a:t>e presença</a:t>
            </a:r>
            <a:r>
              <a:rPr sz="900">
                <a:solidFill>
                  <a:srgbClr val="000000"/>
                </a:solidFill>
                <a:latin typeface="Calibri"/>
                <a:cs typeface="Calibri"/>
              </a:rPr>
              <a:t>, </a:t>
            </a:r>
            <a:r>
              <a:rPr lang="pt-BR" sz="900">
                <a:solidFill>
                  <a:srgbClr val="000000"/>
                </a:solidFill>
                <a:latin typeface="Calibri"/>
                <a:cs typeface="Calibri"/>
              </a:rPr>
              <a:t>lanterna</a:t>
            </a:r>
            <a:r>
              <a:rPr sz="900">
                <a:solidFill>
                  <a:srgbClr val="000000"/>
                </a:solidFill>
                <a:latin typeface="Calibri"/>
                <a:cs typeface="Calibri"/>
              </a:rPr>
              <a:t>/</a:t>
            </a:r>
            <a:r>
              <a:rPr sz="900" dirty="0">
                <a:solidFill>
                  <a:srgbClr val="000000"/>
                </a:solidFill>
                <a:latin typeface="Calibri"/>
                <a:cs typeface="Calibri"/>
              </a:rPr>
              <a:t>luz de</a:t>
            </a:r>
            <a:r>
              <a:rPr sz="900" spc="1061" dirty="0">
                <a:solidFill>
                  <a:srgbClr val="000000"/>
                </a:solidFill>
                <a:latin typeface="Calibri"/>
                <a:cs typeface="Calibri"/>
              </a:rPr>
              <a:t> </a:t>
            </a:r>
            <a:r>
              <a:rPr sz="900" dirty="0">
                <a:solidFill>
                  <a:srgbClr val="000000"/>
                </a:solidFill>
                <a:latin typeface="Calibri"/>
                <a:cs typeface="Calibri"/>
              </a:rPr>
              <a:t>certifique-se que </a:t>
            </a:r>
            <a:r>
              <a:rPr sz="900" spc="17" dirty="0">
                <a:solidFill>
                  <a:srgbClr val="000000"/>
                </a:solidFill>
                <a:latin typeface="Calibri"/>
                <a:cs typeface="Calibri"/>
              </a:rPr>
              <a:t>vê</a:t>
            </a:r>
            <a:r>
              <a:rPr sz="900" spc="-23" dirty="0">
                <a:solidFill>
                  <a:srgbClr val="000000"/>
                </a:solidFill>
                <a:latin typeface="Calibri"/>
                <a:cs typeface="Calibri"/>
              </a:rPr>
              <a:t> </a:t>
            </a:r>
            <a:r>
              <a:rPr sz="900" dirty="0">
                <a:solidFill>
                  <a:srgbClr val="000000"/>
                </a:solidFill>
                <a:latin typeface="Calibri"/>
                <a:cs typeface="Calibri"/>
              </a:rPr>
              <a:t>através</a:t>
            </a:r>
            <a:r>
              <a:rPr sz="900" spc="13" dirty="0">
                <a:solidFill>
                  <a:srgbClr val="000000"/>
                </a:solidFill>
                <a:latin typeface="Calibri"/>
                <a:cs typeface="Calibri"/>
              </a:rPr>
              <a:t> </a:t>
            </a:r>
            <a:r>
              <a:rPr sz="900" dirty="0">
                <a:solidFill>
                  <a:srgbClr val="000000"/>
                </a:solidFill>
                <a:latin typeface="Calibri"/>
                <a:cs typeface="Calibri"/>
              </a:rPr>
              <a:t>dos</a:t>
            </a:r>
          </a:p>
        </p:txBody>
      </p:sp>
      <p:sp>
        <p:nvSpPr>
          <p:cNvPr id="18" name="object 18"/>
          <p:cNvSpPr txBox="1"/>
          <p:nvPr/>
        </p:nvSpPr>
        <p:spPr>
          <a:xfrm>
            <a:off x="644652" y="3112387"/>
            <a:ext cx="2079485" cy="1433415"/>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 Níveis corretos</a:t>
            </a:r>
            <a:r>
              <a:rPr sz="900" spc="12" dirty="0">
                <a:solidFill>
                  <a:srgbClr val="000000"/>
                </a:solidFill>
                <a:latin typeface="Calibri"/>
                <a:cs typeface="Calibri"/>
              </a:rPr>
              <a:t> </a:t>
            </a:r>
            <a:r>
              <a:rPr sz="900" dirty="0">
                <a:solidFill>
                  <a:srgbClr val="000000"/>
                </a:solidFill>
                <a:latin typeface="Calibri"/>
                <a:cs typeface="Calibri"/>
              </a:rPr>
              <a:t>do líquido </a:t>
            </a:r>
            <a:r>
              <a:rPr sz="900">
                <a:solidFill>
                  <a:srgbClr val="000000"/>
                </a:solidFill>
                <a:latin typeface="Calibri"/>
                <a:cs typeface="Calibri"/>
              </a:rPr>
              <a:t>de </a:t>
            </a:r>
            <a:r>
              <a:rPr lang="pt-BR" sz="900">
                <a:solidFill>
                  <a:srgbClr val="000000"/>
                </a:solidFill>
                <a:latin typeface="Calibri"/>
                <a:cs typeface="Calibri"/>
              </a:rPr>
              <a:t>freio</a:t>
            </a:r>
            <a:r>
              <a:rPr sz="900">
                <a:solidFill>
                  <a:srgbClr val="000000"/>
                </a:solidFill>
                <a:latin typeface="Calibri"/>
                <a:cs typeface="Calibri"/>
              </a:rPr>
              <a:t> </a:t>
            </a:r>
            <a:r>
              <a:rPr sz="900" dirty="0">
                <a:solidFill>
                  <a:srgbClr val="000000"/>
                </a:solidFill>
                <a:latin typeface="Calibri"/>
                <a:cs typeface="Calibri"/>
              </a:rPr>
              <a:t>nas</a:t>
            </a:r>
          </a:p>
          <a:p>
            <a:pPr marL="0" marR="0">
              <a:lnSpc>
                <a:spcPts val="1098"/>
              </a:lnSpc>
              <a:spcBef>
                <a:spcPts val="5"/>
              </a:spcBef>
              <a:spcAft>
                <a:spcPts val="0"/>
              </a:spcAft>
            </a:pPr>
            <a:r>
              <a:rPr sz="900" dirty="0">
                <a:solidFill>
                  <a:srgbClr val="000000"/>
                </a:solidFill>
                <a:latin typeface="Calibri"/>
                <a:cs typeface="Calibri"/>
              </a:rPr>
              <a:t>bombas</a:t>
            </a:r>
          </a:p>
          <a:p>
            <a:pPr marL="0" marR="0">
              <a:lnSpc>
                <a:spcPts val="1091"/>
              </a:lnSpc>
              <a:spcBef>
                <a:spcPts val="0"/>
              </a:spcBef>
              <a:spcAft>
                <a:spcPts val="0"/>
              </a:spcAft>
            </a:pPr>
            <a:r>
              <a:rPr sz="900" dirty="0">
                <a:solidFill>
                  <a:srgbClr val="000000"/>
                </a:solidFill>
                <a:latin typeface="Calibri"/>
                <a:cs typeface="Calibri"/>
              </a:rPr>
              <a:t>- Tato adequado dos comandos </a:t>
            </a:r>
            <a:r>
              <a:rPr sz="900" spc="13">
                <a:solidFill>
                  <a:srgbClr val="000000"/>
                </a:solidFill>
                <a:latin typeface="Calibri"/>
                <a:cs typeface="Calibri"/>
              </a:rPr>
              <a:t>de</a:t>
            </a:r>
            <a:r>
              <a:rPr sz="900" spc="-20">
                <a:solidFill>
                  <a:srgbClr val="000000"/>
                </a:solidFill>
                <a:latin typeface="Calibri"/>
                <a:cs typeface="Calibri"/>
              </a:rPr>
              <a:t> </a:t>
            </a:r>
            <a:r>
              <a:rPr lang="pt-BR" sz="900">
                <a:solidFill>
                  <a:srgbClr val="000000"/>
                </a:solidFill>
                <a:latin typeface="Calibri"/>
                <a:cs typeface="Calibri"/>
              </a:rPr>
              <a:t>freios</a:t>
            </a:r>
            <a:endParaRPr sz="900" dirty="0">
              <a:solidFill>
                <a:srgbClr val="000000"/>
              </a:solidFill>
              <a:latin typeface="Calibri"/>
              <a:cs typeface="Calibri"/>
            </a:endParaRPr>
          </a:p>
          <a:p>
            <a:pPr marL="0" marR="0">
              <a:lnSpc>
                <a:spcPts val="1098"/>
              </a:lnSpc>
              <a:spcBef>
                <a:spcPts val="5"/>
              </a:spcBef>
              <a:spcAft>
                <a:spcPts val="0"/>
              </a:spcAft>
            </a:pPr>
            <a:r>
              <a:rPr sz="900" dirty="0">
                <a:solidFill>
                  <a:srgbClr val="000000"/>
                </a:solidFill>
                <a:latin typeface="Calibri"/>
                <a:cs typeface="Calibri"/>
              </a:rPr>
              <a:t>- Pastilhas e discos sem gelo </a:t>
            </a:r>
            <a:r>
              <a:rPr sz="900" spc="11" dirty="0">
                <a:solidFill>
                  <a:srgbClr val="000000"/>
                </a:solidFill>
                <a:latin typeface="Calibri"/>
                <a:cs typeface="Calibri"/>
              </a:rPr>
              <a:t>ou</a:t>
            </a:r>
            <a:r>
              <a:rPr sz="900" spc="-22" dirty="0">
                <a:solidFill>
                  <a:srgbClr val="000000"/>
                </a:solidFill>
                <a:latin typeface="Calibri"/>
                <a:cs typeface="Calibri"/>
              </a:rPr>
              <a:t> </a:t>
            </a:r>
            <a:r>
              <a:rPr sz="900" dirty="0">
                <a:solidFill>
                  <a:srgbClr val="000000"/>
                </a:solidFill>
                <a:latin typeface="Calibri"/>
                <a:cs typeface="Calibri"/>
              </a:rPr>
              <a:t>gordura</a:t>
            </a:r>
          </a:p>
          <a:p>
            <a:pPr marL="0" marR="0">
              <a:lnSpc>
                <a:spcPts val="1092"/>
              </a:lnSpc>
              <a:spcBef>
                <a:spcPts val="0"/>
              </a:spcBef>
              <a:spcAft>
                <a:spcPts val="0"/>
              </a:spcAft>
            </a:pPr>
            <a:r>
              <a:rPr sz="900" b="1" dirty="0">
                <a:solidFill>
                  <a:srgbClr val="000000"/>
                </a:solidFill>
                <a:latin typeface="Calibri"/>
                <a:cs typeface="Calibri"/>
              </a:rPr>
              <a:t>· Suspensões</a:t>
            </a:r>
          </a:p>
          <a:p>
            <a:pPr marL="0" marR="0">
              <a:lnSpc>
                <a:spcPts val="1098"/>
              </a:lnSpc>
              <a:spcBef>
                <a:spcPts val="5"/>
              </a:spcBef>
              <a:spcAft>
                <a:spcPts val="0"/>
              </a:spcAft>
            </a:pPr>
            <a:r>
              <a:rPr sz="900" dirty="0">
                <a:solidFill>
                  <a:srgbClr val="000000"/>
                </a:solidFill>
                <a:latin typeface="Calibri"/>
                <a:cs typeface="Calibri"/>
              </a:rPr>
              <a:t>- Ao</a:t>
            </a:r>
            <a:r>
              <a:rPr sz="900" spc="14" dirty="0">
                <a:solidFill>
                  <a:srgbClr val="000000"/>
                </a:solidFill>
                <a:latin typeface="Calibri"/>
                <a:cs typeface="Calibri"/>
              </a:rPr>
              <a:t> </a:t>
            </a:r>
            <a:r>
              <a:rPr sz="900" dirty="0">
                <a:solidFill>
                  <a:srgbClr val="000000"/>
                </a:solidFill>
                <a:latin typeface="Calibri"/>
                <a:cs typeface="Calibri"/>
              </a:rPr>
              <a:t>pressionar para baixo recuperam de</a:t>
            </a:r>
          </a:p>
          <a:p>
            <a:pPr marL="0" marR="0">
              <a:lnSpc>
                <a:spcPts val="1098"/>
              </a:lnSpc>
              <a:spcBef>
                <a:spcPts val="5"/>
              </a:spcBef>
              <a:spcAft>
                <a:spcPts val="0"/>
              </a:spcAft>
            </a:pPr>
            <a:r>
              <a:rPr sz="900" dirty="0">
                <a:solidFill>
                  <a:srgbClr val="000000"/>
                </a:solidFill>
                <a:latin typeface="Calibri"/>
                <a:cs typeface="Calibri"/>
              </a:rPr>
              <a:t>forma suave automaticamente</a:t>
            </a:r>
          </a:p>
          <a:p>
            <a:pPr marL="0" marR="0">
              <a:lnSpc>
                <a:spcPts val="1092"/>
              </a:lnSpc>
              <a:spcBef>
                <a:spcPts val="0"/>
              </a:spcBef>
              <a:spcAft>
                <a:spcPts val="0"/>
              </a:spcAft>
            </a:pPr>
            <a:r>
              <a:rPr sz="900" b="1" dirty="0">
                <a:solidFill>
                  <a:srgbClr val="000000"/>
                </a:solidFill>
                <a:latin typeface="Calibri"/>
                <a:cs typeface="Calibri"/>
              </a:rPr>
              <a:t>· Corrente de</a:t>
            </a:r>
            <a:r>
              <a:rPr sz="900" b="1" spc="12" dirty="0">
                <a:solidFill>
                  <a:srgbClr val="000000"/>
                </a:solidFill>
                <a:latin typeface="Calibri"/>
                <a:cs typeface="Calibri"/>
              </a:rPr>
              <a:t> </a:t>
            </a:r>
            <a:r>
              <a:rPr sz="900" b="1" dirty="0">
                <a:solidFill>
                  <a:srgbClr val="000000"/>
                </a:solidFill>
                <a:latin typeface="Calibri"/>
                <a:cs typeface="Calibri"/>
              </a:rPr>
              <a:t>transmissão</a:t>
            </a:r>
          </a:p>
          <a:p>
            <a:pPr marL="0" marR="0">
              <a:lnSpc>
                <a:spcPts val="1098"/>
              </a:lnSpc>
              <a:spcBef>
                <a:spcPts val="5"/>
              </a:spcBef>
              <a:spcAft>
                <a:spcPts val="0"/>
              </a:spcAft>
            </a:pPr>
            <a:r>
              <a:rPr sz="900" dirty="0">
                <a:solidFill>
                  <a:srgbClr val="000000"/>
                </a:solidFill>
                <a:latin typeface="Calibri"/>
                <a:cs typeface="Calibri"/>
              </a:rPr>
              <a:t>- Sem desgaste ou danos</a:t>
            </a:r>
          </a:p>
          <a:p>
            <a:pPr marL="0" marR="0">
              <a:lnSpc>
                <a:spcPts val="1092"/>
              </a:lnSpc>
              <a:spcBef>
                <a:spcPts val="0"/>
              </a:spcBef>
              <a:spcAft>
                <a:spcPts val="0"/>
              </a:spcAft>
            </a:pPr>
            <a:r>
              <a:rPr sz="900" dirty="0">
                <a:solidFill>
                  <a:srgbClr val="000000"/>
                </a:solidFill>
                <a:latin typeface="Calibri"/>
                <a:cs typeface="Calibri"/>
              </a:rPr>
              <a:t>- Tensão adequada</a:t>
            </a:r>
          </a:p>
        </p:txBody>
      </p:sp>
      <p:sp>
        <p:nvSpPr>
          <p:cNvPr id="19" name="object 19"/>
          <p:cNvSpPr txBox="1"/>
          <p:nvPr/>
        </p:nvSpPr>
        <p:spPr>
          <a:xfrm>
            <a:off x="2747772" y="3112387"/>
            <a:ext cx="2057195" cy="1154523"/>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stop, piscas, matrícula</a:t>
            </a:r>
            <a:r>
              <a:rPr sz="900" spc="23" dirty="0">
                <a:solidFill>
                  <a:srgbClr val="000000"/>
                </a:solidFill>
                <a:latin typeface="Calibri"/>
                <a:cs typeface="Calibri"/>
              </a:rPr>
              <a:t> </a:t>
            </a:r>
            <a:r>
              <a:rPr sz="900" dirty="0">
                <a:solidFill>
                  <a:srgbClr val="000000"/>
                </a:solidFill>
                <a:latin typeface="Calibri"/>
                <a:cs typeface="Calibri"/>
              </a:rPr>
              <a:t>e luz do</a:t>
            </a:r>
            <a:r>
              <a:rPr sz="900" spc="11" dirty="0">
                <a:solidFill>
                  <a:srgbClr val="000000"/>
                </a:solidFill>
                <a:latin typeface="Calibri"/>
                <a:cs typeface="Calibri"/>
              </a:rPr>
              <a:t> </a:t>
            </a:r>
            <a:r>
              <a:rPr sz="900" dirty="0">
                <a:solidFill>
                  <a:srgbClr val="000000"/>
                </a:solidFill>
                <a:latin typeface="Calibri"/>
                <a:cs typeface="Calibri"/>
              </a:rPr>
              <a:t>painel de</a:t>
            </a:r>
          </a:p>
          <a:p>
            <a:pPr marL="0" marR="0">
              <a:lnSpc>
                <a:spcPts val="1098"/>
              </a:lnSpc>
              <a:spcBef>
                <a:spcPts val="5"/>
              </a:spcBef>
              <a:spcAft>
                <a:spcPts val="0"/>
              </a:spcAft>
            </a:pPr>
            <a:r>
              <a:rPr sz="900" dirty="0">
                <a:solidFill>
                  <a:srgbClr val="000000"/>
                </a:solidFill>
                <a:latin typeface="Calibri"/>
                <a:cs typeface="Calibri"/>
              </a:rPr>
              <a:t>instrumentos funcionam corretamente</a:t>
            </a:r>
          </a:p>
          <a:p>
            <a:pPr marL="0" marR="0">
              <a:lnSpc>
                <a:spcPts val="1091"/>
              </a:lnSpc>
              <a:spcBef>
                <a:spcPts val="0"/>
              </a:spcBef>
              <a:spcAft>
                <a:spcPts val="0"/>
              </a:spcAft>
            </a:pPr>
            <a:r>
              <a:rPr sz="900" b="1" dirty="0">
                <a:solidFill>
                  <a:srgbClr val="000000"/>
                </a:solidFill>
                <a:latin typeface="Calibri"/>
                <a:cs typeface="Calibri"/>
              </a:rPr>
              <a:t>· Luzes de</a:t>
            </a:r>
            <a:r>
              <a:rPr sz="900" b="1" spc="12" dirty="0">
                <a:solidFill>
                  <a:srgbClr val="000000"/>
                </a:solidFill>
                <a:latin typeface="Calibri"/>
                <a:cs typeface="Calibri"/>
              </a:rPr>
              <a:t> </a:t>
            </a:r>
            <a:r>
              <a:rPr sz="900" b="1" dirty="0">
                <a:solidFill>
                  <a:srgbClr val="000000"/>
                </a:solidFill>
                <a:latin typeface="Calibri"/>
                <a:cs typeface="Calibri"/>
              </a:rPr>
              <a:t>aviso</a:t>
            </a:r>
          </a:p>
          <a:p>
            <a:pPr marL="0" marR="0">
              <a:lnSpc>
                <a:spcPts val="1098"/>
              </a:lnSpc>
              <a:spcBef>
                <a:spcPts val="5"/>
              </a:spcBef>
              <a:spcAft>
                <a:spcPts val="0"/>
              </a:spcAft>
            </a:pPr>
            <a:r>
              <a:rPr sz="900" dirty="0">
                <a:solidFill>
                  <a:srgbClr val="000000"/>
                </a:solidFill>
                <a:latin typeface="Calibri"/>
                <a:cs typeface="Calibri"/>
              </a:rPr>
              <a:t>- Os</a:t>
            </a:r>
            <a:r>
              <a:rPr sz="900" spc="-17" dirty="0">
                <a:solidFill>
                  <a:srgbClr val="000000"/>
                </a:solidFill>
                <a:latin typeface="Calibri"/>
                <a:cs typeface="Calibri"/>
              </a:rPr>
              <a:t> </a:t>
            </a:r>
            <a:r>
              <a:rPr sz="900" dirty="0">
                <a:solidFill>
                  <a:srgbClr val="000000"/>
                </a:solidFill>
                <a:latin typeface="Calibri"/>
                <a:cs typeface="Calibri"/>
              </a:rPr>
              <a:t>avisadores </a:t>
            </a:r>
            <a:r>
              <a:rPr sz="900" spc="13" dirty="0">
                <a:solidFill>
                  <a:srgbClr val="000000"/>
                </a:solidFill>
                <a:latin typeface="Calibri"/>
                <a:cs typeface="Calibri"/>
              </a:rPr>
              <a:t>de</a:t>
            </a:r>
            <a:r>
              <a:rPr sz="900" spc="-20" dirty="0">
                <a:solidFill>
                  <a:srgbClr val="000000"/>
                </a:solidFill>
                <a:latin typeface="Calibri"/>
                <a:cs typeface="Calibri"/>
              </a:rPr>
              <a:t> </a:t>
            </a:r>
            <a:r>
              <a:rPr sz="900" dirty="0">
                <a:solidFill>
                  <a:srgbClr val="000000"/>
                </a:solidFill>
                <a:latin typeface="Calibri"/>
                <a:cs typeface="Calibri"/>
              </a:rPr>
              <a:t>luzes,</a:t>
            </a:r>
            <a:r>
              <a:rPr sz="900" spc="14" dirty="0">
                <a:solidFill>
                  <a:srgbClr val="000000"/>
                </a:solidFill>
                <a:latin typeface="Calibri"/>
                <a:cs typeface="Calibri"/>
              </a:rPr>
              <a:t> </a:t>
            </a:r>
            <a:r>
              <a:rPr sz="900" dirty="0">
                <a:solidFill>
                  <a:srgbClr val="000000"/>
                </a:solidFill>
                <a:latin typeface="Calibri"/>
                <a:cs typeface="Calibri"/>
              </a:rPr>
              <a:t>ponto morto e</a:t>
            </a:r>
          </a:p>
          <a:p>
            <a:pPr marL="0" marR="0">
              <a:lnSpc>
                <a:spcPts val="1092"/>
              </a:lnSpc>
              <a:spcBef>
                <a:spcPts val="0"/>
              </a:spcBef>
              <a:spcAft>
                <a:spcPts val="0"/>
              </a:spcAft>
            </a:pPr>
            <a:r>
              <a:rPr sz="900" dirty="0">
                <a:solidFill>
                  <a:srgbClr val="000000"/>
                </a:solidFill>
                <a:latin typeface="Calibri"/>
                <a:cs typeface="Calibri"/>
              </a:rPr>
              <a:t>piscas funcionam corretamente.</a:t>
            </a:r>
            <a:r>
              <a:rPr sz="900" spc="13" dirty="0">
                <a:solidFill>
                  <a:srgbClr val="000000"/>
                </a:solidFill>
                <a:latin typeface="Calibri"/>
                <a:cs typeface="Calibri"/>
              </a:rPr>
              <a:t> </a:t>
            </a:r>
            <a:r>
              <a:rPr sz="900" dirty="0">
                <a:solidFill>
                  <a:srgbClr val="000000"/>
                </a:solidFill>
                <a:latin typeface="Calibri"/>
                <a:cs typeface="Calibri"/>
              </a:rPr>
              <a:t>Os</a:t>
            </a:r>
            <a:r>
              <a:rPr sz="900" spc="-17" dirty="0">
                <a:solidFill>
                  <a:srgbClr val="000000"/>
                </a:solidFill>
                <a:latin typeface="Calibri"/>
                <a:cs typeface="Calibri"/>
              </a:rPr>
              <a:t> </a:t>
            </a:r>
            <a:r>
              <a:rPr sz="900" dirty="0">
                <a:solidFill>
                  <a:srgbClr val="000000"/>
                </a:solidFill>
                <a:latin typeface="Calibri"/>
                <a:cs typeface="Calibri"/>
              </a:rPr>
              <a:t>aviso</a:t>
            </a:r>
          </a:p>
          <a:p>
            <a:pPr marL="0" marR="0">
              <a:lnSpc>
                <a:spcPts val="1098"/>
              </a:lnSpc>
              <a:spcBef>
                <a:spcPts val="5"/>
              </a:spcBef>
              <a:spcAft>
                <a:spcPts val="0"/>
              </a:spcAft>
            </a:pPr>
            <a:r>
              <a:rPr sz="900" dirty="0">
                <a:solidFill>
                  <a:srgbClr val="000000"/>
                </a:solidFill>
                <a:latin typeface="Calibri"/>
                <a:cs typeface="Calibri"/>
              </a:rPr>
              <a:t>de pressão do</a:t>
            </a:r>
            <a:r>
              <a:rPr sz="900" spc="11" dirty="0">
                <a:solidFill>
                  <a:srgbClr val="000000"/>
                </a:solidFill>
                <a:latin typeface="Calibri"/>
                <a:cs typeface="Calibri"/>
              </a:rPr>
              <a:t> </a:t>
            </a:r>
            <a:r>
              <a:rPr sz="900" dirty="0">
                <a:solidFill>
                  <a:srgbClr val="000000"/>
                </a:solidFill>
                <a:latin typeface="Calibri"/>
                <a:cs typeface="Calibri"/>
              </a:rPr>
              <a:t>óleo, injeção e baixo nível</a:t>
            </a:r>
          </a:p>
          <a:p>
            <a:pPr marL="0" marR="0">
              <a:lnSpc>
                <a:spcPts val="1098"/>
              </a:lnSpc>
              <a:spcBef>
                <a:spcPts val="5"/>
              </a:spcBef>
              <a:spcAft>
                <a:spcPts val="0"/>
              </a:spcAft>
            </a:pPr>
            <a:r>
              <a:rPr sz="900" dirty="0">
                <a:solidFill>
                  <a:srgbClr val="000000"/>
                </a:solidFill>
                <a:latin typeface="Calibri"/>
                <a:cs typeface="Calibri"/>
              </a:rPr>
              <a:t>de óleo iluminam-se </a:t>
            </a:r>
            <a:r>
              <a:rPr sz="900" spc="11" dirty="0">
                <a:solidFill>
                  <a:srgbClr val="000000"/>
                </a:solidFill>
                <a:latin typeface="Calibri"/>
                <a:cs typeface="Calibri"/>
              </a:rPr>
              <a:t>ou</a:t>
            </a:r>
            <a:r>
              <a:rPr sz="900" spc="-22" dirty="0">
                <a:solidFill>
                  <a:srgbClr val="000000"/>
                </a:solidFill>
                <a:latin typeface="Calibri"/>
                <a:cs typeface="Calibri"/>
              </a:rPr>
              <a:t> </a:t>
            </a:r>
            <a:r>
              <a:rPr sz="900" dirty="0">
                <a:solidFill>
                  <a:srgbClr val="000000"/>
                </a:solidFill>
                <a:latin typeface="Calibri"/>
                <a:cs typeface="Calibri"/>
              </a:rPr>
              <a:t>piscam ao</a:t>
            </a:r>
            <a:r>
              <a:rPr sz="900" spc="11" dirty="0">
                <a:solidFill>
                  <a:srgbClr val="000000"/>
                </a:solidFill>
                <a:latin typeface="Calibri"/>
                <a:cs typeface="Calibri"/>
              </a:rPr>
              <a:t> </a:t>
            </a:r>
            <a:r>
              <a:rPr sz="900" dirty="0">
                <a:solidFill>
                  <a:srgbClr val="000000"/>
                </a:solidFill>
                <a:latin typeface="Calibri"/>
                <a:cs typeface="Calibri"/>
              </a:rPr>
              <a:t>ligar</a:t>
            </a:r>
          </a:p>
          <a:p>
            <a:pPr marL="0" marR="0">
              <a:lnSpc>
                <a:spcPts val="1092"/>
              </a:lnSpc>
              <a:spcBef>
                <a:spcPts val="0"/>
              </a:spcBef>
              <a:spcAft>
                <a:spcPts val="0"/>
              </a:spcAft>
            </a:pPr>
            <a:r>
              <a:rPr sz="900" dirty="0">
                <a:solidFill>
                  <a:srgbClr val="000000"/>
                </a:solidFill>
                <a:latin typeface="Calibri"/>
                <a:cs typeface="Calibri"/>
              </a:rPr>
              <a:t>motor</a:t>
            </a:r>
          </a:p>
        </p:txBody>
      </p:sp>
      <p:sp>
        <p:nvSpPr>
          <p:cNvPr id="20" name="object 20"/>
          <p:cNvSpPr txBox="1"/>
          <p:nvPr/>
        </p:nvSpPr>
        <p:spPr>
          <a:xfrm>
            <a:off x="4846319" y="3112387"/>
            <a:ext cx="2052139" cy="456531"/>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retrovisores os objetos a 10 metros atrás</a:t>
            </a:r>
          </a:p>
          <a:p>
            <a:pPr marL="0" marR="0">
              <a:lnSpc>
                <a:spcPts val="1098"/>
              </a:lnSpc>
              <a:spcBef>
                <a:spcPts val="5"/>
              </a:spcBef>
              <a:spcAft>
                <a:spcPts val="0"/>
              </a:spcAft>
            </a:pPr>
            <a:r>
              <a:rPr sz="900" dirty="0">
                <a:solidFill>
                  <a:srgbClr val="000000"/>
                </a:solidFill>
                <a:latin typeface="Calibri"/>
                <a:cs typeface="Calibri"/>
              </a:rPr>
              <a:t>de si</a:t>
            </a:r>
            <a:r>
              <a:rPr sz="900" spc="12" dirty="0">
                <a:solidFill>
                  <a:srgbClr val="000000"/>
                </a:solidFill>
                <a:latin typeface="Calibri"/>
                <a:cs typeface="Calibri"/>
              </a:rPr>
              <a:t> </a:t>
            </a:r>
            <a:r>
              <a:rPr sz="900" dirty="0">
                <a:solidFill>
                  <a:srgbClr val="000000"/>
                </a:solidFill>
                <a:latin typeface="Calibri"/>
                <a:cs typeface="Calibri"/>
              </a:rPr>
              <a:t>num campo de visão</a:t>
            </a:r>
            <a:r>
              <a:rPr sz="900" spc="14" dirty="0">
                <a:solidFill>
                  <a:srgbClr val="000000"/>
                </a:solidFill>
                <a:latin typeface="Calibri"/>
                <a:cs typeface="Calibri"/>
              </a:rPr>
              <a:t> </a:t>
            </a:r>
            <a:r>
              <a:rPr sz="900" dirty="0">
                <a:solidFill>
                  <a:srgbClr val="000000"/>
                </a:solidFill>
                <a:latin typeface="Calibri"/>
                <a:cs typeface="Calibri"/>
              </a:rPr>
              <a:t>de 4 metros</a:t>
            </a:r>
          </a:p>
          <a:p>
            <a:pPr marL="0" marR="0">
              <a:lnSpc>
                <a:spcPts val="1091"/>
              </a:lnSpc>
              <a:spcBef>
                <a:spcPts val="0"/>
              </a:spcBef>
              <a:spcAft>
                <a:spcPts val="0"/>
              </a:spcAft>
            </a:pPr>
            <a:r>
              <a:rPr sz="900" dirty="0">
                <a:solidFill>
                  <a:srgbClr val="000000"/>
                </a:solidFill>
                <a:latin typeface="Calibri"/>
                <a:cs typeface="Calibri"/>
              </a:rPr>
              <a:t>- Se não for assim, ajuste os retrovisores</a:t>
            </a:r>
          </a:p>
        </p:txBody>
      </p:sp>
      <p:sp>
        <p:nvSpPr>
          <p:cNvPr id="21" name="object 2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1"/>
          <p:cNvSpPr/>
          <p:nvPr/>
        </p:nvSpPr>
        <p:spPr>
          <a:xfrm>
            <a:off x="5701284" y="3154172"/>
            <a:ext cx="114300" cy="13411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072127" y="2120900"/>
            <a:ext cx="131064" cy="10972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3182112" y="1401572"/>
            <a:ext cx="137159" cy="128016"/>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3617976" y="1200404"/>
            <a:ext cx="140208" cy="124967"/>
          </a:xfrm>
          <a:prstGeom prst="rect">
            <a:avLst/>
          </a:prstGeom>
          <a:blipFill>
            <a:blip r:embed="rId5" cstate="print"/>
            <a:stretch>
              <a:fillRect/>
            </a:stretch>
          </a:blipFill>
        </p:spPr>
        <p:txBody>
          <a:bodyPr wrap="square" lIns="0" tIns="0" rIns="0" bIns="0" rtlCol="0">
            <a:spAutoFit/>
          </a:bodyPr>
          <a:lstStyle/>
          <a:p>
            <a:endParaRPr/>
          </a:p>
        </p:txBody>
      </p:sp>
      <p:sp>
        <p:nvSpPr>
          <p:cNvPr id="5" name="object 5"/>
          <p:cNvSpPr/>
          <p:nvPr/>
        </p:nvSpPr>
        <p:spPr>
          <a:xfrm>
            <a:off x="696468" y="593852"/>
            <a:ext cx="6304787" cy="19811"/>
          </a:xfrm>
          <a:prstGeom prst="rect">
            <a:avLst/>
          </a:prstGeom>
          <a:blipFill>
            <a:blip r:embed="rId6" cstate="print"/>
            <a:stretch>
              <a:fillRect/>
            </a:stretch>
          </a:blipFill>
        </p:spPr>
        <p:txBody>
          <a:bodyPr wrap="square" lIns="0" tIns="0" rIns="0" bIns="0" rtlCol="0">
            <a:spAutoFit/>
          </a:bodyPr>
          <a:lstStyle/>
          <a:p>
            <a:endParaRPr/>
          </a:p>
        </p:txBody>
      </p:sp>
      <p:sp>
        <p:nvSpPr>
          <p:cNvPr id="8" name="object 8"/>
          <p:cNvSpPr txBox="1"/>
          <p:nvPr/>
        </p:nvSpPr>
        <p:spPr>
          <a:xfrm>
            <a:off x="684275" y="712445"/>
            <a:ext cx="1733141"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Arranque do</a:t>
            </a:r>
            <a:r>
              <a:rPr sz="1400" b="1" spc="24" dirty="0">
                <a:solidFill>
                  <a:srgbClr val="365F91"/>
                </a:solidFill>
                <a:latin typeface="Cambria"/>
                <a:cs typeface="Cambria"/>
              </a:rPr>
              <a:t> </a:t>
            </a:r>
            <a:r>
              <a:rPr sz="1400" b="1" dirty="0">
                <a:solidFill>
                  <a:srgbClr val="365F91"/>
                </a:solidFill>
                <a:latin typeface="Cambria"/>
                <a:cs typeface="Cambria"/>
              </a:rPr>
              <a:t>motor</a:t>
            </a:r>
          </a:p>
        </p:txBody>
      </p:sp>
      <p:sp>
        <p:nvSpPr>
          <p:cNvPr id="9" name="object 9"/>
          <p:cNvSpPr txBox="1"/>
          <p:nvPr/>
        </p:nvSpPr>
        <p:spPr>
          <a:xfrm>
            <a:off x="684275" y="986120"/>
            <a:ext cx="6363099" cy="132788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Recolha o descanso lateral.</a:t>
            </a:r>
          </a:p>
          <a:p>
            <a:pPr marL="0" marR="0">
              <a:lnSpc>
                <a:spcPts val="1347"/>
              </a:lnSpc>
              <a:spcBef>
                <a:spcPts val="310"/>
              </a:spcBef>
              <a:spcAft>
                <a:spcPts val="0"/>
              </a:spcAft>
            </a:pPr>
            <a:r>
              <a:rPr sz="1100" dirty="0">
                <a:solidFill>
                  <a:srgbClr val="000000"/>
                </a:solidFill>
                <a:latin typeface="Calibri"/>
                <a:cs typeface="Calibri"/>
              </a:rPr>
              <a:t>Certifique-se</a:t>
            </a:r>
            <a:r>
              <a:rPr sz="1100" spc="-18" dirty="0">
                <a:solidFill>
                  <a:srgbClr val="000000"/>
                </a:solidFill>
                <a:latin typeface="Calibri"/>
                <a:cs typeface="Calibri"/>
              </a:rPr>
              <a:t> </a:t>
            </a:r>
            <a:r>
              <a:rPr sz="1100" dirty="0">
                <a:solidFill>
                  <a:srgbClr val="000000"/>
                </a:solidFill>
                <a:latin typeface="Calibri"/>
                <a:cs typeface="Calibri"/>
              </a:rPr>
              <a:t>que o</a:t>
            </a:r>
            <a:r>
              <a:rPr sz="1100" spc="17" dirty="0">
                <a:solidFill>
                  <a:srgbClr val="000000"/>
                </a:solidFill>
                <a:latin typeface="Calibri"/>
                <a:cs typeface="Calibri"/>
              </a:rPr>
              <a:t> </a:t>
            </a:r>
            <a:r>
              <a:rPr sz="1100" dirty="0">
                <a:solidFill>
                  <a:srgbClr val="000000"/>
                </a:solidFill>
                <a:latin typeface="Calibri"/>
                <a:cs typeface="Calibri"/>
              </a:rPr>
              <a:t>corta-corrente está na posição “</a:t>
            </a:r>
            <a:r>
              <a:rPr sz="1100" spc="793" dirty="0">
                <a:solidFill>
                  <a:srgbClr val="000000"/>
                </a:solidFill>
                <a:latin typeface="Calibri"/>
                <a:cs typeface="Calibri"/>
              </a:rPr>
              <a:t> </a:t>
            </a:r>
            <a:r>
              <a:rPr sz="1100" dirty="0">
                <a:solidFill>
                  <a:srgbClr val="000000"/>
                </a:solidFill>
                <a:latin typeface="Calibri"/>
                <a:cs typeface="Calibri"/>
              </a:rPr>
              <a:t>”.</a:t>
            </a:r>
          </a:p>
          <a:p>
            <a:pPr marL="0" marR="0">
              <a:lnSpc>
                <a:spcPts val="1347"/>
              </a:lnSpc>
              <a:spcBef>
                <a:spcPts val="298"/>
              </a:spcBef>
              <a:spcAft>
                <a:spcPts val="0"/>
              </a:spcAft>
            </a:pPr>
            <a:r>
              <a:rPr sz="1100" dirty="0">
                <a:solidFill>
                  <a:srgbClr val="000000"/>
                </a:solidFill>
                <a:latin typeface="Calibri"/>
                <a:cs typeface="Calibri"/>
              </a:rPr>
              <a:t>Introduza a chave na ignição e rode-a para “</a:t>
            </a:r>
            <a:r>
              <a:rPr sz="1100" spc="793" dirty="0">
                <a:solidFill>
                  <a:srgbClr val="000000"/>
                </a:solidFill>
                <a:latin typeface="Calibri"/>
                <a:cs typeface="Calibri"/>
              </a:rPr>
              <a:t> </a:t>
            </a:r>
            <a:r>
              <a:rPr sz="1100" dirty="0">
                <a:solidFill>
                  <a:srgbClr val="000000"/>
                </a:solidFill>
                <a:latin typeface="Calibri"/>
                <a:cs typeface="Calibri"/>
              </a:rPr>
              <a:t>”.</a:t>
            </a:r>
          </a:p>
          <a:p>
            <a:pPr marL="0" marR="0">
              <a:lnSpc>
                <a:spcPts val="1347"/>
              </a:lnSpc>
              <a:spcBef>
                <a:spcPts val="248"/>
              </a:spcBef>
              <a:spcAft>
                <a:spcPts val="0"/>
              </a:spcAft>
            </a:pPr>
            <a:r>
              <a:rPr sz="1100" dirty="0">
                <a:solidFill>
                  <a:srgbClr val="000000"/>
                </a:solidFill>
                <a:latin typeface="Calibri"/>
                <a:cs typeface="Calibri"/>
              </a:rPr>
              <a:t>Confirme que o motor está</a:t>
            </a:r>
            <a:r>
              <a:rPr sz="1100" spc="-14" dirty="0">
                <a:solidFill>
                  <a:srgbClr val="000000"/>
                </a:solidFill>
                <a:latin typeface="Calibri"/>
                <a:cs typeface="Calibri"/>
              </a:rPr>
              <a:t> </a:t>
            </a:r>
            <a:r>
              <a:rPr sz="1100" dirty="0">
                <a:solidFill>
                  <a:srgbClr val="000000"/>
                </a:solidFill>
                <a:latin typeface="Calibri"/>
                <a:cs typeface="Calibri"/>
              </a:rPr>
              <a:t>em ponto morto, certificando-se que a luz de aviso “N”</a:t>
            </a:r>
            <a:r>
              <a:rPr sz="1100" spc="10" dirty="0">
                <a:solidFill>
                  <a:srgbClr val="000000"/>
                </a:solidFill>
                <a:latin typeface="Calibri"/>
                <a:cs typeface="Calibri"/>
              </a:rPr>
              <a:t> </a:t>
            </a:r>
            <a:r>
              <a:rPr sz="1100" dirty="0">
                <a:solidFill>
                  <a:srgbClr val="000000"/>
                </a:solidFill>
                <a:latin typeface="Calibri"/>
                <a:cs typeface="Calibri"/>
              </a:rPr>
              <a:t>no painel de instrumentos</a:t>
            </a:r>
          </a:p>
          <a:p>
            <a:pPr marL="0" marR="0">
              <a:lnSpc>
                <a:spcPts val="1200"/>
              </a:lnSpc>
              <a:spcBef>
                <a:spcPts val="0"/>
              </a:spcBef>
              <a:spcAft>
                <a:spcPts val="0"/>
              </a:spcAft>
            </a:pPr>
            <a:r>
              <a:rPr sz="1100" dirty="0">
                <a:solidFill>
                  <a:srgbClr val="000000"/>
                </a:solidFill>
                <a:latin typeface="Calibri"/>
                <a:cs typeface="Calibri"/>
              </a:rPr>
              <a:t>se acende.</a:t>
            </a:r>
          </a:p>
          <a:p>
            <a:pPr marL="0" marR="0">
              <a:lnSpc>
                <a:spcPts val="1347"/>
              </a:lnSpc>
              <a:spcBef>
                <a:spcPts val="310"/>
              </a:spcBef>
              <a:spcAft>
                <a:spcPts val="0"/>
              </a:spcAft>
            </a:pPr>
            <a:r>
              <a:rPr sz="1100" dirty="0">
                <a:solidFill>
                  <a:srgbClr val="000000"/>
                </a:solidFill>
                <a:latin typeface="Calibri"/>
                <a:cs typeface="Calibri"/>
              </a:rPr>
              <a:t>Com</a:t>
            </a:r>
            <a:r>
              <a:rPr sz="1100" spc="12" dirty="0">
                <a:solidFill>
                  <a:srgbClr val="000000"/>
                </a:solidFill>
                <a:latin typeface="Calibri"/>
                <a:cs typeface="Calibri"/>
              </a:rPr>
              <a:t> </a:t>
            </a:r>
            <a:r>
              <a:rPr sz="1100" dirty="0">
                <a:solidFill>
                  <a:srgbClr val="000000"/>
                </a:solidFill>
                <a:latin typeface="Calibri"/>
                <a:cs typeface="Calibri"/>
              </a:rPr>
              <a:t>estas condições</a:t>
            </a:r>
            <a:r>
              <a:rPr sz="1100" spc="-15" dirty="0">
                <a:solidFill>
                  <a:srgbClr val="000000"/>
                </a:solidFill>
                <a:latin typeface="Calibri"/>
                <a:cs typeface="Calibri"/>
              </a:rPr>
              <a:t> </a:t>
            </a:r>
            <a:r>
              <a:rPr sz="1100" dirty="0">
                <a:solidFill>
                  <a:srgbClr val="000000"/>
                </a:solidFill>
                <a:latin typeface="Calibri"/>
                <a:cs typeface="Calibri"/>
              </a:rPr>
              <a:t>cumpridas, acione firmemente a manete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a:t>
            </a:r>
            <a:r>
              <a:rPr sz="1100" spc="18">
                <a:solidFill>
                  <a:srgbClr val="000000"/>
                </a:solidFill>
                <a:latin typeface="Calibri"/>
                <a:cs typeface="Calibri"/>
              </a:rPr>
              <a:t> </a:t>
            </a:r>
            <a:r>
              <a:rPr sz="1100" dirty="0">
                <a:solidFill>
                  <a:srgbClr val="000000"/>
                </a:solidFill>
                <a:latin typeface="Calibri"/>
                <a:cs typeface="Calibri"/>
              </a:rPr>
              <a:t>com a mão esquerda por</a:t>
            </a:r>
          </a:p>
          <a:p>
            <a:pPr marL="0" marR="0">
              <a:lnSpc>
                <a:spcPts val="1200"/>
              </a:lnSpc>
              <a:spcBef>
                <a:spcPts val="0"/>
              </a:spcBef>
              <a:spcAft>
                <a:spcPts val="0"/>
              </a:spcAft>
            </a:pPr>
            <a:r>
              <a:rPr sz="1100" dirty="0">
                <a:solidFill>
                  <a:srgbClr val="000000"/>
                </a:solidFill>
                <a:latin typeface="Calibri"/>
                <a:cs typeface="Calibri"/>
              </a:rPr>
              <a:t>segurança </a:t>
            </a:r>
            <a:r>
              <a:rPr sz="1100">
                <a:solidFill>
                  <a:srgbClr val="000000"/>
                </a:solidFill>
                <a:latin typeface="Calibri"/>
                <a:cs typeface="Calibri"/>
              </a:rPr>
              <a:t>e</a:t>
            </a:r>
            <a:r>
              <a:rPr sz="1100" spc="10">
                <a:solidFill>
                  <a:srgbClr val="000000"/>
                </a:solidFill>
                <a:latin typeface="Calibri"/>
                <a:cs typeface="Calibri"/>
              </a:rPr>
              <a:t> </a:t>
            </a:r>
            <a:r>
              <a:rPr lang="pt-BR" sz="1100">
                <a:solidFill>
                  <a:srgbClr val="000000"/>
                </a:solidFill>
                <a:latin typeface="Calibri"/>
                <a:cs typeface="Calibri"/>
              </a:rPr>
              <a:t>aperte</a:t>
            </a:r>
            <a:r>
              <a:rPr sz="1100">
                <a:solidFill>
                  <a:srgbClr val="000000"/>
                </a:solidFill>
                <a:latin typeface="Calibri"/>
                <a:cs typeface="Calibri"/>
              </a:rPr>
              <a:t> </a:t>
            </a:r>
            <a:r>
              <a:rPr sz="1100" dirty="0">
                <a:solidFill>
                  <a:srgbClr val="000000"/>
                </a:solidFill>
                <a:latin typeface="Calibri"/>
                <a:cs typeface="Calibri"/>
              </a:rPr>
              <a:t>com</a:t>
            </a:r>
            <a:r>
              <a:rPr sz="1100" spc="12"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mão</a:t>
            </a:r>
            <a:r>
              <a:rPr sz="1100" spc="21" dirty="0">
                <a:solidFill>
                  <a:srgbClr val="000000"/>
                </a:solidFill>
                <a:latin typeface="Calibri"/>
                <a:cs typeface="Calibri"/>
              </a:rPr>
              <a:t> </a:t>
            </a:r>
            <a:r>
              <a:rPr sz="1100" dirty="0">
                <a:solidFill>
                  <a:srgbClr val="000000"/>
                </a:solidFill>
                <a:latin typeface="Calibri"/>
                <a:cs typeface="Calibri"/>
              </a:rPr>
              <a:t>direita o botão</a:t>
            </a:r>
            <a:r>
              <a:rPr sz="1100" spc="17"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arranque “</a:t>
            </a:r>
            <a:r>
              <a:rPr sz="1100" spc="804" dirty="0">
                <a:solidFill>
                  <a:srgbClr val="000000"/>
                </a:solidFill>
                <a:latin typeface="Calibri"/>
                <a:cs typeface="Calibri"/>
              </a:rPr>
              <a:t> </a:t>
            </a:r>
            <a:r>
              <a:rPr sz="1100" dirty="0">
                <a:solidFill>
                  <a:srgbClr val="000000"/>
                </a:solidFill>
                <a:latin typeface="Calibri"/>
                <a:cs typeface="Calibri"/>
              </a:rPr>
              <a:t>” sem rodar o acelerador.</a:t>
            </a:r>
          </a:p>
        </p:txBody>
      </p:sp>
      <p:sp>
        <p:nvSpPr>
          <p:cNvPr id="10" name="object 10"/>
          <p:cNvSpPr txBox="1"/>
          <p:nvPr/>
        </p:nvSpPr>
        <p:spPr>
          <a:xfrm>
            <a:off x="684275" y="2318096"/>
            <a:ext cx="4514606"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o </a:t>
            </a:r>
            <a:r>
              <a:rPr sz="1100">
                <a:solidFill>
                  <a:srgbClr val="000000"/>
                </a:solidFill>
                <a:latin typeface="Calibri"/>
                <a:cs typeface="Calibri"/>
              </a:rPr>
              <a:t>motor</a:t>
            </a:r>
            <a:r>
              <a:rPr sz="1100" spc="-19">
                <a:solidFill>
                  <a:srgbClr val="000000"/>
                </a:solidFill>
                <a:latin typeface="Calibri"/>
                <a:cs typeface="Calibri"/>
              </a:rPr>
              <a:t> </a:t>
            </a:r>
            <a:r>
              <a:rPr lang="pt-BR" sz="1100">
                <a:solidFill>
                  <a:srgbClr val="000000"/>
                </a:solidFill>
                <a:latin typeface="Calibri"/>
                <a:cs typeface="Calibri"/>
              </a:rPr>
              <a:t>funcionar</a:t>
            </a:r>
            <a:r>
              <a:rPr sz="1100">
                <a:solidFill>
                  <a:srgbClr val="000000"/>
                </a:solidFill>
                <a:latin typeface="Calibri"/>
                <a:cs typeface="Calibri"/>
              </a:rPr>
              <a:t> </a:t>
            </a:r>
            <a:r>
              <a:rPr sz="1100" dirty="0">
                <a:solidFill>
                  <a:srgbClr val="000000"/>
                </a:solidFill>
                <a:latin typeface="Calibri"/>
                <a:cs typeface="Calibri"/>
              </a:rPr>
              <a:t>solte</a:t>
            </a:r>
            <a:r>
              <a:rPr sz="1100" spc="-13" dirty="0">
                <a:solidFill>
                  <a:srgbClr val="000000"/>
                </a:solidFill>
                <a:latin typeface="Calibri"/>
                <a:cs typeface="Calibri"/>
              </a:rPr>
              <a:t> </a:t>
            </a:r>
            <a:r>
              <a:rPr sz="1100" dirty="0">
                <a:solidFill>
                  <a:srgbClr val="000000"/>
                </a:solidFill>
                <a:latin typeface="Calibri"/>
                <a:cs typeface="Calibri"/>
              </a:rPr>
              <a:t>imediatamente</a:t>
            </a:r>
            <a:r>
              <a:rPr sz="1100" spc="-12" dirty="0">
                <a:solidFill>
                  <a:srgbClr val="000000"/>
                </a:solidFill>
                <a:latin typeface="Calibri"/>
                <a:cs typeface="Calibri"/>
              </a:rPr>
              <a:t> </a:t>
            </a:r>
            <a:r>
              <a:rPr sz="1100" dirty="0">
                <a:solidFill>
                  <a:srgbClr val="000000"/>
                </a:solidFill>
                <a:latin typeface="Calibri"/>
                <a:cs typeface="Calibri"/>
              </a:rPr>
              <a:t>o botão</a:t>
            </a:r>
            <a:r>
              <a:rPr sz="1100" spc="13" dirty="0">
                <a:solidFill>
                  <a:srgbClr val="000000"/>
                </a:solidFill>
                <a:latin typeface="Calibri"/>
                <a:cs typeface="Calibri"/>
              </a:rPr>
              <a:t> </a:t>
            </a:r>
            <a:r>
              <a:rPr sz="1100" dirty="0">
                <a:solidFill>
                  <a:srgbClr val="000000"/>
                </a:solidFill>
                <a:latin typeface="Calibri"/>
                <a:cs typeface="Calibri"/>
              </a:rPr>
              <a:t>de arranque elétrico.</a:t>
            </a:r>
          </a:p>
        </p:txBody>
      </p:sp>
      <p:sp>
        <p:nvSpPr>
          <p:cNvPr id="11" name="object 11"/>
          <p:cNvSpPr txBox="1"/>
          <p:nvPr/>
        </p:nvSpPr>
        <p:spPr>
          <a:xfrm>
            <a:off x="684275" y="2539076"/>
            <a:ext cx="554224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Após ligar</a:t>
            </a:r>
            <a:r>
              <a:rPr sz="1100" spc="-17" dirty="0">
                <a:solidFill>
                  <a:srgbClr val="000000"/>
                </a:solidFill>
                <a:latin typeface="Calibri"/>
                <a:cs typeface="Calibri"/>
              </a:rPr>
              <a:t> </a:t>
            </a:r>
            <a:r>
              <a:rPr sz="1100" dirty="0">
                <a:solidFill>
                  <a:srgbClr val="000000"/>
                </a:solidFill>
                <a:latin typeface="Calibri"/>
                <a:cs typeface="Calibri"/>
              </a:rPr>
              <a:t>o motor, </a:t>
            </a:r>
            <a:r>
              <a:rPr sz="1100">
                <a:solidFill>
                  <a:srgbClr val="000000"/>
                </a:solidFill>
                <a:latin typeface="Calibri"/>
                <a:cs typeface="Calibri"/>
              </a:rPr>
              <a:t>mantenha-o</a:t>
            </a:r>
            <a:r>
              <a:rPr sz="1100" spc="11">
                <a:solidFill>
                  <a:srgbClr val="000000"/>
                </a:solidFill>
                <a:latin typeface="Calibri"/>
                <a:cs typeface="Calibri"/>
              </a:rPr>
              <a:t> </a:t>
            </a:r>
            <a:r>
              <a:rPr lang="pt-BR" sz="1100">
                <a:solidFill>
                  <a:srgbClr val="000000"/>
                </a:solidFill>
                <a:latin typeface="Calibri"/>
                <a:cs typeface="Calibri"/>
              </a:rPr>
              <a:t>em marcha lenta </a:t>
            </a:r>
            <a:r>
              <a:rPr sz="1100">
                <a:solidFill>
                  <a:srgbClr val="000000"/>
                </a:solidFill>
                <a:latin typeface="Calibri"/>
                <a:cs typeface="Calibri"/>
              </a:rPr>
              <a:t>até</a:t>
            </a:r>
            <a:r>
              <a:rPr sz="1100" spc="-10">
                <a:solidFill>
                  <a:srgbClr val="000000"/>
                </a:solidFill>
                <a:latin typeface="Calibri"/>
                <a:cs typeface="Calibri"/>
              </a:rPr>
              <a:t> </a:t>
            </a:r>
            <a:r>
              <a:rPr sz="1100" dirty="0">
                <a:solidFill>
                  <a:srgbClr val="000000"/>
                </a:solidFill>
                <a:latin typeface="Calibri"/>
                <a:cs typeface="Calibri"/>
              </a:rPr>
              <a:t>que tenha pré-aquecido completamente.</a:t>
            </a:r>
          </a:p>
        </p:txBody>
      </p:sp>
      <p:sp>
        <p:nvSpPr>
          <p:cNvPr id="12" name="object 12"/>
          <p:cNvSpPr txBox="1"/>
          <p:nvPr/>
        </p:nvSpPr>
        <p:spPr>
          <a:xfrm>
            <a:off x="684275" y="2760056"/>
            <a:ext cx="620148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Este modelo</a:t>
            </a:r>
            <a:r>
              <a:rPr sz="1100" spc="13" dirty="0">
                <a:solidFill>
                  <a:srgbClr val="000000"/>
                </a:solidFill>
                <a:latin typeface="Calibri"/>
                <a:cs typeface="Calibri"/>
              </a:rPr>
              <a:t> </a:t>
            </a:r>
            <a:r>
              <a:rPr sz="1100" dirty="0">
                <a:solidFill>
                  <a:srgbClr val="000000"/>
                </a:solidFill>
                <a:latin typeface="Calibri"/>
                <a:cs typeface="Calibri"/>
              </a:rPr>
              <a:t>dispõe de um sistema que combina a ignição e o</a:t>
            </a:r>
            <a:r>
              <a:rPr sz="1100" spc="10" dirty="0">
                <a:solidFill>
                  <a:srgbClr val="000000"/>
                </a:solidFill>
                <a:latin typeface="Calibri"/>
                <a:cs typeface="Calibri"/>
              </a:rPr>
              <a:t> </a:t>
            </a:r>
            <a:r>
              <a:rPr sz="1100" dirty="0">
                <a:solidFill>
                  <a:srgbClr val="000000"/>
                </a:solidFill>
                <a:latin typeface="Calibri"/>
                <a:cs typeface="Calibri"/>
              </a:rPr>
              <a:t>circuito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arranque, e o motor apenas</a:t>
            </a:r>
            <a:r>
              <a:rPr sz="1100" spc="-10" dirty="0">
                <a:solidFill>
                  <a:srgbClr val="000000"/>
                </a:solidFill>
                <a:latin typeface="Calibri"/>
                <a:cs typeface="Calibri"/>
              </a:rPr>
              <a:t> </a:t>
            </a:r>
            <a:r>
              <a:rPr sz="1100" dirty="0">
                <a:solidFill>
                  <a:srgbClr val="000000"/>
                </a:solidFill>
                <a:latin typeface="Calibri"/>
                <a:cs typeface="Calibri"/>
              </a:rPr>
              <a:t>pode</a:t>
            </a:r>
          </a:p>
          <a:p>
            <a:pPr marL="0" marR="0">
              <a:lnSpc>
                <a:spcPts val="1343"/>
              </a:lnSpc>
              <a:spcBef>
                <a:spcPts val="50"/>
              </a:spcBef>
              <a:spcAft>
                <a:spcPts val="0"/>
              </a:spcAft>
            </a:pPr>
            <a:r>
              <a:rPr sz="1100" dirty="0">
                <a:solidFill>
                  <a:srgbClr val="000000"/>
                </a:solidFill>
                <a:latin typeface="Calibri"/>
                <a:cs typeface="Calibri"/>
              </a:rPr>
              <a:t>arrancar nas seguinte condições:</a:t>
            </a:r>
          </a:p>
        </p:txBody>
      </p:sp>
      <p:sp>
        <p:nvSpPr>
          <p:cNvPr id="13" name="object 13"/>
          <p:cNvSpPr txBox="1"/>
          <p:nvPr/>
        </p:nvSpPr>
        <p:spPr>
          <a:xfrm>
            <a:off x="684275" y="3153248"/>
            <a:ext cx="624817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4" dirty="0">
                <a:solidFill>
                  <a:srgbClr val="000000"/>
                </a:solidFill>
                <a:latin typeface="Calibri"/>
                <a:cs typeface="Calibri"/>
              </a:rPr>
              <a:t> </a:t>
            </a:r>
            <a:r>
              <a:rPr sz="1100" dirty="0">
                <a:solidFill>
                  <a:srgbClr val="000000"/>
                </a:solidFill>
                <a:latin typeface="Calibri"/>
                <a:cs typeface="Calibri"/>
              </a:rPr>
              <a:t>motor</a:t>
            </a:r>
            <a:r>
              <a:rPr sz="1100" spc="-18" dirty="0">
                <a:solidFill>
                  <a:srgbClr val="000000"/>
                </a:solidFill>
                <a:latin typeface="Calibri"/>
                <a:cs typeface="Calibri"/>
              </a:rPr>
              <a:t> </a:t>
            </a:r>
            <a:r>
              <a:rPr sz="1100" dirty="0">
                <a:solidFill>
                  <a:srgbClr val="000000"/>
                </a:solidFill>
                <a:latin typeface="Calibri"/>
                <a:cs typeface="Calibri"/>
              </a:rPr>
              <a:t>está</a:t>
            </a:r>
            <a:r>
              <a:rPr sz="1100" spc="-30" dirty="0">
                <a:solidFill>
                  <a:srgbClr val="000000"/>
                </a:solidFill>
                <a:latin typeface="Calibri"/>
                <a:cs typeface="Calibri"/>
              </a:rPr>
              <a:t> </a:t>
            </a:r>
            <a:r>
              <a:rPr sz="1100" dirty="0">
                <a:solidFill>
                  <a:srgbClr val="000000"/>
                </a:solidFill>
                <a:latin typeface="Calibri"/>
                <a:cs typeface="Calibri"/>
              </a:rPr>
              <a:t>em </a:t>
            </a:r>
            <a:r>
              <a:rPr sz="1100" spc="-12" dirty="0">
                <a:solidFill>
                  <a:srgbClr val="000000"/>
                </a:solidFill>
                <a:latin typeface="Calibri"/>
                <a:cs typeface="Calibri"/>
              </a:rPr>
              <a:t>ponto</a:t>
            </a:r>
            <a:r>
              <a:rPr sz="1100" spc="-22" dirty="0">
                <a:solidFill>
                  <a:srgbClr val="000000"/>
                </a:solidFill>
                <a:latin typeface="Calibri"/>
                <a:cs typeface="Calibri"/>
              </a:rPr>
              <a:t> </a:t>
            </a:r>
            <a:r>
              <a:rPr sz="1100" spc="-10" dirty="0">
                <a:solidFill>
                  <a:srgbClr val="000000"/>
                </a:solidFill>
                <a:latin typeface="Calibri"/>
                <a:cs typeface="Calibri"/>
              </a:rPr>
              <a:t>morto,</a:t>
            </a:r>
            <a:r>
              <a:rPr sz="1100" dirty="0">
                <a:solidFill>
                  <a:srgbClr val="000000"/>
                </a:solidFill>
                <a:latin typeface="Calibri"/>
                <a:cs typeface="Calibri"/>
              </a:rPr>
              <a:t> </a:t>
            </a:r>
            <a:r>
              <a:rPr sz="1100" spc="-12" dirty="0">
                <a:solidFill>
                  <a:srgbClr val="000000"/>
                </a:solidFill>
                <a:latin typeface="Calibri"/>
                <a:cs typeface="Calibri"/>
              </a:rPr>
              <a:t>tanto</a:t>
            </a:r>
            <a:r>
              <a:rPr sz="1100" dirty="0">
                <a:solidFill>
                  <a:srgbClr val="000000"/>
                </a:solidFill>
                <a:latin typeface="Calibri"/>
                <a:cs typeface="Calibri"/>
              </a:rPr>
              <a:t> a</a:t>
            </a:r>
            <a:r>
              <a:rPr sz="1100" spc="-36" dirty="0">
                <a:solidFill>
                  <a:srgbClr val="000000"/>
                </a:solidFill>
                <a:latin typeface="Calibri"/>
                <a:cs typeface="Calibri"/>
              </a:rPr>
              <a:t> </a:t>
            </a:r>
            <a:r>
              <a:rPr sz="1100" spc="-12" dirty="0">
                <a:solidFill>
                  <a:srgbClr val="000000"/>
                </a:solidFill>
                <a:latin typeface="Calibri"/>
                <a:cs typeface="Calibri"/>
              </a:rPr>
              <a:t>ignição</a:t>
            </a:r>
            <a:r>
              <a:rPr sz="1100" dirty="0">
                <a:solidFill>
                  <a:srgbClr val="000000"/>
                </a:solidFill>
                <a:latin typeface="Calibri"/>
                <a:cs typeface="Calibri"/>
              </a:rPr>
              <a:t> como</a:t>
            </a:r>
            <a:r>
              <a:rPr sz="1100" spc="-26" dirty="0">
                <a:solidFill>
                  <a:srgbClr val="000000"/>
                </a:solidFill>
                <a:latin typeface="Calibri"/>
                <a:cs typeface="Calibri"/>
              </a:rPr>
              <a:t> </a:t>
            </a:r>
            <a:r>
              <a:rPr sz="1100" dirty="0">
                <a:solidFill>
                  <a:srgbClr val="000000"/>
                </a:solidFill>
                <a:latin typeface="Calibri"/>
                <a:cs typeface="Calibri"/>
              </a:rPr>
              <a:t>o corta-corrente</a:t>
            </a:r>
            <a:r>
              <a:rPr sz="1100" spc="-25" dirty="0">
                <a:solidFill>
                  <a:srgbClr val="000000"/>
                </a:solidFill>
                <a:latin typeface="Calibri"/>
                <a:cs typeface="Calibri"/>
              </a:rPr>
              <a:t> </a:t>
            </a:r>
            <a:r>
              <a:rPr sz="1100" spc="-10" dirty="0">
                <a:solidFill>
                  <a:srgbClr val="000000"/>
                </a:solidFill>
                <a:latin typeface="Calibri"/>
                <a:cs typeface="Calibri"/>
              </a:rPr>
              <a:t>estão</a:t>
            </a:r>
            <a:r>
              <a:rPr sz="1100" spc="-13" dirty="0">
                <a:solidFill>
                  <a:srgbClr val="000000"/>
                </a:solidFill>
                <a:latin typeface="Calibri"/>
                <a:cs typeface="Calibri"/>
              </a:rPr>
              <a:t> </a:t>
            </a:r>
            <a:r>
              <a:rPr sz="1100" dirty="0">
                <a:solidFill>
                  <a:srgbClr val="000000"/>
                </a:solidFill>
                <a:latin typeface="Calibri"/>
                <a:cs typeface="Calibri"/>
              </a:rPr>
              <a:t>em </a:t>
            </a:r>
            <a:r>
              <a:rPr sz="1100" spc="-12" dirty="0">
                <a:solidFill>
                  <a:srgbClr val="000000"/>
                </a:solidFill>
                <a:latin typeface="Calibri"/>
                <a:cs typeface="Calibri"/>
              </a:rPr>
              <a:t>posição</a:t>
            </a:r>
            <a:r>
              <a:rPr sz="1100" dirty="0">
                <a:solidFill>
                  <a:srgbClr val="000000"/>
                </a:solidFill>
                <a:latin typeface="Calibri"/>
                <a:cs typeface="Calibri"/>
              </a:rPr>
              <a:t> “</a:t>
            </a:r>
            <a:r>
              <a:rPr sz="1100" spc="627" dirty="0">
                <a:solidFill>
                  <a:srgbClr val="000000"/>
                </a:solidFill>
                <a:latin typeface="Calibri"/>
                <a:cs typeface="Calibri"/>
              </a:rPr>
              <a:t> </a:t>
            </a:r>
            <a:r>
              <a:rPr sz="1100" spc="14" dirty="0">
                <a:solidFill>
                  <a:srgbClr val="000000"/>
                </a:solidFill>
                <a:latin typeface="Calibri"/>
                <a:cs typeface="Calibri"/>
              </a:rPr>
              <a:t>“.</a:t>
            </a:r>
            <a:r>
              <a:rPr sz="1100" spc="-31" dirty="0">
                <a:solidFill>
                  <a:srgbClr val="000000"/>
                </a:solidFill>
                <a:latin typeface="Calibri"/>
                <a:cs typeface="Calibri"/>
              </a:rPr>
              <a:t> </a:t>
            </a:r>
            <a:r>
              <a:rPr sz="1100" dirty="0">
                <a:solidFill>
                  <a:srgbClr val="000000"/>
                </a:solidFill>
                <a:latin typeface="Calibri"/>
                <a:cs typeface="Calibri"/>
              </a:rPr>
              <a:t>Por</a:t>
            </a:r>
            <a:r>
              <a:rPr sz="1100" spc="-16" dirty="0">
                <a:solidFill>
                  <a:srgbClr val="000000"/>
                </a:solidFill>
                <a:latin typeface="Calibri"/>
                <a:cs typeface="Calibri"/>
              </a:rPr>
              <a:t> </a:t>
            </a:r>
            <a:r>
              <a:rPr sz="1100" dirty="0">
                <a:solidFill>
                  <a:srgbClr val="000000"/>
                </a:solidFill>
                <a:latin typeface="Calibri"/>
                <a:cs typeface="Calibri"/>
              </a:rPr>
              <a:t>segurança,</a:t>
            </a:r>
          </a:p>
          <a:p>
            <a:pPr marL="0" marR="0">
              <a:lnSpc>
                <a:spcPts val="1344"/>
              </a:lnSpc>
              <a:spcBef>
                <a:spcPts val="50"/>
              </a:spcBef>
              <a:spcAft>
                <a:spcPts val="0"/>
              </a:spcAft>
            </a:pPr>
            <a:r>
              <a:rPr sz="1100" dirty="0">
                <a:solidFill>
                  <a:srgbClr val="000000"/>
                </a:solidFill>
                <a:latin typeface="Calibri"/>
                <a:cs typeface="Calibri"/>
              </a:rPr>
              <a:t>acione firmemente a manete </a:t>
            </a:r>
            <a:r>
              <a:rPr sz="1100">
                <a:solidFill>
                  <a:srgbClr val="000000"/>
                </a:solidFill>
                <a:latin typeface="Calibri"/>
                <a:cs typeface="Calibri"/>
              </a:rPr>
              <a:t>da embr</a:t>
            </a:r>
            <a:r>
              <a:rPr lang="pt-BR" sz="1100">
                <a:solidFill>
                  <a:srgbClr val="000000"/>
                </a:solidFill>
                <a:latin typeface="Calibri"/>
                <a:cs typeface="Calibri"/>
              </a:rPr>
              <a:t>e</a:t>
            </a:r>
            <a:r>
              <a:rPr sz="1100">
                <a:solidFill>
                  <a:srgbClr val="000000"/>
                </a:solidFill>
                <a:latin typeface="Calibri"/>
                <a:cs typeface="Calibri"/>
              </a:rPr>
              <a:t>agem</a:t>
            </a:r>
            <a:r>
              <a:rPr sz="1100" dirty="0">
                <a:solidFill>
                  <a:srgbClr val="000000"/>
                </a:solidFill>
                <a:latin typeface="Calibri"/>
                <a:cs typeface="Calibri"/>
              </a:rPr>
              <a:t>.</a:t>
            </a:r>
          </a:p>
        </p:txBody>
      </p:sp>
      <p:sp>
        <p:nvSpPr>
          <p:cNvPr id="14" name="object 14"/>
          <p:cNvSpPr txBox="1"/>
          <p:nvPr/>
        </p:nvSpPr>
        <p:spPr>
          <a:xfrm>
            <a:off x="684275" y="3544916"/>
            <a:ext cx="607511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a:t>
            </a:r>
            <a:r>
              <a:rPr sz="1100" spc="17" dirty="0">
                <a:solidFill>
                  <a:srgbClr val="000000"/>
                </a:solidFill>
                <a:latin typeface="Calibri"/>
                <a:cs typeface="Calibri"/>
              </a:rPr>
              <a:t> </a:t>
            </a:r>
            <a:r>
              <a:rPr sz="1100" dirty="0">
                <a:solidFill>
                  <a:srgbClr val="000000"/>
                </a:solidFill>
                <a:latin typeface="Calibri"/>
                <a:cs typeface="Calibri"/>
              </a:rPr>
              <a:t>a caixa não está</a:t>
            </a:r>
            <a:r>
              <a:rPr sz="1100" spc="-19" dirty="0">
                <a:solidFill>
                  <a:srgbClr val="000000"/>
                </a:solidFill>
                <a:latin typeface="Calibri"/>
                <a:cs typeface="Calibri"/>
              </a:rPr>
              <a:t> </a:t>
            </a:r>
            <a:r>
              <a:rPr sz="1100" dirty="0">
                <a:solidFill>
                  <a:srgbClr val="000000"/>
                </a:solidFill>
                <a:latin typeface="Calibri"/>
                <a:cs typeface="Calibri"/>
              </a:rPr>
              <a:t>em</a:t>
            </a:r>
            <a:r>
              <a:rPr sz="1100" spc="15" dirty="0">
                <a:solidFill>
                  <a:srgbClr val="000000"/>
                </a:solidFill>
                <a:latin typeface="Calibri"/>
                <a:cs typeface="Calibri"/>
              </a:rPr>
              <a:t> </a:t>
            </a:r>
            <a:r>
              <a:rPr sz="1100" dirty="0">
                <a:solidFill>
                  <a:srgbClr val="000000"/>
                </a:solidFill>
                <a:latin typeface="Calibri"/>
                <a:cs typeface="Calibri"/>
              </a:rPr>
              <a:t>ponto morto “N” e a ignição</a:t>
            </a:r>
            <a:r>
              <a:rPr sz="1100" spc="19" dirty="0">
                <a:solidFill>
                  <a:srgbClr val="000000"/>
                </a:solidFill>
                <a:latin typeface="Calibri"/>
                <a:cs typeface="Calibri"/>
              </a:rPr>
              <a:t> </a:t>
            </a:r>
            <a:r>
              <a:rPr sz="1100" dirty="0">
                <a:solidFill>
                  <a:srgbClr val="000000"/>
                </a:solidFill>
                <a:latin typeface="Calibri"/>
                <a:cs typeface="Calibri"/>
              </a:rPr>
              <a:t>e interruptor corta-corrente estão ativados, o</a:t>
            </a:r>
          </a:p>
          <a:p>
            <a:pPr marL="0" marR="0">
              <a:lnSpc>
                <a:spcPts val="1343"/>
              </a:lnSpc>
              <a:spcBef>
                <a:spcPts val="50"/>
              </a:spcBef>
              <a:spcAft>
                <a:spcPts val="0"/>
              </a:spcAft>
            </a:pPr>
            <a:r>
              <a:rPr sz="1100" dirty="0">
                <a:solidFill>
                  <a:srgbClr val="000000"/>
                </a:solidFill>
                <a:latin typeface="Calibri"/>
                <a:cs typeface="Calibri"/>
              </a:rPr>
              <a:t>motor</a:t>
            </a:r>
            <a:r>
              <a:rPr sz="1100" spc="-10" dirty="0">
                <a:solidFill>
                  <a:srgbClr val="000000"/>
                </a:solidFill>
                <a:latin typeface="Calibri"/>
                <a:cs typeface="Calibri"/>
              </a:rPr>
              <a:t> </a:t>
            </a:r>
            <a:r>
              <a:rPr sz="1100" dirty="0">
                <a:solidFill>
                  <a:srgbClr val="000000"/>
                </a:solidFill>
                <a:latin typeface="Calibri"/>
                <a:cs typeface="Calibri"/>
              </a:rPr>
              <a:t>não arranca.</a:t>
            </a:r>
          </a:p>
        </p:txBody>
      </p:sp>
      <p:sp>
        <p:nvSpPr>
          <p:cNvPr id="15" name="object 15"/>
          <p:cNvSpPr txBox="1"/>
          <p:nvPr/>
        </p:nvSpPr>
        <p:spPr>
          <a:xfrm>
            <a:off x="684275" y="3936584"/>
            <a:ext cx="447352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Recolha</a:t>
            </a:r>
            <a:r>
              <a:rPr sz="1100" spc="-17"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descanso lateral e acione firmemente a</a:t>
            </a:r>
            <a:r>
              <a:rPr sz="1100" spc="-15" dirty="0">
                <a:solidFill>
                  <a:srgbClr val="000000"/>
                </a:solidFill>
                <a:latin typeface="Calibri"/>
                <a:cs typeface="Calibri"/>
              </a:rPr>
              <a:t> </a:t>
            </a:r>
            <a:r>
              <a:rPr sz="1100" dirty="0">
                <a:solidFill>
                  <a:srgbClr val="000000"/>
                </a:solidFill>
                <a:latin typeface="Calibri"/>
                <a:cs typeface="Calibri"/>
              </a:rPr>
              <a:t>manete </a:t>
            </a:r>
            <a:r>
              <a:rPr sz="1100">
                <a:solidFill>
                  <a:srgbClr val="000000"/>
                </a:solidFill>
                <a:latin typeface="Calibri"/>
                <a:cs typeface="Calibri"/>
              </a:rPr>
              <a:t>de emb</a:t>
            </a:r>
            <a:r>
              <a:rPr lang="pt-BR" sz="1100">
                <a:solidFill>
                  <a:srgbClr val="000000"/>
                </a:solidFill>
                <a:latin typeface="Calibri"/>
                <a:cs typeface="Calibri"/>
              </a:rPr>
              <a:t>re</a:t>
            </a:r>
            <a:r>
              <a:rPr sz="1100">
                <a:solidFill>
                  <a:srgbClr val="000000"/>
                </a:solidFill>
                <a:latin typeface="Calibri"/>
                <a:cs typeface="Calibri"/>
              </a:rPr>
              <a:t>agem</a:t>
            </a:r>
            <a:r>
              <a:rPr sz="1100" dirty="0">
                <a:solidFill>
                  <a:srgbClr val="000000"/>
                </a:solidFill>
                <a:latin typeface="Calibri"/>
                <a:cs typeface="Calibri"/>
              </a:rPr>
              <a:t>.</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67</a:t>
            </a:r>
          </a:p>
        </p:txBody>
      </p:sp>
      <p:sp>
        <p:nvSpPr>
          <p:cNvPr id="17" name="object 4">
            <a:extLst>
              <a:ext uri="{FF2B5EF4-FFF2-40B4-BE49-F238E27FC236}">
                <a16:creationId xmlns:a16="http://schemas.microsoft.com/office/drawing/2014/main" id="{BCD747AB-7DA9-F8D3-BB6B-5C02C697E6EA}"/>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2829560"/>
            <a:ext cx="6301740" cy="85343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731012"/>
            <a:ext cx="6301740" cy="187604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3319272" y="73618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7" name="object 7"/>
          <p:cNvSpPr txBox="1"/>
          <p:nvPr/>
        </p:nvSpPr>
        <p:spPr>
          <a:xfrm>
            <a:off x="647700" y="963757"/>
            <a:ext cx="6273656" cy="891523"/>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Com tempo frio,</a:t>
            </a:r>
            <a:r>
              <a:rPr sz="1100" spc="15" dirty="0">
                <a:solidFill>
                  <a:srgbClr val="000000"/>
                </a:solidFill>
                <a:latin typeface="Calibri"/>
                <a:cs typeface="Calibri"/>
              </a:rPr>
              <a:t> </a:t>
            </a:r>
            <a:r>
              <a:rPr sz="1100" dirty="0">
                <a:solidFill>
                  <a:srgbClr val="000000"/>
                </a:solidFill>
                <a:latin typeface="Calibri"/>
                <a:cs typeface="Calibri"/>
              </a:rPr>
              <a:t>necessitará de mais tempo</a:t>
            </a:r>
            <a:r>
              <a:rPr sz="1100" spc="12" dirty="0">
                <a:solidFill>
                  <a:srgbClr val="000000"/>
                </a:solidFill>
                <a:latin typeface="Calibri"/>
                <a:cs typeface="Calibri"/>
              </a:rPr>
              <a:t> </a:t>
            </a:r>
            <a:r>
              <a:rPr sz="1100" dirty="0">
                <a:solidFill>
                  <a:srgbClr val="000000"/>
                </a:solidFill>
                <a:latin typeface="Calibri"/>
                <a:cs typeface="Calibri"/>
              </a:rPr>
              <a:t>para</a:t>
            </a:r>
            <a:r>
              <a:rPr sz="1100" spc="-15" dirty="0">
                <a:solidFill>
                  <a:srgbClr val="000000"/>
                </a:solidFill>
                <a:latin typeface="Calibri"/>
                <a:cs typeface="Calibri"/>
              </a:rPr>
              <a:t> </a:t>
            </a:r>
            <a:r>
              <a:rPr sz="1100" dirty="0">
                <a:solidFill>
                  <a:srgbClr val="000000"/>
                </a:solidFill>
                <a:latin typeface="Calibri"/>
                <a:cs typeface="Calibri"/>
              </a:rPr>
              <a:t>o pré-aquecimento. </a:t>
            </a:r>
            <a:r>
              <a:rPr sz="1100" spc="-10" dirty="0">
                <a:solidFill>
                  <a:srgbClr val="000000"/>
                </a:solidFill>
                <a:latin typeface="Calibri"/>
                <a:cs typeface="Calibri"/>
              </a:rPr>
              <a:t>Um</a:t>
            </a:r>
            <a:r>
              <a:rPr sz="1100" spc="27" dirty="0">
                <a:solidFill>
                  <a:srgbClr val="000000"/>
                </a:solidFill>
                <a:latin typeface="Calibri"/>
                <a:cs typeface="Calibri"/>
              </a:rPr>
              <a:t> </a:t>
            </a:r>
            <a:r>
              <a:rPr sz="1100" dirty="0">
                <a:solidFill>
                  <a:srgbClr val="000000"/>
                </a:solidFill>
                <a:latin typeface="Calibri"/>
                <a:cs typeface="Calibri"/>
              </a:rPr>
              <a:t>pré-aquecimento adequado ajuda</a:t>
            </a:r>
          </a:p>
          <a:p>
            <a:pPr marL="0" marR="0">
              <a:lnSpc>
                <a:spcPts val="1343"/>
              </a:lnSpc>
              <a:spcBef>
                <a:spcPts val="50"/>
              </a:spcBef>
              <a:spcAft>
                <a:spcPts val="0"/>
              </a:spcAft>
            </a:pPr>
            <a:r>
              <a:rPr sz="1100" dirty="0">
                <a:solidFill>
                  <a:srgbClr val="000000"/>
                </a:solidFill>
                <a:latin typeface="Calibri"/>
                <a:cs typeface="Calibri"/>
              </a:rPr>
              <a:t>a lubrificação e diminui o desgaste do motor. Não mantenha o</a:t>
            </a:r>
            <a:r>
              <a:rPr sz="1100" spc="10" dirty="0">
                <a:solidFill>
                  <a:srgbClr val="000000"/>
                </a:solidFill>
                <a:latin typeface="Calibri"/>
                <a:cs typeface="Calibri"/>
              </a:rPr>
              <a:t> </a:t>
            </a:r>
            <a:r>
              <a:rPr sz="1100">
                <a:solidFill>
                  <a:srgbClr val="000000"/>
                </a:solidFill>
                <a:latin typeface="Calibri"/>
                <a:cs typeface="Calibri"/>
              </a:rPr>
              <a:t>motor </a:t>
            </a:r>
            <a:r>
              <a:rPr lang="pt-BR" sz="1100">
                <a:solidFill>
                  <a:srgbClr val="000000"/>
                </a:solidFill>
                <a:latin typeface="Calibri"/>
                <a:cs typeface="Calibri"/>
              </a:rPr>
              <a:t>em marcha lenta </a:t>
            </a:r>
            <a:r>
              <a:rPr sz="1100">
                <a:solidFill>
                  <a:srgbClr val="000000"/>
                </a:solidFill>
                <a:latin typeface="Calibri"/>
                <a:cs typeface="Calibri"/>
              </a:rPr>
              <a:t>durante </a:t>
            </a:r>
            <a:r>
              <a:rPr sz="1100" dirty="0">
                <a:solidFill>
                  <a:srgbClr val="000000"/>
                </a:solidFill>
                <a:latin typeface="Calibri"/>
                <a:cs typeface="Calibri"/>
              </a:rPr>
              <a:t>um período</a:t>
            </a:r>
          </a:p>
          <a:p>
            <a:pPr marL="0" marR="0">
              <a:lnSpc>
                <a:spcPts val="1344"/>
              </a:lnSpc>
              <a:spcBef>
                <a:spcPts val="0"/>
              </a:spcBef>
              <a:spcAft>
                <a:spcPts val="0"/>
              </a:spcAft>
            </a:pPr>
            <a:r>
              <a:rPr sz="1100" dirty="0">
                <a:solidFill>
                  <a:srgbClr val="000000"/>
                </a:solidFill>
                <a:latin typeface="Calibri"/>
                <a:cs typeface="Calibri"/>
              </a:rPr>
              <a:t>prolongado, pois a escassa</a:t>
            </a:r>
            <a:r>
              <a:rPr sz="1100" spc="-26" dirty="0">
                <a:solidFill>
                  <a:srgbClr val="000000"/>
                </a:solidFill>
                <a:latin typeface="Calibri"/>
                <a:cs typeface="Calibri"/>
              </a:rPr>
              <a:t> </a:t>
            </a:r>
            <a:r>
              <a:rPr sz="1100" dirty="0">
                <a:solidFill>
                  <a:srgbClr val="000000"/>
                </a:solidFill>
                <a:latin typeface="Calibri"/>
                <a:cs typeface="Calibri"/>
              </a:rPr>
              <a:t>refrigeração pode provocar o</a:t>
            </a:r>
            <a:r>
              <a:rPr sz="1100" spc="10" dirty="0">
                <a:solidFill>
                  <a:srgbClr val="000000"/>
                </a:solidFill>
                <a:latin typeface="Calibri"/>
                <a:cs typeface="Calibri"/>
              </a:rPr>
              <a:t> </a:t>
            </a:r>
            <a:r>
              <a:rPr sz="1100" dirty="0">
                <a:solidFill>
                  <a:srgbClr val="000000"/>
                </a:solidFill>
                <a:latin typeface="Calibri"/>
                <a:cs typeface="Calibri"/>
              </a:rPr>
              <a:t>sobreaquecimento e danos</a:t>
            </a:r>
            <a:r>
              <a:rPr sz="1100" spc="15" dirty="0">
                <a:solidFill>
                  <a:srgbClr val="000000"/>
                </a:solidFill>
                <a:latin typeface="Calibri"/>
                <a:cs typeface="Calibri"/>
              </a:rPr>
              <a:t> </a:t>
            </a:r>
            <a:r>
              <a:rPr sz="1100" spc="-15" dirty="0">
                <a:solidFill>
                  <a:srgbClr val="000000"/>
                </a:solidFill>
                <a:latin typeface="Calibri"/>
                <a:cs typeface="Calibri"/>
              </a:rPr>
              <a:t>no</a:t>
            </a:r>
            <a:r>
              <a:rPr sz="1100" spc="11" dirty="0">
                <a:solidFill>
                  <a:srgbClr val="000000"/>
                </a:solidFill>
                <a:latin typeface="Calibri"/>
                <a:cs typeface="Calibri"/>
              </a:rPr>
              <a:t> </a:t>
            </a:r>
            <a:r>
              <a:rPr sz="1100" dirty="0">
                <a:solidFill>
                  <a:srgbClr val="000000"/>
                </a:solidFill>
                <a:latin typeface="Calibri"/>
                <a:cs typeface="Calibri"/>
              </a:rPr>
              <a:t>motor. Em tempo</a:t>
            </a:r>
          </a:p>
          <a:p>
            <a:pPr marL="0" marR="0">
              <a:lnSpc>
                <a:spcPts val="1344"/>
              </a:lnSpc>
              <a:spcBef>
                <a:spcPts val="50"/>
              </a:spcBef>
              <a:spcAft>
                <a:spcPts val="0"/>
              </a:spcAft>
            </a:pPr>
            <a:r>
              <a:rPr sz="1100" dirty="0">
                <a:solidFill>
                  <a:srgbClr val="000000"/>
                </a:solidFill>
                <a:latin typeface="Calibri"/>
                <a:cs typeface="Calibri"/>
              </a:rPr>
              <a:t>frio,</a:t>
            </a:r>
            <a:r>
              <a:rPr sz="1100" spc="14" dirty="0">
                <a:solidFill>
                  <a:srgbClr val="000000"/>
                </a:solidFill>
                <a:latin typeface="Calibri"/>
                <a:cs typeface="Calibri"/>
              </a:rPr>
              <a:t> </a:t>
            </a:r>
            <a:r>
              <a:rPr sz="1100" dirty="0">
                <a:solidFill>
                  <a:srgbClr val="000000"/>
                </a:solidFill>
                <a:latin typeface="Calibri"/>
                <a:cs typeface="Calibri"/>
              </a:rPr>
              <a:t>para </a:t>
            </a:r>
            <a:r>
              <a:rPr sz="1100" spc="-15" dirty="0">
                <a:solidFill>
                  <a:srgbClr val="000000"/>
                </a:solidFill>
                <a:latin typeface="Calibri"/>
                <a:cs typeface="Calibri"/>
              </a:rPr>
              <a:t>um</a:t>
            </a:r>
            <a:r>
              <a:rPr sz="1100" spc="25" dirty="0">
                <a:solidFill>
                  <a:srgbClr val="000000"/>
                </a:solidFill>
                <a:latin typeface="Calibri"/>
                <a:cs typeface="Calibri"/>
              </a:rPr>
              <a:t> </a:t>
            </a:r>
            <a:r>
              <a:rPr sz="1100" dirty="0">
                <a:solidFill>
                  <a:srgbClr val="000000"/>
                </a:solidFill>
                <a:latin typeface="Calibri"/>
                <a:cs typeface="Calibri"/>
              </a:rPr>
              <a:t>arranque</a:t>
            </a:r>
            <a:r>
              <a:rPr sz="1100" spc="20" dirty="0">
                <a:solidFill>
                  <a:srgbClr val="000000"/>
                </a:solidFill>
                <a:latin typeface="Calibri"/>
                <a:cs typeface="Calibri"/>
              </a:rPr>
              <a:t> </a:t>
            </a:r>
            <a:r>
              <a:rPr sz="1100" dirty="0">
                <a:solidFill>
                  <a:srgbClr val="000000"/>
                </a:solidFill>
                <a:latin typeface="Calibri"/>
                <a:cs typeface="Calibri"/>
              </a:rPr>
              <a:t>rápido</a:t>
            </a:r>
            <a:r>
              <a:rPr sz="1100">
                <a:solidFill>
                  <a:srgbClr val="000000"/>
                </a:solidFill>
                <a:latin typeface="Calibri"/>
                <a:cs typeface="Calibri"/>
              </a:rPr>
              <a:t>, </a:t>
            </a:r>
            <a:r>
              <a:rPr lang="pt-BR" sz="1100">
                <a:solidFill>
                  <a:srgbClr val="000000"/>
                </a:solidFill>
                <a:latin typeface="Calibri"/>
                <a:cs typeface="Calibri"/>
              </a:rPr>
              <a:t>aperte</a:t>
            </a:r>
            <a:r>
              <a:rPr sz="1100">
                <a:solidFill>
                  <a:srgbClr val="000000"/>
                </a:solidFill>
                <a:latin typeface="Calibri"/>
                <a:cs typeface="Calibri"/>
              </a:rPr>
              <a:t> </a:t>
            </a:r>
            <a:r>
              <a:rPr sz="1100" dirty="0">
                <a:solidFill>
                  <a:srgbClr val="000000"/>
                </a:solidFill>
                <a:latin typeface="Calibri"/>
                <a:cs typeface="Calibri"/>
              </a:rPr>
              <a:t>o botão do arranque elétrico enquanto roda</a:t>
            </a:r>
            <a:r>
              <a:rPr sz="1100" spc="-23" dirty="0">
                <a:solidFill>
                  <a:srgbClr val="000000"/>
                </a:solidFill>
                <a:latin typeface="Calibri"/>
                <a:cs typeface="Calibri"/>
              </a:rPr>
              <a:t> </a:t>
            </a:r>
            <a:r>
              <a:rPr sz="1100" dirty="0">
                <a:solidFill>
                  <a:srgbClr val="000000"/>
                </a:solidFill>
                <a:latin typeface="Calibri"/>
                <a:cs typeface="Calibri"/>
              </a:rPr>
              <a:t>ligeiramente o punho do</a:t>
            </a:r>
          </a:p>
          <a:p>
            <a:pPr marL="0" marR="0">
              <a:lnSpc>
                <a:spcPts val="1343"/>
              </a:lnSpc>
              <a:spcBef>
                <a:spcPts val="0"/>
              </a:spcBef>
              <a:spcAft>
                <a:spcPts val="0"/>
              </a:spcAft>
            </a:pPr>
            <a:r>
              <a:rPr sz="1100" dirty="0">
                <a:solidFill>
                  <a:srgbClr val="000000"/>
                </a:solidFill>
                <a:latin typeface="Calibri"/>
                <a:cs typeface="Calibri"/>
              </a:rPr>
              <a:t>acelerador.</a:t>
            </a:r>
          </a:p>
        </p:txBody>
      </p:sp>
      <p:sp>
        <p:nvSpPr>
          <p:cNvPr id="8" name="object 8"/>
          <p:cNvSpPr txBox="1"/>
          <p:nvPr/>
        </p:nvSpPr>
        <p:spPr>
          <a:xfrm>
            <a:off x="647700" y="1866992"/>
            <a:ext cx="6258059"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lubrificante do motor</a:t>
            </a:r>
            <a:r>
              <a:rPr sz="1100" spc="-23" dirty="0">
                <a:solidFill>
                  <a:srgbClr val="000000"/>
                </a:solidFill>
                <a:latin typeface="Calibri"/>
                <a:cs typeface="Calibri"/>
              </a:rPr>
              <a:t> </a:t>
            </a:r>
            <a:r>
              <a:rPr sz="1100" dirty="0">
                <a:solidFill>
                  <a:srgbClr val="000000"/>
                </a:solidFill>
                <a:latin typeface="Calibri"/>
                <a:cs typeface="Calibri"/>
              </a:rPr>
              <a:t>só funciona quando o motor</a:t>
            </a:r>
            <a:r>
              <a:rPr sz="1100" spc="-12" dirty="0">
                <a:solidFill>
                  <a:srgbClr val="000000"/>
                </a:solidFill>
                <a:latin typeface="Calibri"/>
                <a:cs typeface="Calibri"/>
              </a:rPr>
              <a:t> </a:t>
            </a:r>
            <a:r>
              <a:rPr sz="1100" dirty="0">
                <a:solidFill>
                  <a:srgbClr val="000000"/>
                </a:solidFill>
                <a:latin typeface="Calibri"/>
                <a:cs typeface="Calibri"/>
              </a:rPr>
              <a:t>está em</a:t>
            </a:r>
            <a:r>
              <a:rPr sz="1100" spc="16" dirty="0">
                <a:solidFill>
                  <a:srgbClr val="000000"/>
                </a:solidFill>
                <a:latin typeface="Calibri"/>
                <a:cs typeface="Calibri"/>
              </a:rPr>
              <a:t> </a:t>
            </a:r>
            <a:r>
              <a:rPr sz="1100" dirty="0">
                <a:solidFill>
                  <a:srgbClr val="000000"/>
                </a:solidFill>
                <a:latin typeface="Calibri"/>
                <a:cs typeface="Calibri"/>
              </a:rPr>
              <a:t>marcha. Não arranque</a:t>
            </a:r>
            <a:r>
              <a:rPr sz="1100" spc="19" dirty="0">
                <a:solidFill>
                  <a:srgbClr val="000000"/>
                </a:solidFill>
                <a:latin typeface="Calibri"/>
                <a:cs typeface="Calibri"/>
              </a:rPr>
              <a:t> </a:t>
            </a:r>
            <a:r>
              <a:rPr sz="1100" dirty="0">
                <a:solidFill>
                  <a:srgbClr val="000000"/>
                </a:solidFill>
                <a:latin typeface="Calibri"/>
                <a:cs typeface="Calibri"/>
              </a:rPr>
              <a:t>o motor empurrando a</a:t>
            </a:r>
          </a:p>
          <a:p>
            <a:pPr marL="0" marR="0">
              <a:lnSpc>
                <a:spcPts val="1343"/>
              </a:lnSpc>
              <a:spcBef>
                <a:spcPts val="50"/>
              </a:spcBef>
              <a:spcAft>
                <a:spcPts val="0"/>
              </a:spcAft>
            </a:pPr>
            <a:r>
              <a:rPr sz="1100" dirty="0">
                <a:solidFill>
                  <a:srgbClr val="000000"/>
                </a:solidFill>
                <a:latin typeface="Calibri"/>
                <a:cs typeface="Calibri"/>
              </a:rPr>
              <a:t>moto uma</a:t>
            </a:r>
            <a:r>
              <a:rPr sz="1100" spc="-24" dirty="0">
                <a:solidFill>
                  <a:srgbClr val="000000"/>
                </a:solidFill>
                <a:latin typeface="Calibri"/>
                <a:cs typeface="Calibri"/>
              </a:rPr>
              <a:t> </a:t>
            </a:r>
            <a:r>
              <a:rPr sz="1100" dirty="0">
                <a:solidFill>
                  <a:srgbClr val="000000"/>
                </a:solidFill>
                <a:latin typeface="Calibri"/>
                <a:cs typeface="Calibri"/>
              </a:rPr>
              <a:t>grande</a:t>
            </a:r>
            <a:r>
              <a:rPr sz="1100" spc="18" dirty="0">
                <a:solidFill>
                  <a:srgbClr val="000000"/>
                </a:solidFill>
                <a:latin typeface="Calibri"/>
                <a:cs typeface="Calibri"/>
              </a:rPr>
              <a:t> </a:t>
            </a:r>
            <a:r>
              <a:rPr sz="1100" dirty="0">
                <a:solidFill>
                  <a:srgbClr val="000000"/>
                </a:solidFill>
                <a:latin typeface="Calibri"/>
                <a:cs typeface="Calibri"/>
              </a:rPr>
              <a:t>distância</a:t>
            </a:r>
            <a:r>
              <a:rPr sz="1100" spc="-13" dirty="0">
                <a:solidFill>
                  <a:srgbClr val="000000"/>
                </a:solidFill>
                <a:latin typeface="Calibri"/>
                <a:cs typeface="Calibri"/>
              </a:rPr>
              <a:t> </a:t>
            </a:r>
            <a:r>
              <a:rPr sz="1100" dirty="0">
                <a:solidFill>
                  <a:srgbClr val="000000"/>
                </a:solidFill>
                <a:latin typeface="Calibri"/>
                <a:cs typeface="Calibri"/>
              </a:rPr>
              <a:t>quando o motor não arranca. Após</a:t>
            </a:r>
            <a:r>
              <a:rPr sz="1100" spc="12" dirty="0">
                <a:solidFill>
                  <a:srgbClr val="000000"/>
                </a:solidFill>
                <a:latin typeface="Calibri"/>
                <a:cs typeface="Calibri"/>
              </a:rPr>
              <a:t> </a:t>
            </a:r>
            <a:r>
              <a:rPr sz="1100" dirty="0">
                <a:solidFill>
                  <a:srgbClr val="000000"/>
                </a:solidFill>
                <a:latin typeface="Calibri"/>
                <a:cs typeface="Calibri"/>
              </a:rPr>
              <a:t>ligar o motor, verifique </a:t>
            </a:r>
            <a:r>
              <a:rPr sz="1100" spc="11" dirty="0">
                <a:solidFill>
                  <a:srgbClr val="000000"/>
                </a:solidFill>
                <a:latin typeface="Calibri"/>
                <a:cs typeface="Calibri"/>
              </a:rPr>
              <a:t>se</a:t>
            </a:r>
            <a:r>
              <a:rPr sz="1100" dirty="0">
                <a:solidFill>
                  <a:srgbClr val="000000"/>
                </a:solidFill>
                <a:latin typeface="Calibri"/>
                <a:cs typeface="Calibri"/>
              </a:rPr>
              <a:t> as</a:t>
            </a:r>
            <a:r>
              <a:rPr sz="1100" spc="-12" dirty="0">
                <a:solidFill>
                  <a:srgbClr val="000000"/>
                </a:solidFill>
                <a:latin typeface="Calibri"/>
                <a:cs typeface="Calibri"/>
              </a:rPr>
              <a:t> </a:t>
            </a:r>
            <a:r>
              <a:rPr sz="1100" dirty="0">
                <a:solidFill>
                  <a:srgbClr val="000000"/>
                </a:solidFill>
                <a:latin typeface="Calibri"/>
                <a:cs typeface="Calibri"/>
              </a:rPr>
              <a:t>luzes de aviso</a:t>
            </a:r>
          </a:p>
          <a:p>
            <a:pPr marL="0" marR="0">
              <a:lnSpc>
                <a:spcPts val="1344"/>
              </a:lnSpc>
              <a:spcBef>
                <a:spcPts val="0"/>
              </a:spcBef>
              <a:spcAft>
                <a:spcPts val="0"/>
              </a:spcAft>
            </a:pP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painel de instrumentos estão</a:t>
            </a:r>
            <a:r>
              <a:rPr sz="1100" spc="13" dirty="0">
                <a:solidFill>
                  <a:srgbClr val="000000"/>
                </a:solidFill>
                <a:latin typeface="Calibri"/>
                <a:cs typeface="Calibri"/>
              </a:rPr>
              <a:t> </a:t>
            </a:r>
            <a:r>
              <a:rPr sz="1100" dirty="0">
                <a:solidFill>
                  <a:srgbClr val="000000"/>
                </a:solidFill>
                <a:latin typeface="Calibri"/>
                <a:cs typeface="Calibri"/>
              </a:rPr>
              <a:t>permanentemente acesas ou piscam; no caso de o motor parar,</a:t>
            </a:r>
            <a:r>
              <a:rPr sz="1100" spc="-17" dirty="0">
                <a:solidFill>
                  <a:srgbClr val="000000"/>
                </a:solidFill>
                <a:latin typeface="Calibri"/>
                <a:cs typeface="Calibri"/>
              </a:rPr>
              <a:t> </a:t>
            </a:r>
            <a:r>
              <a:rPr sz="1100" dirty="0">
                <a:solidFill>
                  <a:srgbClr val="000000"/>
                </a:solidFill>
                <a:latin typeface="Calibri"/>
                <a:cs typeface="Calibri"/>
              </a:rPr>
              <a:t>faça</a:t>
            </a:r>
            <a:r>
              <a:rPr sz="1100" spc="-19" dirty="0">
                <a:solidFill>
                  <a:srgbClr val="000000"/>
                </a:solidFill>
                <a:latin typeface="Calibri"/>
                <a:cs typeface="Calibri"/>
              </a:rPr>
              <a:t> </a:t>
            </a:r>
            <a:r>
              <a:rPr sz="1100" dirty="0">
                <a:solidFill>
                  <a:srgbClr val="000000"/>
                </a:solidFill>
                <a:latin typeface="Calibri"/>
                <a:cs typeface="Calibri"/>
              </a:rPr>
              <a:t>a</a:t>
            </a:r>
          </a:p>
          <a:p>
            <a:pPr marL="0" marR="0">
              <a:lnSpc>
                <a:spcPts val="1344"/>
              </a:lnSpc>
              <a:spcBef>
                <a:spcPts val="50"/>
              </a:spcBef>
              <a:spcAft>
                <a:spcPts val="0"/>
              </a:spcAft>
            </a:pPr>
            <a:r>
              <a:rPr sz="1100" dirty="0">
                <a:solidFill>
                  <a:srgbClr val="000000"/>
                </a:solidFill>
                <a:latin typeface="Calibri"/>
                <a:cs typeface="Calibri"/>
              </a:rPr>
              <a:t>correspondente verificação.</a:t>
            </a:r>
          </a:p>
        </p:txBody>
      </p:sp>
      <p:sp>
        <p:nvSpPr>
          <p:cNvPr id="9" name="object 9"/>
          <p:cNvSpPr txBox="1"/>
          <p:nvPr/>
        </p:nvSpPr>
        <p:spPr>
          <a:xfrm>
            <a:off x="3485388" y="2834732"/>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0" name="object 10"/>
          <p:cNvSpPr txBox="1"/>
          <p:nvPr/>
        </p:nvSpPr>
        <p:spPr>
          <a:xfrm>
            <a:off x="647700" y="3062305"/>
            <a:ext cx="6145634"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As </a:t>
            </a:r>
            <a:r>
              <a:rPr sz="1100">
                <a:solidFill>
                  <a:srgbClr val="000000"/>
                </a:solidFill>
                <a:latin typeface="Calibri"/>
                <a:cs typeface="Calibri"/>
              </a:rPr>
              <a:t>emissões d</a:t>
            </a:r>
            <a:r>
              <a:rPr lang="pt-BR" sz="1100">
                <a:solidFill>
                  <a:srgbClr val="000000"/>
                </a:solidFill>
                <a:latin typeface="Calibri"/>
                <a:cs typeface="Calibri"/>
              </a:rPr>
              <a:t>o</a:t>
            </a:r>
            <a:r>
              <a:rPr sz="1100">
                <a:solidFill>
                  <a:srgbClr val="000000"/>
                </a:solidFill>
                <a:latin typeface="Calibri"/>
                <a:cs typeface="Calibri"/>
              </a:rPr>
              <a:t> escap</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de moto</a:t>
            </a:r>
            <a:r>
              <a:rPr sz="1100" spc="-11" dirty="0">
                <a:solidFill>
                  <a:srgbClr val="000000"/>
                </a:solidFill>
                <a:latin typeface="Calibri"/>
                <a:cs typeface="Calibri"/>
              </a:rPr>
              <a:t> </a:t>
            </a:r>
            <a:r>
              <a:rPr sz="1100" dirty="0">
                <a:solidFill>
                  <a:srgbClr val="000000"/>
                </a:solidFill>
                <a:latin typeface="Calibri"/>
                <a:cs typeface="Calibri"/>
              </a:rPr>
              <a:t>contêm</a:t>
            </a:r>
            <a:r>
              <a:rPr sz="1100" spc="16" dirty="0">
                <a:solidFill>
                  <a:srgbClr val="000000"/>
                </a:solidFill>
                <a:latin typeface="Calibri"/>
                <a:cs typeface="Calibri"/>
              </a:rPr>
              <a:t> </a:t>
            </a:r>
            <a:r>
              <a:rPr sz="1100" dirty="0">
                <a:solidFill>
                  <a:srgbClr val="000000"/>
                </a:solidFill>
                <a:latin typeface="Calibri"/>
                <a:cs typeface="Calibri"/>
              </a:rPr>
              <a:t>CO</a:t>
            </a:r>
            <a:r>
              <a:rPr sz="1050" baseline="-8727" dirty="0">
                <a:solidFill>
                  <a:srgbClr val="000000"/>
                </a:solidFill>
                <a:latin typeface="Calibri"/>
                <a:cs typeface="Calibri"/>
              </a:rPr>
              <a:t>2 </a:t>
            </a:r>
            <a:r>
              <a:rPr sz="1100" dirty="0">
                <a:solidFill>
                  <a:srgbClr val="000000"/>
                </a:solidFill>
                <a:latin typeface="Calibri"/>
                <a:cs typeface="Calibri"/>
              </a:rPr>
              <a:t>(monóxido</a:t>
            </a:r>
            <a:r>
              <a:rPr sz="1100" spc="19" dirty="0">
                <a:solidFill>
                  <a:srgbClr val="000000"/>
                </a:solidFill>
                <a:latin typeface="Calibri"/>
                <a:cs typeface="Calibri"/>
              </a:rPr>
              <a:t> </a:t>
            </a:r>
            <a:r>
              <a:rPr sz="1100" dirty="0">
                <a:solidFill>
                  <a:srgbClr val="000000"/>
                </a:solidFill>
                <a:latin typeface="Calibri"/>
                <a:cs typeface="Calibri"/>
              </a:rPr>
              <a:t>de carbono), que é um gás inodoro e</a:t>
            </a:r>
            <a:r>
              <a:rPr sz="1100" spc="18" dirty="0">
                <a:solidFill>
                  <a:srgbClr val="000000"/>
                </a:solidFill>
                <a:latin typeface="Calibri"/>
                <a:cs typeface="Calibri"/>
              </a:rPr>
              <a:t> </a:t>
            </a:r>
            <a:r>
              <a:rPr sz="1100" dirty="0">
                <a:solidFill>
                  <a:srgbClr val="000000"/>
                </a:solidFill>
                <a:latin typeface="Calibri"/>
                <a:cs typeface="Calibri"/>
              </a:rPr>
              <a:t>incolor, mas</a:t>
            </a:r>
          </a:p>
          <a:p>
            <a:pPr marL="0" marR="0">
              <a:lnSpc>
                <a:spcPts val="1344"/>
              </a:lnSpc>
              <a:spcBef>
                <a:spcPts val="50"/>
              </a:spcBef>
              <a:spcAft>
                <a:spcPts val="0"/>
              </a:spcAft>
            </a:pPr>
            <a:r>
              <a:rPr sz="1100" dirty="0">
                <a:solidFill>
                  <a:srgbClr val="000000"/>
                </a:solidFill>
                <a:latin typeface="Calibri"/>
                <a:cs typeface="Calibri"/>
              </a:rPr>
              <a:t>venenoso.</a:t>
            </a:r>
          </a:p>
        </p:txBody>
      </p:sp>
      <p:sp>
        <p:nvSpPr>
          <p:cNvPr id="11" name="object 11"/>
          <p:cNvSpPr txBox="1"/>
          <p:nvPr/>
        </p:nvSpPr>
        <p:spPr>
          <a:xfrm>
            <a:off x="647700" y="3453476"/>
            <a:ext cx="622909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deve ser mantido o motor em</a:t>
            </a:r>
            <a:r>
              <a:rPr sz="1100" spc="10" dirty="0">
                <a:solidFill>
                  <a:srgbClr val="000000"/>
                </a:solidFill>
                <a:latin typeface="Calibri"/>
                <a:cs typeface="Calibri"/>
              </a:rPr>
              <a:t> </a:t>
            </a:r>
            <a:r>
              <a:rPr sz="1100" dirty="0">
                <a:solidFill>
                  <a:srgbClr val="000000"/>
                </a:solidFill>
                <a:latin typeface="Calibri"/>
                <a:cs typeface="Calibri"/>
              </a:rPr>
              <a:t>funcionamento</a:t>
            </a:r>
            <a:r>
              <a:rPr sz="1100" spc="11" dirty="0">
                <a:solidFill>
                  <a:srgbClr val="000000"/>
                </a:solidFill>
                <a:latin typeface="Calibri"/>
                <a:cs typeface="Calibri"/>
              </a:rPr>
              <a:t> </a:t>
            </a:r>
            <a:r>
              <a:rPr sz="1100" dirty="0">
                <a:solidFill>
                  <a:srgbClr val="000000"/>
                </a:solidFill>
                <a:latin typeface="Calibri"/>
                <a:cs typeface="Calibri"/>
              </a:rPr>
              <a:t>numa zona sem ventilação, para evitar envenenamento.</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684275" y="713969"/>
            <a:ext cx="1133879"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Conduzindo</a:t>
            </a:r>
          </a:p>
        </p:txBody>
      </p:sp>
      <p:sp>
        <p:nvSpPr>
          <p:cNvPr id="5" name="object 5"/>
          <p:cNvSpPr txBox="1"/>
          <p:nvPr/>
        </p:nvSpPr>
        <p:spPr>
          <a:xfrm>
            <a:off x="684275" y="996788"/>
            <a:ext cx="2383803"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t>
            </a:r>
            <a:r>
              <a:rPr sz="1100">
                <a:solidFill>
                  <a:srgbClr val="000000"/>
                </a:solidFill>
                <a:latin typeface="Calibri"/>
                <a:cs typeface="Calibri"/>
              </a:rPr>
              <a:t>Suba </a:t>
            </a:r>
            <a:r>
              <a:rPr lang="pt-BR" sz="1100">
                <a:solidFill>
                  <a:srgbClr val="000000"/>
                </a:solidFill>
                <a:latin typeface="Calibri"/>
                <a:cs typeface="Calibri"/>
              </a:rPr>
              <a:t>n</a:t>
            </a:r>
            <a:r>
              <a:rPr sz="1100">
                <a:solidFill>
                  <a:srgbClr val="000000"/>
                </a:solidFill>
                <a:latin typeface="Calibri"/>
                <a:cs typeface="Calibri"/>
              </a:rPr>
              <a:t>a </a:t>
            </a:r>
            <a:r>
              <a:rPr sz="1100" dirty="0">
                <a:solidFill>
                  <a:srgbClr val="000000"/>
                </a:solidFill>
                <a:latin typeface="Calibri"/>
                <a:cs typeface="Calibri"/>
              </a:rPr>
              <a:t>moto pelo lado</a:t>
            </a:r>
            <a:r>
              <a:rPr sz="1100" spc="14" dirty="0">
                <a:solidFill>
                  <a:srgbClr val="000000"/>
                </a:solidFill>
                <a:latin typeface="Calibri"/>
                <a:cs typeface="Calibri"/>
              </a:rPr>
              <a:t> </a:t>
            </a:r>
            <a:r>
              <a:rPr sz="1100" dirty="0">
                <a:solidFill>
                  <a:srgbClr val="000000"/>
                </a:solidFill>
                <a:latin typeface="Calibri"/>
                <a:cs typeface="Calibri"/>
              </a:rPr>
              <a:t>esquerdo.</a:t>
            </a:r>
          </a:p>
          <a:p>
            <a:pPr marL="0" marR="0">
              <a:lnSpc>
                <a:spcPts val="1347"/>
              </a:lnSpc>
              <a:spcBef>
                <a:spcPts val="454"/>
              </a:spcBef>
              <a:spcAft>
                <a:spcPts val="0"/>
              </a:spcAft>
            </a:pPr>
            <a:r>
              <a:rPr sz="1100" dirty="0">
                <a:solidFill>
                  <a:srgbClr val="000000"/>
                </a:solidFill>
                <a:latin typeface="Calibri"/>
                <a:cs typeface="Calibri"/>
              </a:rPr>
              <a:t>· Recolha o descanso lateral.</a:t>
            </a:r>
          </a:p>
        </p:txBody>
      </p:sp>
      <p:sp>
        <p:nvSpPr>
          <p:cNvPr id="6" name="object 6"/>
          <p:cNvSpPr txBox="1"/>
          <p:nvPr/>
        </p:nvSpPr>
        <p:spPr>
          <a:xfrm>
            <a:off x="684275" y="1440272"/>
            <a:ext cx="6141036" cy="38472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Coloque a moto</a:t>
            </a:r>
            <a:r>
              <a:rPr sz="1100" spc="12" dirty="0">
                <a:solidFill>
                  <a:srgbClr val="000000"/>
                </a:solidFill>
                <a:latin typeface="Calibri"/>
                <a:cs typeface="Calibri"/>
              </a:rPr>
              <a:t> </a:t>
            </a:r>
            <a:r>
              <a:rPr sz="1100" dirty="0">
                <a:solidFill>
                  <a:srgbClr val="000000"/>
                </a:solidFill>
                <a:latin typeface="Calibri"/>
                <a:cs typeface="Calibri"/>
              </a:rPr>
              <a:t>vertical</a:t>
            </a:r>
            <a:r>
              <a:rPr sz="1100" spc="-17" dirty="0">
                <a:solidFill>
                  <a:srgbClr val="000000"/>
                </a:solidFill>
                <a:latin typeface="Calibri"/>
                <a:cs typeface="Calibri"/>
              </a:rPr>
              <a:t> </a:t>
            </a:r>
            <a:r>
              <a:rPr sz="1100" dirty="0">
                <a:solidFill>
                  <a:srgbClr val="000000"/>
                </a:solidFill>
                <a:latin typeface="Calibri"/>
                <a:cs typeface="Calibri"/>
              </a:rPr>
              <a:t>ao</a:t>
            </a:r>
            <a:r>
              <a:rPr sz="1100" spc="11" dirty="0">
                <a:solidFill>
                  <a:srgbClr val="000000"/>
                </a:solidFill>
                <a:latin typeface="Calibri"/>
                <a:cs typeface="Calibri"/>
              </a:rPr>
              <a:t> </a:t>
            </a:r>
            <a:r>
              <a:rPr sz="1100" dirty="0">
                <a:solidFill>
                  <a:srgbClr val="000000"/>
                </a:solidFill>
                <a:latin typeface="Calibri"/>
                <a:cs typeface="Calibri"/>
              </a:rPr>
              <a:t>solo e </a:t>
            </a:r>
            <a:r>
              <a:rPr sz="1100">
                <a:solidFill>
                  <a:srgbClr val="000000"/>
                </a:solidFill>
                <a:latin typeface="Calibri"/>
                <a:cs typeface="Calibri"/>
              </a:rPr>
              <a:t>o</a:t>
            </a:r>
            <a:r>
              <a:rPr sz="1100" spc="10">
                <a:solidFill>
                  <a:srgbClr val="000000"/>
                </a:solidFill>
                <a:latin typeface="Calibri"/>
                <a:cs typeface="Calibri"/>
              </a:rPr>
              <a:t> </a:t>
            </a:r>
            <a:r>
              <a:rPr sz="1100">
                <a:solidFill>
                  <a:srgbClr val="000000"/>
                </a:solidFill>
                <a:latin typeface="Calibri"/>
                <a:cs typeface="Calibri"/>
              </a:rPr>
              <a:t>gui</a:t>
            </a:r>
            <a:r>
              <a:rPr lang="pt-BR" sz="1100">
                <a:solidFill>
                  <a:srgbClr val="000000"/>
                </a:solidFill>
                <a:latin typeface="Calibri"/>
                <a:cs typeface="Calibri"/>
              </a:rPr>
              <a:t>dão</a:t>
            </a:r>
            <a:r>
              <a:rPr sz="1100">
                <a:solidFill>
                  <a:srgbClr val="000000"/>
                </a:solidFill>
                <a:latin typeface="Calibri"/>
                <a:cs typeface="Calibri"/>
              </a:rPr>
              <a:t> </a:t>
            </a:r>
            <a:r>
              <a:rPr sz="1100" dirty="0">
                <a:solidFill>
                  <a:srgbClr val="000000"/>
                </a:solidFill>
                <a:latin typeface="Calibri"/>
                <a:cs typeface="Calibri"/>
              </a:rPr>
              <a:t>em posição</a:t>
            </a:r>
            <a:r>
              <a:rPr sz="1100" spc="12" dirty="0">
                <a:solidFill>
                  <a:srgbClr val="000000"/>
                </a:solidFill>
                <a:latin typeface="Calibri"/>
                <a:cs typeface="Calibri"/>
              </a:rPr>
              <a:t> </a:t>
            </a:r>
            <a:r>
              <a:rPr sz="1100" dirty="0">
                <a:solidFill>
                  <a:srgbClr val="000000"/>
                </a:solidFill>
                <a:latin typeface="Calibri"/>
                <a:cs typeface="Calibri"/>
              </a:rPr>
              <a:t>reta para manter a roda orientada para a frente.</a:t>
            </a:r>
          </a:p>
          <a:p>
            <a:pPr marL="0" marR="0">
              <a:lnSpc>
                <a:spcPts val="1347"/>
              </a:lnSpc>
              <a:spcBef>
                <a:spcPts val="442"/>
              </a:spcBef>
              <a:spcAft>
                <a:spcPts val="0"/>
              </a:spcAft>
            </a:pPr>
            <a:r>
              <a:rPr sz="1100" dirty="0">
                <a:solidFill>
                  <a:srgbClr val="000000"/>
                </a:solidFill>
                <a:latin typeface="Calibri"/>
                <a:cs typeface="Calibri"/>
              </a:rPr>
              <a:t>· Acione firmemente </a:t>
            </a:r>
            <a:r>
              <a:rPr sz="1100">
                <a:solidFill>
                  <a:srgbClr val="000000"/>
                </a:solidFill>
                <a:latin typeface="Calibri"/>
                <a:cs typeface="Calibri"/>
              </a:rPr>
              <a:t>a embr</a:t>
            </a:r>
            <a:r>
              <a:rPr lang="pt-BR" sz="1100">
                <a:solidFill>
                  <a:srgbClr val="000000"/>
                </a:solidFill>
                <a:latin typeface="Calibri"/>
                <a:cs typeface="Calibri"/>
              </a:rPr>
              <a:t>e</a:t>
            </a:r>
            <a:r>
              <a:rPr sz="1100">
                <a:solidFill>
                  <a:srgbClr val="000000"/>
                </a:solidFill>
                <a:latin typeface="Calibri"/>
                <a:cs typeface="Calibri"/>
              </a:rPr>
              <a:t>agem</a:t>
            </a:r>
            <a:r>
              <a:rPr sz="1100" dirty="0">
                <a:solidFill>
                  <a:srgbClr val="000000"/>
                </a:solidFill>
                <a:latin typeface="Calibri"/>
                <a:cs typeface="Calibri"/>
              </a:rPr>
              <a:t>.</a:t>
            </a:r>
          </a:p>
        </p:txBody>
      </p:sp>
      <p:sp>
        <p:nvSpPr>
          <p:cNvPr id="7" name="object 7"/>
          <p:cNvSpPr txBox="1"/>
          <p:nvPr/>
        </p:nvSpPr>
        <p:spPr>
          <a:xfrm>
            <a:off x="684275" y="1882232"/>
            <a:ext cx="638264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Rode lentamente</a:t>
            </a:r>
            <a:r>
              <a:rPr sz="1100" spc="-13" dirty="0">
                <a:solidFill>
                  <a:srgbClr val="000000"/>
                </a:solidFill>
                <a:latin typeface="Calibri"/>
                <a:cs typeface="Calibri"/>
              </a:rPr>
              <a:t> </a:t>
            </a:r>
            <a:r>
              <a:rPr sz="1100" dirty="0">
                <a:solidFill>
                  <a:srgbClr val="000000"/>
                </a:solidFill>
                <a:latin typeface="Calibri"/>
                <a:cs typeface="Calibri"/>
              </a:rPr>
              <a:t>o</a:t>
            </a:r>
            <a:r>
              <a:rPr sz="1100" spc="18" dirty="0">
                <a:solidFill>
                  <a:srgbClr val="000000"/>
                </a:solidFill>
                <a:latin typeface="Calibri"/>
                <a:cs typeface="Calibri"/>
              </a:rPr>
              <a:t> </a:t>
            </a:r>
            <a:r>
              <a:rPr sz="1100" dirty="0">
                <a:solidFill>
                  <a:srgbClr val="000000"/>
                </a:solidFill>
                <a:latin typeface="Calibri"/>
                <a:cs typeface="Calibri"/>
              </a:rPr>
              <a:t>punho do</a:t>
            </a:r>
            <a:r>
              <a:rPr sz="1100" spc="16" dirty="0">
                <a:solidFill>
                  <a:srgbClr val="000000"/>
                </a:solidFill>
                <a:latin typeface="Calibri"/>
                <a:cs typeface="Calibri"/>
              </a:rPr>
              <a:t> </a:t>
            </a:r>
            <a:r>
              <a:rPr sz="1100" dirty="0">
                <a:solidFill>
                  <a:srgbClr val="000000"/>
                </a:solidFill>
                <a:latin typeface="Calibri"/>
                <a:cs typeface="Calibri"/>
              </a:rPr>
              <a:t>acelerador, acelerando enquanto solta</a:t>
            </a:r>
            <a:r>
              <a:rPr sz="1100" spc="-10" dirty="0">
                <a:solidFill>
                  <a:srgbClr val="000000"/>
                </a:solidFill>
                <a:latin typeface="Calibri"/>
                <a:cs typeface="Calibri"/>
              </a:rPr>
              <a:t> </a:t>
            </a:r>
            <a:r>
              <a:rPr sz="1100" dirty="0">
                <a:solidFill>
                  <a:srgbClr val="000000"/>
                </a:solidFill>
                <a:latin typeface="Calibri"/>
                <a:cs typeface="Calibri"/>
              </a:rPr>
              <a:t>ligeiramente a manete </a:t>
            </a:r>
            <a:r>
              <a:rPr sz="1100">
                <a:solidFill>
                  <a:srgbClr val="000000"/>
                </a:solidFill>
                <a:latin typeface="Calibri"/>
                <a:cs typeface="Calibri"/>
              </a:rPr>
              <a:t>da embr</a:t>
            </a:r>
            <a:r>
              <a:rPr lang="pt-BR" sz="1100">
                <a:solidFill>
                  <a:srgbClr val="000000"/>
                </a:solidFill>
                <a:latin typeface="Calibri"/>
                <a:cs typeface="Calibri"/>
              </a:rPr>
              <a:t>e</a:t>
            </a:r>
            <a:r>
              <a:rPr sz="1100">
                <a:solidFill>
                  <a:srgbClr val="000000"/>
                </a:solidFill>
                <a:latin typeface="Calibri"/>
                <a:cs typeface="Calibri"/>
              </a:rPr>
              <a:t>agem</a:t>
            </a:r>
            <a:r>
              <a:rPr sz="1100" dirty="0">
                <a:solidFill>
                  <a:srgbClr val="000000"/>
                </a:solidFill>
                <a:latin typeface="Calibri"/>
                <a:cs typeface="Calibri"/>
              </a:rPr>
              <a:t>,</a:t>
            </a:r>
          </a:p>
          <a:p>
            <a:pPr marL="0" marR="0">
              <a:lnSpc>
                <a:spcPts val="1343"/>
              </a:lnSpc>
              <a:spcBef>
                <a:spcPts val="50"/>
              </a:spcBef>
              <a:spcAft>
                <a:spcPts val="0"/>
              </a:spcAft>
            </a:pPr>
            <a:r>
              <a:rPr sz="1100" dirty="0">
                <a:solidFill>
                  <a:srgbClr val="000000"/>
                </a:solidFill>
                <a:latin typeface="Calibri"/>
                <a:cs typeface="Calibri"/>
              </a:rPr>
              <a:t>e a moto avançará gradualmente.</a:t>
            </a:r>
          </a:p>
        </p:txBody>
      </p:sp>
      <p:sp>
        <p:nvSpPr>
          <p:cNvPr id="8" name="object 8"/>
          <p:cNvSpPr txBox="1"/>
          <p:nvPr/>
        </p:nvSpPr>
        <p:spPr>
          <a:xfrm>
            <a:off x="684275" y="2273900"/>
            <a:ext cx="634289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Use capacete, luvas, botas, blusão e calças com</a:t>
            </a:r>
            <a:r>
              <a:rPr sz="1100" spc="26" dirty="0">
                <a:solidFill>
                  <a:srgbClr val="000000"/>
                </a:solidFill>
                <a:latin typeface="Calibri"/>
                <a:cs typeface="Calibri"/>
              </a:rPr>
              <a:t> </a:t>
            </a:r>
            <a:r>
              <a:rPr sz="1100" dirty="0">
                <a:solidFill>
                  <a:srgbClr val="000000"/>
                </a:solidFill>
                <a:latin typeface="Calibri"/>
                <a:cs typeface="Calibri"/>
              </a:rPr>
              <a:t>proteções especiais, tudo isto é necessário antes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iniciar a</a:t>
            </a:r>
          </a:p>
          <a:p>
            <a:pPr marL="0" marR="0">
              <a:lnSpc>
                <a:spcPts val="1343"/>
              </a:lnSpc>
              <a:spcBef>
                <a:spcPts val="50"/>
              </a:spcBef>
              <a:spcAft>
                <a:spcPts val="0"/>
              </a:spcAft>
            </a:pPr>
            <a:r>
              <a:rPr sz="1100" dirty="0">
                <a:solidFill>
                  <a:srgbClr val="000000"/>
                </a:solidFill>
                <a:latin typeface="Calibri"/>
                <a:cs typeface="Calibri"/>
              </a:rPr>
              <a:t>marcha, ainda que sejam trajetos curtos.</a:t>
            </a:r>
          </a:p>
        </p:txBody>
      </p:sp>
      <p:sp>
        <p:nvSpPr>
          <p:cNvPr id="9" name="object 9"/>
          <p:cNvSpPr txBox="1"/>
          <p:nvPr/>
        </p:nvSpPr>
        <p:spPr>
          <a:xfrm>
            <a:off x="684275" y="2665568"/>
            <a:ext cx="4881305" cy="43177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Os seguintes fatores são prejudiciais para uma condução</a:t>
            </a:r>
            <a:r>
              <a:rPr sz="1100" spc="11" dirty="0">
                <a:solidFill>
                  <a:srgbClr val="000000"/>
                </a:solidFill>
                <a:latin typeface="Calibri"/>
                <a:cs typeface="Calibri"/>
              </a:rPr>
              <a:t> </a:t>
            </a:r>
            <a:r>
              <a:rPr sz="1100" dirty="0">
                <a:solidFill>
                  <a:srgbClr val="000000"/>
                </a:solidFill>
                <a:latin typeface="Calibri"/>
                <a:cs typeface="Calibri"/>
              </a:rPr>
              <a:t>rápida; preste atenção a:</a:t>
            </a:r>
          </a:p>
          <a:p>
            <a:pPr marL="449580" marR="0">
              <a:lnSpc>
                <a:spcPts val="1347"/>
              </a:lnSpc>
              <a:spcBef>
                <a:spcPts val="454"/>
              </a:spcBef>
              <a:spcAft>
                <a:spcPts val="0"/>
              </a:spcAft>
            </a:pPr>
            <a:r>
              <a:rPr sz="1100" dirty="0">
                <a:solidFill>
                  <a:srgbClr val="000000"/>
                </a:solidFill>
                <a:latin typeface="Calibri"/>
                <a:cs typeface="Calibri"/>
              </a:rPr>
              <a:t>- Ajuste de pré-carga</a:t>
            </a:r>
            <a:r>
              <a:rPr sz="1100" spc="-16" dirty="0">
                <a:solidFill>
                  <a:srgbClr val="000000"/>
                </a:solidFill>
                <a:latin typeface="Calibri"/>
                <a:cs typeface="Calibri"/>
              </a:rPr>
              <a:t> </a:t>
            </a:r>
            <a:r>
              <a:rPr sz="1100" dirty="0">
                <a:solidFill>
                  <a:srgbClr val="000000"/>
                </a:solidFill>
                <a:latin typeface="Calibri"/>
                <a:cs typeface="Calibri"/>
              </a:rPr>
              <a:t>mal</a:t>
            </a:r>
            <a:r>
              <a:rPr sz="1100" spc="-29" dirty="0">
                <a:solidFill>
                  <a:srgbClr val="000000"/>
                </a:solidFill>
                <a:latin typeface="Calibri"/>
                <a:cs typeface="Calibri"/>
              </a:rPr>
              <a:t> </a:t>
            </a:r>
            <a:r>
              <a:rPr sz="1100" dirty="0">
                <a:solidFill>
                  <a:srgbClr val="000000"/>
                </a:solidFill>
                <a:latin typeface="Calibri"/>
                <a:cs typeface="Calibri"/>
              </a:rPr>
              <a:t>regulado.</a:t>
            </a:r>
          </a:p>
        </p:txBody>
      </p:sp>
      <p:sp>
        <p:nvSpPr>
          <p:cNvPr id="10" name="object 10"/>
          <p:cNvSpPr txBox="1"/>
          <p:nvPr/>
        </p:nvSpPr>
        <p:spPr>
          <a:xfrm>
            <a:off x="1133856" y="3109052"/>
            <a:ext cx="107918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Roupa folgada.</a:t>
            </a:r>
          </a:p>
        </p:txBody>
      </p:sp>
      <p:sp>
        <p:nvSpPr>
          <p:cNvPr id="11" name="object 11"/>
          <p:cNvSpPr txBox="1"/>
          <p:nvPr/>
        </p:nvSpPr>
        <p:spPr>
          <a:xfrm>
            <a:off x="1133856" y="3330032"/>
            <a:ext cx="553638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sobrecarga ou</a:t>
            </a:r>
            <a:r>
              <a:rPr sz="1100" spc="-11" dirty="0">
                <a:solidFill>
                  <a:srgbClr val="000000"/>
                </a:solidFill>
                <a:latin typeface="Calibri"/>
                <a:cs typeface="Calibri"/>
              </a:rPr>
              <a:t> </a:t>
            </a:r>
            <a:r>
              <a:rPr sz="1100" dirty="0">
                <a:solidFill>
                  <a:srgbClr val="000000"/>
                </a:solidFill>
                <a:latin typeface="Calibri"/>
                <a:cs typeface="Calibri"/>
              </a:rPr>
              <a:t>o</a:t>
            </a:r>
            <a:r>
              <a:rPr sz="1100" spc="18" dirty="0">
                <a:solidFill>
                  <a:srgbClr val="000000"/>
                </a:solidFill>
                <a:latin typeface="Calibri"/>
                <a:cs typeface="Calibri"/>
              </a:rPr>
              <a:t> </a:t>
            </a:r>
            <a:r>
              <a:rPr sz="1100" dirty="0">
                <a:solidFill>
                  <a:srgbClr val="000000"/>
                </a:solidFill>
                <a:latin typeface="Calibri"/>
                <a:cs typeface="Calibri"/>
              </a:rPr>
              <a:t>desequilíbrio da carga também</a:t>
            </a:r>
            <a:r>
              <a:rPr sz="1100" spc="13" dirty="0">
                <a:solidFill>
                  <a:srgbClr val="000000"/>
                </a:solidFill>
                <a:latin typeface="Calibri"/>
                <a:cs typeface="Calibri"/>
              </a:rPr>
              <a:t> </a:t>
            </a:r>
            <a:r>
              <a:rPr sz="1100" dirty="0">
                <a:solidFill>
                  <a:srgbClr val="000000"/>
                </a:solidFill>
                <a:latin typeface="Calibri"/>
                <a:cs typeface="Calibri"/>
              </a:rPr>
              <a:t>podem</a:t>
            </a:r>
            <a:r>
              <a:rPr sz="1100" spc="18" dirty="0">
                <a:solidFill>
                  <a:srgbClr val="000000"/>
                </a:solidFill>
                <a:latin typeface="Calibri"/>
                <a:cs typeface="Calibri"/>
              </a:rPr>
              <a:t> </a:t>
            </a:r>
            <a:r>
              <a:rPr sz="1100" dirty="0">
                <a:solidFill>
                  <a:srgbClr val="000000"/>
                </a:solidFill>
                <a:latin typeface="Calibri"/>
                <a:cs typeface="Calibri"/>
              </a:rPr>
              <a:t>ser prejudiciais</a:t>
            </a:r>
            <a:r>
              <a:rPr sz="1100" spc="-10" dirty="0">
                <a:solidFill>
                  <a:srgbClr val="000000"/>
                </a:solidFill>
                <a:latin typeface="Calibri"/>
                <a:cs typeface="Calibri"/>
              </a:rPr>
              <a:t> </a:t>
            </a:r>
            <a:r>
              <a:rPr sz="1100" dirty="0">
                <a:solidFill>
                  <a:srgbClr val="000000"/>
                </a:solidFill>
                <a:latin typeface="Calibri"/>
                <a:cs typeface="Calibri"/>
              </a:rPr>
              <a:t>para a condução e o</a:t>
            </a:r>
          </a:p>
          <a:p>
            <a:pPr marL="0" marR="0">
              <a:lnSpc>
                <a:spcPts val="1344"/>
              </a:lnSpc>
              <a:spcBef>
                <a:spcPts val="50"/>
              </a:spcBef>
              <a:spcAft>
                <a:spcPts val="0"/>
              </a:spcAft>
            </a:pPr>
            <a:r>
              <a:rPr sz="1100" dirty="0">
                <a:solidFill>
                  <a:srgbClr val="000000"/>
                </a:solidFill>
                <a:latin typeface="Calibri"/>
                <a:cs typeface="Calibri"/>
              </a:rPr>
              <a:t>funcionamento da moto.</a:t>
            </a:r>
          </a:p>
        </p:txBody>
      </p:sp>
      <p:sp>
        <p:nvSpPr>
          <p:cNvPr id="12" name="object 12"/>
          <p:cNvSpPr txBox="1"/>
          <p:nvPr/>
        </p:nvSpPr>
        <p:spPr>
          <a:xfrm>
            <a:off x="1133856" y="3721700"/>
            <a:ext cx="590600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Nem</a:t>
            </a:r>
            <a:r>
              <a:rPr sz="1100" spc="15" dirty="0">
                <a:solidFill>
                  <a:srgbClr val="000000"/>
                </a:solidFill>
                <a:latin typeface="Calibri"/>
                <a:cs typeface="Calibri"/>
              </a:rPr>
              <a:t> </a:t>
            </a:r>
            <a:r>
              <a:rPr sz="1100" dirty="0">
                <a:solidFill>
                  <a:srgbClr val="000000"/>
                </a:solidFill>
                <a:latin typeface="Calibri"/>
                <a:cs typeface="Calibri"/>
              </a:rPr>
              <a:t>que</a:t>
            </a:r>
            <a:r>
              <a:rPr sz="1100" spc="12" dirty="0">
                <a:solidFill>
                  <a:srgbClr val="000000"/>
                </a:solidFill>
                <a:latin typeface="Calibri"/>
                <a:cs typeface="Calibri"/>
              </a:rPr>
              <a:t> </a:t>
            </a:r>
            <a:r>
              <a:rPr sz="1100" dirty="0">
                <a:solidFill>
                  <a:srgbClr val="000000"/>
                </a:solidFill>
                <a:latin typeface="Calibri"/>
                <a:cs typeface="Calibri"/>
              </a:rPr>
              <a:t>seja</a:t>
            </a:r>
            <a:r>
              <a:rPr sz="1100" spc="-12" dirty="0">
                <a:solidFill>
                  <a:srgbClr val="000000"/>
                </a:solidFill>
                <a:latin typeface="Calibri"/>
                <a:cs typeface="Calibri"/>
              </a:rPr>
              <a:t> </a:t>
            </a:r>
            <a:r>
              <a:rPr sz="1100" dirty="0">
                <a:solidFill>
                  <a:srgbClr val="000000"/>
                </a:solidFill>
                <a:latin typeface="Calibri"/>
                <a:cs typeface="Calibri"/>
              </a:rPr>
              <a:t>apenas </a:t>
            </a:r>
            <a:r>
              <a:rPr sz="1100" spc="-15" dirty="0">
                <a:solidFill>
                  <a:srgbClr val="000000"/>
                </a:solidFill>
                <a:latin typeface="Calibri"/>
                <a:cs typeface="Calibri"/>
              </a:rPr>
              <a:t>um</a:t>
            </a:r>
            <a:r>
              <a:rPr sz="1100" spc="25" dirty="0">
                <a:solidFill>
                  <a:srgbClr val="000000"/>
                </a:solidFill>
                <a:latin typeface="Calibri"/>
                <a:cs typeface="Calibri"/>
              </a:rPr>
              <a:t> </a:t>
            </a:r>
            <a:r>
              <a:rPr sz="1100" dirty="0">
                <a:solidFill>
                  <a:srgbClr val="000000"/>
                </a:solidFill>
                <a:latin typeface="Calibri"/>
                <a:cs typeface="Calibri"/>
              </a:rPr>
              <a:t>pouco de álcool </a:t>
            </a:r>
            <a:r>
              <a:rPr sz="1100" spc="16" dirty="0">
                <a:solidFill>
                  <a:srgbClr val="000000"/>
                </a:solidFill>
                <a:latin typeface="Calibri"/>
                <a:cs typeface="Calibri"/>
              </a:rPr>
              <a:t>ou</a:t>
            </a:r>
            <a:r>
              <a:rPr sz="1100" spc="-30" dirty="0">
                <a:solidFill>
                  <a:srgbClr val="000000"/>
                </a:solidFill>
                <a:latin typeface="Calibri"/>
                <a:cs typeface="Calibri"/>
              </a:rPr>
              <a:t> </a:t>
            </a:r>
            <a:r>
              <a:rPr sz="1100" dirty="0">
                <a:solidFill>
                  <a:srgbClr val="000000"/>
                </a:solidFill>
                <a:latin typeface="Calibri"/>
                <a:cs typeface="Calibri"/>
              </a:rPr>
              <a:t>drogas são nocivas para os sentidos e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reflexos e não</a:t>
            </a:r>
          </a:p>
          <a:p>
            <a:pPr marL="0" marR="0">
              <a:lnSpc>
                <a:spcPts val="1343"/>
              </a:lnSpc>
              <a:spcBef>
                <a:spcPts val="50"/>
              </a:spcBef>
              <a:spcAft>
                <a:spcPts val="0"/>
              </a:spcAft>
            </a:pPr>
            <a:r>
              <a:rPr sz="1100" dirty="0">
                <a:solidFill>
                  <a:srgbClr val="000000"/>
                </a:solidFill>
                <a:latin typeface="Calibri"/>
                <a:cs typeface="Calibri"/>
              </a:rPr>
              <a:t>são permitidas</a:t>
            </a:r>
            <a:r>
              <a:rPr sz="1100" spc="-11" dirty="0">
                <a:solidFill>
                  <a:srgbClr val="000000"/>
                </a:solidFill>
                <a:latin typeface="Calibri"/>
                <a:cs typeface="Calibri"/>
              </a:rPr>
              <a:t> </a:t>
            </a:r>
            <a:r>
              <a:rPr sz="1100" dirty="0">
                <a:solidFill>
                  <a:srgbClr val="000000"/>
                </a:solidFill>
                <a:latin typeface="Calibri"/>
                <a:cs typeface="Calibri"/>
              </a:rPr>
              <a:t>em</a:t>
            </a:r>
            <a:r>
              <a:rPr sz="1100" spc="10" dirty="0">
                <a:solidFill>
                  <a:srgbClr val="000000"/>
                </a:solidFill>
                <a:latin typeface="Calibri"/>
                <a:cs typeface="Calibri"/>
              </a:rPr>
              <a:t> </a:t>
            </a:r>
            <a:r>
              <a:rPr sz="1100" dirty="0">
                <a:solidFill>
                  <a:srgbClr val="000000"/>
                </a:solidFill>
                <a:latin typeface="Calibri"/>
                <a:cs typeface="Calibri"/>
              </a:rPr>
              <a:t>absoluto.</a:t>
            </a:r>
          </a:p>
        </p:txBody>
      </p:sp>
      <p:sp>
        <p:nvSpPr>
          <p:cNvPr id="13" name="object 13"/>
          <p:cNvSpPr txBox="1"/>
          <p:nvPr/>
        </p:nvSpPr>
        <p:spPr>
          <a:xfrm>
            <a:off x="1133856" y="4113368"/>
            <a:ext cx="377844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É proibido conduzir alcoolizado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após ter consumido drogas.</a:t>
            </a:r>
          </a:p>
        </p:txBody>
      </p:sp>
      <p:sp>
        <p:nvSpPr>
          <p:cNvPr id="14" name="object 14"/>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69</a:t>
            </a:r>
          </a:p>
        </p:txBody>
      </p:sp>
      <p:sp>
        <p:nvSpPr>
          <p:cNvPr id="15" name="object 4">
            <a:extLst>
              <a:ext uri="{FF2B5EF4-FFF2-40B4-BE49-F238E27FC236}">
                <a16:creationId xmlns:a16="http://schemas.microsoft.com/office/drawing/2014/main" id="{EBCDEDDA-93CD-7C7F-BBE2-F9307E3AD279}"/>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576072" y="2608580"/>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1755140"/>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576072" y="731012"/>
            <a:ext cx="6301740" cy="803147"/>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7" name="object 7"/>
          <p:cNvSpPr txBox="1"/>
          <p:nvPr/>
        </p:nvSpPr>
        <p:spPr>
          <a:xfrm>
            <a:off x="3369564" y="73618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8" name="object 8"/>
          <p:cNvSpPr txBox="1"/>
          <p:nvPr/>
        </p:nvSpPr>
        <p:spPr>
          <a:xfrm>
            <a:off x="647700" y="963757"/>
            <a:ext cx="6075522"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Este modelo</a:t>
            </a:r>
            <a:r>
              <a:rPr sz="1100" spc="13" dirty="0">
                <a:solidFill>
                  <a:srgbClr val="000000"/>
                </a:solidFill>
                <a:latin typeface="Calibri"/>
                <a:cs typeface="Calibri"/>
              </a:rPr>
              <a:t> </a:t>
            </a:r>
            <a:r>
              <a:rPr sz="1100" dirty="0">
                <a:solidFill>
                  <a:srgbClr val="000000"/>
                </a:solidFill>
                <a:latin typeface="Calibri"/>
                <a:cs typeface="Calibri"/>
              </a:rPr>
              <a:t>está equipado com um</a:t>
            </a:r>
            <a:r>
              <a:rPr sz="1100" spc="16" dirty="0">
                <a:solidFill>
                  <a:srgbClr val="000000"/>
                </a:solidFill>
                <a:latin typeface="Calibri"/>
                <a:cs typeface="Calibri"/>
              </a:rPr>
              <a:t> </a:t>
            </a:r>
            <a:r>
              <a:rPr sz="1100" dirty="0">
                <a:solidFill>
                  <a:srgbClr val="000000"/>
                </a:solidFill>
                <a:latin typeface="Calibri"/>
                <a:cs typeface="Calibri"/>
              </a:rPr>
              <a:t>interruptor no</a:t>
            </a:r>
            <a:r>
              <a:rPr sz="1100" spc="22" dirty="0">
                <a:solidFill>
                  <a:srgbClr val="000000"/>
                </a:solidFill>
                <a:latin typeface="Calibri"/>
                <a:cs typeface="Calibri"/>
              </a:rPr>
              <a:t> </a:t>
            </a:r>
            <a:r>
              <a:rPr sz="1100" dirty="0">
                <a:solidFill>
                  <a:srgbClr val="000000"/>
                </a:solidFill>
                <a:latin typeface="Calibri"/>
                <a:cs typeface="Calibri"/>
              </a:rPr>
              <a:t>descanso</a:t>
            </a:r>
            <a:r>
              <a:rPr sz="1100" spc="18" dirty="0">
                <a:solidFill>
                  <a:srgbClr val="000000"/>
                </a:solidFill>
                <a:latin typeface="Calibri"/>
                <a:cs typeface="Calibri"/>
              </a:rPr>
              <a:t> </a:t>
            </a:r>
            <a:r>
              <a:rPr sz="1100" dirty="0">
                <a:solidFill>
                  <a:srgbClr val="000000"/>
                </a:solidFill>
                <a:latin typeface="Calibri"/>
                <a:cs typeface="Calibri"/>
              </a:rPr>
              <a:t>lateral ligado</a:t>
            </a:r>
            <a:r>
              <a:rPr sz="1100" spc="21" dirty="0">
                <a:solidFill>
                  <a:srgbClr val="000000"/>
                </a:solidFill>
                <a:latin typeface="Calibri"/>
                <a:cs typeface="Calibri"/>
              </a:rPr>
              <a:t> </a:t>
            </a:r>
            <a:r>
              <a:rPr sz="1100" dirty="0">
                <a:solidFill>
                  <a:srgbClr val="000000"/>
                </a:solidFill>
                <a:latin typeface="Calibri"/>
                <a:cs typeface="Calibri"/>
              </a:rPr>
              <a:t>à ignição. No caso de o motor</a:t>
            </a:r>
          </a:p>
          <a:p>
            <a:pPr marL="0" marR="0">
              <a:lnSpc>
                <a:spcPts val="1343"/>
              </a:lnSpc>
              <a:spcBef>
                <a:spcPts val="50"/>
              </a:spcBef>
              <a:spcAft>
                <a:spcPts val="0"/>
              </a:spcAft>
            </a:pPr>
            <a:r>
              <a:rPr sz="1100" dirty="0">
                <a:solidFill>
                  <a:srgbClr val="000000"/>
                </a:solidFill>
                <a:latin typeface="Calibri"/>
                <a:cs typeface="Calibri"/>
              </a:rPr>
              <a:t>estar em </a:t>
            </a:r>
            <a:r>
              <a:rPr sz="1100">
                <a:solidFill>
                  <a:srgbClr val="000000"/>
                </a:solidFill>
                <a:latin typeface="Calibri"/>
                <a:cs typeface="Calibri"/>
              </a:rPr>
              <a:t>qualquer </a:t>
            </a:r>
            <a:r>
              <a:rPr lang="pt-BR" sz="1100">
                <a:solidFill>
                  <a:srgbClr val="000000"/>
                </a:solidFill>
                <a:latin typeface="Calibri"/>
                <a:cs typeface="Calibri"/>
              </a:rPr>
              <a:t>marcha</a:t>
            </a:r>
            <a:r>
              <a:rPr sz="1100">
                <a:solidFill>
                  <a:srgbClr val="000000"/>
                </a:solidFill>
                <a:latin typeface="Calibri"/>
                <a:cs typeface="Calibri"/>
              </a:rPr>
              <a:t>, </a:t>
            </a:r>
            <a:r>
              <a:rPr sz="1100" dirty="0">
                <a:solidFill>
                  <a:srgbClr val="000000"/>
                </a:solidFill>
                <a:latin typeface="Calibri"/>
                <a:cs typeface="Calibri"/>
              </a:rPr>
              <a:t>mas</a:t>
            </a:r>
            <a:r>
              <a:rPr sz="1100" spc="-19" dirty="0">
                <a:solidFill>
                  <a:srgbClr val="000000"/>
                </a:solidFill>
                <a:latin typeface="Calibri"/>
                <a:cs typeface="Calibri"/>
              </a:rPr>
              <a:t> </a:t>
            </a:r>
            <a:r>
              <a:rPr sz="1100" dirty="0">
                <a:solidFill>
                  <a:srgbClr val="000000"/>
                </a:solidFill>
                <a:latin typeface="Calibri"/>
                <a:cs typeface="Calibri"/>
              </a:rPr>
              <a:t>não em</a:t>
            </a:r>
            <a:r>
              <a:rPr sz="1100" spc="23" dirty="0">
                <a:solidFill>
                  <a:srgbClr val="000000"/>
                </a:solidFill>
                <a:latin typeface="Calibri"/>
                <a:cs typeface="Calibri"/>
              </a:rPr>
              <a:t> </a:t>
            </a:r>
            <a:r>
              <a:rPr sz="1100" dirty="0">
                <a:solidFill>
                  <a:srgbClr val="000000"/>
                </a:solidFill>
                <a:latin typeface="Calibri"/>
                <a:cs typeface="Calibri"/>
              </a:rPr>
              <a:t>ponto morto,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tiver o descanso lateral acionado o motor</a:t>
            </a:r>
            <a:r>
              <a:rPr sz="1100" spc="-12" dirty="0">
                <a:solidFill>
                  <a:srgbClr val="000000"/>
                </a:solidFill>
                <a:latin typeface="Calibri"/>
                <a:cs typeface="Calibri"/>
              </a:rPr>
              <a:t> </a:t>
            </a:r>
            <a:r>
              <a:rPr sz="1100" dirty="0">
                <a:solidFill>
                  <a:srgbClr val="000000"/>
                </a:solidFill>
                <a:latin typeface="Calibri"/>
                <a:cs typeface="Calibri"/>
              </a:rPr>
              <a:t>irá</a:t>
            </a:r>
          </a:p>
          <a:p>
            <a:pPr marL="0" marR="0">
              <a:lnSpc>
                <a:spcPts val="1344"/>
              </a:lnSpc>
              <a:spcBef>
                <a:spcPts val="0"/>
              </a:spcBef>
              <a:spcAft>
                <a:spcPts val="0"/>
              </a:spcAft>
            </a:pPr>
            <a:r>
              <a:rPr sz="1100" dirty="0">
                <a:solidFill>
                  <a:srgbClr val="000000"/>
                </a:solidFill>
                <a:latin typeface="Calibri"/>
                <a:cs typeface="Calibri"/>
              </a:rPr>
              <a:t>parar imediatamente.</a:t>
            </a:r>
          </a:p>
        </p:txBody>
      </p:sp>
      <p:sp>
        <p:nvSpPr>
          <p:cNvPr id="9" name="object 9"/>
          <p:cNvSpPr txBox="1"/>
          <p:nvPr/>
        </p:nvSpPr>
        <p:spPr>
          <a:xfrm>
            <a:off x="3319272" y="1760312"/>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0" name="object 10"/>
          <p:cNvSpPr txBox="1"/>
          <p:nvPr/>
        </p:nvSpPr>
        <p:spPr>
          <a:xfrm>
            <a:off x="647700" y="1987885"/>
            <a:ext cx="6118268"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 </a:t>
            </a:r>
            <a:r>
              <a:rPr sz="1100">
                <a:solidFill>
                  <a:srgbClr val="000000"/>
                </a:solidFill>
                <a:latin typeface="Calibri"/>
                <a:cs typeface="Calibri"/>
              </a:rPr>
              <a:t>inicie </a:t>
            </a:r>
            <a:r>
              <a:rPr lang="pt-BR" sz="1100">
                <a:solidFill>
                  <a:srgbClr val="000000"/>
                </a:solidFill>
                <a:latin typeface="Calibri"/>
                <a:cs typeface="Calibri"/>
              </a:rPr>
              <a:t>o</a:t>
            </a:r>
            <a:r>
              <a:rPr sz="1100" spc="-14">
                <a:solidFill>
                  <a:srgbClr val="000000"/>
                </a:solidFill>
                <a:latin typeface="Calibri"/>
                <a:cs typeface="Calibri"/>
              </a:rPr>
              <a:t> </a:t>
            </a:r>
            <a:r>
              <a:rPr lang="pt-BR" sz="1100">
                <a:solidFill>
                  <a:srgbClr val="000000"/>
                </a:solidFill>
                <a:latin typeface="Calibri"/>
                <a:cs typeface="Calibri"/>
              </a:rPr>
              <a:t>movimento</a:t>
            </a:r>
            <a:r>
              <a:rPr sz="1100">
                <a:solidFill>
                  <a:srgbClr val="000000"/>
                </a:solidFill>
                <a:latin typeface="Calibri"/>
                <a:cs typeface="Calibri"/>
              </a:rPr>
              <a:t> numa</a:t>
            </a:r>
            <a:r>
              <a:rPr sz="1100" spc="-14">
                <a:solidFill>
                  <a:srgbClr val="000000"/>
                </a:solidFill>
                <a:latin typeface="Calibri"/>
                <a:cs typeface="Calibri"/>
              </a:rPr>
              <a:t> </a:t>
            </a:r>
            <a:r>
              <a:rPr lang="pt-BR" sz="1100">
                <a:solidFill>
                  <a:srgbClr val="000000"/>
                </a:solidFill>
                <a:latin typeface="Calibri"/>
                <a:cs typeface="Calibri"/>
              </a:rPr>
              <a:t>marcha</a:t>
            </a:r>
            <a:r>
              <a:rPr sz="1100" spc="-10">
                <a:solidFill>
                  <a:srgbClr val="000000"/>
                </a:solidFill>
                <a:latin typeface="Calibri"/>
                <a:cs typeface="Calibri"/>
              </a:rPr>
              <a:t> </a:t>
            </a:r>
            <a:r>
              <a:rPr sz="1100" dirty="0">
                <a:solidFill>
                  <a:srgbClr val="000000"/>
                </a:solidFill>
                <a:latin typeface="Calibri"/>
                <a:cs typeface="Calibri"/>
              </a:rPr>
              <a:t>alta, já que pode</a:t>
            </a:r>
            <a:r>
              <a:rPr sz="1100" spc="-26" dirty="0">
                <a:solidFill>
                  <a:srgbClr val="000000"/>
                </a:solidFill>
                <a:latin typeface="Calibri"/>
                <a:cs typeface="Calibri"/>
              </a:rPr>
              <a:t> </a:t>
            </a:r>
            <a:r>
              <a:rPr sz="1100" dirty="0">
                <a:solidFill>
                  <a:srgbClr val="000000"/>
                </a:solidFill>
                <a:latin typeface="Calibri"/>
                <a:cs typeface="Calibri"/>
              </a:rPr>
              <a:t>danificar o</a:t>
            </a:r>
            <a:r>
              <a:rPr sz="1100" spc="10" dirty="0">
                <a:solidFill>
                  <a:srgbClr val="000000"/>
                </a:solidFill>
                <a:latin typeface="Calibri"/>
                <a:cs typeface="Calibri"/>
              </a:rPr>
              <a:t> </a:t>
            </a:r>
            <a:r>
              <a:rPr sz="1100" dirty="0">
                <a:solidFill>
                  <a:srgbClr val="000000"/>
                </a:solidFill>
                <a:latin typeface="Calibri"/>
                <a:cs typeface="Calibri"/>
              </a:rPr>
              <a:t>motor. É imprescindível arrancar a moto</a:t>
            </a:r>
          </a:p>
          <a:p>
            <a:pPr marL="0" marR="0">
              <a:lnSpc>
                <a:spcPts val="1343"/>
              </a:lnSpc>
              <a:spcBef>
                <a:spcPts val="50"/>
              </a:spcBef>
              <a:spcAft>
                <a:spcPts val="0"/>
              </a:spcAft>
            </a:pPr>
            <a:r>
              <a:rPr sz="1100" dirty="0">
                <a:solidFill>
                  <a:srgbClr val="000000"/>
                </a:solidFill>
                <a:latin typeface="Calibri"/>
                <a:cs typeface="Calibri"/>
              </a:rPr>
              <a:t>em </a:t>
            </a:r>
            <a:r>
              <a:rPr sz="1100">
                <a:solidFill>
                  <a:srgbClr val="000000"/>
                </a:solidFill>
                <a:latin typeface="Calibri"/>
                <a:cs typeface="Calibri"/>
              </a:rPr>
              <a:t>primeira </a:t>
            </a:r>
            <a:r>
              <a:rPr lang="pt-BR" sz="1100">
                <a:solidFill>
                  <a:srgbClr val="000000"/>
                </a:solidFill>
                <a:latin typeface="Calibri"/>
                <a:cs typeface="Calibri"/>
              </a:rPr>
              <a:t>marcha</a:t>
            </a:r>
            <a:r>
              <a:rPr sz="1100">
                <a:solidFill>
                  <a:srgbClr val="000000"/>
                </a:solidFill>
                <a:latin typeface="Calibri"/>
                <a:cs typeface="Calibri"/>
              </a:rPr>
              <a:t>.</a:t>
            </a:r>
            <a:endParaRPr sz="1100" dirty="0">
              <a:solidFill>
                <a:srgbClr val="000000"/>
              </a:solidFill>
              <a:latin typeface="Calibri"/>
              <a:cs typeface="Calibri"/>
            </a:endParaRPr>
          </a:p>
        </p:txBody>
      </p:sp>
      <p:sp>
        <p:nvSpPr>
          <p:cNvPr id="11" name="object 11"/>
          <p:cNvSpPr txBox="1"/>
          <p:nvPr/>
        </p:nvSpPr>
        <p:spPr>
          <a:xfrm>
            <a:off x="3485388" y="2613752"/>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2" name="object 12"/>
          <p:cNvSpPr txBox="1"/>
          <p:nvPr/>
        </p:nvSpPr>
        <p:spPr>
          <a:xfrm>
            <a:off x="647700" y="2841325"/>
            <a:ext cx="6252118"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 Certifique-se </a:t>
            </a:r>
            <a:r>
              <a:rPr sz="1100">
                <a:solidFill>
                  <a:srgbClr val="000000"/>
                </a:solidFill>
                <a:latin typeface="Calibri"/>
                <a:cs typeface="Calibri"/>
              </a:rPr>
              <a:t>que recolhe</a:t>
            </a:r>
            <a:r>
              <a:rPr lang="pt-BR" sz="1100">
                <a:solidFill>
                  <a:srgbClr val="000000"/>
                </a:solidFill>
                <a:latin typeface="Calibri"/>
                <a:cs typeface="Calibri"/>
              </a:rPr>
              <a:t>u</a:t>
            </a:r>
            <a:r>
              <a:rPr sz="1100">
                <a:solidFill>
                  <a:srgbClr val="000000"/>
                </a:solidFill>
                <a:latin typeface="Calibri"/>
                <a:cs typeface="Calibri"/>
              </a:rPr>
              <a:t> </a:t>
            </a:r>
            <a:r>
              <a:rPr sz="1100" dirty="0">
                <a:solidFill>
                  <a:srgbClr val="000000"/>
                </a:solidFill>
                <a:latin typeface="Calibri"/>
                <a:cs typeface="Calibri"/>
              </a:rPr>
              <a:t>o descanso lateral</a:t>
            </a:r>
            <a:r>
              <a:rPr sz="1100" spc="-18" dirty="0">
                <a:solidFill>
                  <a:srgbClr val="000000"/>
                </a:solidFill>
                <a:latin typeface="Calibri"/>
                <a:cs typeface="Calibri"/>
              </a:rPr>
              <a:t> </a:t>
            </a:r>
            <a:r>
              <a:rPr sz="1100" dirty="0">
                <a:solidFill>
                  <a:srgbClr val="000000"/>
                </a:solidFill>
                <a:latin typeface="Calibri"/>
                <a:cs typeface="Calibri"/>
              </a:rPr>
              <a:t>antes</a:t>
            </a:r>
            <a:r>
              <a:rPr sz="1100" spc="-11" dirty="0">
                <a:solidFill>
                  <a:srgbClr val="000000"/>
                </a:solidFill>
                <a:latin typeface="Calibri"/>
                <a:cs typeface="Calibri"/>
              </a:rPr>
              <a:t> </a:t>
            </a:r>
            <a:r>
              <a:rPr sz="1100" dirty="0">
                <a:solidFill>
                  <a:srgbClr val="000000"/>
                </a:solidFill>
                <a:latin typeface="Calibri"/>
                <a:cs typeface="Calibri"/>
              </a:rPr>
              <a:t>de arrancar, ou este pode fazê-lo cair quando virar</a:t>
            </a:r>
            <a:r>
              <a:rPr sz="1100" spc="-11" dirty="0">
                <a:solidFill>
                  <a:srgbClr val="000000"/>
                </a:solidFill>
                <a:latin typeface="Calibri"/>
                <a:cs typeface="Calibri"/>
              </a:rPr>
              <a:t> </a:t>
            </a:r>
            <a:r>
              <a:rPr sz="1100" dirty="0">
                <a:solidFill>
                  <a:srgbClr val="000000"/>
                </a:solidFill>
                <a:latin typeface="Calibri"/>
                <a:cs typeface="Calibri"/>
              </a:rPr>
              <a:t>para</a:t>
            </a:r>
          </a:p>
          <a:p>
            <a:pPr marL="0" marR="0">
              <a:lnSpc>
                <a:spcPts val="1344"/>
              </a:lnSpc>
              <a:spcBef>
                <a:spcPts val="50"/>
              </a:spcBef>
              <a:spcAft>
                <a:spcPts val="0"/>
              </a:spcAft>
            </a:pPr>
            <a:r>
              <a:rPr sz="1100" dirty="0">
                <a:solidFill>
                  <a:srgbClr val="000000"/>
                </a:solidFill>
                <a:latin typeface="Calibri"/>
                <a:cs typeface="Calibri"/>
              </a:rPr>
              <a:t>a esquerda.</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76656" y="1003808"/>
            <a:ext cx="3534156" cy="185928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3417824"/>
            <a:ext cx="6301740" cy="461772"/>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684275" y="713969"/>
            <a:ext cx="2427100"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Uso do seletor de</a:t>
            </a:r>
            <a:r>
              <a:rPr sz="1400" b="1" spc="-15" dirty="0">
                <a:solidFill>
                  <a:srgbClr val="365F91"/>
                </a:solidFill>
                <a:latin typeface="Cambria"/>
                <a:cs typeface="Cambria"/>
              </a:rPr>
              <a:t> </a:t>
            </a:r>
            <a:r>
              <a:rPr sz="1400" b="1" dirty="0">
                <a:solidFill>
                  <a:srgbClr val="365F91"/>
                </a:solidFill>
                <a:latin typeface="Cambria"/>
                <a:cs typeface="Cambria"/>
              </a:rPr>
              <a:t>mudanças</a:t>
            </a:r>
          </a:p>
        </p:txBody>
      </p:sp>
      <p:sp>
        <p:nvSpPr>
          <p:cNvPr id="7" name="object 7"/>
          <p:cNvSpPr txBox="1"/>
          <p:nvPr/>
        </p:nvSpPr>
        <p:spPr>
          <a:xfrm>
            <a:off x="4334256" y="996788"/>
            <a:ext cx="2630368"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 sistema</a:t>
            </a:r>
            <a:r>
              <a:rPr sz="1100" spc="-20" dirty="0">
                <a:solidFill>
                  <a:srgbClr val="000000"/>
                </a:solidFill>
                <a:latin typeface="Calibri"/>
                <a:cs typeface="Calibri"/>
              </a:rPr>
              <a:t> </a:t>
            </a:r>
            <a:r>
              <a:rPr sz="1100" dirty="0">
                <a:solidFill>
                  <a:srgbClr val="000000"/>
                </a:solidFill>
                <a:latin typeface="Calibri"/>
                <a:cs typeface="Calibri"/>
              </a:rPr>
              <a:t>de transmissão</a:t>
            </a:r>
            <a:r>
              <a:rPr sz="1100" spc="-12" dirty="0">
                <a:solidFill>
                  <a:srgbClr val="000000"/>
                </a:solidFill>
                <a:latin typeface="Calibri"/>
                <a:cs typeface="Calibri"/>
              </a:rPr>
              <a:t> </a:t>
            </a:r>
            <a:r>
              <a:rPr sz="1100" dirty="0">
                <a:solidFill>
                  <a:srgbClr val="000000"/>
                </a:solidFill>
                <a:latin typeface="Calibri"/>
                <a:cs typeface="Calibri"/>
              </a:rPr>
              <a:t>da caixa faz com</a:t>
            </a:r>
          </a:p>
          <a:p>
            <a:pPr marL="0" marR="0">
              <a:lnSpc>
                <a:spcPts val="1344"/>
              </a:lnSpc>
              <a:spcBef>
                <a:spcPts val="50"/>
              </a:spcBef>
              <a:spcAft>
                <a:spcPts val="0"/>
              </a:spcAft>
            </a:pPr>
            <a:r>
              <a:rPr sz="1100" dirty="0">
                <a:solidFill>
                  <a:srgbClr val="000000"/>
                </a:solidFill>
                <a:latin typeface="Calibri"/>
                <a:cs typeface="Calibri"/>
              </a:rPr>
              <a:t>que o</a:t>
            </a:r>
            <a:r>
              <a:rPr sz="1100" spc="10" dirty="0">
                <a:solidFill>
                  <a:srgbClr val="000000"/>
                </a:solidFill>
                <a:latin typeface="Calibri"/>
                <a:cs typeface="Calibri"/>
              </a:rPr>
              <a:t> </a:t>
            </a:r>
            <a:r>
              <a:rPr sz="1100" dirty="0">
                <a:solidFill>
                  <a:srgbClr val="000000"/>
                </a:solidFill>
                <a:latin typeface="Calibri"/>
                <a:cs typeface="Calibri"/>
              </a:rPr>
              <a:t>motor funcione a mais velocidade</a:t>
            </a:r>
          </a:p>
          <a:p>
            <a:pPr marL="0" marR="0">
              <a:lnSpc>
                <a:spcPts val="1344"/>
              </a:lnSpc>
              <a:spcBef>
                <a:spcPts val="0"/>
              </a:spcBef>
              <a:spcAft>
                <a:spcPts val="0"/>
              </a:spcAft>
            </a:pPr>
            <a:r>
              <a:rPr sz="1100" dirty="0">
                <a:solidFill>
                  <a:srgbClr val="000000"/>
                </a:solidFill>
                <a:latin typeface="Calibri"/>
                <a:cs typeface="Calibri"/>
              </a:rPr>
              <a:t>mantendo</a:t>
            </a:r>
            <a:r>
              <a:rPr sz="1100" spc="11" dirty="0">
                <a:solidFill>
                  <a:srgbClr val="000000"/>
                </a:solidFill>
                <a:latin typeface="Calibri"/>
                <a:cs typeface="Calibri"/>
              </a:rPr>
              <a:t>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regime de funcionamento</a:t>
            </a:r>
          </a:p>
          <a:p>
            <a:pPr marL="0" marR="0">
              <a:lnSpc>
                <a:spcPts val="1344"/>
              </a:lnSpc>
              <a:spcBef>
                <a:spcPts val="50"/>
              </a:spcBef>
              <a:spcAft>
                <a:spcPts val="0"/>
              </a:spcAft>
            </a:pPr>
            <a:r>
              <a:rPr sz="1100" dirty="0">
                <a:solidFill>
                  <a:srgbClr val="000000"/>
                </a:solidFill>
                <a:latin typeface="Calibri"/>
                <a:cs typeface="Calibri"/>
              </a:rPr>
              <a:t>normal.</a:t>
            </a:r>
          </a:p>
        </p:txBody>
      </p:sp>
      <p:sp>
        <p:nvSpPr>
          <p:cNvPr id="8" name="object 8"/>
          <p:cNvSpPr txBox="1"/>
          <p:nvPr/>
        </p:nvSpPr>
        <p:spPr>
          <a:xfrm>
            <a:off x="923544" y="1053473"/>
            <a:ext cx="792468" cy="255780"/>
          </a:xfrm>
          <a:prstGeom prst="rect">
            <a:avLst/>
          </a:prstGeom>
        </p:spPr>
        <p:txBody>
          <a:bodyPr vert="horz" wrap="square" lIns="0" tIns="0" rIns="0" bIns="0" rtlCol="0">
            <a:spAutoFit/>
          </a:bodyPr>
          <a:lstStyle/>
          <a:p>
            <a:pPr marL="0" marR="0">
              <a:lnSpc>
                <a:spcPts val="1714"/>
              </a:lnSpc>
              <a:spcBef>
                <a:spcPts val="0"/>
              </a:spcBef>
              <a:spcAft>
                <a:spcPts val="0"/>
              </a:spcAft>
            </a:pPr>
            <a:r>
              <a:rPr sz="1400" b="1" dirty="0">
                <a:solidFill>
                  <a:srgbClr val="000000"/>
                </a:solidFill>
                <a:latin typeface="Calibri"/>
                <a:cs typeface="Calibri"/>
              </a:rPr>
              <a:t>Redução</a:t>
            </a:r>
          </a:p>
        </p:txBody>
      </p:sp>
      <p:sp>
        <p:nvSpPr>
          <p:cNvPr id="9" name="object 9"/>
          <p:cNvSpPr txBox="1"/>
          <p:nvPr/>
        </p:nvSpPr>
        <p:spPr>
          <a:xfrm>
            <a:off x="3038856" y="1102241"/>
            <a:ext cx="844364" cy="255780"/>
          </a:xfrm>
          <a:prstGeom prst="rect">
            <a:avLst/>
          </a:prstGeom>
        </p:spPr>
        <p:txBody>
          <a:bodyPr vert="horz" wrap="square" lIns="0" tIns="0" rIns="0" bIns="0" rtlCol="0">
            <a:spAutoFit/>
          </a:bodyPr>
          <a:lstStyle/>
          <a:p>
            <a:pPr marL="0" marR="0">
              <a:lnSpc>
                <a:spcPts val="1714"/>
              </a:lnSpc>
              <a:spcBef>
                <a:spcPts val="0"/>
              </a:spcBef>
              <a:spcAft>
                <a:spcPts val="0"/>
              </a:spcAft>
            </a:pPr>
            <a:r>
              <a:rPr sz="1400" b="1" dirty="0">
                <a:solidFill>
                  <a:srgbClr val="000000"/>
                </a:solidFill>
                <a:latin typeface="Calibri"/>
                <a:cs typeface="Calibri"/>
              </a:rPr>
              <a:t>Aumento</a:t>
            </a:r>
          </a:p>
        </p:txBody>
      </p:sp>
      <p:sp>
        <p:nvSpPr>
          <p:cNvPr id="10" name="object 10"/>
          <p:cNvSpPr txBox="1"/>
          <p:nvPr/>
        </p:nvSpPr>
        <p:spPr>
          <a:xfrm>
            <a:off x="4334256" y="1729832"/>
            <a:ext cx="2772834"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relação de transmissão está desenhada em</a:t>
            </a:r>
          </a:p>
          <a:p>
            <a:pPr marL="0" marR="0">
              <a:lnSpc>
                <a:spcPts val="1344"/>
              </a:lnSpc>
              <a:spcBef>
                <a:spcPts val="50"/>
              </a:spcBef>
              <a:spcAft>
                <a:spcPts val="0"/>
              </a:spcAft>
            </a:pPr>
            <a:r>
              <a:rPr sz="1100" dirty="0">
                <a:solidFill>
                  <a:srgbClr val="000000"/>
                </a:solidFill>
                <a:latin typeface="Calibri"/>
                <a:cs typeface="Calibri"/>
              </a:rPr>
              <a:t>relação com o rendimento do motor. Escolha</a:t>
            </a:r>
          </a:p>
          <a:p>
            <a:pPr marL="0" marR="0">
              <a:lnSpc>
                <a:spcPts val="1343"/>
              </a:lnSpc>
              <a:spcBef>
                <a:spcPts val="0"/>
              </a:spcBef>
              <a:spcAft>
                <a:spcPts val="0"/>
              </a:spcAft>
            </a:pPr>
            <a:r>
              <a:rPr sz="1100" dirty="0">
                <a:solidFill>
                  <a:srgbClr val="000000"/>
                </a:solidFill>
                <a:latin typeface="Calibri"/>
                <a:cs typeface="Calibri"/>
              </a:rPr>
              <a:t>a mudança adequada de acordo com as</a:t>
            </a:r>
          </a:p>
          <a:p>
            <a:pPr marL="0" marR="0">
              <a:lnSpc>
                <a:spcPts val="1344"/>
              </a:lnSpc>
              <a:spcBef>
                <a:spcPts val="50"/>
              </a:spcBef>
              <a:spcAft>
                <a:spcPts val="0"/>
              </a:spcAft>
            </a:pPr>
            <a:r>
              <a:rPr sz="1100" dirty="0">
                <a:solidFill>
                  <a:srgbClr val="000000"/>
                </a:solidFill>
                <a:latin typeface="Calibri"/>
                <a:cs typeface="Calibri"/>
              </a:rPr>
              <a:t>condições de condução. Não selecione uma</a:t>
            </a:r>
          </a:p>
          <a:p>
            <a:pPr marL="0" marR="0">
              <a:lnSpc>
                <a:spcPts val="1344"/>
              </a:lnSpc>
              <a:spcBef>
                <a:spcPts val="0"/>
              </a:spcBef>
              <a:spcAft>
                <a:spcPts val="0"/>
              </a:spcAft>
            </a:pPr>
            <a:r>
              <a:rPr lang="pt-BR" sz="1100">
                <a:solidFill>
                  <a:srgbClr val="000000"/>
                </a:solidFill>
                <a:latin typeface="Calibri"/>
                <a:cs typeface="Calibri"/>
              </a:rPr>
              <a:t>marcha</a:t>
            </a:r>
            <a:r>
              <a:rPr sz="1100">
                <a:solidFill>
                  <a:srgbClr val="000000"/>
                </a:solidFill>
                <a:latin typeface="Calibri"/>
                <a:cs typeface="Calibri"/>
              </a:rPr>
              <a:t> </a:t>
            </a:r>
            <a:r>
              <a:rPr sz="1100" dirty="0">
                <a:solidFill>
                  <a:srgbClr val="000000"/>
                </a:solidFill>
                <a:latin typeface="Calibri"/>
                <a:cs typeface="Calibri"/>
              </a:rPr>
              <a:t>alta a velocidades baixas.</a:t>
            </a:r>
          </a:p>
        </p:txBody>
      </p:sp>
      <p:sp>
        <p:nvSpPr>
          <p:cNvPr id="11" name="object 11"/>
          <p:cNvSpPr txBox="1"/>
          <p:nvPr/>
        </p:nvSpPr>
        <p:spPr>
          <a:xfrm>
            <a:off x="684275" y="2633564"/>
            <a:ext cx="6307971" cy="512961"/>
          </a:xfrm>
          <a:prstGeom prst="rect">
            <a:avLst/>
          </a:prstGeom>
        </p:spPr>
        <p:txBody>
          <a:bodyPr vert="horz" wrap="square" lIns="0" tIns="0" rIns="0" bIns="0" rtlCol="0">
            <a:spAutoFit/>
          </a:bodyPr>
          <a:lstStyle/>
          <a:p>
            <a:pPr marL="3649980" marR="0">
              <a:lnSpc>
                <a:spcPts val="1347"/>
              </a:lnSpc>
              <a:spcBef>
                <a:spcPts val="0"/>
              </a:spcBef>
              <a:spcAft>
                <a:spcPts val="0"/>
              </a:spcAft>
            </a:pPr>
            <a:r>
              <a:rPr sz="1100" dirty="0">
                <a:solidFill>
                  <a:srgbClr val="000000"/>
                </a:solidFill>
                <a:latin typeface="Calibri"/>
                <a:cs typeface="Calibri"/>
              </a:rPr>
              <a:t>· Para passagens de caixa suaves e menor</a:t>
            </a:r>
          </a:p>
          <a:p>
            <a:pPr marL="3649980" marR="0">
              <a:lnSpc>
                <a:spcPts val="1343"/>
              </a:lnSpc>
              <a:spcBef>
                <a:spcPts val="50"/>
              </a:spcBef>
              <a:spcAft>
                <a:spcPts val="0"/>
              </a:spcAft>
            </a:pPr>
            <a:r>
              <a:rPr sz="1100" dirty="0">
                <a:solidFill>
                  <a:srgbClr val="000000"/>
                </a:solidFill>
                <a:latin typeface="Calibri"/>
                <a:cs typeface="Calibri"/>
              </a:rPr>
              <a:t>impacto na roda traseira, use </a:t>
            </a:r>
            <a:r>
              <a:rPr sz="1100">
                <a:solidFill>
                  <a:srgbClr val="000000"/>
                </a:solidFill>
                <a:latin typeface="Calibri"/>
                <a:cs typeface="Calibri"/>
              </a:rPr>
              <a:t>a embr</a:t>
            </a:r>
            <a:r>
              <a:rPr lang="pt-BR" sz="1100">
                <a:solidFill>
                  <a:srgbClr val="000000"/>
                </a:solidFill>
                <a:latin typeface="Calibri"/>
                <a:cs typeface="Calibri"/>
              </a:rPr>
              <a:t>e</a:t>
            </a:r>
            <a:r>
              <a:rPr sz="1100">
                <a:solidFill>
                  <a:srgbClr val="000000"/>
                </a:solidFill>
                <a:latin typeface="Calibri"/>
                <a:cs typeface="Calibri"/>
              </a:rPr>
              <a:t>agem</a:t>
            </a:r>
            <a:endParaRPr sz="1100" dirty="0">
              <a:solidFill>
                <a:srgbClr val="000000"/>
              </a:solidFill>
              <a:latin typeface="Calibri"/>
              <a:cs typeface="Calibri"/>
            </a:endParaRPr>
          </a:p>
          <a:p>
            <a:pPr marL="0" marR="0">
              <a:lnSpc>
                <a:spcPts val="1344"/>
              </a:lnSpc>
              <a:spcBef>
                <a:spcPts val="0"/>
              </a:spcBef>
              <a:spcAft>
                <a:spcPts val="0"/>
              </a:spcAft>
            </a:pPr>
            <a:r>
              <a:rPr sz="1100" dirty="0">
                <a:solidFill>
                  <a:srgbClr val="000000"/>
                </a:solidFill>
                <a:latin typeface="Calibri"/>
                <a:cs typeface="Calibri"/>
              </a:rPr>
              <a:t>antes de reduzir a mudança;</a:t>
            </a:r>
            <a:r>
              <a:rPr sz="1100" spc="10" dirty="0">
                <a:solidFill>
                  <a:srgbClr val="000000"/>
                </a:solidFill>
                <a:latin typeface="Calibri"/>
                <a:cs typeface="Calibri"/>
              </a:rPr>
              <a:t> </a:t>
            </a:r>
            <a:r>
              <a:rPr sz="1100" dirty="0">
                <a:solidFill>
                  <a:srgbClr val="000000"/>
                </a:solidFill>
                <a:latin typeface="Calibri"/>
                <a:cs typeface="Calibri"/>
              </a:rPr>
              <a:t>reduza a velocidade de condução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aumente primeiro o</a:t>
            </a:r>
            <a:r>
              <a:rPr sz="1100" spc="10" dirty="0">
                <a:solidFill>
                  <a:srgbClr val="000000"/>
                </a:solidFill>
                <a:latin typeface="Calibri"/>
                <a:cs typeface="Calibri"/>
              </a:rPr>
              <a:t> </a:t>
            </a:r>
            <a:r>
              <a:rPr sz="1100" dirty="0">
                <a:solidFill>
                  <a:srgbClr val="000000"/>
                </a:solidFill>
                <a:latin typeface="Calibri"/>
                <a:cs typeface="Calibri"/>
              </a:rPr>
              <a:t>regime do motor.</a:t>
            </a:r>
          </a:p>
        </p:txBody>
      </p:sp>
      <p:sp>
        <p:nvSpPr>
          <p:cNvPr id="12" name="object 12"/>
          <p:cNvSpPr txBox="1"/>
          <p:nvPr/>
        </p:nvSpPr>
        <p:spPr>
          <a:xfrm>
            <a:off x="3427476" y="342299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3" name="object 13"/>
          <p:cNvSpPr txBox="1"/>
          <p:nvPr/>
        </p:nvSpPr>
        <p:spPr>
          <a:xfrm>
            <a:off x="755904" y="3652093"/>
            <a:ext cx="5985093" cy="166712"/>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 controle</a:t>
            </a:r>
            <a:r>
              <a:rPr sz="1100" spc="13" dirty="0">
                <a:solidFill>
                  <a:srgbClr val="000000"/>
                </a:solidFill>
                <a:latin typeface="Calibri"/>
                <a:cs typeface="Calibri"/>
              </a:rPr>
              <a:t> </a:t>
            </a:r>
            <a:r>
              <a:rPr sz="1100" dirty="0">
                <a:solidFill>
                  <a:srgbClr val="000000"/>
                </a:solidFill>
                <a:latin typeface="Calibri"/>
                <a:cs typeface="Calibri"/>
              </a:rPr>
              <a:t>a velocidade</a:t>
            </a:r>
            <a:r>
              <a:rPr sz="1100" spc="-17" dirty="0">
                <a:solidFill>
                  <a:srgbClr val="000000"/>
                </a:solidFill>
                <a:latin typeface="Calibri"/>
                <a:cs typeface="Calibri"/>
              </a:rPr>
              <a:t> </a:t>
            </a:r>
            <a:r>
              <a:rPr sz="1100" dirty="0">
                <a:solidFill>
                  <a:srgbClr val="000000"/>
                </a:solidFill>
                <a:latin typeface="Calibri"/>
                <a:cs typeface="Calibri"/>
              </a:rPr>
              <a:t>com </a:t>
            </a:r>
            <a:r>
              <a:rPr sz="1100">
                <a:solidFill>
                  <a:srgbClr val="000000"/>
                </a:solidFill>
                <a:latin typeface="Calibri"/>
                <a:cs typeface="Calibri"/>
              </a:rPr>
              <a:t>a embr</a:t>
            </a:r>
            <a:r>
              <a:rPr lang="pt-BR" sz="1100">
                <a:solidFill>
                  <a:srgbClr val="000000"/>
                </a:solidFill>
                <a:latin typeface="Calibri"/>
                <a:cs typeface="Calibri"/>
              </a:rPr>
              <a:t>e</a:t>
            </a:r>
            <a:r>
              <a:rPr sz="1100">
                <a:solidFill>
                  <a:srgbClr val="000000"/>
                </a:solidFill>
                <a:latin typeface="Calibri"/>
                <a:cs typeface="Calibri"/>
              </a:rPr>
              <a:t>agem</a:t>
            </a:r>
            <a:r>
              <a:rPr sz="1100" dirty="0">
                <a:solidFill>
                  <a:srgbClr val="000000"/>
                </a:solidFill>
                <a:latin typeface="Calibri"/>
                <a:cs typeface="Calibri"/>
              </a:rPr>
              <a:t>.</a:t>
            </a:r>
            <a:r>
              <a:rPr sz="1100" spc="-13" dirty="0">
                <a:solidFill>
                  <a:srgbClr val="000000"/>
                </a:solidFill>
                <a:latin typeface="Calibri"/>
                <a:cs typeface="Calibri"/>
              </a:rPr>
              <a:t> </a:t>
            </a:r>
            <a:r>
              <a:rPr sz="1100" dirty="0">
                <a:solidFill>
                  <a:srgbClr val="000000"/>
                </a:solidFill>
                <a:latin typeface="Calibri"/>
                <a:cs typeface="Calibri"/>
              </a:rPr>
              <a:t>Não</a:t>
            </a:r>
            <a:r>
              <a:rPr sz="1100" spc="11" dirty="0">
                <a:solidFill>
                  <a:srgbClr val="000000"/>
                </a:solidFill>
                <a:latin typeface="Calibri"/>
                <a:cs typeface="Calibri"/>
              </a:rPr>
              <a:t> </a:t>
            </a:r>
            <a:r>
              <a:rPr sz="1100" dirty="0">
                <a:solidFill>
                  <a:srgbClr val="000000"/>
                </a:solidFill>
                <a:latin typeface="Calibri"/>
                <a:cs typeface="Calibri"/>
              </a:rPr>
              <a:t>faça patinar </a:t>
            </a:r>
            <a:r>
              <a:rPr sz="1100">
                <a:solidFill>
                  <a:srgbClr val="000000"/>
                </a:solidFill>
                <a:latin typeface="Calibri"/>
                <a:cs typeface="Calibri"/>
              </a:rPr>
              <a:t>a embr</a:t>
            </a:r>
            <a:r>
              <a:rPr lang="pt-BR" sz="1100">
                <a:solidFill>
                  <a:srgbClr val="000000"/>
                </a:solidFill>
                <a:latin typeface="Calibri"/>
                <a:cs typeface="Calibri"/>
              </a:rPr>
              <a:t>e</a:t>
            </a:r>
            <a:r>
              <a:rPr sz="1100">
                <a:solidFill>
                  <a:srgbClr val="000000"/>
                </a:solidFill>
                <a:latin typeface="Calibri"/>
                <a:cs typeface="Calibri"/>
              </a:rPr>
              <a:t>agem</a:t>
            </a:r>
            <a:r>
              <a:rPr sz="1100" spc="18">
                <a:solidFill>
                  <a:srgbClr val="000000"/>
                </a:solidFill>
                <a:latin typeface="Calibri"/>
                <a:cs typeface="Calibri"/>
              </a:rPr>
              <a:t> </a:t>
            </a:r>
            <a:r>
              <a:rPr sz="1100" dirty="0">
                <a:solidFill>
                  <a:srgbClr val="000000"/>
                </a:solidFill>
                <a:latin typeface="Calibri"/>
                <a:cs typeface="Calibri"/>
              </a:rPr>
              <a:t>em</a:t>
            </a:r>
            <a:r>
              <a:rPr sz="1100" spc="10" dirty="0">
                <a:solidFill>
                  <a:srgbClr val="000000"/>
                </a:solidFill>
                <a:latin typeface="Calibri"/>
                <a:cs typeface="Calibri"/>
              </a:rPr>
              <a:t> </a:t>
            </a:r>
            <a:r>
              <a:rPr sz="1100" dirty="0">
                <a:solidFill>
                  <a:srgbClr val="000000"/>
                </a:solidFill>
                <a:latin typeface="Calibri"/>
                <a:cs typeface="Calibri"/>
              </a:rPr>
              <a:t>nenhuma mudança.</a:t>
            </a:r>
          </a:p>
        </p:txBody>
      </p:sp>
      <p:sp>
        <p:nvSpPr>
          <p:cNvPr id="14" name="object 14"/>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71</a:t>
            </a:r>
          </a:p>
        </p:txBody>
      </p:sp>
      <p:sp>
        <p:nvSpPr>
          <p:cNvPr id="15" name="object 4">
            <a:extLst>
              <a:ext uri="{FF2B5EF4-FFF2-40B4-BE49-F238E27FC236}">
                <a16:creationId xmlns:a16="http://schemas.microsoft.com/office/drawing/2014/main" id="{E1463373-E9AB-16CF-F552-8FB048AB0B43}"/>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588512"/>
            <a:ext cx="6301740" cy="6309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2455695" cy="205184"/>
          </a:xfrm>
          <a:prstGeom prst="rect">
            <a:avLst/>
          </a:prstGeom>
        </p:spPr>
        <p:txBody>
          <a:bodyPr vert="horz" wrap="square" lIns="0" tIns="0" rIns="0" bIns="0" rtlCol="0">
            <a:spAutoFit/>
          </a:bodyPr>
          <a:lstStyle/>
          <a:p>
            <a:pPr marL="0" marR="0">
              <a:lnSpc>
                <a:spcPts val="1646"/>
              </a:lnSpc>
              <a:spcBef>
                <a:spcPts val="0"/>
              </a:spcBef>
              <a:spcAft>
                <a:spcPts val="0"/>
              </a:spcAft>
            </a:pPr>
            <a:r>
              <a:rPr lang="pt-BR" sz="1400" b="1">
                <a:solidFill>
                  <a:srgbClr val="365F91"/>
                </a:solidFill>
                <a:latin typeface="Cambria"/>
                <a:cs typeface="Cambria"/>
              </a:rPr>
              <a:t>Frenagem</a:t>
            </a:r>
            <a:r>
              <a:rPr sz="1400" b="1" spc="-13">
                <a:solidFill>
                  <a:srgbClr val="365F91"/>
                </a:solidFill>
                <a:latin typeface="Cambria"/>
                <a:cs typeface="Cambria"/>
              </a:rPr>
              <a:t> </a:t>
            </a:r>
            <a:r>
              <a:rPr sz="1400" b="1" dirty="0">
                <a:solidFill>
                  <a:srgbClr val="365F91"/>
                </a:solidFill>
                <a:latin typeface="Cambria"/>
                <a:cs typeface="Cambria"/>
              </a:rPr>
              <a:t>e estacionamento</a:t>
            </a:r>
          </a:p>
        </p:txBody>
      </p:sp>
      <p:sp>
        <p:nvSpPr>
          <p:cNvPr id="6" name="object 6"/>
          <p:cNvSpPr txBox="1"/>
          <p:nvPr/>
        </p:nvSpPr>
        <p:spPr>
          <a:xfrm>
            <a:off x="576072" y="1015076"/>
            <a:ext cx="627368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Diminua a velocidade libertando o</a:t>
            </a:r>
            <a:r>
              <a:rPr sz="1100" spc="10" dirty="0">
                <a:solidFill>
                  <a:srgbClr val="000000"/>
                </a:solidFill>
                <a:latin typeface="Calibri"/>
                <a:cs typeface="Calibri"/>
              </a:rPr>
              <a:t> </a:t>
            </a:r>
            <a:r>
              <a:rPr sz="1100" dirty="0">
                <a:solidFill>
                  <a:srgbClr val="000000"/>
                </a:solidFill>
                <a:latin typeface="Calibri"/>
                <a:cs typeface="Calibri"/>
              </a:rPr>
              <a:t>acelerador antes </a:t>
            </a:r>
            <a:r>
              <a:rPr sz="1100">
                <a:solidFill>
                  <a:srgbClr val="000000"/>
                </a:solidFill>
                <a:latin typeface="Calibri"/>
                <a:cs typeface="Calibri"/>
              </a:rPr>
              <a:t>de </a:t>
            </a:r>
            <a:r>
              <a:rPr lang="pt-BR" sz="1100">
                <a:solidFill>
                  <a:srgbClr val="000000"/>
                </a:solidFill>
                <a:latin typeface="Calibri"/>
                <a:cs typeface="Calibri"/>
              </a:rPr>
              <a:t>frear</a:t>
            </a:r>
            <a:r>
              <a:rPr sz="1100">
                <a:solidFill>
                  <a:srgbClr val="000000"/>
                </a:solidFill>
                <a:latin typeface="Calibri"/>
                <a:cs typeface="Calibri"/>
              </a:rPr>
              <a:t> </a:t>
            </a:r>
            <a:r>
              <a:rPr sz="1100" dirty="0">
                <a:solidFill>
                  <a:srgbClr val="000000"/>
                </a:solidFill>
                <a:latin typeface="Calibri"/>
                <a:cs typeface="Calibri"/>
              </a:rPr>
              <a:t>enquanto usa </a:t>
            </a:r>
            <a:r>
              <a:rPr sz="1100">
                <a:solidFill>
                  <a:srgbClr val="000000"/>
                </a:solidFill>
                <a:latin typeface="Calibri"/>
                <a:cs typeface="Calibri"/>
              </a:rPr>
              <a:t>os </a:t>
            </a:r>
            <a:r>
              <a:rPr lang="pt-BR" sz="1100">
                <a:solidFill>
                  <a:srgbClr val="000000"/>
                </a:solidFill>
                <a:latin typeface="Calibri"/>
                <a:cs typeface="Calibri"/>
              </a:rPr>
              <a:t>freios</a:t>
            </a:r>
            <a:r>
              <a:rPr sz="1100">
                <a:solidFill>
                  <a:srgbClr val="000000"/>
                </a:solidFill>
                <a:latin typeface="Calibri"/>
                <a:cs typeface="Calibri"/>
              </a:rPr>
              <a:t> </a:t>
            </a:r>
            <a:r>
              <a:rPr sz="1100" dirty="0">
                <a:solidFill>
                  <a:srgbClr val="000000"/>
                </a:solidFill>
                <a:latin typeface="Calibri"/>
                <a:cs typeface="Calibri"/>
              </a:rPr>
              <a:t>dianteiro e traseiro.</a:t>
            </a:r>
          </a:p>
        </p:txBody>
      </p:sp>
      <p:sp>
        <p:nvSpPr>
          <p:cNvPr id="7" name="object 7"/>
          <p:cNvSpPr txBox="1"/>
          <p:nvPr/>
        </p:nvSpPr>
        <p:spPr>
          <a:xfrm>
            <a:off x="576072" y="1236056"/>
            <a:ext cx="587151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 a velocidade não for</a:t>
            </a:r>
            <a:r>
              <a:rPr sz="1100" spc="-16" dirty="0">
                <a:solidFill>
                  <a:srgbClr val="000000"/>
                </a:solidFill>
                <a:latin typeface="Calibri"/>
                <a:cs typeface="Calibri"/>
              </a:rPr>
              <a:t> </a:t>
            </a:r>
            <a:r>
              <a:rPr sz="1100" dirty="0">
                <a:solidFill>
                  <a:srgbClr val="000000"/>
                </a:solidFill>
                <a:latin typeface="Calibri"/>
                <a:cs typeface="Calibri"/>
              </a:rPr>
              <a:t>suficientemente baixa,</a:t>
            </a:r>
            <a:r>
              <a:rPr sz="1100" spc="-16" dirty="0">
                <a:solidFill>
                  <a:srgbClr val="000000"/>
                </a:solidFill>
                <a:latin typeface="Calibri"/>
                <a:cs typeface="Calibri"/>
              </a:rPr>
              <a:t> </a:t>
            </a:r>
            <a:r>
              <a:rPr sz="1100" dirty="0">
                <a:solidFill>
                  <a:srgbClr val="000000"/>
                </a:solidFill>
                <a:latin typeface="Calibri"/>
                <a:cs typeface="Calibri"/>
              </a:rPr>
              <a:t>reduza </a:t>
            </a:r>
            <a:r>
              <a:rPr sz="1100">
                <a:solidFill>
                  <a:srgbClr val="000000"/>
                </a:solidFill>
                <a:latin typeface="Calibri"/>
                <a:cs typeface="Calibri"/>
              </a:rPr>
              <a:t>uma</a:t>
            </a:r>
            <a:r>
              <a:rPr sz="1100" spc="-24">
                <a:solidFill>
                  <a:srgbClr val="000000"/>
                </a:solidFill>
                <a:latin typeface="Calibri"/>
                <a:cs typeface="Calibri"/>
              </a:rPr>
              <a:t> </a:t>
            </a:r>
            <a:r>
              <a:rPr lang="pt-BR" sz="1100">
                <a:solidFill>
                  <a:srgbClr val="000000"/>
                </a:solidFill>
                <a:latin typeface="Calibri"/>
                <a:cs typeface="Calibri"/>
              </a:rPr>
              <a:t>marcha</a:t>
            </a:r>
            <a:r>
              <a:rPr sz="1100" spc="-16">
                <a:solidFill>
                  <a:srgbClr val="000000"/>
                </a:solidFill>
                <a:latin typeface="Calibri"/>
                <a:cs typeface="Calibri"/>
              </a:rPr>
              <a:t> </a:t>
            </a:r>
            <a:r>
              <a:rPr sz="1100">
                <a:solidFill>
                  <a:srgbClr val="000000"/>
                </a:solidFill>
                <a:latin typeface="Calibri"/>
                <a:cs typeface="Calibri"/>
              </a:rPr>
              <a:t>e </a:t>
            </a:r>
            <a:r>
              <a:rPr lang="pt-BR" sz="1100">
                <a:solidFill>
                  <a:srgbClr val="000000"/>
                </a:solidFill>
                <a:latin typeface="Calibri"/>
                <a:cs typeface="Calibri"/>
              </a:rPr>
              <a:t>freie</a:t>
            </a:r>
            <a:r>
              <a:rPr sz="1100">
                <a:solidFill>
                  <a:srgbClr val="000000"/>
                </a:solidFill>
                <a:latin typeface="Calibri"/>
                <a:cs typeface="Calibri"/>
              </a:rPr>
              <a:t> </a:t>
            </a:r>
            <a:r>
              <a:rPr sz="1100" dirty="0">
                <a:solidFill>
                  <a:srgbClr val="000000"/>
                </a:solidFill>
                <a:latin typeface="Calibri"/>
                <a:cs typeface="Calibri"/>
              </a:rPr>
              <a:t>para completar</a:t>
            </a:r>
            <a:r>
              <a:rPr sz="1100" spc="-16" dirty="0">
                <a:solidFill>
                  <a:srgbClr val="000000"/>
                </a:solidFill>
                <a:latin typeface="Calibri"/>
                <a:cs typeface="Calibri"/>
              </a:rPr>
              <a:t> </a:t>
            </a:r>
            <a:r>
              <a:rPr sz="1100" dirty="0">
                <a:solidFill>
                  <a:srgbClr val="000000"/>
                </a:solidFill>
                <a:latin typeface="Calibri"/>
                <a:cs typeface="Calibri"/>
              </a:rPr>
              <a:t>o</a:t>
            </a:r>
          </a:p>
          <a:p>
            <a:pPr marL="0" marR="0">
              <a:lnSpc>
                <a:spcPts val="1343"/>
              </a:lnSpc>
              <a:spcBef>
                <a:spcPts val="50"/>
              </a:spcBef>
              <a:spcAft>
                <a:spcPts val="0"/>
              </a:spcAft>
            </a:pPr>
            <a:r>
              <a:rPr sz="1100" dirty="0">
                <a:solidFill>
                  <a:srgbClr val="000000"/>
                </a:solidFill>
                <a:latin typeface="Calibri"/>
                <a:cs typeface="Calibri"/>
              </a:rPr>
              <a:t>estacionamento.</a:t>
            </a:r>
          </a:p>
        </p:txBody>
      </p:sp>
      <p:sp>
        <p:nvSpPr>
          <p:cNvPr id="8" name="object 8"/>
          <p:cNvSpPr txBox="1"/>
          <p:nvPr/>
        </p:nvSpPr>
        <p:spPr>
          <a:xfrm>
            <a:off x="576072" y="1627724"/>
            <a:ext cx="417457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Engrene o</a:t>
            </a:r>
            <a:r>
              <a:rPr sz="1100" spc="18" dirty="0">
                <a:solidFill>
                  <a:srgbClr val="000000"/>
                </a:solidFill>
                <a:latin typeface="Calibri"/>
                <a:cs typeface="Calibri"/>
              </a:rPr>
              <a:t> </a:t>
            </a:r>
            <a:r>
              <a:rPr sz="1100" dirty="0">
                <a:solidFill>
                  <a:srgbClr val="000000"/>
                </a:solidFill>
                <a:latin typeface="Calibri"/>
                <a:cs typeface="Calibri"/>
              </a:rPr>
              <a:t>ponto morto e,</a:t>
            </a:r>
            <a:r>
              <a:rPr sz="1100" spc="-10" dirty="0">
                <a:solidFill>
                  <a:srgbClr val="000000"/>
                </a:solidFill>
                <a:latin typeface="Calibri"/>
                <a:cs typeface="Calibri"/>
              </a:rPr>
              <a:t> </a:t>
            </a:r>
            <a:r>
              <a:rPr sz="1100" dirty="0">
                <a:solidFill>
                  <a:srgbClr val="000000"/>
                </a:solidFill>
                <a:latin typeface="Calibri"/>
                <a:cs typeface="Calibri"/>
              </a:rPr>
              <a:t>em seguida, detenha por completo a moto.</a:t>
            </a:r>
          </a:p>
        </p:txBody>
      </p:sp>
      <p:sp>
        <p:nvSpPr>
          <p:cNvPr id="9" name="object 9"/>
          <p:cNvSpPr txBox="1"/>
          <p:nvPr/>
        </p:nvSpPr>
        <p:spPr>
          <a:xfrm>
            <a:off x="576072" y="1848704"/>
            <a:ext cx="6356915"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t>
            </a:r>
            <a:r>
              <a:rPr sz="1100">
                <a:solidFill>
                  <a:srgbClr val="000000"/>
                </a:solidFill>
                <a:latin typeface="Calibri"/>
                <a:cs typeface="Calibri"/>
              </a:rPr>
              <a:t>Quando </a:t>
            </a:r>
            <a:r>
              <a:rPr lang="pt-BR" sz="1100">
                <a:solidFill>
                  <a:srgbClr val="000000"/>
                </a:solidFill>
                <a:latin typeface="Calibri"/>
                <a:cs typeface="Calibri"/>
              </a:rPr>
              <a:t>frear</a:t>
            </a:r>
            <a:r>
              <a:rPr sz="1100" spc="-16">
                <a:solidFill>
                  <a:srgbClr val="000000"/>
                </a:solidFill>
                <a:latin typeface="Calibri"/>
                <a:cs typeface="Calibri"/>
              </a:rPr>
              <a:t> </a:t>
            </a:r>
            <a:r>
              <a:rPr sz="1100" dirty="0">
                <a:solidFill>
                  <a:srgbClr val="000000"/>
                </a:solidFill>
                <a:latin typeface="Calibri"/>
                <a:cs typeface="Calibri"/>
              </a:rPr>
              <a:t>com </a:t>
            </a:r>
            <a:r>
              <a:rPr sz="1100">
                <a:solidFill>
                  <a:srgbClr val="000000"/>
                </a:solidFill>
                <a:latin typeface="Calibri"/>
                <a:cs typeface="Calibri"/>
              </a:rPr>
              <a:t>o </a:t>
            </a:r>
            <a:r>
              <a:rPr lang="pt-BR" sz="1100">
                <a:solidFill>
                  <a:srgbClr val="000000"/>
                </a:solidFill>
                <a:latin typeface="Calibri"/>
                <a:cs typeface="Calibri"/>
              </a:rPr>
              <a:t>freio</a:t>
            </a:r>
            <a:r>
              <a:rPr sz="1100" spc="10">
                <a:solidFill>
                  <a:srgbClr val="000000"/>
                </a:solidFill>
                <a:latin typeface="Calibri"/>
                <a:cs typeface="Calibri"/>
              </a:rPr>
              <a:t> </a:t>
            </a:r>
            <a:r>
              <a:rPr sz="1100" dirty="0">
                <a:solidFill>
                  <a:srgbClr val="000000"/>
                </a:solidFill>
                <a:latin typeface="Calibri"/>
                <a:cs typeface="Calibri"/>
              </a:rPr>
              <a:t>dianteiro, o seu </a:t>
            </a:r>
            <a:r>
              <a:rPr sz="1100">
                <a:solidFill>
                  <a:srgbClr val="000000"/>
                </a:solidFill>
                <a:latin typeface="Calibri"/>
                <a:cs typeface="Calibri"/>
              </a:rPr>
              <a:t>corpo</a:t>
            </a:r>
            <a:r>
              <a:rPr sz="1100" spc="-12">
                <a:solidFill>
                  <a:srgbClr val="000000"/>
                </a:solidFill>
                <a:latin typeface="Calibri"/>
                <a:cs typeface="Calibri"/>
              </a:rPr>
              <a:t> </a:t>
            </a:r>
            <a:r>
              <a:rPr lang="pt-BR" sz="1100" spc="-12">
                <a:solidFill>
                  <a:srgbClr val="000000"/>
                </a:solidFill>
                <a:latin typeface="Calibri"/>
                <a:cs typeface="Calibri"/>
              </a:rPr>
              <a:t>se </a:t>
            </a:r>
            <a:r>
              <a:rPr sz="1100">
                <a:solidFill>
                  <a:srgbClr val="000000"/>
                </a:solidFill>
                <a:latin typeface="Calibri"/>
                <a:cs typeface="Calibri"/>
              </a:rPr>
              <a:t>moverá </a:t>
            </a:r>
            <a:r>
              <a:rPr sz="1100" dirty="0">
                <a:solidFill>
                  <a:srgbClr val="000000"/>
                </a:solidFill>
                <a:latin typeface="Calibri"/>
                <a:cs typeface="Calibri"/>
              </a:rPr>
              <a:t>para</a:t>
            </a:r>
            <a:r>
              <a:rPr sz="1100" spc="-15" dirty="0">
                <a:solidFill>
                  <a:srgbClr val="000000"/>
                </a:solidFill>
                <a:latin typeface="Calibri"/>
                <a:cs typeface="Calibri"/>
              </a:rPr>
              <a:t> </a:t>
            </a:r>
            <a:r>
              <a:rPr sz="1100" dirty="0">
                <a:solidFill>
                  <a:srgbClr val="000000"/>
                </a:solidFill>
                <a:latin typeface="Calibri"/>
                <a:cs typeface="Calibri"/>
              </a:rPr>
              <a:t>a frente</a:t>
            </a:r>
            <a:r>
              <a:rPr sz="1100" spc="-13" dirty="0">
                <a:solidFill>
                  <a:srgbClr val="000000"/>
                </a:solidFill>
                <a:latin typeface="Calibri"/>
                <a:cs typeface="Calibri"/>
              </a:rPr>
              <a:t> </a:t>
            </a:r>
            <a:r>
              <a:rPr sz="1100" dirty="0">
                <a:solidFill>
                  <a:srgbClr val="000000"/>
                </a:solidFill>
                <a:latin typeface="Calibri"/>
                <a:cs typeface="Calibri"/>
              </a:rPr>
              <a:t>e </a:t>
            </a:r>
            <a:r>
              <a:rPr sz="1100">
                <a:solidFill>
                  <a:srgbClr val="000000"/>
                </a:solidFill>
                <a:latin typeface="Calibri"/>
                <a:cs typeface="Calibri"/>
              </a:rPr>
              <a:t>a </a:t>
            </a:r>
            <a:r>
              <a:rPr lang="pt-BR" sz="1100">
                <a:solidFill>
                  <a:srgbClr val="000000"/>
                </a:solidFill>
                <a:latin typeface="Calibri"/>
                <a:cs typeface="Calibri"/>
              </a:rPr>
              <a:t>suspensão</a:t>
            </a:r>
            <a:r>
              <a:rPr sz="1100">
                <a:solidFill>
                  <a:srgbClr val="000000"/>
                </a:solidFill>
                <a:latin typeface="Calibri"/>
                <a:cs typeface="Calibri"/>
              </a:rPr>
              <a:t> </a:t>
            </a:r>
            <a:r>
              <a:rPr sz="1100" dirty="0">
                <a:solidFill>
                  <a:srgbClr val="000000"/>
                </a:solidFill>
                <a:latin typeface="Calibri"/>
                <a:cs typeface="Calibri"/>
              </a:rPr>
              <a:t>comprime-se para</a:t>
            </a:r>
          </a:p>
          <a:p>
            <a:pPr marL="0" marR="0">
              <a:lnSpc>
                <a:spcPts val="1344"/>
              </a:lnSpc>
              <a:spcBef>
                <a:spcPts val="50"/>
              </a:spcBef>
              <a:spcAft>
                <a:spcPts val="0"/>
              </a:spcAft>
            </a:pPr>
            <a:r>
              <a:rPr sz="1100" dirty="0">
                <a:solidFill>
                  <a:srgbClr val="000000"/>
                </a:solidFill>
                <a:latin typeface="Calibri"/>
                <a:cs typeface="Calibri"/>
              </a:rPr>
              <a:t>baixo. O excesso de peso pode mover repentinamente a roda dianteira; neste caso, </a:t>
            </a:r>
            <a:r>
              <a:rPr sz="1100">
                <a:solidFill>
                  <a:srgbClr val="000000"/>
                </a:solidFill>
                <a:latin typeface="Calibri"/>
                <a:cs typeface="Calibri"/>
              </a:rPr>
              <a:t>o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 é mais</a:t>
            </a:r>
          </a:p>
          <a:p>
            <a:pPr marL="0" marR="0">
              <a:lnSpc>
                <a:spcPts val="1343"/>
              </a:lnSpc>
              <a:spcBef>
                <a:spcPts val="0"/>
              </a:spcBef>
              <a:spcAft>
                <a:spcPts val="0"/>
              </a:spcAft>
            </a:pPr>
            <a:r>
              <a:rPr sz="1100" dirty="0">
                <a:solidFill>
                  <a:srgbClr val="000000"/>
                </a:solidFill>
                <a:latin typeface="Calibri"/>
                <a:cs typeface="Calibri"/>
              </a:rPr>
              <a:t>eficiente que o traseiro e facilitará a paragem do veículo.</a:t>
            </a:r>
          </a:p>
        </p:txBody>
      </p:sp>
      <p:sp>
        <p:nvSpPr>
          <p:cNvPr id="10" name="object 10"/>
          <p:cNvSpPr txBox="1"/>
          <p:nvPr/>
        </p:nvSpPr>
        <p:spPr>
          <a:xfrm>
            <a:off x="576072" y="2411060"/>
            <a:ext cx="6350090"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 conduzir em</a:t>
            </a:r>
            <a:r>
              <a:rPr sz="1100" spc="23" dirty="0">
                <a:solidFill>
                  <a:srgbClr val="000000"/>
                </a:solidFill>
                <a:latin typeface="Calibri"/>
                <a:cs typeface="Calibri"/>
              </a:rPr>
              <a:t> </a:t>
            </a:r>
            <a:r>
              <a:rPr sz="1100" dirty="0">
                <a:solidFill>
                  <a:srgbClr val="000000"/>
                </a:solidFill>
                <a:latin typeface="Calibri"/>
                <a:cs typeface="Calibri"/>
              </a:rPr>
              <a:t>estradas de montanha, usar </a:t>
            </a:r>
            <a:r>
              <a:rPr sz="1100">
                <a:solidFill>
                  <a:srgbClr val="000000"/>
                </a:solidFill>
                <a:latin typeface="Calibri"/>
                <a:cs typeface="Calibri"/>
              </a:rPr>
              <a:t>o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traseiro pode ser</a:t>
            </a:r>
            <a:r>
              <a:rPr sz="1100" spc="-11" dirty="0">
                <a:solidFill>
                  <a:srgbClr val="000000"/>
                </a:solidFill>
                <a:latin typeface="Calibri"/>
                <a:cs typeface="Calibri"/>
              </a:rPr>
              <a:t> </a:t>
            </a:r>
            <a:r>
              <a:rPr sz="1100" dirty="0">
                <a:solidFill>
                  <a:srgbClr val="000000"/>
                </a:solidFill>
                <a:latin typeface="Calibri"/>
                <a:cs typeface="Calibri"/>
              </a:rPr>
              <a:t>perigoso. Em situações</a:t>
            </a:r>
            <a:r>
              <a:rPr sz="1100" spc="-11" dirty="0">
                <a:solidFill>
                  <a:srgbClr val="000000"/>
                </a:solidFill>
                <a:latin typeface="Calibri"/>
                <a:cs typeface="Calibri"/>
              </a:rPr>
              <a:t> </a:t>
            </a:r>
            <a:r>
              <a:rPr sz="1100" dirty="0">
                <a:solidFill>
                  <a:srgbClr val="000000"/>
                </a:solidFill>
                <a:latin typeface="Calibri"/>
                <a:cs typeface="Calibri"/>
              </a:rPr>
              <a:t>limite, o</a:t>
            </a:r>
          </a:p>
          <a:p>
            <a:pPr marL="0" marR="0">
              <a:lnSpc>
                <a:spcPts val="1344"/>
              </a:lnSpc>
              <a:spcBef>
                <a:spcPts val="50"/>
              </a:spcBef>
              <a:spcAft>
                <a:spcPts val="0"/>
              </a:spcAft>
            </a:pP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pode sobreaquecer</a:t>
            </a:r>
            <a:r>
              <a:rPr sz="1100" spc="-17" dirty="0">
                <a:solidFill>
                  <a:srgbClr val="000000"/>
                </a:solidFill>
                <a:latin typeface="Calibri"/>
                <a:cs typeface="Calibri"/>
              </a:rPr>
              <a:t> </a:t>
            </a:r>
            <a:r>
              <a:rPr sz="1100" dirty="0">
                <a:solidFill>
                  <a:srgbClr val="000000"/>
                </a:solidFill>
                <a:latin typeface="Calibri"/>
                <a:cs typeface="Calibri"/>
              </a:rPr>
              <a:t>e</a:t>
            </a:r>
            <a:r>
              <a:rPr sz="1100" spc="18" dirty="0">
                <a:solidFill>
                  <a:srgbClr val="000000"/>
                </a:solidFill>
                <a:latin typeface="Calibri"/>
                <a:cs typeface="Calibri"/>
              </a:rPr>
              <a:t> </a:t>
            </a:r>
            <a:r>
              <a:rPr sz="1100" dirty="0">
                <a:solidFill>
                  <a:srgbClr val="000000"/>
                </a:solidFill>
                <a:latin typeface="Calibri"/>
                <a:cs typeface="Calibri"/>
              </a:rPr>
              <a:t>causar danos graves.</a:t>
            </a:r>
            <a:r>
              <a:rPr sz="1100" spc="-18" dirty="0">
                <a:solidFill>
                  <a:srgbClr val="000000"/>
                </a:solidFill>
                <a:latin typeface="Calibri"/>
                <a:cs typeface="Calibri"/>
              </a:rPr>
              <a:t> </a:t>
            </a:r>
            <a:r>
              <a:rPr sz="1100" dirty="0">
                <a:solidFill>
                  <a:srgbClr val="000000"/>
                </a:solidFill>
                <a:latin typeface="Calibri"/>
                <a:cs typeface="Calibri"/>
              </a:rPr>
              <a:t>Use de forma razoável </a:t>
            </a:r>
            <a:r>
              <a:rPr sz="1100">
                <a:solidFill>
                  <a:srgbClr val="000000"/>
                </a:solidFill>
                <a:latin typeface="Calibri"/>
                <a:cs typeface="Calibri"/>
              </a:rPr>
              <a:t>o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 e a retenção do</a:t>
            </a:r>
          </a:p>
          <a:p>
            <a:pPr marL="0" marR="0">
              <a:lnSpc>
                <a:spcPts val="1343"/>
              </a:lnSpc>
              <a:spcBef>
                <a:spcPts val="0"/>
              </a:spcBef>
              <a:spcAft>
                <a:spcPts val="0"/>
              </a:spcAft>
            </a:pPr>
            <a:r>
              <a:rPr sz="1100" dirty="0">
                <a:solidFill>
                  <a:srgbClr val="000000"/>
                </a:solidFill>
                <a:latin typeface="Calibri"/>
                <a:cs typeface="Calibri"/>
              </a:rPr>
              <a:t>motor.</a:t>
            </a:r>
          </a:p>
        </p:txBody>
      </p:sp>
      <p:sp>
        <p:nvSpPr>
          <p:cNvPr id="11" name="object 11"/>
          <p:cNvSpPr txBox="1"/>
          <p:nvPr/>
        </p:nvSpPr>
        <p:spPr>
          <a:xfrm>
            <a:off x="576072" y="2973416"/>
            <a:ext cx="605523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Ao conduzir em</a:t>
            </a:r>
            <a:r>
              <a:rPr sz="1100" spc="23" dirty="0">
                <a:solidFill>
                  <a:srgbClr val="000000"/>
                </a:solidFill>
                <a:latin typeface="Calibri"/>
                <a:cs typeface="Calibri"/>
              </a:rPr>
              <a:t> </a:t>
            </a:r>
            <a:r>
              <a:rPr sz="1100" dirty="0">
                <a:solidFill>
                  <a:srgbClr val="000000"/>
                </a:solidFill>
                <a:latin typeface="Calibri"/>
                <a:cs typeface="Calibri"/>
              </a:rPr>
              <a:t>tempo chuvoso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numa</a:t>
            </a:r>
            <a:r>
              <a:rPr sz="1100" spc="-21" dirty="0">
                <a:solidFill>
                  <a:srgbClr val="000000"/>
                </a:solidFill>
                <a:latin typeface="Calibri"/>
                <a:cs typeface="Calibri"/>
              </a:rPr>
              <a:t> </a:t>
            </a:r>
            <a:r>
              <a:rPr sz="1100" dirty="0">
                <a:solidFill>
                  <a:srgbClr val="000000"/>
                </a:solidFill>
                <a:latin typeface="Calibri"/>
                <a:cs typeface="Calibri"/>
              </a:rPr>
              <a:t>estrada molhada, a água nas pastilhas</a:t>
            </a:r>
            <a:r>
              <a:rPr sz="1100" spc="-17" dirty="0">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disco</a:t>
            </a:r>
            <a:r>
              <a:rPr sz="1100" spc="20" dirty="0">
                <a:solidFill>
                  <a:srgbClr val="000000"/>
                </a:solidFill>
                <a:latin typeface="Calibri"/>
                <a:cs typeface="Calibri"/>
              </a:rPr>
              <a:t> </a:t>
            </a:r>
            <a:r>
              <a:rPr sz="1100" dirty="0">
                <a:solidFill>
                  <a:srgbClr val="000000"/>
                </a:solidFill>
                <a:latin typeface="Calibri"/>
                <a:cs typeface="Calibri"/>
              </a:rPr>
              <a:t>pode</a:t>
            </a:r>
          </a:p>
          <a:p>
            <a:pPr marL="0" marR="0">
              <a:lnSpc>
                <a:spcPts val="1343"/>
              </a:lnSpc>
              <a:spcBef>
                <a:spcPts val="50"/>
              </a:spcBef>
              <a:spcAft>
                <a:spcPts val="0"/>
              </a:spcAft>
            </a:pPr>
            <a:r>
              <a:rPr sz="1100" dirty="0">
                <a:solidFill>
                  <a:srgbClr val="000000"/>
                </a:solidFill>
                <a:latin typeface="Calibri"/>
                <a:cs typeface="Calibri"/>
              </a:rPr>
              <a:t>diminuir o</a:t>
            </a:r>
            <a:r>
              <a:rPr sz="1100" spc="10" dirty="0">
                <a:solidFill>
                  <a:srgbClr val="000000"/>
                </a:solidFill>
                <a:latin typeface="Calibri"/>
                <a:cs typeface="Calibri"/>
              </a:rPr>
              <a:t> </a:t>
            </a:r>
            <a:r>
              <a:rPr sz="1100" dirty="0">
                <a:solidFill>
                  <a:srgbClr val="000000"/>
                </a:solidFill>
                <a:latin typeface="Calibri"/>
                <a:cs typeface="Calibri"/>
              </a:rPr>
              <a:t>rendimento </a:t>
            </a:r>
            <a:r>
              <a:rPr sz="1100">
                <a:solidFill>
                  <a:srgbClr val="000000"/>
                </a:solidFill>
                <a:latin typeface="Calibri"/>
                <a:cs typeface="Calibri"/>
              </a:rPr>
              <a:t>da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Sugere-se utilizá-lo</a:t>
            </a:r>
            <a:r>
              <a:rPr sz="1100" spc="12" dirty="0">
                <a:solidFill>
                  <a:srgbClr val="000000"/>
                </a:solidFill>
                <a:latin typeface="Calibri"/>
                <a:cs typeface="Calibri"/>
              </a:rPr>
              <a:t> </a:t>
            </a:r>
            <a:r>
              <a:rPr sz="1100" dirty="0">
                <a:solidFill>
                  <a:srgbClr val="000000"/>
                </a:solidFill>
                <a:latin typeface="Calibri"/>
                <a:cs typeface="Calibri"/>
              </a:rPr>
              <a:t>quando</a:t>
            </a:r>
            <a:r>
              <a:rPr sz="1100" spc="12" dirty="0">
                <a:solidFill>
                  <a:srgbClr val="000000"/>
                </a:solidFill>
                <a:latin typeface="Calibri"/>
                <a:cs typeface="Calibri"/>
              </a:rPr>
              <a:t> </a:t>
            </a:r>
            <a:r>
              <a:rPr sz="1100" dirty="0">
                <a:solidFill>
                  <a:srgbClr val="000000"/>
                </a:solidFill>
                <a:latin typeface="Calibri"/>
                <a:cs typeface="Calibri"/>
              </a:rPr>
              <a:t>seque.</a:t>
            </a:r>
          </a:p>
        </p:txBody>
      </p:sp>
      <p:sp>
        <p:nvSpPr>
          <p:cNvPr id="12" name="object 12"/>
          <p:cNvSpPr txBox="1"/>
          <p:nvPr/>
        </p:nvSpPr>
        <p:spPr>
          <a:xfrm>
            <a:off x="3485388" y="3593684"/>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3" name="object 13"/>
          <p:cNvSpPr txBox="1"/>
          <p:nvPr/>
        </p:nvSpPr>
        <p:spPr>
          <a:xfrm>
            <a:off x="647700" y="3821257"/>
            <a:ext cx="6045823"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Ao</a:t>
            </a:r>
            <a:r>
              <a:rPr sz="1100" spc="12" dirty="0">
                <a:solidFill>
                  <a:srgbClr val="000000"/>
                </a:solidFill>
                <a:latin typeface="Calibri"/>
                <a:cs typeface="Calibri"/>
              </a:rPr>
              <a:t> </a:t>
            </a:r>
            <a:r>
              <a:rPr sz="1100" dirty="0">
                <a:solidFill>
                  <a:srgbClr val="000000"/>
                </a:solidFill>
                <a:latin typeface="Calibri"/>
                <a:cs typeface="Calibri"/>
              </a:rPr>
              <a:t>desacelerar</a:t>
            </a:r>
            <a:r>
              <a:rPr sz="1100" spc="-14" dirty="0">
                <a:solidFill>
                  <a:srgbClr val="000000"/>
                </a:solidFill>
                <a:latin typeface="Calibri"/>
                <a:cs typeface="Calibri"/>
              </a:rPr>
              <a:t> </a:t>
            </a:r>
            <a:r>
              <a:rPr sz="1100" dirty="0">
                <a:solidFill>
                  <a:srgbClr val="000000"/>
                </a:solidFill>
                <a:latin typeface="Calibri"/>
                <a:cs typeface="Calibri"/>
              </a:rPr>
              <a:t>a alta velocidade, se usar </a:t>
            </a:r>
            <a:r>
              <a:rPr sz="1100" spc="-11" dirty="0">
                <a:solidFill>
                  <a:srgbClr val="000000"/>
                </a:solidFill>
                <a:latin typeface="Calibri"/>
                <a:cs typeface="Calibri"/>
              </a:rPr>
              <a:t>só</a:t>
            </a:r>
            <a:r>
              <a:rPr sz="1100" spc="13" dirty="0">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 </a:t>
            </a:r>
            <a:r>
              <a:rPr sz="1100" spc="16" dirty="0">
                <a:solidFill>
                  <a:srgbClr val="000000"/>
                </a:solidFill>
                <a:latin typeface="Calibri"/>
                <a:cs typeface="Calibri"/>
              </a:rPr>
              <a:t>ou</a:t>
            </a:r>
            <a:r>
              <a:rPr sz="1100" spc="-37" dirty="0">
                <a:solidFill>
                  <a:srgbClr val="000000"/>
                </a:solidFill>
                <a:latin typeface="Calibri"/>
                <a:cs typeface="Calibri"/>
              </a:rPr>
              <a:t> </a:t>
            </a:r>
            <a:r>
              <a:rPr sz="1100" dirty="0">
                <a:solidFill>
                  <a:srgbClr val="000000"/>
                </a:solidFill>
                <a:latin typeface="Calibri"/>
                <a:cs typeface="Calibri"/>
              </a:rPr>
              <a:t>o traseiro pode fazer com que a moto</a:t>
            </a:r>
          </a:p>
          <a:p>
            <a:pPr marL="0" marR="0">
              <a:lnSpc>
                <a:spcPts val="1344"/>
              </a:lnSpc>
              <a:spcBef>
                <a:spcPts val="50"/>
              </a:spcBef>
              <a:spcAft>
                <a:spcPts val="0"/>
              </a:spcAft>
            </a:pPr>
            <a:r>
              <a:rPr sz="1100" dirty="0">
                <a:solidFill>
                  <a:srgbClr val="000000"/>
                </a:solidFill>
                <a:latin typeface="Calibri"/>
                <a:cs typeface="Calibri"/>
              </a:rPr>
              <a:t>derrape e perca </a:t>
            </a:r>
            <a:r>
              <a:rPr sz="1100">
                <a:solidFill>
                  <a:srgbClr val="000000"/>
                </a:solidFill>
                <a:latin typeface="Calibri"/>
                <a:cs typeface="Calibri"/>
              </a:rPr>
              <a:t>o control</a:t>
            </a:r>
            <a:r>
              <a:rPr lang="pt-BR" sz="1100">
                <a:solidFill>
                  <a:srgbClr val="000000"/>
                </a:solidFill>
                <a:latin typeface="Calibri"/>
                <a:cs typeface="Calibri"/>
              </a:rPr>
              <a:t>e</a:t>
            </a:r>
            <a:r>
              <a:rPr sz="1100">
                <a:solidFill>
                  <a:srgbClr val="000000"/>
                </a:solidFill>
                <a:latin typeface="Calibri"/>
                <a:cs typeface="Calibri"/>
              </a:rPr>
              <a:t>,</a:t>
            </a:r>
            <a:r>
              <a:rPr sz="1100" spc="-16">
                <a:solidFill>
                  <a:srgbClr val="000000"/>
                </a:solidFill>
                <a:latin typeface="Calibri"/>
                <a:cs typeface="Calibri"/>
              </a:rPr>
              <a:t> </a:t>
            </a:r>
            <a:r>
              <a:rPr sz="1100" dirty="0">
                <a:solidFill>
                  <a:srgbClr val="000000"/>
                </a:solidFill>
                <a:latin typeface="Calibri"/>
                <a:cs typeface="Calibri"/>
              </a:rPr>
              <a:t>pelo</a:t>
            </a:r>
            <a:r>
              <a:rPr sz="1100" spc="17" dirty="0">
                <a:solidFill>
                  <a:srgbClr val="000000"/>
                </a:solidFill>
                <a:latin typeface="Calibri"/>
                <a:cs typeface="Calibri"/>
              </a:rPr>
              <a:t> </a:t>
            </a:r>
            <a:r>
              <a:rPr sz="1100" dirty="0">
                <a:solidFill>
                  <a:srgbClr val="000000"/>
                </a:solidFill>
                <a:latin typeface="Calibri"/>
                <a:cs typeface="Calibri"/>
              </a:rPr>
              <a:t>que é necessário usar</a:t>
            </a:r>
            <a:r>
              <a:rPr sz="1100" spc="-16" dirty="0">
                <a:solidFill>
                  <a:srgbClr val="000000"/>
                </a:solidFill>
                <a:latin typeface="Calibri"/>
                <a:cs typeface="Calibri"/>
              </a:rPr>
              <a:t> </a:t>
            </a:r>
            <a:r>
              <a:rPr sz="1100" dirty="0">
                <a:solidFill>
                  <a:srgbClr val="000000"/>
                </a:solidFill>
                <a:latin typeface="Calibri"/>
                <a:cs typeface="Calibri"/>
              </a:rPr>
              <a:t>ao mesmo tempo </a:t>
            </a:r>
            <a:r>
              <a:rPr sz="1100" spc="16">
                <a:solidFill>
                  <a:srgbClr val="000000"/>
                </a:solidFill>
                <a:latin typeface="Calibri"/>
                <a:cs typeface="Calibri"/>
              </a:rPr>
              <a:t>os</a:t>
            </a:r>
            <a:r>
              <a:rPr sz="1100" spc="-26">
                <a:solidFill>
                  <a:srgbClr val="000000"/>
                </a:solidFill>
                <a:latin typeface="Calibri"/>
                <a:cs typeface="Calibri"/>
              </a:rPr>
              <a:t> </a:t>
            </a:r>
            <a:r>
              <a:rPr lang="pt-BR" sz="1100">
                <a:solidFill>
                  <a:srgbClr val="000000"/>
                </a:solidFill>
                <a:latin typeface="Calibri"/>
                <a:cs typeface="Calibri"/>
              </a:rPr>
              <a:t>freios</a:t>
            </a:r>
            <a:r>
              <a:rPr sz="1100">
                <a:solidFill>
                  <a:srgbClr val="000000"/>
                </a:solidFill>
                <a:latin typeface="Calibri"/>
                <a:cs typeface="Calibri"/>
              </a:rPr>
              <a:t> </a:t>
            </a:r>
            <a:r>
              <a:rPr sz="1100" dirty="0">
                <a:solidFill>
                  <a:srgbClr val="000000"/>
                </a:solidFill>
                <a:latin typeface="Calibri"/>
                <a:cs typeface="Calibri"/>
              </a:rPr>
              <a:t>dianteiro e traseiro.</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935228"/>
            <a:ext cx="6301740" cy="163677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3427476" y="94040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6" name="object 6"/>
          <p:cNvSpPr txBox="1"/>
          <p:nvPr/>
        </p:nvSpPr>
        <p:spPr>
          <a:xfrm>
            <a:off x="755904" y="1167972"/>
            <a:ext cx="6016348"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 Após muito</a:t>
            </a:r>
            <a:r>
              <a:rPr sz="1100" spc="11" dirty="0">
                <a:solidFill>
                  <a:srgbClr val="000000"/>
                </a:solidFill>
                <a:latin typeface="Calibri"/>
                <a:cs typeface="Calibri"/>
              </a:rPr>
              <a:t> </a:t>
            </a:r>
            <a:r>
              <a:rPr sz="1100" dirty="0">
                <a:solidFill>
                  <a:srgbClr val="000000"/>
                </a:solidFill>
                <a:latin typeface="Calibri"/>
                <a:cs typeface="Calibri"/>
              </a:rPr>
              <a:t>tempo de condução, quando</a:t>
            </a:r>
            <a:r>
              <a:rPr sz="1100" spc="19" dirty="0">
                <a:solidFill>
                  <a:srgbClr val="000000"/>
                </a:solidFill>
                <a:latin typeface="Calibri"/>
                <a:cs typeface="Calibri"/>
              </a:rPr>
              <a:t> </a:t>
            </a:r>
            <a:r>
              <a:rPr sz="1100" dirty="0">
                <a:solidFill>
                  <a:srgbClr val="000000"/>
                </a:solidFill>
                <a:latin typeface="Calibri"/>
                <a:cs typeface="Calibri"/>
              </a:rPr>
              <a:t>for necessário parar estacione a moto</a:t>
            </a:r>
            <a:r>
              <a:rPr sz="1100" spc="-15" dirty="0">
                <a:solidFill>
                  <a:srgbClr val="000000"/>
                </a:solidFill>
                <a:latin typeface="Calibri"/>
                <a:cs typeface="Calibri"/>
              </a:rPr>
              <a:t> </a:t>
            </a:r>
            <a:r>
              <a:rPr sz="1100" dirty="0">
                <a:solidFill>
                  <a:srgbClr val="000000"/>
                </a:solidFill>
                <a:latin typeface="Calibri"/>
                <a:cs typeface="Calibri"/>
              </a:rPr>
              <a:t>longe de crianças para</a:t>
            </a:r>
          </a:p>
          <a:p>
            <a:pPr marL="0" marR="0">
              <a:lnSpc>
                <a:spcPts val="1344"/>
              </a:lnSpc>
              <a:spcBef>
                <a:spcPts val="50"/>
              </a:spcBef>
              <a:spcAft>
                <a:spcPts val="0"/>
              </a:spcAft>
            </a:pPr>
            <a:r>
              <a:rPr sz="1100" dirty="0">
                <a:solidFill>
                  <a:srgbClr val="000000"/>
                </a:solidFill>
                <a:latin typeface="Calibri"/>
                <a:cs typeface="Calibri"/>
              </a:rPr>
              <a:t>evitar</a:t>
            </a:r>
            <a:r>
              <a:rPr sz="1100" spc="-17" dirty="0">
                <a:solidFill>
                  <a:srgbClr val="000000"/>
                </a:solidFill>
                <a:latin typeface="Calibri"/>
                <a:cs typeface="Calibri"/>
              </a:rPr>
              <a:t> </a:t>
            </a:r>
            <a:r>
              <a:rPr sz="1100" dirty="0">
                <a:solidFill>
                  <a:srgbClr val="000000"/>
                </a:solidFill>
                <a:latin typeface="Calibri"/>
                <a:cs typeface="Calibri"/>
              </a:rPr>
              <a:t>queimaduras no seu motor</a:t>
            </a:r>
            <a:r>
              <a:rPr sz="1100" spc="-10" dirty="0">
                <a:solidFill>
                  <a:srgbClr val="000000"/>
                </a:solidFill>
                <a:latin typeface="Calibri"/>
                <a:cs typeface="Calibri"/>
              </a:rPr>
              <a:t> </a:t>
            </a:r>
            <a:r>
              <a:rPr sz="1100" dirty="0">
                <a:solidFill>
                  <a:srgbClr val="000000"/>
                </a:solidFill>
                <a:latin typeface="Calibri"/>
                <a:cs typeface="Calibri"/>
              </a:rPr>
              <a:t>quente.</a:t>
            </a:r>
          </a:p>
        </p:txBody>
      </p:sp>
      <p:sp>
        <p:nvSpPr>
          <p:cNvPr id="7" name="object 7"/>
          <p:cNvSpPr txBox="1"/>
          <p:nvPr/>
        </p:nvSpPr>
        <p:spPr>
          <a:xfrm>
            <a:off x="755904" y="1559144"/>
            <a:ext cx="429670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estacione em </a:t>
            </a:r>
            <a:r>
              <a:rPr sz="1100">
                <a:solidFill>
                  <a:srgbClr val="000000"/>
                </a:solidFill>
                <a:latin typeface="Calibri"/>
                <a:cs typeface="Calibri"/>
              </a:rPr>
              <a:t>terreno </a:t>
            </a:r>
            <a:r>
              <a:rPr lang="pt-BR" sz="1100">
                <a:solidFill>
                  <a:srgbClr val="000000"/>
                </a:solidFill>
                <a:latin typeface="Calibri"/>
                <a:cs typeface="Calibri"/>
              </a:rPr>
              <a:t>macio</a:t>
            </a:r>
            <a:r>
              <a:rPr sz="1100" spc="11">
                <a:solidFill>
                  <a:srgbClr val="000000"/>
                </a:solidFill>
                <a:latin typeface="Calibri"/>
                <a:cs typeface="Calibri"/>
              </a:rPr>
              <a:t> </a:t>
            </a:r>
            <a:r>
              <a:rPr sz="1100" dirty="0">
                <a:solidFill>
                  <a:srgbClr val="000000"/>
                </a:solidFill>
                <a:latin typeface="Calibri"/>
                <a:cs typeface="Calibri"/>
              </a:rPr>
              <a:t>para evitar a queda da moto e danos.</a:t>
            </a:r>
          </a:p>
        </p:txBody>
      </p:sp>
      <p:sp>
        <p:nvSpPr>
          <p:cNvPr id="8" name="object 8"/>
          <p:cNvSpPr txBox="1"/>
          <p:nvPr/>
        </p:nvSpPr>
        <p:spPr>
          <a:xfrm>
            <a:off x="755904" y="1781648"/>
            <a:ext cx="6204987"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caso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estacionar num</a:t>
            </a:r>
            <a:r>
              <a:rPr sz="1100" spc="20" dirty="0">
                <a:solidFill>
                  <a:srgbClr val="000000"/>
                </a:solidFill>
                <a:latin typeface="Calibri"/>
                <a:cs typeface="Calibri"/>
              </a:rPr>
              <a:t> </a:t>
            </a:r>
            <a:r>
              <a:rPr sz="1100" dirty="0">
                <a:solidFill>
                  <a:srgbClr val="000000"/>
                </a:solidFill>
                <a:latin typeface="Calibri"/>
                <a:cs typeface="Calibri"/>
              </a:rPr>
              <a:t>declive suave, engrene uma mudança e deixe a moto orientada para a subida,</a:t>
            </a:r>
          </a:p>
          <a:p>
            <a:pPr marL="0" marR="0">
              <a:lnSpc>
                <a:spcPts val="1344"/>
              </a:lnSpc>
              <a:spcBef>
                <a:spcPts val="50"/>
              </a:spcBef>
              <a:spcAft>
                <a:spcPts val="0"/>
              </a:spcAft>
            </a:pPr>
            <a:r>
              <a:rPr sz="1100" dirty="0">
                <a:solidFill>
                  <a:srgbClr val="000000"/>
                </a:solidFill>
                <a:latin typeface="Calibri"/>
                <a:cs typeface="Calibri"/>
              </a:rPr>
              <a:t>para evitar que o</a:t>
            </a:r>
            <a:r>
              <a:rPr sz="1100" spc="10" dirty="0">
                <a:solidFill>
                  <a:srgbClr val="000000"/>
                </a:solidFill>
                <a:latin typeface="Calibri"/>
                <a:cs typeface="Calibri"/>
              </a:rPr>
              <a:t> </a:t>
            </a:r>
            <a:r>
              <a:rPr sz="1100" dirty="0">
                <a:solidFill>
                  <a:srgbClr val="000000"/>
                </a:solidFill>
                <a:latin typeface="Calibri"/>
                <a:cs typeface="Calibri"/>
              </a:rPr>
              <a:t>descanso lateral recolha e a moto caia.</a:t>
            </a:r>
          </a:p>
        </p:txBody>
      </p:sp>
      <p:sp>
        <p:nvSpPr>
          <p:cNvPr id="9" name="object 9"/>
          <p:cNvSpPr txBox="1"/>
          <p:nvPr/>
        </p:nvSpPr>
        <p:spPr>
          <a:xfrm>
            <a:off x="755904" y="2173316"/>
            <a:ext cx="607760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estacione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conduza sobre materiais</a:t>
            </a:r>
            <a:r>
              <a:rPr sz="1100" spc="-11" dirty="0">
                <a:solidFill>
                  <a:srgbClr val="000000"/>
                </a:solidFill>
                <a:latin typeface="Calibri"/>
                <a:cs typeface="Calibri"/>
              </a:rPr>
              <a:t> </a:t>
            </a:r>
            <a:r>
              <a:rPr sz="1100" dirty="0">
                <a:solidFill>
                  <a:srgbClr val="000000"/>
                </a:solidFill>
                <a:latin typeface="Calibri"/>
                <a:cs typeface="Calibri"/>
              </a:rPr>
              <a:t>combustíveis, como erva seca,</a:t>
            </a:r>
            <a:r>
              <a:rPr sz="1100" spc="-10" dirty="0">
                <a:solidFill>
                  <a:srgbClr val="000000"/>
                </a:solidFill>
                <a:latin typeface="Calibri"/>
                <a:cs typeface="Calibri"/>
              </a:rPr>
              <a:t> </a:t>
            </a:r>
            <a:r>
              <a:rPr sz="1100" dirty="0">
                <a:solidFill>
                  <a:srgbClr val="000000"/>
                </a:solidFill>
                <a:latin typeface="Calibri"/>
                <a:cs typeface="Calibri"/>
              </a:rPr>
              <a:t>pois</a:t>
            </a:r>
            <a:r>
              <a:rPr sz="1100" spc="-31"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catalisador de três vias</a:t>
            </a:r>
          </a:p>
          <a:p>
            <a:pPr marL="0" marR="0">
              <a:lnSpc>
                <a:spcPts val="1343"/>
              </a:lnSpc>
              <a:spcBef>
                <a:spcPts val="50"/>
              </a:spcBef>
              <a:spcAft>
                <a:spcPts val="0"/>
              </a:spcAft>
            </a:pPr>
            <a:r>
              <a:rPr sz="1100" dirty="0">
                <a:solidFill>
                  <a:srgbClr val="000000"/>
                </a:solidFill>
                <a:latin typeface="Calibri"/>
                <a:cs typeface="Calibri"/>
              </a:rPr>
              <a:t>funciona a temperaturas elevadas, </a:t>
            </a:r>
            <a:r>
              <a:rPr sz="1100" spc="16" dirty="0">
                <a:solidFill>
                  <a:srgbClr val="000000"/>
                </a:solidFill>
                <a:latin typeface="Calibri"/>
                <a:cs typeface="Calibri"/>
              </a:rPr>
              <a:t>os</a:t>
            </a:r>
            <a:r>
              <a:rPr sz="1100" spc="-33" dirty="0">
                <a:solidFill>
                  <a:srgbClr val="000000"/>
                </a:solidFill>
                <a:latin typeface="Calibri"/>
                <a:cs typeface="Calibri"/>
              </a:rPr>
              <a:t> </a:t>
            </a:r>
            <a:r>
              <a:rPr sz="1100" dirty="0">
                <a:solidFill>
                  <a:srgbClr val="000000"/>
                </a:solidFill>
                <a:latin typeface="Calibri"/>
                <a:cs typeface="Calibri"/>
              </a:rPr>
              <a:t>materiais</a:t>
            </a:r>
            <a:r>
              <a:rPr sz="1100" spc="-18" dirty="0">
                <a:solidFill>
                  <a:srgbClr val="000000"/>
                </a:solidFill>
                <a:latin typeface="Calibri"/>
                <a:cs typeface="Calibri"/>
              </a:rPr>
              <a:t> </a:t>
            </a:r>
            <a:r>
              <a:rPr sz="1100" dirty="0">
                <a:solidFill>
                  <a:srgbClr val="000000"/>
                </a:solidFill>
                <a:latin typeface="Calibri"/>
                <a:cs typeface="Calibri"/>
              </a:rPr>
              <a:t>podem</a:t>
            </a:r>
            <a:r>
              <a:rPr sz="1100" spc="10" dirty="0">
                <a:solidFill>
                  <a:srgbClr val="000000"/>
                </a:solidFill>
                <a:latin typeface="Calibri"/>
                <a:cs typeface="Calibri"/>
              </a:rPr>
              <a:t> </a:t>
            </a:r>
            <a:r>
              <a:rPr sz="1100" dirty="0">
                <a:solidFill>
                  <a:srgbClr val="000000"/>
                </a:solidFill>
                <a:latin typeface="Calibri"/>
                <a:cs typeface="Calibri"/>
              </a:rPr>
              <a:t>prender-se e causar</a:t>
            </a:r>
            <a:r>
              <a:rPr sz="1100" spc="-16" dirty="0">
                <a:solidFill>
                  <a:srgbClr val="000000"/>
                </a:solidFill>
                <a:latin typeface="Calibri"/>
                <a:cs typeface="Calibri"/>
              </a:rPr>
              <a:t> </a:t>
            </a:r>
            <a:r>
              <a:rPr sz="1100" dirty="0">
                <a:solidFill>
                  <a:srgbClr val="000000"/>
                </a:solidFill>
                <a:latin typeface="Calibri"/>
                <a:cs typeface="Calibri"/>
              </a:rPr>
              <a:t>um incêndio.</a:t>
            </a:r>
          </a:p>
        </p:txBody>
      </p:sp>
      <p:sp>
        <p:nvSpPr>
          <p:cNvPr id="10" name="object 10"/>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73</a:t>
            </a:r>
          </a:p>
        </p:txBody>
      </p:sp>
      <p:sp>
        <p:nvSpPr>
          <p:cNvPr id="11" name="object 4">
            <a:extLst>
              <a:ext uri="{FF2B5EF4-FFF2-40B4-BE49-F238E27FC236}">
                <a16:creationId xmlns:a16="http://schemas.microsoft.com/office/drawing/2014/main" id="{09BEB682-9997-4AAA-1E03-C60F010510B2}"/>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474468"/>
            <a:ext cx="6301740" cy="80314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1157289"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Sistema</a:t>
            </a:r>
            <a:r>
              <a:rPr sz="1400" b="1" spc="16" dirty="0">
                <a:solidFill>
                  <a:srgbClr val="365F91"/>
                </a:solidFill>
                <a:latin typeface="Cambria"/>
                <a:cs typeface="Cambria"/>
              </a:rPr>
              <a:t> </a:t>
            </a:r>
            <a:r>
              <a:rPr sz="1400" b="1" dirty="0">
                <a:solidFill>
                  <a:srgbClr val="365F91"/>
                </a:solidFill>
                <a:latin typeface="Cambria"/>
                <a:cs typeface="Cambria"/>
              </a:rPr>
              <a:t>ABS</a:t>
            </a:r>
          </a:p>
        </p:txBody>
      </p:sp>
      <p:sp>
        <p:nvSpPr>
          <p:cNvPr id="6" name="object 6"/>
          <p:cNvSpPr txBox="1"/>
          <p:nvPr/>
        </p:nvSpPr>
        <p:spPr>
          <a:xfrm>
            <a:off x="576072" y="1065642"/>
            <a:ext cx="1414558"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Luz de aviso do</a:t>
            </a:r>
            <a:r>
              <a:rPr sz="1100" b="1" spc="-11" dirty="0">
                <a:solidFill>
                  <a:srgbClr val="4F81BD"/>
                </a:solidFill>
                <a:latin typeface="Cambria"/>
                <a:cs typeface="Cambria"/>
              </a:rPr>
              <a:t> </a:t>
            </a:r>
            <a:r>
              <a:rPr sz="1100" b="1" dirty="0">
                <a:solidFill>
                  <a:srgbClr val="4F81BD"/>
                </a:solidFill>
                <a:latin typeface="Cambria"/>
                <a:cs typeface="Cambria"/>
              </a:rPr>
              <a:t>ABS</a:t>
            </a:r>
          </a:p>
        </p:txBody>
      </p:sp>
      <p:sp>
        <p:nvSpPr>
          <p:cNvPr id="7" name="object 7"/>
          <p:cNvSpPr txBox="1"/>
          <p:nvPr/>
        </p:nvSpPr>
        <p:spPr>
          <a:xfrm>
            <a:off x="576072" y="1228436"/>
            <a:ext cx="6398562" cy="1062708"/>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dirty="0">
                <a:solidFill>
                  <a:srgbClr val="000000"/>
                </a:solidFill>
                <a:latin typeface="Calibri"/>
                <a:cs typeface="Calibri"/>
              </a:rPr>
              <a:t>Quando</a:t>
            </a:r>
            <a:r>
              <a:rPr sz="1100" spc="-12" dirty="0">
                <a:solidFill>
                  <a:srgbClr val="000000"/>
                </a:solidFill>
                <a:latin typeface="Calibri"/>
                <a:cs typeface="Calibri"/>
              </a:rPr>
              <a:t> </a:t>
            </a:r>
            <a:r>
              <a:rPr sz="1100" spc="-22" dirty="0">
                <a:solidFill>
                  <a:srgbClr val="000000"/>
                </a:solidFill>
                <a:latin typeface="Calibri"/>
                <a:cs typeface="Calibri"/>
              </a:rPr>
              <a:t>se</a:t>
            </a:r>
            <a:r>
              <a:rPr sz="1100" spc="-23" dirty="0">
                <a:solidFill>
                  <a:srgbClr val="000000"/>
                </a:solidFill>
                <a:latin typeface="Calibri"/>
                <a:cs typeface="Calibri"/>
              </a:rPr>
              <a:t> </a:t>
            </a:r>
            <a:r>
              <a:rPr sz="1100" spc="-21" dirty="0">
                <a:solidFill>
                  <a:srgbClr val="000000"/>
                </a:solidFill>
                <a:latin typeface="Calibri"/>
                <a:cs typeface="Calibri"/>
              </a:rPr>
              <a:t>liga</a:t>
            </a:r>
            <a:r>
              <a:rPr sz="1100" spc="-26" dirty="0">
                <a:solidFill>
                  <a:srgbClr val="000000"/>
                </a:solidFill>
                <a:latin typeface="Calibri"/>
                <a:cs typeface="Calibri"/>
              </a:rPr>
              <a:t> </a:t>
            </a:r>
            <a:r>
              <a:rPr sz="1100" dirty="0">
                <a:solidFill>
                  <a:srgbClr val="000000"/>
                </a:solidFill>
                <a:latin typeface="Calibri"/>
                <a:cs typeface="Calibri"/>
              </a:rPr>
              <a:t>a</a:t>
            </a:r>
            <a:r>
              <a:rPr sz="1100" spc="-25" dirty="0">
                <a:solidFill>
                  <a:srgbClr val="000000"/>
                </a:solidFill>
                <a:latin typeface="Calibri"/>
                <a:cs typeface="Calibri"/>
              </a:rPr>
              <a:t> </a:t>
            </a:r>
            <a:r>
              <a:rPr sz="1100" spc="-19" dirty="0">
                <a:solidFill>
                  <a:srgbClr val="000000"/>
                </a:solidFill>
                <a:latin typeface="Calibri"/>
                <a:cs typeface="Calibri"/>
              </a:rPr>
              <a:t>ignição,</a:t>
            </a:r>
            <a:r>
              <a:rPr sz="1100" spc="-29" dirty="0">
                <a:solidFill>
                  <a:srgbClr val="000000"/>
                </a:solidFill>
                <a:latin typeface="Calibri"/>
                <a:cs typeface="Calibri"/>
              </a:rPr>
              <a:t> </a:t>
            </a:r>
            <a:r>
              <a:rPr sz="1100" dirty="0">
                <a:solidFill>
                  <a:srgbClr val="000000"/>
                </a:solidFill>
                <a:latin typeface="Calibri"/>
                <a:cs typeface="Calibri"/>
              </a:rPr>
              <a:t>a</a:t>
            </a:r>
            <a:r>
              <a:rPr sz="1100" spc="-47" dirty="0">
                <a:solidFill>
                  <a:srgbClr val="000000"/>
                </a:solidFill>
                <a:latin typeface="Calibri"/>
                <a:cs typeface="Calibri"/>
              </a:rPr>
              <a:t> </a:t>
            </a:r>
            <a:r>
              <a:rPr sz="1100" spc="-18" dirty="0">
                <a:solidFill>
                  <a:srgbClr val="000000"/>
                </a:solidFill>
                <a:latin typeface="Calibri"/>
                <a:cs typeface="Calibri"/>
              </a:rPr>
              <a:t>luz</a:t>
            </a:r>
            <a:r>
              <a:rPr sz="1100" spc="-14" dirty="0">
                <a:solidFill>
                  <a:srgbClr val="000000"/>
                </a:solidFill>
                <a:latin typeface="Calibri"/>
                <a:cs typeface="Calibri"/>
              </a:rPr>
              <a:t> </a:t>
            </a:r>
            <a:r>
              <a:rPr sz="1100" spc="-26" dirty="0">
                <a:solidFill>
                  <a:srgbClr val="000000"/>
                </a:solidFill>
                <a:latin typeface="Calibri"/>
                <a:cs typeface="Calibri"/>
              </a:rPr>
              <a:t>do</a:t>
            </a:r>
            <a:r>
              <a:rPr sz="1100" dirty="0">
                <a:solidFill>
                  <a:srgbClr val="000000"/>
                </a:solidFill>
                <a:latin typeface="Calibri"/>
                <a:cs typeface="Calibri"/>
              </a:rPr>
              <a:t> </a:t>
            </a:r>
            <a:r>
              <a:rPr sz="1100" spc="-27" dirty="0">
                <a:solidFill>
                  <a:srgbClr val="000000"/>
                </a:solidFill>
                <a:latin typeface="Calibri"/>
                <a:cs typeface="Calibri"/>
              </a:rPr>
              <a:t>ABS</a:t>
            </a:r>
            <a:r>
              <a:rPr sz="1100" spc="-10" dirty="0">
                <a:solidFill>
                  <a:srgbClr val="000000"/>
                </a:solidFill>
                <a:latin typeface="Calibri"/>
                <a:cs typeface="Calibri"/>
              </a:rPr>
              <a:t> </a:t>
            </a:r>
            <a:r>
              <a:rPr sz="1100" spc="-26" dirty="0">
                <a:solidFill>
                  <a:srgbClr val="000000"/>
                </a:solidFill>
                <a:latin typeface="Calibri"/>
                <a:cs typeface="Calibri"/>
              </a:rPr>
              <a:t>no</a:t>
            </a:r>
            <a:r>
              <a:rPr sz="1100" dirty="0">
                <a:solidFill>
                  <a:srgbClr val="000000"/>
                </a:solidFill>
                <a:latin typeface="Calibri"/>
                <a:cs typeface="Calibri"/>
              </a:rPr>
              <a:t> </a:t>
            </a:r>
            <a:r>
              <a:rPr sz="1100" spc="-20" dirty="0">
                <a:solidFill>
                  <a:srgbClr val="000000"/>
                </a:solidFill>
                <a:latin typeface="Calibri"/>
                <a:cs typeface="Calibri"/>
              </a:rPr>
              <a:t>painel</a:t>
            </a:r>
            <a:r>
              <a:rPr sz="1100" spc="-18"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0" dirty="0">
                <a:solidFill>
                  <a:srgbClr val="000000"/>
                </a:solidFill>
                <a:latin typeface="Calibri"/>
                <a:cs typeface="Calibri"/>
              </a:rPr>
              <a:t>instrumentos</a:t>
            </a:r>
            <a:r>
              <a:rPr sz="1100" spc="-19" dirty="0">
                <a:solidFill>
                  <a:srgbClr val="000000"/>
                </a:solidFill>
                <a:latin typeface="Calibri"/>
                <a:cs typeface="Calibri"/>
              </a:rPr>
              <a:t> </a:t>
            </a:r>
            <a:r>
              <a:rPr sz="1100" spc="-21" dirty="0">
                <a:solidFill>
                  <a:srgbClr val="000000"/>
                </a:solidFill>
                <a:latin typeface="Calibri"/>
                <a:cs typeface="Calibri"/>
              </a:rPr>
              <a:t>acende-se</a:t>
            </a:r>
            <a:r>
              <a:rPr sz="1100" spc="-24" dirty="0">
                <a:solidFill>
                  <a:srgbClr val="000000"/>
                </a:solidFill>
                <a:latin typeface="Calibri"/>
                <a:cs typeface="Calibri"/>
              </a:rPr>
              <a:t> </a:t>
            </a:r>
            <a:r>
              <a:rPr sz="1100" spc="-15" dirty="0">
                <a:solidFill>
                  <a:srgbClr val="000000"/>
                </a:solidFill>
                <a:latin typeface="Calibri"/>
                <a:cs typeface="Calibri"/>
              </a:rPr>
              <a:t>com</a:t>
            </a:r>
            <a:r>
              <a:rPr sz="1100" spc="-31" dirty="0">
                <a:solidFill>
                  <a:srgbClr val="000000"/>
                </a:solidFill>
                <a:latin typeface="Calibri"/>
                <a:cs typeface="Calibri"/>
              </a:rPr>
              <a:t> </a:t>
            </a:r>
            <a:r>
              <a:rPr sz="1100" spc="-20" dirty="0">
                <a:solidFill>
                  <a:srgbClr val="000000"/>
                </a:solidFill>
                <a:latin typeface="Calibri"/>
                <a:cs typeface="Calibri"/>
              </a:rPr>
              <a:t>autodiagnóstico</a:t>
            </a:r>
            <a:r>
              <a:rPr sz="1100" spc="-25" dirty="0">
                <a:solidFill>
                  <a:srgbClr val="000000"/>
                </a:solidFill>
                <a:latin typeface="Calibri"/>
                <a:cs typeface="Calibri"/>
              </a:rPr>
              <a:t> </a:t>
            </a:r>
            <a:r>
              <a:rPr sz="1100" dirty="0">
                <a:solidFill>
                  <a:srgbClr val="000000"/>
                </a:solidFill>
                <a:latin typeface="Calibri"/>
                <a:cs typeface="Calibri"/>
              </a:rPr>
              <a:t>e</a:t>
            </a:r>
            <a:r>
              <a:rPr sz="1100" spc="-34" dirty="0">
                <a:solidFill>
                  <a:srgbClr val="000000"/>
                </a:solidFill>
                <a:latin typeface="Calibri"/>
                <a:cs typeface="Calibri"/>
              </a:rPr>
              <a:t> </a:t>
            </a:r>
            <a:r>
              <a:rPr sz="1100" spc="-17" dirty="0">
                <a:solidFill>
                  <a:srgbClr val="000000"/>
                </a:solidFill>
                <a:latin typeface="Calibri"/>
                <a:cs typeface="Calibri"/>
              </a:rPr>
              <a:t>em </a:t>
            </a:r>
            <a:r>
              <a:rPr sz="1100" spc="-20" dirty="0">
                <a:solidFill>
                  <a:srgbClr val="000000"/>
                </a:solidFill>
                <a:latin typeface="Calibri"/>
                <a:cs typeface="Calibri"/>
              </a:rPr>
              <a:t>seguida</a:t>
            </a:r>
          </a:p>
          <a:p>
            <a:pPr marL="0" marR="0">
              <a:lnSpc>
                <a:spcPts val="1344"/>
              </a:lnSpc>
              <a:spcBef>
                <a:spcPts val="50"/>
              </a:spcBef>
              <a:spcAft>
                <a:spcPts val="0"/>
              </a:spcAft>
            </a:pPr>
            <a:r>
              <a:rPr sz="1100" spc="-22" dirty="0">
                <a:solidFill>
                  <a:srgbClr val="000000"/>
                </a:solidFill>
                <a:latin typeface="Calibri"/>
                <a:cs typeface="Calibri"/>
              </a:rPr>
              <a:t>apaga-se</a:t>
            </a:r>
            <a:r>
              <a:rPr sz="1100" spc="-12" dirty="0">
                <a:solidFill>
                  <a:srgbClr val="000000"/>
                </a:solidFill>
                <a:latin typeface="Calibri"/>
                <a:cs typeface="Calibri"/>
              </a:rPr>
              <a:t> </a:t>
            </a:r>
            <a:r>
              <a:rPr sz="1100" spc="-20" dirty="0">
                <a:solidFill>
                  <a:srgbClr val="000000"/>
                </a:solidFill>
                <a:latin typeface="Calibri"/>
                <a:cs typeface="Calibri"/>
              </a:rPr>
              <a:t>quando</a:t>
            </a:r>
            <a:r>
              <a:rPr sz="1100" spc="-14" dirty="0">
                <a:solidFill>
                  <a:srgbClr val="000000"/>
                </a:solidFill>
                <a:latin typeface="Calibri"/>
                <a:cs typeface="Calibri"/>
              </a:rPr>
              <a:t> </a:t>
            </a:r>
            <a:r>
              <a:rPr sz="1100" dirty="0">
                <a:solidFill>
                  <a:srgbClr val="000000"/>
                </a:solidFill>
                <a:latin typeface="Calibri"/>
                <a:cs typeface="Calibri"/>
              </a:rPr>
              <a:t>a</a:t>
            </a:r>
            <a:r>
              <a:rPr sz="1100" spc="-47" dirty="0">
                <a:solidFill>
                  <a:srgbClr val="000000"/>
                </a:solidFill>
                <a:latin typeface="Calibri"/>
                <a:cs typeface="Calibri"/>
              </a:rPr>
              <a:t> </a:t>
            </a:r>
            <a:r>
              <a:rPr sz="1100" spc="-19" dirty="0">
                <a:solidFill>
                  <a:srgbClr val="000000"/>
                </a:solidFill>
                <a:latin typeface="Calibri"/>
                <a:cs typeface="Calibri"/>
              </a:rPr>
              <a:t>velocidade</a:t>
            </a:r>
            <a:r>
              <a:rPr sz="1100" spc="-26" dirty="0">
                <a:solidFill>
                  <a:srgbClr val="000000"/>
                </a:solidFill>
                <a:latin typeface="Calibri"/>
                <a:cs typeface="Calibri"/>
              </a:rPr>
              <a:t> </a:t>
            </a:r>
            <a:r>
              <a:rPr sz="1100" spc="-20" dirty="0">
                <a:solidFill>
                  <a:srgbClr val="000000"/>
                </a:solidFill>
                <a:latin typeface="Calibri"/>
                <a:cs typeface="Calibri"/>
              </a:rPr>
              <a:t>atinge</a:t>
            </a:r>
            <a:r>
              <a:rPr sz="1100" spc="-25" dirty="0">
                <a:solidFill>
                  <a:srgbClr val="000000"/>
                </a:solidFill>
                <a:latin typeface="Calibri"/>
                <a:cs typeface="Calibri"/>
              </a:rPr>
              <a:t> </a:t>
            </a:r>
            <a:r>
              <a:rPr sz="1100" spc="-17" dirty="0">
                <a:solidFill>
                  <a:srgbClr val="000000"/>
                </a:solidFill>
                <a:latin typeface="Calibri"/>
                <a:cs typeface="Calibri"/>
              </a:rPr>
              <a:t>os</a:t>
            </a:r>
            <a:r>
              <a:rPr sz="1100" spc="-22" dirty="0">
                <a:solidFill>
                  <a:srgbClr val="000000"/>
                </a:solidFill>
                <a:latin typeface="Calibri"/>
                <a:cs typeface="Calibri"/>
              </a:rPr>
              <a:t> </a:t>
            </a:r>
            <a:r>
              <a:rPr sz="1100" spc="-17" dirty="0">
                <a:solidFill>
                  <a:srgbClr val="000000"/>
                </a:solidFill>
                <a:latin typeface="Calibri"/>
                <a:cs typeface="Calibri"/>
              </a:rPr>
              <a:t>10</a:t>
            </a:r>
            <a:r>
              <a:rPr sz="1100" spc="-28" dirty="0">
                <a:solidFill>
                  <a:srgbClr val="000000"/>
                </a:solidFill>
                <a:latin typeface="Calibri"/>
                <a:cs typeface="Calibri"/>
              </a:rPr>
              <a:t> </a:t>
            </a:r>
            <a:r>
              <a:rPr sz="1100" spc="-18" dirty="0">
                <a:solidFill>
                  <a:srgbClr val="000000"/>
                </a:solidFill>
                <a:latin typeface="Calibri"/>
                <a:cs typeface="Calibri"/>
              </a:rPr>
              <a:t>km/h.</a:t>
            </a:r>
            <a:r>
              <a:rPr sz="1100" spc="-11" dirty="0">
                <a:solidFill>
                  <a:srgbClr val="000000"/>
                </a:solidFill>
                <a:latin typeface="Calibri"/>
                <a:cs typeface="Calibri"/>
              </a:rPr>
              <a:t> </a:t>
            </a:r>
            <a:r>
              <a:rPr sz="1100" spc="-26" dirty="0">
                <a:solidFill>
                  <a:srgbClr val="000000"/>
                </a:solidFill>
                <a:latin typeface="Calibri"/>
                <a:cs typeface="Calibri"/>
              </a:rPr>
              <a:t>No</a:t>
            </a:r>
            <a:r>
              <a:rPr sz="1100" spc="-19" dirty="0">
                <a:solidFill>
                  <a:srgbClr val="000000"/>
                </a:solidFill>
                <a:latin typeface="Calibri"/>
                <a:cs typeface="Calibri"/>
              </a:rPr>
              <a:t> </a:t>
            </a:r>
            <a:r>
              <a:rPr sz="1100" spc="-18" dirty="0">
                <a:solidFill>
                  <a:srgbClr val="000000"/>
                </a:solidFill>
                <a:latin typeface="Calibri"/>
                <a:cs typeface="Calibri"/>
              </a:rPr>
              <a:t>caso</a:t>
            </a:r>
            <a:r>
              <a:rPr sz="1100" spc="-16" dirty="0">
                <a:solidFill>
                  <a:srgbClr val="000000"/>
                </a:solidFill>
                <a:latin typeface="Calibri"/>
                <a:cs typeface="Calibri"/>
              </a:rPr>
              <a:t> </a:t>
            </a:r>
            <a:r>
              <a:rPr sz="1100" spc="-26" dirty="0">
                <a:solidFill>
                  <a:srgbClr val="000000"/>
                </a:solidFill>
                <a:latin typeface="Calibri"/>
                <a:cs typeface="Calibri"/>
              </a:rPr>
              <a:t>de</a:t>
            </a:r>
            <a:r>
              <a:rPr sz="1100" spc="-19" dirty="0">
                <a:solidFill>
                  <a:srgbClr val="000000"/>
                </a:solidFill>
                <a:latin typeface="Calibri"/>
                <a:cs typeface="Calibri"/>
              </a:rPr>
              <a:t> </a:t>
            </a:r>
            <a:r>
              <a:rPr sz="1100" dirty="0">
                <a:solidFill>
                  <a:srgbClr val="000000"/>
                </a:solidFill>
                <a:latin typeface="Calibri"/>
                <a:cs typeface="Calibri"/>
              </a:rPr>
              <a:t>a</a:t>
            </a:r>
            <a:r>
              <a:rPr sz="1100" spc="-36" dirty="0">
                <a:solidFill>
                  <a:srgbClr val="000000"/>
                </a:solidFill>
                <a:latin typeface="Calibri"/>
                <a:cs typeface="Calibri"/>
              </a:rPr>
              <a:t> </a:t>
            </a:r>
            <a:r>
              <a:rPr sz="1100" spc="-18" dirty="0">
                <a:solidFill>
                  <a:srgbClr val="000000"/>
                </a:solidFill>
                <a:latin typeface="Calibri"/>
                <a:cs typeface="Calibri"/>
              </a:rPr>
              <a:t>luz</a:t>
            </a:r>
            <a:r>
              <a:rPr sz="1100" spc="-25"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4" dirty="0">
                <a:solidFill>
                  <a:srgbClr val="000000"/>
                </a:solidFill>
                <a:latin typeface="Calibri"/>
                <a:cs typeface="Calibri"/>
              </a:rPr>
              <a:t>aviso</a:t>
            </a:r>
            <a:r>
              <a:rPr sz="1100" spc="-10" dirty="0">
                <a:solidFill>
                  <a:srgbClr val="000000"/>
                </a:solidFill>
                <a:latin typeface="Calibri"/>
                <a:cs typeface="Calibri"/>
              </a:rPr>
              <a:t> </a:t>
            </a:r>
            <a:r>
              <a:rPr sz="1100" spc="-26" dirty="0">
                <a:solidFill>
                  <a:srgbClr val="000000"/>
                </a:solidFill>
                <a:latin typeface="Calibri"/>
                <a:cs typeface="Calibri"/>
              </a:rPr>
              <a:t>do</a:t>
            </a:r>
            <a:r>
              <a:rPr sz="1100" dirty="0">
                <a:solidFill>
                  <a:srgbClr val="000000"/>
                </a:solidFill>
                <a:latin typeface="Calibri"/>
                <a:cs typeface="Calibri"/>
              </a:rPr>
              <a:t> </a:t>
            </a:r>
            <a:r>
              <a:rPr sz="1100" spc="-21" dirty="0">
                <a:solidFill>
                  <a:srgbClr val="000000"/>
                </a:solidFill>
                <a:latin typeface="Calibri"/>
                <a:cs typeface="Calibri"/>
              </a:rPr>
              <a:t>ABS</a:t>
            </a:r>
            <a:r>
              <a:rPr sz="1100" spc="-15" dirty="0">
                <a:solidFill>
                  <a:srgbClr val="000000"/>
                </a:solidFill>
                <a:latin typeface="Calibri"/>
                <a:cs typeface="Calibri"/>
              </a:rPr>
              <a:t> </a:t>
            </a:r>
            <a:r>
              <a:rPr sz="1100" spc="-20" dirty="0">
                <a:solidFill>
                  <a:srgbClr val="000000"/>
                </a:solidFill>
                <a:latin typeface="Calibri"/>
                <a:cs typeface="Calibri"/>
              </a:rPr>
              <a:t>permanecer</a:t>
            </a:r>
            <a:r>
              <a:rPr sz="1100" spc="-27" dirty="0">
                <a:solidFill>
                  <a:srgbClr val="000000"/>
                </a:solidFill>
                <a:latin typeface="Calibri"/>
                <a:cs typeface="Calibri"/>
              </a:rPr>
              <a:t> </a:t>
            </a:r>
            <a:r>
              <a:rPr sz="1100" spc="-18" dirty="0">
                <a:solidFill>
                  <a:srgbClr val="000000"/>
                </a:solidFill>
                <a:latin typeface="Calibri"/>
                <a:cs typeface="Calibri"/>
              </a:rPr>
              <a:t>acesa</a:t>
            </a:r>
            <a:r>
              <a:rPr sz="1100" spc="-29" dirty="0">
                <a:solidFill>
                  <a:srgbClr val="000000"/>
                </a:solidFill>
                <a:latin typeface="Calibri"/>
                <a:cs typeface="Calibri"/>
              </a:rPr>
              <a:t> </a:t>
            </a:r>
            <a:r>
              <a:rPr sz="1100" spc="-20" dirty="0">
                <a:solidFill>
                  <a:srgbClr val="000000"/>
                </a:solidFill>
                <a:latin typeface="Calibri"/>
                <a:cs typeface="Calibri"/>
              </a:rPr>
              <a:t>quando</a:t>
            </a:r>
            <a:r>
              <a:rPr sz="1100" spc="-14" dirty="0">
                <a:solidFill>
                  <a:srgbClr val="000000"/>
                </a:solidFill>
                <a:latin typeface="Calibri"/>
                <a:cs typeface="Calibri"/>
              </a:rPr>
              <a:t> </a:t>
            </a:r>
            <a:r>
              <a:rPr sz="1100" dirty="0">
                <a:solidFill>
                  <a:srgbClr val="000000"/>
                </a:solidFill>
                <a:latin typeface="Calibri"/>
                <a:cs typeface="Calibri"/>
              </a:rPr>
              <a:t>a</a:t>
            </a:r>
          </a:p>
          <a:p>
            <a:pPr marL="0" marR="0">
              <a:lnSpc>
                <a:spcPts val="1343"/>
              </a:lnSpc>
              <a:spcBef>
                <a:spcPts val="0"/>
              </a:spcBef>
              <a:spcAft>
                <a:spcPts val="0"/>
              </a:spcAft>
            </a:pPr>
            <a:r>
              <a:rPr sz="1100" spc="-21" dirty="0">
                <a:solidFill>
                  <a:srgbClr val="000000"/>
                </a:solidFill>
                <a:latin typeface="Calibri"/>
                <a:cs typeface="Calibri"/>
              </a:rPr>
              <a:t>velocidade</a:t>
            </a:r>
            <a:r>
              <a:rPr sz="1100" spc="-13" dirty="0">
                <a:solidFill>
                  <a:srgbClr val="000000"/>
                </a:solidFill>
                <a:latin typeface="Calibri"/>
                <a:cs typeface="Calibri"/>
              </a:rPr>
              <a:t> </a:t>
            </a:r>
            <a:r>
              <a:rPr sz="1100" spc="-21" dirty="0">
                <a:solidFill>
                  <a:srgbClr val="000000"/>
                </a:solidFill>
                <a:latin typeface="Calibri"/>
                <a:cs typeface="Calibri"/>
              </a:rPr>
              <a:t>superar</a:t>
            </a:r>
            <a:r>
              <a:rPr sz="1100" spc="-26" dirty="0">
                <a:solidFill>
                  <a:srgbClr val="000000"/>
                </a:solidFill>
                <a:latin typeface="Calibri"/>
                <a:cs typeface="Calibri"/>
              </a:rPr>
              <a:t> </a:t>
            </a:r>
            <a:r>
              <a:rPr sz="1100" dirty="0">
                <a:solidFill>
                  <a:srgbClr val="000000"/>
                </a:solidFill>
                <a:latin typeface="Calibri"/>
                <a:cs typeface="Calibri"/>
              </a:rPr>
              <a:t>os</a:t>
            </a:r>
            <a:r>
              <a:rPr sz="1100" spc="-44" dirty="0">
                <a:solidFill>
                  <a:srgbClr val="000000"/>
                </a:solidFill>
                <a:latin typeface="Calibri"/>
                <a:cs typeface="Calibri"/>
              </a:rPr>
              <a:t> </a:t>
            </a:r>
            <a:r>
              <a:rPr sz="1100" spc="-17" dirty="0">
                <a:solidFill>
                  <a:srgbClr val="000000"/>
                </a:solidFill>
                <a:latin typeface="Calibri"/>
                <a:cs typeface="Calibri"/>
              </a:rPr>
              <a:t>10 </a:t>
            </a:r>
            <a:r>
              <a:rPr sz="1100" spc="-18" dirty="0">
                <a:solidFill>
                  <a:srgbClr val="000000"/>
                </a:solidFill>
                <a:latin typeface="Calibri"/>
                <a:cs typeface="Calibri"/>
              </a:rPr>
              <a:t>km/h,</a:t>
            </a:r>
            <a:r>
              <a:rPr sz="1100" spc="-19" dirty="0">
                <a:solidFill>
                  <a:srgbClr val="000000"/>
                </a:solidFill>
                <a:latin typeface="Calibri"/>
                <a:cs typeface="Calibri"/>
              </a:rPr>
              <a:t> </a:t>
            </a:r>
            <a:r>
              <a:rPr sz="1100" spc="-23" dirty="0">
                <a:solidFill>
                  <a:srgbClr val="000000"/>
                </a:solidFill>
                <a:latin typeface="Calibri"/>
                <a:cs typeface="Calibri"/>
              </a:rPr>
              <a:t>isto</a:t>
            </a:r>
            <a:r>
              <a:rPr sz="1100" spc="-11" dirty="0">
                <a:solidFill>
                  <a:srgbClr val="000000"/>
                </a:solidFill>
                <a:latin typeface="Calibri"/>
                <a:cs typeface="Calibri"/>
              </a:rPr>
              <a:t> </a:t>
            </a:r>
            <a:r>
              <a:rPr sz="1100" spc="-21" dirty="0">
                <a:solidFill>
                  <a:srgbClr val="000000"/>
                </a:solidFill>
                <a:latin typeface="Calibri"/>
                <a:cs typeface="Calibri"/>
              </a:rPr>
              <a:t>indica</a:t>
            </a:r>
            <a:r>
              <a:rPr sz="1100" spc="-15" dirty="0">
                <a:solidFill>
                  <a:srgbClr val="000000"/>
                </a:solidFill>
                <a:latin typeface="Calibri"/>
                <a:cs typeface="Calibri"/>
              </a:rPr>
              <a:t> </a:t>
            </a:r>
            <a:r>
              <a:rPr sz="1100" spc="-20" dirty="0">
                <a:solidFill>
                  <a:srgbClr val="000000"/>
                </a:solidFill>
                <a:latin typeface="Calibri"/>
                <a:cs typeface="Calibri"/>
              </a:rPr>
              <a:t>que</a:t>
            </a:r>
            <a:r>
              <a:rPr sz="1100" spc="-25" dirty="0">
                <a:solidFill>
                  <a:srgbClr val="000000"/>
                </a:solidFill>
                <a:latin typeface="Calibri"/>
                <a:cs typeface="Calibri"/>
              </a:rPr>
              <a:t> </a:t>
            </a:r>
            <a:r>
              <a:rPr sz="1100" spc="-15" dirty="0">
                <a:solidFill>
                  <a:srgbClr val="000000"/>
                </a:solidFill>
                <a:latin typeface="Calibri"/>
                <a:cs typeface="Calibri"/>
              </a:rPr>
              <a:t>há</a:t>
            </a:r>
            <a:r>
              <a:rPr sz="1100" spc="-21" dirty="0">
                <a:solidFill>
                  <a:srgbClr val="000000"/>
                </a:solidFill>
                <a:latin typeface="Calibri"/>
                <a:cs typeface="Calibri"/>
              </a:rPr>
              <a:t> </a:t>
            </a:r>
            <a:r>
              <a:rPr sz="1100" spc="-22" dirty="0">
                <a:solidFill>
                  <a:srgbClr val="000000"/>
                </a:solidFill>
                <a:latin typeface="Calibri"/>
                <a:cs typeface="Calibri"/>
              </a:rPr>
              <a:t>uma</a:t>
            </a:r>
            <a:r>
              <a:rPr sz="1100" spc="-25" dirty="0">
                <a:solidFill>
                  <a:srgbClr val="000000"/>
                </a:solidFill>
                <a:latin typeface="Calibri"/>
                <a:cs typeface="Calibri"/>
              </a:rPr>
              <a:t> </a:t>
            </a:r>
            <a:r>
              <a:rPr sz="1100" spc="-20" dirty="0">
                <a:solidFill>
                  <a:srgbClr val="000000"/>
                </a:solidFill>
                <a:latin typeface="Calibri"/>
                <a:cs typeface="Calibri"/>
              </a:rPr>
              <a:t>anomalia</a:t>
            </a:r>
            <a:r>
              <a:rPr sz="1100" dirty="0">
                <a:solidFill>
                  <a:srgbClr val="000000"/>
                </a:solidFill>
                <a:latin typeface="Calibri"/>
                <a:cs typeface="Calibri"/>
              </a:rPr>
              <a:t> </a:t>
            </a:r>
            <a:r>
              <a:rPr sz="1100" spc="-26" dirty="0">
                <a:solidFill>
                  <a:srgbClr val="000000"/>
                </a:solidFill>
                <a:latin typeface="Calibri"/>
                <a:cs typeface="Calibri"/>
              </a:rPr>
              <a:t>no</a:t>
            </a:r>
            <a:r>
              <a:rPr sz="1100" spc="-19" dirty="0">
                <a:solidFill>
                  <a:srgbClr val="000000"/>
                </a:solidFill>
                <a:latin typeface="Calibri"/>
                <a:cs typeface="Calibri"/>
              </a:rPr>
              <a:t> </a:t>
            </a:r>
            <a:r>
              <a:rPr sz="1100" spc="-21" dirty="0">
                <a:solidFill>
                  <a:srgbClr val="000000"/>
                </a:solidFill>
                <a:latin typeface="Calibri"/>
                <a:cs typeface="Calibri"/>
              </a:rPr>
              <a:t>sistema</a:t>
            </a:r>
            <a:r>
              <a:rPr sz="1100" spc="-15"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1" dirty="0">
                <a:solidFill>
                  <a:srgbClr val="000000"/>
                </a:solidFill>
                <a:latin typeface="Calibri"/>
                <a:cs typeface="Calibri"/>
              </a:rPr>
              <a:t>ABS</a:t>
            </a:r>
            <a:r>
              <a:rPr sz="1100" spc="-15" dirty="0">
                <a:solidFill>
                  <a:srgbClr val="000000"/>
                </a:solidFill>
                <a:latin typeface="Calibri"/>
                <a:cs typeface="Calibri"/>
              </a:rPr>
              <a:t> </a:t>
            </a:r>
            <a:r>
              <a:rPr sz="1100" dirty="0">
                <a:solidFill>
                  <a:srgbClr val="000000"/>
                </a:solidFill>
                <a:latin typeface="Calibri"/>
                <a:cs typeface="Calibri"/>
              </a:rPr>
              <a:t>e</a:t>
            </a:r>
            <a:r>
              <a:rPr sz="1100" spc="-34" dirty="0">
                <a:solidFill>
                  <a:srgbClr val="000000"/>
                </a:solidFill>
                <a:latin typeface="Calibri"/>
                <a:cs typeface="Calibri"/>
              </a:rPr>
              <a:t> </a:t>
            </a:r>
            <a:r>
              <a:rPr sz="1100" dirty="0">
                <a:solidFill>
                  <a:srgbClr val="000000"/>
                </a:solidFill>
                <a:latin typeface="Calibri"/>
                <a:cs typeface="Calibri"/>
              </a:rPr>
              <a:t>o</a:t>
            </a:r>
            <a:r>
              <a:rPr sz="1100" spc="-45" dirty="0">
                <a:solidFill>
                  <a:srgbClr val="000000"/>
                </a:solidFill>
                <a:latin typeface="Calibri"/>
                <a:cs typeface="Calibri"/>
              </a:rPr>
              <a:t> </a:t>
            </a:r>
            <a:r>
              <a:rPr sz="1100" spc="-21" dirty="0">
                <a:solidFill>
                  <a:srgbClr val="000000"/>
                </a:solidFill>
                <a:latin typeface="Calibri"/>
                <a:cs typeface="Calibri"/>
              </a:rPr>
              <a:t>sistema</a:t>
            </a:r>
            <a:r>
              <a:rPr sz="1100" spc="-15" dirty="0">
                <a:solidFill>
                  <a:srgbClr val="000000"/>
                </a:solidFill>
                <a:latin typeface="Calibri"/>
                <a:cs typeface="Calibri"/>
              </a:rPr>
              <a:t> </a:t>
            </a:r>
            <a:r>
              <a:rPr sz="1100" spc="-21" dirty="0">
                <a:solidFill>
                  <a:srgbClr val="000000"/>
                </a:solidFill>
                <a:latin typeface="Calibri"/>
                <a:cs typeface="Calibri"/>
              </a:rPr>
              <a:t>deixará</a:t>
            </a:r>
            <a:r>
              <a:rPr sz="1100" spc="-15" dirty="0">
                <a:solidFill>
                  <a:srgbClr val="000000"/>
                </a:solidFill>
                <a:latin typeface="Calibri"/>
                <a:cs typeface="Calibri"/>
              </a:rPr>
              <a:t> </a:t>
            </a:r>
            <a:r>
              <a:rPr sz="1100" spc="-26" dirty="0">
                <a:solidFill>
                  <a:srgbClr val="000000"/>
                </a:solidFill>
                <a:latin typeface="Calibri"/>
                <a:cs typeface="Calibri"/>
              </a:rPr>
              <a:t>de</a:t>
            </a:r>
          </a:p>
          <a:p>
            <a:pPr marL="0" marR="0">
              <a:lnSpc>
                <a:spcPts val="1344"/>
              </a:lnSpc>
              <a:spcBef>
                <a:spcPts val="50"/>
              </a:spcBef>
              <a:spcAft>
                <a:spcPts val="0"/>
              </a:spcAft>
            </a:pPr>
            <a:r>
              <a:rPr sz="1100" spc="-21" dirty="0">
                <a:solidFill>
                  <a:srgbClr val="000000"/>
                </a:solidFill>
                <a:latin typeface="Calibri"/>
                <a:cs typeface="Calibri"/>
              </a:rPr>
              <a:t>funcionar,</a:t>
            </a:r>
            <a:r>
              <a:rPr sz="1100" spc="-16" dirty="0">
                <a:solidFill>
                  <a:srgbClr val="000000"/>
                </a:solidFill>
                <a:latin typeface="Calibri"/>
                <a:cs typeface="Calibri"/>
              </a:rPr>
              <a:t> </a:t>
            </a:r>
            <a:r>
              <a:rPr sz="1100" spc="-20" dirty="0">
                <a:solidFill>
                  <a:srgbClr val="000000"/>
                </a:solidFill>
                <a:latin typeface="Calibri"/>
                <a:cs typeface="Calibri"/>
              </a:rPr>
              <a:t>ainda</a:t>
            </a:r>
            <a:r>
              <a:rPr sz="1100" spc="-16" dirty="0">
                <a:solidFill>
                  <a:srgbClr val="000000"/>
                </a:solidFill>
                <a:latin typeface="Calibri"/>
                <a:cs typeface="Calibri"/>
              </a:rPr>
              <a:t> </a:t>
            </a:r>
            <a:r>
              <a:rPr sz="1100" spc="-23" dirty="0">
                <a:solidFill>
                  <a:srgbClr val="000000"/>
                </a:solidFill>
                <a:latin typeface="Calibri"/>
                <a:cs typeface="Calibri"/>
              </a:rPr>
              <a:t>que,</a:t>
            </a:r>
            <a:r>
              <a:rPr sz="1100" spc="-14" dirty="0">
                <a:solidFill>
                  <a:srgbClr val="000000"/>
                </a:solidFill>
                <a:latin typeface="Calibri"/>
                <a:cs typeface="Calibri"/>
              </a:rPr>
              <a:t> </a:t>
            </a:r>
            <a:r>
              <a:rPr sz="1100" spc="-20" dirty="0">
                <a:solidFill>
                  <a:srgbClr val="000000"/>
                </a:solidFill>
                <a:latin typeface="Calibri"/>
                <a:cs typeface="Calibri"/>
              </a:rPr>
              <a:t>neste</a:t>
            </a:r>
            <a:r>
              <a:rPr sz="1100" dirty="0">
                <a:solidFill>
                  <a:srgbClr val="000000"/>
                </a:solidFill>
                <a:latin typeface="Calibri"/>
                <a:cs typeface="Calibri"/>
              </a:rPr>
              <a:t> </a:t>
            </a:r>
            <a:r>
              <a:rPr sz="1100" spc="-20" dirty="0">
                <a:solidFill>
                  <a:srgbClr val="000000"/>
                </a:solidFill>
                <a:latin typeface="Calibri"/>
                <a:cs typeface="Calibri"/>
              </a:rPr>
              <a:t>caso,</a:t>
            </a:r>
            <a:r>
              <a:rPr sz="1100" spc="-28" dirty="0">
                <a:solidFill>
                  <a:srgbClr val="000000"/>
                </a:solidFill>
                <a:latin typeface="Calibri"/>
                <a:cs typeface="Calibri"/>
              </a:rPr>
              <a:t> </a:t>
            </a:r>
            <a:r>
              <a:rPr sz="1100" dirty="0">
                <a:solidFill>
                  <a:srgbClr val="000000"/>
                </a:solidFill>
                <a:latin typeface="Calibri"/>
                <a:cs typeface="Calibri"/>
              </a:rPr>
              <a:t>o</a:t>
            </a:r>
            <a:r>
              <a:rPr sz="1100" spc="-34" dirty="0">
                <a:solidFill>
                  <a:srgbClr val="000000"/>
                </a:solidFill>
                <a:latin typeface="Calibri"/>
                <a:cs typeface="Calibri"/>
              </a:rPr>
              <a:t> </a:t>
            </a:r>
            <a:r>
              <a:rPr sz="1100" spc="-21" dirty="0">
                <a:solidFill>
                  <a:srgbClr val="000000"/>
                </a:solidFill>
                <a:latin typeface="Calibri"/>
                <a:cs typeface="Calibri"/>
              </a:rPr>
              <a:t>sistema</a:t>
            </a:r>
            <a:r>
              <a:rPr sz="1100" spc="-26" dirty="0">
                <a:solidFill>
                  <a:srgbClr val="000000"/>
                </a:solidFill>
                <a:latin typeface="Calibri"/>
                <a:cs typeface="Calibri"/>
              </a:rPr>
              <a:t> </a:t>
            </a:r>
            <a:r>
              <a:rPr sz="1100" spc="-26">
                <a:solidFill>
                  <a:srgbClr val="000000"/>
                </a:solidFill>
                <a:latin typeface="Calibri"/>
                <a:cs typeface="Calibri"/>
              </a:rPr>
              <a:t>de</a:t>
            </a:r>
            <a:r>
              <a:rPr sz="1100">
                <a:solidFill>
                  <a:srgbClr val="000000"/>
                </a:solidFill>
                <a:latin typeface="Calibri"/>
                <a:cs typeface="Calibri"/>
              </a:rPr>
              <a:t> </a:t>
            </a:r>
            <a:r>
              <a:rPr lang="pt-BR" sz="1100" spc="-20">
                <a:solidFill>
                  <a:srgbClr val="000000"/>
                </a:solidFill>
                <a:latin typeface="Calibri"/>
                <a:cs typeface="Calibri"/>
              </a:rPr>
              <a:t>frenagem</a:t>
            </a:r>
            <a:r>
              <a:rPr sz="1100">
                <a:solidFill>
                  <a:srgbClr val="000000"/>
                </a:solidFill>
                <a:latin typeface="Calibri"/>
                <a:cs typeface="Calibri"/>
              </a:rPr>
              <a:t> </a:t>
            </a:r>
            <a:r>
              <a:rPr sz="1100" spc="-21" dirty="0">
                <a:solidFill>
                  <a:srgbClr val="000000"/>
                </a:solidFill>
                <a:latin typeface="Calibri"/>
                <a:cs typeface="Calibri"/>
              </a:rPr>
              <a:t>convencional</a:t>
            </a:r>
            <a:r>
              <a:rPr sz="1100" spc="-28" dirty="0">
                <a:solidFill>
                  <a:srgbClr val="000000"/>
                </a:solidFill>
                <a:latin typeface="Calibri"/>
                <a:cs typeface="Calibri"/>
              </a:rPr>
              <a:t> </a:t>
            </a:r>
            <a:r>
              <a:rPr sz="1100" spc="-19" dirty="0">
                <a:solidFill>
                  <a:srgbClr val="000000"/>
                </a:solidFill>
                <a:latin typeface="Calibri"/>
                <a:cs typeface="Calibri"/>
              </a:rPr>
              <a:t>continue</a:t>
            </a:r>
            <a:r>
              <a:rPr sz="1100" spc="-26" dirty="0">
                <a:solidFill>
                  <a:srgbClr val="000000"/>
                </a:solidFill>
                <a:latin typeface="Calibri"/>
                <a:cs typeface="Calibri"/>
              </a:rPr>
              <a:t> </a:t>
            </a:r>
            <a:r>
              <a:rPr sz="1100" dirty="0">
                <a:solidFill>
                  <a:srgbClr val="000000"/>
                </a:solidFill>
                <a:latin typeface="Calibri"/>
                <a:cs typeface="Calibri"/>
              </a:rPr>
              <a:t>a</a:t>
            </a:r>
            <a:r>
              <a:rPr sz="1100" spc="-36" dirty="0">
                <a:solidFill>
                  <a:srgbClr val="000000"/>
                </a:solidFill>
                <a:latin typeface="Calibri"/>
                <a:cs typeface="Calibri"/>
              </a:rPr>
              <a:t> </a:t>
            </a:r>
            <a:r>
              <a:rPr sz="1100" spc="-20" dirty="0">
                <a:solidFill>
                  <a:srgbClr val="000000"/>
                </a:solidFill>
                <a:latin typeface="Calibri"/>
                <a:cs typeface="Calibri"/>
              </a:rPr>
              <a:t>funcionar,</a:t>
            </a:r>
            <a:r>
              <a:rPr sz="1100" spc="-17" dirty="0">
                <a:solidFill>
                  <a:srgbClr val="000000"/>
                </a:solidFill>
                <a:latin typeface="Calibri"/>
                <a:cs typeface="Calibri"/>
              </a:rPr>
              <a:t> </a:t>
            </a:r>
            <a:r>
              <a:rPr sz="1100" dirty="0">
                <a:solidFill>
                  <a:srgbClr val="000000"/>
                </a:solidFill>
                <a:latin typeface="Calibri"/>
                <a:cs typeface="Calibri"/>
              </a:rPr>
              <a:t>o</a:t>
            </a:r>
            <a:r>
              <a:rPr sz="1100" spc="-34" dirty="0">
                <a:solidFill>
                  <a:srgbClr val="000000"/>
                </a:solidFill>
                <a:latin typeface="Calibri"/>
                <a:cs typeface="Calibri"/>
              </a:rPr>
              <a:t> </a:t>
            </a:r>
            <a:r>
              <a:rPr sz="1100" spc="-20" dirty="0">
                <a:solidFill>
                  <a:srgbClr val="000000"/>
                </a:solidFill>
                <a:latin typeface="Calibri"/>
                <a:cs typeface="Calibri"/>
              </a:rPr>
              <a:t>que</a:t>
            </a:r>
            <a:r>
              <a:rPr sz="1100" spc="-25" dirty="0">
                <a:solidFill>
                  <a:srgbClr val="000000"/>
                </a:solidFill>
                <a:latin typeface="Calibri"/>
                <a:cs typeface="Calibri"/>
              </a:rPr>
              <a:t> </a:t>
            </a:r>
            <a:r>
              <a:rPr sz="1100" spc="-20" dirty="0">
                <a:solidFill>
                  <a:srgbClr val="000000"/>
                </a:solidFill>
                <a:latin typeface="Calibri"/>
                <a:cs typeface="Calibri"/>
              </a:rPr>
              <a:t>significa</a:t>
            </a:r>
            <a:r>
              <a:rPr sz="1100" spc="-16" dirty="0">
                <a:solidFill>
                  <a:srgbClr val="000000"/>
                </a:solidFill>
                <a:latin typeface="Calibri"/>
                <a:cs typeface="Calibri"/>
              </a:rPr>
              <a:t> </a:t>
            </a:r>
            <a:r>
              <a:rPr sz="1100" spc="-20" dirty="0">
                <a:solidFill>
                  <a:srgbClr val="000000"/>
                </a:solidFill>
                <a:latin typeface="Calibri"/>
                <a:cs typeface="Calibri"/>
              </a:rPr>
              <a:t>que</a:t>
            </a:r>
            <a:r>
              <a:rPr sz="1100" spc="-25" dirty="0">
                <a:solidFill>
                  <a:srgbClr val="000000"/>
                </a:solidFill>
                <a:latin typeface="Calibri"/>
                <a:cs typeface="Calibri"/>
              </a:rPr>
              <a:t> </a:t>
            </a:r>
            <a:r>
              <a:rPr sz="1100" spc="-20" dirty="0">
                <a:solidFill>
                  <a:srgbClr val="000000"/>
                </a:solidFill>
                <a:latin typeface="Calibri"/>
                <a:cs typeface="Calibri"/>
              </a:rPr>
              <a:t>fica</a:t>
            </a:r>
          </a:p>
          <a:p>
            <a:pPr marL="0" marR="0">
              <a:lnSpc>
                <a:spcPts val="1344"/>
              </a:lnSpc>
              <a:spcBef>
                <a:spcPts val="0"/>
              </a:spcBef>
              <a:spcAft>
                <a:spcPts val="0"/>
              </a:spcAft>
            </a:pPr>
            <a:r>
              <a:rPr sz="1100" spc="-22" dirty="0">
                <a:solidFill>
                  <a:srgbClr val="000000"/>
                </a:solidFill>
                <a:latin typeface="Calibri"/>
                <a:cs typeface="Calibri"/>
              </a:rPr>
              <a:t>igual</a:t>
            </a:r>
            <a:r>
              <a:rPr sz="1100" spc="-27" dirty="0">
                <a:solidFill>
                  <a:srgbClr val="000000"/>
                </a:solidFill>
                <a:latin typeface="Calibri"/>
                <a:cs typeface="Calibri"/>
              </a:rPr>
              <a:t> </a:t>
            </a:r>
            <a:r>
              <a:rPr sz="1100" dirty="0">
                <a:solidFill>
                  <a:srgbClr val="000000"/>
                </a:solidFill>
                <a:latin typeface="Calibri"/>
                <a:cs typeface="Calibri"/>
              </a:rPr>
              <a:t>a</a:t>
            </a:r>
            <a:r>
              <a:rPr sz="1100" spc="-25" dirty="0">
                <a:solidFill>
                  <a:srgbClr val="000000"/>
                </a:solidFill>
                <a:latin typeface="Calibri"/>
                <a:cs typeface="Calibri"/>
              </a:rPr>
              <a:t> </a:t>
            </a:r>
            <a:r>
              <a:rPr sz="1100" spc="-22" dirty="0">
                <a:solidFill>
                  <a:srgbClr val="000000"/>
                </a:solidFill>
                <a:latin typeface="Calibri"/>
                <a:cs typeface="Calibri"/>
              </a:rPr>
              <a:t>uma</a:t>
            </a:r>
            <a:r>
              <a:rPr sz="1100" spc="-25" dirty="0">
                <a:solidFill>
                  <a:srgbClr val="000000"/>
                </a:solidFill>
                <a:latin typeface="Calibri"/>
                <a:cs typeface="Calibri"/>
              </a:rPr>
              <a:t> </a:t>
            </a:r>
            <a:r>
              <a:rPr sz="1100" spc="-17" dirty="0">
                <a:solidFill>
                  <a:srgbClr val="000000"/>
                </a:solidFill>
                <a:latin typeface="Calibri"/>
                <a:cs typeface="Calibri"/>
              </a:rPr>
              <a:t>moto </a:t>
            </a:r>
            <a:r>
              <a:rPr sz="1100" spc="-20" dirty="0">
                <a:solidFill>
                  <a:srgbClr val="000000"/>
                </a:solidFill>
                <a:latin typeface="Calibri"/>
                <a:cs typeface="Calibri"/>
              </a:rPr>
              <a:t>sem</a:t>
            </a:r>
            <a:r>
              <a:rPr sz="1100" spc="-26" dirty="0">
                <a:solidFill>
                  <a:srgbClr val="000000"/>
                </a:solidFill>
                <a:latin typeface="Calibri"/>
                <a:cs typeface="Calibri"/>
              </a:rPr>
              <a:t> </a:t>
            </a:r>
            <a:r>
              <a:rPr sz="1100" spc="-21" dirty="0">
                <a:solidFill>
                  <a:srgbClr val="000000"/>
                </a:solidFill>
                <a:latin typeface="Calibri"/>
                <a:cs typeface="Calibri"/>
              </a:rPr>
              <a:t>ABS.</a:t>
            </a:r>
            <a:r>
              <a:rPr sz="1100" spc="-20" dirty="0">
                <a:solidFill>
                  <a:srgbClr val="000000"/>
                </a:solidFill>
                <a:latin typeface="Calibri"/>
                <a:cs typeface="Calibri"/>
              </a:rPr>
              <a:t> </a:t>
            </a:r>
            <a:r>
              <a:rPr sz="1100" spc="-21" dirty="0">
                <a:solidFill>
                  <a:srgbClr val="000000"/>
                </a:solidFill>
                <a:latin typeface="Calibri"/>
                <a:cs typeface="Calibri"/>
              </a:rPr>
              <a:t>Contacte</a:t>
            </a:r>
            <a:r>
              <a:rPr sz="1100" spc="-13" dirty="0">
                <a:solidFill>
                  <a:srgbClr val="000000"/>
                </a:solidFill>
                <a:latin typeface="Calibri"/>
                <a:cs typeface="Calibri"/>
              </a:rPr>
              <a:t> </a:t>
            </a:r>
            <a:r>
              <a:rPr sz="1100" spc="-20" dirty="0">
                <a:solidFill>
                  <a:srgbClr val="000000"/>
                </a:solidFill>
                <a:latin typeface="Calibri"/>
                <a:cs typeface="Calibri"/>
              </a:rPr>
              <a:t>com</a:t>
            </a:r>
            <a:r>
              <a:rPr sz="1100" spc="-14" dirty="0">
                <a:solidFill>
                  <a:srgbClr val="000000"/>
                </a:solidFill>
                <a:latin typeface="Calibri"/>
                <a:cs typeface="Calibri"/>
              </a:rPr>
              <a:t> </a:t>
            </a:r>
            <a:r>
              <a:rPr sz="1100" dirty="0">
                <a:solidFill>
                  <a:srgbClr val="000000"/>
                </a:solidFill>
                <a:latin typeface="Calibri"/>
                <a:cs typeface="Calibri"/>
              </a:rPr>
              <a:t>a</a:t>
            </a:r>
            <a:r>
              <a:rPr sz="1100" spc="-47" dirty="0">
                <a:solidFill>
                  <a:srgbClr val="000000"/>
                </a:solidFill>
                <a:latin typeface="Calibri"/>
                <a:cs typeface="Calibri"/>
              </a:rPr>
              <a:t> </a:t>
            </a:r>
            <a:r>
              <a:rPr sz="1100" spc="-24" dirty="0">
                <a:solidFill>
                  <a:srgbClr val="000000"/>
                </a:solidFill>
                <a:latin typeface="Calibri"/>
                <a:cs typeface="Calibri"/>
              </a:rPr>
              <a:t>sua</a:t>
            </a:r>
            <a:r>
              <a:rPr sz="1100" spc="-12" dirty="0">
                <a:solidFill>
                  <a:srgbClr val="000000"/>
                </a:solidFill>
                <a:latin typeface="Calibri"/>
                <a:cs typeface="Calibri"/>
              </a:rPr>
              <a:t> </a:t>
            </a:r>
            <a:r>
              <a:rPr sz="1100" spc="-21" dirty="0">
                <a:solidFill>
                  <a:srgbClr val="000000"/>
                </a:solidFill>
                <a:latin typeface="Calibri"/>
                <a:cs typeface="Calibri"/>
              </a:rPr>
              <a:t>Oficina</a:t>
            </a:r>
            <a:r>
              <a:rPr sz="1100" dirty="0">
                <a:solidFill>
                  <a:srgbClr val="000000"/>
                </a:solidFill>
                <a:latin typeface="Calibri"/>
                <a:cs typeface="Calibri"/>
              </a:rPr>
              <a:t> </a:t>
            </a:r>
            <a:r>
              <a:rPr sz="1100" spc="-21" dirty="0">
                <a:solidFill>
                  <a:srgbClr val="000000"/>
                </a:solidFill>
                <a:latin typeface="Calibri"/>
                <a:cs typeface="Calibri"/>
              </a:rPr>
              <a:t>Autorizada</a:t>
            </a:r>
            <a:r>
              <a:rPr sz="1100" spc="-26" dirty="0">
                <a:solidFill>
                  <a:srgbClr val="000000"/>
                </a:solidFill>
                <a:latin typeface="Calibri"/>
                <a:cs typeface="Calibri"/>
              </a:rPr>
              <a:t> </a:t>
            </a:r>
            <a:r>
              <a:rPr sz="1100" spc="-23" dirty="0">
                <a:solidFill>
                  <a:srgbClr val="000000"/>
                </a:solidFill>
                <a:latin typeface="Calibri"/>
                <a:cs typeface="Calibri"/>
              </a:rPr>
              <a:t>VOGE</a:t>
            </a:r>
            <a:r>
              <a:rPr sz="1100" dirty="0">
                <a:solidFill>
                  <a:srgbClr val="000000"/>
                </a:solidFill>
                <a:latin typeface="Calibri"/>
                <a:cs typeface="Calibri"/>
              </a:rPr>
              <a:t> </a:t>
            </a:r>
            <a:r>
              <a:rPr sz="1100" spc="-21" dirty="0">
                <a:solidFill>
                  <a:srgbClr val="000000"/>
                </a:solidFill>
                <a:latin typeface="Calibri"/>
                <a:cs typeface="Calibri"/>
              </a:rPr>
              <a:t>assim</a:t>
            </a:r>
            <a:r>
              <a:rPr sz="1100" spc="-14" dirty="0">
                <a:solidFill>
                  <a:srgbClr val="000000"/>
                </a:solidFill>
                <a:latin typeface="Calibri"/>
                <a:cs typeface="Calibri"/>
              </a:rPr>
              <a:t> </a:t>
            </a:r>
            <a:r>
              <a:rPr sz="1100" spc="-26" dirty="0">
                <a:solidFill>
                  <a:srgbClr val="000000"/>
                </a:solidFill>
                <a:latin typeface="Calibri"/>
                <a:cs typeface="Calibri"/>
              </a:rPr>
              <a:t>que</a:t>
            </a:r>
            <a:r>
              <a:rPr sz="1100" dirty="0">
                <a:solidFill>
                  <a:srgbClr val="000000"/>
                </a:solidFill>
                <a:latin typeface="Calibri"/>
                <a:cs typeface="Calibri"/>
              </a:rPr>
              <a:t> </a:t>
            </a:r>
            <a:r>
              <a:rPr sz="1100" spc="-22" dirty="0">
                <a:solidFill>
                  <a:srgbClr val="000000"/>
                </a:solidFill>
                <a:latin typeface="Calibri"/>
                <a:cs typeface="Calibri"/>
              </a:rPr>
              <a:t>possível,</a:t>
            </a:r>
            <a:r>
              <a:rPr sz="1100" spc="-15" dirty="0">
                <a:solidFill>
                  <a:srgbClr val="000000"/>
                </a:solidFill>
                <a:latin typeface="Calibri"/>
                <a:cs typeface="Calibri"/>
              </a:rPr>
              <a:t> </a:t>
            </a:r>
            <a:r>
              <a:rPr sz="1100" dirty="0">
                <a:solidFill>
                  <a:srgbClr val="000000"/>
                </a:solidFill>
                <a:latin typeface="Calibri"/>
                <a:cs typeface="Calibri"/>
              </a:rPr>
              <a:t>e</a:t>
            </a:r>
            <a:r>
              <a:rPr sz="1100" spc="-45" dirty="0">
                <a:solidFill>
                  <a:srgbClr val="000000"/>
                </a:solidFill>
                <a:latin typeface="Calibri"/>
                <a:cs typeface="Calibri"/>
              </a:rPr>
              <a:t> </a:t>
            </a:r>
            <a:r>
              <a:rPr sz="1100" spc="-20" dirty="0">
                <a:solidFill>
                  <a:srgbClr val="000000"/>
                </a:solidFill>
                <a:latin typeface="Calibri"/>
                <a:cs typeface="Calibri"/>
              </a:rPr>
              <a:t>ande</a:t>
            </a:r>
            <a:r>
              <a:rPr sz="1100" spc="-14" dirty="0">
                <a:solidFill>
                  <a:srgbClr val="000000"/>
                </a:solidFill>
                <a:latin typeface="Calibri"/>
                <a:cs typeface="Calibri"/>
              </a:rPr>
              <a:t> </a:t>
            </a:r>
            <a:r>
              <a:rPr sz="1100" spc="-15" dirty="0">
                <a:solidFill>
                  <a:srgbClr val="000000"/>
                </a:solidFill>
                <a:latin typeface="Calibri"/>
                <a:cs typeface="Calibri"/>
              </a:rPr>
              <a:t>com</a:t>
            </a:r>
            <a:r>
              <a:rPr sz="1100" spc="-20" dirty="0">
                <a:solidFill>
                  <a:srgbClr val="000000"/>
                </a:solidFill>
                <a:latin typeface="Calibri"/>
                <a:cs typeface="Calibri"/>
              </a:rPr>
              <a:t> </a:t>
            </a:r>
            <a:r>
              <a:rPr sz="1100" dirty="0">
                <a:solidFill>
                  <a:srgbClr val="000000"/>
                </a:solidFill>
                <a:latin typeface="Calibri"/>
                <a:cs typeface="Calibri"/>
              </a:rPr>
              <a:t>a</a:t>
            </a:r>
            <a:r>
              <a:rPr sz="1100" spc="-47" dirty="0">
                <a:solidFill>
                  <a:srgbClr val="000000"/>
                </a:solidFill>
                <a:latin typeface="Calibri"/>
                <a:cs typeface="Calibri"/>
              </a:rPr>
              <a:t> </a:t>
            </a:r>
            <a:r>
              <a:rPr sz="1100" spc="-17" dirty="0">
                <a:solidFill>
                  <a:srgbClr val="000000"/>
                </a:solidFill>
                <a:latin typeface="Calibri"/>
                <a:cs typeface="Calibri"/>
              </a:rPr>
              <a:t>moto</a:t>
            </a:r>
            <a:r>
              <a:rPr sz="1100" spc="-39" dirty="0">
                <a:solidFill>
                  <a:srgbClr val="000000"/>
                </a:solidFill>
                <a:latin typeface="Calibri"/>
                <a:cs typeface="Calibri"/>
              </a:rPr>
              <a:t> </a:t>
            </a:r>
            <a:r>
              <a:rPr sz="1100" dirty="0">
                <a:solidFill>
                  <a:srgbClr val="000000"/>
                </a:solidFill>
                <a:latin typeface="Calibri"/>
                <a:cs typeface="Calibri"/>
              </a:rPr>
              <a:t>a</a:t>
            </a:r>
          </a:p>
          <a:p>
            <a:pPr marL="0" marR="0">
              <a:lnSpc>
                <a:spcPts val="1344"/>
              </a:lnSpc>
              <a:spcBef>
                <a:spcPts val="50"/>
              </a:spcBef>
              <a:spcAft>
                <a:spcPts val="0"/>
              </a:spcAft>
            </a:pPr>
            <a:r>
              <a:rPr sz="1100" spc="-21" dirty="0">
                <a:solidFill>
                  <a:srgbClr val="000000"/>
                </a:solidFill>
                <a:latin typeface="Calibri"/>
                <a:cs typeface="Calibri"/>
              </a:rPr>
              <a:t>velocidades</a:t>
            </a:r>
            <a:r>
              <a:rPr sz="1100" spc="-18" dirty="0">
                <a:solidFill>
                  <a:srgbClr val="000000"/>
                </a:solidFill>
                <a:latin typeface="Calibri"/>
                <a:cs typeface="Calibri"/>
              </a:rPr>
              <a:t> </a:t>
            </a:r>
            <a:r>
              <a:rPr sz="1100" spc="-20" dirty="0">
                <a:solidFill>
                  <a:srgbClr val="000000"/>
                </a:solidFill>
                <a:latin typeface="Calibri"/>
                <a:cs typeface="Calibri"/>
              </a:rPr>
              <a:t>moderadas</a:t>
            </a:r>
            <a:r>
              <a:rPr sz="1100" spc="-18" dirty="0">
                <a:solidFill>
                  <a:srgbClr val="000000"/>
                </a:solidFill>
                <a:latin typeface="Calibri"/>
                <a:cs typeface="Calibri"/>
              </a:rPr>
              <a:t> </a:t>
            </a:r>
            <a:r>
              <a:rPr sz="1100" spc="-17" dirty="0">
                <a:solidFill>
                  <a:srgbClr val="000000"/>
                </a:solidFill>
                <a:latin typeface="Calibri"/>
                <a:cs typeface="Calibri"/>
              </a:rPr>
              <a:t>ou</a:t>
            </a:r>
            <a:r>
              <a:rPr sz="1100" spc="-15" dirty="0">
                <a:solidFill>
                  <a:srgbClr val="000000"/>
                </a:solidFill>
                <a:latin typeface="Calibri"/>
                <a:cs typeface="Calibri"/>
              </a:rPr>
              <a:t> </a:t>
            </a:r>
            <a:r>
              <a:rPr sz="1100" spc="-20" dirty="0">
                <a:solidFill>
                  <a:srgbClr val="000000"/>
                </a:solidFill>
                <a:latin typeface="Calibri"/>
                <a:cs typeface="Calibri"/>
              </a:rPr>
              <a:t>num</a:t>
            </a:r>
            <a:r>
              <a:rPr sz="1100" spc="-14" dirty="0">
                <a:solidFill>
                  <a:srgbClr val="000000"/>
                </a:solidFill>
                <a:latin typeface="Calibri"/>
                <a:cs typeface="Calibri"/>
              </a:rPr>
              <a:t> </a:t>
            </a:r>
            <a:r>
              <a:rPr sz="1100" spc="-21" dirty="0">
                <a:solidFill>
                  <a:srgbClr val="000000"/>
                </a:solidFill>
                <a:latin typeface="Calibri"/>
                <a:cs typeface="Calibri"/>
              </a:rPr>
              <a:t>reboque,</a:t>
            </a:r>
            <a:r>
              <a:rPr sz="1100" spc="-27" dirty="0">
                <a:solidFill>
                  <a:srgbClr val="000000"/>
                </a:solidFill>
                <a:latin typeface="Calibri"/>
                <a:cs typeface="Calibri"/>
              </a:rPr>
              <a:t> </a:t>
            </a:r>
            <a:r>
              <a:rPr sz="1100" spc="-22" dirty="0">
                <a:solidFill>
                  <a:srgbClr val="000000"/>
                </a:solidFill>
                <a:latin typeface="Calibri"/>
                <a:cs typeface="Calibri"/>
              </a:rPr>
              <a:t>se</a:t>
            </a:r>
            <a:r>
              <a:rPr sz="1100" spc="-12" dirty="0">
                <a:solidFill>
                  <a:srgbClr val="000000"/>
                </a:solidFill>
                <a:latin typeface="Calibri"/>
                <a:cs typeface="Calibri"/>
              </a:rPr>
              <a:t> </a:t>
            </a:r>
            <a:r>
              <a:rPr sz="1100" spc="-22" dirty="0">
                <a:solidFill>
                  <a:srgbClr val="000000"/>
                </a:solidFill>
                <a:latin typeface="Calibri"/>
                <a:cs typeface="Calibri"/>
              </a:rPr>
              <a:t>for</a:t>
            </a:r>
            <a:r>
              <a:rPr sz="1100" dirty="0">
                <a:solidFill>
                  <a:srgbClr val="000000"/>
                </a:solidFill>
                <a:latin typeface="Calibri"/>
                <a:cs typeface="Calibri"/>
              </a:rPr>
              <a:t> </a:t>
            </a:r>
            <a:r>
              <a:rPr sz="1100" spc="-21" dirty="0">
                <a:solidFill>
                  <a:srgbClr val="000000"/>
                </a:solidFill>
                <a:latin typeface="Calibri"/>
                <a:cs typeface="Calibri"/>
              </a:rPr>
              <a:t>possível.</a:t>
            </a:r>
          </a:p>
        </p:txBody>
      </p:sp>
      <p:sp>
        <p:nvSpPr>
          <p:cNvPr id="8" name="object 8"/>
          <p:cNvSpPr txBox="1"/>
          <p:nvPr/>
        </p:nvSpPr>
        <p:spPr>
          <a:xfrm>
            <a:off x="3485388" y="2479640"/>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9" name="object 9"/>
          <p:cNvSpPr txBox="1"/>
          <p:nvPr/>
        </p:nvSpPr>
        <p:spPr>
          <a:xfrm>
            <a:off x="647700" y="2707213"/>
            <a:ext cx="6307929"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Se a luz de aviso do ABS</a:t>
            </a:r>
            <a:r>
              <a:rPr sz="1100" spc="-13" dirty="0">
                <a:solidFill>
                  <a:srgbClr val="000000"/>
                </a:solidFill>
                <a:latin typeface="Calibri"/>
                <a:cs typeface="Calibri"/>
              </a:rPr>
              <a:t> </a:t>
            </a:r>
            <a:r>
              <a:rPr sz="1100" dirty="0">
                <a:solidFill>
                  <a:srgbClr val="000000"/>
                </a:solidFill>
                <a:latin typeface="Calibri"/>
                <a:cs typeface="Calibri"/>
              </a:rPr>
              <a:t>ficar acesa permanentemente, significa que</a:t>
            </a:r>
            <a:r>
              <a:rPr sz="1100" spc="12" dirty="0">
                <a:solidFill>
                  <a:srgbClr val="000000"/>
                </a:solidFill>
                <a:latin typeface="Calibri"/>
                <a:cs typeface="Calibri"/>
              </a:rPr>
              <a:t> </a:t>
            </a:r>
            <a:r>
              <a:rPr sz="1100" dirty="0">
                <a:solidFill>
                  <a:srgbClr val="000000"/>
                </a:solidFill>
                <a:latin typeface="Calibri"/>
                <a:cs typeface="Calibri"/>
              </a:rPr>
              <a:t>há uma</a:t>
            </a:r>
            <a:r>
              <a:rPr sz="1100" spc="-24" dirty="0">
                <a:solidFill>
                  <a:srgbClr val="000000"/>
                </a:solidFill>
                <a:latin typeface="Calibri"/>
                <a:cs typeface="Calibri"/>
              </a:rPr>
              <a:t> </a:t>
            </a:r>
            <a:r>
              <a:rPr sz="1100" dirty="0">
                <a:solidFill>
                  <a:srgbClr val="000000"/>
                </a:solidFill>
                <a:latin typeface="Calibri"/>
                <a:cs typeface="Calibri"/>
              </a:rPr>
              <a:t>anomalia. Se assim for, desligue</a:t>
            </a:r>
          </a:p>
          <a:p>
            <a:pPr marL="0" marR="0">
              <a:lnSpc>
                <a:spcPts val="1343"/>
              </a:lnSpc>
              <a:spcBef>
                <a:spcPts val="50"/>
              </a:spcBef>
              <a:spcAft>
                <a:spcPts val="0"/>
              </a:spcAft>
            </a:pPr>
            <a:r>
              <a:rPr sz="1100" dirty="0">
                <a:solidFill>
                  <a:srgbClr val="000000"/>
                </a:solidFill>
                <a:latin typeface="Calibri"/>
                <a:cs typeface="Calibri"/>
              </a:rPr>
              <a:t>a ignição e volte a ligar. </a:t>
            </a:r>
            <a:r>
              <a:rPr sz="1100" spc="-14" dirty="0">
                <a:solidFill>
                  <a:srgbClr val="000000"/>
                </a:solidFill>
                <a:latin typeface="Calibri"/>
                <a:cs typeface="Calibri"/>
              </a:rPr>
              <a:t>No</a:t>
            </a:r>
            <a:r>
              <a:rPr sz="1100" spc="10"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 luz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apagar quando</a:t>
            </a:r>
            <a:r>
              <a:rPr sz="1100" spc="21" dirty="0">
                <a:solidFill>
                  <a:srgbClr val="000000"/>
                </a:solidFill>
                <a:latin typeface="Calibri"/>
                <a:cs typeface="Calibri"/>
              </a:rPr>
              <a:t> </a:t>
            </a:r>
            <a:r>
              <a:rPr sz="1100" dirty="0">
                <a:solidFill>
                  <a:srgbClr val="000000"/>
                </a:solidFill>
                <a:latin typeface="Calibri"/>
                <a:cs typeface="Calibri"/>
              </a:rPr>
              <a:t>a velocidade de condução superar</a:t>
            </a:r>
            <a:r>
              <a:rPr sz="1100" spc="-16" dirty="0">
                <a:solidFill>
                  <a:srgbClr val="000000"/>
                </a:solidFill>
                <a:latin typeface="Calibri"/>
                <a:cs typeface="Calibri"/>
              </a:rPr>
              <a:t> </a:t>
            </a:r>
            <a:r>
              <a:rPr sz="1100" spc="16" dirty="0">
                <a:solidFill>
                  <a:srgbClr val="000000"/>
                </a:solidFill>
                <a:latin typeface="Calibri"/>
                <a:cs typeface="Calibri"/>
              </a:rPr>
              <a:t>os</a:t>
            </a:r>
            <a:r>
              <a:rPr sz="1100" spc="-31" dirty="0">
                <a:solidFill>
                  <a:srgbClr val="000000"/>
                </a:solidFill>
                <a:latin typeface="Calibri"/>
                <a:cs typeface="Calibri"/>
              </a:rPr>
              <a:t> </a:t>
            </a:r>
            <a:r>
              <a:rPr sz="1100" spc="17" dirty="0">
                <a:solidFill>
                  <a:srgbClr val="000000"/>
                </a:solidFill>
                <a:latin typeface="Calibri"/>
                <a:cs typeface="Calibri"/>
              </a:rPr>
              <a:t>10</a:t>
            </a:r>
            <a:r>
              <a:rPr sz="1100" spc="-21" dirty="0">
                <a:solidFill>
                  <a:srgbClr val="000000"/>
                </a:solidFill>
                <a:latin typeface="Calibri"/>
                <a:cs typeface="Calibri"/>
              </a:rPr>
              <a:t> </a:t>
            </a:r>
            <a:r>
              <a:rPr sz="1100" dirty="0">
                <a:solidFill>
                  <a:srgbClr val="000000"/>
                </a:solidFill>
                <a:latin typeface="Calibri"/>
                <a:cs typeface="Calibri"/>
              </a:rPr>
              <a:t>km/h,</a:t>
            </a:r>
          </a:p>
          <a:p>
            <a:pPr marL="0" marR="0">
              <a:lnSpc>
                <a:spcPts val="1344"/>
              </a:lnSpc>
              <a:spcBef>
                <a:spcPts val="0"/>
              </a:spcBef>
              <a:spcAft>
                <a:spcPts val="0"/>
              </a:spcAft>
            </a:pPr>
            <a:r>
              <a:rPr sz="1100" dirty="0">
                <a:solidFill>
                  <a:srgbClr val="000000"/>
                </a:solidFill>
                <a:latin typeface="Calibri"/>
                <a:cs typeface="Calibri"/>
              </a:rPr>
              <a:t>significa que tudo está</a:t>
            </a:r>
            <a:r>
              <a:rPr sz="1100" spc="-10" dirty="0">
                <a:solidFill>
                  <a:srgbClr val="000000"/>
                </a:solidFill>
                <a:latin typeface="Calibri"/>
                <a:cs typeface="Calibri"/>
              </a:rPr>
              <a:t> </a:t>
            </a:r>
            <a:r>
              <a:rPr sz="1100" dirty="0">
                <a:solidFill>
                  <a:srgbClr val="000000"/>
                </a:solidFill>
                <a:latin typeface="Calibri"/>
                <a:cs typeface="Calibri"/>
              </a:rPr>
              <a:t>bem. Caso contrário, significa que a anomalia persiste e deverá repará-la.</a:t>
            </a:r>
          </a:p>
        </p:txBody>
      </p:sp>
      <p:sp>
        <p:nvSpPr>
          <p:cNvPr id="10" name="object 10"/>
          <p:cNvSpPr txBox="1"/>
          <p:nvPr/>
        </p:nvSpPr>
        <p:spPr>
          <a:xfrm>
            <a:off x="576072" y="3404982"/>
            <a:ext cx="1397030"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Uso do sistema ABS</a:t>
            </a:r>
          </a:p>
        </p:txBody>
      </p:sp>
      <p:sp>
        <p:nvSpPr>
          <p:cNvPr id="11" name="object 11"/>
          <p:cNvSpPr txBox="1"/>
          <p:nvPr/>
        </p:nvSpPr>
        <p:spPr>
          <a:xfrm>
            <a:off x="576072" y="3566252"/>
            <a:ext cx="6037818" cy="346249"/>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freie</a:t>
            </a:r>
            <a:r>
              <a:rPr sz="1100" spc="-16">
                <a:solidFill>
                  <a:srgbClr val="000000"/>
                </a:solidFill>
                <a:latin typeface="Calibri"/>
                <a:cs typeface="Calibri"/>
              </a:rPr>
              <a:t> </a:t>
            </a:r>
            <a:r>
              <a:rPr sz="1100" dirty="0">
                <a:solidFill>
                  <a:srgbClr val="000000"/>
                </a:solidFill>
                <a:latin typeface="Calibri"/>
                <a:cs typeface="Calibri"/>
              </a:rPr>
              <a:t>a moto do mesmo</a:t>
            </a:r>
            <a:r>
              <a:rPr sz="1100" spc="11" dirty="0">
                <a:solidFill>
                  <a:srgbClr val="000000"/>
                </a:solidFill>
                <a:latin typeface="Calibri"/>
                <a:cs typeface="Calibri"/>
              </a:rPr>
              <a:t> </a:t>
            </a:r>
            <a:r>
              <a:rPr sz="1100" dirty="0">
                <a:solidFill>
                  <a:srgbClr val="000000"/>
                </a:solidFill>
                <a:latin typeface="Calibri"/>
                <a:cs typeface="Calibri"/>
              </a:rPr>
              <a:t>modo como</a:t>
            </a:r>
            <a:r>
              <a:rPr sz="1100" spc="11" dirty="0">
                <a:solidFill>
                  <a:srgbClr val="000000"/>
                </a:solidFill>
                <a:latin typeface="Calibri"/>
                <a:cs typeface="Calibri"/>
              </a:rPr>
              <a:t>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não tivesse sistema ABS</a:t>
            </a:r>
            <a:r>
              <a:rPr sz="1100" spc="-20" dirty="0">
                <a:solidFill>
                  <a:srgbClr val="000000"/>
                </a:solidFill>
                <a:latin typeface="Calibri"/>
                <a:cs typeface="Calibri"/>
              </a:rPr>
              <a:t> </a:t>
            </a:r>
            <a:r>
              <a:rPr sz="1100" dirty="0">
                <a:solidFill>
                  <a:srgbClr val="000000"/>
                </a:solidFill>
                <a:latin typeface="Calibri"/>
                <a:cs typeface="Calibri"/>
              </a:rPr>
              <a:t>e acione com força a manete </a:t>
            </a:r>
            <a:r>
              <a:rPr sz="1100">
                <a:solidFill>
                  <a:srgbClr val="000000"/>
                </a:solidFill>
                <a:latin typeface="Calibri"/>
                <a:cs typeface="Calibri"/>
              </a:rPr>
              <a:t>de </a:t>
            </a:r>
            <a:r>
              <a:rPr lang="pt-BR" sz="1100">
                <a:solidFill>
                  <a:srgbClr val="000000"/>
                </a:solidFill>
                <a:latin typeface="Calibri"/>
                <a:cs typeface="Calibri"/>
              </a:rPr>
              <a:t>freio</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dianteiro e o pedal </a:t>
            </a:r>
            <a:r>
              <a:rPr sz="1100" spc="-15">
                <a:solidFill>
                  <a:srgbClr val="000000"/>
                </a:solidFill>
                <a:latin typeface="Calibri"/>
                <a:cs typeface="Calibri"/>
              </a:rPr>
              <a:t>de</a:t>
            </a:r>
            <a:r>
              <a:rPr sz="1100" spc="33">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traseiro ao</a:t>
            </a:r>
            <a:r>
              <a:rPr sz="1100" spc="11" dirty="0">
                <a:solidFill>
                  <a:srgbClr val="000000"/>
                </a:solidFill>
                <a:latin typeface="Calibri"/>
                <a:cs typeface="Calibri"/>
              </a:rPr>
              <a:t> </a:t>
            </a:r>
            <a:r>
              <a:rPr sz="1100" dirty="0">
                <a:solidFill>
                  <a:srgbClr val="000000"/>
                </a:solidFill>
                <a:latin typeface="Calibri"/>
                <a:cs typeface="Calibri"/>
              </a:rPr>
              <a:t>limite,</a:t>
            </a:r>
            <a:r>
              <a:rPr sz="1100" spc="-10" dirty="0">
                <a:solidFill>
                  <a:srgbClr val="000000"/>
                </a:solidFill>
                <a:latin typeface="Calibri"/>
                <a:cs typeface="Calibri"/>
              </a:rPr>
              <a:t> </a:t>
            </a:r>
            <a:r>
              <a:rPr sz="1100" dirty="0">
                <a:solidFill>
                  <a:srgbClr val="000000"/>
                </a:solidFill>
                <a:latin typeface="Calibri"/>
                <a:cs typeface="Calibri"/>
              </a:rPr>
              <a:t>sem</a:t>
            </a:r>
            <a:r>
              <a:rPr sz="1100" spc="12" dirty="0">
                <a:solidFill>
                  <a:srgbClr val="000000"/>
                </a:solidFill>
                <a:latin typeface="Calibri"/>
                <a:cs typeface="Calibri"/>
              </a:rPr>
              <a:t> </a:t>
            </a:r>
            <a:r>
              <a:rPr sz="1100" dirty="0">
                <a:solidFill>
                  <a:srgbClr val="000000"/>
                </a:solidFill>
                <a:latin typeface="Calibri"/>
                <a:cs typeface="Calibri"/>
              </a:rPr>
              <a:t>receio que </a:t>
            </a:r>
            <a:r>
              <a:rPr sz="1100" spc="14" dirty="0">
                <a:solidFill>
                  <a:srgbClr val="000000"/>
                </a:solidFill>
                <a:latin typeface="Calibri"/>
                <a:cs typeface="Calibri"/>
              </a:rPr>
              <a:t>as</a:t>
            </a:r>
            <a:r>
              <a:rPr sz="1100" spc="-31" dirty="0">
                <a:solidFill>
                  <a:srgbClr val="000000"/>
                </a:solidFill>
                <a:latin typeface="Calibri"/>
                <a:cs typeface="Calibri"/>
              </a:rPr>
              <a:t> </a:t>
            </a:r>
            <a:r>
              <a:rPr sz="1100" dirty="0">
                <a:solidFill>
                  <a:srgbClr val="000000"/>
                </a:solidFill>
                <a:latin typeface="Calibri"/>
                <a:cs typeface="Calibri"/>
              </a:rPr>
              <a:t>rodas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bloqueiem ou derrapem.</a:t>
            </a:r>
          </a:p>
        </p:txBody>
      </p:sp>
      <p:sp>
        <p:nvSpPr>
          <p:cNvPr id="12" name="object 12"/>
          <p:cNvSpPr txBox="1"/>
          <p:nvPr/>
        </p:nvSpPr>
        <p:spPr>
          <a:xfrm>
            <a:off x="576072" y="3959444"/>
            <a:ext cx="508236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use</a:t>
            </a:r>
            <a:r>
              <a:rPr sz="1100" spc="-11" dirty="0">
                <a:solidFill>
                  <a:srgbClr val="000000"/>
                </a:solidFill>
                <a:latin typeface="Calibri"/>
                <a:cs typeface="Calibri"/>
              </a:rPr>
              <a:t> </a:t>
            </a:r>
            <a:r>
              <a:rPr sz="1100" dirty="0">
                <a:solidFill>
                  <a:srgbClr val="000000"/>
                </a:solidFill>
                <a:latin typeface="Calibri"/>
                <a:cs typeface="Calibri"/>
              </a:rPr>
              <a:t>apenas </a:t>
            </a:r>
            <a:r>
              <a:rPr sz="1100">
                <a:solidFill>
                  <a:srgbClr val="000000"/>
                </a:solidFill>
                <a:latin typeface="Calibri"/>
                <a:cs typeface="Calibri"/>
              </a:rPr>
              <a:t>o </a:t>
            </a:r>
            <a:r>
              <a:rPr lang="pt-BR" sz="1100">
                <a:solidFill>
                  <a:srgbClr val="000000"/>
                </a:solidFill>
                <a:latin typeface="Calibri"/>
                <a:cs typeface="Calibri"/>
              </a:rPr>
              <a:t>freio</a:t>
            </a:r>
            <a:r>
              <a:rPr sz="1100" spc="18">
                <a:solidFill>
                  <a:srgbClr val="000000"/>
                </a:solidFill>
                <a:latin typeface="Calibri"/>
                <a:cs typeface="Calibri"/>
              </a:rPr>
              <a:t> </a:t>
            </a:r>
            <a:r>
              <a:rPr sz="1100" dirty="0">
                <a:solidFill>
                  <a:srgbClr val="000000"/>
                </a:solidFill>
                <a:latin typeface="Calibri"/>
                <a:cs typeface="Calibri"/>
              </a:rPr>
              <a:t>dianteiro ou traseiro</a:t>
            </a:r>
            <a:r>
              <a:rPr sz="1100" spc="18" dirty="0">
                <a:solidFill>
                  <a:srgbClr val="000000"/>
                </a:solidFill>
                <a:latin typeface="Calibri"/>
                <a:cs typeface="Calibri"/>
              </a:rPr>
              <a:t> </a:t>
            </a:r>
            <a:r>
              <a:rPr sz="1100" dirty="0">
                <a:solidFill>
                  <a:srgbClr val="000000"/>
                </a:solidFill>
                <a:latin typeface="Calibri"/>
                <a:cs typeface="Calibri"/>
              </a:rPr>
              <a:t>quando</a:t>
            </a:r>
            <a:r>
              <a:rPr sz="1100" spc="-10" dirty="0">
                <a:solidFill>
                  <a:srgbClr val="000000"/>
                </a:solidFill>
                <a:latin typeface="Calibri"/>
                <a:cs typeface="Calibri"/>
              </a:rPr>
              <a:t> </a:t>
            </a:r>
            <a:r>
              <a:rPr sz="1100" dirty="0">
                <a:solidFill>
                  <a:srgbClr val="000000"/>
                </a:solidFill>
                <a:latin typeface="Calibri"/>
                <a:cs typeface="Calibri"/>
              </a:rPr>
              <a:t>a moto</a:t>
            </a:r>
            <a:r>
              <a:rPr sz="1100" spc="20" dirty="0">
                <a:solidFill>
                  <a:srgbClr val="000000"/>
                </a:solidFill>
                <a:latin typeface="Calibri"/>
                <a:cs typeface="Calibri"/>
              </a:rPr>
              <a:t> </a:t>
            </a:r>
            <a:r>
              <a:rPr sz="1100" dirty="0">
                <a:solidFill>
                  <a:srgbClr val="000000"/>
                </a:solidFill>
                <a:latin typeface="Calibri"/>
                <a:cs typeface="Calibri"/>
              </a:rPr>
              <a:t>contar</a:t>
            </a:r>
            <a:r>
              <a:rPr sz="1100" spc="-14" dirty="0">
                <a:solidFill>
                  <a:srgbClr val="000000"/>
                </a:solidFill>
                <a:latin typeface="Calibri"/>
                <a:cs typeface="Calibri"/>
              </a:rPr>
              <a:t> </a:t>
            </a:r>
            <a:r>
              <a:rPr sz="1100" dirty="0">
                <a:solidFill>
                  <a:srgbClr val="000000"/>
                </a:solidFill>
                <a:latin typeface="Calibri"/>
                <a:cs typeface="Calibri"/>
              </a:rPr>
              <a:t>com sistema ABS.</a:t>
            </a:r>
          </a:p>
        </p:txBody>
      </p:sp>
      <p:sp>
        <p:nvSpPr>
          <p:cNvPr id="13" name="object 13"/>
          <p:cNvSpPr txBox="1"/>
          <p:nvPr/>
        </p:nvSpPr>
        <p:spPr>
          <a:xfrm>
            <a:off x="576072" y="4180424"/>
            <a:ext cx="639091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o ABS funciona, a manete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 e o pedal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traseiro podem vibrar ligeiramente,</a:t>
            </a:r>
          </a:p>
          <a:p>
            <a:pPr marL="0" marR="0">
              <a:lnSpc>
                <a:spcPts val="1343"/>
              </a:lnSpc>
              <a:spcBef>
                <a:spcPts val="50"/>
              </a:spcBef>
              <a:spcAft>
                <a:spcPts val="0"/>
              </a:spcAft>
            </a:pPr>
            <a:r>
              <a:rPr sz="1100" dirty="0">
                <a:solidFill>
                  <a:srgbClr val="000000"/>
                </a:solidFill>
                <a:latin typeface="Calibri"/>
                <a:cs typeface="Calibri"/>
              </a:rPr>
              <a:t>o que significa que o</a:t>
            </a:r>
            <a:r>
              <a:rPr sz="1100" spc="10" dirty="0">
                <a:solidFill>
                  <a:srgbClr val="000000"/>
                </a:solidFill>
                <a:latin typeface="Calibri"/>
                <a:cs typeface="Calibri"/>
              </a:rPr>
              <a:t> </a:t>
            </a:r>
            <a:r>
              <a:rPr sz="1100" dirty="0">
                <a:solidFill>
                  <a:srgbClr val="000000"/>
                </a:solidFill>
                <a:latin typeface="Calibri"/>
                <a:cs typeface="Calibri"/>
              </a:rPr>
              <a:t>ABS funciona, e isto é normal.</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935228"/>
            <a:ext cx="6301740" cy="30007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3477768" y="94040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6" name="object 6"/>
          <p:cNvSpPr txBox="1"/>
          <p:nvPr/>
        </p:nvSpPr>
        <p:spPr>
          <a:xfrm>
            <a:off x="755904" y="1167972"/>
            <a:ext cx="6078376"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Ao conduzir numa</a:t>
            </a:r>
            <a:r>
              <a:rPr sz="1100" spc="-16" dirty="0">
                <a:solidFill>
                  <a:srgbClr val="000000"/>
                </a:solidFill>
                <a:latin typeface="Calibri"/>
                <a:cs typeface="Calibri"/>
              </a:rPr>
              <a:t> </a:t>
            </a:r>
            <a:r>
              <a:rPr sz="1100" dirty="0">
                <a:solidFill>
                  <a:srgbClr val="000000"/>
                </a:solidFill>
                <a:latin typeface="Calibri"/>
                <a:cs typeface="Calibri"/>
              </a:rPr>
              <a:t>estrada irregular sem</a:t>
            </a:r>
            <a:r>
              <a:rPr sz="1100" spc="19" dirty="0">
                <a:solidFill>
                  <a:srgbClr val="000000"/>
                </a:solidFill>
                <a:latin typeface="Calibri"/>
                <a:cs typeface="Calibri"/>
              </a:rPr>
              <a:t> </a:t>
            </a:r>
            <a:r>
              <a:rPr sz="1100" dirty="0">
                <a:solidFill>
                  <a:srgbClr val="000000"/>
                </a:solidFill>
                <a:latin typeface="Calibri"/>
                <a:cs typeface="Calibri"/>
              </a:rPr>
              <a:t>asfalto, a intervenção</a:t>
            </a:r>
            <a:r>
              <a:rPr sz="1100" spc="12" dirty="0">
                <a:solidFill>
                  <a:srgbClr val="000000"/>
                </a:solidFill>
                <a:latin typeface="Calibri"/>
                <a:cs typeface="Calibri"/>
              </a:rPr>
              <a:t>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ABS pode ser mais frequente, o que se</a:t>
            </a:r>
          </a:p>
          <a:p>
            <a:pPr marL="0" marR="0">
              <a:lnSpc>
                <a:spcPts val="1344"/>
              </a:lnSpc>
              <a:spcBef>
                <a:spcPts val="50"/>
              </a:spcBef>
              <a:spcAft>
                <a:spcPts val="0"/>
              </a:spcAft>
            </a:pPr>
            <a:r>
              <a:rPr sz="1100" dirty="0">
                <a:solidFill>
                  <a:srgbClr val="000000"/>
                </a:solidFill>
                <a:latin typeface="Calibri"/>
                <a:cs typeface="Calibri"/>
              </a:rPr>
              <a:t>pode sentir claramente nas</a:t>
            </a:r>
            <a:r>
              <a:rPr sz="1100" spc="-12" dirty="0">
                <a:solidFill>
                  <a:srgbClr val="000000"/>
                </a:solidFill>
                <a:latin typeface="Calibri"/>
                <a:cs typeface="Calibri"/>
              </a:rPr>
              <a:t> </a:t>
            </a:r>
            <a:r>
              <a:rPr sz="1100" dirty="0">
                <a:solidFill>
                  <a:srgbClr val="000000"/>
                </a:solidFill>
                <a:latin typeface="Calibri"/>
                <a:cs typeface="Calibri"/>
              </a:rPr>
              <a:t>mãos e nos pés,</a:t>
            </a:r>
            <a:r>
              <a:rPr sz="1100" spc="-18" dirty="0">
                <a:solidFill>
                  <a:srgbClr val="000000"/>
                </a:solidFill>
                <a:latin typeface="Calibri"/>
                <a:cs typeface="Calibri"/>
              </a:rPr>
              <a:t> </a:t>
            </a:r>
            <a:r>
              <a:rPr sz="1100" dirty="0">
                <a:solidFill>
                  <a:srgbClr val="000000"/>
                </a:solidFill>
                <a:latin typeface="Calibri"/>
                <a:cs typeface="Calibri"/>
              </a:rPr>
              <a:t>e a distância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pode ser</a:t>
            </a:r>
            <a:r>
              <a:rPr sz="1100" spc="-23" dirty="0">
                <a:solidFill>
                  <a:srgbClr val="000000"/>
                </a:solidFill>
                <a:latin typeface="Calibri"/>
                <a:cs typeface="Calibri"/>
              </a:rPr>
              <a:t> </a:t>
            </a:r>
            <a:r>
              <a:rPr sz="1100" dirty="0">
                <a:solidFill>
                  <a:srgbClr val="000000"/>
                </a:solidFill>
                <a:latin typeface="Calibri"/>
                <a:cs typeface="Calibri"/>
              </a:rPr>
              <a:t>mais longa do que numa</a:t>
            </a:r>
          </a:p>
          <a:p>
            <a:pPr marL="0" marR="0">
              <a:lnSpc>
                <a:spcPts val="1344"/>
              </a:lnSpc>
              <a:spcBef>
                <a:spcPts val="0"/>
              </a:spcBef>
              <a:spcAft>
                <a:spcPts val="0"/>
              </a:spcAft>
            </a:pPr>
            <a:r>
              <a:rPr sz="1100" dirty="0">
                <a:solidFill>
                  <a:srgbClr val="000000"/>
                </a:solidFill>
                <a:latin typeface="Calibri"/>
                <a:cs typeface="Calibri"/>
              </a:rPr>
              <a:t>estrada normal.</a:t>
            </a:r>
          </a:p>
        </p:txBody>
      </p:sp>
      <p:sp>
        <p:nvSpPr>
          <p:cNvPr id="7" name="object 7"/>
          <p:cNvSpPr txBox="1"/>
          <p:nvPr/>
        </p:nvSpPr>
        <p:spPr>
          <a:xfrm>
            <a:off x="755904" y="1729832"/>
            <a:ext cx="6294656"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uso prévio</a:t>
            </a:r>
            <a:r>
              <a:rPr sz="1100" spc="13" dirty="0">
                <a:solidFill>
                  <a:srgbClr val="000000"/>
                </a:solidFill>
                <a:latin typeface="Calibri"/>
                <a:cs typeface="Calibri"/>
              </a:rPr>
              <a:t>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sistema ABS poderia realizar-se numa zona segura para</a:t>
            </a:r>
            <a:r>
              <a:rPr sz="1100" spc="-15" dirty="0">
                <a:solidFill>
                  <a:srgbClr val="000000"/>
                </a:solidFill>
                <a:latin typeface="Calibri"/>
                <a:cs typeface="Calibri"/>
              </a:rPr>
              <a:t> </a:t>
            </a:r>
            <a:r>
              <a:rPr sz="1100" dirty="0">
                <a:solidFill>
                  <a:srgbClr val="000000"/>
                </a:solidFill>
                <a:latin typeface="Calibri"/>
                <a:cs typeface="Calibri"/>
              </a:rPr>
              <a:t>praticar</a:t>
            </a:r>
            <a:r>
              <a:rPr sz="1100" spc="-18" dirty="0">
                <a:solidFill>
                  <a:srgbClr val="000000"/>
                </a:solidFill>
                <a:latin typeface="Calibri"/>
                <a:cs typeface="Calibri"/>
              </a:rPr>
              <a:t> </a:t>
            </a:r>
            <a:r>
              <a:rPr sz="1100" dirty="0">
                <a:solidFill>
                  <a:srgbClr val="000000"/>
                </a:solidFill>
                <a:latin typeface="Calibri"/>
                <a:cs typeface="Calibri"/>
              </a:rPr>
              <a:t>a sentir a intervenção </a:t>
            </a:r>
            <a:r>
              <a:rPr sz="1100" spc="-15" dirty="0">
                <a:solidFill>
                  <a:srgbClr val="000000"/>
                </a:solidFill>
                <a:latin typeface="Calibri"/>
                <a:cs typeface="Calibri"/>
              </a:rPr>
              <a:t>do</a:t>
            </a:r>
          </a:p>
          <a:p>
            <a:pPr marL="0" marR="0">
              <a:lnSpc>
                <a:spcPts val="1344"/>
              </a:lnSpc>
              <a:spcBef>
                <a:spcPts val="50"/>
              </a:spcBef>
              <a:spcAft>
                <a:spcPts val="0"/>
              </a:spcAft>
            </a:pPr>
            <a:r>
              <a:rPr sz="1100" dirty="0">
                <a:solidFill>
                  <a:srgbClr val="000000"/>
                </a:solidFill>
                <a:latin typeface="Calibri"/>
                <a:cs typeface="Calibri"/>
              </a:rPr>
              <a:t>ABS e</a:t>
            </a:r>
            <a:r>
              <a:rPr sz="1100" spc="10" dirty="0">
                <a:solidFill>
                  <a:srgbClr val="000000"/>
                </a:solidFill>
                <a:latin typeface="Calibri"/>
                <a:cs typeface="Calibri"/>
              </a:rPr>
              <a:t> </a:t>
            </a:r>
            <a:r>
              <a:rPr sz="1100" dirty="0">
                <a:solidFill>
                  <a:srgbClr val="000000"/>
                </a:solidFill>
                <a:latin typeface="Calibri"/>
                <a:cs typeface="Calibri"/>
              </a:rPr>
              <a:t>conhecer a distância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o que lhe permitiria utilizar todo a capacidade</a:t>
            </a:r>
            <a:r>
              <a:rPr sz="1100" spc="19" dirty="0">
                <a:solidFill>
                  <a:srgbClr val="000000"/>
                </a:solidFill>
                <a:latin typeface="Calibri"/>
                <a:cs typeface="Calibri"/>
              </a:rPr>
              <a:t> </a:t>
            </a:r>
            <a:r>
              <a:rPr sz="1100" dirty="0">
                <a:solidFill>
                  <a:srgbClr val="000000"/>
                </a:solidFill>
                <a:latin typeface="Calibri"/>
                <a:cs typeface="Calibri"/>
              </a:rPr>
              <a:t>potencial do sistema</a:t>
            </a:r>
          </a:p>
          <a:p>
            <a:pPr marL="0" marR="0">
              <a:lnSpc>
                <a:spcPts val="1343"/>
              </a:lnSpc>
              <a:spcBef>
                <a:spcPts val="0"/>
              </a:spcBef>
              <a:spcAft>
                <a:spcPts val="0"/>
              </a:spcAft>
            </a:pPr>
            <a:r>
              <a:rPr sz="1100" dirty="0">
                <a:solidFill>
                  <a:srgbClr val="000000"/>
                </a:solidFill>
                <a:latin typeface="Calibri"/>
                <a:cs typeface="Calibri"/>
              </a:rPr>
              <a:t>ABS quando ocorrerem</a:t>
            </a:r>
            <a:r>
              <a:rPr sz="1100" spc="10" dirty="0">
                <a:solidFill>
                  <a:srgbClr val="000000"/>
                </a:solidFill>
                <a:latin typeface="Calibri"/>
                <a:cs typeface="Calibri"/>
              </a:rPr>
              <a:t> </a:t>
            </a:r>
            <a:r>
              <a:rPr sz="1100" dirty="0">
                <a:solidFill>
                  <a:srgbClr val="000000"/>
                </a:solidFill>
                <a:latin typeface="Calibri"/>
                <a:cs typeface="Calibri"/>
              </a:rPr>
              <a:t>situações de emergência.</a:t>
            </a:r>
          </a:p>
        </p:txBody>
      </p:sp>
      <p:sp>
        <p:nvSpPr>
          <p:cNvPr id="8" name="object 8"/>
          <p:cNvSpPr txBox="1"/>
          <p:nvPr/>
        </p:nvSpPr>
        <p:spPr>
          <a:xfrm>
            <a:off x="755904" y="2292188"/>
            <a:ext cx="6218874"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Em situações extremas, como no caso de acrobacias, as </a:t>
            </a:r>
            <a:r>
              <a:rPr sz="1100">
                <a:solidFill>
                  <a:srgbClr val="000000"/>
                </a:solidFill>
                <a:latin typeface="Calibri"/>
                <a:cs typeface="Calibri"/>
              </a:rPr>
              <a:t>rodas</a:t>
            </a:r>
            <a:r>
              <a:rPr sz="1100" spc="-11">
                <a:solidFill>
                  <a:srgbClr val="000000"/>
                </a:solidFill>
                <a:latin typeface="Calibri"/>
                <a:cs typeface="Calibri"/>
              </a:rPr>
              <a:t> </a:t>
            </a:r>
            <a:r>
              <a:rPr sz="1100">
                <a:solidFill>
                  <a:srgbClr val="000000"/>
                </a:solidFill>
                <a:latin typeface="Calibri"/>
                <a:cs typeface="Calibri"/>
              </a:rPr>
              <a:t>regist</a:t>
            </a:r>
            <a:r>
              <a:rPr lang="pt-BR" sz="1100">
                <a:solidFill>
                  <a:srgbClr val="000000"/>
                </a:solidFill>
                <a:latin typeface="Calibri"/>
                <a:cs typeface="Calibri"/>
              </a:rPr>
              <a:t>r</a:t>
            </a:r>
            <a:r>
              <a:rPr sz="1100">
                <a:solidFill>
                  <a:srgbClr val="000000"/>
                </a:solidFill>
                <a:latin typeface="Calibri"/>
                <a:cs typeface="Calibri"/>
              </a:rPr>
              <a:t>arão</a:t>
            </a:r>
            <a:r>
              <a:rPr sz="1100" spc="17">
                <a:solidFill>
                  <a:srgbClr val="000000"/>
                </a:solidFill>
                <a:latin typeface="Calibri"/>
                <a:cs typeface="Calibri"/>
              </a:rPr>
              <a:t> </a:t>
            </a:r>
            <a:r>
              <a:rPr sz="1100" dirty="0">
                <a:solidFill>
                  <a:srgbClr val="000000"/>
                </a:solidFill>
                <a:latin typeface="Calibri"/>
                <a:cs typeface="Calibri"/>
              </a:rPr>
              <a:t>uma grande diferença de</a:t>
            </a:r>
          </a:p>
          <a:p>
            <a:pPr marL="0" marR="0">
              <a:lnSpc>
                <a:spcPts val="1343"/>
              </a:lnSpc>
              <a:spcBef>
                <a:spcPts val="50"/>
              </a:spcBef>
              <a:spcAft>
                <a:spcPts val="0"/>
              </a:spcAft>
            </a:pPr>
            <a:r>
              <a:rPr sz="1100" dirty="0">
                <a:solidFill>
                  <a:srgbClr val="000000"/>
                </a:solidFill>
                <a:latin typeface="Calibri"/>
                <a:cs typeface="Calibri"/>
              </a:rPr>
              <a:t>velocidade entre elas, por</a:t>
            </a:r>
            <a:r>
              <a:rPr sz="1100" spc="-17" dirty="0">
                <a:solidFill>
                  <a:srgbClr val="000000"/>
                </a:solidFill>
                <a:latin typeface="Calibri"/>
                <a:cs typeface="Calibri"/>
              </a:rPr>
              <a:t> </a:t>
            </a:r>
            <a:r>
              <a:rPr sz="1100" dirty="0">
                <a:solidFill>
                  <a:srgbClr val="000000"/>
                </a:solidFill>
                <a:latin typeface="Calibri"/>
                <a:cs typeface="Calibri"/>
              </a:rPr>
              <a:t>exemplo, quando</a:t>
            </a:r>
            <a:r>
              <a:rPr sz="1100" spc="19" dirty="0">
                <a:solidFill>
                  <a:srgbClr val="000000"/>
                </a:solidFill>
                <a:latin typeface="Calibri"/>
                <a:cs typeface="Calibri"/>
              </a:rPr>
              <a:t> </a:t>
            </a:r>
            <a:r>
              <a:rPr sz="1100" dirty="0">
                <a:solidFill>
                  <a:srgbClr val="000000"/>
                </a:solidFill>
                <a:latin typeface="Calibri"/>
                <a:cs typeface="Calibri"/>
              </a:rPr>
              <a:t>elevar a roda dianteira</a:t>
            </a:r>
            <a:r>
              <a:rPr sz="1100" spc="-14" dirty="0">
                <a:solidFill>
                  <a:srgbClr val="000000"/>
                </a:solidFill>
                <a:latin typeface="Calibri"/>
                <a:cs typeface="Calibri"/>
              </a:rPr>
              <a:t>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traseira</a:t>
            </a:r>
            <a:r>
              <a:rPr sz="1100" spc="-19" dirty="0">
                <a:solidFill>
                  <a:srgbClr val="000000"/>
                </a:solidFill>
                <a:latin typeface="Calibri"/>
                <a:cs typeface="Calibri"/>
              </a:rPr>
              <a:t> </a:t>
            </a:r>
            <a:r>
              <a:rPr sz="1100" dirty="0">
                <a:solidFill>
                  <a:srgbClr val="000000"/>
                </a:solidFill>
                <a:latin typeface="Calibri"/>
                <a:cs typeface="Calibri"/>
              </a:rPr>
              <a:t>ou quando derrapar com a</a:t>
            </a:r>
          </a:p>
          <a:p>
            <a:pPr marL="0" marR="0">
              <a:lnSpc>
                <a:spcPts val="1344"/>
              </a:lnSpc>
              <a:spcBef>
                <a:spcPts val="0"/>
              </a:spcBef>
              <a:spcAft>
                <a:spcPts val="0"/>
              </a:spcAft>
            </a:pPr>
            <a:r>
              <a:rPr sz="1100" dirty="0">
                <a:solidFill>
                  <a:srgbClr val="000000"/>
                </a:solidFill>
                <a:latin typeface="Calibri"/>
                <a:cs typeface="Calibri"/>
              </a:rPr>
              <a:t>roda traseira. Nestas situações o aviso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ABS pode iluminar-se</a:t>
            </a:r>
            <a:r>
              <a:rPr sz="1100" spc="-16" dirty="0">
                <a:solidFill>
                  <a:srgbClr val="000000"/>
                </a:solidFill>
                <a:latin typeface="Calibri"/>
                <a:cs typeface="Calibri"/>
              </a:rPr>
              <a:t> </a:t>
            </a:r>
            <a:r>
              <a:rPr sz="1100" dirty="0">
                <a:solidFill>
                  <a:srgbClr val="000000"/>
                </a:solidFill>
                <a:latin typeface="Calibri"/>
                <a:cs typeface="Calibri"/>
              </a:rPr>
              <a:t>e</a:t>
            </a:r>
            <a:r>
              <a:rPr sz="1100" spc="18" dirty="0">
                <a:solidFill>
                  <a:srgbClr val="000000"/>
                </a:solidFill>
                <a:latin typeface="Calibri"/>
                <a:cs typeface="Calibri"/>
              </a:rPr>
              <a:t> </a:t>
            </a:r>
            <a:r>
              <a:rPr sz="1100" dirty="0">
                <a:solidFill>
                  <a:srgbClr val="000000"/>
                </a:solidFill>
                <a:latin typeface="Calibri"/>
                <a:cs typeface="Calibri"/>
              </a:rPr>
              <a:t>falhar o ABS. Após</a:t>
            </a:r>
            <a:r>
              <a:rPr sz="1100" spc="16" dirty="0">
                <a:solidFill>
                  <a:srgbClr val="000000"/>
                </a:solidFill>
                <a:latin typeface="Calibri"/>
                <a:cs typeface="Calibri"/>
              </a:rPr>
              <a:t> </a:t>
            </a:r>
            <a:r>
              <a:rPr sz="1100" dirty="0">
                <a:solidFill>
                  <a:srgbClr val="000000"/>
                </a:solidFill>
                <a:latin typeface="Calibri"/>
                <a:cs typeface="Calibri"/>
              </a:rPr>
              <a:t>parar a</a:t>
            </a:r>
            <a:r>
              <a:rPr sz="1100" spc="-14" dirty="0">
                <a:solidFill>
                  <a:srgbClr val="000000"/>
                </a:solidFill>
                <a:latin typeface="Calibri"/>
                <a:cs typeface="Calibri"/>
              </a:rPr>
              <a:t> </a:t>
            </a:r>
            <a:r>
              <a:rPr sz="1100" dirty="0">
                <a:solidFill>
                  <a:srgbClr val="000000"/>
                </a:solidFill>
                <a:latin typeface="Calibri"/>
                <a:cs typeface="Calibri"/>
              </a:rPr>
              <a:t>moto,</a:t>
            </a:r>
            <a:r>
              <a:rPr sz="1100" spc="-12" dirty="0">
                <a:solidFill>
                  <a:srgbClr val="000000"/>
                </a:solidFill>
                <a:latin typeface="Calibri"/>
                <a:cs typeface="Calibri"/>
              </a:rPr>
              <a:t> </a:t>
            </a:r>
            <a:r>
              <a:rPr sz="1100" dirty="0">
                <a:solidFill>
                  <a:srgbClr val="000000"/>
                </a:solidFill>
                <a:latin typeface="Calibri"/>
                <a:cs typeface="Calibri"/>
              </a:rPr>
              <a:t>desligue</a:t>
            </a:r>
          </a:p>
          <a:p>
            <a:pPr marL="0" marR="0">
              <a:lnSpc>
                <a:spcPts val="1343"/>
              </a:lnSpc>
              <a:spcBef>
                <a:spcPts val="50"/>
              </a:spcBef>
              <a:spcAft>
                <a:spcPts val="0"/>
              </a:spcAft>
            </a:pPr>
            <a:r>
              <a:rPr sz="1100" dirty="0">
                <a:solidFill>
                  <a:srgbClr val="000000"/>
                </a:solidFill>
                <a:latin typeface="Calibri"/>
                <a:cs typeface="Calibri"/>
              </a:rPr>
              <a:t>e ligue a ignição</a:t>
            </a:r>
            <a:r>
              <a:rPr sz="1100" spc="12" dirty="0">
                <a:solidFill>
                  <a:srgbClr val="000000"/>
                </a:solidFill>
                <a:latin typeface="Calibri"/>
                <a:cs typeface="Calibri"/>
              </a:rPr>
              <a:t> </a:t>
            </a:r>
            <a:r>
              <a:rPr sz="1100" dirty="0">
                <a:solidFill>
                  <a:srgbClr val="000000"/>
                </a:solidFill>
                <a:latin typeface="Calibri"/>
                <a:cs typeface="Calibri"/>
              </a:rPr>
              <a:t>de novo e o</a:t>
            </a:r>
            <a:r>
              <a:rPr sz="1100" spc="17" dirty="0">
                <a:solidFill>
                  <a:srgbClr val="000000"/>
                </a:solidFill>
                <a:latin typeface="Calibri"/>
                <a:cs typeface="Calibri"/>
              </a:rPr>
              <a:t> </a:t>
            </a:r>
            <a:r>
              <a:rPr sz="1100" dirty="0">
                <a:solidFill>
                  <a:srgbClr val="000000"/>
                </a:solidFill>
                <a:latin typeface="Calibri"/>
                <a:cs typeface="Calibri"/>
              </a:rPr>
              <a:t>ABS irá recuperar.</a:t>
            </a:r>
          </a:p>
        </p:txBody>
      </p:sp>
      <p:sp>
        <p:nvSpPr>
          <p:cNvPr id="9" name="object 9"/>
          <p:cNvSpPr txBox="1"/>
          <p:nvPr/>
        </p:nvSpPr>
        <p:spPr>
          <a:xfrm>
            <a:off x="755904" y="3025232"/>
            <a:ext cx="6285261"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Se modificar a</a:t>
            </a:r>
            <a:r>
              <a:rPr sz="1100" spc="-14" dirty="0">
                <a:solidFill>
                  <a:srgbClr val="000000"/>
                </a:solidFill>
                <a:latin typeface="Calibri"/>
                <a:cs typeface="Calibri"/>
              </a:rPr>
              <a:t> </a:t>
            </a:r>
            <a:r>
              <a:rPr sz="1100" dirty="0">
                <a:solidFill>
                  <a:srgbClr val="000000"/>
                </a:solidFill>
                <a:latin typeface="Calibri"/>
                <a:cs typeface="Calibri"/>
              </a:rPr>
              <a:t>moto segundo </a:t>
            </a:r>
            <a:r>
              <a:rPr sz="1100" spc="14" dirty="0">
                <a:solidFill>
                  <a:srgbClr val="000000"/>
                </a:solidFill>
                <a:latin typeface="Calibri"/>
                <a:cs typeface="Calibri"/>
              </a:rPr>
              <a:t>as</a:t>
            </a:r>
            <a:r>
              <a:rPr sz="1100" spc="-18" dirty="0">
                <a:solidFill>
                  <a:srgbClr val="000000"/>
                </a:solidFill>
                <a:latin typeface="Calibri"/>
                <a:cs typeface="Calibri"/>
              </a:rPr>
              <a:t> </a:t>
            </a:r>
            <a:r>
              <a:rPr sz="1100" dirty="0">
                <a:solidFill>
                  <a:srgbClr val="000000"/>
                </a:solidFill>
                <a:latin typeface="Calibri"/>
                <a:cs typeface="Calibri"/>
              </a:rPr>
              <a:t>suas</a:t>
            </a:r>
            <a:r>
              <a:rPr sz="1100" spc="-20" dirty="0">
                <a:solidFill>
                  <a:srgbClr val="000000"/>
                </a:solidFill>
                <a:latin typeface="Calibri"/>
                <a:cs typeface="Calibri"/>
              </a:rPr>
              <a:t> </a:t>
            </a:r>
            <a:r>
              <a:rPr sz="1100" dirty="0">
                <a:solidFill>
                  <a:srgbClr val="000000"/>
                </a:solidFill>
                <a:latin typeface="Calibri"/>
                <a:cs typeface="Calibri"/>
              </a:rPr>
              <a:t>preferências pessoais (como o</a:t>
            </a:r>
            <a:r>
              <a:rPr sz="1100" spc="10" dirty="0">
                <a:solidFill>
                  <a:srgbClr val="000000"/>
                </a:solidFill>
                <a:latin typeface="Calibri"/>
                <a:cs typeface="Calibri"/>
              </a:rPr>
              <a:t> </a:t>
            </a:r>
            <a:r>
              <a:rPr sz="1100" dirty="0">
                <a:solidFill>
                  <a:srgbClr val="000000"/>
                </a:solidFill>
                <a:latin typeface="Calibri"/>
                <a:cs typeface="Calibri"/>
              </a:rPr>
              <a:t>curso das</a:t>
            </a:r>
            <a:r>
              <a:rPr sz="1100" spc="-12" dirty="0">
                <a:solidFill>
                  <a:srgbClr val="000000"/>
                </a:solidFill>
                <a:latin typeface="Calibri"/>
                <a:cs typeface="Calibri"/>
              </a:rPr>
              <a:t> </a:t>
            </a:r>
            <a:r>
              <a:rPr sz="1100" dirty="0">
                <a:solidFill>
                  <a:srgbClr val="000000"/>
                </a:solidFill>
                <a:latin typeface="Calibri"/>
                <a:cs typeface="Calibri"/>
              </a:rPr>
              <a:t>suspensões, dureza das</a:t>
            </a:r>
          </a:p>
          <a:p>
            <a:pPr marL="0" marR="0">
              <a:lnSpc>
                <a:spcPts val="1343"/>
              </a:lnSpc>
              <a:spcBef>
                <a:spcPts val="50"/>
              </a:spcBef>
              <a:spcAft>
                <a:spcPts val="0"/>
              </a:spcAft>
            </a:pPr>
            <a:r>
              <a:rPr sz="1100" dirty="0">
                <a:solidFill>
                  <a:srgbClr val="000000"/>
                </a:solidFill>
                <a:latin typeface="Calibri"/>
                <a:cs typeface="Calibri"/>
              </a:rPr>
              <a:t>mesmas,</a:t>
            </a:r>
            <a:r>
              <a:rPr sz="1100" spc="-11" dirty="0">
                <a:solidFill>
                  <a:srgbClr val="000000"/>
                </a:solidFill>
                <a:latin typeface="Calibri"/>
                <a:cs typeface="Calibri"/>
              </a:rPr>
              <a:t> </a:t>
            </a:r>
            <a:r>
              <a:rPr sz="1100" dirty="0">
                <a:solidFill>
                  <a:srgbClr val="000000"/>
                </a:solidFill>
                <a:latin typeface="Calibri"/>
                <a:cs typeface="Calibri"/>
              </a:rPr>
              <a:t>dimensões</a:t>
            </a:r>
            <a:r>
              <a:rPr sz="1100" spc="13" dirty="0">
                <a:solidFill>
                  <a:srgbClr val="000000"/>
                </a:solidFill>
                <a:latin typeface="Calibri"/>
                <a:cs typeface="Calibri"/>
              </a:rPr>
              <a:t> </a:t>
            </a:r>
            <a:r>
              <a:rPr sz="1100">
                <a:solidFill>
                  <a:srgbClr val="000000"/>
                </a:solidFill>
                <a:latin typeface="Calibri"/>
                <a:cs typeface="Calibri"/>
              </a:rPr>
              <a:t>da </a:t>
            </a:r>
            <a:r>
              <a:rPr lang="pt-BR" sz="1100">
                <a:solidFill>
                  <a:srgbClr val="000000"/>
                </a:solidFill>
                <a:latin typeface="Calibri"/>
                <a:cs typeface="Calibri"/>
              </a:rPr>
              <a:t>rodas</a:t>
            </a:r>
            <a:r>
              <a:rPr sz="1100">
                <a:solidFill>
                  <a:srgbClr val="000000"/>
                </a:solidFill>
                <a:latin typeface="Calibri"/>
                <a:cs typeface="Calibri"/>
              </a:rPr>
              <a:t> </a:t>
            </a:r>
            <a:r>
              <a:rPr sz="1100" dirty="0">
                <a:solidFill>
                  <a:srgbClr val="000000"/>
                </a:solidFill>
                <a:latin typeface="Calibri"/>
                <a:cs typeface="Calibri"/>
              </a:rPr>
              <a:t>e pneus </a:t>
            </a:r>
            <a:r>
              <a:rPr sz="1100">
                <a:solidFill>
                  <a:srgbClr val="000000"/>
                </a:solidFill>
                <a:latin typeface="Calibri"/>
                <a:cs typeface="Calibri"/>
              </a:rPr>
              <a:t>da </a:t>
            </a:r>
            <a:r>
              <a:rPr lang="pt-BR" sz="1100">
                <a:solidFill>
                  <a:srgbClr val="000000"/>
                </a:solidFill>
                <a:latin typeface="Calibri"/>
                <a:cs typeface="Calibri"/>
              </a:rPr>
              <a:t>roda</a:t>
            </a:r>
            <a:r>
              <a:rPr sz="1100">
                <a:solidFill>
                  <a:srgbClr val="000000"/>
                </a:solidFill>
                <a:latin typeface="Calibri"/>
                <a:cs typeface="Calibri"/>
              </a:rPr>
              <a:t> </a:t>
            </a:r>
            <a:r>
              <a:rPr sz="1100" dirty="0">
                <a:solidFill>
                  <a:srgbClr val="000000"/>
                </a:solidFill>
                <a:latin typeface="Calibri"/>
                <a:cs typeface="Calibri"/>
              </a:rPr>
              <a:t>dianteira e traseira, banda de rodagem dos pneus,</a:t>
            </a:r>
          </a:p>
          <a:p>
            <a:pPr marL="0" marR="0">
              <a:lnSpc>
                <a:spcPts val="1344"/>
              </a:lnSpc>
              <a:spcBef>
                <a:spcPts val="0"/>
              </a:spcBef>
              <a:spcAft>
                <a:spcPts val="0"/>
              </a:spcAft>
            </a:pPr>
            <a:r>
              <a:rPr sz="1100" dirty="0">
                <a:solidFill>
                  <a:srgbClr val="000000"/>
                </a:solidFill>
                <a:latin typeface="Calibri"/>
                <a:cs typeface="Calibri"/>
              </a:rPr>
              <a:t>especificação das pastilhas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pressão dos</a:t>
            </a:r>
            <a:r>
              <a:rPr sz="1100" spc="-23" dirty="0">
                <a:solidFill>
                  <a:srgbClr val="000000"/>
                </a:solidFill>
                <a:latin typeface="Calibri"/>
                <a:cs typeface="Calibri"/>
              </a:rPr>
              <a:t> </a:t>
            </a:r>
            <a:r>
              <a:rPr sz="1100" dirty="0">
                <a:solidFill>
                  <a:srgbClr val="000000"/>
                </a:solidFill>
                <a:latin typeface="Calibri"/>
                <a:cs typeface="Calibri"/>
              </a:rPr>
              <a:t>pneus), pode fazer</a:t>
            </a:r>
            <a:r>
              <a:rPr sz="1100" spc="-15" dirty="0">
                <a:solidFill>
                  <a:srgbClr val="000000"/>
                </a:solidFill>
                <a:latin typeface="Calibri"/>
                <a:cs typeface="Calibri"/>
              </a:rPr>
              <a:t> </a:t>
            </a:r>
            <a:r>
              <a:rPr sz="1100" dirty="0">
                <a:solidFill>
                  <a:srgbClr val="000000"/>
                </a:solidFill>
                <a:latin typeface="Calibri"/>
                <a:cs typeface="Calibri"/>
              </a:rPr>
              <a:t>com que</a:t>
            </a:r>
            <a:r>
              <a:rPr sz="1100" spc="24" dirty="0">
                <a:solidFill>
                  <a:srgbClr val="000000"/>
                </a:solidFill>
                <a:latin typeface="Calibri"/>
                <a:cs typeface="Calibri"/>
              </a:rPr>
              <a:t> </a:t>
            </a:r>
            <a:r>
              <a:rPr sz="1100" dirty="0">
                <a:solidFill>
                  <a:srgbClr val="000000"/>
                </a:solidFill>
                <a:latin typeface="Calibri"/>
                <a:cs typeface="Calibri"/>
              </a:rPr>
              <a:t>o ABS não funcione. </a:t>
            </a:r>
            <a:r>
              <a:rPr sz="1100" spc="-14" dirty="0">
                <a:solidFill>
                  <a:srgbClr val="000000"/>
                </a:solidFill>
                <a:latin typeface="Calibri"/>
                <a:cs typeface="Calibri"/>
              </a:rPr>
              <a:t>No</a:t>
            </a:r>
          </a:p>
          <a:p>
            <a:pPr marL="0" marR="0">
              <a:lnSpc>
                <a:spcPts val="1344"/>
              </a:lnSpc>
              <a:spcBef>
                <a:spcPts val="50"/>
              </a:spcBef>
              <a:spcAft>
                <a:spcPts val="0"/>
              </a:spcAft>
            </a:pPr>
            <a:r>
              <a:rPr sz="1100" dirty="0">
                <a:solidFill>
                  <a:srgbClr val="000000"/>
                </a:solidFill>
                <a:latin typeface="Calibri"/>
                <a:cs typeface="Calibri"/>
              </a:rPr>
              <a:t>caso de necessitar</a:t>
            </a:r>
            <a:r>
              <a:rPr sz="1100" spc="-19" dirty="0">
                <a:solidFill>
                  <a:srgbClr val="000000"/>
                </a:solidFill>
                <a:latin typeface="Calibri"/>
                <a:cs typeface="Calibri"/>
              </a:rPr>
              <a:t> </a:t>
            </a:r>
            <a:r>
              <a:rPr sz="1100" dirty="0">
                <a:solidFill>
                  <a:srgbClr val="000000"/>
                </a:solidFill>
                <a:latin typeface="Calibri"/>
                <a:cs typeface="Calibri"/>
              </a:rPr>
              <a:t>de mudar os componentes citados, coloque-se</a:t>
            </a:r>
            <a:r>
              <a:rPr sz="1100" spc="-18" dirty="0">
                <a:solidFill>
                  <a:srgbClr val="000000"/>
                </a:solidFill>
                <a:latin typeface="Calibri"/>
                <a:cs typeface="Calibri"/>
              </a:rPr>
              <a:t> </a:t>
            </a:r>
            <a:r>
              <a:rPr sz="1100">
                <a:solidFill>
                  <a:srgbClr val="000000"/>
                </a:solidFill>
                <a:latin typeface="Calibri"/>
                <a:cs typeface="Calibri"/>
              </a:rPr>
              <a:t>em contato </a:t>
            </a:r>
            <a:r>
              <a:rPr sz="1100" dirty="0">
                <a:solidFill>
                  <a:srgbClr val="000000"/>
                </a:solidFill>
                <a:latin typeface="Calibri"/>
                <a:cs typeface="Calibri"/>
              </a:rPr>
              <a:t>com a sua Oficina Autorizada</a:t>
            </a:r>
          </a:p>
          <a:p>
            <a:pPr marL="0" marR="0">
              <a:lnSpc>
                <a:spcPts val="1344"/>
              </a:lnSpc>
              <a:spcBef>
                <a:spcPts val="0"/>
              </a:spcBef>
              <a:spcAft>
                <a:spcPts val="0"/>
              </a:spcAft>
            </a:pPr>
            <a:r>
              <a:rPr sz="1100" dirty="0">
                <a:solidFill>
                  <a:srgbClr val="000000"/>
                </a:solidFill>
                <a:latin typeface="Calibri"/>
                <a:cs typeface="Calibri"/>
              </a:rPr>
              <a:t>VOGE.</a:t>
            </a:r>
          </a:p>
        </p:txBody>
      </p:sp>
      <p:sp>
        <p:nvSpPr>
          <p:cNvPr id="10" name="object 10"/>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75</a:t>
            </a:r>
          </a:p>
        </p:txBody>
      </p:sp>
      <p:sp>
        <p:nvSpPr>
          <p:cNvPr id="11" name="object 4">
            <a:extLst>
              <a:ext uri="{FF2B5EF4-FFF2-40B4-BE49-F238E27FC236}">
                <a16:creationId xmlns:a16="http://schemas.microsoft.com/office/drawing/2014/main" id="{0C47AD43-92E7-89DC-6DB0-6A97DE0526CD}"/>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943355" y="2332774"/>
            <a:ext cx="5582412" cy="194919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731012"/>
            <a:ext cx="6301740" cy="1534668"/>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3319272" y="73618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7" name="object 7"/>
          <p:cNvSpPr txBox="1"/>
          <p:nvPr/>
        </p:nvSpPr>
        <p:spPr>
          <a:xfrm>
            <a:off x="647700" y="963757"/>
            <a:ext cx="6137389"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permite a instalação</a:t>
            </a:r>
            <a:r>
              <a:rPr sz="1100" spc="12" dirty="0">
                <a:solidFill>
                  <a:srgbClr val="000000"/>
                </a:solidFill>
                <a:latin typeface="Calibri"/>
                <a:cs typeface="Calibri"/>
              </a:rPr>
              <a:t> </a:t>
            </a:r>
            <a:r>
              <a:rPr sz="1100" dirty="0">
                <a:solidFill>
                  <a:srgbClr val="000000"/>
                </a:solidFill>
                <a:latin typeface="Calibri"/>
                <a:cs typeface="Calibri"/>
              </a:rPr>
              <a:t>de componentes</a:t>
            </a:r>
            <a:r>
              <a:rPr sz="1100" spc="-10" dirty="0">
                <a:solidFill>
                  <a:srgbClr val="000000"/>
                </a:solidFill>
                <a:latin typeface="Calibri"/>
                <a:cs typeface="Calibri"/>
              </a:rPr>
              <a:t> </a:t>
            </a:r>
            <a:r>
              <a:rPr sz="1100" dirty="0">
                <a:solidFill>
                  <a:srgbClr val="000000"/>
                </a:solidFill>
                <a:latin typeface="Calibri"/>
                <a:cs typeface="Calibri"/>
              </a:rPr>
              <a:t>elétricos de alto consumo, o que pode</a:t>
            </a:r>
            <a:r>
              <a:rPr sz="1100" spc="20" dirty="0">
                <a:solidFill>
                  <a:srgbClr val="000000"/>
                </a:solidFill>
                <a:latin typeface="Calibri"/>
                <a:cs typeface="Calibri"/>
              </a:rPr>
              <a:t> </a:t>
            </a:r>
            <a:r>
              <a:rPr sz="1100" dirty="0">
                <a:solidFill>
                  <a:srgbClr val="000000"/>
                </a:solidFill>
                <a:latin typeface="Calibri"/>
                <a:cs typeface="Calibri"/>
              </a:rPr>
              <a:t>causar um</a:t>
            </a:r>
          </a:p>
          <a:p>
            <a:pPr marL="0" marR="0">
              <a:lnSpc>
                <a:spcPts val="1343"/>
              </a:lnSpc>
              <a:spcBef>
                <a:spcPts val="50"/>
              </a:spcBef>
              <a:spcAft>
                <a:spcPts val="0"/>
              </a:spcAft>
            </a:pPr>
            <a:r>
              <a:rPr sz="1100" dirty="0">
                <a:solidFill>
                  <a:srgbClr val="000000"/>
                </a:solidFill>
                <a:latin typeface="Calibri"/>
                <a:cs typeface="Calibri"/>
              </a:rPr>
              <a:t>fornecimento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energia</a:t>
            </a:r>
            <a:r>
              <a:rPr sz="1100" spc="-21" dirty="0">
                <a:solidFill>
                  <a:srgbClr val="000000"/>
                </a:solidFill>
                <a:latin typeface="Calibri"/>
                <a:cs typeface="Calibri"/>
              </a:rPr>
              <a:t> </a:t>
            </a:r>
            <a:r>
              <a:rPr sz="1100" dirty="0">
                <a:solidFill>
                  <a:srgbClr val="000000"/>
                </a:solidFill>
                <a:latin typeface="Calibri"/>
                <a:cs typeface="Calibri"/>
              </a:rPr>
              <a:t>insuficiente ao</a:t>
            </a:r>
            <a:r>
              <a:rPr sz="1100" spc="18" dirty="0">
                <a:solidFill>
                  <a:srgbClr val="000000"/>
                </a:solidFill>
                <a:latin typeface="Calibri"/>
                <a:cs typeface="Calibri"/>
              </a:rPr>
              <a:t> </a:t>
            </a:r>
            <a:r>
              <a:rPr sz="1100" dirty="0">
                <a:solidFill>
                  <a:srgbClr val="000000"/>
                </a:solidFill>
                <a:latin typeface="Calibri"/>
                <a:cs typeface="Calibri"/>
              </a:rPr>
              <a:t>ABS</a:t>
            </a:r>
            <a:r>
              <a:rPr sz="1100" spc="-16" dirty="0">
                <a:solidFill>
                  <a:srgbClr val="000000"/>
                </a:solidFill>
                <a:latin typeface="Calibri"/>
                <a:cs typeface="Calibri"/>
              </a:rPr>
              <a:t> </a:t>
            </a:r>
            <a:r>
              <a:rPr sz="1100" dirty="0">
                <a:solidFill>
                  <a:srgbClr val="000000"/>
                </a:solidFill>
                <a:latin typeface="Calibri"/>
                <a:cs typeface="Calibri"/>
              </a:rPr>
              <a:t>e</a:t>
            </a:r>
            <a:r>
              <a:rPr sz="1100" spc="18" dirty="0">
                <a:solidFill>
                  <a:srgbClr val="000000"/>
                </a:solidFill>
                <a:latin typeface="Calibri"/>
                <a:cs typeface="Calibri"/>
              </a:rPr>
              <a:t> </a:t>
            </a:r>
            <a:r>
              <a:rPr sz="1100" spc="-15" dirty="0">
                <a:solidFill>
                  <a:srgbClr val="000000"/>
                </a:solidFill>
                <a:latin typeface="Calibri"/>
                <a:cs typeface="Calibri"/>
              </a:rPr>
              <a:t>um</a:t>
            </a:r>
            <a:r>
              <a:rPr sz="1100" spc="18" dirty="0">
                <a:solidFill>
                  <a:srgbClr val="000000"/>
                </a:solidFill>
                <a:latin typeface="Calibri"/>
                <a:cs typeface="Calibri"/>
              </a:rPr>
              <a:t> </a:t>
            </a:r>
            <a:r>
              <a:rPr sz="1100">
                <a:solidFill>
                  <a:srgbClr val="000000"/>
                </a:solidFill>
                <a:latin typeface="Calibri"/>
                <a:cs typeface="Calibri"/>
              </a:rPr>
              <a:t>funcionamento</a:t>
            </a:r>
            <a:r>
              <a:rPr sz="1100" spc="12">
                <a:solidFill>
                  <a:srgbClr val="000000"/>
                </a:solidFill>
                <a:latin typeface="Calibri"/>
                <a:cs typeface="Calibri"/>
              </a:rPr>
              <a:t> </a:t>
            </a:r>
            <a:r>
              <a:rPr sz="1100">
                <a:solidFill>
                  <a:srgbClr val="000000"/>
                </a:solidFill>
                <a:latin typeface="Calibri"/>
                <a:cs typeface="Calibri"/>
              </a:rPr>
              <a:t>an</a:t>
            </a:r>
            <a:r>
              <a:rPr lang="pt-BR" sz="1100">
                <a:solidFill>
                  <a:srgbClr val="000000"/>
                </a:solidFill>
                <a:latin typeface="Calibri"/>
                <a:cs typeface="Calibri"/>
              </a:rPr>
              <a:t>o</a:t>
            </a:r>
            <a:r>
              <a:rPr sz="1100">
                <a:solidFill>
                  <a:srgbClr val="000000"/>
                </a:solidFill>
                <a:latin typeface="Calibri"/>
                <a:cs typeface="Calibri"/>
              </a:rPr>
              <a:t>malo</a:t>
            </a:r>
            <a:r>
              <a:rPr sz="1100" dirty="0">
                <a:solidFill>
                  <a:srgbClr val="000000"/>
                </a:solidFill>
                <a:latin typeface="Calibri"/>
                <a:cs typeface="Calibri"/>
              </a:rPr>
              <a:t>; também</a:t>
            </a:r>
            <a:r>
              <a:rPr sz="1100" spc="17" dirty="0">
                <a:solidFill>
                  <a:srgbClr val="000000"/>
                </a:solidFill>
                <a:latin typeface="Calibri"/>
                <a:cs typeface="Calibri"/>
              </a:rPr>
              <a:t> </a:t>
            </a:r>
            <a:r>
              <a:rPr sz="1100" dirty="0">
                <a:solidFill>
                  <a:srgbClr val="000000"/>
                </a:solidFill>
                <a:latin typeface="Calibri"/>
                <a:cs typeface="Calibri"/>
              </a:rPr>
              <a:t>pode causar</a:t>
            </a:r>
          </a:p>
          <a:p>
            <a:pPr marL="0" marR="0">
              <a:lnSpc>
                <a:spcPts val="1344"/>
              </a:lnSpc>
              <a:spcBef>
                <a:spcPts val="0"/>
              </a:spcBef>
              <a:spcAft>
                <a:spcPts val="0"/>
              </a:spcAft>
            </a:pPr>
            <a:r>
              <a:rPr sz="1100" dirty="0">
                <a:solidFill>
                  <a:srgbClr val="000000"/>
                </a:solidFill>
                <a:latin typeface="Calibri"/>
                <a:cs typeface="Calibri"/>
              </a:rPr>
              <a:t>interferências eletromagnéticas e provocar </a:t>
            </a:r>
            <a:r>
              <a:rPr sz="1100" spc="-15" dirty="0">
                <a:solidFill>
                  <a:srgbClr val="000000"/>
                </a:solidFill>
                <a:latin typeface="Calibri"/>
                <a:cs typeface="Calibri"/>
              </a:rPr>
              <a:t>um</a:t>
            </a:r>
            <a:r>
              <a:rPr sz="1100" spc="25" dirty="0">
                <a:solidFill>
                  <a:srgbClr val="000000"/>
                </a:solidFill>
                <a:latin typeface="Calibri"/>
                <a:cs typeface="Calibri"/>
              </a:rPr>
              <a:t> </a:t>
            </a:r>
            <a:r>
              <a:rPr sz="1100" dirty="0">
                <a:solidFill>
                  <a:srgbClr val="000000"/>
                </a:solidFill>
                <a:latin typeface="Calibri"/>
                <a:cs typeface="Calibri"/>
              </a:rPr>
              <a:t>sinal deficiente da roda e um mau funcionamento do ABS.</a:t>
            </a:r>
          </a:p>
        </p:txBody>
      </p:sp>
      <p:sp>
        <p:nvSpPr>
          <p:cNvPr id="8" name="object 8"/>
          <p:cNvSpPr txBox="1"/>
          <p:nvPr/>
        </p:nvSpPr>
        <p:spPr>
          <a:xfrm>
            <a:off x="647700" y="1525616"/>
            <a:ext cx="6247058"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cabeça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sensor de velocidade nas rodas dianteira</a:t>
            </a:r>
            <a:r>
              <a:rPr sz="1100" spc="-26" dirty="0">
                <a:solidFill>
                  <a:srgbClr val="000000"/>
                </a:solidFill>
                <a:latin typeface="Calibri"/>
                <a:cs typeface="Calibri"/>
              </a:rPr>
              <a:t> </a:t>
            </a:r>
            <a:r>
              <a:rPr sz="1100" dirty="0">
                <a:solidFill>
                  <a:srgbClr val="000000"/>
                </a:solidFill>
                <a:latin typeface="Calibri"/>
                <a:cs typeface="Calibri"/>
              </a:rPr>
              <a:t>e traseira tem magnetismo; verifique periodicamente</a:t>
            </a:r>
          </a:p>
          <a:p>
            <a:pPr marL="0" marR="0">
              <a:lnSpc>
                <a:spcPts val="1344"/>
              </a:lnSpc>
              <a:spcBef>
                <a:spcPts val="50"/>
              </a:spcBef>
              <a:spcAft>
                <a:spcPts val="0"/>
              </a:spcAft>
            </a:pPr>
            <a:r>
              <a:rPr sz="1100" dirty="0">
                <a:solidFill>
                  <a:srgbClr val="000000"/>
                </a:solidFill>
                <a:latin typeface="Calibri"/>
                <a:cs typeface="Calibri"/>
              </a:rPr>
              <a:t>a limpeza da </a:t>
            </a:r>
            <a:r>
              <a:rPr sz="1100">
                <a:solidFill>
                  <a:srgbClr val="000000"/>
                </a:solidFill>
                <a:latin typeface="Calibri"/>
                <a:cs typeface="Calibri"/>
              </a:rPr>
              <a:t>roda f</a:t>
            </a:r>
            <a:r>
              <a:rPr lang="pt-BR" sz="1100">
                <a:solidFill>
                  <a:srgbClr val="000000"/>
                </a:solidFill>
                <a:latin typeface="Calibri"/>
                <a:cs typeface="Calibri"/>
              </a:rPr>
              <a:t>ô</a:t>
            </a:r>
            <a:r>
              <a:rPr sz="1100">
                <a:solidFill>
                  <a:srgbClr val="000000"/>
                </a:solidFill>
                <a:latin typeface="Calibri"/>
                <a:cs typeface="Calibri"/>
              </a:rPr>
              <a:t>nica</a:t>
            </a:r>
            <a:r>
              <a:rPr sz="1100" spc="-21">
                <a:solidFill>
                  <a:srgbClr val="000000"/>
                </a:solidFill>
                <a:latin typeface="Calibri"/>
                <a:cs typeface="Calibri"/>
              </a:rPr>
              <a:t> </a:t>
            </a:r>
            <a:r>
              <a:rPr sz="1100" dirty="0">
                <a:solidFill>
                  <a:srgbClr val="000000"/>
                </a:solidFill>
                <a:latin typeface="Calibri"/>
                <a:cs typeface="Calibri"/>
              </a:rPr>
              <a:t>e da superfície do sensor de velocidade, assim como a separação entre a roda</a:t>
            </a:r>
          </a:p>
          <a:p>
            <a:pPr marL="0" marR="0">
              <a:lnSpc>
                <a:spcPts val="1344"/>
              </a:lnSpc>
              <a:spcBef>
                <a:spcPts val="0"/>
              </a:spcBef>
              <a:spcAft>
                <a:spcPts val="0"/>
              </a:spcAft>
            </a:pPr>
            <a:r>
              <a:rPr sz="1100">
                <a:solidFill>
                  <a:srgbClr val="000000"/>
                </a:solidFill>
                <a:latin typeface="Calibri"/>
                <a:cs typeface="Calibri"/>
              </a:rPr>
              <a:t>f</a:t>
            </a:r>
            <a:r>
              <a:rPr lang="pt-BR" sz="1100">
                <a:solidFill>
                  <a:srgbClr val="000000"/>
                </a:solidFill>
                <a:latin typeface="Calibri"/>
                <a:cs typeface="Calibri"/>
              </a:rPr>
              <a:t>ô</a:t>
            </a:r>
            <a:r>
              <a:rPr sz="1100">
                <a:solidFill>
                  <a:srgbClr val="000000"/>
                </a:solidFill>
                <a:latin typeface="Calibri"/>
                <a:cs typeface="Calibri"/>
              </a:rPr>
              <a:t>nica </a:t>
            </a:r>
            <a:r>
              <a:rPr sz="1100" dirty="0">
                <a:solidFill>
                  <a:srgbClr val="000000"/>
                </a:solidFill>
                <a:latin typeface="Calibri"/>
                <a:cs typeface="Calibri"/>
              </a:rPr>
              <a:t>e o sensor de velocidade, e o estado completamente plano da </a:t>
            </a:r>
            <a:r>
              <a:rPr sz="1100">
                <a:solidFill>
                  <a:srgbClr val="000000"/>
                </a:solidFill>
                <a:latin typeface="Calibri"/>
                <a:cs typeface="Calibri"/>
              </a:rPr>
              <a:t>roda f</a:t>
            </a:r>
            <a:r>
              <a:rPr lang="pt-BR" sz="1100">
                <a:solidFill>
                  <a:srgbClr val="000000"/>
                </a:solidFill>
                <a:latin typeface="Calibri"/>
                <a:cs typeface="Calibri"/>
              </a:rPr>
              <a:t>ô</a:t>
            </a:r>
            <a:r>
              <a:rPr sz="1100">
                <a:solidFill>
                  <a:srgbClr val="000000"/>
                </a:solidFill>
                <a:latin typeface="Calibri"/>
                <a:cs typeface="Calibri"/>
              </a:rPr>
              <a:t>nica</a:t>
            </a:r>
            <a:r>
              <a:rPr sz="1100" dirty="0">
                <a:solidFill>
                  <a:srgbClr val="000000"/>
                </a:solidFill>
                <a:latin typeface="Calibri"/>
                <a:cs typeface="Calibri"/>
              </a:rPr>
              <a:t>, com o</a:t>
            </a:r>
            <a:r>
              <a:rPr sz="1100" spc="18" dirty="0">
                <a:solidFill>
                  <a:srgbClr val="000000"/>
                </a:solidFill>
                <a:latin typeface="Calibri"/>
                <a:cs typeface="Calibri"/>
              </a:rPr>
              <a:t> </a:t>
            </a:r>
            <a:r>
              <a:rPr sz="1100" dirty="0">
                <a:solidFill>
                  <a:srgbClr val="000000"/>
                </a:solidFill>
                <a:latin typeface="Calibri"/>
                <a:cs typeface="Calibri"/>
              </a:rPr>
              <a:t>qual assegura um</a:t>
            </a:r>
          </a:p>
          <a:p>
            <a:pPr marL="0" marR="0">
              <a:lnSpc>
                <a:spcPts val="1343"/>
              </a:lnSpc>
              <a:spcBef>
                <a:spcPts val="50"/>
              </a:spcBef>
              <a:spcAft>
                <a:spcPts val="0"/>
              </a:spcAft>
            </a:pPr>
            <a:r>
              <a:rPr sz="1100" dirty="0">
                <a:solidFill>
                  <a:srgbClr val="000000"/>
                </a:solidFill>
                <a:latin typeface="Calibri"/>
                <a:cs typeface="Calibri"/>
              </a:rPr>
              <a:t>sinal normal da roda, especialmente após rodar em</a:t>
            </a:r>
            <a:r>
              <a:rPr sz="1100" spc="16" dirty="0">
                <a:solidFill>
                  <a:srgbClr val="000000"/>
                </a:solidFill>
                <a:latin typeface="Calibri"/>
                <a:cs typeface="Calibri"/>
              </a:rPr>
              <a:t> </a:t>
            </a:r>
            <a:r>
              <a:rPr sz="1100" dirty="0">
                <a:solidFill>
                  <a:srgbClr val="000000"/>
                </a:solidFill>
                <a:latin typeface="Calibri"/>
                <a:cs typeface="Calibri"/>
              </a:rPr>
              <a:t>estradas em mau</a:t>
            </a:r>
            <a:r>
              <a:rPr sz="1100" spc="-18" dirty="0">
                <a:solidFill>
                  <a:srgbClr val="000000"/>
                </a:solidFill>
                <a:latin typeface="Calibri"/>
                <a:cs typeface="Calibri"/>
              </a:rPr>
              <a:t> </a:t>
            </a:r>
            <a:r>
              <a:rPr sz="1100" dirty="0">
                <a:solidFill>
                  <a:srgbClr val="000000"/>
                </a:solidFill>
                <a:latin typeface="Calibri"/>
                <a:cs typeface="Calibri"/>
              </a:rPr>
              <a:t>estado.</a:t>
            </a:r>
          </a:p>
        </p:txBody>
      </p:sp>
      <p:sp>
        <p:nvSpPr>
          <p:cNvPr id="9" name="object 9"/>
          <p:cNvSpPr txBox="1"/>
          <p:nvPr/>
        </p:nvSpPr>
        <p:spPr>
          <a:xfrm>
            <a:off x="1776984" y="4367876"/>
            <a:ext cx="404898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separação</a:t>
            </a:r>
            <a:r>
              <a:rPr sz="1100" spc="11" dirty="0">
                <a:solidFill>
                  <a:srgbClr val="000000"/>
                </a:solidFill>
                <a:latin typeface="Calibri"/>
                <a:cs typeface="Calibri"/>
              </a:rPr>
              <a:t> </a:t>
            </a:r>
            <a:r>
              <a:rPr sz="1100" dirty="0">
                <a:solidFill>
                  <a:srgbClr val="000000"/>
                </a:solidFill>
                <a:latin typeface="Calibri"/>
                <a:cs typeface="Calibri"/>
              </a:rPr>
              <a:t>entre </a:t>
            </a:r>
            <a:r>
              <a:rPr sz="1100">
                <a:solidFill>
                  <a:srgbClr val="000000"/>
                </a:solidFill>
                <a:latin typeface="Calibri"/>
                <a:cs typeface="Calibri"/>
              </a:rPr>
              <a:t>a f</a:t>
            </a:r>
            <a:r>
              <a:rPr lang="pt-BR" sz="1100">
                <a:solidFill>
                  <a:srgbClr val="000000"/>
                </a:solidFill>
                <a:latin typeface="Calibri"/>
                <a:cs typeface="Calibri"/>
              </a:rPr>
              <a:t>ô</a:t>
            </a:r>
            <a:r>
              <a:rPr sz="1100">
                <a:solidFill>
                  <a:srgbClr val="000000"/>
                </a:solidFill>
                <a:latin typeface="Calibri"/>
                <a:cs typeface="Calibri"/>
              </a:rPr>
              <a:t>nica</a:t>
            </a:r>
            <a:r>
              <a:rPr sz="1100" spc="-28">
                <a:solidFill>
                  <a:srgbClr val="000000"/>
                </a:solidFill>
                <a:latin typeface="Calibri"/>
                <a:cs typeface="Calibri"/>
              </a:rPr>
              <a:t> </a:t>
            </a:r>
            <a:r>
              <a:rPr sz="1100" dirty="0">
                <a:solidFill>
                  <a:srgbClr val="000000"/>
                </a:solidFill>
                <a:latin typeface="Calibri"/>
                <a:cs typeface="Calibri"/>
              </a:rPr>
              <a:t>e o sensor de velocidade é </a:t>
            </a:r>
            <a:r>
              <a:rPr sz="1100">
                <a:solidFill>
                  <a:srgbClr val="000000"/>
                </a:solidFill>
                <a:latin typeface="Calibri"/>
                <a:cs typeface="Calibri"/>
              </a:rPr>
              <a:t>de 0,2</a:t>
            </a:r>
            <a:r>
              <a:rPr lang="pt-BR" sz="1100">
                <a:solidFill>
                  <a:srgbClr val="000000"/>
                </a:solidFill>
                <a:latin typeface="Calibri"/>
                <a:cs typeface="Calibri"/>
              </a:rPr>
              <a:t> a </a:t>
            </a:r>
            <a:r>
              <a:rPr sz="1100">
                <a:solidFill>
                  <a:srgbClr val="000000"/>
                </a:solidFill>
                <a:latin typeface="Calibri"/>
                <a:cs typeface="Calibri"/>
              </a:rPr>
              <a:t>1,2 </a:t>
            </a:r>
            <a:r>
              <a:rPr sz="1100" dirty="0">
                <a:solidFill>
                  <a:srgbClr val="000000"/>
                </a:solidFill>
                <a:latin typeface="Calibri"/>
                <a:cs typeface="Calibri"/>
              </a:rPr>
              <a:t>mm</a:t>
            </a:r>
          </a:p>
        </p:txBody>
      </p:sp>
      <p:sp>
        <p:nvSpPr>
          <p:cNvPr id="10" name="object 10"/>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782572"/>
            <a:ext cx="6301740" cy="202844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445"/>
            <a:ext cx="2982972"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Sistema de Controlo</a:t>
            </a:r>
            <a:r>
              <a:rPr sz="1400" b="1" spc="20" dirty="0">
                <a:solidFill>
                  <a:srgbClr val="365F91"/>
                </a:solidFill>
                <a:latin typeface="Cambria"/>
                <a:cs typeface="Cambria"/>
              </a:rPr>
              <a:t> </a:t>
            </a:r>
            <a:r>
              <a:rPr sz="1400" b="1" dirty="0">
                <a:solidFill>
                  <a:srgbClr val="365F91"/>
                </a:solidFill>
                <a:latin typeface="Cambria"/>
                <a:cs typeface="Cambria"/>
              </a:rPr>
              <a:t>de Tração TCS</a:t>
            </a:r>
          </a:p>
        </p:txBody>
      </p:sp>
      <p:sp>
        <p:nvSpPr>
          <p:cNvPr id="6" name="object 6"/>
          <p:cNvSpPr txBox="1"/>
          <p:nvPr/>
        </p:nvSpPr>
        <p:spPr>
          <a:xfrm>
            <a:off x="684275" y="996788"/>
            <a:ext cx="628371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sistema</a:t>
            </a:r>
            <a:r>
              <a:rPr sz="1100" spc="-20" dirty="0">
                <a:solidFill>
                  <a:srgbClr val="000000"/>
                </a:solidFill>
                <a:latin typeface="Calibri"/>
                <a:cs typeface="Calibri"/>
              </a:rPr>
              <a:t> </a:t>
            </a:r>
            <a:r>
              <a:rPr sz="1100" dirty="0">
                <a:solidFill>
                  <a:srgbClr val="000000"/>
                </a:solidFill>
                <a:latin typeface="Calibri"/>
                <a:cs typeface="Calibri"/>
              </a:rPr>
              <a:t>de controlo de tração TCS é muito eficaz para controlar derrapagens comparando a velocidade da</a:t>
            </a:r>
          </a:p>
          <a:p>
            <a:pPr marL="0" marR="0">
              <a:lnSpc>
                <a:spcPts val="1344"/>
              </a:lnSpc>
              <a:spcBef>
                <a:spcPts val="50"/>
              </a:spcBef>
              <a:spcAft>
                <a:spcPts val="0"/>
              </a:spcAft>
            </a:pPr>
            <a:r>
              <a:rPr sz="1100" dirty="0">
                <a:solidFill>
                  <a:srgbClr val="000000"/>
                </a:solidFill>
                <a:latin typeface="Calibri"/>
                <a:cs typeface="Calibri"/>
              </a:rPr>
              <a:t>roda dianteira e a da traseira. No</a:t>
            </a:r>
            <a:r>
              <a:rPr sz="1100" spc="14" dirty="0">
                <a:solidFill>
                  <a:srgbClr val="000000"/>
                </a:solidFill>
                <a:latin typeface="Calibri"/>
                <a:cs typeface="Calibri"/>
              </a:rPr>
              <a:t> </a:t>
            </a:r>
            <a:r>
              <a:rPr sz="1100" dirty="0">
                <a:solidFill>
                  <a:srgbClr val="000000"/>
                </a:solidFill>
                <a:latin typeface="Calibri"/>
                <a:cs typeface="Calibri"/>
              </a:rPr>
              <a:t>caso de a diferença</a:t>
            </a:r>
            <a:r>
              <a:rPr sz="1100" spc="-15" dirty="0">
                <a:solidFill>
                  <a:srgbClr val="000000"/>
                </a:solidFill>
                <a:latin typeface="Calibri"/>
                <a:cs typeface="Calibri"/>
              </a:rPr>
              <a:t> </a:t>
            </a:r>
            <a:r>
              <a:rPr sz="1100" dirty="0">
                <a:solidFill>
                  <a:srgbClr val="000000"/>
                </a:solidFill>
                <a:latin typeface="Calibri"/>
                <a:cs typeface="Calibri"/>
              </a:rPr>
              <a:t>de velocidades ser</a:t>
            </a:r>
            <a:r>
              <a:rPr sz="1100" spc="-25" dirty="0">
                <a:solidFill>
                  <a:srgbClr val="000000"/>
                </a:solidFill>
                <a:latin typeface="Calibri"/>
                <a:cs typeface="Calibri"/>
              </a:rPr>
              <a:t> </a:t>
            </a:r>
            <a:r>
              <a:rPr sz="1100" dirty="0">
                <a:solidFill>
                  <a:srgbClr val="000000"/>
                </a:solidFill>
                <a:latin typeface="Calibri"/>
                <a:cs typeface="Calibri"/>
              </a:rPr>
              <a:t>alta,</a:t>
            </a:r>
            <a:r>
              <a:rPr sz="1100" spc="-12" dirty="0">
                <a:solidFill>
                  <a:srgbClr val="000000"/>
                </a:solidFill>
                <a:latin typeface="Calibri"/>
                <a:cs typeface="Calibri"/>
              </a:rPr>
              <a:t> </a:t>
            </a:r>
            <a:r>
              <a:rPr sz="1100" dirty="0">
                <a:solidFill>
                  <a:srgbClr val="000000"/>
                </a:solidFill>
                <a:latin typeface="Calibri"/>
                <a:cs typeface="Calibri"/>
              </a:rPr>
              <a:t>o sistema </a:t>
            </a:r>
            <a:r>
              <a:rPr sz="1100">
                <a:solidFill>
                  <a:srgbClr val="000000"/>
                </a:solidFill>
                <a:latin typeface="Calibri"/>
                <a:cs typeface="Calibri"/>
              </a:rPr>
              <a:t>de control</a:t>
            </a:r>
            <a:r>
              <a:rPr lang="pt-BR" sz="1100">
                <a:solidFill>
                  <a:srgbClr val="000000"/>
                </a:solidFill>
                <a:latin typeface="Calibri"/>
                <a:cs typeface="Calibri"/>
              </a:rPr>
              <a:t>e</a:t>
            </a:r>
            <a:r>
              <a:rPr sz="1100" spc="19">
                <a:solidFill>
                  <a:srgbClr val="000000"/>
                </a:solidFill>
                <a:latin typeface="Calibri"/>
                <a:cs typeface="Calibri"/>
              </a:rPr>
              <a:t> </a:t>
            </a:r>
            <a:r>
              <a:rPr sz="1100" dirty="0">
                <a:solidFill>
                  <a:srgbClr val="000000"/>
                </a:solidFill>
                <a:latin typeface="Calibri"/>
                <a:cs typeface="Calibri"/>
              </a:rPr>
              <a:t>ajusta</a:t>
            </a:r>
            <a:r>
              <a:rPr sz="1100" spc="-14" dirty="0">
                <a:solidFill>
                  <a:srgbClr val="000000"/>
                </a:solidFill>
                <a:latin typeface="Calibri"/>
                <a:cs typeface="Calibri"/>
              </a:rPr>
              <a:t> </a:t>
            </a:r>
            <a:r>
              <a:rPr sz="1100" dirty="0">
                <a:solidFill>
                  <a:srgbClr val="000000"/>
                </a:solidFill>
                <a:latin typeface="Calibri"/>
                <a:cs typeface="Calibri"/>
              </a:rPr>
              <a:t>o</a:t>
            </a:r>
          </a:p>
          <a:p>
            <a:pPr marL="0" marR="0">
              <a:lnSpc>
                <a:spcPts val="1344"/>
              </a:lnSpc>
              <a:spcBef>
                <a:spcPts val="0"/>
              </a:spcBef>
              <a:spcAft>
                <a:spcPts val="0"/>
              </a:spcAft>
            </a:pPr>
            <a:r>
              <a:rPr lang="pt-BR" sz="1100">
                <a:solidFill>
                  <a:srgbClr val="000000"/>
                </a:solidFill>
                <a:latin typeface="Calibri"/>
                <a:cs typeface="Calibri"/>
              </a:rPr>
              <a:t>torque</a:t>
            </a:r>
            <a:r>
              <a:rPr sz="1100">
                <a:solidFill>
                  <a:srgbClr val="000000"/>
                </a:solidFill>
                <a:latin typeface="Calibri"/>
                <a:cs typeface="Calibri"/>
              </a:rPr>
              <a:t> </a:t>
            </a:r>
            <a:r>
              <a:rPr sz="1100" dirty="0">
                <a:solidFill>
                  <a:srgbClr val="000000"/>
                </a:solidFill>
                <a:latin typeface="Calibri"/>
                <a:cs typeface="Calibri"/>
              </a:rPr>
              <a:t>do motor para evitar a derrapagem da roda posterior.</a:t>
            </a:r>
          </a:p>
        </p:txBody>
      </p:sp>
      <p:sp>
        <p:nvSpPr>
          <p:cNvPr id="7" name="object 7"/>
          <p:cNvSpPr txBox="1"/>
          <p:nvPr/>
        </p:nvSpPr>
        <p:spPr>
          <a:xfrm>
            <a:off x="3477768" y="178774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8" name="object 8"/>
          <p:cNvSpPr txBox="1"/>
          <p:nvPr/>
        </p:nvSpPr>
        <p:spPr>
          <a:xfrm>
            <a:off x="755904" y="2014820"/>
            <a:ext cx="457142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Tenha em</a:t>
            </a:r>
            <a:r>
              <a:rPr sz="1100" spc="16" dirty="0">
                <a:solidFill>
                  <a:srgbClr val="000000"/>
                </a:solidFill>
                <a:latin typeface="Calibri"/>
                <a:cs typeface="Calibri"/>
              </a:rPr>
              <a:t> </a:t>
            </a:r>
            <a:r>
              <a:rPr sz="1100" dirty="0">
                <a:solidFill>
                  <a:srgbClr val="000000"/>
                </a:solidFill>
                <a:latin typeface="Calibri"/>
                <a:cs typeface="Calibri"/>
              </a:rPr>
              <a:t>conta</a:t>
            </a:r>
            <a:r>
              <a:rPr sz="1100" spc="-15" dirty="0">
                <a:solidFill>
                  <a:srgbClr val="000000"/>
                </a:solidFill>
                <a:latin typeface="Calibri"/>
                <a:cs typeface="Calibri"/>
              </a:rPr>
              <a:t> </a:t>
            </a:r>
            <a:r>
              <a:rPr sz="1100" dirty="0">
                <a:solidFill>
                  <a:srgbClr val="000000"/>
                </a:solidFill>
                <a:latin typeface="Calibri"/>
                <a:cs typeface="Calibri"/>
              </a:rPr>
              <a:t>as seguintes situações excecionais no funcionamento do TCS:</a:t>
            </a:r>
          </a:p>
        </p:txBody>
      </p:sp>
      <p:sp>
        <p:nvSpPr>
          <p:cNvPr id="9" name="object 9"/>
          <p:cNvSpPr txBox="1"/>
          <p:nvPr/>
        </p:nvSpPr>
        <p:spPr>
          <a:xfrm>
            <a:off x="755904" y="2235800"/>
            <a:ext cx="6179722"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roda dianteira</a:t>
            </a:r>
            <a:r>
              <a:rPr sz="1100" spc="-15" dirty="0">
                <a:solidFill>
                  <a:srgbClr val="000000"/>
                </a:solidFill>
                <a:latin typeface="Calibri"/>
                <a:cs typeface="Calibri"/>
              </a:rPr>
              <a:t> </a:t>
            </a:r>
            <a:r>
              <a:rPr sz="1100" spc="11" dirty="0">
                <a:solidFill>
                  <a:srgbClr val="000000"/>
                </a:solidFill>
                <a:latin typeface="Calibri"/>
                <a:cs typeface="Calibri"/>
              </a:rPr>
              <a:t>se</a:t>
            </a:r>
            <a:r>
              <a:rPr sz="1100" dirty="0">
                <a:solidFill>
                  <a:srgbClr val="000000"/>
                </a:solidFill>
                <a:latin typeface="Calibri"/>
                <a:cs typeface="Calibri"/>
              </a:rPr>
              <a:t> elevar do solo a uma</a:t>
            </a:r>
            <a:r>
              <a:rPr sz="1100" spc="-27" dirty="0">
                <a:solidFill>
                  <a:srgbClr val="000000"/>
                </a:solidFill>
                <a:latin typeface="Calibri"/>
                <a:cs typeface="Calibri"/>
              </a:rPr>
              <a:t> </a:t>
            </a:r>
            <a:r>
              <a:rPr sz="1100" dirty="0">
                <a:solidFill>
                  <a:srgbClr val="000000"/>
                </a:solidFill>
                <a:latin typeface="Calibri"/>
                <a:cs typeface="Calibri"/>
              </a:rPr>
              <a:t>velocidade muito</a:t>
            </a:r>
            <a:r>
              <a:rPr sz="1100" spc="19" dirty="0">
                <a:solidFill>
                  <a:srgbClr val="000000"/>
                </a:solidFill>
                <a:latin typeface="Calibri"/>
                <a:cs typeface="Calibri"/>
              </a:rPr>
              <a:t> </a:t>
            </a:r>
            <a:r>
              <a:rPr sz="1100" dirty="0">
                <a:solidFill>
                  <a:srgbClr val="000000"/>
                </a:solidFill>
                <a:latin typeface="Calibri"/>
                <a:cs typeface="Calibri"/>
              </a:rPr>
              <a:t>alta,</a:t>
            </a:r>
            <a:r>
              <a:rPr sz="1100" spc="-14"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TCS pode reduzir </a:t>
            </a:r>
            <a:r>
              <a:rPr sz="1100">
                <a:solidFill>
                  <a:srgbClr val="000000"/>
                </a:solidFill>
                <a:latin typeface="Calibri"/>
                <a:cs typeface="Calibri"/>
              </a:rPr>
              <a:t>o</a:t>
            </a:r>
            <a:r>
              <a:rPr sz="1100" spc="17">
                <a:solidFill>
                  <a:srgbClr val="000000"/>
                </a:solidFill>
                <a:latin typeface="Calibri"/>
                <a:cs typeface="Calibri"/>
              </a:rPr>
              <a:t> </a:t>
            </a:r>
            <a:r>
              <a:rPr lang="pt-BR" sz="1100">
                <a:solidFill>
                  <a:srgbClr val="000000"/>
                </a:solidFill>
                <a:latin typeface="Calibri"/>
                <a:cs typeface="Calibri"/>
              </a:rPr>
              <a:t>torque</a:t>
            </a:r>
            <a:r>
              <a:rPr sz="1100">
                <a:solidFill>
                  <a:srgbClr val="000000"/>
                </a:solidFill>
                <a:latin typeface="Calibri"/>
                <a:cs typeface="Calibri"/>
              </a:rPr>
              <a:t> </a:t>
            </a:r>
            <a:r>
              <a:rPr sz="1100" dirty="0">
                <a:solidFill>
                  <a:srgbClr val="000000"/>
                </a:solidFill>
                <a:latin typeface="Calibri"/>
                <a:cs typeface="Calibri"/>
              </a:rPr>
              <a:t>do</a:t>
            </a:r>
          </a:p>
          <a:p>
            <a:pPr marL="0" marR="0">
              <a:lnSpc>
                <a:spcPts val="1343"/>
              </a:lnSpc>
              <a:spcBef>
                <a:spcPts val="50"/>
              </a:spcBef>
              <a:spcAft>
                <a:spcPts val="0"/>
              </a:spcAft>
            </a:pPr>
            <a:r>
              <a:rPr sz="1100" dirty="0">
                <a:solidFill>
                  <a:srgbClr val="000000"/>
                </a:solidFill>
                <a:latin typeface="Calibri"/>
                <a:cs typeface="Calibri"/>
              </a:rPr>
              <a:t>motor</a:t>
            </a:r>
            <a:r>
              <a:rPr sz="1100" spc="-10" dirty="0">
                <a:solidFill>
                  <a:srgbClr val="000000"/>
                </a:solidFill>
                <a:latin typeface="Calibri"/>
                <a:cs typeface="Calibri"/>
              </a:rPr>
              <a:t> </a:t>
            </a:r>
            <a:r>
              <a:rPr sz="1100" dirty="0">
                <a:solidFill>
                  <a:srgbClr val="000000"/>
                </a:solidFill>
                <a:latin typeface="Calibri"/>
                <a:cs typeface="Calibri"/>
              </a:rPr>
              <a:t>até</a:t>
            </a:r>
            <a:r>
              <a:rPr sz="1100" spc="-17" dirty="0">
                <a:solidFill>
                  <a:srgbClr val="000000"/>
                </a:solidFill>
                <a:latin typeface="Calibri"/>
                <a:cs typeface="Calibri"/>
              </a:rPr>
              <a:t> </a:t>
            </a:r>
            <a:r>
              <a:rPr sz="1100" dirty="0">
                <a:solidFill>
                  <a:srgbClr val="000000"/>
                </a:solidFill>
                <a:latin typeface="Calibri"/>
                <a:cs typeface="Calibri"/>
              </a:rPr>
              <a:t>que a roda dianteira toque no solo novamente. Neste caso, sugerimos</a:t>
            </a:r>
            <a:r>
              <a:rPr sz="1100" spc="-17" dirty="0">
                <a:solidFill>
                  <a:srgbClr val="000000"/>
                </a:solidFill>
                <a:latin typeface="Calibri"/>
                <a:cs typeface="Calibri"/>
              </a:rPr>
              <a:t> </a:t>
            </a:r>
            <a:r>
              <a:rPr sz="1100" dirty="0">
                <a:solidFill>
                  <a:srgbClr val="000000"/>
                </a:solidFill>
                <a:latin typeface="Calibri"/>
                <a:cs typeface="Calibri"/>
              </a:rPr>
              <a:t>que volte a acelerar para</a:t>
            </a:r>
          </a:p>
          <a:p>
            <a:pPr marL="0" marR="0">
              <a:lnSpc>
                <a:spcPts val="1344"/>
              </a:lnSpc>
              <a:spcBef>
                <a:spcPts val="0"/>
              </a:spcBef>
              <a:spcAft>
                <a:spcPts val="0"/>
              </a:spcAft>
            </a:pPr>
            <a:r>
              <a:rPr sz="1100" dirty="0">
                <a:solidFill>
                  <a:srgbClr val="000000"/>
                </a:solidFill>
                <a:latin typeface="Calibri"/>
                <a:cs typeface="Calibri"/>
              </a:rPr>
              <a:t>conseguir uma condução estável o mais depressa possível.</a:t>
            </a:r>
          </a:p>
        </p:txBody>
      </p:sp>
      <p:sp>
        <p:nvSpPr>
          <p:cNvPr id="10" name="object 10"/>
          <p:cNvSpPr txBox="1"/>
          <p:nvPr/>
        </p:nvSpPr>
        <p:spPr>
          <a:xfrm>
            <a:off x="755904" y="2798156"/>
            <a:ext cx="621905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acelere bruscamente com o acelerador a fundo em</a:t>
            </a:r>
            <a:r>
              <a:rPr sz="1100" spc="23" dirty="0">
                <a:solidFill>
                  <a:srgbClr val="000000"/>
                </a:solidFill>
                <a:latin typeface="Calibri"/>
                <a:cs typeface="Calibri"/>
              </a:rPr>
              <a:t> </a:t>
            </a:r>
            <a:r>
              <a:rPr sz="1100" dirty="0">
                <a:solidFill>
                  <a:srgbClr val="000000"/>
                </a:solidFill>
                <a:latin typeface="Calibri"/>
                <a:cs typeface="Calibri"/>
              </a:rPr>
              <a:t>pisos</a:t>
            </a:r>
            <a:r>
              <a:rPr sz="1100" spc="15" dirty="0">
                <a:solidFill>
                  <a:srgbClr val="000000"/>
                </a:solidFill>
                <a:latin typeface="Calibri"/>
                <a:cs typeface="Calibri"/>
              </a:rPr>
              <a:t> </a:t>
            </a:r>
            <a:r>
              <a:rPr sz="1100" dirty="0">
                <a:solidFill>
                  <a:srgbClr val="000000"/>
                </a:solidFill>
                <a:latin typeface="Calibri"/>
                <a:cs typeface="Calibri"/>
              </a:rPr>
              <a:t>lisos, pois </a:t>
            </a:r>
            <a:r>
              <a:rPr sz="1100">
                <a:solidFill>
                  <a:srgbClr val="000000"/>
                </a:solidFill>
                <a:latin typeface="Calibri"/>
                <a:cs typeface="Calibri"/>
              </a:rPr>
              <a:t>o </a:t>
            </a:r>
            <a:r>
              <a:rPr lang="pt-BR" sz="1100">
                <a:solidFill>
                  <a:srgbClr val="000000"/>
                </a:solidFill>
                <a:latin typeface="Calibri"/>
                <a:cs typeface="Calibri"/>
              </a:rPr>
              <a:t>torque</a:t>
            </a:r>
            <a:r>
              <a:rPr sz="1100">
                <a:solidFill>
                  <a:srgbClr val="000000"/>
                </a:solidFill>
                <a:latin typeface="Calibri"/>
                <a:cs typeface="Calibri"/>
              </a:rPr>
              <a:t> </a:t>
            </a:r>
            <a:r>
              <a:rPr sz="1100" dirty="0">
                <a:solidFill>
                  <a:srgbClr val="000000"/>
                </a:solidFill>
                <a:latin typeface="Calibri"/>
                <a:cs typeface="Calibri"/>
              </a:rPr>
              <a:t>do motor</a:t>
            </a:r>
            <a:r>
              <a:rPr sz="1100" spc="-12" dirty="0">
                <a:solidFill>
                  <a:srgbClr val="000000"/>
                </a:solidFill>
                <a:latin typeface="Calibri"/>
                <a:cs typeface="Calibri"/>
              </a:rPr>
              <a:t> </a:t>
            </a:r>
            <a:r>
              <a:rPr sz="1100" dirty="0">
                <a:solidFill>
                  <a:srgbClr val="000000"/>
                </a:solidFill>
                <a:latin typeface="Calibri"/>
                <a:cs typeface="Calibri"/>
              </a:rPr>
              <a:t>pode fazer com</a:t>
            </a:r>
          </a:p>
          <a:p>
            <a:pPr marL="0" marR="0">
              <a:lnSpc>
                <a:spcPts val="1343"/>
              </a:lnSpc>
              <a:spcBef>
                <a:spcPts val="50"/>
              </a:spcBef>
              <a:spcAft>
                <a:spcPts val="0"/>
              </a:spcAft>
            </a:pPr>
            <a:r>
              <a:rPr sz="1100" dirty="0">
                <a:solidFill>
                  <a:srgbClr val="000000"/>
                </a:solidFill>
                <a:latin typeface="Calibri"/>
                <a:cs typeface="Calibri"/>
              </a:rPr>
              <a:t>que a roda</a:t>
            </a:r>
            <a:r>
              <a:rPr sz="1100" spc="-18" dirty="0">
                <a:solidFill>
                  <a:srgbClr val="000000"/>
                </a:solidFill>
                <a:latin typeface="Calibri"/>
                <a:cs typeface="Calibri"/>
              </a:rPr>
              <a:t> </a:t>
            </a:r>
            <a:r>
              <a:rPr sz="1100" dirty="0">
                <a:solidFill>
                  <a:srgbClr val="000000"/>
                </a:solidFill>
                <a:latin typeface="Calibri"/>
                <a:cs typeface="Calibri"/>
              </a:rPr>
              <a:t>traseira patine</a:t>
            </a:r>
            <a:r>
              <a:rPr sz="1100" spc="-12" dirty="0">
                <a:solidFill>
                  <a:srgbClr val="000000"/>
                </a:solidFill>
                <a:latin typeface="Calibri"/>
                <a:cs typeface="Calibri"/>
              </a:rPr>
              <a:t> </a:t>
            </a:r>
            <a:r>
              <a:rPr sz="1100" dirty="0">
                <a:solidFill>
                  <a:srgbClr val="000000"/>
                </a:solidFill>
                <a:latin typeface="Calibri"/>
                <a:cs typeface="Calibri"/>
              </a:rPr>
              <a:t>e a torne instável. Esta situação não pode ser</a:t>
            </a:r>
            <a:r>
              <a:rPr sz="1100" spc="13" dirty="0">
                <a:solidFill>
                  <a:srgbClr val="000000"/>
                </a:solidFill>
                <a:latin typeface="Calibri"/>
                <a:cs typeface="Calibri"/>
              </a:rPr>
              <a:t> </a:t>
            </a:r>
            <a:r>
              <a:rPr sz="1100" dirty="0">
                <a:solidFill>
                  <a:srgbClr val="000000"/>
                </a:solidFill>
                <a:latin typeface="Calibri"/>
                <a:cs typeface="Calibri"/>
              </a:rPr>
              <a:t>controlada pelo TCS.</a:t>
            </a:r>
          </a:p>
        </p:txBody>
      </p:sp>
      <p:sp>
        <p:nvSpPr>
          <p:cNvPr id="11" name="object 11"/>
          <p:cNvSpPr txBox="1"/>
          <p:nvPr/>
        </p:nvSpPr>
        <p:spPr>
          <a:xfrm>
            <a:off x="755904" y="3189824"/>
            <a:ext cx="595944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Em terrenos</a:t>
            </a:r>
            <a:r>
              <a:rPr sz="1100" spc="-17" dirty="0">
                <a:solidFill>
                  <a:srgbClr val="000000"/>
                </a:solidFill>
                <a:latin typeface="Calibri"/>
                <a:cs typeface="Calibri"/>
              </a:rPr>
              <a:t> </a:t>
            </a:r>
            <a:r>
              <a:rPr sz="1100" dirty="0">
                <a:solidFill>
                  <a:srgbClr val="000000"/>
                </a:solidFill>
                <a:latin typeface="Calibri"/>
                <a:cs typeface="Calibri"/>
              </a:rPr>
              <a:t>muito</a:t>
            </a:r>
            <a:r>
              <a:rPr sz="1100" spc="18" dirty="0">
                <a:solidFill>
                  <a:srgbClr val="000000"/>
                </a:solidFill>
                <a:latin typeface="Calibri"/>
                <a:cs typeface="Calibri"/>
              </a:rPr>
              <a:t> </a:t>
            </a:r>
            <a:r>
              <a:rPr sz="1100" dirty="0">
                <a:solidFill>
                  <a:srgbClr val="000000"/>
                </a:solidFill>
                <a:latin typeface="Calibri"/>
                <a:cs typeface="Calibri"/>
              </a:rPr>
              <a:t>brandos, como</a:t>
            </a:r>
            <a:r>
              <a:rPr sz="1100" spc="11" dirty="0">
                <a:solidFill>
                  <a:srgbClr val="000000"/>
                </a:solidFill>
                <a:latin typeface="Calibri"/>
                <a:cs typeface="Calibri"/>
              </a:rPr>
              <a:t> </a:t>
            </a:r>
            <a:r>
              <a:rPr sz="1100" dirty="0">
                <a:solidFill>
                  <a:srgbClr val="000000"/>
                </a:solidFill>
                <a:latin typeface="Calibri"/>
                <a:cs typeface="Calibri"/>
              </a:rPr>
              <a:t>areia ou neve, o TCS</a:t>
            </a:r>
            <a:r>
              <a:rPr sz="1100" spc="-10" dirty="0">
                <a:solidFill>
                  <a:srgbClr val="000000"/>
                </a:solidFill>
                <a:latin typeface="Calibri"/>
                <a:cs typeface="Calibri"/>
              </a:rPr>
              <a:t> </a:t>
            </a:r>
            <a:r>
              <a:rPr sz="1100" dirty="0">
                <a:solidFill>
                  <a:srgbClr val="000000"/>
                </a:solidFill>
                <a:latin typeface="Calibri"/>
                <a:cs typeface="Calibri"/>
              </a:rPr>
              <a:t>pode reduzir </a:t>
            </a:r>
            <a:r>
              <a:rPr sz="1100" spc="16" dirty="0">
                <a:solidFill>
                  <a:srgbClr val="000000"/>
                </a:solidFill>
                <a:latin typeface="Calibri"/>
                <a:cs typeface="Calibri"/>
              </a:rPr>
              <a:t>em</a:t>
            </a:r>
            <a:r>
              <a:rPr sz="1100" spc="-21" dirty="0">
                <a:solidFill>
                  <a:srgbClr val="000000"/>
                </a:solidFill>
                <a:latin typeface="Calibri"/>
                <a:cs typeface="Calibri"/>
              </a:rPr>
              <a:t> </a:t>
            </a:r>
            <a:r>
              <a:rPr sz="1100" dirty="0">
                <a:solidFill>
                  <a:srgbClr val="000000"/>
                </a:solidFill>
                <a:latin typeface="Calibri"/>
                <a:cs typeface="Calibri"/>
              </a:rPr>
              <a:t>grande medida a entrega</a:t>
            </a:r>
            <a:r>
              <a:rPr sz="1100" spc="-16" dirty="0">
                <a:solidFill>
                  <a:srgbClr val="000000"/>
                </a:solidFill>
                <a:latin typeface="Calibri"/>
                <a:cs typeface="Calibri"/>
              </a:rPr>
              <a:t> </a:t>
            </a:r>
            <a:r>
              <a:rPr sz="1100" dirty="0">
                <a:solidFill>
                  <a:srgbClr val="000000"/>
                </a:solidFill>
                <a:latin typeface="Calibri"/>
                <a:cs typeface="Calibri"/>
              </a:rPr>
              <a:t>de</a:t>
            </a:r>
          </a:p>
          <a:p>
            <a:pPr marL="0" marR="0">
              <a:lnSpc>
                <a:spcPts val="1343"/>
              </a:lnSpc>
              <a:spcBef>
                <a:spcPts val="50"/>
              </a:spcBef>
              <a:spcAft>
                <a:spcPts val="0"/>
              </a:spcAft>
            </a:pPr>
            <a:r>
              <a:rPr sz="1100" dirty="0">
                <a:solidFill>
                  <a:srgbClr val="000000"/>
                </a:solidFill>
                <a:latin typeface="Calibri"/>
                <a:cs typeface="Calibri"/>
              </a:rPr>
              <a:t>potência à roda traseira, ou mesmo</a:t>
            </a:r>
            <a:r>
              <a:rPr sz="1100" spc="10" dirty="0">
                <a:solidFill>
                  <a:srgbClr val="000000"/>
                </a:solidFill>
                <a:latin typeface="Calibri"/>
                <a:cs typeface="Calibri"/>
              </a:rPr>
              <a:t> </a:t>
            </a:r>
            <a:r>
              <a:rPr sz="1100" dirty="0">
                <a:solidFill>
                  <a:srgbClr val="000000"/>
                </a:solidFill>
                <a:latin typeface="Calibri"/>
                <a:cs typeface="Calibri"/>
              </a:rPr>
              <a:t>fazer com que se</a:t>
            </a:r>
            <a:r>
              <a:rPr sz="1100" spc="-14" dirty="0">
                <a:solidFill>
                  <a:srgbClr val="000000"/>
                </a:solidFill>
                <a:latin typeface="Calibri"/>
                <a:cs typeface="Calibri"/>
              </a:rPr>
              <a:t> </a:t>
            </a:r>
            <a:r>
              <a:rPr sz="1100" dirty="0">
                <a:solidFill>
                  <a:srgbClr val="000000"/>
                </a:solidFill>
                <a:latin typeface="Calibri"/>
                <a:cs typeface="Calibri"/>
              </a:rPr>
              <a:t>detenha: nestes casos,</a:t>
            </a:r>
            <a:r>
              <a:rPr sz="1100" spc="-16" dirty="0">
                <a:solidFill>
                  <a:srgbClr val="000000"/>
                </a:solidFill>
                <a:latin typeface="Calibri"/>
                <a:cs typeface="Calibri"/>
              </a:rPr>
              <a:t> </a:t>
            </a:r>
            <a:r>
              <a:rPr sz="1100" dirty="0">
                <a:solidFill>
                  <a:srgbClr val="000000"/>
                </a:solidFill>
                <a:latin typeface="Calibri"/>
                <a:cs typeface="Calibri"/>
              </a:rPr>
              <a:t>é</a:t>
            </a:r>
            <a:r>
              <a:rPr sz="1100" spc="18" dirty="0">
                <a:solidFill>
                  <a:srgbClr val="000000"/>
                </a:solidFill>
                <a:latin typeface="Calibri"/>
                <a:cs typeface="Calibri"/>
              </a:rPr>
              <a:t> </a:t>
            </a:r>
            <a:r>
              <a:rPr sz="1100" dirty="0">
                <a:solidFill>
                  <a:srgbClr val="000000"/>
                </a:solidFill>
                <a:latin typeface="Calibri"/>
                <a:cs typeface="Calibri"/>
              </a:rPr>
              <a:t>sugerido desligar o TCS.</a:t>
            </a:r>
          </a:p>
        </p:txBody>
      </p:sp>
      <p:sp>
        <p:nvSpPr>
          <p:cNvPr id="12" name="object 12"/>
          <p:cNvSpPr txBox="1"/>
          <p:nvPr/>
        </p:nvSpPr>
        <p:spPr>
          <a:xfrm>
            <a:off x="755904" y="3583016"/>
            <a:ext cx="48898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Exceto nas</a:t>
            </a:r>
            <a:r>
              <a:rPr sz="1100" spc="-12" dirty="0">
                <a:solidFill>
                  <a:srgbClr val="000000"/>
                </a:solidFill>
                <a:latin typeface="Calibri"/>
                <a:cs typeface="Calibri"/>
              </a:rPr>
              <a:t> </a:t>
            </a:r>
            <a:r>
              <a:rPr sz="1100" dirty="0">
                <a:solidFill>
                  <a:srgbClr val="000000"/>
                </a:solidFill>
                <a:latin typeface="Calibri"/>
                <a:cs typeface="Calibri"/>
              </a:rPr>
              <a:t>condições mencionadas, ative</a:t>
            </a:r>
            <a:r>
              <a:rPr sz="1100" spc="-15" dirty="0">
                <a:solidFill>
                  <a:srgbClr val="000000"/>
                </a:solidFill>
                <a:latin typeface="Calibri"/>
                <a:cs typeface="Calibri"/>
              </a:rPr>
              <a:t> </a:t>
            </a:r>
            <a:r>
              <a:rPr sz="1100" dirty="0">
                <a:solidFill>
                  <a:srgbClr val="000000"/>
                </a:solidFill>
                <a:latin typeface="Calibri"/>
                <a:cs typeface="Calibri"/>
              </a:rPr>
              <a:t>sempre o TCS para uma</a:t>
            </a:r>
            <a:r>
              <a:rPr sz="1100" spc="-22" dirty="0">
                <a:solidFill>
                  <a:srgbClr val="000000"/>
                </a:solidFill>
                <a:latin typeface="Calibri"/>
                <a:cs typeface="Calibri"/>
              </a:rPr>
              <a:t> </a:t>
            </a:r>
            <a:r>
              <a:rPr sz="1100" dirty="0">
                <a:solidFill>
                  <a:srgbClr val="000000"/>
                </a:solidFill>
                <a:latin typeface="Calibri"/>
                <a:cs typeface="Calibri"/>
              </a:rPr>
              <a:t>condução</a:t>
            </a:r>
            <a:r>
              <a:rPr sz="1100" spc="11" dirty="0">
                <a:solidFill>
                  <a:srgbClr val="000000"/>
                </a:solidFill>
                <a:latin typeface="Calibri"/>
                <a:cs typeface="Calibri"/>
              </a:rPr>
              <a:t> </a:t>
            </a:r>
            <a:r>
              <a:rPr sz="1100" dirty="0">
                <a:solidFill>
                  <a:srgbClr val="000000"/>
                </a:solidFill>
                <a:latin typeface="Calibri"/>
                <a:cs typeface="Calibri"/>
              </a:rPr>
              <a:t>segura.</a:t>
            </a:r>
          </a:p>
        </p:txBody>
      </p:sp>
      <p:sp>
        <p:nvSpPr>
          <p:cNvPr id="13" name="object 13"/>
          <p:cNvSpPr txBox="1"/>
          <p:nvPr/>
        </p:nvSpPr>
        <p:spPr>
          <a:xfrm>
            <a:off x="684275" y="4133180"/>
            <a:ext cx="330617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Consulte a página 47 para ativação/desativação</a:t>
            </a:r>
            <a:r>
              <a:rPr sz="1100" spc="11" dirty="0">
                <a:solidFill>
                  <a:srgbClr val="000000"/>
                </a:solidFill>
                <a:latin typeface="Calibri"/>
                <a:cs typeface="Calibri"/>
              </a:rPr>
              <a:t>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TCS.</a:t>
            </a:r>
          </a:p>
        </p:txBody>
      </p:sp>
      <p:sp>
        <p:nvSpPr>
          <p:cNvPr id="14" name="object 14"/>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77</a:t>
            </a:r>
          </a:p>
        </p:txBody>
      </p:sp>
      <p:sp>
        <p:nvSpPr>
          <p:cNvPr id="15" name="object 4">
            <a:extLst>
              <a:ext uri="{FF2B5EF4-FFF2-40B4-BE49-F238E27FC236}">
                <a16:creationId xmlns:a16="http://schemas.microsoft.com/office/drawing/2014/main" id="{D29D54A9-6F06-E828-9FF5-31029AE8E6E5}"/>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733"/>
            <a:ext cx="1174107"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Combustível</a:t>
            </a:r>
          </a:p>
        </p:txBody>
      </p:sp>
      <p:sp>
        <p:nvSpPr>
          <p:cNvPr id="5" name="object 5"/>
          <p:cNvSpPr txBox="1"/>
          <p:nvPr/>
        </p:nvSpPr>
        <p:spPr>
          <a:xfrm>
            <a:off x="576072" y="1013552"/>
            <a:ext cx="6450792"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 consumo de combustível declarado</a:t>
            </a:r>
            <a:r>
              <a:rPr sz="1100" spc="11" dirty="0">
                <a:solidFill>
                  <a:srgbClr val="000000"/>
                </a:solidFill>
                <a:latin typeface="Calibri"/>
                <a:cs typeface="Calibri"/>
              </a:rPr>
              <a:t> </a:t>
            </a:r>
            <a:r>
              <a:rPr sz="1100" dirty="0">
                <a:solidFill>
                  <a:srgbClr val="000000"/>
                </a:solidFill>
                <a:latin typeface="Calibri"/>
                <a:cs typeface="Calibri"/>
              </a:rPr>
              <a:t>para esta moto</a:t>
            </a:r>
            <a:r>
              <a:rPr sz="1100" spc="20" dirty="0">
                <a:solidFill>
                  <a:srgbClr val="000000"/>
                </a:solidFill>
                <a:latin typeface="Calibri"/>
                <a:cs typeface="Calibri"/>
              </a:rPr>
              <a:t> </a:t>
            </a:r>
            <a:r>
              <a:rPr sz="1100" dirty="0">
                <a:solidFill>
                  <a:srgbClr val="000000"/>
                </a:solidFill>
                <a:latin typeface="Calibri"/>
                <a:cs typeface="Calibri"/>
              </a:rPr>
              <a:t>é</a:t>
            </a:r>
            <a:r>
              <a:rPr sz="1100" spc="-16" dirty="0">
                <a:solidFill>
                  <a:srgbClr val="000000"/>
                </a:solidFill>
                <a:latin typeface="Calibri"/>
                <a:cs typeface="Calibri"/>
              </a:rPr>
              <a:t> </a:t>
            </a:r>
            <a:r>
              <a:rPr sz="1100" dirty="0">
                <a:solidFill>
                  <a:srgbClr val="000000"/>
                </a:solidFill>
                <a:latin typeface="Calibri"/>
                <a:cs typeface="Calibri"/>
              </a:rPr>
              <a:t>o menor consumo a uma velocidade constante,</a:t>
            </a:r>
            <a:r>
              <a:rPr sz="1100" spc="-10" dirty="0">
                <a:solidFill>
                  <a:srgbClr val="000000"/>
                </a:solidFill>
                <a:latin typeface="Calibri"/>
                <a:cs typeface="Calibri"/>
              </a:rPr>
              <a:t> </a:t>
            </a:r>
            <a:r>
              <a:rPr sz="1100" dirty="0">
                <a:solidFill>
                  <a:srgbClr val="000000"/>
                </a:solidFill>
                <a:latin typeface="Calibri"/>
                <a:cs typeface="Calibri"/>
              </a:rPr>
              <a:t>o qual</a:t>
            </a:r>
          </a:p>
          <a:p>
            <a:pPr marL="0" marR="0">
              <a:lnSpc>
                <a:spcPts val="1344"/>
              </a:lnSpc>
              <a:spcBef>
                <a:spcPts val="50"/>
              </a:spcBef>
              <a:spcAft>
                <a:spcPts val="0"/>
              </a:spcAft>
            </a:pPr>
            <a:r>
              <a:rPr sz="1100" dirty="0">
                <a:solidFill>
                  <a:srgbClr val="000000"/>
                </a:solidFill>
                <a:latin typeface="Calibri"/>
                <a:cs typeface="Calibri"/>
              </a:rPr>
              <a:t>é muito diferente da condução real. Neste caso, pode</a:t>
            </a:r>
            <a:r>
              <a:rPr sz="1100" spc="-14" dirty="0">
                <a:solidFill>
                  <a:srgbClr val="000000"/>
                </a:solidFill>
                <a:latin typeface="Calibri"/>
                <a:cs typeface="Calibri"/>
              </a:rPr>
              <a:t> </a:t>
            </a:r>
            <a:r>
              <a:rPr sz="1100" dirty="0">
                <a:solidFill>
                  <a:srgbClr val="000000"/>
                </a:solidFill>
                <a:latin typeface="Calibri"/>
                <a:cs typeface="Calibri"/>
              </a:rPr>
              <a:t>constatar que o</a:t>
            </a:r>
            <a:r>
              <a:rPr sz="1100" spc="10" dirty="0">
                <a:solidFill>
                  <a:srgbClr val="000000"/>
                </a:solidFill>
                <a:latin typeface="Calibri"/>
                <a:cs typeface="Calibri"/>
              </a:rPr>
              <a:t> </a:t>
            </a:r>
            <a:r>
              <a:rPr sz="1100" dirty="0">
                <a:solidFill>
                  <a:srgbClr val="000000"/>
                </a:solidFill>
                <a:latin typeface="Calibri"/>
                <a:cs typeface="Calibri"/>
              </a:rPr>
              <a:t>seu consumo de combustível real é</a:t>
            </a:r>
            <a:r>
              <a:rPr sz="1100" spc="-12" dirty="0">
                <a:solidFill>
                  <a:srgbClr val="000000"/>
                </a:solidFill>
                <a:latin typeface="Calibri"/>
                <a:cs typeface="Calibri"/>
              </a:rPr>
              <a:t> </a:t>
            </a:r>
            <a:r>
              <a:rPr sz="1100" dirty="0">
                <a:solidFill>
                  <a:srgbClr val="000000"/>
                </a:solidFill>
                <a:latin typeface="Calibri"/>
                <a:cs typeface="Calibri"/>
              </a:rPr>
              <a:t>mais</a:t>
            </a:r>
          </a:p>
          <a:p>
            <a:pPr marL="0" marR="0">
              <a:lnSpc>
                <a:spcPts val="1344"/>
              </a:lnSpc>
              <a:spcBef>
                <a:spcPts val="0"/>
              </a:spcBef>
              <a:spcAft>
                <a:spcPts val="0"/>
              </a:spcAft>
            </a:pPr>
            <a:r>
              <a:rPr sz="1100" dirty="0">
                <a:solidFill>
                  <a:srgbClr val="000000"/>
                </a:solidFill>
                <a:latin typeface="Calibri"/>
                <a:cs typeface="Calibri"/>
              </a:rPr>
              <a:t>elevado do que o teórico.</a:t>
            </a:r>
          </a:p>
        </p:txBody>
      </p:sp>
      <p:sp>
        <p:nvSpPr>
          <p:cNvPr id="6" name="object 6"/>
          <p:cNvSpPr txBox="1"/>
          <p:nvPr/>
        </p:nvSpPr>
        <p:spPr>
          <a:xfrm>
            <a:off x="576072" y="1577432"/>
            <a:ext cx="467644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Para diminuir o seu consumo de combustível conduzindo</a:t>
            </a:r>
            <a:r>
              <a:rPr sz="1100" spc="20" dirty="0">
                <a:solidFill>
                  <a:srgbClr val="000000"/>
                </a:solidFill>
                <a:latin typeface="Calibri"/>
                <a:cs typeface="Calibri"/>
              </a:rPr>
              <a:t> </a:t>
            </a:r>
            <a:r>
              <a:rPr sz="1100" dirty="0">
                <a:solidFill>
                  <a:srgbClr val="000000"/>
                </a:solidFill>
                <a:latin typeface="Calibri"/>
                <a:cs typeface="Calibri"/>
              </a:rPr>
              <a:t>corretamente a moto:</a:t>
            </a:r>
          </a:p>
        </p:txBody>
      </p:sp>
      <p:sp>
        <p:nvSpPr>
          <p:cNvPr id="7" name="object 7"/>
          <p:cNvSpPr txBox="1"/>
          <p:nvPr/>
        </p:nvSpPr>
        <p:spPr>
          <a:xfrm>
            <a:off x="576072" y="1798412"/>
            <a:ext cx="645115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condução deve</a:t>
            </a:r>
            <a:r>
              <a:rPr sz="1100" spc="-14" dirty="0">
                <a:solidFill>
                  <a:srgbClr val="000000"/>
                </a:solidFill>
                <a:latin typeface="Calibri"/>
                <a:cs typeface="Calibri"/>
              </a:rPr>
              <a:t> </a:t>
            </a:r>
            <a:r>
              <a:rPr sz="1100" dirty="0">
                <a:solidFill>
                  <a:srgbClr val="000000"/>
                </a:solidFill>
                <a:latin typeface="Calibri"/>
                <a:cs typeface="Calibri"/>
              </a:rPr>
              <a:t>ser</a:t>
            </a:r>
            <a:r>
              <a:rPr sz="1100" spc="-11" dirty="0">
                <a:solidFill>
                  <a:srgbClr val="000000"/>
                </a:solidFill>
                <a:latin typeface="Calibri"/>
                <a:cs typeface="Calibri"/>
              </a:rPr>
              <a:t> </a:t>
            </a:r>
            <a:r>
              <a:rPr sz="1100" dirty="0">
                <a:solidFill>
                  <a:srgbClr val="000000"/>
                </a:solidFill>
                <a:latin typeface="Calibri"/>
                <a:cs typeface="Calibri"/>
              </a:rPr>
              <a:t>suave e constante, </a:t>
            </a:r>
            <a:r>
              <a:rPr sz="1100">
                <a:solidFill>
                  <a:srgbClr val="000000"/>
                </a:solidFill>
                <a:latin typeface="Calibri"/>
                <a:cs typeface="Calibri"/>
              </a:rPr>
              <a:t>evitando </a:t>
            </a:r>
            <a:r>
              <a:rPr lang="pt-BR" sz="1100">
                <a:solidFill>
                  <a:srgbClr val="000000"/>
                </a:solidFill>
                <a:latin typeface="Calibri"/>
                <a:cs typeface="Calibri"/>
              </a:rPr>
              <a:t>frenagens</a:t>
            </a:r>
            <a:r>
              <a:rPr sz="1100">
                <a:solidFill>
                  <a:srgbClr val="000000"/>
                </a:solidFill>
                <a:latin typeface="Calibri"/>
                <a:cs typeface="Calibri"/>
              </a:rPr>
              <a:t> </a:t>
            </a:r>
            <a:r>
              <a:rPr sz="1100" dirty="0">
                <a:solidFill>
                  <a:srgbClr val="000000"/>
                </a:solidFill>
                <a:latin typeface="Calibri"/>
                <a:cs typeface="Calibri"/>
              </a:rPr>
              <a:t>frequentes</a:t>
            </a:r>
            <a:r>
              <a:rPr sz="1100" spc="-10" dirty="0">
                <a:solidFill>
                  <a:srgbClr val="000000"/>
                </a:solidFill>
                <a:latin typeface="Calibri"/>
                <a:cs typeface="Calibri"/>
              </a:rPr>
              <a:t> </a:t>
            </a:r>
            <a:r>
              <a:rPr sz="1100" dirty="0">
                <a:solidFill>
                  <a:srgbClr val="000000"/>
                </a:solidFill>
                <a:latin typeface="Calibri"/>
                <a:cs typeface="Calibri"/>
              </a:rPr>
              <a:t>e bruscas. Os arranques</a:t>
            </a:r>
            <a:r>
              <a:rPr sz="1100" spc="-10" dirty="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acelerações</a:t>
            </a:r>
          </a:p>
          <a:p>
            <a:pPr marL="0" marR="0">
              <a:lnSpc>
                <a:spcPts val="1344"/>
              </a:lnSpc>
              <a:spcBef>
                <a:spcPts val="50"/>
              </a:spcBef>
              <a:spcAft>
                <a:spcPts val="0"/>
              </a:spcAft>
            </a:pPr>
            <a:r>
              <a:rPr sz="1100" dirty="0">
                <a:solidFill>
                  <a:srgbClr val="000000"/>
                </a:solidFill>
                <a:latin typeface="Calibri"/>
                <a:cs typeface="Calibri"/>
              </a:rPr>
              <a:t>podem aumentar o consumo de combustível.</a:t>
            </a:r>
          </a:p>
        </p:txBody>
      </p:sp>
      <p:sp>
        <p:nvSpPr>
          <p:cNvPr id="8" name="object 8"/>
          <p:cNvSpPr txBox="1"/>
          <p:nvPr/>
        </p:nvSpPr>
        <p:spPr>
          <a:xfrm>
            <a:off x="576072" y="2190080"/>
            <a:ext cx="6285135"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Conduzir no centro das cidades é prejudicial para poupar combustível. </a:t>
            </a:r>
            <a:r>
              <a:rPr sz="1100">
                <a:solidFill>
                  <a:srgbClr val="000000"/>
                </a:solidFill>
                <a:latin typeface="Calibri"/>
                <a:cs typeface="Calibri"/>
              </a:rPr>
              <a:t>As </a:t>
            </a:r>
            <a:r>
              <a:rPr lang="pt-BR" sz="1100">
                <a:solidFill>
                  <a:srgbClr val="000000"/>
                </a:solidFill>
                <a:latin typeface="Calibri"/>
                <a:cs typeface="Calibri"/>
              </a:rPr>
              <a:t>frenagens</a:t>
            </a:r>
            <a:r>
              <a:rPr sz="110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arranques</a:t>
            </a:r>
            <a:r>
              <a:rPr sz="1100" spc="14" dirty="0">
                <a:solidFill>
                  <a:srgbClr val="000000"/>
                </a:solidFill>
                <a:latin typeface="Calibri"/>
                <a:cs typeface="Calibri"/>
              </a:rPr>
              <a:t> </a:t>
            </a:r>
            <a:r>
              <a:rPr sz="1100" dirty="0">
                <a:solidFill>
                  <a:srgbClr val="000000"/>
                </a:solidFill>
                <a:latin typeface="Calibri"/>
                <a:cs typeface="Calibri"/>
              </a:rPr>
              <a:t>constantes</a:t>
            </a:r>
          </a:p>
          <a:p>
            <a:pPr marL="0" marR="0">
              <a:lnSpc>
                <a:spcPts val="1344"/>
              </a:lnSpc>
              <a:spcBef>
                <a:spcPts val="50"/>
              </a:spcBef>
              <a:spcAft>
                <a:spcPts val="0"/>
              </a:spcAft>
            </a:pPr>
            <a:r>
              <a:rPr sz="1100" dirty="0">
                <a:solidFill>
                  <a:srgbClr val="000000"/>
                </a:solidFill>
                <a:latin typeface="Calibri"/>
                <a:cs typeface="Calibri"/>
              </a:rPr>
              <a:t>significam que o motor entra em marcha frequentemente.</a:t>
            </a:r>
          </a:p>
        </p:txBody>
      </p:sp>
      <p:sp>
        <p:nvSpPr>
          <p:cNvPr id="9" name="object 9"/>
          <p:cNvSpPr txBox="1"/>
          <p:nvPr/>
        </p:nvSpPr>
        <p:spPr>
          <a:xfrm>
            <a:off x="576072" y="2581748"/>
            <a:ext cx="638377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a:t>
            </a:r>
            <a:r>
              <a:rPr sz="1100">
                <a:solidFill>
                  <a:srgbClr val="000000"/>
                </a:solidFill>
                <a:latin typeface="Calibri"/>
                <a:cs typeface="Calibri"/>
              </a:rPr>
              <a:t>velocidade econ</a:t>
            </a:r>
            <a:r>
              <a:rPr lang="pt-BR" sz="1100">
                <a:solidFill>
                  <a:srgbClr val="000000"/>
                </a:solidFill>
                <a:latin typeface="Calibri"/>
                <a:cs typeface="Calibri"/>
              </a:rPr>
              <a:t>o</a:t>
            </a:r>
            <a:r>
              <a:rPr sz="1100">
                <a:solidFill>
                  <a:srgbClr val="000000"/>
                </a:solidFill>
                <a:latin typeface="Calibri"/>
                <a:cs typeface="Calibri"/>
              </a:rPr>
              <a:t>mica</a:t>
            </a:r>
            <a:r>
              <a:rPr sz="1100" spc="-15">
                <a:solidFill>
                  <a:srgbClr val="000000"/>
                </a:solidFill>
                <a:latin typeface="Calibri"/>
                <a:cs typeface="Calibri"/>
              </a:rPr>
              <a:t> </a:t>
            </a:r>
            <a:r>
              <a:rPr sz="1100" spc="-15" dirty="0">
                <a:solidFill>
                  <a:srgbClr val="000000"/>
                </a:solidFill>
                <a:latin typeface="Calibri"/>
                <a:cs typeface="Calibri"/>
              </a:rPr>
              <a:t>da</a:t>
            </a:r>
            <a:r>
              <a:rPr sz="1100" spc="18" dirty="0">
                <a:solidFill>
                  <a:srgbClr val="000000"/>
                </a:solidFill>
                <a:latin typeface="Calibri"/>
                <a:cs typeface="Calibri"/>
              </a:rPr>
              <a:t> </a:t>
            </a:r>
            <a:r>
              <a:rPr sz="1100" dirty="0">
                <a:solidFill>
                  <a:srgbClr val="000000"/>
                </a:solidFill>
                <a:latin typeface="Calibri"/>
                <a:cs typeface="Calibri"/>
              </a:rPr>
              <a:t>moto deve ser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90 km/h. Quando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acelera de 100 a 140 km/h, o consumo de</a:t>
            </a:r>
          </a:p>
          <a:p>
            <a:pPr marL="0" marR="0">
              <a:lnSpc>
                <a:spcPts val="1343"/>
              </a:lnSpc>
              <a:spcBef>
                <a:spcPts val="50"/>
              </a:spcBef>
              <a:spcAft>
                <a:spcPts val="0"/>
              </a:spcAft>
            </a:pPr>
            <a:r>
              <a:rPr sz="1100" dirty="0">
                <a:solidFill>
                  <a:srgbClr val="000000"/>
                </a:solidFill>
                <a:latin typeface="Calibri"/>
                <a:cs typeface="Calibri"/>
              </a:rPr>
              <a:t>combustível aumenta</a:t>
            </a:r>
            <a:r>
              <a:rPr sz="1100" spc="-20" dirty="0">
                <a:solidFill>
                  <a:srgbClr val="000000"/>
                </a:solidFill>
                <a:latin typeface="Calibri"/>
                <a:cs typeface="Calibri"/>
              </a:rPr>
              <a:t> </a:t>
            </a:r>
            <a:r>
              <a:rPr sz="1100" dirty="0">
                <a:solidFill>
                  <a:srgbClr val="000000"/>
                </a:solidFill>
                <a:latin typeface="Calibri"/>
                <a:cs typeface="Calibri"/>
              </a:rPr>
              <a:t>em cerca de 20%.</a:t>
            </a:r>
          </a:p>
        </p:txBody>
      </p:sp>
      <p:sp>
        <p:nvSpPr>
          <p:cNvPr id="10" name="object 10"/>
          <p:cNvSpPr txBox="1"/>
          <p:nvPr/>
        </p:nvSpPr>
        <p:spPr>
          <a:xfrm>
            <a:off x="576072" y="2973416"/>
            <a:ext cx="6436000"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Deve evitar conduzir a moto</a:t>
            </a:r>
            <a:r>
              <a:rPr sz="1100" spc="-10" dirty="0">
                <a:solidFill>
                  <a:srgbClr val="000000"/>
                </a:solidFill>
                <a:latin typeface="Calibri"/>
                <a:cs typeface="Calibri"/>
              </a:rPr>
              <a:t> </a:t>
            </a:r>
            <a:r>
              <a:rPr sz="1100" dirty="0">
                <a:solidFill>
                  <a:srgbClr val="000000"/>
                </a:solidFill>
                <a:latin typeface="Calibri"/>
                <a:cs typeface="Calibri"/>
              </a:rPr>
              <a:t>em trajetos curtos.</a:t>
            </a:r>
            <a:r>
              <a:rPr sz="1100" spc="-18" dirty="0">
                <a:solidFill>
                  <a:srgbClr val="000000"/>
                </a:solidFill>
                <a:latin typeface="Calibri"/>
                <a:cs typeface="Calibri"/>
              </a:rPr>
              <a:t> </a:t>
            </a:r>
            <a:r>
              <a:rPr sz="1100" dirty="0">
                <a:solidFill>
                  <a:srgbClr val="000000"/>
                </a:solidFill>
                <a:latin typeface="Calibri"/>
                <a:cs typeface="Calibri"/>
              </a:rPr>
              <a:t>O consumo de combustível no</a:t>
            </a:r>
            <a:r>
              <a:rPr sz="1100" spc="-13" dirty="0">
                <a:solidFill>
                  <a:srgbClr val="000000"/>
                </a:solidFill>
                <a:latin typeface="Calibri"/>
                <a:cs typeface="Calibri"/>
              </a:rPr>
              <a:t> </a:t>
            </a:r>
            <a:r>
              <a:rPr sz="1100">
                <a:solidFill>
                  <a:srgbClr val="000000"/>
                </a:solidFill>
                <a:latin typeface="Calibri"/>
                <a:cs typeface="Calibri"/>
              </a:rPr>
              <a:t>primeiro quil</a:t>
            </a:r>
            <a:r>
              <a:rPr lang="pt-BR" sz="1100">
                <a:solidFill>
                  <a:srgbClr val="000000"/>
                </a:solidFill>
                <a:latin typeface="Calibri"/>
                <a:cs typeface="Calibri"/>
              </a:rPr>
              <a:t>o</a:t>
            </a:r>
            <a:r>
              <a:rPr sz="1100">
                <a:solidFill>
                  <a:srgbClr val="000000"/>
                </a:solidFill>
                <a:latin typeface="Calibri"/>
                <a:cs typeface="Calibri"/>
              </a:rPr>
              <a:t>metro </a:t>
            </a:r>
            <a:r>
              <a:rPr sz="1100" dirty="0">
                <a:solidFill>
                  <a:srgbClr val="000000"/>
                </a:solidFill>
                <a:latin typeface="Calibri"/>
                <a:cs typeface="Calibri"/>
              </a:rPr>
              <a:t>após</a:t>
            </a:r>
            <a:r>
              <a:rPr sz="1100" spc="-17" dirty="0">
                <a:solidFill>
                  <a:srgbClr val="000000"/>
                </a:solidFill>
                <a:latin typeface="Calibri"/>
                <a:cs typeface="Calibri"/>
              </a:rPr>
              <a:t> </a:t>
            </a:r>
            <a:r>
              <a:rPr sz="1100" dirty="0">
                <a:solidFill>
                  <a:srgbClr val="000000"/>
                </a:solidFill>
                <a:latin typeface="Calibri"/>
                <a:cs typeface="Calibri"/>
              </a:rPr>
              <a:t>o</a:t>
            </a:r>
          </a:p>
          <a:p>
            <a:pPr marL="0" marR="0">
              <a:lnSpc>
                <a:spcPts val="1343"/>
              </a:lnSpc>
              <a:spcBef>
                <a:spcPts val="50"/>
              </a:spcBef>
              <a:spcAft>
                <a:spcPts val="0"/>
              </a:spcAft>
            </a:pPr>
            <a:r>
              <a:rPr sz="1100" dirty="0">
                <a:solidFill>
                  <a:srgbClr val="000000"/>
                </a:solidFill>
                <a:latin typeface="Calibri"/>
                <a:cs typeface="Calibri"/>
              </a:rPr>
              <a:t>arranque da moto é o dobro do que se verifica numa situação normal, devido ao</a:t>
            </a:r>
            <a:r>
              <a:rPr sz="1100" spc="-14" dirty="0">
                <a:solidFill>
                  <a:srgbClr val="000000"/>
                </a:solidFill>
                <a:latin typeface="Calibri"/>
                <a:cs typeface="Calibri"/>
              </a:rPr>
              <a:t> </a:t>
            </a:r>
            <a:r>
              <a:rPr sz="1100" dirty="0">
                <a:solidFill>
                  <a:srgbClr val="000000"/>
                </a:solidFill>
                <a:latin typeface="Calibri"/>
                <a:cs typeface="Calibri"/>
              </a:rPr>
              <a:t>motor</a:t>
            </a:r>
            <a:r>
              <a:rPr sz="1100" spc="-10" dirty="0">
                <a:solidFill>
                  <a:srgbClr val="000000"/>
                </a:solidFill>
                <a:latin typeface="Calibri"/>
                <a:cs typeface="Calibri"/>
              </a:rPr>
              <a:t> </a:t>
            </a:r>
            <a:r>
              <a:rPr sz="1100" dirty="0">
                <a:solidFill>
                  <a:srgbClr val="000000"/>
                </a:solidFill>
                <a:latin typeface="Calibri"/>
                <a:cs typeface="Calibri"/>
              </a:rPr>
              <a:t>não </a:t>
            </a:r>
            <a:r>
              <a:rPr sz="1100" spc="11" dirty="0">
                <a:solidFill>
                  <a:srgbClr val="000000"/>
                </a:solidFill>
                <a:latin typeface="Calibri"/>
                <a:cs typeface="Calibri"/>
              </a:rPr>
              <a:t>se</a:t>
            </a:r>
            <a:r>
              <a:rPr sz="1100" spc="-16" dirty="0">
                <a:solidFill>
                  <a:srgbClr val="000000"/>
                </a:solidFill>
                <a:latin typeface="Calibri"/>
                <a:cs typeface="Calibri"/>
              </a:rPr>
              <a:t> </a:t>
            </a:r>
            <a:r>
              <a:rPr sz="1100" dirty="0">
                <a:solidFill>
                  <a:srgbClr val="000000"/>
                </a:solidFill>
                <a:latin typeface="Calibri"/>
                <a:cs typeface="Calibri"/>
              </a:rPr>
              <a:t>encontrar ainda</a:t>
            </a:r>
          </a:p>
          <a:p>
            <a:pPr marL="0" marR="0">
              <a:lnSpc>
                <a:spcPts val="1344"/>
              </a:lnSpc>
              <a:spcBef>
                <a:spcPts val="0"/>
              </a:spcBef>
              <a:spcAft>
                <a:spcPts val="0"/>
              </a:spcAft>
            </a:pP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seu</a:t>
            </a:r>
            <a:r>
              <a:rPr sz="1100" spc="-11" dirty="0">
                <a:solidFill>
                  <a:srgbClr val="000000"/>
                </a:solidFill>
                <a:latin typeface="Calibri"/>
                <a:cs typeface="Calibri"/>
              </a:rPr>
              <a:t> </a:t>
            </a:r>
            <a:r>
              <a:rPr sz="1100" dirty="0">
                <a:solidFill>
                  <a:srgbClr val="000000"/>
                </a:solidFill>
                <a:latin typeface="Calibri"/>
                <a:cs typeface="Calibri"/>
              </a:rPr>
              <a:t>estado ideal.</a:t>
            </a:r>
          </a:p>
        </p:txBody>
      </p:sp>
      <p:sp>
        <p:nvSpPr>
          <p:cNvPr id="11" name="object 11"/>
          <p:cNvSpPr txBox="1"/>
          <p:nvPr/>
        </p:nvSpPr>
        <p:spPr>
          <a:xfrm>
            <a:off x="576072" y="3535772"/>
            <a:ext cx="629400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Uma</a:t>
            </a:r>
            <a:r>
              <a:rPr sz="1100" spc="-14" dirty="0">
                <a:solidFill>
                  <a:srgbClr val="000000"/>
                </a:solidFill>
                <a:latin typeface="Calibri"/>
                <a:cs typeface="Calibri"/>
              </a:rPr>
              <a:t> </a:t>
            </a:r>
            <a:r>
              <a:rPr sz="1100" dirty="0">
                <a:solidFill>
                  <a:srgbClr val="000000"/>
                </a:solidFill>
                <a:latin typeface="Calibri"/>
                <a:cs typeface="Calibri"/>
              </a:rPr>
              <a:t>insuficiente</a:t>
            </a:r>
            <a:r>
              <a:rPr sz="1100" spc="-13" dirty="0">
                <a:solidFill>
                  <a:srgbClr val="000000"/>
                </a:solidFill>
                <a:latin typeface="Calibri"/>
                <a:cs typeface="Calibri"/>
              </a:rPr>
              <a:t> </a:t>
            </a:r>
            <a:r>
              <a:rPr sz="1100" dirty="0">
                <a:solidFill>
                  <a:srgbClr val="000000"/>
                </a:solidFill>
                <a:latin typeface="Calibri"/>
                <a:cs typeface="Calibri"/>
              </a:rPr>
              <a:t>pressão dos</a:t>
            </a:r>
            <a:r>
              <a:rPr sz="1100" spc="-10" dirty="0">
                <a:solidFill>
                  <a:srgbClr val="000000"/>
                </a:solidFill>
                <a:latin typeface="Calibri"/>
                <a:cs typeface="Calibri"/>
              </a:rPr>
              <a:t> </a:t>
            </a:r>
            <a:r>
              <a:rPr sz="1100" dirty="0">
                <a:solidFill>
                  <a:srgbClr val="000000"/>
                </a:solidFill>
                <a:latin typeface="Calibri"/>
                <a:cs typeface="Calibri"/>
              </a:rPr>
              <a:t>pneus pode aumentar a sua resistência à rodagem, o que leva a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aumento</a:t>
            </a:r>
          </a:p>
          <a:p>
            <a:pPr marL="0" marR="0">
              <a:lnSpc>
                <a:spcPts val="1344"/>
              </a:lnSpc>
              <a:spcBef>
                <a:spcPts val="50"/>
              </a:spcBef>
              <a:spcAft>
                <a:spcPts val="0"/>
              </a:spcAft>
            </a:pP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consumo de combustível.</a:t>
            </a:r>
          </a:p>
        </p:txBody>
      </p:sp>
      <p:sp>
        <p:nvSpPr>
          <p:cNvPr id="12" name="object 12"/>
          <p:cNvSpPr txBox="1"/>
          <p:nvPr/>
        </p:nvSpPr>
        <p:spPr>
          <a:xfrm>
            <a:off x="576072" y="3927440"/>
            <a:ext cx="59151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As verificações</a:t>
            </a:r>
            <a:r>
              <a:rPr sz="1100" spc="-10" dirty="0">
                <a:solidFill>
                  <a:srgbClr val="000000"/>
                </a:solidFill>
                <a:latin typeface="Calibri"/>
                <a:cs typeface="Calibri"/>
              </a:rPr>
              <a:t> </a:t>
            </a:r>
            <a:r>
              <a:rPr sz="1100" dirty="0">
                <a:solidFill>
                  <a:srgbClr val="000000"/>
                </a:solidFill>
                <a:latin typeface="Calibri"/>
                <a:cs typeface="Calibri"/>
              </a:rPr>
              <a:t>e manutenção periódica</a:t>
            </a:r>
            <a:r>
              <a:rPr sz="1100" spc="-16" dirty="0">
                <a:solidFill>
                  <a:srgbClr val="000000"/>
                </a:solidFill>
                <a:latin typeface="Calibri"/>
                <a:cs typeface="Calibri"/>
              </a:rPr>
              <a:t> </a:t>
            </a:r>
            <a:r>
              <a:rPr sz="1100" dirty="0">
                <a:solidFill>
                  <a:srgbClr val="000000"/>
                </a:solidFill>
                <a:latin typeface="Calibri"/>
                <a:cs typeface="Calibri"/>
              </a:rPr>
              <a:t>também são uma forma</a:t>
            </a:r>
            <a:r>
              <a:rPr sz="1100" spc="-20" dirty="0">
                <a:solidFill>
                  <a:srgbClr val="000000"/>
                </a:solidFill>
                <a:latin typeface="Calibri"/>
                <a:cs typeface="Calibri"/>
              </a:rPr>
              <a:t> </a:t>
            </a:r>
            <a:r>
              <a:rPr sz="1100" dirty="0">
                <a:solidFill>
                  <a:srgbClr val="000000"/>
                </a:solidFill>
                <a:latin typeface="Calibri"/>
                <a:cs typeface="Calibri"/>
              </a:rPr>
              <a:t>importante de poupar combustível.</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684275" y="711800"/>
            <a:ext cx="6426673"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Exceto pelas razões anteriores, a sua</a:t>
            </a:r>
            <a:r>
              <a:rPr sz="1100" spc="-22" dirty="0">
                <a:solidFill>
                  <a:srgbClr val="000000"/>
                </a:solidFill>
                <a:latin typeface="Calibri"/>
                <a:cs typeface="Calibri"/>
              </a:rPr>
              <a:t> </a:t>
            </a:r>
            <a:r>
              <a:rPr sz="1100" dirty="0">
                <a:solidFill>
                  <a:srgbClr val="000000"/>
                </a:solidFill>
                <a:latin typeface="Calibri"/>
                <a:cs typeface="Calibri"/>
              </a:rPr>
              <a:t>técnica de condução pode aumentar com </a:t>
            </a:r>
            <a:r>
              <a:rPr sz="1100">
                <a:solidFill>
                  <a:srgbClr val="000000"/>
                </a:solidFill>
                <a:latin typeface="Calibri"/>
                <a:cs typeface="Calibri"/>
              </a:rPr>
              <a:t>os</a:t>
            </a:r>
            <a:r>
              <a:rPr sz="1100" spc="-12">
                <a:solidFill>
                  <a:srgbClr val="000000"/>
                </a:solidFill>
                <a:latin typeface="Calibri"/>
                <a:cs typeface="Calibri"/>
              </a:rPr>
              <a:t> </a:t>
            </a:r>
            <a:r>
              <a:rPr sz="1100">
                <a:solidFill>
                  <a:srgbClr val="000000"/>
                </a:solidFill>
                <a:latin typeface="Calibri"/>
                <a:cs typeface="Calibri"/>
              </a:rPr>
              <a:t>quil</a:t>
            </a:r>
            <a:r>
              <a:rPr lang="pt-BR" sz="1100">
                <a:solidFill>
                  <a:srgbClr val="000000"/>
                </a:solidFill>
                <a:latin typeface="Calibri"/>
                <a:cs typeface="Calibri"/>
              </a:rPr>
              <a:t>o</a:t>
            </a:r>
            <a:r>
              <a:rPr sz="1100">
                <a:solidFill>
                  <a:srgbClr val="000000"/>
                </a:solidFill>
                <a:latin typeface="Calibri"/>
                <a:cs typeface="Calibri"/>
              </a:rPr>
              <a:t>metros </a:t>
            </a:r>
            <a:r>
              <a:rPr sz="1100" dirty="0">
                <a:solidFill>
                  <a:srgbClr val="000000"/>
                </a:solidFill>
                <a:latin typeface="Calibri"/>
                <a:cs typeface="Calibri"/>
              </a:rPr>
              <a:t>percorridos. Se</a:t>
            </a:r>
          </a:p>
          <a:p>
            <a:pPr marL="0" marR="0">
              <a:lnSpc>
                <a:spcPts val="1344"/>
              </a:lnSpc>
              <a:spcBef>
                <a:spcPts val="50"/>
              </a:spcBef>
              <a:spcAft>
                <a:spcPts val="0"/>
              </a:spcAft>
            </a:pPr>
            <a:r>
              <a:rPr sz="1100" dirty="0">
                <a:solidFill>
                  <a:srgbClr val="000000"/>
                </a:solidFill>
                <a:latin typeface="Calibri"/>
                <a:cs typeface="Calibri"/>
              </a:rPr>
              <a:t>quer divertir-se a conduzir, as acelerações</a:t>
            </a:r>
            <a:r>
              <a:rPr sz="1100" spc="-18"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desacelerações bruscas implicam que o</a:t>
            </a:r>
            <a:r>
              <a:rPr sz="1100" spc="10" dirty="0">
                <a:solidFill>
                  <a:srgbClr val="000000"/>
                </a:solidFill>
                <a:latin typeface="Calibri"/>
                <a:cs typeface="Calibri"/>
              </a:rPr>
              <a:t> </a:t>
            </a:r>
            <a:r>
              <a:rPr sz="1100" dirty="0">
                <a:solidFill>
                  <a:srgbClr val="000000"/>
                </a:solidFill>
                <a:latin typeface="Calibri"/>
                <a:cs typeface="Calibri"/>
              </a:rPr>
              <a:t>consumo de combustível</a:t>
            </a:r>
          </a:p>
          <a:p>
            <a:pPr marL="0" marR="0">
              <a:lnSpc>
                <a:spcPts val="1344"/>
              </a:lnSpc>
              <a:spcBef>
                <a:spcPts val="0"/>
              </a:spcBef>
              <a:spcAft>
                <a:spcPts val="0"/>
              </a:spcAft>
            </a:pPr>
            <a:r>
              <a:rPr sz="1100" dirty="0">
                <a:solidFill>
                  <a:srgbClr val="000000"/>
                </a:solidFill>
                <a:latin typeface="Calibri"/>
                <a:cs typeface="Calibri"/>
              </a:rPr>
              <a:t>pode ser superior do que conduzindo suavemente a uma</a:t>
            </a:r>
            <a:r>
              <a:rPr sz="1100" spc="-15" dirty="0">
                <a:solidFill>
                  <a:srgbClr val="000000"/>
                </a:solidFill>
                <a:latin typeface="Calibri"/>
                <a:cs typeface="Calibri"/>
              </a:rPr>
              <a:t> </a:t>
            </a:r>
            <a:r>
              <a:rPr sz="1100" dirty="0">
                <a:solidFill>
                  <a:srgbClr val="000000"/>
                </a:solidFill>
                <a:latin typeface="Calibri"/>
                <a:cs typeface="Calibri"/>
              </a:rPr>
              <a:t>velocidade constante.</a:t>
            </a:r>
          </a:p>
        </p:txBody>
      </p:sp>
      <p:sp>
        <p:nvSpPr>
          <p:cNvPr id="5" name="object 5"/>
          <p:cNvSpPr txBox="1"/>
          <p:nvPr/>
        </p:nvSpPr>
        <p:spPr>
          <a:xfrm>
            <a:off x="684275" y="1378433"/>
            <a:ext cx="4031684"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Sistema de evaporação de gases do</a:t>
            </a:r>
            <a:r>
              <a:rPr sz="1400" b="1" spc="11" dirty="0">
                <a:solidFill>
                  <a:srgbClr val="365F91"/>
                </a:solidFill>
                <a:latin typeface="Cambria"/>
                <a:cs typeface="Cambria"/>
              </a:rPr>
              <a:t> </a:t>
            </a:r>
            <a:r>
              <a:rPr sz="1400" b="1" dirty="0">
                <a:solidFill>
                  <a:srgbClr val="365F91"/>
                </a:solidFill>
                <a:latin typeface="Cambria"/>
                <a:cs typeface="Cambria"/>
              </a:rPr>
              <a:t>combustível</a:t>
            </a:r>
          </a:p>
        </p:txBody>
      </p:sp>
      <p:sp>
        <p:nvSpPr>
          <p:cNvPr id="6" name="object 6"/>
          <p:cNvSpPr txBox="1"/>
          <p:nvPr/>
        </p:nvSpPr>
        <p:spPr>
          <a:xfrm>
            <a:off x="684275" y="1650584"/>
            <a:ext cx="6389915" cy="124393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existir um mau funcionamento no sistema</a:t>
            </a:r>
            <a:r>
              <a:rPr sz="1100" spc="-15" dirty="0">
                <a:solidFill>
                  <a:srgbClr val="000000"/>
                </a:solidFill>
                <a:latin typeface="Calibri"/>
                <a:cs typeface="Calibri"/>
              </a:rPr>
              <a:t> </a:t>
            </a:r>
            <a:r>
              <a:rPr sz="1100" dirty="0">
                <a:solidFill>
                  <a:srgbClr val="000000"/>
                </a:solidFill>
                <a:latin typeface="Calibri"/>
                <a:cs typeface="Calibri"/>
              </a:rPr>
              <a:t>de evaporação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gases de combustível</a:t>
            </a:r>
            <a:r>
              <a:rPr sz="1100">
                <a:solidFill>
                  <a:srgbClr val="000000"/>
                </a:solidFill>
                <a:latin typeface="Calibri"/>
                <a:cs typeface="Calibri"/>
              </a:rPr>
              <a:t>, contate </a:t>
            </a:r>
            <a:r>
              <a:rPr sz="1100" dirty="0">
                <a:solidFill>
                  <a:srgbClr val="000000"/>
                </a:solidFill>
                <a:latin typeface="Calibri"/>
                <a:cs typeface="Calibri"/>
              </a:rPr>
              <a:t>com</a:t>
            </a:r>
          </a:p>
          <a:p>
            <a:pPr marL="0" marR="0">
              <a:lnSpc>
                <a:spcPts val="1200"/>
              </a:lnSpc>
              <a:spcBef>
                <a:spcPts val="0"/>
              </a:spcBef>
              <a:spcAft>
                <a:spcPts val="0"/>
              </a:spcAft>
            </a:pPr>
            <a:r>
              <a:rPr sz="1100" dirty="0">
                <a:solidFill>
                  <a:srgbClr val="000000"/>
                </a:solidFill>
                <a:latin typeface="Calibri"/>
                <a:cs typeface="Calibri"/>
              </a:rPr>
              <a:t>uma</a:t>
            </a:r>
            <a:r>
              <a:rPr sz="1100" spc="-13" dirty="0">
                <a:solidFill>
                  <a:srgbClr val="000000"/>
                </a:solidFill>
                <a:latin typeface="Calibri"/>
                <a:cs typeface="Calibri"/>
              </a:rPr>
              <a:t> </a:t>
            </a:r>
            <a:r>
              <a:rPr sz="1100" dirty="0">
                <a:solidFill>
                  <a:srgbClr val="000000"/>
                </a:solidFill>
                <a:latin typeface="Calibri"/>
                <a:cs typeface="Calibri"/>
              </a:rPr>
              <a:t>Oficina Autorizada VOGE para a sua reparação. Não modifique o</a:t>
            </a:r>
            <a:r>
              <a:rPr sz="1100" spc="10" dirty="0">
                <a:solidFill>
                  <a:srgbClr val="000000"/>
                </a:solidFill>
                <a:latin typeface="Calibri"/>
                <a:cs typeface="Calibri"/>
              </a:rPr>
              <a:t> </a:t>
            </a:r>
            <a:r>
              <a:rPr sz="1100" dirty="0">
                <a:solidFill>
                  <a:srgbClr val="000000"/>
                </a:solidFill>
                <a:latin typeface="Calibri"/>
                <a:cs typeface="Calibri"/>
              </a:rPr>
              <a:t>sistema de evaporação</a:t>
            </a:r>
            <a:r>
              <a:rPr sz="1100" spc="10" dirty="0">
                <a:solidFill>
                  <a:srgbClr val="000000"/>
                </a:solidFill>
                <a:latin typeface="Calibri"/>
                <a:cs typeface="Calibri"/>
              </a:rPr>
              <a:t> </a:t>
            </a:r>
            <a:r>
              <a:rPr sz="1100" dirty="0">
                <a:solidFill>
                  <a:srgbClr val="000000"/>
                </a:solidFill>
                <a:latin typeface="Calibri"/>
                <a:cs typeface="Calibri"/>
              </a:rPr>
              <a:t>de gases </a:t>
            </a:r>
            <a:r>
              <a:rPr sz="1100" spc="-15" dirty="0">
                <a:solidFill>
                  <a:srgbClr val="000000"/>
                </a:solidFill>
                <a:latin typeface="Calibri"/>
                <a:cs typeface="Calibri"/>
              </a:rPr>
              <a:t>de</a:t>
            </a:r>
          </a:p>
          <a:p>
            <a:pPr marL="0" marR="0">
              <a:lnSpc>
                <a:spcPts val="1200"/>
              </a:lnSpc>
              <a:spcBef>
                <a:spcPts val="0"/>
              </a:spcBef>
              <a:spcAft>
                <a:spcPts val="0"/>
              </a:spcAft>
            </a:pPr>
            <a:r>
              <a:rPr sz="1100" dirty="0">
                <a:solidFill>
                  <a:srgbClr val="000000"/>
                </a:solidFill>
                <a:latin typeface="Calibri"/>
                <a:cs typeface="Calibri"/>
              </a:rPr>
              <a:t>combustível, já que pode violar as</a:t>
            </a:r>
            <a:r>
              <a:rPr sz="1100" spc="-12" dirty="0">
                <a:solidFill>
                  <a:srgbClr val="000000"/>
                </a:solidFill>
                <a:latin typeface="Calibri"/>
                <a:cs typeface="Calibri"/>
              </a:rPr>
              <a:t> </a:t>
            </a:r>
            <a:r>
              <a:rPr sz="1100" dirty="0">
                <a:solidFill>
                  <a:srgbClr val="000000"/>
                </a:solidFill>
                <a:latin typeface="Calibri"/>
                <a:cs typeface="Calibri"/>
              </a:rPr>
              <a:t>leis ou diretivas</a:t>
            </a:r>
            <a:r>
              <a:rPr sz="1100" spc="-10" dirty="0">
                <a:solidFill>
                  <a:srgbClr val="000000"/>
                </a:solidFill>
                <a:latin typeface="Calibri"/>
                <a:cs typeface="Calibri"/>
              </a:rPr>
              <a:t> </a:t>
            </a:r>
            <a:r>
              <a:rPr sz="1100" dirty="0">
                <a:solidFill>
                  <a:srgbClr val="000000"/>
                </a:solidFill>
                <a:latin typeface="Calibri"/>
                <a:cs typeface="Calibri"/>
              </a:rPr>
              <a:t>de emissões de gases de combustível. Após</a:t>
            </a:r>
            <a:r>
              <a:rPr sz="1100" spc="16" dirty="0">
                <a:solidFill>
                  <a:srgbClr val="000000"/>
                </a:solidFill>
                <a:latin typeface="Calibri"/>
                <a:cs typeface="Calibri"/>
              </a:rPr>
              <a:t> </a:t>
            </a:r>
            <a:r>
              <a:rPr sz="1100" dirty="0">
                <a:solidFill>
                  <a:srgbClr val="000000"/>
                </a:solidFill>
                <a:latin typeface="Calibri"/>
                <a:cs typeface="Calibri"/>
              </a:rPr>
              <a:t>reparar o</a:t>
            </a:r>
          </a:p>
          <a:p>
            <a:pPr marL="0" marR="0">
              <a:lnSpc>
                <a:spcPts val="1200"/>
              </a:lnSpc>
              <a:spcBef>
                <a:spcPts val="0"/>
              </a:spcBef>
              <a:spcAft>
                <a:spcPts val="0"/>
              </a:spcAft>
            </a:pPr>
            <a:r>
              <a:rPr sz="1100" dirty="0">
                <a:solidFill>
                  <a:srgbClr val="000000"/>
                </a:solidFill>
                <a:latin typeface="Calibri"/>
                <a:cs typeface="Calibri"/>
              </a:rPr>
              <a:t>sistema, verifique as uniões dos tubos, sem fugas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gases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estrangulamentos.</a:t>
            </a:r>
            <a:r>
              <a:rPr sz="1100" spc="-18" dirty="0">
                <a:solidFill>
                  <a:srgbClr val="000000"/>
                </a:solidFill>
                <a:latin typeface="Calibri"/>
                <a:cs typeface="Calibri"/>
              </a:rPr>
              <a:t> </a:t>
            </a:r>
            <a:r>
              <a:rPr sz="1100" dirty="0">
                <a:solidFill>
                  <a:srgbClr val="000000"/>
                </a:solidFill>
                <a:latin typeface="Calibri"/>
                <a:cs typeface="Calibri"/>
              </a:rPr>
              <a:t>Os tubos</a:t>
            </a:r>
            <a:r>
              <a:rPr sz="1100" spc="-20" dirty="0">
                <a:solidFill>
                  <a:srgbClr val="000000"/>
                </a:solidFill>
                <a:latin typeface="Calibri"/>
                <a:cs typeface="Calibri"/>
              </a:rPr>
              <a:t> </a:t>
            </a:r>
            <a:r>
              <a:rPr sz="1100" dirty="0">
                <a:solidFill>
                  <a:srgbClr val="000000"/>
                </a:solidFill>
                <a:latin typeface="Calibri"/>
                <a:cs typeface="Calibri"/>
              </a:rPr>
              <a:t>não devem ter</a:t>
            </a:r>
          </a:p>
          <a:p>
            <a:pPr marL="0" marR="0">
              <a:lnSpc>
                <a:spcPts val="1200"/>
              </a:lnSpc>
              <a:spcBef>
                <a:spcPts val="0"/>
              </a:spcBef>
              <a:spcAft>
                <a:spcPts val="0"/>
              </a:spcAft>
            </a:pPr>
            <a:r>
              <a:rPr sz="1100" dirty="0">
                <a:solidFill>
                  <a:srgbClr val="000000"/>
                </a:solidFill>
                <a:latin typeface="Calibri"/>
                <a:cs typeface="Calibri"/>
              </a:rPr>
              <a:t>apertos</a:t>
            </a:r>
            <a:r>
              <a:rPr sz="1100">
                <a:solidFill>
                  <a:srgbClr val="000000"/>
                </a:solidFill>
                <a:latin typeface="Calibri"/>
                <a:cs typeface="Calibri"/>
              </a:rPr>
              <a:t>,</a:t>
            </a:r>
            <a:r>
              <a:rPr sz="1100" spc="-10">
                <a:solidFill>
                  <a:srgbClr val="000000"/>
                </a:solidFill>
                <a:latin typeface="Calibri"/>
                <a:cs typeface="Calibri"/>
              </a:rPr>
              <a:t> </a:t>
            </a:r>
            <a:r>
              <a:rPr lang="pt-BR" sz="1100">
                <a:solidFill>
                  <a:srgbClr val="000000"/>
                </a:solidFill>
                <a:latin typeface="Calibri"/>
                <a:cs typeface="Calibri"/>
              </a:rPr>
              <a:t>rachaduras</a:t>
            </a:r>
            <a:r>
              <a:rPr sz="110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danos.</a:t>
            </a:r>
            <a:r>
              <a:rPr sz="1100" spc="-18" dirty="0">
                <a:solidFill>
                  <a:srgbClr val="000000"/>
                </a:solidFill>
                <a:latin typeface="Calibri"/>
                <a:cs typeface="Calibri"/>
              </a:rPr>
              <a:t> </a:t>
            </a:r>
            <a:r>
              <a:rPr sz="1100" spc="11" dirty="0">
                <a:solidFill>
                  <a:srgbClr val="000000"/>
                </a:solidFill>
                <a:latin typeface="Calibri"/>
                <a:cs typeface="Calibri"/>
              </a:rPr>
              <a:t>Os</a:t>
            </a:r>
            <a:r>
              <a:rPr sz="1100" spc="-16" dirty="0">
                <a:solidFill>
                  <a:srgbClr val="000000"/>
                </a:solidFill>
                <a:latin typeface="Calibri"/>
                <a:cs typeface="Calibri"/>
              </a:rPr>
              <a:t> </a:t>
            </a:r>
            <a:r>
              <a:rPr sz="1100" dirty="0">
                <a:solidFill>
                  <a:srgbClr val="000000"/>
                </a:solidFill>
                <a:latin typeface="Calibri"/>
                <a:cs typeface="Calibri"/>
              </a:rPr>
              <a:t>vapores</a:t>
            </a:r>
            <a:r>
              <a:rPr sz="1100" spc="-19" dirty="0">
                <a:solidFill>
                  <a:srgbClr val="000000"/>
                </a:solidFill>
                <a:latin typeface="Calibri"/>
                <a:cs typeface="Calibri"/>
              </a:rPr>
              <a:t> </a:t>
            </a:r>
            <a:r>
              <a:rPr sz="1100" dirty="0">
                <a:solidFill>
                  <a:srgbClr val="000000"/>
                </a:solidFill>
                <a:latin typeface="Calibri"/>
                <a:cs typeface="Calibri"/>
              </a:rPr>
              <a:t>de combustível são recolhidos num</a:t>
            </a:r>
            <a:r>
              <a:rPr sz="1100" spc="16" dirty="0">
                <a:solidFill>
                  <a:srgbClr val="000000"/>
                </a:solidFill>
                <a:latin typeface="Calibri"/>
                <a:cs typeface="Calibri"/>
              </a:rPr>
              <a:t> </a:t>
            </a:r>
            <a:r>
              <a:rPr sz="1100" dirty="0">
                <a:solidFill>
                  <a:srgbClr val="000000"/>
                </a:solidFill>
                <a:latin typeface="Calibri"/>
                <a:cs typeface="Calibri"/>
              </a:rPr>
              <a:t>canister (recipiente de carvão </a:t>
            </a:r>
            <a:r>
              <a:rPr sz="1100">
                <a:solidFill>
                  <a:srgbClr val="000000"/>
                </a:solidFill>
                <a:latin typeface="Calibri"/>
                <a:cs typeface="Calibri"/>
              </a:rPr>
              <a:t>ativo)</a:t>
            </a:r>
            <a:r>
              <a:rPr lang="pt-BR" sz="1100">
                <a:solidFill>
                  <a:srgbClr val="000000"/>
                </a:solidFill>
                <a:latin typeface="Calibri"/>
                <a:cs typeface="Calibri"/>
              </a:rPr>
              <a:t> </a:t>
            </a:r>
            <a:r>
              <a:rPr sz="1100">
                <a:solidFill>
                  <a:srgbClr val="000000"/>
                </a:solidFill>
                <a:latin typeface="Calibri"/>
                <a:cs typeface="Calibri"/>
              </a:rPr>
              <a:t>e</a:t>
            </a:r>
            <a:r>
              <a:rPr sz="1100" dirty="0">
                <a:solidFill>
                  <a:srgbClr val="000000"/>
                </a:solidFill>
                <a:latin typeface="Calibri"/>
                <a:cs typeface="Calibri"/>
              </a:rPr>
              <a:t>, quando se para o motor,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vapores</a:t>
            </a:r>
            <a:r>
              <a:rPr sz="1100" spc="14"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combustível são absorvidos</a:t>
            </a:r>
            <a:r>
              <a:rPr sz="1100" spc="-11" dirty="0">
                <a:solidFill>
                  <a:srgbClr val="000000"/>
                </a:solidFill>
                <a:latin typeface="Calibri"/>
                <a:cs typeface="Calibri"/>
              </a:rPr>
              <a:t> </a:t>
            </a:r>
            <a:r>
              <a:rPr sz="1100" dirty="0">
                <a:solidFill>
                  <a:srgbClr val="000000"/>
                </a:solidFill>
                <a:latin typeface="Calibri"/>
                <a:cs typeface="Calibri"/>
              </a:rPr>
              <a:t>pelo</a:t>
            </a:r>
            <a:r>
              <a:rPr sz="1100" spc="12" dirty="0">
                <a:solidFill>
                  <a:srgbClr val="000000"/>
                </a:solidFill>
                <a:latin typeface="Calibri"/>
                <a:cs typeface="Calibri"/>
              </a:rPr>
              <a:t> </a:t>
            </a:r>
            <a:r>
              <a:rPr sz="1100" dirty="0">
                <a:solidFill>
                  <a:srgbClr val="000000"/>
                </a:solidFill>
                <a:latin typeface="Calibri"/>
                <a:cs typeface="Calibri"/>
              </a:rPr>
              <a:t>carvão ativo</a:t>
            </a:r>
            <a:r>
              <a:rPr sz="1100" spc="20" dirty="0">
                <a:solidFill>
                  <a:srgbClr val="000000"/>
                </a:solidFill>
                <a:latin typeface="Calibri"/>
                <a:cs typeface="Calibri"/>
              </a:rPr>
              <a:t> </a:t>
            </a:r>
            <a:r>
              <a:rPr sz="1100" dirty="0">
                <a:solidFill>
                  <a:srgbClr val="000000"/>
                </a:solidFill>
                <a:latin typeface="Calibri"/>
                <a:cs typeface="Calibri"/>
              </a:rPr>
              <a:t>do canister. </a:t>
            </a:r>
            <a:r>
              <a:rPr sz="1100">
                <a:solidFill>
                  <a:srgbClr val="000000"/>
                </a:solidFill>
                <a:latin typeface="Calibri"/>
                <a:cs typeface="Calibri"/>
              </a:rPr>
              <a:t>Quando o</a:t>
            </a:r>
            <a:r>
              <a:rPr lang="pt-BR" sz="1100">
                <a:solidFill>
                  <a:srgbClr val="000000"/>
                </a:solidFill>
                <a:latin typeface="Calibri"/>
                <a:cs typeface="Calibri"/>
              </a:rPr>
              <a:t> </a:t>
            </a:r>
            <a:r>
              <a:rPr sz="1100">
                <a:solidFill>
                  <a:srgbClr val="000000"/>
                </a:solidFill>
                <a:latin typeface="Calibri"/>
                <a:cs typeface="Calibri"/>
              </a:rPr>
              <a:t>motor</a:t>
            </a:r>
            <a:r>
              <a:rPr sz="1100" spc="-10">
                <a:solidFill>
                  <a:srgbClr val="000000"/>
                </a:solidFill>
                <a:latin typeface="Calibri"/>
                <a:cs typeface="Calibri"/>
              </a:rPr>
              <a:t> </a:t>
            </a:r>
            <a:r>
              <a:rPr sz="1100" dirty="0">
                <a:solidFill>
                  <a:srgbClr val="000000"/>
                </a:solidFill>
                <a:latin typeface="Calibri"/>
                <a:cs typeface="Calibri"/>
              </a:rPr>
              <a:t>está em marcha,</a:t>
            </a:r>
            <a:r>
              <a:rPr sz="1100" spc="-12" dirty="0">
                <a:solidFill>
                  <a:srgbClr val="000000"/>
                </a:solidFill>
                <a:latin typeface="Calibri"/>
                <a:cs typeface="Calibri"/>
              </a:rPr>
              <a:t> </a:t>
            </a:r>
            <a:r>
              <a:rPr sz="1100" dirty="0">
                <a:solidFill>
                  <a:srgbClr val="000000"/>
                </a:solidFill>
                <a:latin typeface="Calibri"/>
                <a:cs typeface="Calibri"/>
              </a:rPr>
              <a:t>os vapores</a:t>
            </a:r>
            <a:r>
              <a:rPr sz="1100" spc="12"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canister libertam-se na câmara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combustão para</a:t>
            </a:r>
            <a:r>
              <a:rPr sz="1100" spc="-15" dirty="0">
                <a:solidFill>
                  <a:srgbClr val="000000"/>
                </a:solidFill>
                <a:latin typeface="Calibri"/>
                <a:cs typeface="Calibri"/>
              </a:rPr>
              <a:t> </a:t>
            </a:r>
            <a:r>
              <a:rPr sz="1100" dirty="0">
                <a:solidFill>
                  <a:srgbClr val="000000"/>
                </a:solidFill>
                <a:latin typeface="Calibri"/>
                <a:cs typeface="Calibri"/>
              </a:rPr>
              <a:t>serem </a:t>
            </a:r>
            <a:r>
              <a:rPr sz="1100">
                <a:solidFill>
                  <a:srgbClr val="000000"/>
                </a:solidFill>
                <a:latin typeface="Calibri"/>
                <a:cs typeface="Calibri"/>
              </a:rPr>
              <a:t>queimados,</a:t>
            </a:r>
            <a:r>
              <a:rPr lang="pt-BR" sz="1100">
                <a:solidFill>
                  <a:srgbClr val="000000"/>
                </a:solidFill>
                <a:latin typeface="Calibri"/>
                <a:cs typeface="Calibri"/>
              </a:rPr>
              <a:t> </a:t>
            </a:r>
            <a:r>
              <a:rPr sz="1100">
                <a:solidFill>
                  <a:srgbClr val="000000"/>
                </a:solidFill>
                <a:latin typeface="Calibri"/>
                <a:cs typeface="Calibri"/>
              </a:rPr>
              <a:t>evitando </a:t>
            </a:r>
            <a:r>
              <a:rPr sz="1100" dirty="0">
                <a:solidFill>
                  <a:srgbClr val="000000"/>
                </a:solidFill>
                <a:latin typeface="Calibri"/>
                <a:cs typeface="Calibri"/>
              </a:rPr>
              <a:t>que entrem</a:t>
            </a:r>
            <a:r>
              <a:rPr sz="1100" spc="17" dirty="0">
                <a:solidFill>
                  <a:srgbClr val="000000"/>
                </a:solidFill>
                <a:latin typeface="Calibri"/>
                <a:cs typeface="Calibri"/>
              </a:rPr>
              <a:t> </a:t>
            </a:r>
            <a:r>
              <a:rPr sz="1100" dirty="0">
                <a:solidFill>
                  <a:srgbClr val="000000"/>
                </a:solidFill>
                <a:latin typeface="Calibri"/>
                <a:cs typeface="Calibri"/>
              </a:rPr>
              <a:t>na atmosfera e a contaminem.</a:t>
            </a:r>
          </a:p>
        </p:txBody>
      </p:sp>
      <p:sp>
        <p:nvSpPr>
          <p:cNvPr id="7" name="object 7"/>
          <p:cNvSpPr txBox="1"/>
          <p:nvPr/>
        </p:nvSpPr>
        <p:spPr>
          <a:xfrm>
            <a:off x="692155" y="2919505"/>
            <a:ext cx="6445753" cy="85921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libertação tem a função de equilibrar a pressão de ar no</a:t>
            </a:r>
            <a:r>
              <a:rPr sz="1100" spc="14" dirty="0">
                <a:solidFill>
                  <a:srgbClr val="000000"/>
                </a:solidFill>
                <a:latin typeface="Calibri"/>
                <a:cs typeface="Calibri"/>
              </a:rPr>
              <a:t> </a:t>
            </a:r>
            <a:r>
              <a:rPr sz="1100" dirty="0">
                <a:solidFill>
                  <a:srgbClr val="000000"/>
                </a:solidFill>
                <a:latin typeface="Calibri"/>
                <a:cs typeface="Calibri"/>
              </a:rPr>
              <a:t>depósito</a:t>
            </a:r>
            <a:r>
              <a:rPr sz="1100" spc="19" dirty="0">
                <a:solidFill>
                  <a:srgbClr val="000000"/>
                </a:solidFill>
                <a:latin typeface="Calibri"/>
                <a:cs typeface="Calibri"/>
              </a:rPr>
              <a:t> </a:t>
            </a:r>
            <a:r>
              <a:rPr sz="1100" dirty="0">
                <a:solidFill>
                  <a:srgbClr val="000000"/>
                </a:solidFill>
                <a:latin typeface="Calibri"/>
                <a:cs typeface="Calibri"/>
              </a:rPr>
              <a:t>de combustível. Quando a pressão do ar</a:t>
            </a:r>
          </a:p>
          <a:p>
            <a:pPr marL="0" marR="0">
              <a:lnSpc>
                <a:spcPts val="1344"/>
              </a:lnSpc>
              <a:spcBef>
                <a:spcPts val="50"/>
              </a:spcBef>
              <a:spcAft>
                <a:spcPts val="0"/>
              </a:spcAft>
            </a:pP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depósito de combustível é mais baixa</a:t>
            </a:r>
            <a:r>
              <a:rPr sz="1100" spc="-22" dirty="0">
                <a:solidFill>
                  <a:srgbClr val="000000"/>
                </a:solidFill>
                <a:latin typeface="Calibri"/>
                <a:cs typeface="Calibri"/>
              </a:rPr>
              <a:t> </a:t>
            </a:r>
            <a:r>
              <a:rPr sz="1100" dirty="0">
                <a:solidFill>
                  <a:srgbClr val="000000"/>
                </a:solidFill>
                <a:latin typeface="Calibri"/>
                <a:cs typeface="Calibri"/>
              </a:rPr>
              <a:t>do que a exterior, equilibra-se essa pressão através</a:t>
            </a:r>
            <a:r>
              <a:rPr sz="1100" spc="14"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tubo do</a:t>
            </a:r>
          </a:p>
          <a:p>
            <a:pPr marL="0" marR="0">
              <a:lnSpc>
                <a:spcPts val="1343"/>
              </a:lnSpc>
              <a:spcBef>
                <a:spcPts val="0"/>
              </a:spcBef>
              <a:spcAft>
                <a:spcPts val="0"/>
              </a:spcAft>
            </a:pPr>
            <a:r>
              <a:rPr sz="1100" dirty="0">
                <a:solidFill>
                  <a:srgbClr val="000000"/>
                </a:solidFill>
                <a:latin typeface="Calibri"/>
                <a:cs typeface="Calibri"/>
              </a:rPr>
              <a:t>canister. Certifique-se</a:t>
            </a:r>
            <a:r>
              <a:rPr sz="1100" spc="-12" dirty="0">
                <a:solidFill>
                  <a:srgbClr val="000000"/>
                </a:solidFill>
                <a:latin typeface="Calibri"/>
                <a:cs typeface="Calibri"/>
              </a:rPr>
              <a:t> </a:t>
            </a:r>
            <a:r>
              <a:rPr sz="1100" dirty="0">
                <a:solidFill>
                  <a:srgbClr val="000000"/>
                </a:solidFill>
                <a:latin typeface="Calibri"/>
                <a:cs typeface="Calibri"/>
              </a:rPr>
              <a:t>que os</a:t>
            </a:r>
            <a:r>
              <a:rPr sz="1100" spc="10" dirty="0">
                <a:solidFill>
                  <a:srgbClr val="000000"/>
                </a:solidFill>
                <a:latin typeface="Calibri"/>
                <a:cs typeface="Calibri"/>
              </a:rPr>
              <a:t> </a:t>
            </a:r>
            <a:r>
              <a:rPr sz="1100" dirty="0">
                <a:solidFill>
                  <a:srgbClr val="000000"/>
                </a:solidFill>
                <a:latin typeface="Calibri"/>
                <a:cs typeface="Calibri"/>
              </a:rPr>
              <a:t>tubos de ligação não estão obstruídos, beliscados</a:t>
            </a:r>
            <a:r>
              <a:rPr sz="1100" spc="13" dirty="0">
                <a:solidFill>
                  <a:srgbClr val="000000"/>
                </a:solidFill>
                <a:latin typeface="Calibri"/>
                <a:cs typeface="Calibri"/>
              </a:rPr>
              <a:t> </a:t>
            </a:r>
            <a:r>
              <a:rPr sz="1100" dirty="0">
                <a:solidFill>
                  <a:srgbClr val="000000"/>
                </a:solidFill>
                <a:latin typeface="Calibri"/>
                <a:cs typeface="Calibri"/>
              </a:rPr>
              <a:t>nem</a:t>
            </a:r>
            <a:r>
              <a:rPr sz="1100" spc="23" dirty="0">
                <a:solidFill>
                  <a:srgbClr val="000000"/>
                </a:solidFill>
                <a:latin typeface="Calibri"/>
                <a:cs typeface="Calibri"/>
              </a:rPr>
              <a:t> </a:t>
            </a:r>
            <a:r>
              <a:rPr sz="1100" dirty="0">
                <a:solidFill>
                  <a:srgbClr val="000000"/>
                </a:solidFill>
                <a:latin typeface="Calibri"/>
                <a:cs typeface="Calibri"/>
              </a:rPr>
              <a:t>bloqueados, e certifique-</a:t>
            </a:r>
          </a:p>
          <a:p>
            <a:pPr marL="0" marR="0">
              <a:lnSpc>
                <a:spcPts val="1344"/>
              </a:lnSpc>
              <a:spcBef>
                <a:spcPts val="50"/>
              </a:spcBef>
              <a:spcAft>
                <a:spcPts val="0"/>
              </a:spcAft>
            </a:pPr>
            <a:r>
              <a:rPr sz="1100" dirty="0">
                <a:solidFill>
                  <a:srgbClr val="000000"/>
                </a:solidFill>
                <a:latin typeface="Calibri"/>
                <a:cs typeface="Calibri"/>
              </a:rPr>
              <a:t>se que a instalação</a:t>
            </a:r>
            <a:r>
              <a:rPr sz="1100" spc="17" dirty="0">
                <a:solidFill>
                  <a:srgbClr val="000000"/>
                </a:solidFill>
                <a:latin typeface="Calibri"/>
                <a:cs typeface="Calibri"/>
              </a:rPr>
              <a:t> </a:t>
            </a:r>
            <a:r>
              <a:rPr sz="1100" dirty="0">
                <a:solidFill>
                  <a:srgbClr val="000000"/>
                </a:solidFill>
                <a:latin typeface="Calibri"/>
                <a:cs typeface="Calibri"/>
              </a:rPr>
              <a:t>da válvula de descarga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da bomba de gasolina não possa</a:t>
            </a:r>
            <a:r>
              <a:rPr sz="1100" spc="-21" dirty="0">
                <a:solidFill>
                  <a:srgbClr val="000000"/>
                </a:solidFill>
                <a:latin typeface="Calibri"/>
                <a:cs typeface="Calibri"/>
              </a:rPr>
              <a:t> </a:t>
            </a:r>
            <a:r>
              <a:rPr sz="1100" dirty="0">
                <a:solidFill>
                  <a:srgbClr val="000000"/>
                </a:solidFill>
                <a:latin typeface="Calibri"/>
                <a:cs typeface="Calibri"/>
              </a:rPr>
              <a:t>danificar-se </a:t>
            </a:r>
            <a:r>
              <a:rPr sz="1100" spc="16" dirty="0">
                <a:solidFill>
                  <a:srgbClr val="000000"/>
                </a:solidFill>
                <a:latin typeface="Calibri"/>
                <a:cs typeface="Calibri"/>
              </a:rPr>
              <a:t>e,</a:t>
            </a:r>
            <a:r>
              <a:rPr sz="1100" spc="-31" dirty="0">
                <a:solidFill>
                  <a:srgbClr val="000000"/>
                </a:solidFill>
                <a:latin typeface="Calibri"/>
                <a:cs typeface="Calibri"/>
              </a:rPr>
              <a:t> </a:t>
            </a:r>
            <a:r>
              <a:rPr sz="1100" dirty="0">
                <a:solidFill>
                  <a:srgbClr val="000000"/>
                </a:solidFill>
                <a:latin typeface="Calibri"/>
                <a:cs typeface="Calibri"/>
              </a:rPr>
              <a:t>como</a:t>
            </a:r>
          </a:p>
          <a:p>
            <a:pPr marL="0" marR="0">
              <a:lnSpc>
                <a:spcPts val="1344"/>
              </a:lnSpc>
              <a:spcBef>
                <a:spcPts val="0"/>
              </a:spcBef>
              <a:spcAft>
                <a:spcPts val="0"/>
              </a:spcAft>
            </a:pPr>
            <a:r>
              <a:rPr sz="1100" dirty="0">
                <a:solidFill>
                  <a:srgbClr val="000000"/>
                </a:solidFill>
                <a:latin typeface="Calibri"/>
                <a:cs typeface="Calibri"/>
              </a:rPr>
              <a:t>consequência, o depósito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combustível</a:t>
            </a:r>
            <a:r>
              <a:rPr sz="1100" spc="-10" dirty="0">
                <a:solidFill>
                  <a:srgbClr val="000000"/>
                </a:solidFill>
                <a:latin typeface="Calibri"/>
                <a:cs typeface="Calibri"/>
              </a:rPr>
              <a:t> </a:t>
            </a:r>
            <a:r>
              <a:rPr sz="1100" dirty="0">
                <a:solidFill>
                  <a:srgbClr val="000000"/>
                </a:solidFill>
                <a:latin typeface="Calibri"/>
                <a:cs typeface="Calibri"/>
              </a:rPr>
              <a:t>possa</a:t>
            </a:r>
            <a:r>
              <a:rPr sz="1100" spc="-22" dirty="0">
                <a:solidFill>
                  <a:srgbClr val="000000"/>
                </a:solidFill>
                <a:latin typeface="Calibri"/>
                <a:cs typeface="Calibri"/>
              </a:rPr>
              <a:t> </a:t>
            </a:r>
            <a:r>
              <a:rPr sz="1100" dirty="0">
                <a:solidFill>
                  <a:srgbClr val="000000"/>
                </a:solidFill>
                <a:latin typeface="Calibri"/>
                <a:cs typeface="Calibri"/>
              </a:rPr>
              <a:t>deformar-se </a:t>
            </a:r>
            <a:r>
              <a:rPr sz="1100" spc="16" dirty="0">
                <a:solidFill>
                  <a:srgbClr val="000000"/>
                </a:solidFill>
                <a:latin typeface="Calibri"/>
                <a:cs typeface="Calibri"/>
              </a:rPr>
              <a:t>ou</a:t>
            </a:r>
            <a:r>
              <a:rPr sz="1100" spc="-26" dirty="0">
                <a:solidFill>
                  <a:srgbClr val="000000"/>
                </a:solidFill>
                <a:latin typeface="Calibri"/>
                <a:cs typeface="Calibri"/>
              </a:rPr>
              <a:t> </a:t>
            </a:r>
            <a:r>
              <a:rPr sz="1100">
                <a:solidFill>
                  <a:srgbClr val="000000"/>
                </a:solidFill>
                <a:latin typeface="Calibri"/>
                <a:cs typeface="Calibri"/>
              </a:rPr>
              <a:t>ter </a:t>
            </a:r>
            <a:r>
              <a:rPr lang="pt-BR" sz="1100">
                <a:solidFill>
                  <a:srgbClr val="000000"/>
                </a:solidFill>
                <a:latin typeface="Calibri"/>
                <a:cs typeface="Calibri"/>
              </a:rPr>
              <a:t>estufamento</a:t>
            </a:r>
            <a:r>
              <a:rPr sz="1100">
                <a:solidFill>
                  <a:srgbClr val="000000"/>
                </a:solidFill>
                <a:latin typeface="Calibri"/>
                <a:cs typeface="Calibri"/>
              </a:rPr>
              <a:t> </a:t>
            </a:r>
            <a:r>
              <a:rPr sz="1100" dirty="0">
                <a:solidFill>
                  <a:srgbClr val="000000"/>
                </a:solidFill>
                <a:latin typeface="Calibri"/>
                <a:cs typeface="Calibri"/>
              </a:rPr>
              <a:t>e danificar outros</a:t>
            </a:r>
            <a:r>
              <a:rPr sz="1100" spc="-13" dirty="0">
                <a:solidFill>
                  <a:srgbClr val="000000"/>
                </a:solidFill>
                <a:latin typeface="Calibri"/>
                <a:cs typeface="Calibri"/>
              </a:rPr>
              <a:t> </a:t>
            </a:r>
            <a:r>
              <a:rPr sz="1100" dirty="0">
                <a:solidFill>
                  <a:srgbClr val="000000"/>
                </a:solidFill>
                <a:latin typeface="Calibri"/>
                <a:cs typeface="Calibri"/>
              </a:rPr>
              <a:t>componentes.</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79</a:t>
            </a:r>
          </a:p>
        </p:txBody>
      </p:sp>
      <p:sp>
        <p:nvSpPr>
          <p:cNvPr id="9" name="object 4">
            <a:extLst>
              <a:ext uri="{FF2B5EF4-FFF2-40B4-BE49-F238E27FC236}">
                <a16:creationId xmlns:a16="http://schemas.microsoft.com/office/drawing/2014/main" id="{932EDB79-A280-DA65-9BDB-76C7F9C6E1CE}"/>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458978" y="739003"/>
            <a:ext cx="3679311" cy="2405891"/>
          </a:xfrm>
          <a:prstGeom prst="rect">
            <a:avLst/>
          </a:prstGeom>
          <a:blipFill>
            <a:blip r:embed="rId2" cstate="print"/>
            <a:stretch>
              <a:fillRect r="-6314"/>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4498330" y="932458"/>
            <a:ext cx="2629162" cy="307777"/>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O diagrama mostra as ligações</a:t>
            </a:r>
            <a:r>
              <a:rPr sz="1000" spc="-15" dirty="0">
                <a:solidFill>
                  <a:srgbClr val="000000"/>
                </a:solidFill>
                <a:latin typeface="Calibri"/>
                <a:cs typeface="Calibri"/>
              </a:rPr>
              <a:t> </a:t>
            </a:r>
            <a:r>
              <a:rPr sz="1000" spc="13" dirty="0">
                <a:solidFill>
                  <a:srgbClr val="000000"/>
                </a:solidFill>
                <a:latin typeface="Calibri"/>
                <a:cs typeface="Calibri"/>
              </a:rPr>
              <a:t>do</a:t>
            </a:r>
            <a:r>
              <a:rPr sz="1000" spc="-16" dirty="0">
                <a:solidFill>
                  <a:srgbClr val="000000"/>
                </a:solidFill>
                <a:latin typeface="Calibri"/>
                <a:cs typeface="Calibri"/>
              </a:rPr>
              <a:t> </a:t>
            </a:r>
            <a:r>
              <a:rPr sz="1000" dirty="0">
                <a:solidFill>
                  <a:srgbClr val="000000"/>
                </a:solidFill>
                <a:latin typeface="Calibri"/>
                <a:cs typeface="Calibri"/>
              </a:rPr>
              <a:t>sistema </a:t>
            </a:r>
            <a:r>
              <a:rPr sz="1000">
                <a:solidFill>
                  <a:srgbClr val="000000"/>
                </a:solidFill>
                <a:latin typeface="Calibri"/>
                <a:cs typeface="Calibri"/>
              </a:rPr>
              <a:t>de controlo</a:t>
            </a:r>
            <a:r>
              <a:rPr lang="pt-BR" sz="1000">
                <a:solidFill>
                  <a:srgbClr val="000000"/>
                </a:solidFill>
                <a:latin typeface="Calibri"/>
                <a:cs typeface="Calibri"/>
              </a:rPr>
              <a:t> </a:t>
            </a:r>
            <a:r>
              <a:rPr sz="1000">
                <a:solidFill>
                  <a:srgbClr val="000000"/>
                </a:solidFill>
                <a:latin typeface="Calibri"/>
                <a:cs typeface="Calibri"/>
              </a:rPr>
              <a:t>de </a:t>
            </a:r>
            <a:r>
              <a:rPr sz="1000" dirty="0">
                <a:solidFill>
                  <a:srgbClr val="000000"/>
                </a:solidFill>
                <a:latin typeface="Calibri"/>
                <a:cs typeface="Calibri"/>
              </a:rPr>
              <a:t>evaporação </a:t>
            </a:r>
            <a:r>
              <a:rPr sz="1000" spc="13" dirty="0">
                <a:solidFill>
                  <a:srgbClr val="000000"/>
                </a:solidFill>
                <a:latin typeface="Calibri"/>
                <a:cs typeface="Calibri"/>
              </a:rPr>
              <a:t>do</a:t>
            </a:r>
            <a:r>
              <a:rPr sz="1000" spc="-16" dirty="0">
                <a:solidFill>
                  <a:srgbClr val="000000"/>
                </a:solidFill>
                <a:latin typeface="Calibri"/>
                <a:cs typeface="Calibri"/>
              </a:rPr>
              <a:t> </a:t>
            </a:r>
            <a:r>
              <a:rPr sz="1000" dirty="0">
                <a:solidFill>
                  <a:srgbClr val="000000"/>
                </a:solidFill>
                <a:latin typeface="Calibri"/>
                <a:cs typeface="Calibri"/>
              </a:rPr>
              <a:t>combustível.</a:t>
            </a:r>
          </a:p>
        </p:txBody>
      </p:sp>
      <p:sp>
        <p:nvSpPr>
          <p:cNvPr id="6" name="object 6"/>
          <p:cNvSpPr txBox="1"/>
          <p:nvPr/>
        </p:nvSpPr>
        <p:spPr>
          <a:xfrm>
            <a:off x="576072" y="3270886"/>
            <a:ext cx="632025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 Quando o</a:t>
            </a:r>
            <a:r>
              <a:rPr sz="1100" spc="17" dirty="0">
                <a:solidFill>
                  <a:srgbClr val="000000"/>
                </a:solidFill>
                <a:latin typeface="Calibri"/>
                <a:cs typeface="Calibri"/>
              </a:rPr>
              <a:t> </a:t>
            </a:r>
            <a:r>
              <a:rPr sz="1100" dirty="0">
                <a:solidFill>
                  <a:srgbClr val="000000"/>
                </a:solidFill>
                <a:latin typeface="Calibri"/>
                <a:cs typeface="Calibri"/>
              </a:rPr>
              <a:t>combustível aquece, os</a:t>
            </a:r>
            <a:r>
              <a:rPr sz="1100" spc="10" dirty="0">
                <a:solidFill>
                  <a:srgbClr val="000000"/>
                </a:solidFill>
                <a:latin typeface="Calibri"/>
                <a:cs typeface="Calibri"/>
              </a:rPr>
              <a:t> </a:t>
            </a:r>
            <a:r>
              <a:rPr sz="1100" dirty="0">
                <a:solidFill>
                  <a:srgbClr val="000000"/>
                </a:solidFill>
                <a:latin typeface="Calibri"/>
                <a:cs typeface="Calibri"/>
              </a:rPr>
              <a:t>gases evaporam-se e são absorvidos através da válvula de descarga até</a:t>
            </a:r>
          </a:p>
          <a:p>
            <a:pPr marL="0" marR="0">
              <a:lnSpc>
                <a:spcPts val="1344"/>
              </a:lnSpc>
              <a:spcBef>
                <a:spcPts val="50"/>
              </a:spcBef>
              <a:spcAft>
                <a:spcPts val="0"/>
              </a:spcAft>
            </a:pPr>
            <a:r>
              <a:rPr sz="1100" dirty="0">
                <a:solidFill>
                  <a:srgbClr val="000000"/>
                </a:solidFill>
                <a:latin typeface="Calibri"/>
                <a:cs typeface="Calibri"/>
              </a:rPr>
              <a:t>ao extremo “Depósito” do canister.</a:t>
            </a:r>
          </a:p>
        </p:txBody>
      </p:sp>
      <p:sp>
        <p:nvSpPr>
          <p:cNvPr id="7" name="object 7"/>
          <p:cNvSpPr txBox="1"/>
          <p:nvPr/>
        </p:nvSpPr>
        <p:spPr>
          <a:xfrm>
            <a:off x="576072" y="3662554"/>
            <a:ext cx="632059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(2) Quando</a:t>
            </a:r>
            <a:r>
              <a:rPr sz="1100" spc="20"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moto</a:t>
            </a:r>
            <a:r>
              <a:rPr sz="1100" spc="12" dirty="0">
                <a:solidFill>
                  <a:srgbClr val="000000"/>
                </a:solidFill>
                <a:latin typeface="Calibri"/>
                <a:cs typeface="Calibri"/>
              </a:rPr>
              <a:t>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inclina mais de 60º,</a:t>
            </a:r>
            <a:r>
              <a:rPr sz="1100" spc="-11" dirty="0">
                <a:solidFill>
                  <a:srgbClr val="000000"/>
                </a:solidFill>
                <a:latin typeface="Calibri"/>
                <a:cs typeface="Calibri"/>
              </a:rPr>
              <a:t> </a:t>
            </a:r>
            <a:r>
              <a:rPr sz="1100" dirty="0">
                <a:solidFill>
                  <a:srgbClr val="000000"/>
                </a:solidFill>
                <a:latin typeface="Calibri"/>
                <a:cs typeface="Calibri"/>
              </a:rPr>
              <a:t>a válvula de descarga fecha o fluxo</a:t>
            </a:r>
            <a:r>
              <a:rPr sz="1100" spc="19" dirty="0">
                <a:solidFill>
                  <a:srgbClr val="000000"/>
                </a:solidFill>
                <a:latin typeface="Calibri"/>
                <a:cs typeface="Calibri"/>
              </a:rPr>
              <a:t> </a:t>
            </a:r>
            <a:r>
              <a:rPr sz="1100" spc="-15" dirty="0">
                <a:solidFill>
                  <a:srgbClr val="000000"/>
                </a:solidFill>
                <a:latin typeface="Calibri"/>
                <a:cs typeface="Calibri"/>
              </a:rPr>
              <a:t>de</a:t>
            </a:r>
            <a:r>
              <a:rPr sz="1100" dirty="0">
                <a:solidFill>
                  <a:srgbClr val="000000"/>
                </a:solidFill>
                <a:latin typeface="Calibri"/>
                <a:cs typeface="Calibri"/>
              </a:rPr>
              <a:t> vapores de gasolina desde</a:t>
            </a:r>
            <a:r>
              <a:rPr sz="1100" spc="-12" dirty="0">
                <a:solidFill>
                  <a:srgbClr val="000000"/>
                </a:solidFill>
                <a:latin typeface="Calibri"/>
                <a:cs typeface="Calibri"/>
              </a:rPr>
              <a:t> </a:t>
            </a:r>
            <a:r>
              <a:rPr sz="1100" dirty="0">
                <a:solidFill>
                  <a:srgbClr val="000000"/>
                </a:solidFill>
                <a:latin typeface="Calibri"/>
                <a:cs typeface="Calibri"/>
              </a:rPr>
              <a:t>a</a:t>
            </a:r>
          </a:p>
          <a:p>
            <a:pPr marL="0" marR="0">
              <a:lnSpc>
                <a:spcPts val="1344"/>
              </a:lnSpc>
              <a:spcBef>
                <a:spcPts val="50"/>
              </a:spcBef>
              <a:spcAft>
                <a:spcPts val="0"/>
              </a:spcAft>
            </a:pPr>
            <a:r>
              <a:rPr sz="1100" dirty="0">
                <a:solidFill>
                  <a:srgbClr val="000000"/>
                </a:solidFill>
                <a:latin typeface="Calibri"/>
                <a:cs typeface="Calibri"/>
              </a:rPr>
              <a:t>válvula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descarga ao</a:t>
            </a:r>
            <a:r>
              <a:rPr sz="1100" spc="18" dirty="0">
                <a:solidFill>
                  <a:srgbClr val="000000"/>
                </a:solidFill>
                <a:latin typeface="Calibri"/>
                <a:cs typeface="Calibri"/>
              </a:rPr>
              <a:t> </a:t>
            </a:r>
            <a:r>
              <a:rPr sz="1100" dirty="0">
                <a:solidFill>
                  <a:srgbClr val="000000"/>
                </a:solidFill>
                <a:latin typeface="Calibri"/>
                <a:cs typeface="Calibri"/>
              </a:rPr>
              <a:t>canister.</a:t>
            </a:r>
          </a:p>
        </p:txBody>
      </p:sp>
      <p:sp>
        <p:nvSpPr>
          <p:cNvPr id="8" name="object 8"/>
          <p:cNvSpPr txBox="1"/>
          <p:nvPr/>
        </p:nvSpPr>
        <p:spPr>
          <a:xfrm>
            <a:off x="576072" y="4055746"/>
            <a:ext cx="6270337"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(3) O ar fresco flui desde o extremo de ligação à atmosfera até ao</a:t>
            </a:r>
            <a:r>
              <a:rPr sz="1100" spc="11" dirty="0">
                <a:solidFill>
                  <a:srgbClr val="000000"/>
                </a:solidFill>
                <a:latin typeface="Calibri"/>
                <a:cs typeface="Calibri"/>
              </a:rPr>
              <a:t> </a:t>
            </a:r>
            <a:r>
              <a:rPr sz="1100" dirty="0">
                <a:solidFill>
                  <a:srgbClr val="000000"/>
                </a:solidFill>
                <a:latin typeface="Calibri"/>
                <a:cs typeface="Calibri"/>
              </a:rPr>
              <a:t>extremo do “Purgador” do canister, o que</a:t>
            </a:r>
          </a:p>
          <a:p>
            <a:pPr marL="0" marR="0">
              <a:lnSpc>
                <a:spcPts val="1332"/>
              </a:lnSpc>
              <a:spcBef>
                <a:spcPts val="50"/>
              </a:spcBef>
              <a:spcAft>
                <a:spcPts val="0"/>
              </a:spcAft>
            </a:pPr>
            <a:r>
              <a:rPr sz="1100" dirty="0">
                <a:solidFill>
                  <a:srgbClr val="000000"/>
                </a:solidFill>
                <a:latin typeface="Calibri"/>
                <a:cs typeface="Calibri"/>
              </a:rPr>
              <a:t>conduz os</a:t>
            </a:r>
            <a:r>
              <a:rPr sz="1100" spc="-12" dirty="0">
                <a:solidFill>
                  <a:srgbClr val="000000"/>
                </a:solidFill>
                <a:latin typeface="Calibri"/>
                <a:cs typeface="Calibri"/>
              </a:rPr>
              <a:t> </a:t>
            </a:r>
            <a:r>
              <a:rPr sz="1100" dirty="0">
                <a:solidFill>
                  <a:srgbClr val="000000"/>
                </a:solidFill>
                <a:latin typeface="Calibri"/>
                <a:cs typeface="Calibri"/>
              </a:rPr>
              <a:t>vapores de gasolina ao</a:t>
            </a:r>
            <a:r>
              <a:rPr sz="1100" spc="15" dirty="0">
                <a:solidFill>
                  <a:srgbClr val="000000"/>
                </a:solidFill>
                <a:latin typeface="Calibri"/>
                <a:cs typeface="Calibri"/>
              </a:rPr>
              <a:t> </a:t>
            </a:r>
            <a:r>
              <a:rPr sz="1100" dirty="0">
                <a:solidFill>
                  <a:srgbClr val="000000"/>
                </a:solidFill>
                <a:latin typeface="Calibri"/>
                <a:cs typeface="Calibri"/>
              </a:rPr>
              <a:t>corpo</a:t>
            </a:r>
            <a:r>
              <a:rPr sz="1100" spc="15" dirty="0">
                <a:solidFill>
                  <a:srgbClr val="000000"/>
                </a:solidFill>
                <a:latin typeface="Calibri"/>
                <a:cs typeface="Calibri"/>
              </a:rPr>
              <a:t> </a:t>
            </a:r>
            <a:r>
              <a:rPr sz="1100" dirty="0">
                <a:solidFill>
                  <a:srgbClr val="000000"/>
                </a:solidFill>
                <a:latin typeface="Calibri"/>
                <a:cs typeface="Calibri"/>
              </a:rPr>
              <a:t>de injeção</a:t>
            </a:r>
            <a:r>
              <a:rPr sz="1100" spc="13" dirty="0">
                <a:solidFill>
                  <a:srgbClr val="000000"/>
                </a:solidFill>
                <a:latin typeface="Calibri"/>
                <a:cs typeface="Calibri"/>
              </a:rPr>
              <a:t> </a:t>
            </a:r>
            <a:r>
              <a:rPr sz="1100" dirty="0">
                <a:solidFill>
                  <a:srgbClr val="000000"/>
                </a:solidFill>
                <a:latin typeface="Calibri"/>
                <a:cs typeface="Calibri"/>
              </a:rPr>
              <a:t>e deste ao tubo</a:t>
            </a:r>
            <a:r>
              <a:rPr sz="1100" spc="11" dirty="0">
                <a:solidFill>
                  <a:srgbClr val="000000"/>
                </a:solidFill>
                <a:latin typeface="Calibri"/>
                <a:cs typeface="Calibri"/>
              </a:rPr>
              <a:t> </a:t>
            </a:r>
            <a:r>
              <a:rPr sz="1100" dirty="0">
                <a:solidFill>
                  <a:srgbClr val="000000"/>
                </a:solidFill>
                <a:latin typeface="Calibri"/>
                <a:cs typeface="Calibri"/>
              </a:rPr>
              <a:t>de admissão</a:t>
            </a:r>
            <a:r>
              <a:rPr sz="1100" spc="13" dirty="0">
                <a:solidFill>
                  <a:srgbClr val="000000"/>
                </a:solidFill>
                <a:latin typeface="Calibri"/>
                <a:cs typeface="Calibri"/>
              </a:rPr>
              <a:t> </a:t>
            </a:r>
            <a:r>
              <a:rPr sz="1100" dirty="0">
                <a:solidFill>
                  <a:srgbClr val="000000"/>
                </a:solidFill>
                <a:latin typeface="Calibri"/>
                <a:cs typeface="Calibri"/>
              </a:rPr>
              <a:t>para entrar</a:t>
            </a:r>
            <a:r>
              <a:rPr sz="1100" spc="-19" dirty="0">
                <a:solidFill>
                  <a:srgbClr val="000000"/>
                </a:solidFill>
                <a:latin typeface="Calibri"/>
                <a:cs typeface="Calibri"/>
              </a:rPr>
              <a:t> </a:t>
            </a:r>
            <a:r>
              <a:rPr sz="1100" dirty="0">
                <a:solidFill>
                  <a:srgbClr val="000000"/>
                </a:solidFill>
                <a:latin typeface="Calibri"/>
                <a:cs typeface="Calibri"/>
              </a:rPr>
              <a:t>a câmara </a:t>
            </a:r>
            <a:r>
              <a:rPr sz="1100" spc="-15" dirty="0">
                <a:solidFill>
                  <a:srgbClr val="000000"/>
                </a:solidFill>
                <a:latin typeface="Calibri"/>
                <a:cs typeface="Calibri"/>
              </a:rPr>
              <a:t>de</a:t>
            </a:r>
          </a:p>
          <a:p>
            <a:pPr marL="0" marR="0">
              <a:lnSpc>
                <a:spcPts val="1343"/>
              </a:lnSpc>
              <a:spcBef>
                <a:spcPts val="0"/>
              </a:spcBef>
              <a:spcAft>
                <a:spcPts val="0"/>
              </a:spcAft>
            </a:pPr>
            <a:r>
              <a:rPr sz="1100" dirty="0">
                <a:solidFill>
                  <a:srgbClr val="000000"/>
                </a:solidFill>
                <a:latin typeface="Calibri"/>
                <a:cs typeface="Calibri"/>
              </a:rPr>
              <a:t>combustão</a:t>
            </a:r>
            <a:r>
              <a:rPr sz="1100" spc="18" dirty="0">
                <a:solidFill>
                  <a:srgbClr val="000000"/>
                </a:solidFill>
                <a:latin typeface="Calibri"/>
                <a:cs typeface="Calibri"/>
              </a:rPr>
              <a:t> </a:t>
            </a:r>
            <a:r>
              <a:rPr sz="1100" dirty="0">
                <a:solidFill>
                  <a:srgbClr val="000000"/>
                </a:solidFill>
                <a:latin typeface="Calibri"/>
                <a:cs typeface="Calibri"/>
              </a:rPr>
              <a:t>do motor, onde serão</a:t>
            </a:r>
            <a:r>
              <a:rPr sz="1100" spc="19" dirty="0">
                <a:solidFill>
                  <a:srgbClr val="000000"/>
                </a:solidFill>
                <a:latin typeface="Calibri"/>
                <a:cs typeface="Calibri"/>
              </a:rPr>
              <a:t> </a:t>
            </a:r>
            <a:r>
              <a:rPr sz="1100" dirty="0">
                <a:solidFill>
                  <a:srgbClr val="000000"/>
                </a:solidFill>
                <a:latin typeface="Calibri"/>
                <a:cs typeface="Calibri"/>
              </a:rPr>
              <a:t>queimados.</a:t>
            </a:r>
          </a:p>
        </p:txBody>
      </p:sp>
      <p:sp>
        <p:nvSpPr>
          <p:cNvPr id="9" name="object 9"/>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3811015"/>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2957576"/>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6" name="object 6"/>
          <p:cNvSpPr txBox="1"/>
          <p:nvPr/>
        </p:nvSpPr>
        <p:spPr>
          <a:xfrm>
            <a:off x="684275" y="713969"/>
            <a:ext cx="2055295"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Catalisador de</a:t>
            </a:r>
            <a:r>
              <a:rPr sz="1400" b="1" spc="23" dirty="0">
                <a:solidFill>
                  <a:srgbClr val="365F91"/>
                </a:solidFill>
                <a:latin typeface="Cambria"/>
                <a:cs typeface="Cambria"/>
              </a:rPr>
              <a:t> </a:t>
            </a:r>
            <a:r>
              <a:rPr sz="1400" b="1" dirty="0">
                <a:solidFill>
                  <a:srgbClr val="365F91"/>
                </a:solidFill>
                <a:latin typeface="Cambria"/>
                <a:cs typeface="Cambria"/>
              </a:rPr>
              <a:t>três vias</a:t>
            </a:r>
          </a:p>
        </p:txBody>
      </p:sp>
      <p:sp>
        <p:nvSpPr>
          <p:cNvPr id="7" name="object 7"/>
          <p:cNvSpPr txBox="1"/>
          <p:nvPr/>
        </p:nvSpPr>
        <p:spPr>
          <a:xfrm>
            <a:off x="684275" y="996788"/>
            <a:ext cx="6256727"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sistema</a:t>
            </a:r>
            <a:r>
              <a:rPr sz="1100" spc="-20" dirty="0">
                <a:solidFill>
                  <a:srgbClr val="000000"/>
                </a:solidFill>
                <a:latin typeface="Calibri"/>
                <a:cs typeface="Calibri"/>
              </a:rPr>
              <a:t> </a:t>
            </a:r>
            <a:r>
              <a:rPr sz="1100" dirty="0">
                <a:solidFill>
                  <a:srgbClr val="000000"/>
                </a:solidFill>
                <a:latin typeface="Calibri"/>
                <a:cs typeface="Calibri"/>
              </a:rPr>
              <a:t>de emissões deste modelo está</a:t>
            </a:r>
            <a:r>
              <a:rPr sz="1100" spc="-10" dirty="0">
                <a:solidFill>
                  <a:srgbClr val="000000"/>
                </a:solidFill>
                <a:latin typeface="Calibri"/>
                <a:cs typeface="Calibri"/>
              </a:rPr>
              <a:t> </a:t>
            </a:r>
            <a:r>
              <a:rPr sz="1100" dirty="0">
                <a:solidFill>
                  <a:srgbClr val="000000"/>
                </a:solidFill>
                <a:latin typeface="Calibri"/>
                <a:cs typeface="Calibri"/>
              </a:rPr>
              <a:t>equipado com um catalisador de três</a:t>
            </a:r>
            <a:r>
              <a:rPr sz="1100" spc="-16" dirty="0">
                <a:solidFill>
                  <a:srgbClr val="000000"/>
                </a:solidFill>
                <a:latin typeface="Calibri"/>
                <a:cs typeface="Calibri"/>
              </a:rPr>
              <a:t> </a:t>
            </a:r>
            <a:r>
              <a:rPr sz="1100" dirty="0">
                <a:solidFill>
                  <a:srgbClr val="000000"/>
                </a:solidFill>
                <a:latin typeface="Calibri"/>
                <a:cs typeface="Calibri"/>
              </a:rPr>
              <a:t>vias que</a:t>
            </a:r>
            <a:r>
              <a:rPr sz="1100" spc="22" dirty="0">
                <a:solidFill>
                  <a:srgbClr val="000000"/>
                </a:solidFill>
                <a:latin typeface="Calibri"/>
                <a:cs typeface="Calibri"/>
              </a:rPr>
              <a:t> </a:t>
            </a:r>
            <a:r>
              <a:rPr sz="1100" dirty="0">
                <a:solidFill>
                  <a:srgbClr val="000000"/>
                </a:solidFill>
                <a:latin typeface="Calibri"/>
                <a:cs typeface="Calibri"/>
              </a:rPr>
              <a:t>reduz os gases</a:t>
            </a:r>
          </a:p>
          <a:p>
            <a:pPr marL="0" marR="0">
              <a:lnSpc>
                <a:spcPts val="1344"/>
              </a:lnSpc>
              <a:spcBef>
                <a:spcPts val="50"/>
              </a:spcBef>
              <a:spcAft>
                <a:spcPts val="0"/>
              </a:spcAft>
            </a:pPr>
            <a:r>
              <a:rPr sz="1100" dirty="0">
                <a:solidFill>
                  <a:srgbClr val="000000"/>
                </a:solidFill>
                <a:latin typeface="Calibri"/>
                <a:cs typeface="Calibri"/>
              </a:rPr>
              <a:t>nocivos das emissões do motor. </a:t>
            </a:r>
            <a:r>
              <a:rPr sz="1100" spc="-10" dirty="0">
                <a:solidFill>
                  <a:srgbClr val="000000"/>
                </a:solidFill>
                <a:latin typeface="Calibri"/>
                <a:cs typeface="Calibri"/>
              </a:rPr>
              <a:t>Um</a:t>
            </a:r>
            <a:r>
              <a:rPr sz="1100" dirty="0">
                <a:solidFill>
                  <a:srgbClr val="000000"/>
                </a:solidFill>
                <a:latin typeface="Calibri"/>
                <a:cs typeface="Calibri"/>
              </a:rPr>
              <a:t> mau</a:t>
            </a:r>
            <a:r>
              <a:rPr sz="1100" spc="-12" dirty="0">
                <a:solidFill>
                  <a:srgbClr val="000000"/>
                </a:solidFill>
                <a:latin typeface="Calibri"/>
                <a:cs typeface="Calibri"/>
              </a:rPr>
              <a:t> </a:t>
            </a:r>
            <a:r>
              <a:rPr sz="1100" dirty="0">
                <a:solidFill>
                  <a:srgbClr val="000000"/>
                </a:solidFill>
                <a:latin typeface="Calibri"/>
                <a:cs typeface="Calibri"/>
              </a:rPr>
              <a:t>funcionamento do motor</a:t>
            </a:r>
            <a:r>
              <a:rPr sz="1100" spc="-10" dirty="0">
                <a:solidFill>
                  <a:srgbClr val="000000"/>
                </a:solidFill>
                <a:latin typeface="Calibri"/>
                <a:cs typeface="Calibri"/>
              </a:rPr>
              <a:t> </a:t>
            </a:r>
            <a:r>
              <a:rPr sz="1100" dirty="0">
                <a:solidFill>
                  <a:srgbClr val="000000"/>
                </a:solidFill>
                <a:latin typeface="Calibri"/>
                <a:cs typeface="Calibri"/>
              </a:rPr>
              <a:t>pode danificar o catalisador de três</a:t>
            </a:r>
            <a:r>
              <a:rPr sz="1100" spc="-13" dirty="0">
                <a:solidFill>
                  <a:srgbClr val="000000"/>
                </a:solidFill>
                <a:latin typeface="Calibri"/>
                <a:cs typeface="Calibri"/>
              </a:rPr>
              <a:t> </a:t>
            </a:r>
            <a:r>
              <a:rPr sz="1100" dirty="0">
                <a:solidFill>
                  <a:srgbClr val="000000"/>
                </a:solidFill>
                <a:latin typeface="Calibri"/>
                <a:cs typeface="Calibri"/>
              </a:rPr>
              <a:t>vias,</a:t>
            </a:r>
          </a:p>
          <a:p>
            <a:pPr marL="0" marR="0">
              <a:lnSpc>
                <a:spcPts val="1344"/>
              </a:lnSpc>
              <a:spcBef>
                <a:spcPts val="0"/>
              </a:spcBef>
              <a:spcAft>
                <a:spcPts val="0"/>
              </a:spcAft>
            </a:pPr>
            <a:r>
              <a:rPr sz="1100" dirty="0">
                <a:solidFill>
                  <a:srgbClr val="000000"/>
                </a:solidFill>
                <a:latin typeface="Calibri"/>
                <a:cs typeface="Calibri"/>
              </a:rPr>
              <a:t>pelo</a:t>
            </a:r>
            <a:r>
              <a:rPr sz="1100" spc="11" dirty="0">
                <a:solidFill>
                  <a:srgbClr val="000000"/>
                </a:solidFill>
                <a:latin typeface="Calibri"/>
                <a:cs typeface="Calibri"/>
              </a:rPr>
              <a:t> </a:t>
            </a:r>
            <a:r>
              <a:rPr sz="1100" dirty="0">
                <a:solidFill>
                  <a:srgbClr val="000000"/>
                </a:solidFill>
                <a:latin typeface="Calibri"/>
                <a:cs typeface="Calibri"/>
              </a:rPr>
              <a:t>que é necessário</a:t>
            </a:r>
            <a:r>
              <a:rPr sz="1100" spc="11" dirty="0">
                <a:solidFill>
                  <a:srgbClr val="000000"/>
                </a:solidFill>
                <a:latin typeface="Calibri"/>
                <a:cs typeface="Calibri"/>
              </a:rPr>
              <a:t> </a:t>
            </a:r>
            <a:r>
              <a:rPr sz="1100" dirty="0">
                <a:solidFill>
                  <a:srgbClr val="000000"/>
                </a:solidFill>
                <a:latin typeface="Calibri"/>
                <a:cs typeface="Calibri"/>
              </a:rPr>
              <a:t>seguintes as ações expostas:</a:t>
            </a:r>
          </a:p>
        </p:txBody>
      </p:sp>
      <p:sp>
        <p:nvSpPr>
          <p:cNvPr id="8" name="object 8"/>
          <p:cNvSpPr txBox="1"/>
          <p:nvPr/>
        </p:nvSpPr>
        <p:spPr>
          <a:xfrm>
            <a:off x="684275" y="1559144"/>
            <a:ext cx="47043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Efetue a manutenção</a:t>
            </a:r>
            <a:r>
              <a:rPr sz="1100" spc="11" dirty="0">
                <a:solidFill>
                  <a:srgbClr val="000000"/>
                </a:solidFill>
                <a:latin typeface="Calibri"/>
                <a:cs typeface="Calibri"/>
              </a:rPr>
              <a:t> </a:t>
            </a:r>
            <a:r>
              <a:rPr sz="1100" dirty="0">
                <a:solidFill>
                  <a:srgbClr val="000000"/>
                </a:solidFill>
                <a:latin typeface="Calibri"/>
                <a:cs typeface="Calibri"/>
              </a:rPr>
              <a:t>periódica segundo</a:t>
            </a:r>
            <a:r>
              <a:rPr sz="1100" spc="20" dirty="0">
                <a:solidFill>
                  <a:srgbClr val="000000"/>
                </a:solidFill>
                <a:latin typeface="Calibri"/>
                <a:cs typeface="Calibri"/>
              </a:rPr>
              <a:t> </a:t>
            </a:r>
            <a:r>
              <a:rPr sz="1100" dirty="0">
                <a:solidFill>
                  <a:srgbClr val="000000"/>
                </a:solidFill>
                <a:latin typeface="Calibri"/>
                <a:cs typeface="Calibri"/>
              </a:rPr>
              <a:t>a garantia</a:t>
            </a:r>
            <a:r>
              <a:rPr sz="1100" spc="-20" dirty="0">
                <a:solidFill>
                  <a:srgbClr val="000000"/>
                </a:solidFill>
                <a:latin typeface="Calibri"/>
                <a:cs typeface="Calibri"/>
              </a:rPr>
              <a:t> </a:t>
            </a:r>
            <a:r>
              <a:rPr sz="1100" dirty="0">
                <a:solidFill>
                  <a:srgbClr val="000000"/>
                </a:solidFill>
                <a:latin typeface="Calibri"/>
                <a:cs typeface="Calibri"/>
              </a:rPr>
              <a:t>e o manual do proprietário.</a:t>
            </a:r>
          </a:p>
        </p:txBody>
      </p:sp>
      <p:sp>
        <p:nvSpPr>
          <p:cNvPr id="9" name="object 9"/>
          <p:cNvSpPr txBox="1"/>
          <p:nvPr/>
        </p:nvSpPr>
        <p:spPr>
          <a:xfrm>
            <a:off x="684275" y="1780124"/>
            <a:ext cx="626855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 o motor</a:t>
            </a:r>
            <a:r>
              <a:rPr sz="1100" spc="-10" dirty="0">
                <a:solidFill>
                  <a:srgbClr val="000000"/>
                </a:solidFill>
                <a:latin typeface="Calibri"/>
                <a:cs typeface="Calibri"/>
              </a:rPr>
              <a:t> </a:t>
            </a:r>
            <a:r>
              <a:rPr sz="1100" dirty="0">
                <a:solidFill>
                  <a:srgbClr val="000000"/>
                </a:solidFill>
                <a:latin typeface="Calibri"/>
                <a:cs typeface="Calibri"/>
              </a:rPr>
              <a:t>funcionar de forma instável, entre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contato </a:t>
            </a:r>
            <a:r>
              <a:rPr sz="1100" dirty="0">
                <a:solidFill>
                  <a:srgbClr val="000000"/>
                </a:solidFill>
                <a:latin typeface="Calibri"/>
                <a:cs typeface="Calibri"/>
              </a:rPr>
              <a:t>com a sua Oficina Autorizada VOGE assim</a:t>
            </a:r>
          </a:p>
          <a:p>
            <a:pPr marL="0" marR="0">
              <a:lnSpc>
                <a:spcPts val="1343"/>
              </a:lnSpc>
              <a:spcBef>
                <a:spcPts val="50"/>
              </a:spcBef>
              <a:spcAft>
                <a:spcPts val="0"/>
              </a:spcAft>
            </a:pPr>
            <a:r>
              <a:rPr sz="1100" dirty="0">
                <a:solidFill>
                  <a:srgbClr val="000000"/>
                </a:solidFill>
                <a:latin typeface="Calibri"/>
                <a:cs typeface="Calibri"/>
              </a:rPr>
              <a:t>que possível.</a:t>
            </a:r>
          </a:p>
        </p:txBody>
      </p:sp>
      <p:sp>
        <p:nvSpPr>
          <p:cNvPr id="10" name="object 10"/>
          <p:cNvSpPr txBox="1"/>
          <p:nvPr/>
        </p:nvSpPr>
        <p:spPr>
          <a:xfrm>
            <a:off x="684275" y="2173316"/>
            <a:ext cx="642174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 a luz de aviso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reserva de combustível se acender, reabasteça de combustível imediatamente. Se</a:t>
            </a:r>
            <a:r>
              <a:rPr sz="1100" spc="11" dirty="0">
                <a:solidFill>
                  <a:srgbClr val="000000"/>
                </a:solidFill>
                <a:latin typeface="Calibri"/>
                <a:cs typeface="Calibri"/>
              </a:rPr>
              <a:t> </a:t>
            </a:r>
            <a:r>
              <a:rPr sz="1100" dirty="0">
                <a:solidFill>
                  <a:srgbClr val="000000"/>
                </a:solidFill>
                <a:latin typeface="Calibri"/>
                <a:cs typeface="Calibri"/>
              </a:rPr>
              <a:t>o</a:t>
            </a:r>
          </a:p>
          <a:p>
            <a:pPr marL="0" marR="0">
              <a:lnSpc>
                <a:spcPts val="1343"/>
              </a:lnSpc>
              <a:spcBef>
                <a:spcPts val="50"/>
              </a:spcBef>
              <a:spcAft>
                <a:spcPts val="0"/>
              </a:spcAft>
            </a:pPr>
            <a:r>
              <a:rPr sz="1100" dirty="0">
                <a:solidFill>
                  <a:srgbClr val="000000"/>
                </a:solidFill>
                <a:latin typeface="Calibri"/>
                <a:cs typeface="Calibri"/>
              </a:rPr>
              <a:t>nível de combustível for demasiado baixo, pode causar um</a:t>
            </a:r>
            <a:r>
              <a:rPr sz="1100" spc="14" dirty="0">
                <a:solidFill>
                  <a:srgbClr val="000000"/>
                </a:solidFill>
                <a:latin typeface="Calibri"/>
                <a:cs typeface="Calibri"/>
              </a:rPr>
              <a:t> </a:t>
            </a:r>
            <a:r>
              <a:rPr sz="1100" dirty="0">
                <a:solidFill>
                  <a:srgbClr val="000000"/>
                </a:solidFill>
                <a:latin typeface="Calibri"/>
                <a:cs typeface="Calibri"/>
              </a:rPr>
              <a:t>fornecimento de</a:t>
            </a:r>
            <a:r>
              <a:rPr sz="1100" spc="22" dirty="0">
                <a:solidFill>
                  <a:srgbClr val="000000"/>
                </a:solidFill>
                <a:latin typeface="Calibri"/>
                <a:cs typeface="Calibri"/>
              </a:rPr>
              <a:t> </a:t>
            </a:r>
            <a:r>
              <a:rPr sz="1100" dirty="0">
                <a:solidFill>
                  <a:srgbClr val="000000"/>
                </a:solidFill>
                <a:latin typeface="Calibri"/>
                <a:cs typeface="Calibri"/>
              </a:rPr>
              <a:t>combustível instável.</a:t>
            </a:r>
          </a:p>
        </p:txBody>
      </p:sp>
      <p:sp>
        <p:nvSpPr>
          <p:cNvPr id="11" name="object 11"/>
          <p:cNvSpPr txBox="1"/>
          <p:nvPr/>
        </p:nvSpPr>
        <p:spPr>
          <a:xfrm>
            <a:off x="684275" y="2564984"/>
            <a:ext cx="389839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Desligue a ignição quando o motor </a:t>
            </a:r>
            <a:r>
              <a:rPr sz="1100">
                <a:solidFill>
                  <a:srgbClr val="000000"/>
                </a:solidFill>
                <a:latin typeface="Calibri"/>
                <a:cs typeface="Calibri"/>
              </a:rPr>
              <a:t>estiver </a:t>
            </a:r>
            <a:r>
              <a:rPr lang="pt-BR" sz="1100">
                <a:solidFill>
                  <a:srgbClr val="000000"/>
                </a:solidFill>
                <a:latin typeface="Calibri"/>
                <a:cs typeface="Calibri"/>
              </a:rPr>
              <a:t>em marcha lenta</a:t>
            </a:r>
            <a:r>
              <a:rPr sz="1100">
                <a:solidFill>
                  <a:srgbClr val="000000"/>
                </a:solidFill>
                <a:latin typeface="Calibri"/>
                <a:cs typeface="Calibri"/>
              </a:rPr>
              <a:t>.</a:t>
            </a:r>
            <a:endParaRPr sz="1100" dirty="0">
              <a:solidFill>
                <a:srgbClr val="000000"/>
              </a:solidFill>
              <a:latin typeface="Calibri"/>
              <a:cs typeface="Calibri"/>
            </a:endParaRPr>
          </a:p>
        </p:txBody>
      </p:sp>
      <p:sp>
        <p:nvSpPr>
          <p:cNvPr id="12" name="object 12"/>
          <p:cNvSpPr txBox="1"/>
          <p:nvPr/>
        </p:nvSpPr>
        <p:spPr>
          <a:xfrm>
            <a:off x="3427476" y="2962748"/>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3" name="object 13"/>
          <p:cNvSpPr txBox="1"/>
          <p:nvPr/>
        </p:nvSpPr>
        <p:spPr>
          <a:xfrm>
            <a:off x="755904" y="3190321"/>
            <a:ext cx="6112443" cy="37945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O catalisador de três vias é</a:t>
            </a:r>
            <a:r>
              <a:rPr sz="1100" spc="-12" dirty="0">
                <a:solidFill>
                  <a:srgbClr val="000000"/>
                </a:solidFill>
                <a:latin typeface="Calibri"/>
                <a:cs typeface="Calibri"/>
              </a:rPr>
              <a:t> </a:t>
            </a:r>
            <a:r>
              <a:rPr sz="1100" dirty="0">
                <a:solidFill>
                  <a:srgbClr val="000000"/>
                </a:solidFill>
                <a:latin typeface="Calibri"/>
                <a:cs typeface="Calibri"/>
              </a:rPr>
              <a:t>um</a:t>
            </a:r>
            <a:r>
              <a:rPr sz="1100" spc="24" dirty="0">
                <a:solidFill>
                  <a:srgbClr val="000000"/>
                </a:solidFill>
                <a:latin typeface="Calibri"/>
                <a:cs typeface="Calibri"/>
              </a:rPr>
              <a:t> </a:t>
            </a:r>
            <a:r>
              <a:rPr sz="1100" dirty="0">
                <a:solidFill>
                  <a:srgbClr val="000000"/>
                </a:solidFill>
                <a:latin typeface="Calibri"/>
                <a:cs typeface="Calibri"/>
              </a:rPr>
              <a:t>componente frágil, pelo</a:t>
            </a:r>
            <a:r>
              <a:rPr sz="1100" spc="10" dirty="0">
                <a:solidFill>
                  <a:srgbClr val="000000"/>
                </a:solidFill>
                <a:latin typeface="Calibri"/>
                <a:cs typeface="Calibri"/>
              </a:rPr>
              <a:t> </a:t>
            </a:r>
            <a:r>
              <a:rPr sz="1100" dirty="0">
                <a:solidFill>
                  <a:srgbClr val="000000"/>
                </a:solidFill>
                <a:latin typeface="Calibri"/>
                <a:cs typeface="Calibri"/>
              </a:rPr>
              <a:t>que apenas se pode usar gasolina sem chumbo; a</a:t>
            </a:r>
          </a:p>
          <a:p>
            <a:pPr marL="0" marR="0">
              <a:lnSpc>
                <a:spcPts val="1343"/>
              </a:lnSpc>
              <a:spcBef>
                <a:spcPts val="50"/>
              </a:spcBef>
              <a:spcAft>
                <a:spcPts val="0"/>
              </a:spcAft>
            </a:pPr>
            <a:r>
              <a:rPr sz="1100" dirty="0">
                <a:solidFill>
                  <a:srgbClr val="000000"/>
                </a:solidFill>
                <a:latin typeface="Calibri"/>
                <a:cs typeface="Calibri"/>
              </a:rPr>
              <a:t>gasolina com</a:t>
            </a:r>
            <a:r>
              <a:rPr sz="1100" spc="25" dirty="0">
                <a:solidFill>
                  <a:srgbClr val="000000"/>
                </a:solidFill>
                <a:latin typeface="Calibri"/>
                <a:cs typeface="Calibri"/>
              </a:rPr>
              <a:t> </a:t>
            </a:r>
            <a:r>
              <a:rPr sz="1100" dirty="0">
                <a:solidFill>
                  <a:srgbClr val="000000"/>
                </a:solidFill>
                <a:latin typeface="Calibri"/>
                <a:cs typeface="Calibri"/>
              </a:rPr>
              <a:t>chumbo pode danificar o catalisador de três vias e outros componentes importantes.</a:t>
            </a:r>
          </a:p>
        </p:txBody>
      </p:sp>
      <p:sp>
        <p:nvSpPr>
          <p:cNvPr id="14" name="object 14"/>
          <p:cNvSpPr txBox="1"/>
          <p:nvPr/>
        </p:nvSpPr>
        <p:spPr>
          <a:xfrm>
            <a:off x="3593592" y="3816188"/>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5" name="object 15"/>
          <p:cNvSpPr txBox="1"/>
          <p:nvPr/>
        </p:nvSpPr>
        <p:spPr>
          <a:xfrm>
            <a:off x="755904" y="4043761"/>
            <a:ext cx="6146806" cy="37945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 estacione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conduza sobre materiais facilmente</a:t>
            </a:r>
            <a:r>
              <a:rPr sz="1100" spc="-12" dirty="0">
                <a:solidFill>
                  <a:srgbClr val="000000"/>
                </a:solidFill>
                <a:latin typeface="Calibri"/>
                <a:cs typeface="Calibri"/>
              </a:rPr>
              <a:t> </a:t>
            </a:r>
            <a:r>
              <a:rPr sz="1100" dirty="0">
                <a:solidFill>
                  <a:srgbClr val="000000"/>
                </a:solidFill>
                <a:latin typeface="Calibri"/>
                <a:cs typeface="Calibri"/>
              </a:rPr>
              <a:t>combustíveis, como erva seca, pois o</a:t>
            </a:r>
            <a:r>
              <a:rPr sz="1100" spc="10" dirty="0">
                <a:solidFill>
                  <a:srgbClr val="000000"/>
                </a:solidFill>
                <a:latin typeface="Calibri"/>
                <a:cs typeface="Calibri"/>
              </a:rPr>
              <a:t> </a:t>
            </a:r>
            <a:r>
              <a:rPr sz="1100" dirty="0">
                <a:solidFill>
                  <a:srgbClr val="000000"/>
                </a:solidFill>
                <a:latin typeface="Calibri"/>
                <a:cs typeface="Calibri"/>
              </a:rPr>
              <a:t>catalisador de</a:t>
            </a:r>
          </a:p>
          <a:p>
            <a:pPr marL="0" marR="0">
              <a:lnSpc>
                <a:spcPts val="1343"/>
              </a:lnSpc>
              <a:spcBef>
                <a:spcPts val="50"/>
              </a:spcBef>
              <a:spcAft>
                <a:spcPts val="0"/>
              </a:spcAft>
            </a:pPr>
            <a:r>
              <a:rPr sz="1100" dirty="0">
                <a:solidFill>
                  <a:srgbClr val="000000"/>
                </a:solidFill>
                <a:latin typeface="Calibri"/>
                <a:cs typeface="Calibri"/>
              </a:rPr>
              <a:t>três vias funciona a temperaturas elevadas</a:t>
            </a:r>
            <a:r>
              <a:rPr sz="1100" spc="-11" dirty="0">
                <a:solidFill>
                  <a:srgbClr val="000000"/>
                </a:solidFill>
                <a:latin typeface="Calibri"/>
                <a:cs typeface="Calibri"/>
              </a:rPr>
              <a:t> </a:t>
            </a:r>
            <a:r>
              <a:rPr sz="1100" dirty="0">
                <a:solidFill>
                  <a:srgbClr val="000000"/>
                </a:solidFill>
                <a:latin typeface="Calibri"/>
                <a:cs typeface="Calibri"/>
              </a:rPr>
              <a:t>e é fácil inflamar</a:t>
            </a:r>
            <a:r>
              <a:rPr sz="1100" spc="-15" dirty="0">
                <a:solidFill>
                  <a:srgbClr val="000000"/>
                </a:solidFill>
                <a:latin typeface="Calibri"/>
                <a:cs typeface="Calibri"/>
              </a:rPr>
              <a:t> </a:t>
            </a:r>
            <a:r>
              <a:rPr sz="1100" dirty="0">
                <a:solidFill>
                  <a:srgbClr val="000000"/>
                </a:solidFill>
                <a:latin typeface="Calibri"/>
                <a:cs typeface="Calibri"/>
              </a:rPr>
              <a:t>estes materiais.</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81</a:t>
            </a:r>
          </a:p>
        </p:txBody>
      </p:sp>
      <p:sp>
        <p:nvSpPr>
          <p:cNvPr id="17" name="object 4">
            <a:extLst>
              <a:ext uri="{FF2B5EF4-FFF2-40B4-BE49-F238E27FC236}">
                <a16:creationId xmlns:a16="http://schemas.microsoft.com/office/drawing/2014/main" id="{5F8B96C6-7200-6077-92FD-7BF9763749FD}"/>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733"/>
            <a:ext cx="2145883"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Resolução</a:t>
            </a:r>
            <a:r>
              <a:rPr sz="1400" b="1" spc="17" dirty="0">
                <a:solidFill>
                  <a:srgbClr val="365F91"/>
                </a:solidFill>
                <a:latin typeface="Cambria"/>
                <a:cs typeface="Cambria"/>
              </a:rPr>
              <a:t> </a:t>
            </a:r>
            <a:r>
              <a:rPr sz="1400" b="1" dirty="0">
                <a:solidFill>
                  <a:srgbClr val="365F91"/>
                </a:solidFill>
                <a:latin typeface="Cambria"/>
                <a:cs typeface="Cambria"/>
              </a:rPr>
              <a:t>de</a:t>
            </a:r>
            <a:r>
              <a:rPr sz="1400" b="1" spc="-15" dirty="0">
                <a:solidFill>
                  <a:srgbClr val="365F91"/>
                </a:solidFill>
                <a:latin typeface="Cambria"/>
                <a:cs typeface="Cambria"/>
              </a:rPr>
              <a:t> </a:t>
            </a:r>
            <a:r>
              <a:rPr sz="1400" b="1" dirty="0">
                <a:solidFill>
                  <a:srgbClr val="365F91"/>
                </a:solidFill>
                <a:latin typeface="Cambria"/>
                <a:cs typeface="Cambria"/>
              </a:rPr>
              <a:t>problemas</a:t>
            </a:r>
          </a:p>
        </p:txBody>
      </p:sp>
      <p:sp>
        <p:nvSpPr>
          <p:cNvPr id="5" name="object 5"/>
          <p:cNvSpPr txBox="1"/>
          <p:nvPr/>
        </p:nvSpPr>
        <p:spPr>
          <a:xfrm>
            <a:off x="576072" y="1013552"/>
            <a:ext cx="643776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As anomalias comuns podem solucionar-se com</a:t>
            </a:r>
            <a:r>
              <a:rPr sz="1100" spc="25" dirty="0">
                <a:solidFill>
                  <a:srgbClr val="000000"/>
                </a:solidFill>
                <a:latin typeface="Calibri"/>
                <a:cs typeface="Calibri"/>
              </a:rPr>
              <a:t> </a:t>
            </a:r>
            <a:r>
              <a:rPr sz="1100" dirty="0">
                <a:solidFill>
                  <a:srgbClr val="000000"/>
                </a:solidFill>
                <a:latin typeface="Calibri"/>
                <a:cs typeface="Calibri"/>
              </a:rPr>
              <a:t>a resolução</a:t>
            </a:r>
            <a:r>
              <a:rPr sz="1100" spc="12" dirty="0">
                <a:solidFill>
                  <a:srgbClr val="000000"/>
                </a:solidFill>
                <a:latin typeface="Calibri"/>
                <a:cs typeface="Calibri"/>
              </a:rPr>
              <a:t> </a:t>
            </a:r>
            <a:r>
              <a:rPr sz="1100" dirty="0">
                <a:solidFill>
                  <a:srgbClr val="000000"/>
                </a:solidFill>
                <a:latin typeface="Calibri"/>
                <a:cs typeface="Calibri"/>
              </a:rPr>
              <a:t>de problemas,</a:t>
            </a:r>
            <a:r>
              <a:rPr sz="1100" spc="-10" dirty="0">
                <a:solidFill>
                  <a:srgbClr val="000000"/>
                </a:solidFill>
                <a:latin typeface="Calibri"/>
                <a:cs typeface="Calibri"/>
              </a:rPr>
              <a:t> </a:t>
            </a:r>
            <a:r>
              <a:rPr sz="1100" dirty="0">
                <a:solidFill>
                  <a:srgbClr val="000000"/>
                </a:solidFill>
                <a:latin typeface="Calibri"/>
                <a:cs typeface="Calibri"/>
              </a:rPr>
              <a:t>mas são</a:t>
            </a:r>
            <a:r>
              <a:rPr sz="1100" spc="15" dirty="0">
                <a:solidFill>
                  <a:srgbClr val="000000"/>
                </a:solidFill>
                <a:latin typeface="Calibri"/>
                <a:cs typeface="Calibri"/>
              </a:rPr>
              <a:t> </a:t>
            </a:r>
            <a:r>
              <a:rPr sz="1100" dirty="0">
                <a:solidFill>
                  <a:srgbClr val="000000"/>
                </a:solidFill>
                <a:latin typeface="Calibri"/>
                <a:cs typeface="Calibri"/>
              </a:rPr>
              <a:t>apenas</a:t>
            </a:r>
            <a:r>
              <a:rPr sz="1100" spc="-10" dirty="0">
                <a:solidFill>
                  <a:srgbClr val="000000"/>
                </a:solidFill>
                <a:latin typeface="Calibri"/>
                <a:cs typeface="Calibri"/>
              </a:rPr>
              <a:t> </a:t>
            </a:r>
            <a:r>
              <a:rPr sz="1100" dirty="0">
                <a:solidFill>
                  <a:srgbClr val="000000"/>
                </a:solidFill>
                <a:latin typeface="Calibri"/>
                <a:cs typeface="Calibri"/>
              </a:rPr>
              <a:t>básicas; no caso de</a:t>
            </a:r>
          </a:p>
          <a:p>
            <a:pPr marL="0" marR="0">
              <a:lnSpc>
                <a:spcPts val="1344"/>
              </a:lnSpc>
              <a:spcBef>
                <a:spcPts val="50"/>
              </a:spcBef>
              <a:spcAft>
                <a:spcPts val="0"/>
              </a:spcAft>
            </a:pPr>
            <a:r>
              <a:rPr sz="1100" dirty="0">
                <a:solidFill>
                  <a:srgbClr val="000000"/>
                </a:solidFill>
                <a:latin typeface="Calibri"/>
                <a:cs typeface="Calibri"/>
              </a:rPr>
              <a:t>o problema persistir, confie a sua moto a uma Oficina Autorizada VOGE.</a:t>
            </a:r>
          </a:p>
        </p:txBody>
      </p:sp>
      <p:sp>
        <p:nvSpPr>
          <p:cNvPr id="6" name="object 6"/>
          <p:cNvSpPr txBox="1"/>
          <p:nvPr/>
        </p:nvSpPr>
        <p:spPr>
          <a:xfrm>
            <a:off x="576072" y="1627724"/>
            <a:ext cx="170319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O motor de arranque falha</a:t>
            </a:r>
          </a:p>
        </p:txBody>
      </p:sp>
      <p:sp>
        <p:nvSpPr>
          <p:cNvPr id="7" name="object 7"/>
          <p:cNvSpPr txBox="1"/>
          <p:nvPr/>
        </p:nvSpPr>
        <p:spPr>
          <a:xfrm>
            <a:off x="576072" y="1848704"/>
            <a:ext cx="297974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Verificar: em ponto morto a ignição está em ON.</a:t>
            </a:r>
          </a:p>
        </p:txBody>
      </p:sp>
      <p:sp>
        <p:nvSpPr>
          <p:cNvPr id="8" name="object 8"/>
          <p:cNvSpPr txBox="1"/>
          <p:nvPr/>
        </p:nvSpPr>
        <p:spPr>
          <a:xfrm>
            <a:off x="576072" y="2069684"/>
            <a:ext cx="622711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Verificar: com </a:t>
            </a:r>
            <a:r>
              <a:rPr sz="1100">
                <a:solidFill>
                  <a:srgbClr val="000000"/>
                </a:solidFill>
                <a:latin typeface="Calibri"/>
                <a:cs typeface="Calibri"/>
              </a:rPr>
              <a:t>uma</a:t>
            </a:r>
            <a:r>
              <a:rPr sz="1100" spc="-24">
                <a:solidFill>
                  <a:srgbClr val="000000"/>
                </a:solidFill>
                <a:latin typeface="Calibri"/>
                <a:cs typeface="Calibri"/>
              </a:rPr>
              <a:t> </a:t>
            </a:r>
            <a:r>
              <a:rPr lang="pt-BR" sz="1100">
                <a:solidFill>
                  <a:srgbClr val="000000"/>
                </a:solidFill>
                <a:latin typeface="Calibri"/>
                <a:cs typeface="Calibri"/>
              </a:rPr>
              <a:t>marcha</a:t>
            </a:r>
            <a:r>
              <a:rPr sz="1100">
                <a:solidFill>
                  <a:srgbClr val="000000"/>
                </a:solidFill>
                <a:latin typeface="Calibri"/>
                <a:cs typeface="Calibri"/>
              </a:rPr>
              <a:t> </a:t>
            </a:r>
            <a:r>
              <a:rPr sz="1100" dirty="0">
                <a:solidFill>
                  <a:srgbClr val="000000"/>
                </a:solidFill>
                <a:latin typeface="Calibri"/>
                <a:cs typeface="Calibri"/>
              </a:rPr>
              <a:t>engrenada, ignição</a:t>
            </a:r>
            <a:r>
              <a:rPr sz="1100" spc="12" dirty="0">
                <a:solidFill>
                  <a:srgbClr val="000000"/>
                </a:solidFill>
                <a:latin typeface="Calibri"/>
                <a:cs typeface="Calibri"/>
              </a:rPr>
              <a:t> </a:t>
            </a:r>
            <a:r>
              <a:rPr sz="1100" dirty="0">
                <a:solidFill>
                  <a:srgbClr val="000000"/>
                </a:solidFill>
                <a:latin typeface="Calibri"/>
                <a:cs typeface="Calibri"/>
              </a:rPr>
              <a:t>em ON, a manete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 </a:t>
            </a:r>
            <a:r>
              <a:rPr sz="1100" dirty="0">
                <a:solidFill>
                  <a:srgbClr val="000000"/>
                </a:solidFill>
                <a:latin typeface="Calibri"/>
                <a:cs typeface="Calibri"/>
              </a:rPr>
              <a:t>acionada e o descanso</a:t>
            </a:r>
          </a:p>
          <a:p>
            <a:pPr marL="0" marR="0">
              <a:lnSpc>
                <a:spcPts val="1344"/>
              </a:lnSpc>
              <a:spcBef>
                <a:spcPts val="50"/>
              </a:spcBef>
              <a:spcAft>
                <a:spcPts val="0"/>
              </a:spcAft>
            </a:pPr>
            <a:r>
              <a:rPr sz="1100" dirty="0">
                <a:solidFill>
                  <a:srgbClr val="000000"/>
                </a:solidFill>
                <a:latin typeface="Calibri"/>
                <a:cs typeface="Calibri"/>
              </a:rPr>
              <a:t>lateral recolhido.</a:t>
            </a:r>
          </a:p>
        </p:txBody>
      </p:sp>
      <p:sp>
        <p:nvSpPr>
          <p:cNvPr id="9" name="object 9"/>
          <p:cNvSpPr txBox="1"/>
          <p:nvPr/>
        </p:nvSpPr>
        <p:spPr>
          <a:xfrm>
            <a:off x="576072" y="2462876"/>
            <a:ext cx="2794231"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Verificar se existe</a:t>
            </a:r>
            <a:r>
              <a:rPr sz="1100" spc="-13" dirty="0">
                <a:solidFill>
                  <a:srgbClr val="000000"/>
                </a:solidFill>
                <a:latin typeface="Calibri"/>
                <a:cs typeface="Calibri"/>
              </a:rPr>
              <a:t> </a:t>
            </a:r>
            <a:r>
              <a:rPr sz="1100" dirty="0">
                <a:solidFill>
                  <a:srgbClr val="000000"/>
                </a:solidFill>
                <a:latin typeface="Calibri"/>
                <a:cs typeface="Calibri"/>
              </a:rPr>
              <a:t>combustível</a:t>
            </a:r>
            <a:r>
              <a:rPr sz="1100" spc="-18" dirty="0">
                <a:solidFill>
                  <a:srgbClr val="000000"/>
                </a:solidFill>
                <a:latin typeface="Calibri"/>
                <a:cs typeface="Calibri"/>
              </a:rPr>
              <a:t> </a:t>
            </a:r>
            <a:r>
              <a:rPr sz="1100" dirty="0">
                <a:solidFill>
                  <a:srgbClr val="000000"/>
                </a:solidFill>
                <a:latin typeface="Calibri"/>
                <a:cs typeface="Calibri"/>
              </a:rPr>
              <a:t>suficiente.</a:t>
            </a:r>
          </a:p>
          <a:p>
            <a:pPr marL="0" marR="0">
              <a:lnSpc>
                <a:spcPts val="1347"/>
              </a:lnSpc>
              <a:spcBef>
                <a:spcPts val="442"/>
              </a:spcBef>
              <a:spcAft>
                <a:spcPts val="0"/>
              </a:spcAft>
            </a:pPr>
            <a:r>
              <a:rPr sz="1100" dirty="0">
                <a:solidFill>
                  <a:srgbClr val="000000"/>
                </a:solidFill>
                <a:latin typeface="Calibri"/>
                <a:cs typeface="Calibri"/>
              </a:rPr>
              <a:t>- Verificar se existe</a:t>
            </a:r>
            <a:r>
              <a:rPr sz="1100" spc="-13" dirty="0">
                <a:solidFill>
                  <a:srgbClr val="000000"/>
                </a:solidFill>
                <a:latin typeface="Calibri"/>
                <a:cs typeface="Calibri"/>
              </a:rPr>
              <a:t> </a:t>
            </a:r>
            <a:r>
              <a:rPr sz="1100" dirty="0">
                <a:solidFill>
                  <a:srgbClr val="000000"/>
                </a:solidFill>
                <a:latin typeface="Calibri"/>
                <a:cs typeface="Calibri"/>
              </a:rPr>
              <a:t>carga suficiente na bateria.</a:t>
            </a:r>
          </a:p>
        </p:txBody>
      </p:sp>
      <p:sp>
        <p:nvSpPr>
          <p:cNvPr id="10" name="object 10"/>
          <p:cNvSpPr txBox="1"/>
          <p:nvPr/>
        </p:nvSpPr>
        <p:spPr>
          <a:xfrm>
            <a:off x="576072" y="3125816"/>
            <a:ext cx="156701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Motor difícil</a:t>
            </a:r>
            <a:r>
              <a:rPr sz="1100" b="1" spc="17" dirty="0">
                <a:solidFill>
                  <a:srgbClr val="000000"/>
                </a:solidFill>
                <a:latin typeface="Calibri"/>
                <a:cs typeface="Calibri"/>
              </a:rPr>
              <a:t> </a:t>
            </a:r>
            <a:r>
              <a:rPr sz="1100" b="1" dirty="0">
                <a:solidFill>
                  <a:srgbClr val="000000"/>
                </a:solidFill>
                <a:latin typeface="Calibri"/>
                <a:cs typeface="Calibri"/>
              </a:rPr>
              <a:t>de arrancar</a:t>
            </a:r>
          </a:p>
        </p:txBody>
      </p:sp>
      <p:sp>
        <p:nvSpPr>
          <p:cNvPr id="11" name="object 11"/>
          <p:cNvSpPr txBox="1"/>
          <p:nvPr/>
        </p:nvSpPr>
        <p:spPr>
          <a:xfrm>
            <a:off x="576072" y="3346796"/>
            <a:ext cx="5009589"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Se a temperatura for fria, rode ligeiramente o punho</a:t>
            </a:r>
            <a:r>
              <a:rPr sz="1100" spc="-12" dirty="0">
                <a:solidFill>
                  <a:srgbClr val="000000"/>
                </a:solidFill>
                <a:latin typeface="Calibri"/>
                <a:cs typeface="Calibri"/>
              </a:rPr>
              <a:t> </a:t>
            </a:r>
            <a:r>
              <a:rPr sz="1100" dirty="0">
                <a:solidFill>
                  <a:srgbClr val="000000"/>
                </a:solidFill>
                <a:latin typeface="Calibri"/>
                <a:cs typeface="Calibri"/>
              </a:rPr>
              <a:t>do acelerador ao</a:t>
            </a:r>
            <a:r>
              <a:rPr sz="1100" spc="11" dirty="0">
                <a:solidFill>
                  <a:srgbClr val="000000"/>
                </a:solidFill>
                <a:latin typeface="Calibri"/>
                <a:cs typeface="Calibri"/>
              </a:rPr>
              <a:t> </a:t>
            </a:r>
            <a:r>
              <a:rPr sz="1100" dirty="0">
                <a:solidFill>
                  <a:srgbClr val="000000"/>
                </a:solidFill>
                <a:latin typeface="Calibri"/>
                <a:cs typeface="Calibri"/>
              </a:rPr>
              <a:t>ligar o motor.</a:t>
            </a:r>
          </a:p>
          <a:p>
            <a:pPr marL="0" marR="0">
              <a:lnSpc>
                <a:spcPts val="1347"/>
              </a:lnSpc>
              <a:spcBef>
                <a:spcPts val="454"/>
              </a:spcBef>
              <a:spcAft>
                <a:spcPts val="0"/>
              </a:spcAft>
            </a:pPr>
            <a:r>
              <a:rPr sz="1100" dirty="0">
                <a:solidFill>
                  <a:srgbClr val="000000"/>
                </a:solidFill>
                <a:latin typeface="Calibri"/>
                <a:cs typeface="Calibri"/>
              </a:rPr>
              <a:t>- Verificar se a </a:t>
            </a:r>
            <a:r>
              <a:rPr sz="1100">
                <a:solidFill>
                  <a:srgbClr val="000000"/>
                </a:solidFill>
                <a:latin typeface="Calibri"/>
                <a:cs typeface="Calibri"/>
              </a:rPr>
              <a:t>carga </a:t>
            </a:r>
            <a:r>
              <a:rPr lang="pt-BR" sz="1100">
                <a:solidFill>
                  <a:srgbClr val="000000"/>
                </a:solidFill>
                <a:latin typeface="Calibri"/>
                <a:cs typeface="Calibri"/>
              </a:rPr>
              <a:t>d</a:t>
            </a:r>
            <a:r>
              <a:rPr sz="1100">
                <a:solidFill>
                  <a:srgbClr val="000000"/>
                </a:solidFill>
                <a:latin typeface="Calibri"/>
                <a:cs typeface="Calibri"/>
              </a:rPr>
              <a:t>a </a:t>
            </a:r>
            <a:r>
              <a:rPr sz="1100" dirty="0">
                <a:solidFill>
                  <a:srgbClr val="000000"/>
                </a:solidFill>
                <a:latin typeface="Calibri"/>
                <a:cs typeface="Calibri"/>
              </a:rPr>
              <a:t>bateria é insuficiente.</a:t>
            </a:r>
          </a:p>
        </p:txBody>
      </p:sp>
      <p:sp>
        <p:nvSpPr>
          <p:cNvPr id="12" name="object 12"/>
          <p:cNvSpPr txBox="1"/>
          <p:nvPr/>
        </p:nvSpPr>
        <p:spPr>
          <a:xfrm>
            <a:off x="576072" y="3790280"/>
            <a:ext cx="445557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Verificar se o óleo está</a:t>
            </a:r>
            <a:r>
              <a:rPr sz="1100" spc="-11" dirty="0">
                <a:solidFill>
                  <a:srgbClr val="000000"/>
                </a:solidFill>
                <a:latin typeface="Calibri"/>
                <a:cs typeface="Calibri"/>
              </a:rPr>
              <a:t> </a:t>
            </a:r>
            <a:r>
              <a:rPr sz="1100" dirty="0">
                <a:solidFill>
                  <a:srgbClr val="000000"/>
                </a:solidFill>
                <a:latin typeface="Calibri"/>
                <a:cs typeface="Calibri"/>
              </a:rPr>
              <a:t>espesso;</a:t>
            </a:r>
            <a:r>
              <a:rPr sz="1100" spc="11" dirty="0">
                <a:solidFill>
                  <a:srgbClr val="000000"/>
                </a:solidFill>
                <a:latin typeface="Calibri"/>
                <a:cs typeface="Calibri"/>
              </a:rPr>
              <a:t> </a:t>
            </a:r>
            <a:r>
              <a:rPr sz="1100" dirty="0">
                <a:solidFill>
                  <a:srgbClr val="000000"/>
                </a:solidFill>
                <a:latin typeface="Calibri"/>
                <a:cs typeface="Calibri"/>
              </a:rPr>
              <a:t>confirme se é necessário substituir o óleo.</a:t>
            </a:r>
          </a:p>
        </p:txBody>
      </p:sp>
      <p:sp>
        <p:nvSpPr>
          <p:cNvPr id="13" name="object 13"/>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684275" y="711800"/>
            <a:ext cx="1695741"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b="1">
                <a:solidFill>
                  <a:srgbClr val="000000"/>
                </a:solidFill>
                <a:latin typeface="Calibri"/>
                <a:cs typeface="Calibri"/>
              </a:rPr>
              <a:t>Falta</a:t>
            </a:r>
            <a:r>
              <a:rPr sz="1100" b="1">
                <a:solidFill>
                  <a:srgbClr val="000000"/>
                </a:solidFill>
                <a:latin typeface="Calibri"/>
                <a:cs typeface="Calibri"/>
              </a:rPr>
              <a:t> </a:t>
            </a:r>
            <a:r>
              <a:rPr sz="1100" b="1" dirty="0">
                <a:solidFill>
                  <a:srgbClr val="000000"/>
                </a:solidFill>
                <a:latin typeface="Calibri"/>
                <a:cs typeface="Calibri"/>
              </a:rPr>
              <a:t>potência do motor</a:t>
            </a:r>
          </a:p>
        </p:txBody>
      </p:sp>
      <p:sp>
        <p:nvSpPr>
          <p:cNvPr id="5" name="object 5"/>
          <p:cNvSpPr txBox="1"/>
          <p:nvPr/>
        </p:nvSpPr>
        <p:spPr>
          <a:xfrm>
            <a:off x="684275" y="934304"/>
            <a:ext cx="5644791"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Verificar se o elemento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filtro</a:t>
            </a:r>
            <a:r>
              <a:rPr sz="1100" spc="19" dirty="0">
                <a:solidFill>
                  <a:srgbClr val="000000"/>
                </a:solidFill>
                <a:latin typeface="Calibri"/>
                <a:cs typeface="Calibri"/>
              </a:rPr>
              <a:t> </a:t>
            </a:r>
            <a:r>
              <a:rPr sz="1100" dirty="0">
                <a:solidFill>
                  <a:srgbClr val="000000"/>
                </a:solidFill>
                <a:latin typeface="Calibri"/>
                <a:cs typeface="Calibri"/>
              </a:rPr>
              <a:t>de ar está limpo.</a:t>
            </a:r>
            <a:r>
              <a:rPr sz="1100" spc="-20" dirty="0">
                <a:solidFill>
                  <a:srgbClr val="000000"/>
                </a:solidFill>
                <a:latin typeface="Calibri"/>
                <a:cs typeface="Calibri"/>
              </a:rPr>
              <a:t> </a:t>
            </a:r>
            <a:r>
              <a:rPr sz="1100" dirty="0">
                <a:solidFill>
                  <a:srgbClr val="000000"/>
                </a:solidFill>
                <a:latin typeface="Calibri"/>
                <a:cs typeface="Calibri"/>
              </a:rPr>
              <a:t>Verificar </a:t>
            </a:r>
            <a:r>
              <a:rPr sz="1100" spc="11" dirty="0">
                <a:solidFill>
                  <a:srgbClr val="000000"/>
                </a:solidFill>
                <a:latin typeface="Calibri"/>
                <a:cs typeface="Calibri"/>
              </a:rPr>
              <a:t>se</a:t>
            </a:r>
            <a:r>
              <a:rPr sz="1100" spc="-16" dirty="0">
                <a:solidFill>
                  <a:srgbClr val="000000"/>
                </a:solidFill>
                <a:latin typeface="Calibri"/>
                <a:cs typeface="Calibri"/>
              </a:rPr>
              <a:t> </a:t>
            </a:r>
            <a:r>
              <a:rPr sz="1100" dirty="0">
                <a:solidFill>
                  <a:srgbClr val="000000"/>
                </a:solidFill>
                <a:latin typeface="Calibri"/>
                <a:cs typeface="Calibri"/>
              </a:rPr>
              <a:t>o filtro de gasolina está</a:t>
            </a:r>
            <a:r>
              <a:rPr sz="1100" spc="-25" dirty="0">
                <a:solidFill>
                  <a:srgbClr val="000000"/>
                </a:solidFill>
                <a:latin typeface="Calibri"/>
                <a:cs typeface="Calibri"/>
              </a:rPr>
              <a:t> </a:t>
            </a:r>
            <a:r>
              <a:rPr sz="1100" dirty="0">
                <a:solidFill>
                  <a:srgbClr val="000000"/>
                </a:solidFill>
                <a:latin typeface="Calibri"/>
                <a:cs typeface="Calibri"/>
              </a:rPr>
              <a:t>obstruído.</a:t>
            </a:r>
          </a:p>
          <a:p>
            <a:pPr marL="0" marR="0">
              <a:lnSpc>
                <a:spcPts val="1347"/>
              </a:lnSpc>
              <a:spcBef>
                <a:spcPts val="442"/>
              </a:spcBef>
              <a:spcAft>
                <a:spcPts val="0"/>
              </a:spcAft>
            </a:pPr>
            <a:r>
              <a:rPr sz="1100" dirty="0">
                <a:solidFill>
                  <a:srgbClr val="000000"/>
                </a:solidFill>
                <a:latin typeface="Calibri"/>
                <a:cs typeface="Calibri"/>
              </a:rPr>
              <a:t>- Verificar se a moto está num</a:t>
            </a:r>
            <a:r>
              <a:rPr sz="1100" spc="26" dirty="0">
                <a:solidFill>
                  <a:srgbClr val="000000"/>
                </a:solidFill>
                <a:latin typeface="Calibri"/>
                <a:cs typeface="Calibri"/>
              </a:rPr>
              <a:t> </a:t>
            </a:r>
            <a:r>
              <a:rPr sz="1100" dirty="0">
                <a:solidFill>
                  <a:srgbClr val="000000"/>
                </a:solidFill>
                <a:latin typeface="Calibri"/>
                <a:cs typeface="Calibri"/>
              </a:rPr>
              <a:t>local a grande altitude.</a:t>
            </a:r>
          </a:p>
        </p:txBody>
      </p:sp>
      <p:sp>
        <p:nvSpPr>
          <p:cNvPr id="6" name="object 6"/>
          <p:cNvSpPr txBox="1"/>
          <p:nvPr/>
        </p:nvSpPr>
        <p:spPr>
          <a:xfrm>
            <a:off x="684275" y="1376264"/>
            <a:ext cx="623760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verificação e o ajuste incorretos podem danificar a sua moto e fazer com</a:t>
            </a:r>
            <a:r>
              <a:rPr sz="1100" spc="19" dirty="0">
                <a:solidFill>
                  <a:srgbClr val="000000"/>
                </a:solidFill>
                <a:latin typeface="Calibri"/>
                <a:cs typeface="Calibri"/>
              </a:rPr>
              <a:t> </a:t>
            </a:r>
            <a:r>
              <a:rPr sz="1100" dirty="0">
                <a:solidFill>
                  <a:srgbClr val="000000"/>
                </a:solidFill>
                <a:latin typeface="Calibri"/>
                <a:cs typeface="Calibri"/>
              </a:rPr>
              <a:t>que não</a:t>
            </a:r>
            <a:r>
              <a:rPr sz="1100" spc="11" dirty="0">
                <a:solidFill>
                  <a:srgbClr val="000000"/>
                </a:solidFill>
                <a:latin typeface="Calibri"/>
                <a:cs typeface="Calibri"/>
              </a:rPr>
              <a:t> se</a:t>
            </a:r>
            <a:r>
              <a:rPr sz="1100" spc="-28" dirty="0">
                <a:solidFill>
                  <a:srgbClr val="000000"/>
                </a:solidFill>
                <a:latin typeface="Calibri"/>
                <a:cs typeface="Calibri"/>
              </a:rPr>
              <a:t> </a:t>
            </a:r>
            <a:r>
              <a:rPr sz="1100" dirty="0">
                <a:solidFill>
                  <a:srgbClr val="000000"/>
                </a:solidFill>
                <a:latin typeface="Calibri"/>
                <a:cs typeface="Calibri"/>
              </a:rPr>
              <a:t>detetem</a:t>
            </a:r>
            <a:r>
              <a:rPr sz="1100" spc="17" dirty="0">
                <a:solidFill>
                  <a:srgbClr val="000000"/>
                </a:solidFill>
                <a:latin typeface="Calibri"/>
                <a:cs typeface="Calibri"/>
              </a:rPr>
              <a:t> </a:t>
            </a:r>
            <a:r>
              <a:rPr sz="1100" dirty="0">
                <a:solidFill>
                  <a:srgbClr val="000000"/>
                </a:solidFill>
                <a:latin typeface="Calibri"/>
                <a:cs typeface="Calibri"/>
              </a:rPr>
              <a:t>anomalias</a:t>
            </a:r>
          </a:p>
          <a:p>
            <a:pPr marL="0" marR="0">
              <a:lnSpc>
                <a:spcPts val="1344"/>
              </a:lnSpc>
              <a:spcBef>
                <a:spcPts val="50"/>
              </a:spcBef>
              <a:spcAft>
                <a:spcPts val="0"/>
              </a:spcAft>
            </a:pPr>
            <a:r>
              <a:rPr sz="1100" dirty="0">
                <a:solidFill>
                  <a:srgbClr val="000000"/>
                </a:solidFill>
                <a:latin typeface="Calibri"/>
                <a:cs typeface="Calibri"/>
              </a:rPr>
              <a:t>cujos danos estão</a:t>
            </a:r>
            <a:r>
              <a:rPr sz="1100" spc="20" dirty="0">
                <a:solidFill>
                  <a:srgbClr val="000000"/>
                </a:solidFill>
                <a:latin typeface="Calibri"/>
                <a:cs typeface="Calibri"/>
              </a:rPr>
              <a:t> </a:t>
            </a:r>
            <a:r>
              <a:rPr sz="1100" dirty="0">
                <a:solidFill>
                  <a:srgbClr val="000000"/>
                </a:solidFill>
                <a:latin typeface="Calibri"/>
                <a:cs typeface="Calibri"/>
              </a:rPr>
              <a:t>fora da política da Garantia.</a:t>
            </a:r>
          </a:p>
        </p:txBody>
      </p:sp>
      <p:sp>
        <p:nvSpPr>
          <p:cNvPr id="7" name="object 7"/>
          <p:cNvSpPr txBox="1"/>
          <p:nvPr/>
        </p:nvSpPr>
        <p:spPr>
          <a:xfrm>
            <a:off x="684275" y="1767932"/>
            <a:ext cx="633313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não estar seguro do seu funcionamento,</a:t>
            </a:r>
            <a:r>
              <a:rPr sz="1100" spc="-17" dirty="0">
                <a:solidFill>
                  <a:srgbClr val="000000"/>
                </a:solidFill>
                <a:latin typeface="Calibri"/>
                <a:cs typeface="Calibri"/>
              </a:rPr>
              <a:t> </a:t>
            </a:r>
            <a:r>
              <a:rPr sz="1100" dirty="0">
                <a:solidFill>
                  <a:srgbClr val="000000"/>
                </a:solidFill>
                <a:latin typeface="Calibri"/>
                <a:cs typeface="Calibri"/>
              </a:rPr>
              <a:t>entre </a:t>
            </a:r>
            <a:r>
              <a:rPr sz="1100">
                <a:solidFill>
                  <a:srgbClr val="000000"/>
                </a:solidFill>
                <a:latin typeface="Calibri"/>
                <a:cs typeface="Calibri"/>
              </a:rPr>
              <a:t>em contato </a:t>
            </a:r>
            <a:r>
              <a:rPr sz="1100" dirty="0">
                <a:solidFill>
                  <a:srgbClr val="000000"/>
                </a:solidFill>
                <a:latin typeface="Calibri"/>
                <a:cs typeface="Calibri"/>
              </a:rPr>
              <a:t>com a sua Oficina Autorizada VOGE.</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83</a:t>
            </a:r>
          </a:p>
        </p:txBody>
      </p:sp>
      <p:sp>
        <p:nvSpPr>
          <p:cNvPr id="9" name="object 4">
            <a:extLst>
              <a:ext uri="{FF2B5EF4-FFF2-40B4-BE49-F238E27FC236}">
                <a16:creationId xmlns:a16="http://schemas.microsoft.com/office/drawing/2014/main" id="{52865248-6CF7-4DA4-A5CF-944067EB10F5}"/>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649472"/>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2416401"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Verificações</a:t>
            </a:r>
            <a:r>
              <a:rPr sz="1400" b="1" spc="15" dirty="0">
                <a:solidFill>
                  <a:srgbClr val="365F91"/>
                </a:solidFill>
                <a:latin typeface="Cambria"/>
                <a:cs typeface="Cambria"/>
              </a:rPr>
              <a:t> </a:t>
            </a:r>
            <a:r>
              <a:rPr sz="1400" b="1" dirty="0">
                <a:solidFill>
                  <a:srgbClr val="365F91"/>
                </a:solidFill>
                <a:latin typeface="Cambria"/>
                <a:cs typeface="Cambria"/>
              </a:rPr>
              <a:t>e</a:t>
            </a:r>
            <a:r>
              <a:rPr sz="1400" b="1" spc="-12" dirty="0">
                <a:solidFill>
                  <a:srgbClr val="365F91"/>
                </a:solidFill>
                <a:latin typeface="Cambria"/>
                <a:cs typeface="Cambria"/>
              </a:rPr>
              <a:t> </a:t>
            </a:r>
            <a:r>
              <a:rPr sz="1400" b="1" dirty="0">
                <a:solidFill>
                  <a:srgbClr val="365F91"/>
                </a:solidFill>
                <a:latin typeface="Cambria"/>
                <a:cs typeface="Cambria"/>
              </a:rPr>
              <a:t>manutenções</a:t>
            </a:r>
          </a:p>
        </p:txBody>
      </p:sp>
      <p:sp>
        <p:nvSpPr>
          <p:cNvPr id="6" name="object 6"/>
          <p:cNvSpPr txBox="1"/>
          <p:nvPr/>
        </p:nvSpPr>
        <p:spPr>
          <a:xfrm>
            <a:off x="576072" y="1065642"/>
            <a:ext cx="1358581"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Kit de ferramentas</a:t>
            </a:r>
          </a:p>
        </p:txBody>
      </p:sp>
      <p:sp>
        <p:nvSpPr>
          <p:cNvPr id="7" name="object 7"/>
          <p:cNvSpPr txBox="1"/>
          <p:nvPr/>
        </p:nvSpPr>
        <p:spPr>
          <a:xfrm>
            <a:off x="576072" y="1228436"/>
            <a:ext cx="6279699"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As ferramentas</a:t>
            </a:r>
            <a:r>
              <a:rPr sz="1100" spc="-11" dirty="0">
                <a:solidFill>
                  <a:srgbClr val="000000"/>
                </a:solidFill>
                <a:latin typeface="Calibri"/>
                <a:cs typeface="Calibri"/>
              </a:rPr>
              <a:t> </a:t>
            </a:r>
            <a:r>
              <a:rPr sz="1100" dirty="0">
                <a:solidFill>
                  <a:srgbClr val="000000"/>
                </a:solidFill>
                <a:latin typeface="Calibri"/>
                <a:cs typeface="Calibri"/>
              </a:rPr>
              <a:t>estão na sua caixa sob o assento do passageiro. Abra o fecho do assento, retire o assento do</a:t>
            </a:r>
          </a:p>
          <a:p>
            <a:pPr marL="0" marR="0">
              <a:lnSpc>
                <a:spcPts val="1344"/>
              </a:lnSpc>
              <a:spcBef>
                <a:spcPts val="50"/>
              </a:spcBef>
              <a:spcAft>
                <a:spcPts val="0"/>
              </a:spcAft>
            </a:pPr>
            <a:r>
              <a:rPr sz="1100" dirty="0">
                <a:solidFill>
                  <a:srgbClr val="000000"/>
                </a:solidFill>
                <a:latin typeface="Calibri"/>
                <a:cs typeface="Calibri"/>
              </a:rPr>
              <a:t>passageiro e poderá ver</a:t>
            </a:r>
            <a:r>
              <a:rPr sz="1100" spc="-13" dirty="0">
                <a:solidFill>
                  <a:srgbClr val="000000"/>
                </a:solidFill>
                <a:latin typeface="Calibri"/>
                <a:cs typeface="Calibri"/>
              </a:rPr>
              <a:t> </a:t>
            </a:r>
            <a:r>
              <a:rPr sz="1100" dirty="0">
                <a:solidFill>
                  <a:srgbClr val="000000"/>
                </a:solidFill>
                <a:latin typeface="Calibri"/>
                <a:cs typeface="Calibri"/>
              </a:rPr>
              <a:t>a caixa de ferramentas.</a:t>
            </a:r>
          </a:p>
        </p:txBody>
      </p:sp>
      <p:sp>
        <p:nvSpPr>
          <p:cNvPr id="8" name="object 8"/>
          <p:cNvSpPr txBox="1"/>
          <p:nvPr/>
        </p:nvSpPr>
        <p:spPr>
          <a:xfrm>
            <a:off x="576072" y="1620104"/>
            <a:ext cx="579525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Após o</a:t>
            </a:r>
            <a:r>
              <a:rPr sz="1100" spc="10" dirty="0">
                <a:solidFill>
                  <a:srgbClr val="000000"/>
                </a:solidFill>
                <a:latin typeface="Calibri"/>
                <a:cs typeface="Calibri"/>
              </a:rPr>
              <a:t> </a:t>
            </a:r>
            <a:r>
              <a:rPr sz="1100" dirty="0">
                <a:solidFill>
                  <a:srgbClr val="000000"/>
                </a:solidFill>
                <a:latin typeface="Calibri"/>
                <a:cs typeface="Calibri"/>
              </a:rPr>
              <a:t>uso é necessária a lubrificação para evitar o mau estado devido a dias de chuva ou lavagens.</a:t>
            </a:r>
          </a:p>
        </p:txBody>
      </p:sp>
      <p:sp>
        <p:nvSpPr>
          <p:cNvPr id="9" name="object 9"/>
          <p:cNvSpPr txBox="1"/>
          <p:nvPr/>
        </p:nvSpPr>
        <p:spPr>
          <a:xfrm>
            <a:off x="576072" y="1842608"/>
            <a:ext cx="594368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Para uma condução segura, a lubrificação detalhada dos</a:t>
            </a:r>
            <a:r>
              <a:rPr sz="1100" spc="-10" dirty="0">
                <a:solidFill>
                  <a:srgbClr val="000000"/>
                </a:solidFill>
                <a:latin typeface="Calibri"/>
                <a:cs typeface="Calibri"/>
              </a:rPr>
              <a:t> </a:t>
            </a:r>
            <a:r>
              <a:rPr sz="1100" dirty="0">
                <a:solidFill>
                  <a:srgbClr val="000000"/>
                </a:solidFill>
                <a:latin typeface="Calibri"/>
                <a:cs typeface="Calibri"/>
              </a:rPr>
              <a:t>componentes </a:t>
            </a:r>
            <a:r>
              <a:rPr sz="1100">
                <a:solidFill>
                  <a:srgbClr val="000000"/>
                </a:solidFill>
                <a:latin typeface="Calibri"/>
                <a:cs typeface="Calibri"/>
              </a:rPr>
              <a:t>é </a:t>
            </a:r>
            <a:r>
              <a:rPr lang="pt-BR" sz="1100">
                <a:solidFill>
                  <a:srgbClr val="000000"/>
                </a:solidFill>
                <a:latin typeface="Calibri"/>
                <a:cs typeface="Calibri"/>
              </a:rPr>
              <a:t>u</a:t>
            </a:r>
            <a:r>
              <a:rPr sz="1100">
                <a:solidFill>
                  <a:srgbClr val="000000"/>
                </a:solidFill>
                <a:latin typeface="Calibri"/>
                <a:cs typeface="Calibri"/>
              </a:rPr>
              <a:t>ma </a:t>
            </a:r>
            <a:r>
              <a:rPr sz="1100" dirty="0">
                <a:solidFill>
                  <a:srgbClr val="000000"/>
                </a:solidFill>
                <a:latin typeface="Calibri"/>
                <a:cs typeface="Calibri"/>
              </a:rPr>
              <a:t>operação necessária para</a:t>
            </a:r>
          </a:p>
          <a:p>
            <a:pPr marL="0" marR="0">
              <a:lnSpc>
                <a:spcPts val="1344"/>
              </a:lnSpc>
              <a:spcBef>
                <a:spcPts val="50"/>
              </a:spcBef>
              <a:spcAft>
                <a:spcPts val="0"/>
              </a:spcAft>
            </a:pPr>
            <a:r>
              <a:rPr sz="1100" dirty="0">
                <a:solidFill>
                  <a:srgbClr val="000000"/>
                </a:solidFill>
                <a:latin typeface="Calibri"/>
                <a:cs typeface="Calibri"/>
              </a:rPr>
              <a:t>prolongar a sua</a:t>
            </a:r>
            <a:r>
              <a:rPr sz="1100" spc="-19" dirty="0">
                <a:solidFill>
                  <a:srgbClr val="000000"/>
                </a:solidFill>
                <a:latin typeface="Calibri"/>
                <a:cs typeface="Calibri"/>
              </a:rPr>
              <a:t> </a:t>
            </a:r>
            <a:r>
              <a:rPr sz="1100" dirty="0">
                <a:solidFill>
                  <a:srgbClr val="000000"/>
                </a:solidFill>
                <a:latin typeface="Calibri"/>
                <a:cs typeface="Calibri"/>
              </a:rPr>
              <a:t>vida útil:</a:t>
            </a:r>
          </a:p>
        </p:txBody>
      </p:sp>
      <p:sp>
        <p:nvSpPr>
          <p:cNvPr id="10" name="object 10"/>
          <p:cNvSpPr txBox="1"/>
          <p:nvPr/>
        </p:nvSpPr>
        <p:spPr>
          <a:xfrm>
            <a:off x="576072" y="2234276"/>
            <a:ext cx="2024751"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Eixo</a:t>
            </a:r>
            <a:r>
              <a:rPr sz="1100" spc="-10" dirty="0">
                <a:solidFill>
                  <a:srgbClr val="000000"/>
                </a:solidFill>
                <a:latin typeface="Calibri"/>
                <a:cs typeface="Calibri"/>
              </a:rPr>
              <a:t> </a:t>
            </a:r>
            <a:r>
              <a:rPr sz="1100" dirty="0">
                <a:solidFill>
                  <a:srgbClr val="000000"/>
                </a:solidFill>
                <a:latin typeface="Calibri"/>
                <a:cs typeface="Calibri"/>
              </a:rPr>
              <a:t>da manete </a:t>
            </a:r>
            <a:r>
              <a:rPr sz="1100">
                <a:solidFill>
                  <a:srgbClr val="000000"/>
                </a:solidFill>
                <a:latin typeface="Calibri"/>
                <a:cs typeface="Calibri"/>
              </a:rPr>
              <a:t>de embr</a:t>
            </a:r>
            <a:r>
              <a:rPr lang="pt-BR" sz="1100">
                <a:solidFill>
                  <a:srgbClr val="000000"/>
                </a:solidFill>
                <a:latin typeface="Calibri"/>
                <a:cs typeface="Calibri"/>
              </a:rPr>
              <a:t>e</a:t>
            </a:r>
            <a:r>
              <a:rPr sz="1100">
                <a:solidFill>
                  <a:srgbClr val="000000"/>
                </a:solidFill>
                <a:latin typeface="Calibri"/>
                <a:cs typeface="Calibri"/>
              </a:rPr>
              <a:t>agem</a:t>
            </a:r>
            <a:endParaRPr sz="1100" dirty="0">
              <a:solidFill>
                <a:srgbClr val="000000"/>
              </a:solidFill>
              <a:latin typeface="Calibri"/>
              <a:cs typeface="Calibri"/>
            </a:endParaRPr>
          </a:p>
        </p:txBody>
      </p:sp>
      <p:sp>
        <p:nvSpPr>
          <p:cNvPr id="11" name="object 11"/>
          <p:cNvSpPr txBox="1"/>
          <p:nvPr/>
        </p:nvSpPr>
        <p:spPr>
          <a:xfrm>
            <a:off x="576072" y="2404964"/>
            <a:ext cx="2693412" cy="106118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Eixo</a:t>
            </a:r>
            <a:r>
              <a:rPr sz="1100" spc="-10" dirty="0">
                <a:solidFill>
                  <a:srgbClr val="000000"/>
                </a:solidFill>
                <a:latin typeface="Calibri"/>
                <a:cs typeface="Calibri"/>
              </a:rPr>
              <a:t> </a:t>
            </a:r>
            <a:r>
              <a:rPr sz="1100" dirty="0">
                <a:solidFill>
                  <a:srgbClr val="000000"/>
                </a:solidFill>
                <a:latin typeface="Calibri"/>
                <a:cs typeface="Calibri"/>
              </a:rPr>
              <a:t>da manete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dianteiro</a:t>
            </a:r>
          </a:p>
          <a:p>
            <a:pPr marL="0" marR="0">
              <a:lnSpc>
                <a:spcPts val="1343"/>
              </a:lnSpc>
              <a:spcBef>
                <a:spcPts val="50"/>
              </a:spcBef>
              <a:spcAft>
                <a:spcPts val="0"/>
              </a:spcAft>
            </a:pPr>
            <a:r>
              <a:rPr sz="1100" dirty="0">
                <a:solidFill>
                  <a:srgbClr val="000000"/>
                </a:solidFill>
                <a:latin typeface="Calibri"/>
                <a:cs typeface="Calibri"/>
              </a:rPr>
              <a:t>- Rolamento do pedal </a:t>
            </a:r>
            <a:r>
              <a:rPr sz="1100">
                <a:solidFill>
                  <a:srgbClr val="000000"/>
                </a:solidFill>
                <a:latin typeface="Calibri"/>
                <a:cs typeface="Calibri"/>
              </a:rPr>
              <a:t>de</a:t>
            </a:r>
            <a:r>
              <a:rPr sz="1100" spc="22">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traseiro</a:t>
            </a:r>
          </a:p>
          <a:p>
            <a:pPr marL="0" marR="0">
              <a:lnSpc>
                <a:spcPts val="1332"/>
              </a:lnSpc>
              <a:spcBef>
                <a:spcPts val="0"/>
              </a:spcBef>
              <a:spcAft>
                <a:spcPts val="0"/>
              </a:spcAft>
            </a:pPr>
            <a:r>
              <a:rPr sz="1100" dirty="0">
                <a:solidFill>
                  <a:srgbClr val="000000"/>
                </a:solidFill>
                <a:latin typeface="Calibri"/>
                <a:cs typeface="Calibri"/>
              </a:rPr>
              <a:t>- Eixo</a:t>
            </a:r>
            <a:r>
              <a:rPr sz="1100" spc="-10" dirty="0">
                <a:solidFill>
                  <a:srgbClr val="000000"/>
                </a:solidFill>
                <a:latin typeface="Calibri"/>
                <a:cs typeface="Calibri"/>
              </a:rPr>
              <a:t> </a:t>
            </a:r>
            <a:r>
              <a:rPr sz="1100"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descanso lateral</a:t>
            </a:r>
            <a:r>
              <a:rPr sz="1100" spc="-10" dirty="0">
                <a:solidFill>
                  <a:srgbClr val="000000"/>
                </a:solidFill>
                <a:latin typeface="Calibri"/>
                <a:cs typeface="Calibri"/>
              </a:rPr>
              <a:t> </a:t>
            </a:r>
            <a:r>
              <a:rPr sz="1100" dirty="0">
                <a:solidFill>
                  <a:srgbClr val="000000"/>
                </a:solidFill>
                <a:latin typeface="Calibri"/>
                <a:cs typeface="Calibri"/>
              </a:rPr>
              <a:t>e gancho da mola.</a:t>
            </a:r>
          </a:p>
          <a:p>
            <a:pPr marL="0" marR="0">
              <a:lnSpc>
                <a:spcPts val="1343"/>
              </a:lnSpc>
              <a:spcBef>
                <a:spcPts val="50"/>
              </a:spcBef>
              <a:spcAft>
                <a:spcPts val="0"/>
              </a:spcAft>
            </a:pPr>
            <a:r>
              <a:rPr sz="1100" dirty="0">
                <a:solidFill>
                  <a:srgbClr val="000000"/>
                </a:solidFill>
                <a:latin typeface="Calibri"/>
                <a:cs typeface="Calibri"/>
              </a:rPr>
              <a:t>- Eixo</a:t>
            </a:r>
            <a:r>
              <a:rPr sz="1100" spc="-10" dirty="0">
                <a:solidFill>
                  <a:srgbClr val="000000"/>
                </a:solidFill>
                <a:latin typeface="Calibri"/>
                <a:cs typeface="Calibri"/>
              </a:rPr>
              <a:t> </a:t>
            </a:r>
            <a:r>
              <a:rPr sz="1100"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descanso central</a:t>
            </a:r>
            <a:r>
              <a:rPr sz="1100" spc="-18" dirty="0">
                <a:solidFill>
                  <a:srgbClr val="000000"/>
                </a:solidFill>
                <a:latin typeface="Calibri"/>
                <a:cs typeface="Calibri"/>
              </a:rPr>
              <a:t> </a:t>
            </a:r>
            <a:r>
              <a:rPr sz="1100" dirty="0">
                <a:solidFill>
                  <a:srgbClr val="000000"/>
                </a:solidFill>
                <a:latin typeface="Calibri"/>
                <a:cs typeface="Calibri"/>
              </a:rPr>
              <a:t>e gancho</a:t>
            </a:r>
            <a:r>
              <a:rPr sz="1100" spc="10" dirty="0">
                <a:solidFill>
                  <a:srgbClr val="000000"/>
                </a:solidFill>
                <a:latin typeface="Calibri"/>
                <a:cs typeface="Calibri"/>
              </a:rPr>
              <a:t> </a:t>
            </a:r>
            <a:r>
              <a:rPr sz="1100" dirty="0">
                <a:solidFill>
                  <a:srgbClr val="000000"/>
                </a:solidFill>
                <a:latin typeface="Calibri"/>
                <a:cs typeface="Calibri"/>
              </a:rPr>
              <a:t>da mola.</a:t>
            </a:r>
          </a:p>
          <a:p>
            <a:pPr marL="0" marR="0">
              <a:lnSpc>
                <a:spcPts val="1344"/>
              </a:lnSpc>
              <a:spcBef>
                <a:spcPts val="0"/>
              </a:spcBef>
              <a:spcAft>
                <a:spcPts val="0"/>
              </a:spcAft>
            </a:pPr>
            <a:r>
              <a:rPr sz="1100" dirty="0">
                <a:solidFill>
                  <a:srgbClr val="000000"/>
                </a:solidFill>
                <a:latin typeface="Calibri"/>
                <a:cs typeface="Calibri"/>
              </a:rPr>
              <a:t>- </a:t>
            </a:r>
            <a:r>
              <a:rPr sz="1100">
                <a:solidFill>
                  <a:srgbClr val="000000"/>
                </a:solidFill>
                <a:latin typeface="Calibri"/>
                <a:cs typeface="Calibri"/>
              </a:rPr>
              <a:t>Eixo</a:t>
            </a:r>
            <a:r>
              <a:rPr sz="1100" spc="-10">
                <a:solidFill>
                  <a:srgbClr val="000000"/>
                </a:solidFill>
                <a:latin typeface="Calibri"/>
                <a:cs typeface="Calibri"/>
              </a:rPr>
              <a:t> </a:t>
            </a:r>
            <a:r>
              <a:rPr sz="1100">
                <a:solidFill>
                  <a:srgbClr val="000000"/>
                </a:solidFill>
                <a:latin typeface="Calibri"/>
                <a:cs typeface="Calibri"/>
              </a:rPr>
              <a:t>d</a:t>
            </a:r>
            <a:r>
              <a:rPr lang="pt-BR" sz="1100">
                <a:solidFill>
                  <a:srgbClr val="000000"/>
                </a:solidFill>
                <a:latin typeface="Calibri"/>
                <a:cs typeface="Calibri"/>
              </a:rPr>
              <a:t>a</a:t>
            </a:r>
            <a:r>
              <a:rPr sz="1100">
                <a:solidFill>
                  <a:srgbClr val="000000"/>
                </a:solidFill>
                <a:latin typeface="Calibri"/>
                <a:cs typeface="Calibri"/>
              </a:rPr>
              <a:t>s</a:t>
            </a:r>
            <a:r>
              <a:rPr sz="1100" spc="-16">
                <a:solidFill>
                  <a:srgbClr val="000000"/>
                </a:solidFill>
                <a:latin typeface="Calibri"/>
                <a:cs typeface="Calibri"/>
              </a:rPr>
              <a:t> </a:t>
            </a:r>
            <a:r>
              <a:rPr lang="pt-BR" sz="1100">
                <a:solidFill>
                  <a:srgbClr val="000000"/>
                </a:solidFill>
                <a:latin typeface="Calibri"/>
                <a:cs typeface="Calibri"/>
              </a:rPr>
              <a:t>pedaleiras</a:t>
            </a:r>
            <a:r>
              <a:rPr sz="1100">
                <a:solidFill>
                  <a:srgbClr val="000000"/>
                </a:solidFill>
                <a:latin typeface="Calibri"/>
                <a:cs typeface="Calibri"/>
              </a:rPr>
              <a:t> </a:t>
            </a:r>
            <a:r>
              <a:rPr sz="1100" dirty="0">
                <a:solidFill>
                  <a:srgbClr val="000000"/>
                </a:solidFill>
                <a:latin typeface="Calibri"/>
                <a:cs typeface="Calibri"/>
              </a:rPr>
              <a:t>e a sua</a:t>
            </a:r>
            <a:r>
              <a:rPr sz="1100" spc="-22" dirty="0">
                <a:solidFill>
                  <a:srgbClr val="000000"/>
                </a:solidFill>
                <a:latin typeface="Calibri"/>
                <a:cs typeface="Calibri"/>
              </a:rPr>
              <a:t> </a:t>
            </a:r>
            <a:r>
              <a:rPr sz="1100" dirty="0">
                <a:solidFill>
                  <a:srgbClr val="000000"/>
                </a:solidFill>
                <a:latin typeface="Calibri"/>
                <a:cs typeface="Calibri"/>
              </a:rPr>
              <a:t>mola</a:t>
            </a:r>
            <a:r>
              <a:rPr sz="1100" spc="-13" dirty="0">
                <a:solidFill>
                  <a:srgbClr val="000000"/>
                </a:solidFill>
                <a:latin typeface="Calibri"/>
                <a:cs typeface="Calibri"/>
              </a:rPr>
              <a:t> </a:t>
            </a:r>
            <a:r>
              <a:rPr sz="1100" dirty="0">
                <a:solidFill>
                  <a:srgbClr val="000000"/>
                </a:solidFill>
                <a:latin typeface="Calibri"/>
                <a:cs typeface="Calibri"/>
              </a:rPr>
              <a:t>de retorno.</a:t>
            </a:r>
          </a:p>
          <a:p>
            <a:pPr marL="0" marR="0">
              <a:lnSpc>
                <a:spcPts val="1344"/>
              </a:lnSpc>
              <a:spcBef>
                <a:spcPts val="50"/>
              </a:spcBef>
              <a:spcAft>
                <a:spcPts val="0"/>
              </a:spcAft>
            </a:pPr>
            <a:r>
              <a:rPr sz="1100" dirty="0">
                <a:solidFill>
                  <a:srgbClr val="000000"/>
                </a:solidFill>
                <a:latin typeface="Calibri"/>
                <a:cs typeface="Calibri"/>
              </a:rPr>
              <a:t>- Corrente de transmissão.</a:t>
            </a:r>
          </a:p>
        </p:txBody>
      </p:sp>
      <p:sp>
        <p:nvSpPr>
          <p:cNvPr id="12" name="object 12"/>
          <p:cNvSpPr txBox="1"/>
          <p:nvPr/>
        </p:nvSpPr>
        <p:spPr>
          <a:xfrm>
            <a:off x="3369564" y="365616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3" name="object 13"/>
          <p:cNvSpPr txBox="1"/>
          <p:nvPr/>
        </p:nvSpPr>
        <p:spPr>
          <a:xfrm>
            <a:off x="647700" y="3883740"/>
            <a:ext cx="6079360"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Exceto a corrente, que necessita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uma</a:t>
            </a:r>
            <a:r>
              <a:rPr sz="1100" spc="-27" dirty="0">
                <a:solidFill>
                  <a:srgbClr val="000000"/>
                </a:solidFill>
                <a:latin typeface="Calibri"/>
                <a:cs typeface="Calibri"/>
              </a:rPr>
              <a:t> </a:t>
            </a:r>
            <a:r>
              <a:rPr sz="1100" dirty="0">
                <a:solidFill>
                  <a:srgbClr val="000000"/>
                </a:solidFill>
                <a:latin typeface="Calibri"/>
                <a:cs typeface="Calibri"/>
              </a:rPr>
              <a:t>lubrificação especial, </a:t>
            </a:r>
            <a:r>
              <a:rPr sz="1100">
                <a:solidFill>
                  <a:srgbClr val="000000"/>
                </a:solidFill>
                <a:latin typeface="Calibri"/>
                <a:cs typeface="Calibri"/>
              </a:rPr>
              <a:t>recomendamos </a:t>
            </a:r>
            <a:r>
              <a:rPr lang="pt-BR" sz="1100">
                <a:solidFill>
                  <a:srgbClr val="000000"/>
                </a:solidFill>
                <a:latin typeface="Calibri"/>
                <a:cs typeface="Calibri"/>
              </a:rPr>
              <a:t>graxa</a:t>
            </a:r>
            <a:r>
              <a:rPr sz="1100">
                <a:solidFill>
                  <a:srgbClr val="000000"/>
                </a:solidFill>
                <a:latin typeface="Calibri"/>
                <a:cs typeface="Calibri"/>
              </a:rPr>
              <a:t> </a:t>
            </a:r>
            <a:r>
              <a:rPr sz="1100" dirty="0">
                <a:solidFill>
                  <a:srgbClr val="000000"/>
                </a:solidFill>
                <a:latin typeface="Calibri"/>
                <a:cs typeface="Calibri"/>
              </a:rPr>
              <a:t>de lítio para outros</a:t>
            </a:r>
          </a:p>
          <a:p>
            <a:pPr marL="0" marR="0">
              <a:lnSpc>
                <a:spcPts val="1344"/>
              </a:lnSpc>
              <a:spcBef>
                <a:spcPts val="50"/>
              </a:spcBef>
              <a:spcAft>
                <a:spcPts val="0"/>
              </a:spcAft>
            </a:pPr>
            <a:r>
              <a:rPr sz="1100" dirty="0">
                <a:solidFill>
                  <a:srgbClr val="000000"/>
                </a:solidFill>
                <a:latin typeface="Calibri"/>
                <a:cs typeface="Calibri"/>
              </a:rPr>
              <a:t>pontos de</a:t>
            </a:r>
            <a:r>
              <a:rPr sz="1100" spc="22" dirty="0">
                <a:solidFill>
                  <a:srgbClr val="000000"/>
                </a:solidFill>
                <a:latin typeface="Calibri"/>
                <a:cs typeface="Calibri"/>
              </a:rPr>
              <a:t> </a:t>
            </a:r>
            <a:r>
              <a:rPr sz="1100" dirty="0">
                <a:solidFill>
                  <a:srgbClr val="000000"/>
                </a:solidFill>
                <a:latin typeface="Calibri"/>
                <a:cs typeface="Calibri"/>
              </a:rPr>
              <a:t>lubrificação.</a:t>
            </a:r>
          </a:p>
        </p:txBody>
      </p:sp>
      <p:sp>
        <p:nvSpPr>
          <p:cNvPr id="14" name="object 14"/>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1436624"/>
            <a:ext cx="6301740" cy="6309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1629513"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Manutenção da bateria</a:t>
            </a:r>
          </a:p>
        </p:txBody>
      </p:sp>
      <p:sp>
        <p:nvSpPr>
          <p:cNvPr id="6" name="object 6"/>
          <p:cNvSpPr txBox="1"/>
          <p:nvPr/>
        </p:nvSpPr>
        <p:spPr>
          <a:xfrm>
            <a:off x="684275" y="865724"/>
            <a:ext cx="6214869" cy="3616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bateria deste</a:t>
            </a:r>
            <a:r>
              <a:rPr sz="1100" spc="-12" dirty="0">
                <a:solidFill>
                  <a:srgbClr val="000000"/>
                </a:solidFill>
                <a:latin typeface="Calibri"/>
                <a:cs typeface="Calibri"/>
              </a:rPr>
              <a:t> </a:t>
            </a:r>
            <a:r>
              <a:rPr sz="1100" dirty="0">
                <a:solidFill>
                  <a:srgbClr val="000000"/>
                </a:solidFill>
                <a:latin typeface="Calibri"/>
                <a:cs typeface="Calibri"/>
              </a:rPr>
              <a:t>modelo é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tipo sem manutenção, pelo que</a:t>
            </a:r>
            <a:r>
              <a:rPr sz="1100" spc="19" dirty="0">
                <a:solidFill>
                  <a:srgbClr val="000000"/>
                </a:solidFill>
                <a:latin typeface="Calibri"/>
                <a:cs typeface="Calibri"/>
              </a:rPr>
              <a:t> </a:t>
            </a:r>
            <a:r>
              <a:rPr sz="1100" spc="-11" dirty="0">
                <a:solidFill>
                  <a:srgbClr val="000000"/>
                </a:solidFill>
                <a:latin typeface="Calibri"/>
                <a:cs typeface="Calibri"/>
              </a:rPr>
              <a:t>não</a:t>
            </a:r>
            <a:r>
              <a:rPr sz="1100" spc="28" dirty="0">
                <a:solidFill>
                  <a:srgbClr val="000000"/>
                </a:solidFill>
                <a:latin typeface="Calibri"/>
                <a:cs typeface="Calibri"/>
              </a:rPr>
              <a:t> </a:t>
            </a:r>
            <a:r>
              <a:rPr sz="1100" dirty="0">
                <a:solidFill>
                  <a:srgbClr val="000000"/>
                </a:solidFill>
                <a:latin typeface="Calibri"/>
                <a:cs typeface="Calibri"/>
              </a:rPr>
              <a:t>é necessário controlar o eletrólito e a sua</a:t>
            </a:r>
          </a:p>
          <a:p>
            <a:pPr marL="0" marR="0">
              <a:lnSpc>
                <a:spcPts val="1200"/>
              </a:lnSpc>
              <a:spcBef>
                <a:spcPts val="0"/>
              </a:spcBef>
              <a:spcAft>
                <a:spcPts val="0"/>
              </a:spcAft>
            </a:pPr>
            <a:r>
              <a:rPr sz="1100" dirty="0">
                <a:solidFill>
                  <a:srgbClr val="000000"/>
                </a:solidFill>
                <a:latin typeface="Calibri"/>
                <a:cs typeface="Calibri"/>
              </a:rPr>
              <a:t>densidade, mas sim verificar periodicamente a sua carga.</a:t>
            </a:r>
          </a:p>
        </p:txBody>
      </p:sp>
      <p:sp>
        <p:nvSpPr>
          <p:cNvPr id="7" name="object 7"/>
          <p:cNvSpPr txBox="1"/>
          <p:nvPr/>
        </p:nvSpPr>
        <p:spPr>
          <a:xfrm>
            <a:off x="3477768" y="144179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8" name="object 8"/>
          <p:cNvSpPr txBox="1"/>
          <p:nvPr/>
        </p:nvSpPr>
        <p:spPr>
          <a:xfrm>
            <a:off x="755904" y="1669369"/>
            <a:ext cx="6032932"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Se for possível,</a:t>
            </a:r>
            <a:r>
              <a:rPr sz="1100" spc="-10" dirty="0">
                <a:solidFill>
                  <a:srgbClr val="000000"/>
                </a:solidFill>
                <a:latin typeface="Calibri"/>
                <a:cs typeface="Calibri"/>
              </a:rPr>
              <a:t> </a:t>
            </a:r>
            <a:r>
              <a:rPr sz="1100" dirty="0">
                <a:solidFill>
                  <a:srgbClr val="000000"/>
                </a:solidFill>
                <a:latin typeface="Calibri"/>
                <a:cs typeface="Calibri"/>
              </a:rPr>
              <a:t>carregue a bateria durante 30 minutos</a:t>
            </a:r>
            <a:r>
              <a:rPr sz="1100" spc="-12" dirty="0">
                <a:solidFill>
                  <a:srgbClr val="000000"/>
                </a:solidFill>
                <a:latin typeface="Calibri"/>
                <a:cs typeface="Calibri"/>
              </a:rPr>
              <a:t> </a:t>
            </a:r>
            <a:r>
              <a:rPr sz="1100" dirty="0">
                <a:solidFill>
                  <a:srgbClr val="000000"/>
                </a:solidFill>
                <a:latin typeface="Calibri"/>
                <a:cs typeface="Calibri"/>
              </a:rPr>
              <a:t>antes </a:t>
            </a:r>
            <a:r>
              <a:rPr sz="1100" spc="-15" dirty="0">
                <a:solidFill>
                  <a:srgbClr val="000000"/>
                </a:solidFill>
                <a:latin typeface="Calibri"/>
                <a:cs typeface="Calibri"/>
              </a:rPr>
              <a:t>de</a:t>
            </a:r>
            <a:r>
              <a:rPr sz="1100" spc="31" dirty="0">
                <a:solidFill>
                  <a:srgbClr val="000000"/>
                </a:solidFill>
                <a:latin typeface="Calibri"/>
                <a:cs typeface="Calibri"/>
              </a:rPr>
              <a:t> </a:t>
            </a:r>
            <a:r>
              <a:rPr sz="1100" dirty="0">
                <a:solidFill>
                  <a:srgbClr val="000000"/>
                </a:solidFill>
                <a:latin typeface="Calibri"/>
                <a:cs typeface="Calibri"/>
              </a:rPr>
              <a:t>a utilizar pela primeira vez. Desta</a:t>
            </a:r>
            <a:r>
              <a:rPr sz="1100" spc="-10" dirty="0">
                <a:solidFill>
                  <a:srgbClr val="000000"/>
                </a:solidFill>
                <a:latin typeface="Calibri"/>
                <a:cs typeface="Calibri"/>
              </a:rPr>
              <a:t> </a:t>
            </a:r>
            <a:r>
              <a:rPr sz="1100" dirty="0">
                <a:solidFill>
                  <a:srgbClr val="000000"/>
                </a:solidFill>
                <a:latin typeface="Calibri"/>
                <a:cs typeface="Calibri"/>
              </a:rPr>
              <a:t>forma</a:t>
            </a:r>
          </a:p>
          <a:p>
            <a:pPr marL="0" marR="0">
              <a:lnSpc>
                <a:spcPts val="1344"/>
              </a:lnSpc>
              <a:spcBef>
                <a:spcPts val="50"/>
              </a:spcBef>
              <a:spcAft>
                <a:spcPts val="0"/>
              </a:spcAft>
            </a:pPr>
            <a:r>
              <a:rPr sz="1100" dirty="0">
                <a:solidFill>
                  <a:srgbClr val="000000"/>
                </a:solidFill>
                <a:latin typeface="Calibri"/>
                <a:cs typeface="Calibri"/>
              </a:rPr>
              <a:t>conseguirá prolongar</a:t>
            </a:r>
            <a:r>
              <a:rPr sz="1100" spc="-14" dirty="0">
                <a:solidFill>
                  <a:srgbClr val="000000"/>
                </a:solidFill>
                <a:latin typeface="Calibri"/>
                <a:cs typeface="Calibri"/>
              </a:rPr>
              <a:t> </a:t>
            </a:r>
            <a:r>
              <a:rPr sz="1100" dirty="0">
                <a:solidFill>
                  <a:srgbClr val="000000"/>
                </a:solidFill>
                <a:latin typeface="Calibri"/>
                <a:cs typeface="Calibri"/>
              </a:rPr>
              <a:t>a vida útil da bateria.</a:t>
            </a:r>
          </a:p>
        </p:txBody>
      </p:sp>
      <p:sp>
        <p:nvSpPr>
          <p:cNvPr id="9" name="object 9"/>
          <p:cNvSpPr txBox="1"/>
          <p:nvPr/>
        </p:nvSpPr>
        <p:spPr>
          <a:xfrm>
            <a:off x="684275" y="2365614"/>
            <a:ext cx="120632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Carga da bateria</a:t>
            </a:r>
          </a:p>
        </p:txBody>
      </p:sp>
      <p:sp>
        <p:nvSpPr>
          <p:cNvPr id="10" name="object 10"/>
          <p:cNvSpPr txBox="1"/>
          <p:nvPr/>
        </p:nvSpPr>
        <p:spPr>
          <a:xfrm>
            <a:off x="684275" y="2528408"/>
            <a:ext cx="605790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tensão nos terminais da bateria for inferior a 12,6 V,</a:t>
            </a:r>
            <a:r>
              <a:rPr sz="1100" spc="-11" dirty="0">
                <a:solidFill>
                  <a:srgbClr val="000000"/>
                </a:solidFill>
                <a:latin typeface="Calibri"/>
                <a:cs typeface="Calibri"/>
              </a:rPr>
              <a:t> </a:t>
            </a:r>
            <a:r>
              <a:rPr sz="1100" dirty="0">
                <a:solidFill>
                  <a:srgbClr val="000000"/>
                </a:solidFill>
                <a:latin typeface="Calibri"/>
                <a:cs typeface="Calibri"/>
              </a:rPr>
              <a:t>sugerimos-lhe que carregue a bateria:</a:t>
            </a:r>
          </a:p>
        </p:txBody>
      </p:sp>
      <p:sp>
        <p:nvSpPr>
          <p:cNvPr id="11" name="object 11"/>
          <p:cNvSpPr txBox="1"/>
          <p:nvPr/>
        </p:nvSpPr>
        <p:spPr>
          <a:xfrm>
            <a:off x="684275" y="2749388"/>
            <a:ext cx="540389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Carregue a bateria com</a:t>
            </a:r>
            <a:r>
              <a:rPr sz="1100" spc="12" dirty="0">
                <a:solidFill>
                  <a:srgbClr val="000000"/>
                </a:solidFill>
                <a:latin typeface="Calibri"/>
                <a:cs typeface="Calibri"/>
              </a:rPr>
              <a:t> </a:t>
            </a:r>
            <a:r>
              <a:rPr sz="1100" dirty="0">
                <a:solidFill>
                  <a:srgbClr val="000000"/>
                </a:solidFill>
                <a:latin typeface="Calibri"/>
                <a:cs typeface="Calibri"/>
              </a:rPr>
              <a:t>uma fonte de alimentação estável de tensão em corrente contínua.</a:t>
            </a:r>
          </a:p>
        </p:txBody>
      </p:sp>
      <p:sp>
        <p:nvSpPr>
          <p:cNvPr id="12" name="object 12"/>
          <p:cNvSpPr txBox="1"/>
          <p:nvPr/>
        </p:nvSpPr>
        <p:spPr>
          <a:xfrm>
            <a:off x="684275" y="2971892"/>
            <a:ext cx="612905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tensão de carga em corrente contínua deve</a:t>
            </a:r>
            <a:r>
              <a:rPr sz="1100" spc="-19" dirty="0">
                <a:solidFill>
                  <a:srgbClr val="000000"/>
                </a:solidFill>
                <a:latin typeface="Calibri"/>
                <a:cs typeface="Calibri"/>
              </a:rPr>
              <a:t> </a:t>
            </a:r>
            <a:r>
              <a:rPr sz="1100" dirty="0">
                <a:solidFill>
                  <a:srgbClr val="000000"/>
                </a:solidFill>
                <a:latin typeface="Calibri"/>
                <a:cs typeface="Calibri"/>
              </a:rPr>
              <a:t>ser</a:t>
            </a:r>
            <a:r>
              <a:rPr sz="1100" spc="-14" dirty="0">
                <a:solidFill>
                  <a:srgbClr val="000000"/>
                </a:solidFill>
                <a:latin typeface="Calibri"/>
                <a:cs typeface="Calibri"/>
              </a:rPr>
              <a:t> </a:t>
            </a:r>
            <a:r>
              <a:rPr sz="1100" dirty="0">
                <a:solidFill>
                  <a:srgbClr val="000000"/>
                </a:solidFill>
                <a:latin typeface="Calibri"/>
                <a:cs typeface="Calibri"/>
              </a:rPr>
              <a:t>de 14,5 ± 0,3 V. A</a:t>
            </a:r>
            <a:r>
              <a:rPr sz="1100" spc="-15" dirty="0">
                <a:solidFill>
                  <a:srgbClr val="000000"/>
                </a:solidFill>
                <a:latin typeface="Calibri"/>
                <a:cs typeface="Calibri"/>
              </a:rPr>
              <a:t> </a:t>
            </a:r>
            <a:r>
              <a:rPr sz="1100" dirty="0">
                <a:solidFill>
                  <a:srgbClr val="000000"/>
                </a:solidFill>
                <a:latin typeface="Calibri"/>
                <a:cs typeface="Calibri"/>
              </a:rPr>
              <a:t>corrente de carga deve ser inferior a</a:t>
            </a:r>
          </a:p>
          <a:p>
            <a:pPr marL="0" marR="0">
              <a:lnSpc>
                <a:spcPts val="1344"/>
              </a:lnSpc>
              <a:spcBef>
                <a:spcPts val="50"/>
              </a:spcBef>
              <a:spcAft>
                <a:spcPts val="0"/>
              </a:spcAft>
            </a:pPr>
            <a:r>
              <a:rPr sz="1100" dirty="0">
                <a:solidFill>
                  <a:srgbClr val="000000"/>
                </a:solidFill>
                <a:latin typeface="Calibri"/>
                <a:cs typeface="Calibri"/>
              </a:rPr>
              <a:t>1,2</a:t>
            </a:r>
            <a:r>
              <a:rPr sz="1100" spc="10" dirty="0">
                <a:solidFill>
                  <a:srgbClr val="000000"/>
                </a:solidFill>
                <a:latin typeface="Calibri"/>
                <a:cs typeface="Calibri"/>
              </a:rPr>
              <a:t> </a:t>
            </a:r>
            <a:r>
              <a:rPr sz="1100" dirty="0">
                <a:solidFill>
                  <a:srgbClr val="000000"/>
                </a:solidFill>
                <a:latin typeface="Calibri"/>
                <a:cs typeface="Calibri"/>
              </a:rPr>
              <a:t>A.</a:t>
            </a:r>
          </a:p>
        </p:txBody>
      </p:sp>
      <p:sp>
        <p:nvSpPr>
          <p:cNvPr id="13" name="object 13"/>
          <p:cNvSpPr txBox="1"/>
          <p:nvPr/>
        </p:nvSpPr>
        <p:spPr>
          <a:xfrm>
            <a:off x="684275" y="3363560"/>
            <a:ext cx="5605109"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tempo</a:t>
            </a:r>
            <a:r>
              <a:rPr sz="1100" spc="13" dirty="0">
                <a:solidFill>
                  <a:srgbClr val="000000"/>
                </a:solidFill>
                <a:latin typeface="Calibri"/>
                <a:cs typeface="Calibri"/>
              </a:rPr>
              <a:t> </a:t>
            </a:r>
            <a:r>
              <a:rPr sz="1100" dirty="0">
                <a:solidFill>
                  <a:srgbClr val="000000"/>
                </a:solidFill>
                <a:latin typeface="Calibri"/>
                <a:cs typeface="Calibri"/>
              </a:rPr>
              <a:t>de carga é de aproximadamente 6~8</a:t>
            </a:r>
            <a:r>
              <a:rPr sz="1100" spc="19" dirty="0">
                <a:solidFill>
                  <a:srgbClr val="000000"/>
                </a:solidFill>
                <a:latin typeface="Calibri"/>
                <a:cs typeface="Calibri"/>
              </a:rPr>
              <a:t> </a:t>
            </a:r>
            <a:r>
              <a:rPr sz="1100" dirty="0">
                <a:solidFill>
                  <a:srgbClr val="000000"/>
                </a:solidFill>
                <a:latin typeface="Calibri"/>
                <a:cs typeface="Calibri"/>
              </a:rPr>
              <a:t>horas sem alcançar a corrente de carga máxima.</a:t>
            </a:r>
          </a:p>
          <a:p>
            <a:pPr marL="0" marR="0">
              <a:lnSpc>
                <a:spcPts val="1347"/>
              </a:lnSpc>
              <a:spcBef>
                <a:spcPts val="442"/>
              </a:spcBef>
              <a:spcAft>
                <a:spcPts val="0"/>
              </a:spcAft>
            </a:pPr>
            <a:r>
              <a:rPr sz="1100" dirty="0">
                <a:solidFill>
                  <a:srgbClr val="000000"/>
                </a:solidFill>
                <a:latin typeface="Calibri"/>
                <a:cs typeface="Calibri"/>
              </a:rPr>
              <a:t>- Não</a:t>
            </a:r>
            <a:r>
              <a:rPr sz="1100" spc="16" dirty="0">
                <a:solidFill>
                  <a:srgbClr val="000000"/>
                </a:solidFill>
                <a:latin typeface="Calibri"/>
                <a:cs typeface="Calibri"/>
              </a:rPr>
              <a:t> </a:t>
            </a:r>
            <a:r>
              <a:rPr sz="1100" dirty="0">
                <a:solidFill>
                  <a:srgbClr val="000000"/>
                </a:solidFill>
                <a:latin typeface="Calibri"/>
                <a:cs typeface="Calibri"/>
              </a:rPr>
              <a:t>sobrecarregue a bateria, pois poderá encurtar a sua vida útil.</a:t>
            </a:r>
          </a:p>
        </p:txBody>
      </p:sp>
      <p:sp>
        <p:nvSpPr>
          <p:cNvPr id="14" name="object 14"/>
          <p:cNvSpPr txBox="1"/>
          <p:nvPr/>
        </p:nvSpPr>
        <p:spPr>
          <a:xfrm>
            <a:off x="684275" y="3805520"/>
            <a:ext cx="35449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Desligue a bateria do circuito</a:t>
            </a:r>
            <a:r>
              <a:rPr sz="1100" spc="19" dirty="0">
                <a:solidFill>
                  <a:srgbClr val="000000"/>
                </a:solidFill>
                <a:latin typeface="Calibri"/>
                <a:cs typeface="Calibri"/>
              </a:rPr>
              <a:t> </a:t>
            </a:r>
            <a:r>
              <a:rPr sz="1100" dirty="0">
                <a:solidFill>
                  <a:srgbClr val="000000"/>
                </a:solidFill>
                <a:latin typeface="Calibri"/>
                <a:cs typeface="Calibri"/>
              </a:rPr>
              <a:t>da</a:t>
            </a:r>
            <a:r>
              <a:rPr sz="1100" spc="-11" dirty="0">
                <a:solidFill>
                  <a:srgbClr val="000000"/>
                </a:solidFill>
                <a:latin typeface="Calibri"/>
                <a:cs typeface="Calibri"/>
              </a:rPr>
              <a:t> </a:t>
            </a:r>
            <a:r>
              <a:rPr sz="1100" dirty="0">
                <a:solidFill>
                  <a:srgbClr val="000000"/>
                </a:solidFill>
                <a:latin typeface="Calibri"/>
                <a:cs typeface="Calibri"/>
              </a:rPr>
              <a:t>moto antes de a carregar.</a:t>
            </a:r>
          </a:p>
        </p:txBody>
      </p:sp>
      <p:sp>
        <p:nvSpPr>
          <p:cNvPr id="15" name="object 15"/>
          <p:cNvSpPr txBox="1"/>
          <p:nvPr/>
        </p:nvSpPr>
        <p:spPr>
          <a:xfrm>
            <a:off x="684275" y="4026500"/>
            <a:ext cx="574282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Verifique com regularidade a limpeza dos terminais</a:t>
            </a:r>
            <a:r>
              <a:rPr sz="1100" spc="-10" dirty="0">
                <a:solidFill>
                  <a:srgbClr val="000000"/>
                </a:solidFill>
                <a:latin typeface="Calibri"/>
                <a:cs typeface="Calibri"/>
              </a:rPr>
              <a:t> </a:t>
            </a:r>
            <a:r>
              <a:rPr sz="1100" spc="-15" dirty="0">
                <a:solidFill>
                  <a:srgbClr val="000000"/>
                </a:solidFill>
                <a:latin typeface="Calibri"/>
                <a:cs typeface="Calibri"/>
              </a:rPr>
              <a:t>da</a:t>
            </a:r>
            <a:r>
              <a:rPr sz="1100" spc="18" dirty="0">
                <a:solidFill>
                  <a:srgbClr val="000000"/>
                </a:solidFill>
                <a:latin typeface="Calibri"/>
                <a:cs typeface="Calibri"/>
              </a:rPr>
              <a:t> </a:t>
            </a:r>
            <a:r>
              <a:rPr sz="1100" dirty="0">
                <a:solidFill>
                  <a:srgbClr val="000000"/>
                </a:solidFill>
                <a:latin typeface="Calibri"/>
                <a:cs typeface="Calibri"/>
              </a:rPr>
              <a:t>bateria e a união dos cabos. No caso</a:t>
            </a:r>
            <a:r>
              <a:rPr sz="1100" spc="21" dirty="0">
                <a:solidFill>
                  <a:srgbClr val="000000"/>
                </a:solidFill>
                <a:latin typeface="Calibri"/>
                <a:cs typeface="Calibri"/>
              </a:rPr>
              <a:t> </a:t>
            </a:r>
            <a:r>
              <a:rPr sz="1100" dirty="0">
                <a:solidFill>
                  <a:srgbClr val="000000"/>
                </a:solidFill>
                <a:latin typeface="Calibri"/>
                <a:cs typeface="Calibri"/>
              </a:rPr>
              <a:t>de </a:t>
            </a:r>
            <a:r>
              <a:rPr sz="1100" spc="11" dirty="0">
                <a:solidFill>
                  <a:srgbClr val="000000"/>
                </a:solidFill>
                <a:latin typeface="Calibri"/>
                <a:cs typeface="Calibri"/>
              </a:rPr>
              <a:t>se</a:t>
            </a:r>
          </a:p>
          <a:p>
            <a:pPr marL="0" marR="0">
              <a:lnSpc>
                <a:spcPts val="1343"/>
              </a:lnSpc>
              <a:spcBef>
                <a:spcPts val="50"/>
              </a:spcBef>
              <a:spcAft>
                <a:spcPts val="0"/>
              </a:spcAft>
            </a:pPr>
            <a:r>
              <a:rPr sz="1100" dirty="0">
                <a:solidFill>
                  <a:srgbClr val="000000"/>
                </a:solidFill>
                <a:latin typeface="Calibri"/>
                <a:cs typeface="Calibri"/>
              </a:rPr>
              <a:t>encontrarem corroídos</a:t>
            </a:r>
            <a:r>
              <a:rPr sz="1100" spc="-16" dirty="0">
                <a:solidFill>
                  <a:srgbClr val="000000"/>
                </a:solidFill>
                <a:latin typeface="Calibri"/>
                <a:cs typeface="Calibri"/>
              </a:rPr>
              <a:t> </a:t>
            </a:r>
            <a:r>
              <a:rPr sz="1100" spc="16" dirty="0">
                <a:solidFill>
                  <a:srgbClr val="000000"/>
                </a:solidFill>
                <a:latin typeface="Calibri"/>
                <a:cs typeface="Calibri"/>
              </a:rPr>
              <a:t>ou</a:t>
            </a:r>
            <a:r>
              <a:rPr sz="1100" spc="-37" dirty="0">
                <a:solidFill>
                  <a:srgbClr val="000000"/>
                </a:solidFill>
                <a:latin typeface="Calibri"/>
                <a:cs typeface="Calibri"/>
              </a:rPr>
              <a:t> </a:t>
            </a:r>
            <a:r>
              <a:rPr sz="1100" dirty="0">
                <a:solidFill>
                  <a:srgbClr val="000000"/>
                </a:solidFill>
                <a:latin typeface="Calibri"/>
                <a:cs typeface="Calibri"/>
              </a:rPr>
              <a:t>oxidados,</a:t>
            </a:r>
            <a:r>
              <a:rPr sz="1100" spc="-11" dirty="0">
                <a:solidFill>
                  <a:srgbClr val="000000"/>
                </a:solidFill>
                <a:latin typeface="Calibri"/>
                <a:cs typeface="Calibri"/>
              </a:rPr>
              <a:t> </a:t>
            </a:r>
            <a:r>
              <a:rPr sz="1100" dirty="0">
                <a:solidFill>
                  <a:srgbClr val="000000"/>
                </a:solidFill>
                <a:latin typeface="Calibri"/>
                <a:cs typeface="Calibri"/>
              </a:rPr>
              <a:t>limpe-os de</a:t>
            </a:r>
            <a:r>
              <a:rPr sz="1100" spc="22" dirty="0">
                <a:solidFill>
                  <a:srgbClr val="000000"/>
                </a:solidFill>
                <a:latin typeface="Calibri"/>
                <a:cs typeface="Calibri"/>
              </a:rPr>
              <a:t> </a:t>
            </a:r>
            <a:r>
              <a:rPr sz="1100" dirty="0">
                <a:solidFill>
                  <a:srgbClr val="000000"/>
                </a:solidFill>
                <a:latin typeface="Calibri"/>
                <a:cs typeface="Calibri"/>
              </a:rPr>
              <a:t>imediato.</a:t>
            </a:r>
          </a:p>
        </p:txBody>
      </p:sp>
      <p:sp>
        <p:nvSpPr>
          <p:cNvPr id="16" name="object 16"/>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85</a:t>
            </a:r>
          </a:p>
        </p:txBody>
      </p:sp>
      <p:sp>
        <p:nvSpPr>
          <p:cNvPr id="17" name="object 4">
            <a:extLst>
              <a:ext uri="{FF2B5EF4-FFF2-40B4-BE49-F238E27FC236}">
                <a16:creationId xmlns:a16="http://schemas.microsoft.com/office/drawing/2014/main" id="{00C77C5B-62CE-11DB-2D7A-7BCB5D814BC9}"/>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620772"/>
            <a:ext cx="6301740" cy="8534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088"/>
            <a:ext cx="610023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moto</a:t>
            </a:r>
            <a:r>
              <a:rPr sz="1100" spc="12" dirty="0">
                <a:solidFill>
                  <a:srgbClr val="000000"/>
                </a:solidFill>
                <a:latin typeface="Calibri"/>
                <a:cs typeface="Calibri"/>
              </a:rPr>
              <a:t> </a:t>
            </a:r>
            <a:r>
              <a:rPr sz="1100" dirty="0">
                <a:solidFill>
                  <a:srgbClr val="000000"/>
                </a:solidFill>
                <a:latin typeface="Calibri"/>
                <a:cs typeface="Calibri"/>
              </a:rPr>
              <a:t>não vir</a:t>
            </a:r>
            <a:r>
              <a:rPr sz="1100" spc="-20" dirty="0">
                <a:solidFill>
                  <a:srgbClr val="000000"/>
                </a:solidFill>
                <a:latin typeface="Calibri"/>
                <a:cs typeface="Calibri"/>
              </a:rPr>
              <a:t> </a:t>
            </a:r>
            <a:r>
              <a:rPr sz="1100" dirty="0">
                <a:solidFill>
                  <a:srgbClr val="000000"/>
                </a:solidFill>
                <a:latin typeface="Calibri"/>
                <a:cs typeface="Calibri"/>
              </a:rPr>
              <a:t>a ser utilizada durante muito tempo, desligue o terminal negativo</a:t>
            </a:r>
            <a:r>
              <a:rPr sz="1100" spc="11" dirty="0">
                <a:solidFill>
                  <a:srgbClr val="000000"/>
                </a:solidFill>
                <a:latin typeface="Calibri"/>
                <a:cs typeface="Calibri"/>
              </a:rPr>
              <a:t> </a:t>
            </a:r>
            <a:r>
              <a:rPr sz="1100" dirty="0">
                <a:solidFill>
                  <a:srgbClr val="000000"/>
                </a:solidFill>
                <a:latin typeface="Calibri"/>
                <a:cs typeface="Calibri"/>
              </a:rPr>
              <a:t>da bateria.</a:t>
            </a:r>
          </a:p>
        </p:txBody>
      </p:sp>
      <p:sp>
        <p:nvSpPr>
          <p:cNvPr id="6" name="object 6"/>
          <p:cNvSpPr txBox="1"/>
          <p:nvPr/>
        </p:nvSpPr>
        <p:spPr>
          <a:xfrm>
            <a:off x="576072" y="951068"/>
            <a:ext cx="614069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a:t>
            </a:r>
            <a:r>
              <a:rPr sz="1100" spc="17" dirty="0">
                <a:solidFill>
                  <a:srgbClr val="000000"/>
                </a:solidFill>
                <a:latin typeface="Calibri"/>
                <a:cs typeface="Calibri"/>
              </a:rPr>
              <a:t> </a:t>
            </a:r>
            <a:r>
              <a:rPr sz="1100" dirty="0">
                <a:solidFill>
                  <a:srgbClr val="000000"/>
                </a:solidFill>
                <a:latin typeface="Calibri"/>
                <a:cs typeface="Calibri"/>
              </a:rPr>
              <a:t>a moto não</a:t>
            </a:r>
            <a:r>
              <a:rPr sz="1100" spc="24" dirty="0">
                <a:solidFill>
                  <a:srgbClr val="000000"/>
                </a:solidFill>
                <a:latin typeface="Calibri"/>
                <a:cs typeface="Calibri"/>
              </a:rPr>
              <a:t> </a:t>
            </a:r>
            <a:r>
              <a:rPr sz="1100" dirty="0">
                <a:solidFill>
                  <a:srgbClr val="000000"/>
                </a:solidFill>
                <a:latin typeface="Calibri"/>
                <a:cs typeface="Calibri"/>
              </a:rPr>
              <a:t>for utilizada por</a:t>
            </a:r>
            <a:r>
              <a:rPr sz="1100" spc="-20" dirty="0">
                <a:solidFill>
                  <a:srgbClr val="000000"/>
                </a:solidFill>
                <a:latin typeface="Calibri"/>
                <a:cs typeface="Calibri"/>
              </a:rPr>
              <a:t> </a:t>
            </a:r>
            <a:r>
              <a:rPr sz="1100" dirty="0">
                <a:solidFill>
                  <a:srgbClr val="000000"/>
                </a:solidFill>
                <a:latin typeface="Calibri"/>
                <a:cs typeface="Calibri"/>
              </a:rPr>
              <a:t>mais de um mês, carregue a bateria uma vez por mês.</a:t>
            </a:r>
            <a:r>
              <a:rPr sz="1100" spc="-11" dirty="0">
                <a:solidFill>
                  <a:srgbClr val="000000"/>
                </a:solidFill>
                <a:latin typeface="Calibri"/>
                <a:cs typeface="Calibri"/>
              </a:rPr>
              <a:t> </a:t>
            </a:r>
            <a:r>
              <a:rPr sz="1100" spc="-14" dirty="0">
                <a:solidFill>
                  <a:srgbClr val="000000"/>
                </a:solidFill>
                <a:latin typeface="Calibri"/>
                <a:cs typeface="Calibri"/>
              </a:rPr>
              <a:t>No</a:t>
            </a:r>
            <a:r>
              <a:rPr sz="1100" spc="31" dirty="0">
                <a:solidFill>
                  <a:srgbClr val="000000"/>
                </a:solidFill>
                <a:latin typeface="Calibri"/>
                <a:cs typeface="Calibri"/>
              </a:rPr>
              <a:t> </a:t>
            </a:r>
            <a:r>
              <a:rPr sz="1100" dirty="0">
                <a:solidFill>
                  <a:srgbClr val="000000"/>
                </a:solidFill>
                <a:latin typeface="Calibri"/>
                <a:cs typeface="Calibri"/>
              </a:rPr>
              <a:t>caso de a</a:t>
            </a:r>
          </a:p>
          <a:p>
            <a:pPr marL="0" marR="0">
              <a:lnSpc>
                <a:spcPts val="1344"/>
              </a:lnSpc>
              <a:spcBef>
                <a:spcPts val="50"/>
              </a:spcBef>
              <a:spcAft>
                <a:spcPts val="0"/>
              </a:spcAft>
            </a:pPr>
            <a:r>
              <a:rPr sz="1100" dirty="0">
                <a:solidFill>
                  <a:srgbClr val="000000"/>
                </a:solidFill>
                <a:latin typeface="Calibri"/>
                <a:cs typeface="Calibri"/>
              </a:rPr>
              <a:t>bateria não ser</a:t>
            </a:r>
            <a:r>
              <a:rPr sz="1100" spc="-14" dirty="0">
                <a:solidFill>
                  <a:srgbClr val="000000"/>
                </a:solidFill>
                <a:latin typeface="Calibri"/>
                <a:cs typeface="Calibri"/>
              </a:rPr>
              <a:t> </a:t>
            </a:r>
            <a:r>
              <a:rPr sz="1100" dirty="0">
                <a:solidFill>
                  <a:srgbClr val="000000"/>
                </a:solidFill>
                <a:latin typeface="Calibri"/>
                <a:cs typeface="Calibri"/>
              </a:rPr>
              <a:t>carregada</a:t>
            </a:r>
            <a:r>
              <a:rPr sz="1100" spc="-14" dirty="0">
                <a:solidFill>
                  <a:srgbClr val="000000"/>
                </a:solidFill>
                <a:latin typeface="Calibri"/>
                <a:cs typeface="Calibri"/>
              </a:rPr>
              <a:t> </a:t>
            </a:r>
            <a:r>
              <a:rPr sz="1100" dirty="0">
                <a:solidFill>
                  <a:srgbClr val="000000"/>
                </a:solidFill>
                <a:latin typeface="Calibri"/>
                <a:cs typeface="Calibri"/>
              </a:rPr>
              <a:t>durante muito tempo, isto</a:t>
            </a:r>
            <a:r>
              <a:rPr sz="1100" spc="18" dirty="0">
                <a:solidFill>
                  <a:srgbClr val="000000"/>
                </a:solidFill>
                <a:latin typeface="Calibri"/>
                <a:cs typeface="Calibri"/>
              </a:rPr>
              <a:t> </a:t>
            </a:r>
            <a:r>
              <a:rPr sz="1100" dirty="0">
                <a:solidFill>
                  <a:srgbClr val="000000"/>
                </a:solidFill>
                <a:latin typeface="Calibri"/>
                <a:cs typeface="Calibri"/>
              </a:rPr>
              <a:t>pode levar ao fim da sua útil.</a:t>
            </a:r>
          </a:p>
        </p:txBody>
      </p:sp>
      <p:sp>
        <p:nvSpPr>
          <p:cNvPr id="7" name="object 7"/>
          <p:cNvSpPr txBox="1"/>
          <p:nvPr/>
        </p:nvSpPr>
        <p:spPr>
          <a:xfrm>
            <a:off x="576072" y="1342736"/>
            <a:ext cx="5867884" cy="65275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Carregue a bateria com</a:t>
            </a:r>
            <a:r>
              <a:rPr sz="1100" spc="12" dirty="0">
                <a:solidFill>
                  <a:srgbClr val="000000"/>
                </a:solidFill>
                <a:latin typeface="Calibri"/>
                <a:cs typeface="Calibri"/>
              </a:rPr>
              <a:t> </a:t>
            </a:r>
            <a:r>
              <a:rPr sz="1100" dirty="0">
                <a:solidFill>
                  <a:srgbClr val="000000"/>
                </a:solidFill>
                <a:latin typeface="Calibri"/>
                <a:cs typeface="Calibri"/>
              </a:rPr>
              <a:t>um carregador adequado e siga estritamente o seu</a:t>
            </a:r>
            <a:r>
              <a:rPr sz="1100" spc="-11" dirty="0">
                <a:solidFill>
                  <a:srgbClr val="000000"/>
                </a:solidFill>
                <a:latin typeface="Calibri"/>
                <a:cs typeface="Calibri"/>
              </a:rPr>
              <a:t> </a:t>
            </a:r>
            <a:r>
              <a:rPr sz="1100" dirty="0">
                <a:solidFill>
                  <a:srgbClr val="000000"/>
                </a:solidFill>
                <a:latin typeface="Calibri"/>
                <a:cs typeface="Calibri"/>
              </a:rPr>
              <a:t>manual do</a:t>
            </a:r>
            <a:r>
              <a:rPr sz="1100" spc="22" dirty="0">
                <a:solidFill>
                  <a:srgbClr val="000000"/>
                </a:solidFill>
                <a:latin typeface="Calibri"/>
                <a:cs typeface="Calibri"/>
              </a:rPr>
              <a:t> </a:t>
            </a:r>
            <a:r>
              <a:rPr sz="1100" dirty="0">
                <a:solidFill>
                  <a:srgbClr val="000000"/>
                </a:solidFill>
                <a:latin typeface="Calibri"/>
                <a:cs typeface="Calibri"/>
              </a:rPr>
              <a:t>proprietário.</a:t>
            </a:r>
          </a:p>
          <a:p>
            <a:pPr marL="0" marR="0">
              <a:lnSpc>
                <a:spcPts val="1347"/>
              </a:lnSpc>
              <a:spcBef>
                <a:spcPts val="442"/>
              </a:spcBef>
              <a:spcAft>
                <a:spcPts val="0"/>
              </a:spcAft>
            </a:pPr>
            <a:r>
              <a:rPr sz="1100" dirty="0">
                <a:solidFill>
                  <a:srgbClr val="000000"/>
                </a:solidFill>
                <a:latin typeface="Calibri"/>
                <a:cs typeface="Calibri"/>
              </a:rPr>
              <a:t>- Após</a:t>
            </a:r>
            <a:r>
              <a:rPr sz="1100" spc="11" dirty="0">
                <a:solidFill>
                  <a:srgbClr val="000000"/>
                </a:solidFill>
                <a:latin typeface="Calibri"/>
                <a:cs typeface="Calibri"/>
              </a:rPr>
              <a:t> </a:t>
            </a:r>
            <a:r>
              <a:rPr sz="1100" dirty="0">
                <a:solidFill>
                  <a:srgbClr val="000000"/>
                </a:solidFill>
                <a:latin typeface="Calibri"/>
                <a:cs typeface="Calibri"/>
              </a:rPr>
              <a:t>carregar a bateria por completo, desligue-a do seu carregador imediatamente.</a:t>
            </a:r>
          </a:p>
          <a:p>
            <a:pPr marL="0" marR="0">
              <a:lnSpc>
                <a:spcPts val="1347"/>
              </a:lnSpc>
              <a:spcBef>
                <a:spcPts val="404"/>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tempo</a:t>
            </a:r>
            <a:r>
              <a:rPr sz="1100" spc="13" dirty="0">
                <a:solidFill>
                  <a:srgbClr val="000000"/>
                </a:solidFill>
                <a:latin typeface="Calibri"/>
                <a:cs typeface="Calibri"/>
              </a:rPr>
              <a:t> </a:t>
            </a:r>
            <a:r>
              <a:rPr sz="1100" dirty="0">
                <a:solidFill>
                  <a:srgbClr val="000000"/>
                </a:solidFill>
                <a:latin typeface="Calibri"/>
                <a:cs typeface="Calibri"/>
              </a:rPr>
              <a:t>de carga da bateria é relativamente longo.</a:t>
            </a:r>
          </a:p>
        </p:txBody>
      </p:sp>
      <p:sp>
        <p:nvSpPr>
          <p:cNvPr id="8" name="object 8"/>
          <p:cNvSpPr txBox="1"/>
          <p:nvPr/>
        </p:nvSpPr>
        <p:spPr>
          <a:xfrm>
            <a:off x="576072" y="2007200"/>
            <a:ext cx="635584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Guarde e desfaça-se</a:t>
            </a:r>
            <a:r>
              <a:rPr sz="1100" spc="19" dirty="0">
                <a:solidFill>
                  <a:srgbClr val="000000"/>
                </a:solidFill>
                <a:latin typeface="Calibri"/>
                <a:cs typeface="Calibri"/>
              </a:rPr>
              <a:t> </a:t>
            </a:r>
            <a:r>
              <a:rPr sz="1100" dirty="0">
                <a:solidFill>
                  <a:srgbClr val="000000"/>
                </a:solidFill>
                <a:latin typeface="Calibri"/>
                <a:cs typeface="Calibri"/>
              </a:rPr>
              <a:t>da bateria substituída e do eletrólito de modo a respeitar o meio</a:t>
            </a:r>
            <a:r>
              <a:rPr sz="1100" spc="12" dirty="0">
                <a:solidFill>
                  <a:srgbClr val="000000"/>
                </a:solidFill>
                <a:latin typeface="Calibri"/>
                <a:cs typeface="Calibri"/>
              </a:rPr>
              <a:t> </a:t>
            </a:r>
            <a:r>
              <a:rPr sz="1100" dirty="0">
                <a:solidFill>
                  <a:srgbClr val="000000"/>
                </a:solidFill>
                <a:latin typeface="Calibri"/>
                <a:cs typeface="Calibri"/>
              </a:rPr>
              <a:t>ambiente, num ponto</a:t>
            </a:r>
          </a:p>
          <a:p>
            <a:pPr marL="0" marR="0">
              <a:lnSpc>
                <a:spcPts val="1344"/>
              </a:lnSpc>
              <a:spcBef>
                <a:spcPts val="50"/>
              </a:spcBef>
              <a:spcAft>
                <a:spcPts val="0"/>
              </a:spcAft>
            </a:pPr>
            <a:r>
              <a:rPr sz="1100" dirty="0">
                <a:solidFill>
                  <a:srgbClr val="000000"/>
                </a:solidFill>
                <a:latin typeface="Calibri"/>
                <a:cs typeface="Calibri"/>
              </a:rPr>
              <a:t>de reciclagem.</a:t>
            </a:r>
          </a:p>
        </p:txBody>
      </p:sp>
      <p:sp>
        <p:nvSpPr>
          <p:cNvPr id="9" name="object 9"/>
          <p:cNvSpPr txBox="1"/>
          <p:nvPr/>
        </p:nvSpPr>
        <p:spPr>
          <a:xfrm>
            <a:off x="3485388" y="2625944"/>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0" name="object 10"/>
          <p:cNvSpPr txBox="1"/>
          <p:nvPr/>
        </p:nvSpPr>
        <p:spPr>
          <a:xfrm>
            <a:off x="647700" y="2855040"/>
            <a:ext cx="5806786" cy="166712"/>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 bateria </a:t>
            </a:r>
            <a:r>
              <a:rPr sz="1100">
                <a:solidFill>
                  <a:srgbClr val="000000"/>
                </a:solidFill>
                <a:latin typeface="Calibri"/>
                <a:cs typeface="Calibri"/>
              </a:rPr>
              <a:t>produz hidrog</a:t>
            </a:r>
            <a:r>
              <a:rPr lang="pt-BR" sz="1100">
                <a:solidFill>
                  <a:srgbClr val="000000"/>
                </a:solidFill>
                <a:latin typeface="Calibri"/>
                <a:cs typeface="Calibri"/>
              </a:rPr>
              <a:t>ê</a:t>
            </a:r>
            <a:r>
              <a:rPr sz="1100">
                <a:solidFill>
                  <a:srgbClr val="000000"/>
                </a:solidFill>
                <a:latin typeface="Calibri"/>
                <a:cs typeface="Calibri"/>
              </a:rPr>
              <a:t>nio</a:t>
            </a:r>
            <a:r>
              <a:rPr sz="1100" dirty="0">
                <a:solidFill>
                  <a:srgbClr val="000000"/>
                </a:solidFill>
                <a:latin typeface="Calibri"/>
                <a:cs typeface="Calibri"/>
              </a:rPr>
              <a:t>, que é combustível: mantenha-a afastada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fontes de calor</a:t>
            </a:r>
            <a:r>
              <a:rPr sz="1100" spc="-11" dirty="0">
                <a:solidFill>
                  <a:srgbClr val="000000"/>
                </a:solidFill>
                <a:latin typeface="Calibri"/>
                <a:cs typeface="Calibri"/>
              </a:rPr>
              <a:t> </a:t>
            </a:r>
            <a:r>
              <a:rPr sz="1100" dirty="0">
                <a:solidFill>
                  <a:srgbClr val="000000"/>
                </a:solidFill>
                <a:latin typeface="Calibri"/>
                <a:cs typeface="Calibri"/>
              </a:rPr>
              <a:t>ou faíscas.</a:t>
            </a:r>
          </a:p>
        </p:txBody>
      </p:sp>
      <p:sp>
        <p:nvSpPr>
          <p:cNvPr id="11" name="object 11"/>
          <p:cNvSpPr txBox="1"/>
          <p:nvPr/>
        </p:nvSpPr>
        <p:spPr>
          <a:xfrm>
            <a:off x="647700" y="3075524"/>
            <a:ext cx="623553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Limpar</a:t>
            </a:r>
            <a:r>
              <a:rPr sz="1100" spc="-19" dirty="0">
                <a:solidFill>
                  <a:srgbClr val="000000"/>
                </a:solidFill>
                <a:latin typeface="Calibri"/>
                <a:cs typeface="Calibri"/>
              </a:rPr>
              <a:t> </a:t>
            </a:r>
            <a:r>
              <a:rPr sz="1100" dirty="0">
                <a:solidFill>
                  <a:srgbClr val="000000"/>
                </a:solidFill>
                <a:latin typeface="Calibri"/>
                <a:cs typeface="Calibri"/>
              </a:rPr>
              <a:t>a bateria</a:t>
            </a:r>
            <a:r>
              <a:rPr sz="1100" spc="-16" dirty="0">
                <a:solidFill>
                  <a:srgbClr val="000000"/>
                </a:solidFill>
                <a:latin typeface="Calibri"/>
                <a:cs typeface="Calibri"/>
              </a:rPr>
              <a:t> </a:t>
            </a:r>
            <a:r>
              <a:rPr sz="1100" dirty="0">
                <a:solidFill>
                  <a:srgbClr val="000000"/>
                </a:solidFill>
                <a:latin typeface="Calibri"/>
                <a:cs typeface="Calibri"/>
              </a:rPr>
              <a:t>com um pano</a:t>
            </a:r>
            <a:r>
              <a:rPr sz="1100" spc="17" dirty="0">
                <a:solidFill>
                  <a:srgbClr val="000000"/>
                </a:solidFill>
                <a:latin typeface="Calibri"/>
                <a:cs typeface="Calibri"/>
              </a:rPr>
              <a:t> </a:t>
            </a:r>
            <a:r>
              <a:rPr sz="1100" dirty="0">
                <a:solidFill>
                  <a:srgbClr val="000000"/>
                </a:solidFill>
                <a:latin typeface="Calibri"/>
                <a:cs typeface="Calibri"/>
              </a:rPr>
              <a:t>seco pode causar uma faísca electroestática, pelo que deve utilizar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pano</a:t>
            </a:r>
          </a:p>
          <a:p>
            <a:pPr marL="0" marR="0">
              <a:lnSpc>
                <a:spcPts val="1343"/>
              </a:lnSpc>
              <a:spcBef>
                <a:spcPts val="50"/>
              </a:spcBef>
              <a:spcAft>
                <a:spcPts val="0"/>
              </a:spcAft>
            </a:pPr>
            <a:r>
              <a:rPr sz="1100" dirty="0">
                <a:solidFill>
                  <a:srgbClr val="000000"/>
                </a:solidFill>
                <a:latin typeface="Calibri"/>
                <a:cs typeface="Calibri"/>
              </a:rPr>
              <a:t>húmido para evitar esta</a:t>
            </a:r>
            <a:r>
              <a:rPr sz="1100" spc="-10" dirty="0">
                <a:solidFill>
                  <a:srgbClr val="000000"/>
                </a:solidFill>
                <a:latin typeface="Calibri"/>
                <a:cs typeface="Calibri"/>
              </a:rPr>
              <a:t> </a:t>
            </a:r>
            <a:r>
              <a:rPr sz="1100" dirty="0">
                <a:solidFill>
                  <a:srgbClr val="000000"/>
                </a:solidFill>
                <a:latin typeface="Calibri"/>
                <a:cs typeface="Calibri"/>
              </a:rPr>
              <a:t>situação.</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937764"/>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3851360" cy="373587"/>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Montagem</a:t>
            </a:r>
            <a:r>
              <a:rPr sz="1100" b="1" spc="-20" dirty="0">
                <a:solidFill>
                  <a:srgbClr val="4F81BD"/>
                </a:solidFill>
                <a:latin typeface="Cambria"/>
                <a:cs typeface="Cambria"/>
              </a:rPr>
              <a:t> </a:t>
            </a:r>
            <a:r>
              <a:rPr sz="1100" b="1" dirty="0">
                <a:solidFill>
                  <a:srgbClr val="4F81BD"/>
                </a:solidFill>
                <a:latin typeface="Cambria"/>
                <a:cs typeface="Cambria"/>
              </a:rPr>
              <a:t>e extração da bateria</a:t>
            </a:r>
          </a:p>
          <a:p>
            <a:pPr marL="0" marR="0">
              <a:lnSpc>
                <a:spcPts val="1296"/>
              </a:lnSpc>
              <a:spcBef>
                <a:spcPts val="0"/>
              </a:spcBef>
              <a:spcAft>
                <a:spcPts val="0"/>
              </a:spcAft>
            </a:pPr>
            <a:r>
              <a:rPr sz="1100" dirty="0">
                <a:solidFill>
                  <a:srgbClr val="000000"/>
                </a:solidFill>
                <a:latin typeface="Calibri"/>
                <a:cs typeface="Calibri"/>
              </a:rPr>
              <a:t>- Antes de montar</a:t>
            </a:r>
            <a:r>
              <a:rPr sz="1100" spc="-21" dirty="0">
                <a:solidFill>
                  <a:srgbClr val="000000"/>
                </a:solidFill>
                <a:latin typeface="Calibri"/>
                <a:cs typeface="Calibri"/>
              </a:rPr>
              <a:t>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extrair a bateria,</a:t>
            </a:r>
            <a:r>
              <a:rPr sz="1100" spc="-11" dirty="0">
                <a:solidFill>
                  <a:srgbClr val="000000"/>
                </a:solidFill>
                <a:latin typeface="Calibri"/>
                <a:cs typeface="Calibri"/>
              </a:rPr>
              <a:t> </a:t>
            </a:r>
            <a:r>
              <a:rPr sz="1100" dirty="0">
                <a:solidFill>
                  <a:srgbClr val="000000"/>
                </a:solidFill>
                <a:latin typeface="Calibri"/>
                <a:cs typeface="Calibri"/>
              </a:rPr>
              <a:t>coloque a ignição em OFF.</a:t>
            </a:r>
          </a:p>
        </p:txBody>
      </p:sp>
      <p:sp>
        <p:nvSpPr>
          <p:cNvPr id="6" name="object 6"/>
          <p:cNvSpPr txBox="1"/>
          <p:nvPr/>
        </p:nvSpPr>
        <p:spPr>
          <a:xfrm>
            <a:off x="684275" y="1097372"/>
            <a:ext cx="4999632"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Desligue primeiro o terminal negativo e em</a:t>
            </a:r>
            <a:r>
              <a:rPr sz="1100" spc="10" dirty="0">
                <a:solidFill>
                  <a:srgbClr val="000000"/>
                </a:solidFill>
                <a:latin typeface="Calibri"/>
                <a:cs typeface="Calibri"/>
              </a:rPr>
              <a:t> </a:t>
            </a:r>
            <a:r>
              <a:rPr sz="1100" dirty="0">
                <a:solidFill>
                  <a:srgbClr val="000000"/>
                </a:solidFill>
                <a:latin typeface="Calibri"/>
                <a:cs typeface="Calibri"/>
              </a:rPr>
              <a:t>seguida</a:t>
            </a:r>
            <a:r>
              <a:rPr sz="1100" spc="-14"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positivo</a:t>
            </a:r>
            <a:r>
              <a:rPr sz="1100" spc="11" dirty="0">
                <a:solidFill>
                  <a:srgbClr val="000000"/>
                </a:solidFill>
                <a:latin typeface="Calibri"/>
                <a:cs typeface="Calibri"/>
              </a:rPr>
              <a:t> </a:t>
            </a:r>
            <a:r>
              <a:rPr sz="1100" dirty="0">
                <a:solidFill>
                  <a:srgbClr val="000000"/>
                </a:solidFill>
                <a:latin typeface="Calibri"/>
                <a:cs typeface="Calibri"/>
              </a:rPr>
              <a:t>para</a:t>
            </a:r>
            <a:r>
              <a:rPr sz="1100" spc="-15" dirty="0">
                <a:solidFill>
                  <a:srgbClr val="000000"/>
                </a:solidFill>
                <a:latin typeface="Calibri"/>
                <a:cs typeface="Calibri"/>
              </a:rPr>
              <a:t> </a:t>
            </a:r>
            <a:r>
              <a:rPr sz="1100" dirty="0">
                <a:solidFill>
                  <a:srgbClr val="000000"/>
                </a:solidFill>
                <a:latin typeface="Calibri"/>
                <a:cs typeface="Calibri"/>
              </a:rPr>
              <a:t>extrair a bateria.</a:t>
            </a:r>
          </a:p>
          <a:p>
            <a:pPr marL="0" marR="0">
              <a:lnSpc>
                <a:spcPts val="1347"/>
              </a:lnSpc>
              <a:spcBef>
                <a:spcPts val="442"/>
              </a:spcBef>
              <a:spcAft>
                <a:spcPts val="0"/>
              </a:spcAft>
            </a:pPr>
            <a:r>
              <a:rPr sz="1100" dirty="0">
                <a:solidFill>
                  <a:srgbClr val="000000"/>
                </a:solidFill>
                <a:latin typeface="Calibri"/>
                <a:cs typeface="Calibri"/>
              </a:rPr>
              <a:t>- Ligue primeiro o</a:t>
            </a:r>
            <a:r>
              <a:rPr sz="1100" spc="10" dirty="0">
                <a:solidFill>
                  <a:srgbClr val="000000"/>
                </a:solidFill>
                <a:latin typeface="Calibri"/>
                <a:cs typeface="Calibri"/>
              </a:rPr>
              <a:t> </a:t>
            </a:r>
            <a:r>
              <a:rPr sz="1100" dirty="0">
                <a:solidFill>
                  <a:srgbClr val="000000"/>
                </a:solidFill>
                <a:latin typeface="Calibri"/>
                <a:cs typeface="Calibri"/>
              </a:rPr>
              <a:t>terminal positivo e</a:t>
            </a:r>
            <a:r>
              <a:rPr sz="1100" spc="18" dirty="0">
                <a:solidFill>
                  <a:srgbClr val="000000"/>
                </a:solidFill>
                <a:latin typeface="Calibri"/>
                <a:cs typeface="Calibri"/>
              </a:rPr>
              <a:t> </a:t>
            </a:r>
            <a:r>
              <a:rPr sz="1100" spc="-17" dirty="0">
                <a:solidFill>
                  <a:srgbClr val="000000"/>
                </a:solidFill>
                <a:latin typeface="Calibri"/>
                <a:cs typeface="Calibri"/>
              </a:rPr>
              <a:t>em</a:t>
            </a:r>
            <a:r>
              <a:rPr sz="1100" spc="27" dirty="0">
                <a:solidFill>
                  <a:srgbClr val="000000"/>
                </a:solidFill>
                <a:latin typeface="Calibri"/>
                <a:cs typeface="Calibri"/>
              </a:rPr>
              <a:t> </a:t>
            </a:r>
            <a:r>
              <a:rPr sz="1100" dirty="0">
                <a:solidFill>
                  <a:srgbClr val="000000"/>
                </a:solidFill>
                <a:latin typeface="Calibri"/>
                <a:cs typeface="Calibri"/>
              </a:rPr>
              <a:t>seguida</a:t>
            </a:r>
            <a:r>
              <a:rPr sz="1100" spc="-14" dirty="0">
                <a:solidFill>
                  <a:srgbClr val="000000"/>
                </a:solidFill>
                <a:latin typeface="Calibri"/>
                <a:cs typeface="Calibri"/>
              </a:rPr>
              <a:t> </a:t>
            </a:r>
            <a:r>
              <a:rPr sz="1100" dirty="0">
                <a:solidFill>
                  <a:srgbClr val="000000"/>
                </a:solidFill>
                <a:latin typeface="Calibri"/>
                <a:cs typeface="Calibri"/>
              </a:rPr>
              <a:t>o</a:t>
            </a:r>
            <a:r>
              <a:rPr sz="1100" spc="10" dirty="0">
                <a:solidFill>
                  <a:srgbClr val="000000"/>
                </a:solidFill>
                <a:latin typeface="Calibri"/>
                <a:cs typeface="Calibri"/>
              </a:rPr>
              <a:t> </a:t>
            </a:r>
            <a:r>
              <a:rPr sz="1100" dirty="0">
                <a:solidFill>
                  <a:srgbClr val="000000"/>
                </a:solidFill>
                <a:latin typeface="Calibri"/>
                <a:cs typeface="Calibri"/>
              </a:rPr>
              <a:t>negativo ao montar</a:t>
            </a:r>
            <a:r>
              <a:rPr sz="1100" spc="-10" dirty="0">
                <a:solidFill>
                  <a:srgbClr val="000000"/>
                </a:solidFill>
                <a:latin typeface="Calibri"/>
                <a:cs typeface="Calibri"/>
              </a:rPr>
              <a:t> </a:t>
            </a:r>
            <a:r>
              <a:rPr sz="1100" dirty="0">
                <a:solidFill>
                  <a:srgbClr val="000000"/>
                </a:solidFill>
                <a:latin typeface="Calibri"/>
                <a:cs typeface="Calibri"/>
              </a:rPr>
              <a:t>a bateria.</a:t>
            </a:r>
          </a:p>
        </p:txBody>
      </p:sp>
      <p:sp>
        <p:nvSpPr>
          <p:cNvPr id="7" name="object 7"/>
          <p:cNvSpPr txBox="1"/>
          <p:nvPr/>
        </p:nvSpPr>
        <p:spPr>
          <a:xfrm>
            <a:off x="684275" y="1540856"/>
            <a:ext cx="642276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Depois de montar a bateria, coloque a ignição em</a:t>
            </a:r>
            <a:r>
              <a:rPr sz="1100" spc="23" dirty="0">
                <a:solidFill>
                  <a:srgbClr val="000000"/>
                </a:solidFill>
                <a:latin typeface="Calibri"/>
                <a:cs typeface="Calibri"/>
              </a:rPr>
              <a:t> </a:t>
            </a:r>
            <a:r>
              <a:rPr sz="1100" dirty="0">
                <a:solidFill>
                  <a:srgbClr val="000000"/>
                </a:solidFill>
                <a:latin typeface="Calibri"/>
                <a:cs typeface="Calibri"/>
              </a:rPr>
              <a:t>ON</a:t>
            </a:r>
            <a:r>
              <a:rPr sz="1100" spc="-16" dirty="0">
                <a:solidFill>
                  <a:srgbClr val="000000"/>
                </a:solidFill>
                <a:latin typeface="Calibri"/>
                <a:cs typeface="Calibri"/>
              </a:rPr>
              <a:t> </a:t>
            </a:r>
            <a:r>
              <a:rPr sz="1100" dirty="0">
                <a:solidFill>
                  <a:srgbClr val="000000"/>
                </a:solidFill>
                <a:latin typeface="Calibri"/>
                <a:cs typeface="Calibri"/>
              </a:rPr>
              <a:t>e espere 1 minuto antes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ligar o</a:t>
            </a:r>
            <a:r>
              <a:rPr sz="1100" spc="-12" dirty="0">
                <a:solidFill>
                  <a:srgbClr val="000000"/>
                </a:solidFill>
                <a:latin typeface="Calibri"/>
                <a:cs typeface="Calibri"/>
              </a:rPr>
              <a:t> </a:t>
            </a:r>
            <a:r>
              <a:rPr sz="1100" dirty="0">
                <a:solidFill>
                  <a:srgbClr val="000000"/>
                </a:solidFill>
                <a:latin typeface="Calibri"/>
                <a:cs typeface="Calibri"/>
              </a:rPr>
              <a:t>motor,</a:t>
            </a:r>
            <a:r>
              <a:rPr sz="1100" spc="-11" dirty="0">
                <a:solidFill>
                  <a:srgbClr val="000000"/>
                </a:solidFill>
                <a:latin typeface="Calibri"/>
                <a:cs typeface="Calibri"/>
              </a:rPr>
              <a:t> </a:t>
            </a:r>
            <a:r>
              <a:rPr sz="1100" dirty="0">
                <a:solidFill>
                  <a:srgbClr val="000000"/>
                </a:solidFill>
                <a:latin typeface="Calibri"/>
                <a:cs typeface="Calibri"/>
              </a:rPr>
              <a:t>para permitir</a:t>
            </a:r>
          </a:p>
          <a:p>
            <a:pPr marL="0" marR="0">
              <a:lnSpc>
                <a:spcPts val="1343"/>
              </a:lnSpc>
              <a:spcBef>
                <a:spcPts val="50"/>
              </a:spcBef>
              <a:spcAft>
                <a:spcPts val="0"/>
              </a:spcAft>
            </a:pPr>
            <a:r>
              <a:rPr sz="1100" dirty="0">
                <a:solidFill>
                  <a:srgbClr val="000000"/>
                </a:solidFill>
                <a:latin typeface="Calibri"/>
                <a:cs typeface="Calibri"/>
              </a:rPr>
              <a:t>que o</a:t>
            </a:r>
            <a:r>
              <a:rPr sz="1100" spc="17" dirty="0">
                <a:solidFill>
                  <a:srgbClr val="000000"/>
                </a:solidFill>
                <a:latin typeface="Calibri"/>
                <a:cs typeface="Calibri"/>
              </a:rPr>
              <a:t> </a:t>
            </a:r>
            <a:r>
              <a:rPr sz="1100" dirty="0">
                <a:solidFill>
                  <a:srgbClr val="000000"/>
                </a:solidFill>
                <a:latin typeface="Calibri"/>
                <a:cs typeface="Calibri"/>
              </a:rPr>
              <a:t>circuito elétrico</a:t>
            </a:r>
            <a:r>
              <a:rPr sz="1100" spc="19" dirty="0">
                <a:solidFill>
                  <a:srgbClr val="000000"/>
                </a:solidFill>
                <a:latin typeface="Calibri"/>
                <a:cs typeface="Calibri"/>
              </a:rPr>
              <a:t> </a:t>
            </a:r>
            <a:r>
              <a:rPr sz="1100" dirty="0">
                <a:solidFill>
                  <a:srgbClr val="000000"/>
                </a:solidFill>
                <a:latin typeface="Calibri"/>
                <a:cs typeface="Calibri"/>
              </a:rPr>
              <a:t>se</a:t>
            </a:r>
            <a:r>
              <a:rPr sz="1100" spc="-18" dirty="0">
                <a:solidFill>
                  <a:srgbClr val="000000"/>
                </a:solidFill>
                <a:latin typeface="Calibri"/>
                <a:cs typeface="Calibri"/>
              </a:rPr>
              <a:t> </a:t>
            </a:r>
            <a:r>
              <a:rPr sz="1100" dirty="0">
                <a:solidFill>
                  <a:srgbClr val="000000"/>
                </a:solidFill>
                <a:latin typeface="Calibri"/>
                <a:cs typeface="Calibri"/>
              </a:rPr>
              <a:t>inicialize.</a:t>
            </a:r>
          </a:p>
        </p:txBody>
      </p:sp>
      <p:sp>
        <p:nvSpPr>
          <p:cNvPr id="8" name="object 8"/>
          <p:cNvSpPr txBox="1"/>
          <p:nvPr/>
        </p:nvSpPr>
        <p:spPr>
          <a:xfrm>
            <a:off x="684275" y="1932524"/>
            <a:ext cx="644218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Se não usar a moto</a:t>
            </a:r>
            <a:r>
              <a:rPr sz="1100" spc="20" dirty="0">
                <a:solidFill>
                  <a:srgbClr val="000000"/>
                </a:solidFill>
                <a:latin typeface="Calibri"/>
                <a:cs typeface="Calibri"/>
              </a:rPr>
              <a:t> </a:t>
            </a:r>
            <a:r>
              <a:rPr sz="1100" dirty="0">
                <a:solidFill>
                  <a:srgbClr val="000000"/>
                </a:solidFill>
                <a:latin typeface="Calibri"/>
                <a:cs typeface="Calibri"/>
              </a:rPr>
              <a:t>por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período prolongado e não desligar a bateria, pode fazer com que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componentes</a:t>
            </a:r>
          </a:p>
          <a:p>
            <a:pPr marL="0" marR="0">
              <a:lnSpc>
                <a:spcPts val="1343"/>
              </a:lnSpc>
              <a:spcBef>
                <a:spcPts val="50"/>
              </a:spcBef>
              <a:spcAft>
                <a:spcPts val="0"/>
              </a:spcAft>
            </a:pPr>
            <a:r>
              <a:rPr sz="1100" dirty="0">
                <a:solidFill>
                  <a:srgbClr val="000000"/>
                </a:solidFill>
                <a:latin typeface="Calibri"/>
                <a:cs typeface="Calibri"/>
              </a:rPr>
              <a:t>elétricos esgotem a bateria, o</a:t>
            </a:r>
            <a:r>
              <a:rPr sz="1100" spc="10" dirty="0">
                <a:solidFill>
                  <a:srgbClr val="000000"/>
                </a:solidFill>
                <a:latin typeface="Calibri"/>
                <a:cs typeface="Calibri"/>
              </a:rPr>
              <a:t> </a:t>
            </a:r>
            <a:r>
              <a:rPr sz="1100" dirty="0">
                <a:solidFill>
                  <a:srgbClr val="000000"/>
                </a:solidFill>
                <a:latin typeface="Calibri"/>
                <a:cs typeface="Calibri"/>
              </a:rPr>
              <a:t>que fará com</a:t>
            </a:r>
            <a:r>
              <a:rPr sz="1100" spc="25" dirty="0">
                <a:solidFill>
                  <a:srgbClr val="000000"/>
                </a:solidFill>
                <a:latin typeface="Calibri"/>
                <a:cs typeface="Calibri"/>
              </a:rPr>
              <a:t> </a:t>
            </a:r>
            <a:r>
              <a:rPr sz="1100" dirty="0">
                <a:solidFill>
                  <a:srgbClr val="000000"/>
                </a:solidFill>
                <a:latin typeface="Calibri"/>
                <a:cs typeface="Calibri"/>
              </a:rPr>
              <a:t>que a sua carga seja insuficiente quando</a:t>
            </a:r>
            <a:r>
              <a:rPr sz="1100" spc="12" dirty="0">
                <a:solidFill>
                  <a:srgbClr val="000000"/>
                </a:solidFill>
                <a:latin typeface="Calibri"/>
                <a:cs typeface="Calibri"/>
              </a:rPr>
              <a:t> </a:t>
            </a:r>
            <a:r>
              <a:rPr sz="1100" dirty="0">
                <a:solidFill>
                  <a:srgbClr val="000000"/>
                </a:solidFill>
                <a:latin typeface="Calibri"/>
                <a:cs typeface="Calibri"/>
              </a:rPr>
              <a:t>necessitar dela.</a:t>
            </a:r>
          </a:p>
        </p:txBody>
      </p:sp>
      <p:sp>
        <p:nvSpPr>
          <p:cNvPr id="9" name="object 9"/>
          <p:cNvSpPr txBox="1"/>
          <p:nvPr/>
        </p:nvSpPr>
        <p:spPr>
          <a:xfrm>
            <a:off x="684275" y="2324192"/>
            <a:ext cx="613284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não usar a moto durante</a:t>
            </a:r>
            <a:r>
              <a:rPr sz="1100" spc="-13" dirty="0">
                <a:solidFill>
                  <a:srgbClr val="000000"/>
                </a:solidFill>
                <a:latin typeface="Calibri"/>
                <a:cs typeface="Calibri"/>
              </a:rPr>
              <a:t> </a:t>
            </a:r>
            <a:r>
              <a:rPr sz="1100" dirty="0">
                <a:solidFill>
                  <a:srgbClr val="000000"/>
                </a:solidFill>
                <a:latin typeface="Calibri"/>
                <a:cs typeface="Calibri"/>
              </a:rPr>
              <a:t>mais de um mês, desligue o cabo negativo da bateria ou carregue a</a:t>
            </a:r>
          </a:p>
          <a:p>
            <a:pPr marL="0" marR="0">
              <a:lnSpc>
                <a:spcPts val="1344"/>
              </a:lnSpc>
              <a:spcBef>
                <a:spcPts val="50"/>
              </a:spcBef>
              <a:spcAft>
                <a:spcPts val="0"/>
              </a:spcAft>
            </a:pPr>
            <a:r>
              <a:rPr sz="1100" dirty="0">
                <a:solidFill>
                  <a:srgbClr val="000000"/>
                </a:solidFill>
                <a:latin typeface="Calibri"/>
                <a:cs typeface="Calibri"/>
              </a:rPr>
              <a:t>bateria antes de a usar.</a:t>
            </a:r>
          </a:p>
        </p:txBody>
      </p:sp>
      <p:sp>
        <p:nvSpPr>
          <p:cNvPr id="10" name="object 10"/>
          <p:cNvSpPr txBox="1"/>
          <p:nvPr/>
        </p:nvSpPr>
        <p:spPr>
          <a:xfrm>
            <a:off x="3427476" y="2942936"/>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1" name="object 11"/>
          <p:cNvSpPr txBox="1"/>
          <p:nvPr/>
        </p:nvSpPr>
        <p:spPr>
          <a:xfrm>
            <a:off x="755904" y="3172033"/>
            <a:ext cx="5634574"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a:t>
            </a:r>
            <a:r>
              <a:rPr sz="1100" spc="10" dirty="0">
                <a:solidFill>
                  <a:srgbClr val="000000"/>
                </a:solidFill>
                <a:latin typeface="Calibri"/>
                <a:cs typeface="Calibri"/>
              </a:rPr>
              <a:t> </a:t>
            </a:r>
            <a:r>
              <a:rPr sz="1100" dirty="0">
                <a:solidFill>
                  <a:srgbClr val="000000"/>
                </a:solidFill>
                <a:latin typeface="Calibri"/>
                <a:cs typeface="Calibri"/>
              </a:rPr>
              <a:t>coloque a bateria virada ao contrário, </a:t>
            </a:r>
            <a:r>
              <a:rPr sz="1100" spc="16" dirty="0">
                <a:solidFill>
                  <a:srgbClr val="000000"/>
                </a:solidFill>
                <a:latin typeface="Calibri"/>
                <a:cs typeface="Calibri"/>
              </a:rPr>
              <a:t>ou</a:t>
            </a:r>
            <a:r>
              <a:rPr sz="1100" spc="-37" dirty="0">
                <a:solidFill>
                  <a:srgbClr val="000000"/>
                </a:solidFill>
                <a:latin typeface="Calibri"/>
                <a:cs typeface="Calibri"/>
              </a:rPr>
              <a:t> </a:t>
            </a:r>
            <a:r>
              <a:rPr sz="1100" dirty="0">
                <a:solidFill>
                  <a:srgbClr val="000000"/>
                </a:solidFill>
                <a:latin typeface="Calibri"/>
                <a:cs typeface="Calibri"/>
              </a:rPr>
              <a:t>o eletrólito pode sair</a:t>
            </a:r>
            <a:r>
              <a:rPr sz="1100" spc="-23" dirty="0">
                <a:solidFill>
                  <a:srgbClr val="000000"/>
                </a:solidFill>
                <a:latin typeface="Calibri"/>
                <a:cs typeface="Calibri"/>
              </a:rPr>
              <a:t> </a:t>
            </a:r>
            <a:r>
              <a:rPr sz="1100" dirty="0">
                <a:solidFill>
                  <a:srgbClr val="000000"/>
                </a:solidFill>
                <a:latin typeface="Calibri"/>
                <a:cs typeface="Calibri"/>
              </a:rPr>
              <a:t>pelo orifício do respiradouro.</a:t>
            </a:r>
          </a:p>
        </p:txBody>
      </p:sp>
      <p:sp>
        <p:nvSpPr>
          <p:cNvPr id="12" name="object 12"/>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87</a:t>
            </a:r>
          </a:p>
        </p:txBody>
      </p:sp>
      <p:sp>
        <p:nvSpPr>
          <p:cNvPr id="13" name="object 4">
            <a:extLst>
              <a:ext uri="{FF2B5EF4-FFF2-40B4-BE49-F238E27FC236}">
                <a16:creationId xmlns:a16="http://schemas.microsoft.com/office/drawing/2014/main" id="{9756BDB9-A7C8-2452-737A-45F3723A6FFE}"/>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3024" y="1863344"/>
            <a:ext cx="3133344" cy="25709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362"/>
            <a:ext cx="6073386" cy="542751"/>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Uso de</a:t>
            </a:r>
            <a:r>
              <a:rPr sz="1100" b="1" spc="11" dirty="0">
                <a:solidFill>
                  <a:srgbClr val="4F81BD"/>
                </a:solidFill>
                <a:latin typeface="Cambria"/>
                <a:cs typeface="Cambria"/>
              </a:rPr>
              <a:t> </a:t>
            </a:r>
            <a:r>
              <a:rPr sz="1100" b="1" dirty="0">
                <a:solidFill>
                  <a:srgbClr val="4F81BD"/>
                </a:solidFill>
                <a:latin typeface="Cambria"/>
                <a:cs typeface="Cambria"/>
              </a:rPr>
              <a:t>uma bateria externa</a:t>
            </a:r>
          </a:p>
          <a:p>
            <a:pPr marL="0" marR="0">
              <a:lnSpc>
                <a:spcPts val="1284"/>
              </a:lnSpc>
              <a:spcBef>
                <a:spcPts val="0"/>
              </a:spcBef>
              <a:spcAft>
                <a:spcPts val="0"/>
              </a:spcAft>
            </a:pPr>
            <a:r>
              <a:rPr sz="1100" dirty="0">
                <a:solidFill>
                  <a:srgbClr val="000000"/>
                </a:solidFill>
                <a:latin typeface="Calibri"/>
                <a:cs typeface="Calibri"/>
              </a:rPr>
              <a:t>- Quando</a:t>
            </a:r>
            <a:r>
              <a:rPr sz="1100" spc="17" dirty="0">
                <a:solidFill>
                  <a:srgbClr val="000000"/>
                </a:solidFill>
                <a:latin typeface="Calibri"/>
                <a:cs typeface="Calibri"/>
              </a:rPr>
              <a:t> </a:t>
            </a:r>
            <a:r>
              <a:rPr sz="1100" dirty="0">
                <a:solidFill>
                  <a:srgbClr val="000000"/>
                </a:solidFill>
                <a:latin typeface="Calibri"/>
                <a:cs typeface="Calibri"/>
              </a:rPr>
              <a:t>a carga da bateria for</a:t>
            </a:r>
            <a:r>
              <a:rPr sz="1100" spc="-13" dirty="0">
                <a:solidFill>
                  <a:srgbClr val="000000"/>
                </a:solidFill>
                <a:latin typeface="Calibri"/>
                <a:cs typeface="Calibri"/>
              </a:rPr>
              <a:t> </a:t>
            </a:r>
            <a:r>
              <a:rPr sz="1100" dirty="0">
                <a:solidFill>
                  <a:srgbClr val="000000"/>
                </a:solidFill>
                <a:latin typeface="Calibri"/>
                <a:cs typeface="Calibri"/>
              </a:rPr>
              <a:t>insuficiente, terá</a:t>
            </a:r>
            <a:r>
              <a:rPr sz="1100" spc="-10" dirty="0">
                <a:solidFill>
                  <a:srgbClr val="000000"/>
                </a:solidFill>
                <a:latin typeface="Calibri"/>
                <a:cs typeface="Calibri"/>
              </a:rPr>
              <a:t> </a:t>
            </a:r>
            <a:r>
              <a:rPr sz="1100" dirty="0">
                <a:solidFill>
                  <a:srgbClr val="000000"/>
                </a:solidFill>
                <a:latin typeface="Calibri"/>
                <a:cs typeface="Calibri"/>
              </a:rPr>
              <a:t>dificuldades em</a:t>
            </a:r>
            <a:r>
              <a:rPr sz="1100" spc="23" dirty="0">
                <a:solidFill>
                  <a:srgbClr val="000000"/>
                </a:solidFill>
                <a:latin typeface="Calibri"/>
                <a:cs typeface="Calibri"/>
              </a:rPr>
              <a:t> </a:t>
            </a:r>
            <a:r>
              <a:rPr sz="1100" dirty="0">
                <a:solidFill>
                  <a:srgbClr val="000000"/>
                </a:solidFill>
                <a:latin typeface="Calibri"/>
                <a:cs typeface="Calibri"/>
              </a:rPr>
              <a:t>ligar o motor</a:t>
            </a:r>
            <a:r>
              <a:rPr sz="1100" spc="-10" dirty="0">
                <a:solidFill>
                  <a:srgbClr val="000000"/>
                </a:solidFill>
                <a:latin typeface="Calibri"/>
                <a:cs typeface="Calibri"/>
              </a:rPr>
              <a:t> </a:t>
            </a:r>
            <a:r>
              <a:rPr sz="1100" dirty="0">
                <a:solidFill>
                  <a:srgbClr val="000000"/>
                </a:solidFill>
                <a:latin typeface="Calibri"/>
                <a:cs typeface="Calibri"/>
              </a:rPr>
              <a:t>e poderá ter de usar uma</a:t>
            </a:r>
          </a:p>
          <a:p>
            <a:pPr marL="0" marR="0">
              <a:lnSpc>
                <a:spcPts val="1344"/>
              </a:lnSpc>
              <a:spcBef>
                <a:spcPts val="0"/>
              </a:spcBef>
              <a:spcAft>
                <a:spcPts val="0"/>
              </a:spcAft>
            </a:pPr>
            <a:r>
              <a:rPr sz="1100" dirty="0">
                <a:solidFill>
                  <a:srgbClr val="000000"/>
                </a:solidFill>
                <a:latin typeface="Calibri"/>
                <a:cs typeface="Calibri"/>
              </a:rPr>
              <a:t>bateria externa.</a:t>
            </a:r>
          </a:p>
        </p:txBody>
      </p:sp>
      <p:sp>
        <p:nvSpPr>
          <p:cNvPr id="6" name="object 6"/>
          <p:cNvSpPr txBox="1"/>
          <p:nvPr/>
        </p:nvSpPr>
        <p:spPr>
          <a:xfrm>
            <a:off x="576072" y="1284824"/>
            <a:ext cx="6371471"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Para</a:t>
            </a:r>
            <a:r>
              <a:rPr sz="1100" spc="-14" dirty="0">
                <a:solidFill>
                  <a:srgbClr val="000000"/>
                </a:solidFill>
                <a:latin typeface="Calibri"/>
                <a:cs typeface="Calibri"/>
              </a:rPr>
              <a:t> </a:t>
            </a:r>
            <a:r>
              <a:rPr sz="1100" dirty="0">
                <a:solidFill>
                  <a:srgbClr val="000000"/>
                </a:solidFill>
                <a:latin typeface="Calibri"/>
                <a:cs typeface="Calibri"/>
              </a:rPr>
              <a:t>arrancar o motor</a:t>
            </a:r>
            <a:r>
              <a:rPr sz="1100" spc="-12" dirty="0">
                <a:solidFill>
                  <a:srgbClr val="000000"/>
                </a:solidFill>
                <a:latin typeface="Calibri"/>
                <a:cs typeface="Calibri"/>
              </a:rPr>
              <a:t> </a:t>
            </a:r>
            <a:r>
              <a:rPr sz="1100" dirty="0">
                <a:solidFill>
                  <a:srgbClr val="000000"/>
                </a:solidFill>
                <a:latin typeface="Calibri"/>
                <a:cs typeface="Calibri"/>
              </a:rPr>
              <a:t>com uma bateria externa, utilize uma</a:t>
            </a:r>
            <a:r>
              <a:rPr sz="1100" spc="-13" dirty="0">
                <a:solidFill>
                  <a:srgbClr val="000000"/>
                </a:solidFill>
                <a:latin typeface="Calibri"/>
                <a:cs typeface="Calibri"/>
              </a:rPr>
              <a:t> </a:t>
            </a:r>
            <a:r>
              <a:rPr sz="1100">
                <a:solidFill>
                  <a:srgbClr val="000000"/>
                </a:solidFill>
                <a:latin typeface="Calibri"/>
                <a:cs typeface="Calibri"/>
              </a:rPr>
              <a:t>pinça</a:t>
            </a:r>
            <a:r>
              <a:rPr sz="1100" spc="-20">
                <a:solidFill>
                  <a:srgbClr val="000000"/>
                </a:solidFill>
                <a:latin typeface="Calibri"/>
                <a:cs typeface="Calibri"/>
              </a:rPr>
              <a:t> </a:t>
            </a:r>
            <a:r>
              <a:rPr lang="pt-BR" sz="1100">
                <a:solidFill>
                  <a:srgbClr val="000000"/>
                </a:solidFill>
                <a:latin typeface="Calibri"/>
                <a:cs typeface="Calibri"/>
              </a:rPr>
              <a:t>jacaré </a:t>
            </a:r>
            <a:r>
              <a:rPr sz="1100">
                <a:solidFill>
                  <a:srgbClr val="000000"/>
                </a:solidFill>
                <a:latin typeface="Calibri"/>
                <a:cs typeface="Calibri"/>
              </a:rPr>
              <a:t>especial</a:t>
            </a:r>
            <a:r>
              <a:rPr sz="1100" spc="-17">
                <a:solidFill>
                  <a:srgbClr val="000000"/>
                </a:solidFill>
                <a:latin typeface="Calibri"/>
                <a:cs typeface="Calibri"/>
              </a:rPr>
              <a:t> </a:t>
            </a:r>
            <a:r>
              <a:rPr sz="1100" dirty="0">
                <a:solidFill>
                  <a:srgbClr val="000000"/>
                </a:solidFill>
                <a:latin typeface="Calibri"/>
                <a:cs typeface="Calibri"/>
              </a:rPr>
              <a:t>em </a:t>
            </a:r>
            <a:r>
              <a:rPr sz="1100">
                <a:solidFill>
                  <a:srgbClr val="000000"/>
                </a:solidFill>
                <a:latin typeface="Calibri"/>
                <a:cs typeface="Calibri"/>
              </a:rPr>
              <a:t>ambos </a:t>
            </a:r>
            <a:r>
              <a:rPr sz="1100" spc="16">
                <a:solidFill>
                  <a:srgbClr val="000000"/>
                </a:solidFill>
                <a:latin typeface="Calibri"/>
                <a:cs typeface="Calibri"/>
              </a:rPr>
              <a:t>os</a:t>
            </a:r>
            <a:r>
              <a:rPr lang="pt-BR" sz="1100" spc="16">
                <a:solidFill>
                  <a:srgbClr val="000000"/>
                </a:solidFill>
                <a:latin typeface="Calibri"/>
                <a:cs typeface="Calibri"/>
              </a:rPr>
              <a:t> </a:t>
            </a:r>
            <a:r>
              <a:rPr sz="1100">
                <a:solidFill>
                  <a:srgbClr val="000000"/>
                </a:solidFill>
                <a:latin typeface="Calibri"/>
                <a:cs typeface="Calibri"/>
              </a:rPr>
              <a:t>extremos</a:t>
            </a:r>
            <a:r>
              <a:rPr sz="1100" dirty="0">
                <a:solidFill>
                  <a:srgbClr val="000000"/>
                </a:solidFill>
                <a:latin typeface="Calibri"/>
                <a:cs typeface="Calibri"/>
              </a:rPr>
              <a:t>, completamente</a:t>
            </a:r>
            <a:r>
              <a:rPr sz="1100" spc="-23" dirty="0">
                <a:solidFill>
                  <a:srgbClr val="000000"/>
                </a:solidFill>
                <a:latin typeface="Calibri"/>
                <a:cs typeface="Calibri"/>
              </a:rPr>
              <a:t> </a:t>
            </a:r>
            <a:r>
              <a:rPr sz="1100" dirty="0">
                <a:solidFill>
                  <a:srgbClr val="000000"/>
                </a:solidFill>
                <a:latin typeface="Calibri"/>
                <a:cs typeface="Calibri"/>
              </a:rPr>
              <a:t>isolados do cabo de</a:t>
            </a:r>
            <a:r>
              <a:rPr sz="1100" spc="22" dirty="0">
                <a:solidFill>
                  <a:srgbClr val="000000"/>
                </a:solidFill>
                <a:latin typeface="Calibri"/>
                <a:cs typeface="Calibri"/>
              </a:rPr>
              <a:t> </a:t>
            </a:r>
            <a:r>
              <a:rPr sz="1100" dirty="0">
                <a:solidFill>
                  <a:srgbClr val="000000"/>
                </a:solidFill>
                <a:latin typeface="Calibri"/>
                <a:cs typeface="Calibri"/>
              </a:rPr>
              <a:t>união</a:t>
            </a:r>
            <a:r>
              <a:rPr sz="1100" spc="-10" dirty="0">
                <a:solidFill>
                  <a:srgbClr val="000000"/>
                </a:solidFill>
                <a:latin typeface="Calibri"/>
                <a:cs typeface="Calibri"/>
              </a:rPr>
              <a:t> </a:t>
            </a:r>
            <a:r>
              <a:rPr sz="1100" dirty="0">
                <a:solidFill>
                  <a:srgbClr val="000000"/>
                </a:solidFill>
                <a:latin typeface="Calibri"/>
                <a:cs typeface="Calibri"/>
              </a:rPr>
              <a:t>para evitar que </a:t>
            </a:r>
            <a:r>
              <a:rPr sz="1100" spc="16" dirty="0">
                <a:solidFill>
                  <a:srgbClr val="000000"/>
                </a:solidFill>
                <a:latin typeface="Calibri"/>
                <a:cs typeface="Calibri"/>
              </a:rPr>
              <a:t>os</a:t>
            </a:r>
            <a:r>
              <a:rPr sz="1100" spc="-31" dirty="0">
                <a:solidFill>
                  <a:srgbClr val="000000"/>
                </a:solidFill>
                <a:latin typeface="Calibri"/>
                <a:cs typeface="Calibri"/>
              </a:rPr>
              <a:t> </a:t>
            </a:r>
            <a:r>
              <a:rPr sz="1100" dirty="0">
                <a:solidFill>
                  <a:srgbClr val="000000"/>
                </a:solidFill>
                <a:latin typeface="Calibri"/>
                <a:cs typeface="Calibri"/>
              </a:rPr>
              <a:t>cabos </a:t>
            </a:r>
            <a:r>
              <a:rPr sz="1100" spc="11" dirty="0">
                <a:solidFill>
                  <a:srgbClr val="000000"/>
                </a:solidFill>
                <a:latin typeface="Calibri"/>
                <a:cs typeface="Calibri"/>
              </a:rPr>
              <a:t>se</a:t>
            </a:r>
            <a:r>
              <a:rPr sz="1100" spc="-28" dirty="0">
                <a:solidFill>
                  <a:srgbClr val="000000"/>
                </a:solidFill>
                <a:latin typeface="Calibri"/>
                <a:cs typeface="Calibri"/>
              </a:rPr>
              <a:t> </a:t>
            </a:r>
            <a:r>
              <a:rPr sz="1100" dirty="0">
                <a:solidFill>
                  <a:srgbClr val="000000"/>
                </a:solidFill>
                <a:latin typeface="Calibri"/>
                <a:cs typeface="Calibri"/>
              </a:rPr>
              <a:t>toquem entre </a:t>
            </a:r>
            <a:r>
              <a:rPr sz="1100" spc="11" dirty="0">
                <a:solidFill>
                  <a:srgbClr val="000000"/>
                </a:solidFill>
                <a:latin typeface="Calibri"/>
                <a:cs typeface="Calibri"/>
              </a:rPr>
              <a:t>si</a:t>
            </a:r>
            <a:r>
              <a:rPr sz="1100" spc="-17" dirty="0">
                <a:solidFill>
                  <a:srgbClr val="000000"/>
                </a:solidFill>
                <a:latin typeface="Calibri"/>
                <a:cs typeface="Calibri"/>
              </a:rPr>
              <a:t> </a:t>
            </a:r>
            <a:r>
              <a:rPr sz="1100" dirty="0">
                <a:solidFill>
                  <a:srgbClr val="000000"/>
                </a:solidFill>
                <a:latin typeface="Calibri"/>
                <a:cs typeface="Calibri"/>
              </a:rPr>
              <a:t>e produzam</a:t>
            </a:r>
          </a:p>
          <a:p>
            <a:pPr marL="0" marR="0">
              <a:lnSpc>
                <a:spcPts val="1344"/>
              </a:lnSpc>
              <a:spcBef>
                <a:spcPts val="0"/>
              </a:spcBef>
              <a:spcAft>
                <a:spcPts val="0"/>
              </a:spcAft>
            </a:pPr>
            <a:r>
              <a:rPr sz="1100" dirty="0">
                <a:solidFill>
                  <a:srgbClr val="000000"/>
                </a:solidFill>
                <a:latin typeface="Calibri"/>
                <a:cs typeface="Calibri"/>
              </a:rPr>
              <a:t>um</a:t>
            </a:r>
            <a:r>
              <a:rPr sz="1100" spc="14" dirty="0">
                <a:solidFill>
                  <a:srgbClr val="000000"/>
                </a:solidFill>
                <a:latin typeface="Calibri"/>
                <a:cs typeface="Calibri"/>
              </a:rPr>
              <a:t> </a:t>
            </a:r>
            <a:r>
              <a:rPr sz="1100" dirty="0">
                <a:solidFill>
                  <a:srgbClr val="000000"/>
                </a:solidFill>
                <a:latin typeface="Calibri"/>
                <a:cs typeface="Calibri"/>
              </a:rPr>
              <a:t>curto-circuito ou uma faísca.</a:t>
            </a:r>
          </a:p>
        </p:txBody>
      </p:sp>
      <p:sp>
        <p:nvSpPr>
          <p:cNvPr id="7" name="object 7"/>
          <p:cNvSpPr txBox="1"/>
          <p:nvPr/>
        </p:nvSpPr>
        <p:spPr>
          <a:xfrm>
            <a:off x="3829812" y="1847180"/>
            <a:ext cx="319042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bateria A</a:t>
            </a:r>
            <a:r>
              <a:rPr sz="1100" spc="-15" dirty="0">
                <a:solidFill>
                  <a:srgbClr val="000000"/>
                </a:solidFill>
                <a:latin typeface="Calibri"/>
                <a:cs typeface="Calibri"/>
              </a:rPr>
              <a:t> </a:t>
            </a:r>
            <a:r>
              <a:rPr sz="1100" dirty="0">
                <a:solidFill>
                  <a:srgbClr val="000000"/>
                </a:solidFill>
                <a:latin typeface="Calibri"/>
                <a:cs typeface="Calibri"/>
              </a:rPr>
              <a:t>é a</a:t>
            </a:r>
            <a:r>
              <a:rPr sz="1100" spc="15" dirty="0">
                <a:solidFill>
                  <a:srgbClr val="000000"/>
                </a:solidFill>
                <a:latin typeface="Calibri"/>
                <a:cs typeface="Calibri"/>
              </a:rPr>
              <a:t> </a:t>
            </a:r>
            <a:r>
              <a:rPr sz="1100" dirty="0">
                <a:solidFill>
                  <a:srgbClr val="000000"/>
                </a:solidFill>
                <a:latin typeface="Calibri"/>
                <a:cs typeface="Calibri"/>
              </a:rPr>
              <a:t>bateria interna da moto, enquanto a B</a:t>
            </a:r>
          </a:p>
          <a:p>
            <a:pPr marL="0" marR="0">
              <a:lnSpc>
                <a:spcPts val="1343"/>
              </a:lnSpc>
              <a:spcBef>
                <a:spcPts val="50"/>
              </a:spcBef>
              <a:spcAft>
                <a:spcPts val="0"/>
              </a:spcAft>
            </a:pPr>
            <a:r>
              <a:rPr sz="1100" dirty="0">
                <a:solidFill>
                  <a:srgbClr val="000000"/>
                </a:solidFill>
                <a:latin typeface="Calibri"/>
                <a:cs typeface="Calibri"/>
              </a:rPr>
              <a:t>é a externa.</a:t>
            </a:r>
          </a:p>
        </p:txBody>
      </p:sp>
      <p:sp>
        <p:nvSpPr>
          <p:cNvPr id="8" name="object 8"/>
          <p:cNvSpPr txBox="1"/>
          <p:nvPr/>
        </p:nvSpPr>
        <p:spPr>
          <a:xfrm>
            <a:off x="3829812" y="2238848"/>
            <a:ext cx="3175060" cy="157477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terminal positivo (1) da bateria externa B liga-se ao</a:t>
            </a:r>
          </a:p>
          <a:p>
            <a:pPr marL="0" marR="0">
              <a:lnSpc>
                <a:spcPts val="1344"/>
              </a:lnSpc>
              <a:spcBef>
                <a:spcPts val="50"/>
              </a:spcBef>
              <a:spcAft>
                <a:spcPts val="0"/>
              </a:spcAft>
            </a:pPr>
            <a:r>
              <a:rPr sz="1100" dirty="0">
                <a:solidFill>
                  <a:srgbClr val="000000"/>
                </a:solidFill>
                <a:latin typeface="Calibri"/>
                <a:cs typeface="Calibri"/>
              </a:rPr>
              <a:t>terminal</a:t>
            </a:r>
            <a:r>
              <a:rPr sz="1100" spc="-10" dirty="0">
                <a:solidFill>
                  <a:srgbClr val="000000"/>
                </a:solidFill>
                <a:latin typeface="Calibri"/>
                <a:cs typeface="Calibri"/>
              </a:rPr>
              <a:t> </a:t>
            </a:r>
            <a:r>
              <a:rPr sz="1100" dirty="0">
                <a:solidFill>
                  <a:srgbClr val="000000"/>
                </a:solidFill>
                <a:latin typeface="Calibri"/>
                <a:cs typeface="Calibri"/>
              </a:rPr>
              <a:t>(2) da bateria A </a:t>
            </a:r>
            <a:r>
              <a:rPr sz="1100" spc="-15" dirty="0">
                <a:solidFill>
                  <a:srgbClr val="000000"/>
                </a:solidFill>
                <a:latin typeface="Calibri"/>
                <a:cs typeface="Calibri"/>
              </a:rPr>
              <a:t>da</a:t>
            </a:r>
            <a:r>
              <a:rPr sz="1100" spc="18" dirty="0">
                <a:solidFill>
                  <a:srgbClr val="000000"/>
                </a:solidFill>
                <a:latin typeface="Calibri"/>
                <a:cs typeface="Calibri"/>
              </a:rPr>
              <a:t> </a:t>
            </a:r>
            <a:r>
              <a:rPr sz="1100" dirty="0">
                <a:solidFill>
                  <a:srgbClr val="000000"/>
                </a:solidFill>
                <a:latin typeface="Calibri"/>
                <a:cs typeface="Calibri"/>
              </a:rPr>
              <a:t>moto, e o terminal</a:t>
            </a:r>
          </a:p>
          <a:p>
            <a:pPr marL="0" marR="0">
              <a:lnSpc>
                <a:spcPts val="1344"/>
              </a:lnSpc>
              <a:spcBef>
                <a:spcPts val="0"/>
              </a:spcBef>
              <a:spcAft>
                <a:spcPts val="0"/>
              </a:spcAft>
            </a:pPr>
            <a:r>
              <a:rPr sz="1100" dirty="0">
                <a:solidFill>
                  <a:srgbClr val="000000"/>
                </a:solidFill>
                <a:latin typeface="Calibri"/>
                <a:cs typeface="Calibri"/>
              </a:rPr>
              <a:t>negativo (3) da bateria externa liga-se ao</a:t>
            </a:r>
            <a:r>
              <a:rPr sz="1100" spc="18" dirty="0">
                <a:solidFill>
                  <a:srgbClr val="000000"/>
                </a:solidFill>
                <a:latin typeface="Calibri"/>
                <a:cs typeface="Calibri"/>
              </a:rPr>
              <a:t> </a:t>
            </a:r>
            <a:r>
              <a:rPr sz="1100" dirty="0">
                <a:solidFill>
                  <a:srgbClr val="000000"/>
                </a:solidFill>
                <a:latin typeface="Calibri"/>
                <a:cs typeface="Calibri"/>
              </a:rPr>
              <a:t>quadro</a:t>
            </a:r>
          </a:p>
          <a:p>
            <a:pPr marL="0" marR="0">
              <a:lnSpc>
                <a:spcPts val="1343"/>
              </a:lnSpc>
              <a:spcBef>
                <a:spcPts val="50"/>
              </a:spcBef>
              <a:spcAft>
                <a:spcPts val="0"/>
              </a:spcAft>
            </a:pPr>
            <a:r>
              <a:rPr sz="1100" dirty="0">
                <a:solidFill>
                  <a:srgbClr val="000000"/>
                </a:solidFill>
                <a:latin typeface="Calibri"/>
                <a:cs typeface="Calibri"/>
              </a:rPr>
              <a:t>metálico da moto (massa).</a:t>
            </a:r>
            <a:r>
              <a:rPr sz="1100" spc="-18" dirty="0">
                <a:solidFill>
                  <a:srgbClr val="000000"/>
                </a:solidFill>
                <a:latin typeface="Calibri"/>
                <a:cs typeface="Calibri"/>
              </a:rPr>
              <a:t> </a:t>
            </a:r>
            <a:r>
              <a:rPr sz="1100" dirty="0">
                <a:solidFill>
                  <a:srgbClr val="000000"/>
                </a:solidFill>
                <a:latin typeface="Calibri"/>
                <a:cs typeface="Calibri"/>
              </a:rPr>
              <a:t>Ligue o motor; se falhar,</a:t>
            </a:r>
          </a:p>
          <a:p>
            <a:pPr marL="0" marR="0">
              <a:lnSpc>
                <a:spcPts val="1344"/>
              </a:lnSpc>
              <a:spcBef>
                <a:spcPts val="0"/>
              </a:spcBef>
              <a:spcAft>
                <a:spcPts val="0"/>
              </a:spcAft>
            </a:pPr>
            <a:r>
              <a:rPr sz="1100" dirty="0">
                <a:solidFill>
                  <a:srgbClr val="000000"/>
                </a:solidFill>
                <a:latin typeface="Calibri"/>
                <a:cs typeface="Calibri"/>
              </a:rPr>
              <a:t>espere</a:t>
            </a:r>
            <a:r>
              <a:rPr sz="1100" spc="10" dirty="0">
                <a:solidFill>
                  <a:srgbClr val="000000"/>
                </a:solidFill>
                <a:latin typeface="Calibri"/>
                <a:cs typeface="Calibri"/>
              </a:rPr>
              <a:t> </a:t>
            </a:r>
            <a:r>
              <a:rPr sz="1100" dirty="0">
                <a:solidFill>
                  <a:srgbClr val="000000"/>
                </a:solidFill>
                <a:latin typeface="Calibri"/>
                <a:cs typeface="Calibri"/>
              </a:rPr>
              <a:t>uns minutos antes da tentativa seguinte para</a:t>
            </a:r>
          </a:p>
          <a:p>
            <a:pPr marL="0" marR="0">
              <a:lnSpc>
                <a:spcPts val="1343"/>
              </a:lnSpc>
              <a:spcBef>
                <a:spcPts val="50"/>
              </a:spcBef>
              <a:spcAft>
                <a:spcPts val="0"/>
              </a:spcAft>
            </a:pPr>
            <a:r>
              <a:rPr sz="1100" dirty="0">
                <a:solidFill>
                  <a:srgbClr val="000000"/>
                </a:solidFill>
                <a:latin typeface="Calibri"/>
                <a:cs typeface="Calibri"/>
              </a:rPr>
              <a:t>proteger o motor e a bateria. Deixe que o motor</a:t>
            </a:r>
          </a:p>
          <a:p>
            <a:pPr marL="0" marR="0">
              <a:lnSpc>
                <a:spcPts val="1344"/>
              </a:lnSpc>
              <a:spcBef>
                <a:spcPts val="0"/>
              </a:spcBef>
              <a:spcAft>
                <a:spcPts val="0"/>
              </a:spcAft>
            </a:pPr>
            <a:r>
              <a:rPr sz="1100" dirty="0">
                <a:solidFill>
                  <a:srgbClr val="000000"/>
                </a:solidFill>
                <a:latin typeface="Calibri"/>
                <a:cs typeface="Calibri"/>
              </a:rPr>
              <a:t>funcione uns minutos antes de retirar</a:t>
            </a:r>
            <a:r>
              <a:rPr sz="1100" spc="-15" dirty="0">
                <a:solidFill>
                  <a:srgbClr val="000000"/>
                </a:solidFill>
                <a:latin typeface="Calibri"/>
                <a:cs typeface="Calibri"/>
              </a:rPr>
              <a:t> </a:t>
            </a:r>
            <a:r>
              <a:rPr sz="1100" dirty="0">
                <a:solidFill>
                  <a:srgbClr val="000000"/>
                </a:solidFill>
                <a:latin typeface="Calibri"/>
                <a:cs typeface="Calibri"/>
              </a:rPr>
              <a:t>o</a:t>
            </a:r>
            <a:r>
              <a:rPr sz="1100" spc="18" dirty="0">
                <a:solidFill>
                  <a:srgbClr val="000000"/>
                </a:solidFill>
                <a:latin typeface="Calibri"/>
                <a:cs typeface="Calibri"/>
              </a:rPr>
              <a:t> </a:t>
            </a:r>
            <a:r>
              <a:rPr sz="1100" dirty="0">
                <a:solidFill>
                  <a:srgbClr val="000000"/>
                </a:solidFill>
                <a:latin typeface="Calibri"/>
                <a:cs typeface="Calibri"/>
              </a:rPr>
              <a:t>cabo da</a:t>
            </a:r>
          </a:p>
          <a:p>
            <a:pPr marL="0" marR="0">
              <a:lnSpc>
                <a:spcPts val="1344"/>
              </a:lnSpc>
              <a:spcBef>
                <a:spcPts val="50"/>
              </a:spcBef>
              <a:spcAft>
                <a:spcPts val="0"/>
              </a:spcAft>
            </a:pPr>
            <a:r>
              <a:rPr sz="1100" dirty="0">
                <a:solidFill>
                  <a:srgbClr val="000000"/>
                </a:solidFill>
                <a:latin typeface="Calibri"/>
                <a:cs typeface="Calibri"/>
              </a:rPr>
              <a:t>bateria externa; primeiro desligue o cabo negativo e</a:t>
            </a:r>
          </a:p>
          <a:p>
            <a:pPr marL="0" marR="0">
              <a:lnSpc>
                <a:spcPts val="1343"/>
              </a:lnSpc>
              <a:spcBef>
                <a:spcPts val="0"/>
              </a:spcBef>
              <a:spcAft>
                <a:spcPts val="0"/>
              </a:spcAft>
            </a:pPr>
            <a:r>
              <a:rPr sz="1100" dirty="0">
                <a:solidFill>
                  <a:srgbClr val="000000"/>
                </a:solidFill>
                <a:latin typeface="Calibri"/>
                <a:cs typeface="Calibri"/>
              </a:rPr>
              <a:t>finalmente o positivo.</a:t>
            </a:r>
          </a:p>
        </p:txBody>
      </p:sp>
      <p:sp>
        <p:nvSpPr>
          <p:cNvPr id="9" name="object 9"/>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280160" y="1832864"/>
            <a:ext cx="5109972" cy="26289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1851661"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Manutenção do filtro de ar</a:t>
            </a:r>
          </a:p>
        </p:txBody>
      </p:sp>
      <p:sp>
        <p:nvSpPr>
          <p:cNvPr id="6" name="object 6"/>
          <p:cNvSpPr txBox="1"/>
          <p:nvPr/>
        </p:nvSpPr>
        <p:spPr>
          <a:xfrm>
            <a:off x="684275" y="876392"/>
            <a:ext cx="640912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filtro</a:t>
            </a:r>
            <a:r>
              <a:rPr sz="1100" spc="12" dirty="0">
                <a:solidFill>
                  <a:srgbClr val="000000"/>
                </a:solidFill>
                <a:latin typeface="Calibri"/>
                <a:cs typeface="Calibri"/>
              </a:rPr>
              <a:t> </a:t>
            </a:r>
            <a:r>
              <a:rPr sz="1100" dirty="0">
                <a:solidFill>
                  <a:srgbClr val="000000"/>
                </a:solidFill>
                <a:latin typeface="Calibri"/>
                <a:cs typeface="Calibri"/>
              </a:rPr>
              <a:t>de ar encontra-se debaixo</a:t>
            </a:r>
            <a:r>
              <a:rPr sz="1100" spc="18"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depósito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gasolina. Se o</a:t>
            </a:r>
            <a:r>
              <a:rPr sz="1100" spc="17" dirty="0">
                <a:solidFill>
                  <a:srgbClr val="000000"/>
                </a:solidFill>
                <a:latin typeface="Calibri"/>
                <a:cs typeface="Calibri"/>
              </a:rPr>
              <a:t> </a:t>
            </a:r>
            <a:r>
              <a:rPr sz="1100" dirty="0">
                <a:solidFill>
                  <a:srgbClr val="000000"/>
                </a:solidFill>
                <a:latin typeface="Calibri"/>
                <a:cs typeface="Calibri"/>
              </a:rPr>
              <a:t>filtro de </a:t>
            </a:r>
            <a:r>
              <a:rPr sz="1100" spc="14" dirty="0">
                <a:solidFill>
                  <a:srgbClr val="000000"/>
                </a:solidFill>
                <a:latin typeface="Calibri"/>
                <a:cs typeface="Calibri"/>
              </a:rPr>
              <a:t>ar</a:t>
            </a:r>
            <a:r>
              <a:rPr sz="1100" spc="-32" dirty="0">
                <a:solidFill>
                  <a:srgbClr val="000000"/>
                </a:solidFill>
                <a:latin typeface="Calibri"/>
                <a:cs typeface="Calibri"/>
              </a:rPr>
              <a:t> </a:t>
            </a:r>
            <a:r>
              <a:rPr sz="1100" dirty="0">
                <a:solidFill>
                  <a:srgbClr val="000000"/>
                </a:solidFill>
                <a:latin typeface="Calibri"/>
                <a:cs typeface="Calibri"/>
              </a:rPr>
              <a:t>estiver entupido pelo</a:t>
            </a:r>
            <a:r>
              <a:rPr sz="1100" spc="12" dirty="0">
                <a:solidFill>
                  <a:srgbClr val="000000"/>
                </a:solidFill>
                <a:latin typeface="Calibri"/>
                <a:cs typeface="Calibri"/>
              </a:rPr>
              <a:t> </a:t>
            </a:r>
            <a:r>
              <a:rPr sz="1100" dirty="0">
                <a:solidFill>
                  <a:srgbClr val="000000"/>
                </a:solidFill>
                <a:latin typeface="Calibri"/>
                <a:cs typeface="Calibri"/>
              </a:rPr>
              <a:t>pó,</a:t>
            </a:r>
          </a:p>
          <a:p>
            <a:pPr marL="0" marR="0">
              <a:lnSpc>
                <a:spcPts val="1344"/>
              </a:lnSpc>
              <a:spcBef>
                <a:spcPts val="50"/>
              </a:spcBef>
              <a:spcAft>
                <a:spcPts val="0"/>
              </a:spcAft>
            </a:pPr>
            <a:r>
              <a:rPr sz="1100" dirty="0">
                <a:solidFill>
                  <a:srgbClr val="000000"/>
                </a:solidFill>
                <a:latin typeface="Calibri"/>
                <a:cs typeface="Calibri"/>
              </a:rPr>
              <a:t>aumentará a resistência do ar de admissão, tendo como resultado uma diminuição</a:t>
            </a:r>
            <a:r>
              <a:rPr sz="1100" spc="13" dirty="0">
                <a:solidFill>
                  <a:srgbClr val="000000"/>
                </a:solidFill>
                <a:latin typeface="Calibri"/>
                <a:cs typeface="Calibri"/>
              </a:rPr>
              <a:t> </a:t>
            </a:r>
            <a:r>
              <a:rPr sz="1100" dirty="0">
                <a:solidFill>
                  <a:srgbClr val="000000"/>
                </a:solidFill>
                <a:latin typeface="Calibri"/>
                <a:cs typeface="Calibri"/>
              </a:rPr>
              <a:t>da potência e</a:t>
            </a:r>
            <a:r>
              <a:rPr sz="1100" spc="18" dirty="0">
                <a:solidFill>
                  <a:srgbClr val="000000"/>
                </a:solidFill>
                <a:latin typeface="Calibri"/>
                <a:cs typeface="Calibri"/>
              </a:rPr>
              <a:t>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aumento</a:t>
            </a:r>
          </a:p>
          <a:p>
            <a:pPr marL="0" marR="0">
              <a:lnSpc>
                <a:spcPts val="1344"/>
              </a:lnSpc>
              <a:spcBef>
                <a:spcPts val="0"/>
              </a:spcBef>
              <a:spcAft>
                <a:spcPts val="0"/>
              </a:spcAft>
            </a:pP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consumo.</a:t>
            </a:r>
          </a:p>
        </p:txBody>
      </p:sp>
      <p:sp>
        <p:nvSpPr>
          <p:cNvPr id="7" name="object 7"/>
          <p:cNvSpPr txBox="1"/>
          <p:nvPr/>
        </p:nvSpPr>
        <p:spPr>
          <a:xfrm>
            <a:off x="684275" y="1438748"/>
            <a:ext cx="620243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caso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conduzir </a:t>
            </a:r>
            <a:r>
              <a:rPr sz="1100" spc="16" dirty="0">
                <a:solidFill>
                  <a:srgbClr val="000000"/>
                </a:solidFill>
                <a:latin typeface="Calibri"/>
                <a:cs typeface="Calibri"/>
              </a:rPr>
              <a:t>em</a:t>
            </a:r>
            <a:r>
              <a:rPr sz="1100" spc="-21" dirty="0">
                <a:solidFill>
                  <a:srgbClr val="000000"/>
                </a:solidFill>
                <a:latin typeface="Calibri"/>
                <a:cs typeface="Calibri"/>
              </a:rPr>
              <a:t> </a:t>
            </a:r>
            <a:r>
              <a:rPr sz="1100" dirty="0">
                <a:solidFill>
                  <a:srgbClr val="000000"/>
                </a:solidFill>
                <a:latin typeface="Calibri"/>
                <a:cs typeface="Calibri"/>
              </a:rPr>
              <a:t>zonas com pó, aumente a frequência de limpeza e a substituição do elemento </a:t>
            </a:r>
            <a:r>
              <a:rPr sz="1100" spc="-15" dirty="0">
                <a:solidFill>
                  <a:srgbClr val="000000"/>
                </a:solidFill>
                <a:latin typeface="Calibri"/>
                <a:cs typeface="Calibri"/>
              </a:rPr>
              <a:t>do</a:t>
            </a:r>
          </a:p>
          <a:p>
            <a:pPr marL="0" marR="0">
              <a:lnSpc>
                <a:spcPts val="1344"/>
              </a:lnSpc>
              <a:spcBef>
                <a:spcPts val="50"/>
              </a:spcBef>
              <a:spcAft>
                <a:spcPts val="0"/>
              </a:spcAft>
            </a:pPr>
            <a:r>
              <a:rPr sz="1100" dirty="0">
                <a:solidFill>
                  <a:srgbClr val="000000"/>
                </a:solidFill>
                <a:latin typeface="Calibri"/>
                <a:cs typeface="Calibri"/>
              </a:rPr>
              <a:t>filtro de ar.</a:t>
            </a:r>
          </a:p>
        </p:txBody>
      </p:sp>
      <p:sp>
        <p:nvSpPr>
          <p:cNvPr id="8" name="object 8"/>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89</a:t>
            </a:r>
          </a:p>
        </p:txBody>
      </p:sp>
      <p:sp>
        <p:nvSpPr>
          <p:cNvPr id="9" name="object 4">
            <a:extLst>
              <a:ext uri="{FF2B5EF4-FFF2-40B4-BE49-F238E27FC236}">
                <a16:creationId xmlns:a16="http://schemas.microsoft.com/office/drawing/2014/main" id="{CACCF367-D699-90EE-2222-CFD18F701D2F}"/>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064256"/>
            <a:ext cx="6301740" cy="63245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088"/>
            <a:ext cx="3039637"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Limpeza</a:t>
            </a:r>
            <a:r>
              <a:rPr sz="1100" spc="-21" dirty="0">
                <a:solidFill>
                  <a:srgbClr val="000000"/>
                </a:solidFill>
                <a:latin typeface="Calibri"/>
                <a:cs typeface="Calibri"/>
              </a:rPr>
              <a:t> </a:t>
            </a:r>
            <a:r>
              <a:rPr sz="1100" dirty="0">
                <a:solidFill>
                  <a:srgbClr val="000000"/>
                </a:solidFill>
                <a:latin typeface="Calibri"/>
                <a:cs typeface="Calibri"/>
              </a:rPr>
              <a:t>e</a:t>
            </a:r>
            <a:r>
              <a:rPr sz="1100" spc="10" dirty="0">
                <a:solidFill>
                  <a:srgbClr val="000000"/>
                </a:solidFill>
                <a:latin typeface="Calibri"/>
                <a:cs typeface="Calibri"/>
              </a:rPr>
              <a:t> </a:t>
            </a:r>
            <a:r>
              <a:rPr sz="1100" dirty="0">
                <a:solidFill>
                  <a:srgbClr val="000000"/>
                </a:solidFill>
                <a:latin typeface="Calibri"/>
                <a:cs typeface="Calibri"/>
              </a:rPr>
              <a:t>substituição</a:t>
            </a:r>
            <a:r>
              <a:rPr sz="1100" spc="19" dirty="0">
                <a:solidFill>
                  <a:srgbClr val="000000"/>
                </a:solidFill>
                <a:latin typeface="Calibri"/>
                <a:cs typeface="Calibri"/>
              </a:rPr>
              <a:t> </a:t>
            </a:r>
            <a:r>
              <a:rPr sz="1100" dirty="0">
                <a:solidFill>
                  <a:srgbClr val="000000"/>
                </a:solidFill>
                <a:latin typeface="Calibri"/>
                <a:cs typeface="Calibri"/>
              </a:rPr>
              <a:t>do elemento do filtro de ar:</a:t>
            </a:r>
          </a:p>
          <a:p>
            <a:pPr marL="0" marR="0">
              <a:lnSpc>
                <a:spcPts val="1347"/>
              </a:lnSpc>
              <a:spcBef>
                <a:spcPts val="442"/>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o assento.</a:t>
            </a:r>
          </a:p>
        </p:txBody>
      </p:sp>
      <p:sp>
        <p:nvSpPr>
          <p:cNvPr id="6" name="object 6"/>
          <p:cNvSpPr txBox="1"/>
          <p:nvPr/>
        </p:nvSpPr>
        <p:spPr>
          <a:xfrm>
            <a:off x="576072" y="1172048"/>
            <a:ext cx="113976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a bateria.</a:t>
            </a:r>
          </a:p>
        </p:txBody>
      </p:sp>
      <p:sp>
        <p:nvSpPr>
          <p:cNvPr id="7" name="object 7"/>
          <p:cNvSpPr txBox="1"/>
          <p:nvPr/>
        </p:nvSpPr>
        <p:spPr>
          <a:xfrm>
            <a:off x="576072" y="1393028"/>
            <a:ext cx="4217478" cy="6527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os quatro parafusos da tampa da caixa do filtro</a:t>
            </a:r>
            <a:r>
              <a:rPr sz="1100" spc="12" dirty="0">
                <a:solidFill>
                  <a:srgbClr val="000000"/>
                </a:solidFill>
                <a:latin typeface="Calibri"/>
                <a:cs typeface="Calibri"/>
              </a:rPr>
              <a:t> </a:t>
            </a:r>
            <a:r>
              <a:rPr sz="1100" dirty="0">
                <a:solidFill>
                  <a:srgbClr val="000000"/>
                </a:solidFill>
                <a:latin typeface="Calibri"/>
                <a:cs typeface="Calibri"/>
              </a:rPr>
              <a:t>de ar e retire-a.</a:t>
            </a:r>
          </a:p>
          <a:p>
            <a:pPr marL="0" marR="0">
              <a:lnSpc>
                <a:spcPts val="1347"/>
              </a:lnSpc>
              <a:spcBef>
                <a:spcPts val="454"/>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o elemento filtrante e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quatro parafusos</a:t>
            </a:r>
            <a:r>
              <a:rPr sz="1100" spc="-17" dirty="0">
                <a:solidFill>
                  <a:srgbClr val="000000"/>
                </a:solidFill>
                <a:latin typeface="Calibri"/>
                <a:cs typeface="Calibri"/>
              </a:rPr>
              <a:t> </a:t>
            </a:r>
            <a:r>
              <a:rPr sz="1100" dirty="0">
                <a:solidFill>
                  <a:srgbClr val="000000"/>
                </a:solidFill>
                <a:latin typeface="Calibri"/>
                <a:cs typeface="Calibri"/>
              </a:rPr>
              <a:t>que o fixam.</a:t>
            </a:r>
          </a:p>
          <a:p>
            <a:pPr marL="0" marR="0">
              <a:lnSpc>
                <a:spcPts val="1347"/>
              </a:lnSpc>
              <a:spcBef>
                <a:spcPts val="392"/>
              </a:spcBef>
              <a:spcAft>
                <a:spcPts val="0"/>
              </a:spcAft>
            </a:pPr>
            <a:r>
              <a:rPr sz="1100" dirty="0">
                <a:solidFill>
                  <a:srgbClr val="000000"/>
                </a:solidFill>
                <a:latin typeface="Calibri"/>
                <a:cs typeface="Calibri"/>
              </a:rPr>
              <a:t>- Limpe cuidadosamente o elemento do filtro de ar com </a:t>
            </a:r>
            <a:r>
              <a:rPr sz="1100" spc="14" dirty="0">
                <a:solidFill>
                  <a:srgbClr val="000000"/>
                </a:solidFill>
                <a:latin typeface="Calibri"/>
                <a:cs typeface="Calibri"/>
              </a:rPr>
              <a:t>ar</a:t>
            </a:r>
            <a:r>
              <a:rPr sz="1100" spc="-28" dirty="0">
                <a:solidFill>
                  <a:srgbClr val="000000"/>
                </a:solidFill>
                <a:latin typeface="Calibri"/>
                <a:cs typeface="Calibri"/>
              </a:rPr>
              <a:t> </a:t>
            </a:r>
            <a:r>
              <a:rPr sz="1100" dirty="0">
                <a:solidFill>
                  <a:srgbClr val="000000"/>
                </a:solidFill>
                <a:latin typeface="Calibri"/>
                <a:cs typeface="Calibri"/>
              </a:rPr>
              <a:t>comprimido.</a:t>
            </a:r>
          </a:p>
        </p:txBody>
      </p:sp>
      <p:sp>
        <p:nvSpPr>
          <p:cNvPr id="8" name="object 8"/>
          <p:cNvSpPr txBox="1"/>
          <p:nvPr/>
        </p:nvSpPr>
        <p:spPr>
          <a:xfrm>
            <a:off x="576072" y="2057492"/>
            <a:ext cx="624636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t>
            </a:r>
            <a:r>
              <a:rPr sz="1100" spc="12" dirty="0">
                <a:solidFill>
                  <a:srgbClr val="000000"/>
                </a:solidFill>
                <a:latin typeface="Calibri"/>
                <a:cs typeface="Calibri"/>
              </a:rPr>
              <a:t>Um</a:t>
            </a:r>
            <a:r>
              <a:rPr sz="1100" dirty="0">
                <a:solidFill>
                  <a:srgbClr val="000000"/>
                </a:solidFill>
                <a:latin typeface="Calibri"/>
                <a:cs typeface="Calibri"/>
              </a:rPr>
              <a:t> </a:t>
            </a:r>
            <a:r>
              <a:rPr sz="1100">
                <a:solidFill>
                  <a:srgbClr val="000000"/>
                </a:solidFill>
                <a:latin typeface="Calibri"/>
                <a:cs typeface="Calibri"/>
              </a:rPr>
              <a:t>filtro partido </a:t>
            </a:r>
            <a:r>
              <a:rPr sz="1100" dirty="0">
                <a:solidFill>
                  <a:srgbClr val="000000"/>
                </a:solidFill>
                <a:latin typeface="Calibri"/>
                <a:cs typeface="Calibri"/>
              </a:rPr>
              <a:t>ou o seu elemento podem</a:t>
            </a:r>
            <a:r>
              <a:rPr sz="1100" spc="10" dirty="0">
                <a:solidFill>
                  <a:srgbClr val="000000"/>
                </a:solidFill>
                <a:latin typeface="Calibri"/>
                <a:cs typeface="Calibri"/>
              </a:rPr>
              <a:t> </a:t>
            </a:r>
            <a:r>
              <a:rPr sz="1100" dirty="0">
                <a:solidFill>
                  <a:srgbClr val="000000"/>
                </a:solidFill>
                <a:latin typeface="Calibri"/>
                <a:cs typeface="Calibri"/>
              </a:rPr>
              <a:t>permitir que entre pó no motor, danificando-o. </a:t>
            </a:r>
            <a:r>
              <a:rPr sz="1100" spc="-14"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caso de</a:t>
            </a:r>
          </a:p>
          <a:p>
            <a:pPr marL="0" marR="0">
              <a:lnSpc>
                <a:spcPts val="1343"/>
              </a:lnSpc>
              <a:spcBef>
                <a:spcPts val="50"/>
              </a:spcBef>
              <a:spcAft>
                <a:spcPts val="0"/>
              </a:spcAft>
            </a:pPr>
            <a:r>
              <a:rPr lang="pt-BR" sz="1100">
                <a:solidFill>
                  <a:srgbClr val="000000"/>
                </a:solidFill>
                <a:latin typeface="Calibri"/>
                <a:cs typeface="Calibri"/>
              </a:rPr>
              <a:t>perfuração</a:t>
            </a:r>
            <a:r>
              <a:rPr sz="1100">
                <a:solidFill>
                  <a:srgbClr val="000000"/>
                </a:solidFill>
                <a:latin typeface="Calibri"/>
                <a:cs typeface="Calibri"/>
              </a:rPr>
              <a:t>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filtro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do elemento,</a:t>
            </a:r>
            <a:r>
              <a:rPr sz="1100" spc="-10" dirty="0">
                <a:solidFill>
                  <a:srgbClr val="000000"/>
                </a:solidFill>
                <a:latin typeface="Calibri"/>
                <a:cs typeface="Calibri"/>
              </a:rPr>
              <a:t> </a:t>
            </a:r>
            <a:r>
              <a:rPr sz="1100" dirty="0">
                <a:solidFill>
                  <a:srgbClr val="000000"/>
                </a:solidFill>
                <a:latin typeface="Calibri"/>
                <a:cs typeface="Calibri"/>
              </a:rPr>
              <a:t>troque-os.</a:t>
            </a:r>
          </a:p>
        </p:txBody>
      </p:sp>
      <p:sp>
        <p:nvSpPr>
          <p:cNvPr id="9" name="object 9"/>
          <p:cNvSpPr txBox="1"/>
          <p:nvPr/>
        </p:nvSpPr>
        <p:spPr>
          <a:xfrm>
            <a:off x="576072" y="2449160"/>
            <a:ext cx="611930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Uma</a:t>
            </a:r>
            <a:r>
              <a:rPr sz="1100" spc="-14" dirty="0">
                <a:solidFill>
                  <a:srgbClr val="000000"/>
                </a:solidFill>
                <a:latin typeface="Calibri"/>
                <a:cs typeface="Calibri"/>
              </a:rPr>
              <a:t> </a:t>
            </a:r>
            <a:r>
              <a:rPr sz="1100" dirty="0">
                <a:solidFill>
                  <a:srgbClr val="000000"/>
                </a:solidFill>
                <a:latin typeface="Calibri"/>
                <a:cs typeface="Calibri"/>
              </a:rPr>
              <a:t>posição</a:t>
            </a:r>
            <a:r>
              <a:rPr sz="1100" spc="18" dirty="0">
                <a:solidFill>
                  <a:srgbClr val="000000"/>
                </a:solidFill>
                <a:latin typeface="Calibri"/>
                <a:cs typeface="Calibri"/>
              </a:rPr>
              <a:t> </a:t>
            </a:r>
            <a:r>
              <a:rPr sz="1100" dirty="0">
                <a:solidFill>
                  <a:srgbClr val="000000"/>
                </a:solidFill>
                <a:latin typeface="Calibri"/>
                <a:cs typeface="Calibri"/>
              </a:rPr>
              <a:t>incorreta </a:t>
            </a:r>
            <a:r>
              <a:rPr sz="1100" spc="-15" dirty="0">
                <a:solidFill>
                  <a:srgbClr val="000000"/>
                </a:solidFill>
                <a:latin typeface="Calibri"/>
                <a:cs typeface="Calibri"/>
              </a:rPr>
              <a:t>do</a:t>
            </a:r>
            <a:r>
              <a:rPr sz="1100" spc="10" dirty="0">
                <a:solidFill>
                  <a:srgbClr val="000000"/>
                </a:solidFill>
                <a:latin typeface="Calibri"/>
                <a:cs typeface="Calibri"/>
              </a:rPr>
              <a:t> </a:t>
            </a:r>
            <a:r>
              <a:rPr sz="1100" dirty="0">
                <a:solidFill>
                  <a:srgbClr val="000000"/>
                </a:solidFill>
                <a:latin typeface="Calibri"/>
                <a:cs typeface="Calibri"/>
              </a:rPr>
              <a:t>elemento na montagem</a:t>
            </a:r>
            <a:r>
              <a:rPr sz="1100" spc="18" dirty="0">
                <a:solidFill>
                  <a:srgbClr val="000000"/>
                </a:solidFill>
                <a:latin typeface="Calibri"/>
                <a:cs typeface="Calibri"/>
              </a:rPr>
              <a:t> </a:t>
            </a:r>
            <a:r>
              <a:rPr sz="1100" dirty="0">
                <a:solidFill>
                  <a:srgbClr val="000000"/>
                </a:solidFill>
                <a:latin typeface="Calibri"/>
                <a:cs typeface="Calibri"/>
              </a:rPr>
              <a:t>pode permitir</a:t>
            </a:r>
            <a:r>
              <a:rPr sz="1100" spc="-20" dirty="0">
                <a:solidFill>
                  <a:srgbClr val="000000"/>
                </a:solidFill>
                <a:latin typeface="Calibri"/>
                <a:cs typeface="Calibri"/>
              </a:rPr>
              <a:t> </a:t>
            </a:r>
            <a:r>
              <a:rPr sz="1100" dirty="0">
                <a:solidFill>
                  <a:srgbClr val="000000"/>
                </a:solidFill>
                <a:latin typeface="Calibri"/>
                <a:cs typeface="Calibri"/>
              </a:rPr>
              <a:t>que</a:t>
            </a:r>
            <a:r>
              <a:rPr sz="1100" spc="19" dirty="0">
                <a:solidFill>
                  <a:srgbClr val="000000"/>
                </a:solidFill>
                <a:latin typeface="Calibri"/>
                <a:cs typeface="Calibri"/>
              </a:rPr>
              <a:t> </a:t>
            </a:r>
            <a:r>
              <a:rPr sz="1100" dirty="0">
                <a:solidFill>
                  <a:srgbClr val="000000"/>
                </a:solidFill>
                <a:latin typeface="Calibri"/>
                <a:cs typeface="Calibri"/>
              </a:rPr>
              <a:t>entre pó no motor,</a:t>
            </a:r>
            <a:r>
              <a:rPr sz="1100" spc="-13" dirty="0">
                <a:solidFill>
                  <a:srgbClr val="000000"/>
                </a:solidFill>
                <a:latin typeface="Calibri"/>
                <a:cs typeface="Calibri"/>
              </a:rPr>
              <a:t> </a:t>
            </a:r>
            <a:r>
              <a:rPr sz="1100" dirty="0">
                <a:solidFill>
                  <a:srgbClr val="000000"/>
                </a:solidFill>
                <a:latin typeface="Calibri"/>
                <a:cs typeface="Calibri"/>
              </a:rPr>
              <a:t>danificando-o.</a:t>
            </a:r>
          </a:p>
          <a:p>
            <a:pPr marL="0" marR="0">
              <a:lnSpc>
                <a:spcPts val="1344"/>
              </a:lnSpc>
              <a:spcBef>
                <a:spcPts val="50"/>
              </a:spcBef>
              <a:spcAft>
                <a:spcPts val="0"/>
              </a:spcAft>
            </a:pPr>
            <a:r>
              <a:rPr sz="1100" dirty="0">
                <a:solidFill>
                  <a:srgbClr val="000000"/>
                </a:solidFill>
                <a:latin typeface="Calibri"/>
                <a:cs typeface="Calibri"/>
              </a:rPr>
              <a:t>Confirme que ficou bem montado.</a:t>
            </a:r>
          </a:p>
        </p:txBody>
      </p:sp>
      <p:sp>
        <p:nvSpPr>
          <p:cNvPr id="10" name="object 10"/>
          <p:cNvSpPr txBox="1"/>
          <p:nvPr/>
        </p:nvSpPr>
        <p:spPr>
          <a:xfrm>
            <a:off x="3369564" y="306942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1" name="object 11"/>
          <p:cNvSpPr txBox="1"/>
          <p:nvPr/>
        </p:nvSpPr>
        <p:spPr>
          <a:xfrm>
            <a:off x="647700" y="3297000"/>
            <a:ext cx="6207167"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Ao</a:t>
            </a:r>
            <a:r>
              <a:rPr sz="1100" spc="12" dirty="0">
                <a:solidFill>
                  <a:srgbClr val="000000"/>
                </a:solidFill>
                <a:latin typeface="Calibri"/>
                <a:cs typeface="Calibri"/>
              </a:rPr>
              <a:t> </a:t>
            </a:r>
            <a:r>
              <a:rPr sz="1100" dirty="0">
                <a:solidFill>
                  <a:srgbClr val="000000"/>
                </a:solidFill>
                <a:latin typeface="Calibri"/>
                <a:cs typeface="Calibri"/>
              </a:rPr>
              <a:t>limpar</a:t>
            </a:r>
            <a:r>
              <a:rPr sz="1100" spc="10" dirty="0">
                <a:solidFill>
                  <a:srgbClr val="000000"/>
                </a:solidFill>
                <a:latin typeface="Calibri"/>
                <a:cs typeface="Calibri"/>
              </a:rPr>
              <a:t> </a:t>
            </a:r>
            <a:r>
              <a:rPr sz="1100" dirty="0">
                <a:solidFill>
                  <a:srgbClr val="000000"/>
                </a:solidFill>
                <a:latin typeface="Calibri"/>
                <a:cs typeface="Calibri"/>
              </a:rPr>
              <a:t>o elemento, sopre com ar comprimido</a:t>
            </a:r>
            <a:r>
              <a:rPr sz="1100" spc="12" dirty="0">
                <a:solidFill>
                  <a:srgbClr val="000000"/>
                </a:solidFill>
                <a:latin typeface="Calibri"/>
                <a:cs typeface="Calibri"/>
              </a:rPr>
              <a:t> </a:t>
            </a:r>
            <a:r>
              <a:rPr sz="1100" dirty="0">
                <a:solidFill>
                  <a:srgbClr val="000000"/>
                </a:solidFill>
                <a:latin typeface="Calibri"/>
                <a:cs typeface="Calibri"/>
              </a:rPr>
              <a:t>desde o lado</a:t>
            </a:r>
            <a:r>
              <a:rPr sz="1100" spc="11" dirty="0">
                <a:solidFill>
                  <a:srgbClr val="000000"/>
                </a:solidFill>
                <a:latin typeface="Calibri"/>
                <a:cs typeface="Calibri"/>
              </a:rPr>
              <a:t> </a:t>
            </a:r>
            <a:r>
              <a:rPr sz="1100" dirty="0">
                <a:solidFill>
                  <a:srgbClr val="000000"/>
                </a:solidFill>
                <a:latin typeface="Calibri"/>
                <a:cs typeface="Calibri"/>
              </a:rPr>
              <a:t>da grelha metálica. No caso de soprar desde</a:t>
            </a:r>
          </a:p>
          <a:p>
            <a:pPr marL="0" marR="0">
              <a:lnSpc>
                <a:spcPts val="1344"/>
              </a:lnSpc>
              <a:spcBef>
                <a:spcPts val="50"/>
              </a:spcBef>
              <a:spcAft>
                <a:spcPts val="0"/>
              </a:spcAft>
            </a:pPr>
            <a:r>
              <a:rPr sz="1100" dirty="0">
                <a:solidFill>
                  <a:srgbClr val="000000"/>
                </a:solidFill>
                <a:latin typeface="Calibri"/>
                <a:cs typeface="Calibri"/>
              </a:rPr>
              <a:t>o outro lado, o pó</a:t>
            </a:r>
            <a:r>
              <a:rPr sz="1100" spc="14" dirty="0">
                <a:solidFill>
                  <a:srgbClr val="000000"/>
                </a:solidFill>
                <a:latin typeface="Calibri"/>
                <a:cs typeface="Calibri"/>
              </a:rPr>
              <a:t> </a:t>
            </a:r>
            <a:r>
              <a:rPr sz="1100" dirty="0">
                <a:solidFill>
                  <a:srgbClr val="000000"/>
                </a:solidFill>
                <a:latin typeface="Calibri"/>
                <a:cs typeface="Calibri"/>
              </a:rPr>
              <a:t>pode manter-se e diminuir o efeito de limpeza.</a:t>
            </a:r>
          </a:p>
        </p:txBody>
      </p:sp>
      <p:sp>
        <p:nvSpPr>
          <p:cNvPr id="12" name="object 12"/>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0" y="4217924"/>
            <a:ext cx="44196" cy="259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76656" y="1944116"/>
            <a:ext cx="2036063" cy="1776983"/>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684275" y="712074"/>
            <a:ext cx="2065779"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Manutenção do óleo do motor</a:t>
            </a:r>
          </a:p>
        </p:txBody>
      </p:sp>
      <p:sp>
        <p:nvSpPr>
          <p:cNvPr id="7" name="object 7"/>
          <p:cNvSpPr txBox="1"/>
          <p:nvPr/>
        </p:nvSpPr>
        <p:spPr>
          <a:xfrm>
            <a:off x="684275" y="876392"/>
            <a:ext cx="6160159"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óleo assegura a lubrificação</a:t>
            </a:r>
            <a:r>
              <a:rPr sz="1100" spc="11" dirty="0">
                <a:solidFill>
                  <a:srgbClr val="000000"/>
                </a:solidFill>
                <a:latin typeface="Calibri"/>
                <a:cs typeface="Calibri"/>
              </a:rPr>
              <a:t> </a:t>
            </a:r>
            <a:r>
              <a:rPr sz="1100" dirty="0">
                <a:solidFill>
                  <a:srgbClr val="000000"/>
                </a:solidFill>
                <a:latin typeface="Calibri"/>
                <a:cs typeface="Calibri"/>
              </a:rPr>
              <a:t>efetiva dos componentes do motor, para além de ajudar a diminuir a</a:t>
            </a:r>
          </a:p>
          <a:p>
            <a:pPr marL="0" marR="0">
              <a:lnSpc>
                <a:spcPts val="1344"/>
              </a:lnSpc>
              <a:spcBef>
                <a:spcPts val="50"/>
              </a:spcBef>
              <a:spcAft>
                <a:spcPts val="0"/>
              </a:spcAft>
            </a:pPr>
            <a:r>
              <a:rPr sz="1100" dirty="0">
                <a:solidFill>
                  <a:srgbClr val="000000"/>
                </a:solidFill>
                <a:latin typeface="Calibri"/>
                <a:cs typeface="Calibri"/>
              </a:rPr>
              <a:t>temperatura </a:t>
            </a:r>
            <a:r>
              <a:rPr sz="1100" spc="-15" dirty="0">
                <a:solidFill>
                  <a:srgbClr val="000000"/>
                </a:solidFill>
                <a:latin typeface="Calibri"/>
                <a:cs typeface="Calibri"/>
              </a:rPr>
              <a:t>do</a:t>
            </a:r>
            <a:r>
              <a:rPr sz="1100" spc="11" dirty="0">
                <a:solidFill>
                  <a:srgbClr val="000000"/>
                </a:solidFill>
                <a:latin typeface="Calibri"/>
                <a:cs typeface="Calibri"/>
              </a:rPr>
              <a:t> </a:t>
            </a:r>
            <a:r>
              <a:rPr sz="1100" dirty="0">
                <a:solidFill>
                  <a:srgbClr val="000000"/>
                </a:solidFill>
                <a:latin typeface="Calibri"/>
                <a:cs typeface="Calibri"/>
              </a:rPr>
              <a:t>mesmo, conseguindo</a:t>
            </a:r>
            <a:r>
              <a:rPr sz="1100" spc="19" dirty="0">
                <a:solidFill>
                  <a:srgbClr val="000000"/>
                </a:solidFill>
                <a:latin typeface="Calibri"/>
                <a:cs typeface="Calibri"/>
              </a:rPr>
              <a:t> </a:t>
            </a:r>
            <a:r>
              <a:rPr sz="1100" dirty="0">
                <a:solidFill>
                  <a:srgbClr val="000000"/>
                </a:solidFill>
                <a:latin typeface="Calibri"/>
                <a:cs typeface="Calibri"/>
              </a:rPr>
              <a:t>um maior rendimento</a:t>
            </a:r>
            <a:r>
              <a:rPr sz="1100" spc="11" dirty="0">
                <a:solidFill>
                  <a:srgbClr val="000000"/>
                </a:solidFill>
                <a:latin typeface="Calibri"/>
                <a:cs typeface="Calibri"/>
              </a:rPr>
              <a:t> </a:t>
            </a:r>
            <a:r>
              <a:rPr sz="1100" dirty="0">
                <a:solidFill>
                  <a:srgbClr val="000000"/>
                </a:solidFill>
                <a:latin typeface="Calibri"/>
                <a:cs typeface="Calibri"/>
              </a:rPr>
              <a:t>devido a este arrefecimento. O óleo também</a:t>
            </a:r>
          </a:p>
          <a:p>
            <a:pPr marL="0" marR="0">
              <a:lnSpc>
                <a:spcPts val="1344"/>
              </a:lnSpc>
              <a:spcBef>
                <a:spcPts val="0"/>
              </a:spcBef>
              <a:spcAft>
                <a:spcPts val="0"/>
              </a:spcAft>
            </a:pPr>
            <a:r>
              <a:rPr sz="1100" dirty="0">
                <a:solidFill>
                  <a:srgbClr val="000000"/>
                </a:solidFill>
                <a:latin typeface="Calibri"/>
                <a:cs typeface="Calibri"/>
              </a:rPr>
              <a:t>ajuda na selagem do motor, pelo que a manutenção do óleo</a:t>
            </a:r>
            <a:r>
              <a:rPr sz="1100" spc="10" dirty="0">
                <a:solidFill>
                  <a:srgbClr val="000000"/>
                </a:solidFill>
                <a:latin typeface="Calibri"/>
                <a:cs typeface="Calibri"/>
              </a:rPr>
              <a:t> </a:t>
            </a:r>
            <a:r>
              <a:rPr sz="1100" dirty="0">
                <a:solidFill>
                  <a:srgbClr val="000000"/>
                </a:solidFill>
                <a:latin typeface="Calibri"/>
                <a:cs typeface="Calibri"/>
              </a:rPr>
              <a:t>é muito importante</a:t>
            </a:r>
            <a:r>
              <a:rPr sz="1100" spc="-24" dirty="0">
                <a:solidFill>
                  <a:srgbClr val="000000"/>
                </a:solidFill>
                <a:latin typeface="Calibri"/>
                <a:cs typeface="Calibri"/>
              </a:rPr>
              <a:t> </a:t>
            </a:r>
            <a:r>
              <a:rPr sz="1100" dirty="0">
                <a:solidFill>
                  <a:srgbClr val="000000"/>
                </a:solidFill>
                <a:latin typeface="Calibri"/>
                <a:cs typeface="Calibri"/>
              </a:rPr>
              <a:t>para o motor.</a:t>
            </a:r>
          </a:p>
        </p:txBody>
      </p:sp>
      <p:sp>
        <p:nvSpPr>
          <p:cNvPr id="8" name="object 8"/>
          <p:cNvSpPr txBox="1"/>
          <p:nvPr/>
        </p:nvSpPr>
        <p:spPr>
          <a:xfrm>
            <a:off x="684275" y="1736202"/>
            <a:ext cx="1911803"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Verificação do nível</a:t>
            </a:r>
            <a:r>
              <a:rPr sz="1100" b="1" spc="-10" dirty="0">
                <a:solidFill>
                  <a:srgbClr val="4F81BD"/>
                </a:solidFill>
                <a:latin typeface="Cambria"/>
                <a:cs typeface="Cambria"/>
              </a:rPr>
              <a:t> </a:t>
            </a:r>
            <a:r>
              <a:rPr sz="1100" b="1" dirty="0">
                <a:solidFill>
                  <a:srgbClr val="4F81BD"/>
                </a:solidFill>
                <a:latin typeface="Cambria"/>
                <a:cs typeface="Cambria"/>
              </a:rPr>
              <a:t>de</a:t>
            </a:r>
            <a:r>
              <a:rPr sz="1100" b="1" spc="-11" dirty="0">
                <a:solidFill>
                  <a:srgbClr val="4F81BD"/>
                </a:solidFill>
                <a:latin typeface="Cambria"/>
                <a:cs typeface="Cambria"/>
              </a:rPr>
              <a:t> </a:t>
            </a:r>
            <a:r>
              <a:rPr sz="1100" b="1" dirty="0">
                <a:solidFill>
                  <a:srgbClr val="4F81BD"/>
                </a:solidFill>
                <a:latin typeface="Cambria"/>
                <a:cs typeface="Cambria"/>
              </a:rPr>
              <a:t>óleo</a:t>
            </a:r>
          </a:p>
        </p:txBody>
      </p:sp>
      <p:sp>
        <p:nvSpPr>
          <p:cNvPr id="9" name="object 9"/>
          <p:cNvSpPr txBox="1"/>
          <p:nvPr/>
        </p:nvSpPr>
        <p:spPr>
          <a:xfrm>
            <a:off x="2831592" y="1950812"/>
            <a:ext cx="403297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verificação do nível</a:t>
            </a:r>
            <a:r>
              <a:rPr sz="1100" spc="-19" dirty="0">
                <a:solidFill>
                  <a:srgbClr val="000000"/>
                </a:solidFill>
                <a:latin typeface="Calibri"/>
                <a:cs typeface="Calibri"/>
              </a:rPr>
              <a:t> </a:t>
            </a:r>
            <a:r>
              <a:rPr sz="1100" dirty="0">
                <a:solidFill>
                  <a:srgbClr val="000000"/>
                </a:solidFill>
                <a:latin typeface="Calibri"/>
                <a:cs typeface="Calibri"/>
              </a:rPr>
              <a:t>e o enchimento de óleo realizam-se no cárter</a:t>
            </a:r>
          </a:p>
          <a:p>
            <a:pPr marL="0" marR="0">
              <a:lnSpc>
                <a:spcPts val="1344"/>
              </a:lnSpc>
              <a:spcBef>
                <a:spcPts val="50"/>
              </a:spcBef>
              <a:spcAft>
                <a:spcPts val="0"/>
              </a:spcAft>
            </a:pPr>
            <a:r>
              <a:rPr sz="1100" dirty="0">
                <a:solidFill>
                  <a:srgbClr val="000000"/>
                </a:solidFill>
                <a:latin typeface="Calibri"/>
                <a:cs typeface="Calibri"/>
              </a:rPr>
              <a:t>pelo</a:t>
            </a:r>
            <a:r>
              <a:rPr sz="1100" spc="11" dirty="0">
                <a:solidFill>
                  <a:srgbClr val="000000"/>
                </a:solidFill>
                <a:latin typeface="Calibri"/>
                <a:cs typeface="Calibri"/>
              </a:rPr>
              <a:t> </a:t>
            </a:r>
            <a:r>
              <a:rPr sz="1100" dirty="0">
                <a:solidFill>
                  <a:srgbClr val="000000"/>
                </a:solidFill>
                <a:latin typeface="Calibri"/>
                <a:cs typeface="Calibri"/>
              </a:rPr>
              <a:t>lado</a:t>
            </a:r>
            <a:r>
              <a:rPr sz="1100" spc="15" dirty="0">
                <a:solidFill>
                  <a:srgbClr val="000000"/>
                </a:solidFill>
                <a:latin typeface="Calibri"/>
                <a:cs typeface="Calibri"/>
              </a:rPr>
              <a:t> </a:t>
            </a:r>
            <a:r>
              <a:rPr sz="1100" dirty="0">
                <a:solidFill>
                  <a:srgbClr val="000000"/>
                </a:solidFill>
                <a:latin typeface="Calibri"/>
                <a:cs typeface="Calibri"/>
              </a:rPr>
              <a:t>esquerdo</a:t>
            </a:r>
            <a:r>
              <a:rPr sz="1100" spc="11" dirty="0">
                <a:solidFill>
                  <a:srgbClr val="000000"/>
                </a:solidFill>
                <a:latin typeface="Calibri"/>
                <a:cs typeface="Calibri"/>
              </a:rPr>
              <a:t> </a:t>
            </a:r>
            <a:r>
              <a:rPr sz="1100" dirty="0">
                <a:solidFill>
                  <a:srgbClr val="000000"/>
                </a:solidFill>
                <a:latin typeface="Calibri"/>
                <a:cs typeface="Calibri"/>
              </a:rPr>
              <a:t>da moto,</a:t>
            </a:r>
            <a:r>
              <a:rPr sz="1100" spc="14" dirty="0">
                <a:solidFill>
                  <a:srgbClr val="000000"/>
                </a:solidFill>
                <a:latin typeface="Calibri"/>
                <a:cs typeface="Calibri"/>
              </a:rPr>
              <a:t> </a:t>
            </a:r>
            <a:r>
              <a:rPr sz="1100" dirty="0">
                <a:solidFill>
                  <a:srgbClr val="000000"/>
                </a:solidFill>
                <a:latin typeface="Calibri"/>
                <a:cs typeface="Calibri"/>
              </a:rPr>
              <a:t>como se mostra</a:t>
            </a:r>
            <a:r>
              <a:rPr sz="1100" spc="-16" dirty="0">
                <a:solidFill>
                  <a:srgbClr val="000000"/>
                </a:solidFill>
                <a:latin typeface="Calibri"/>
                <a:cs typeface="Calibri"/>
              </a:rPr>
              <a:t> </a:t>
            </a:r>
            <a:r>
              <a:rPr sz="1100" dirty="0">
                <a:solidFill>
                  <a:srgbClr val="000000"/>
                </a:solidFill>
                <a:latin typeface="Calibri"/>
                <a:cs typeface="Calibri"/>
              </a:rPr>
              <a:t>na figura.</a:t>
            </a:r>
          </a:p>
        </p:txBody>
      </p:sp>
      <p:sp>
        <p:nvSpPr>
          <p:cNvPr id="10" name="object 10"/>
          <p:cNvSpPr txBox="1"/>
          <p:nvPr/>
        </p:nvSpPr>
        <p:spPr>
          <a:xfrm>
            <a:off x="2831592" y="2342480"/>
            <a:ext cx="229057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Método para verificar o nível de óleo:</a:t>
            </a:r>
          </a:p>
        </p:txBody>
      </p:sp>
      <p:sp>
        <p:nvSpPr>
          <p:cNvPr id="11" name="object 11"/>
          <p:cNvSpPr txBox="1"/>
          <p:nvPr/>
        </p:nvSpPr>
        <p:spPr>
          <a:xfrm>
            <a:off x="2831592" y="2563460"/>
            <a:ext cx="3582557" cy="6527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Desligue o motor e deixe que este arrefeça.</a:t>
            </a:r>
          </a:p>
          <a:p>
            <a:pPr marL="0" marR="0">
              <a:lnSpc>
                <a:spcPts val="1347"/>
              </a:lnSpc>
              <a:spcBef>
                <a:spcPts val="454"/>
              </a:spcBef>
              <a:spcAft>
                <a:spcPts val="0"/>
              </a:spcAft>
            </a:pPr>
            <a:r>
              <a:rPr sz="1100" dirty="0">
                <a:solidFill>
                  <a:srgbClr val="000000"/>
                </a:solidFill>
                <a:latin typeface="Calibri"/>
                <a:cs typeface="Calibri"/>
              </a:rPr>
              <a:t>- Certifique-se que a moto está</a:t>
            </a:r>
            <a:r>
              <a:rPr sz="1100" spc="-17" dirty="0">
                <a:solidFill>
                  <a:srgbClr val="000000"/>
                </a:solidFill>
                <a:latin typeface="Calibri"/>
                <a:cs typeface="Calibri"/>
              </a:rPr>
              <a:t> </a:t>
            </a:r>
            <a:r>
              <a:rPr sz="1100" dirty="0">
                <a:solidFill>
                  <a:srgbClr val="000000"/>
                </a:solidFill>
                <a:latin typeface="Calibri"/>
                <a:cs typeface="Calibri"/>
              </a:rPr>
              <a:t>em posição vertical.</a:t>
            </a:r>
          </a:p>
          <a:p>
            <a:pPr marL="0" marR="0">
              <a:lnSpc>
                <a:spcPts val="1347"/>
              </a:lnSpc>
              <a:spcBef>
                <a:spcPts val="392"/>
              </a:spcBef>
              <a:spcAft>
                <a:spcPts val="0"/>
              </a:spcAft>
            </a:pPr>
            <a:r>
              <a:rPr sz="1100" dirty="0">
                <a:solidFill>
                  <a:srgbClr val="000000"/>
                </a:solidFill>
                <a:latin typeface="Calibri"/>
                <a:cs typeface="Calibri"/>
              </a:rPr>
              <a:t>- Verifique o nível de óleo</a:t>
            </a:r>
            <a:r>
              <a:rPr sz="1100" spc="18" dirty="0">
                <a:solidFill>
                  <a:srgbClr val="000000"/>
                </a:solidFill>
                <a:latin typeface="Calibri"/>
                <a:cs typeface="Calibri"/>
              </a:rPr>
              <a:t> </a:t>
            </a:r>
            <a:r>
              <a:rPr sz="1100" dirty="0">
                <a:solidFill>
                  <a:srgbClr val="000000"/>
                </a:solidFill>
                <a:latin typeface="Calibri"/>
                <a:cs typeface="Calibri"/>
              </a:rPr>
              <a:t>através do visor de verificação</a:t>
            </a:r>
            <a:r>
              <a:rPr sz="1100" spc="11" dirty="0">
                <a:solidFill>
                  <a:srgbClr val="000000"/>
                </a:solidFill>
                <a:latin typeface="Calibri"/>
                <a:cs typeface="Calibri"/>
              </a:rPr>
              <a:t> </a:t>
            </a:r>
            <a:r>
              <a:rPr sz="1100" dirty="0">
                <a:solidFill>
                  <a:srgbClr val="000000"/>
                </a:solidFill>
                <a:latin typeface="Calibri"/>
                <a:cs typeface="Calibri"/>
              </a:rPr>
              <a:t>(1).</a:t>
            </a:r>
          </a:p>
        </p:txBody>
      </p:sp>
      <p:sp>
        <p:nvSpPr>
          <p:cNvPr id="12" name="object 12"/>
          <p:cNvSpPr txBox="1"/>
          <p:nvPr/>
        </p:nvSpPr>
        <p:spPr>
          <a:xfrm>
            <a:off x="2831592" y="3227924"/>
            <a:ext cx="408968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nível correto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óleo</a:t>
            </a:r>
            <a:r>
              <a:rPr sz="1100" spc="10" dirty="0">
                <a:solidFill>
                  <a:srgbClr val="000000"/>
                </a:solidFill>
                <a:latin typeface="Calibri"/>
                <a:cs typeface="Calibri"/>
              </a:rPr>
              <a:t> </a:t>
            </a:r>
            <a:r>
              <a:rPr sz="1100" dirty="0">
                <a:solidFill>
                  <a:srgbClr val="000000"/>
                </a:solidFill>
                <a:latin typeface="Calibri"/>
                <a:cs typeface="Calibri"/>
              </a:rPr>
              <a:t>do motor deve encontrar-se entre as marcas</a:t>
            </a:r>
          </a:p>
          <a:p>
            <a:pPr marL="0" marR="0">
              <a:lnSpc>
                <a:spcPts val="1343"/>
              </a:lnSpc>
              <a:spcBef>
                <a:spcPts val="50"/>
              </a:spcBef>
              <a:spcAft>
                <a:spcPts val="0"/>
              </a:spcAft>
            </a:pPr>
            <a:r>
              <a:rPr sz="1100" dirty="0">
                <a:solidFill>
                  <a:srgbClr val="000000"/>
                </a:solidFill>
                <a:latin typeface="Calibri"/>
                <a:cs typeface="Calibri"/>
              </a:rPr>
              <a:t>superior</a:t>
            </a:r>
            <a:r>
              <a:rPr sz="1100" spc="-16" dirty="0">
                <a:solidFill>
                  <a:srgbClr val="000000"/>
                </a:solidFill>
                <a:latin typeface="Calibri"/>
                <a:cs typeface="Calibri"/>
              </a:rPr>
              <a:t> </a:t>
            </a:r>
            <a:r>
              <a:rPr sz="1100" dirty="0">
                <a:solidFill>
                  <a:srgbClr val="000000"/>
                </a:solidFill>
                <a:latin typeface="Calibri"/>
                <a:cs typeface="Calibri"/>
              </a:rPr>
              <a:t>e inferior do visor de verificação do nível de óleo.</a:t>
            </a:r>
          </a:p>
        </p:txBody>
      </p:sp>
      <p:sp>
        <p:nvSpPr>
          <p:cNvPr id="13" name="object 13"/>
          <p:cNvSpPr txBox="1"/>
          <p:nvPr/>
        </p:nvSpPr>
        <p:spPr>
          <a:xfrm>
            <a:off x="684275" y="3619592"/>
            <a:ext cx="6302170" cy="379956"/>
          </a:xfrm>
          <a:prstGeom prst="rect">
            <a:avLst/>
          </a:prstGeom>
        </p:spPr>
        <p:txBody>
          <a:bodyPr vert="horz" wrap="square" lIns="0" tIns="0" rIns="0" bIns="0" rtlCol="0">
            <a:spAutoFit/>
          </a:bodyPr>
          <a:lstStyle/>
          <a:p>
            <a:pPr marL="2147315"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nível de óleo</a:t>
            </a:r>
            <a:r>
              <a:rPr sz="1100" spc="12" dirty="0">
                <a:solidFill>
                  <a:srgbClr val="000000"/>
                </a:solidFill>
                <a:latin typeface="Calibri"/>
                <a:cs typeface="Calibri"/>
              </a:rPr>
              <a:t> </a:t>
            </a:r>
            <a:r>
              <a:rPr sz="1100" dirty="0">
                <a:solidFill>
                  <a:srgbClr val="000000"/>
                </a:solidFill>
                <a:latin typeface="Calibri"/>
                <a:cs typeface="Calibri"/>
              </a:rPr>
              <a:t>estar acima da marca superior, esvazie um</a:t>
            </a:r>
          </a:p>
          <a:p>
            <a:pPr marL="0" marR="0">
              <a:lnSpc>
                <a:spcPts val="1344"/>
              </a:lnSpc>
              <a:spcBef>
                <a:spcPts val="50"/>
              </a:spcBef>
              <a:spcAft>
                <a:spcPts val="0"/>
              </a:spcAft>
            </a:pPr>
            <a:r>
              <a:rPr sz="1100" dirty="0">
                <a:solidFill>
                  <a:srgbClr val="000000"/>
                </a:solidFill>
                <a:latin typeface="Calibri"/>
                <a:cs typeface="Calibri"/>
              </a:rPr>
              <a:t>pouco de óleo.</a:t>
            </a:r>
          </a:p>
        </p:txBody>
      </p:sp>
      <p:sp>
        <p:nvSpPr>
          <p:cNvPr id="14" name="object 14"/>
          <p:cNvSpPr txBox="1"/>
          <p:nvPr/>
        </p:nvSpPr>
        <p:spPr>
          <a:xfrm>
            <a:off x="684275" y="4011260"/>
            <a:ext cx="5221323"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nível de óleo</a:t>
            </a:r>
            <a:r>
              <a:rPr sz="1100" spc="12" dirty="0">
                <a:solidFill>
                  <a:srgbClr val="000000"/>
                </a:solidFill>
                <a:latin typeface="Calibri"/>
                <a:cs typeface="Calibri"/>
              </a:rPr>
              <a:t> </a:t>
            </a:r>
            <a:r>
              <a:rPr sz="1100" dirty="0">
                <a:solidFill>
                  <a:srgbClr val="000000"/>
                </a:solidFill>
                <a:latin typeface="Calibri"/>
                <a:cs typeface="Calibri"/>
              </a:rPr>
              <a:t>estar abaixo</a:t>
            </a:r>
            <a:r>
              <a:rPr sz="1100" spc="21" dirty="0">
                <a:solidFill>
                  <a:srgbClr val="000000"/>
                </a:solidFill>
                <a:latin typeface="Calibri"/>
                <a:cs typeface="Calibri"/>
              </a:rPr>
              <a:t> </a:t>
            </a:r>
            <a:r>
              <a:rPr sz="1100" dirty="0">
                <a:solidFill>
                  <a:srgbClr val="000000"/>
                </a:solidFill>
                <a:latin typeface="Calibri"/>
                <a:cs typeface="Calibri"/>
              </a:rPr>
              <a:t>da</a:t>
            </a:r>
            <a:r>
              <a:rPr sz="1100" spc="-14" dirty="0">
                <a:solidFill>
                  <a:srgbClr val="000000"/>
                </a:solidFill>
                <a:latin typeface="Calibri"/>
                <a:cs typeface="Calibri"/>
              </a:rPr>
              <a:t> </a:t>
            </a:r>
            <a:r>
              <a:rPr sz="1100" dirty="0">
                <a:solidFill>
                  <a:srgbClr val="000000"/>
                </a:solidFill>
                <a:latin typeface="Calibri"/>
                <a:cs typeface="Calibri"/>
              </a:rPr>
              <a:t>marca inferior, encha com um pouco de óleo.</a:t>
            </a:r>
          </a:p>
          <a:p>
            <a:pPr marL="0" marR="0">
              <a:lnSpc>
                <a:spcPts val="1347"/>
              </a:lnSpc>
              <a:spcBef>
                <a:spcPts val="454"/>
              </a:spcBef>
              <a:spcAft>
                <a:spcPts val="0"/>
              </a:spcAft>
            </a:pPr>
            <a:r>
              <a:rPr sz="1100" dirty="0">
                <a:solidFill>
                  <a:srgbClr val="000000"/>
                </a:solidFill>
                <a:latin typeface="Calibri"/>
                <a:cs typeface="Calibri"/>
              </a:rPr>
              <a:t>- Após</a:t>
            </a:r>
            <a:r>
              <a:rPr sz="1100" spc="11" dirty="0">
                <a:solidFill>
                  <a:srgbClr val="000000"/>
                </a:solidFill>
                <a:latin typeface="Calibri"/>
                <a:cs typeface="Calibri"/>
              </a:rPr>
              <a:t> </a:t>
            </a:r>
            <a:r>
              <a:rPr sz="1100" dirty="0">
                <a:solidFill>
                  <a:srgbClr val="000000"/>
                </a:solidFill>
                <a:latin typeface="Calibri"/>
                <a:cs typeface="Calibri"/>
              </a:rPr>
              <a:t>terminar de esvaziar ou encher de óleo,</a:t>
            </a:r>
            <a:r>
              <a:rPr sz="1100" spc="-11" dirty="0">
                <a:solidFill>
                  <a:srgbClr val="000000"/>
                </a:solidFill>
                <a:latin typeface="Calibri"/>
                <a:cs typeface="Calibri"/>
              </a:rPr>
              <a:t> </a:t>
            </a:r>
            <a:r>
              <a:rPr sz="1100" dirty="0">
                <a:solidFill>
                  <a:srgbClr val="000000"/>
                </a:solidFill>
                <a:latin typeface="Calibri"/>
                <a:cs typeface="Calibri"/>
              </a:rPr>
              <a:t>verifique</a:t>
            </a:r>
            <a:r>
              <a:rPr sz="1100" spc="19" dirty="0">
                <a:solidFill>
                  <a:srgbClr val="000000"/>
                </a:solidFill>
                <a:latin typeface="Calibri"/>
                <a:cs typeface="Calibri"/>
              </a:rPr>
              <a:t> </a:t>
            </a:r>
            <a:r>
              <a:rPr sz="1100" dirty="0">
                <a:solidFill>
                  <a:srgbClr val="000000"/>
                </a:solidFill>
                <a:latin typeface="Calibri"/>
                <a:cs typeface="Calibri"/>
              </a:rPr>
              <a:t>de novo o</a:t>
            </a:r>
            <a:r>
              <a:rPr sz="1100" spc="10" dirty="0">
                <a:solidFill>
                  <a:srgbClr val="000000"/>
                </a:solidFill>
                <a:latin typeface="Calibri"/>
                <a:cs typeface="Calibri"/>
              </a:rPr>
              <a:t> </a:t>
            </a:r>
            <a:r>
              <a:rPr sz="1100" dirty="0">
                <a:solidFill>
                  <a:srgbClr val="000000"/>
                </a:solidFill>
                <a:latin typeface="Calibri"/>
                <a:cs typeface="Calibri"/>
              </a:rPr>
              <a:t>nível </a:t>
            </a:r>
            <a:r>
              <a:rPr sz="1100">
                <a:solidFill>
                  <a:srgbClr val="000000"/>
                </a:solidFill>
                <a:latin typeface="Calibri"/>
                <a:cs typeface="Calibri"/>
              </a:rPr>
              <a:t>de </a:t>
            </a:r>
            <a:r>
              <a:rPr lang="pt-BR" sz="1100">
                <a:solidFill>
                  <a:srgbClr val="000000"/>
                </a:solidFill>
                <a:latin typeface="Calibri"/>
                <a:cs typeface="Calibri"/>
              </a:rPr>
              <a:t>mesmo</a:t>
            </a:r>
            <a:r>
              <a:rPr sz="1100">
                <a:solidFill>
                  <a:srgbClr val="000000"/>
                </a:solidFill>
                <a:latin typeface="Calibri"/>
                <a:cs typeface="Calibri"/>
              </a:rPr>
              <a:t>.</a:t>
            </a:r>
            <a:endParaRPr sz="1100" dirty="0">
              <a:solidFill>
                <a:srgbClr val="000000"/>
              </a:solidFill>
              <a:latin typeface="Calibri"/>
              <a:cs typeface="Calibri"/>
            </a:endParaRPr>
          </a:p>
        </p:txBody>
      </p:sp>
      <p:sp>
        <p:nvSpPr>
          <p:cNvPr id="15" name="object 15"/>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91</a:t>
            </a:r>
          </a:p>
        </p:txBody>
      </p:sp>
      <p:sp>
        <p:nvSpPr>
          <p:cNvPr id="16" name="object 4">
            <a:extLst>
              <a:ext uri="{FF2B5EF4-FFF2-40B4-BE49-F238E27FC236}">
                <a16:creationId xmlns:a16="http://schemas.microsoft.com/office/drawing/2014/main" id="{8965434E-9088-D444-ED0A-99A6A16AAE5D}"/>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9120" y="1002284"/>
            <a:ext cx="2083308" cy="15148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791460"/>
            <a:ext cx="6301740" cy="905255"/>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a:p>
            <a:pPr marL="0" marR="0">
              <a:lnSpc>
                <a:spcPts val="1347"/>
              </a:lnSpc>
              <a:spcBef>
                <a:spcPts val="1390"/>
              </a:spcBef>
              <a:spcAft>
                <a:spcPts val="0"/>
              </a:spcAft>
            </a:pPr>
            <a:r>
              <a:rPr sz="1100" b="1" dirty="0">
                <a:solidFill>
                  <a:srgbClr val="000000"/>
                </a:solidFill>
                <a:latin typeface="Calibri"/>
                <a:cs typeface="Calibri"/>
              </a:rPr>
              <a:t>Método para drenar o óleo</a:t>
            </a:r>
          </a:p>
        </p:txBody>
      </p:sp>
      <p:sp>
        <p:nvSpPr>
          <p:cNvPr id="6" name="object 6"/>
          <p:cNvSpPr txBox="1"/>
          <p:nvPr/>
        </p:nvSpPr>
        <p:spPr>
          <a:xfrm>
            <a:off x="2776727" y="951068"/>
            <a:ext cx="403478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o nível</a:t>
            </a:r>
            <a:r>
              <a:rPr sz="1100" spc="-11" dirty="0">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óleo</a:t>
            </a:r>
            <a:r>
              <a:rPr sz="1100">
                <a:solidFill>
                  <a:srgbClr val="000000"/>
                </a:solidFill>
                <a:latin typeface="Calibri"/>
                <a:cs typeface="Calibri"/>
              </a:rPr>
              <a:t> </a:t>
            </a:r>
            <a:r>
              <a:rPr sz="1100" dirty="0">
                <a:solidFill>
                  <a:srgbClr val="000000"/>
                </a:solidFill>
                <a:latin typeface="Calibri"/>
                <a:cs typeface="Calibri"/>
              </a:rPr>
              <a:t>ser</a:t>
            </a:r>
            <a:r>
              <a:rPr sz="1100" spc="-14" dirty="0">
                <a:solidFill>
                  <a:srgbClr val="000000"/>
                </a:solidFill>
                <a:latin typeface="Calibri"/>
                <a:cs typeface="Calibri"/>
              </a:rPr>
              <a:t> </a:t>
            </a:r>
            <a:r>
              <a:rPr sz="1100" dirty="0">
                <a:solidFill>
                  <a:srgbClr val="000000"/>
                </a:solidFill>
                <a:latin typeface="Calibri"/>
                <a:cs typeface="Calibri"/>
              </a:rPr>
              <a:t>demasiado alto, retire o parafuso de</a:t>
            </a:r>
          </a:p>
          <a:p>
            <a:pPr marL="0" marR="0">
              <a:lnSpc>
                <a:spcPts val="1344"/>
              </a:lnSpc>
              <a:spcBef>
                <a:spcPts val="50"/>
              </a:spcBef>
              <a:spcAft>
                <a:spcPts val="0"/>
              </a:spcAft>
            </a:pPr>
            <a:r>
              <a:rPr sz="1100" dirty="0">
                <a:solidFill>
                  <a:srgbClr val="000000"/>
                </a:solidFill>
                <a:latin typeface="Calibri"/>
                <a:cs typeface="Calibri"/>
              </a:rPr>
              <a:t>drenagem de óleo (1) com uma </a:t>
            </a:r>
            <a:r>
              <a:rPr sz="1100">
                <a:solidFill>
                  <a:srgbClr val="000000"/>
                </a:solidFill>
                <a:latin typeface="Calibri"/>
                <a:cs typeface="Calibri"/>
              </a:rPr>
              <a:t>chave </a:t>
            </a:r>
            <a:r>
              <a:rPr lang="pt-BR" sz="1100" spc="-15">
                <a:solidFill>
                  <a:srgbClr val="000000"/>
                </a:solidFill>
                <a:latin typeface="Calibri"/>
                <a:cs typeface="Calibri"/>
              </a:rPr>
              <a:t>específica </a:t>
            </a:r>
            <a:r>
              <a:rPr sz="1100">
                <a:solidFill>
                  <a:srgbClr val="000000"/>
                </a:solidFill>
                <a:latin typeface="Calibri"/>
                <a:cs typeface="Calibri"/>
              </a:rPr>
              <a:t>como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mostra na</a:t>
            </a:r>
          </a:p>
          <a:p>
            <a:pPr marL="0" marR="0">
              <a:lnSpc>
                <a:spcPts val="1343"/>
              </a:lnSpc>
              <a:spcBef>
                <a:spcPts val="0"/>
              </a:spcBef>
              <a:spcAft>
                <a:spcPts val="0"/>
              </a:spcAft>
            </a:pPr>
            <a:r>
              <a:rPr sz="1100" dirty="0">
                <a:solidFill>
                  <a:srgbClr val="000000"/>
                </a:solidFill>
                <a:latin typeface="Calibri"/>
                <a:cs typeface="Calibri"/>
              </a:rPr>
              <a:t>figura, na parte inferior esquerda do motor.</a:t>
            </a:r>
          </a:p>
        </p:txBody>
      </p:sp>
      <p:sp>
        <p:nvSpPr>
          <p:cNvPr id="7" name="object 7"/>
          <p:cNvSpPr txBox="1"/>
          <p:nvPr/>
        </p:nvSpPr>
        <p:spPr>
          <a:xfrm>
            <a:off x="2776727" y="1513424"/>
            <a:ext cx="407783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Esvazie um pouco de óleo e em seguida volte a apertar o</a:t>
            </a:r>
            <a:r>
              <a:rPr sz="1100" spc="18" dirty="0">
                <a:solidFill>
                  <a:srgbClr val="000000"/>
                </a:solidFill>
                <a:latin typeface="Calibri"/>
                <a:cs typeface="Calibri"/>
              </a:rPr>
              <a:t> </a:t>
            </a:r>
            <a:r>
              <a:rPr sz="1100" dirty="0">
                <a:solidFill>
                  <a:srgbClr val="000000"/>
                </a:solidFill>
                <a:latin typeface="Calibri"/>
                <a:cs typeface="Calibri"/>
              </a:rPr>
              <a:t>parafuso</a:t>
            </a:r>
            <a:r>
              <a:rPr sz="1100" spc="20" dirty="0">
                <a:solidFill>
                  <a:srgbClr val="000000"/>
                </a:solidFill>
                <a:latin typeface="Calibri"/>
                <a:cs typeface="Calibri"/>
              </a:rPr>
              <a:t> </a:t>
            </a:r>
            <a:r>
              <a:rPr sz="1100" spc="-15" dirty="0">
                <a:solidFill>
                  <a:srgbClr val="000000"/>
                </a:solidFill>
                <a:latin typeface="Calibri"/>
                <a:cs typeface="Calibri"/>
              </a:rPr>
              <a:t>de</a:t>
            </a:r>
          </a:p>
          <a:p>
            <a:pPr marL="0" marR="0">
              <a:lnSpc>
                <a:spcPts val="1343"/>
              </a:lnSpc>
              <a:spcBef>
                <a:spcPts val="50"/>
              </a:spcBef>
              <a:spcAft>
                <a:spcPts val="0"/>
              </a:spcAft>
            </a:pPr>
            <a:r>
              <a:rPr sz="1100" dirty="0">
                <a:solidFill>
                  <a:srgbClr val="000000"/>
                </a:solidFill>
                <a:latin typeface="Calibri"/>
                <a:cs typeface="Calibri"/>
              </a:rPr>
              <a:t>drenagem de óleo (1).</a:t>
            </a:r>
          </a:p>
        </p:txBody>
      </p:sp>
      <p:sp>
        <p:nvSpPr>
          <p:cNvPr id="8" name="object 8"/>
          <p:cNvSpPr txBox="1"/>
          <p:nvPr/>
        </p:nvSpPr>
        <p:spPr>
          <a:xfrm>
            <a:off x="2776727" y="1905092"/>
            <a:ext cx="3905627"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Um nível de óleo demasiado baixo ou alto pode danificar o motor.</a:t>
            </a:r>
          </a:p>
          <a:p>
            <a:pPr marL="0" marR="0">
              <a:lnSpc>
                <a:spcPts val="1347"/>
              </a:lnSpc>
              <a:spcBef>
                <a:spcPts val="442"/>
              </a:spcBef>
              <a:spcAft>
                <a:spcPts val="0"/>
              </a:spcAft>
            </a:pPr>
            <a:r>
              <a:rPr sz="1100" dirty="0">
                <a:solidFill>
                  <a:srgbClr val="000000"/>
                </a:solidFill>
                <a:latin typeface="Calibri"/>
                <a:cs typeface="Calibri"/>
              </a:rPr>
              <a:t>Certifique-se</a:t>
            </a:r>
            <a:r>
              <a:rPr sz="1100" spc="-18" dirty="0">
                <a:solidFill>
                  <a:srgbClr val="000000"/>
                </a:solidFill>
                <a:latin typeface="Calibri"/>
                <a:cs typeface="Calibri"/>
              </a:rPr>
              <a:t> </a:t>
            </a:r>
            <a:r>
              <a:rPr sz="1100" dirty="0">
                <a:solidFill>
                  <a:srgbClr val="000000"/>
                </a:solidFill>
                <a:latin typeface="Calibri"/>
                <a:cs typeface="Calibri"/>
              </a:rPr>
              <a:t>que o</a:t>
            </a:r>
            <a:r>
              <a:rPr sz="1100" spc="17" dirty="0">
                <a:solidFill>
                  <a:srgbClr val="000000"/>
                </a:solidFill>
                <a:latin typeface="Calibri"/>
                <a:cs typeface="Calibri"/>
              </a:rPr>
              <a:t> </a:t>
            </a:r>
            <a:r>
              <a:rPr sz="1100" dirty="0">
                <a:solidFill>
                  <a:srgbClr val="000000"/>
                </a:solidFill>
                <a:latin typeface="Calibri"/>
                <a:cs typeface="Calibri"/>
              </a:rPr>
              <a:t>nível de óleo é o</a:t>
            </a:r>
            <a:r>
              <a:rPr sz="1100" spc="17" dirty="0">
                <a:solidFill>
                  <a:srgbClr val="000000"/>
                </a:solidFill>
                <a:latin typeface="Calibri"/>
                <a:cs typeface="Calibri"/>
              </a:rPr>
              <a:t> </a:t>
            </a:r>
            <a:r>
              <a:rPr sz="1100" dirty="0">
                <a:solidFill>
                  <a:srgbClr val="000000"/>
                </a:solidFill>
                <a:latin typeface="Calibri"/>
                <a:cs typeface="Calibri"/>
              </a:rPr>
              <a:t>correto.</a:t>
            </a:r>
          </a:p>
        </p:txBody>
      </p:sp>
      <p:sp>
        <p:nvSpPr>
          <p:cNvPr id="9" name="object 9"/>
          <p:cNvSpPr txBox="1"/>
          <p:nvPr/>
        </p:nvSpPr>
        <p:spPr>
          <a:xfrm>
            <a:off x="3369564" y="279663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0" name="object 10"/>
          <p:cNvSpPr txBox="1"/>
          <p:nvPr/>
        </p:nvSpPr>
        <p:spPr>
          <a:xfrm>
            <a:off x="647700" y="3025729"/>
            <a:ext cx="6300562" cy="650732"/>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O óleo pode expandir-se com o aumento de temperatura, pelo que o nível de óleo varia com</a:t>
            </a:r>
            <a:r>
              <a:rPr sz="1100" spc="26" dirty="0">
                <a:solidFill>
                  <a:srgbClr val="000000"/>
                </a:solidFill>
                <a:latin typeface="Calibri"/>
                <a:cs typeface="Calibri"/>
              </a:rPr>
              <a:t> </a:t>
            </a:r>
            <a:r>
              <a:rPr sz="1100" dirty="0">
                <a:solidFill>
                  <a:srgbClr val="000000"/>
                </a:solidFill>
                <a:latin typeface="Calibri"/>
                <a:cs typeface="Calibri"/>
              </a:rPr>
              <a:t>a temperatura.</a:t>
            </a:r>
          </a:p>
          <a:p>
            <a:pPr marL="0" marR="0">
              <a:lnSpc>
                <a:spcPts val="1347"/>
              </a:lnSpc>
              <a:spcBef>
                <a:spcPts val="438"/>
              </a:spcBef>
              <a:spcAft>
                <a:spcPts val="0"/>
              </a:spcAft>
            </a:pPr>
            <a:r>
              <a:rPr sz="1100" dirty="0">
                <a:solidFill>
                  <a:srgbClr val="000000"/>
                </a:solidFill>
                <a:latin typeface="Calibri"/>
                <a:cs typeface="Calibri"/>
              </a:rPr>
              <a:t>O óleo num motor quente</a:t>
            </a:r>
            <a:r>
              <a:rPr sz="1100" spc="-13" dirty="0">
                <a:solidFill>
                  <a:srgbClr val="000000"/>
                </a:solidFill>
                <a:latin typeface="Calibri"/>
                <a:cs typeface="Calibri"/>
              </a:rPr>
              <a:t> </a:t>
            </a:r>
            <a:r>
              <a:rPr sz="1100" dirty="0">
                <a:solidFill>
                  <a:srgbClr val="000000"/>
                </a:solidFill>
                <a:latin typeface="Calibri"/>
                <a:cs typeface="Calibri"/>
              </a:rPr>
              <a:t>pode</a:t>
            </a:r>
            <a:r>
              <a:rPr sz="1100" spc="20" dirty="0">
                <a:solidFill>
                  <a:srgbClr val="000000"/>
                </a:solidFill>
                <a:latin typeface="Calibri"/>
                <a:cs typeface="Calibri"/>
              </a:rPr>
              <a:t> </a:t>
            </a:r>
            <a:r>
              <a:rPr sz="1100" dirty="0">
                <a:solidFill>
                  <a:srgbClr val="000000"/>
                </a:solidFill>
                <a:latin typeface="Calibri"/>
                <a:cs typeface="Calibri"/>
              </a:rPr>
              <a:t>ser</a:t>
            </a:r>
            <a:r>
              <a:rPr sz="1100" spc="-11" dirty="0">
                <a:solidFill>
                  <a:srgbClr val="000000"/>
                </a:solidFill>
                <a:latin typeface="Calibri"/>
                <a:cs typeface="Calibri"/>
              </a:rPr>
              <a:t> </a:t>
            </a:r>
            <a:r>
              <a:rPr sz="1100" dirty="0">
                <a:solidFill>
                  <a:srgbClr val="000000"/>
                </a:solidFill>
                <a:latin typeface="Calibri"/>
                <a:cs typeface="Calibri"/>
              </a:rPr>
              <a:t>mais alto,</a:t>
            </a:r>
            <a:r>
              <a:rPr sz="1100" spc="-17" dirty="0">
                <a:solidFill>
                  <a:srgbClr val="000000"/>
                </a:solidFill>
                <a:latin typeface="Calibri"/>
                <a:cs typeface="Calibri"/>
              </a:rPr>
              <a:t> </a:t>
            </a:r>
            <a:r>
              <a:rPr sz="1100" dirty="0">
                <a:solidFill>
                  <a:srgbClr val="000000"/>
                </a:solidFill>
                <a:latin typeface="Calibri"/>
                <a:cs typeface="Calibri"/>
              </a:rPr>
              <a:t>e mais</a:t>
            </a:r>
            <a:r>
              <a:rPr sz="1100" spc="-21" dirty="0">
                <a:solidFill>
                  <a:srgbClr val="000000"/>
                </a:solidFill>
                <a:latin typeface="Calibri"/>
                <a:cs typeface="Calibri"/>
              </a:rPr>
              <a:t> </a:t>
            </a:r>
            <a:r>
              <a:rPr sz="1100" dirty="0">
                <a:solidFill>
                  <a:srgbClr val="000000"/>
                </a:solidFill>
                <a:latin typeface="Calibri"/>
                <a:cs typeface="Calibri"/>
              </a:rPr>
              <a:t>baixo quando está</a:t>
            </a:r>
            <a:r>
              <a:rPr sz="1100" spc="-18" dirty="0">
                <a:solidFill>
                  <a:srgbClr val="000000"/>
                </a:solidFill>
                <a:latin typeface="Calibri"/>
                <a:cs typeface="Calibri"/>
              </a:rPr>
              <a:t> </a:t>
            </a:r>
            <a:r>
              <a:rPr sz="1100" dirty="0">
                <a:solidFill>
                  <a:srgbClr val="000000"/>
                </a:solidFill>
                <a:latin typeface="Calibri"/>
                <a:cs typeface="Calibri"/>
              </a:rPr>
              <a:t>frio, o que</a:t>
            </a:r>
            <a:r>
              <a:rPr sz="1100" spc="12" dirty="0">
                <a:solidFill>
                  <a:srgbClr val="000000"/>
                </a:solidFill>
                <a:latin typeface="Calibri"/>
                <a:cs typeface="Calibri"/>
              </a:rPr>
              <a:t> </a:t>
            </a:r>
            <a:r>
              <a:rPr sz="1100" dirty="0">
                <a:solidFill>
                  <a:srgbClr val="000000"/>
                </a:solidFill>
                <a:latin typeface="Calibri"/>
                <a:cs typeface="Calibri"/>
              </a:rPr>
              <a:t>é</a:t>
            </a:r>
            <a:r>
              <a:rPr sz="1100" spc="17" dirty="0">
                <a:solidFill>
                  <a:srgbClr val="000000"/>
                </a:solidFill>
                <a:latin typeface="Calibri"/>
                <a:cs typeface="Calibri"/>
              </a:rPr>
              <a:t> </a:t>
            </a:r>
            <a:r>
              <a:rPr sz="1100" dirty="0">
                <a:solidFill>
                  <a:srgbClr val="000000"/>
                </a:solidFill>
                <a:latin typeface="Calibri"/>
                <a:cs typeface="Calibri"/>
              </a:rPr>
              <a:t>normal.</a:t>
            </a:r>
          </a:p>
          <a:p>
            <a:pPr marL="0" marR="0">
              <a:lnSpc>
                <a:spcPts val="1347"/>
              </a:lnSpc>
              <a:spcBef>
                <a:spcPts val="392"/>
              </a:spcBef>
              <a:spcAft>
                <a:spcPts val="0"/>
              </a:spcAft>
            </a:pPr>
            <a:r>
              <a:rPr sz="1100" dirty="0">
                <a:solidFill>
                  <a:srgbClr val="000000"/>
                </a:solidFill>
                <a:latin typeface="Calibri"/>
                <a:cs typeface="Calibri"/>
              </a:rPr>
              <a:t>A verificar o nível de óleo,</a:t>
            </a:r>
            <a:r>
              <a:rPr sz="1100" spc="-19" dirty="0">
                <a:solidFill>
                  <a:srgbClr val="000000"/>
                </a:solidFill>
                <a:latin typeface="Calibri"/>
                <a:cs typeface="Calibri"/>
              </a:rPr>
              <a:t> </a:t>
            </a:r>
            <a:r>
              <a:rPr sz="1100" dirty="0">
                <a:solidFill>
                  <a:srgbClr val="000000"/>
                </a:solidFill>
                <a:latin typeface="Calibri"/>
                <a:cs typeface="Calibri"/>
              </a:rPr>
              <a:t>certifique-se que a moto está em</a:t>
            </a:r>
            <a:r>
              <a:rPr sz="1100" spc="10" dirty="0">
                <a:solidFill>
                  <a:srgbClr val="000000"/>
                </a:solidFill>
                <a:latin typeface="Calibri"/>
                <a:cs typeface="Calibri"/>
              </a:rPr>
              <a:t> </a:t>
            </a:r>
            <a:r>
              <a:rPr sz="1100" dirty="0">
                <a:solidFill>
                  <a:srgbClr val="000000"/>
                </a:solidFill>
                <a:latin typeface="Calibri"/>
                <a:cs typeface="Calibri"/>
              </a:rPr>
              <a:t>posição vertical ao</a:t>
            </a:r>
            <a:r>
              <a:rPr sz="1100" spc="11" dirty="0">
                <a:solidFill>
                  <a:srgbClr val="000000"/>
                </a:solidFill>
                <a:latin typeface="Calibri"/>
                <a:cs typeface="Calibri"/>
              </a:rPr>
              <a:t> </a:t>
            </a:r>
            <a:r>
              <a:rPr sz="1100" dirty="0">
                <a:solidFill>
                  <a:srgbClr val="000000"/>
                </a:solidFill>
                <a:latin typeface="Calibri"/>
                <a:cs typeface="Calibri"/>
              </a:rPr>
              <a:t>solo e o motor frio.</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665988" y="926084"/>
            <a:ext cx="1524000" cy="122529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3596132"/>
            <a:ext cx="6301740" cy="63246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84275" y="2767076"/>
            <a:ext cx="6301740" cy="632460"/>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txBox="1"/>
          <p:nvPr/>
        </p:nvSpPr>
        <p:spPr>
          <a:xfrm>
            <a:off x="684275" y="712074"/>
            <a:ext cx="1860916"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Mudança do óleo do</a:t>
            </a:r>
            <a:r>
              <a:rPr sz="1100" b="1" spc="-11" dirty="0">
                <a:solidFill>
                  <a:srgbClr val="4F81BD"/>
                </a:solidFill>
                <a:latin typeface="Cambria"/>
                <a:cs typeface="Cambria"/>
              </a:rPr>
              <a:t> </a:t>
            </a:r>
            <a:r>
              <a:rPr sz="1100" b="1" dirty="0">
                <a:solidFill>
                  <a:srgbClr val="4F81BD"/>
                </a:solidFill>
                <a:latin typeface="Cambria"/>
                <a:cs typeface="Cambria"/>
              </a:rPr>
              <a:t>motor</a:t>
            </a:r>
          </a:p>
        </p:txBody>
      </p:sp>
      <p:sp>
        <p:nvSpPr>
          <p:cNvPr id="8" name="object 8"/>
          <p:cNvSpPr txBox="1"/>
          <p:nvPr/>
        </p:nvSpPr>
        <p:spPr>
          <a:xfrm>
            <a:off x="2301240" y="876392"/>
            <a:ext cx="4723818" cy="65122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 a moto chegar ao período de manutenção, substitua o óleo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motor.</a:t>
            </a:r>
          </a:p>
          <a:p>
            <a:pPr marL="0" marR="0">
              <a:lnSpc>
                <a:spcPts val="1347"/>
              </a:lnSpc>
              <a:spcBef>
                <a:spcPts val="442"/>
              </a:spcBef>
              <a:spcAft>
                <a:spcPts val="0"/>
              </a:spcAft>
            </a:pPr>
            <a:r>
              <a:rPr sz="1100" dirty="0">
                <a:solidFill>
                  <a:srgbClr val="000000"/>
                </a:solidFill>
                <a:latin typeface="Calibri"/>
                <a:cs typeface="Calibri"/>
              </a:rPr>
              <a:t>· Substitua o óleo</a:t>
            </a:r>
            <a:r>
              <a:rPr sz="1100" spc="18" dirty="0">
                <a:solidFill>
                  <a:srgbClr val="000000"/>
                </a:solidFill>
                <a:latin typeface="Calibri"/>
                <a:cs typeface="Calibri"/>
              </a:rPr>
              <a:t> </a:t>
            </a:r>
            <a:r>
              <a:rPr sz="1100" dirty="0">
                <a:solidFill>
                  <a:srgbClr val="000000"/>
                </a:solidFill>
                <a:latin typeface="Calibri"/>
                <a:cs typeface="Calibri"/>
              </a:rPr>
              <a:t>quando</a:t>
            </a:r>
            <a:r>
              <a:rPr sz="1100" spc="22" dirty="0">
                <a:solidFill>
                  <a:srgbClr val="000000"/>
                </a:solidFill>
                <a:latin typeface="Calibri"/>
                <a:cs typeface="Calibri"/>
              </a:rPr>
              <a:t> </a:t>
            </a:r>
            <a:r>
              <a:rPr sz="1100" dirty="0">
                <a:solidFill>
                  <a:srgbClr val="000000"/>
                </a:solidFill>
                <a:latin typeface="Calibri"/>
                <a:cs typeface="Calibri"/>
              </a:rPr>
              <a:t>o motor estiver quente para o drenar completamente.</a:t>
            </a:r>
          </a:p>
          <a:p>
            <a:pPr marL="0" marR="0">
              <a:lnSpc>
                <a:spcPts val="1347"/>
              </a:lnSpc>
              <a:spcBef>
                <a:spcPts val="392"/>
              </a:spcBef>
              <a:spcAft>
                <a:spcPts val="0"/>
              </a:spcAft>
            </a:pPr>
            <a:r>
              <a:rPr sz="1100" dirty="0">
                <a:solidFill>
                  <a:srgbClr val="000000"/>
                </a:solidFill>
                <a:latin typeface="Calibri"/>
                <a:cs typeface="Calibri"/>
              </a:rPr>
              <a:t>· O método de mudança de óleo é o</a:t>
            </a:r>
            <a:r>
              <a:rPr sz="1100" spc="10" dirty="0">
                <a:solidFill>
                  <a:srgbClr val="000000"/>
                </a:solidFill>
                <a:latin typeface="Calibri"/>
                <a:cs typeface="Calibri"/>
              </a:rPr>
              <a:t> </a:t>
            </a:r>
            <a:r>
              <a:rPr sz="1100" dirty="0">
                <a:solidFill>
                  <a:srgbClr val="000000"/>
                </a:solidFill>
                <a:latin typeface="Calibri"/>
                <a:cs typeface="Calibri"/>
              </a:rPr>
              <a:t>seguinte:</a:t>
            </a:r>
          </a:p>
        </p:txBody>
      </p:sp>
      <p:sp>
        <p:nvSpPr>
          <p:cNvPr id="9" name="object 9"/>
          <p:cNvSpPr txBox="1"/>
          <p:nvPr/>
        </p:nvSpPr>
        <p:spPr>
          <a:xfrm>
            <a:off x="2301240" y="1540856"/>
            <a:ext cx="4395334" cy="65122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Coloque a moto</a:t>
            </a:r>
            <a:r>
              <a:rPr sz="1100" spc="12" dirty="0">
                <a:solidFill>
                  <a:srgbClr val="000000"/>
                </a:solidFill>
                <a:latin typeface="Calibri"/>
                <a:cs typeface="Calibri"/>
              </a:rPr>
              <a:t> </a:t>
            </a:r>
            <a:r>
              <a:rPr sz="1100" dirty="0">
                <a:solidFill>
                  <a:srgbClr val="000000"/>
                </a:solidFill>
                <a:latin typeface="Calibri"/>
                <a:cs typeface="Calibri"/>
              </a:rPr>
              <a:t>em</a:t>
            </a:r>
            <a:r>
              <a:rPr sz="1100" spc="23" dirty="0">
                <a:solidFill>
                  <a:srgbClr val="000000"/>
                </a:solidFill>
                <a:latin typeface="Calibri"/>
                <a:cs typeface="Calibri"/>
              </a:rPr>
              <a:t> </a:t>
            </a:r>
            <a:r>
              <a:rPr sz="1100" dirty="0">
                <a:solidFill>
                  <a:srgbClr val="000000"/>
                </a:solidFill>
                <a:latin typeface="Calibri"/>
                <a:cs typeface="Calibri"/>
              </a:rPr>
              <a:t>posição vertical sobre um cavalete auxiliar.</a:t>
            </a:r>
          </a:p>
          <a:p>
            <a:pPr marL="0" marR="0">
              <a:lnSpc>
                <a:spcPts val="1347"/>
              </a:lnSpc>
              <a:spcBef>
                <a:spcPts val="442"/>
              </a:spcBef>
              <a:spcAft>
                <a:spcPts val="0"/>
              </a:spcAft>
            </a:pPr>
            <a:r>
              <a:rPr sz="1100" dirty="0">
                <a:solidFill>
                  <a:srgbClr val="000000"/>
                </a:solidFill>
                <a:latin typeface="Calibri"/>
                <a:cs typeface="Calibri"/>
              </a:rPr>
              <a:t>- Desenrosque o tampão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enchimento em sentido anti-horário retire-o.</a:t>
            </a:r>
          </a:p>
          <a:p>
            <a:pPr marL="0" marR="0">
              <a:lnSpc>
                <a:spcPts val="1347"/>
              </a:lnSpc>
              <a:spcBef>
                <a:spcPts val="392"/>
              </a:spcBef>
              <a:spcAft>
                <a:spcPts val="0"/>
              </a:spcAft>
            </a:pPr>
            <a:r>
              <a:rPr sz="1100" dirty="0">
                <a:solidFill>
                  <a:srgbClr val="000000"/>
                </a:solidFill>
                <a:latin typeface="Calibri"/>
                <a:cs typeface="Calibri"/>
              </a:rPr>
              <a:t>-</a:t>
            </a:r>
            <a:r>
              <a:rPr sz="1100" spc="-44" dirty="0">
                <a:solidFill>
                  <a:srgbClr val="000000"/>
                </a:solidFill>
                <a:latin typeface="Calibri"/>
                <a:cs typeface="Calibri"/>
              </a:rPr>
              <a:t> </a:t>
            </a:r>
            <a:r>
              <a:rPr sz="1100" spc="-22" dirty="0">
                <a:solidFill>
                  <a:srgbClr val="000000"/>
                </a:solidFill>
                <a:latin typeface="Calibri"/>
                <a:cs typeface="Calibri"/>
              </a:rPr>
              <a:t>Coloque</a:t>
            </a:r>
            <a:r>
              <a:rPr sz="1100" spc="-13" dirty="0">
                <a:solidFill>
                  <a:srgbClr val="000000"/>
                </a:solidFill>
                <a:latin typeface="Calibri"/>
                <a:cs typeface="Calibri"/>
              </a:rPr>
              <a:t> </a:t>
            </a:r>
            <a:r>
              <a:rPr sz="1100" spc="-26" dirty="0">
                <a:solidFill>
                  <a:srgbClr val="000000"/>
                </a:solidFill>
                <a:latin typeface="Calibri"/>
                <a:cs typeface="Calibri"/>
              </a:rPr>
              <a:t>um</a:t>
            </a:r>
            <a:r>
              <a:rPr sz="1100" dirty="0">
                <a:solidFill>
                  <a:srgbClr val="000000"/>
                </a:solidFill>
                <a:latin typeface="Calibri"/>
                <a:cs typeface="Calibri"/>
              </a:rPr>
              <a:t> </a:t>
            </a:r>
            <a:r>
              <a:rPr sz="1100" spc="-19" dirty="0">
                <a:solidFill>
                  <a:srgbClr val="000000"/>
                </a:solidFill>
                <a:latin typeface="Calibri"/>
                <a:cs typeface="Calibri"/>
              </a:rPr>
              <a:t>recipiente</a:t>
            </a:r>
            <a:r>
              <a:rPr sz="1100" spc="-26" dirty="0">
                <a:solidFill>
                  <a:srgbClr val="000000"/>
                </a:solidFill>
                <a:latin typeface="Calibri"/>
                <a:cs typeface="Calibri"/>
              </a:rPr>
              <a:t> </a:t>
            </a:r>
            <a:r>
              <a:rPr sz="1100" spc="-21" dirty="0">
                <a:solidFill>
                  <a:srgbClr val="000000"/>
                </a:solidFill>
                <a:latin typeface="Calibri"/>
                <a:cs typeface="Calibri"/>
              </a:rPr>
              <a:t>adequado</a:t>
            </a:r>
            <a:r>
              <a:rPr sz="1100" spc="-13" dirty="0">
                <a:solidFill>
                  <a:srgbClr val="000000"/>
                </a:solidFill>
                <a:latin typeface="Calibri"/>
                <a:cs typeface="Calibri"/>
              </a:rPr>
              <a:t> </a:t>
            </a:r>
            <a:r>
              <a:rPr sz="1100" spc="-19" dirty="0">
                <a:solidFill>
                  <a:srgbClr val="000000"/>
                </a:solidFill>
                <a:latin typeface="Calibri"/>
                <a:cs typeface="Calibri"/>
              </a:rPr>
              <a:t>sob</a:t>
            </a:r>
            <a:r>
              <a:rPr sz="1100" spc="-23" dirty="0">
                <a:solidFill>
                  <a:srgbClr val="000000"/>
                </a:solidFill>
                <a:latin typeface="Calibri"/>
                <a:cs typeface="Calibri"/>
              </a:rPr>
              <a:t> </a:t>
            </a:r>
            <a:r>
              <a:rPr sz="1100" dirty="0">
                <a:solidFill>
                  <a:srgbClr val="000000"/>
                </a:solidFill>
                <a:latin typeface="Calibri"/>
                <a:cs typeface="Calibri"/>
              </a:rPr>
              <a:t>o</a:t>
            </a:r>
            <a:r>
              <a:rPr sz="1100" spc="-34" dirty="0">
                <a:solidFill>
                  <a:srgbClr val="000000"/>
                </a:solidFill>
                <a:latin typeface="Calibri"/>
                <a:cs typeface="Calibri"/>
              </a:rPr>
              <a:t> </a:t>
            </a:r>
            <a:r>
              <a:rPr sz="1100" spc="-21" dirty="0">
                <a:solidFill>
                  <a:srgbClr val="000000"/>
                </a:solidFill>
                <a:latin typeface="Calibri"/>
                <a:cs typeface="Calibri"/>
              </a:rPr>
              <a:t>parafuso</a:t>
            </a:r>
            <a:r>
              <a:rPr sz="1100" spc="-13" dirty="0">
                <a:solidFill>
                  <a:srgbClr val="000000"/>
                </a:solidFill>
                <a:latin typeface="Calibri"/>
                <a:cs typeface="Calibri"/>
              </a:rPr>
              <a:t> </a:t>
            </a:r>
            <a:r>
              <a:rPr sz="1100" spc="-26" dirty="0">
                <a:solidFill>
                  <a:srgbClr val="000000"/>
                </a:solidFill>
                <a:latin typeface="Calibri"/>
                <a:cs typeface="Calibri"/>
              </a:rPr>
              <a:t>de</a:t>
            </a:r>
            <a:r>
              <a:rPr sz="1100" dirty="0">
                <a:solidFill>
                  <a:srgbClr val="000000"/>
                </a:solidFill>
                <a:latin typeface="Calibri"/>
                <a:cs typeface="Calibri"/>
              </a:rPr>
              <a:t> </a:t>
            </a:r>
            <a:r>
              <a:rPr sz="1100" spc="-21" dirty="0">
                <a:solidFill>
                  <a:srgbClr val="000000"/>
                </a:solidFill>
                <a:latin typeface="Calibri"/>
                <a:cs typeface="Calibri"/>
              </a:rPr>
              <a:t>drenagem</a:t>
            </a:r>
            <a:r>
              <a:rPr sz="1100" spc="-14" dirty="0">
                <a:solidFill>
                  <a:srgbClr val="000000"/>
                </a:solidFill>
                <a:latin typeface="Calibri"/>
                <a:cs typeface="Calibri"/>
              </a:rPr>
              <a:t> </a:t>
            </a:r>
            <a:r>
              <a:rPr sz="1100" spc="-26" dirty="0">
                <a:solidFill>
                  <a:srgbClr val="000000"/>
                </a:solidFill>
                <a:latin typeface="Calibri"/>
                <a:cs typeface="Calibri"/>
              </a:rPr>
              <a:t>de</a:t>
            </a:r>
            <a:r>
              <a:rPr sz="1100" spc="-19" dirty="0">
                <a:solidFill>
                  <a:srgbClr val="000000"/>
                </a:solidFill>
                <a:latin typeface="Calibri"/>
                <a:cs typeface="Calibri"/>
              </a:rPr>
              <a:t> </a:t>
            </a:r>
            <a:r>
              <a:rPr sz="1100" spc="-18" dirty="0">
                <a:solidFill>
                  <a:srgbClr val="000000"/>
                </a:solidFill>
                <a:latin typeface="Calibri"/>
                <a:cs typeface="Calibri"/>
              </a:rPr>
              <a:t>óleo</a:t>
            </a:r>
            <a:r>
              <a:rPr sz="1100" spc="-27" dirty="0">
                <a:solidFill>
                  <a:srgbClr val="000000"/>
                </a:solidFill>
                <a:latin typeface="Calibri"/>
                <a:cs typeface="Calibri"/>
              </a:rPr>
              <a:t> </a:t>
            </a:r>
            <a:r>
              <a:rPr sz="1100" spc="-17" dirty="0">
                <a:solidFill>
                  <a:srgbClr val="000000"/>
                </a:solidFill>
                <a:latin typeface="Calibri"/>
                <a:cs typeface="Calibri"/>
              </a:rPr>
              <a:t>e,</a:t>
            </a:r>
            <a:r>
              <a:rPr sz="1100" spc="-20" dirty="0">
                <a:solidFill>
                  <a:srgbClr val="000000"/>
                </a:solidFill>
                <a:latin typeface="Calibri"/>
                <a:cs typeface="Calibri"/>
              </a:rPr>
              <a:t> </a:t>
            </a:r>
            <a:r>
              <a:rPr sz="1100" spc="-28" dirty="0">
                <a:solidFill>
                  <a:srgbClr val="000000"/>
                </a:solidFill>
                <a:latin typeface="Calibri"/>
                <a:cs typeface="Calibri"/>
              </a:rPr>
              <a:t>em</a:t>
            </a:r>
          </a:p>
        </p:txBody>
      </p:sp>
      <p:sp>
        <p:nvSpPr>
          <p:cNvPr id="10" name="object 10"/>
          <p:cNvSpPr txBox="1"/>
          <p:nvPr/>
        </p:nvSpPr>
        <p:spPr>
          <a:xfrm>
            <a:off x="758106" y="1978712"/>
            <a:ext cx="1397349" cy="130036"/>
          </a:xfrm>
          <a:prstGeom prst="rect">
            <a:avLst/>
          </a:prstGeom>
          <a:solidFill>
            <a:schemeClr val="bg1"/>
          </a:solidFill>
        </p:spPr>
        <p:txBody>
          <a:bodyPr vert="horz" wrap="square" lIns="0" tIns="0" rIns="0" bIns="0" rtlCol="0">
            <a:spAutoFit/>
          </a:bodyPr>
          <a:lstStyle/>
          <a:p>
            <a:pPr marL="0" marR="0">
              <a:lnSpc>
                <a:spcPts val="981"/>
              </a:lnSpc>
              <a:spcBef>
                <a:spcPts val="0"/>
              </a:spcBef>
              <a:spcAft>
                <a:spcPts val="0"/>
              </a:spcAft>
            </a:pPr>
            <a:r>
              <a:rPr sz="1000" dirty="0">
                <a:solidFill>
                  <a:schemeClr val="tx2"/>
                </a:solidFill>
                <a:latin typeface="Calibri"/>
                <a:cs typeface="Calibri"/>
              </a:rPr>
              <a:t>Anilha vedante de</a:t>
            </a:r>
            <a:r>
              <a:rPr sz="1000" spc="10" dirty="0">
                <a:solidFill>
                  <a:schemeClr val="tx2"/>
                </a:solidFill>
                <a:latin typeface="Calibri"/>
                <a:cs typeface="Calibri"/>
              </a:rPr>
              <a:t> </a:t>
            </a:r>
            <a:r>
              <a:rPr sz="1000" dirty="0">
                <a:solidFill>
                  <a:schemeClr val="tx2"/>
                </a:solidFill>
                <a:latin typeface="Calibri"/>
                <a:cs typeface="Calibri"/>
              </a:rPr>
              <a:t>cobre</a:t>
            </a:r>
          </a:p>
        </p:txBody>
      </p:sp>
      <p:sp>
        <p:nvSpPr>
          <p:cNvPr id="11" name="object 11"/>
          <p:cNvSpPr txBox="1"/>
          <p:nvPr/>
        </p:nvSpPr>
        <p:spPr>
          <a:xfrm>
            <a:off x="684275" y="2153504"/>
            <a:ext cx="211584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spc="-22" dirty="0">
                <a:solidFill>
                  <a:srgbClr val="000000"/>
                </a:solidFill>
                <a:latin typeface="Calibri"/>
                <a:cs typeface="Calibri"/>
              </a:rPr>
              <a:t>seguida,</a:t>
            </a:r>
            <a:r>
              <a:rPr sz="1100" spc="-16" dirty="0">
                <a:solidFill>
                  <a:srgbClr val="000000"/>
                </a:solidFill>
                <a:latin typeface="Calibri"/>
                <a:cs typeface="Calibri"/>
              </a:rPr>
              <a:t> </a:t>
            </a:r>
            <a:r>
              <a:rPr sz="1100" spc="-19" dirty="0">
                <a:solidFill>
                  <a:srgbClr val="000000"/>
                </a:solidFill>
                <a:latin typeface="Calibri"/>
                <a:cs typeface="Calibri"/>
              </a:rPr>
              <a:t>retire-o</a:t>
            </a:r>
            <a:r>
              <a:rPr sz="1100" spc="-25" dirty="0">
                <a:solidFill>
                  <a:srgbClr val="000000"/>
                </a:solidFill>
                <a:latin typeface="Calibri"/>
                <a:cs typeface="Calibri"/>
              </a:rPr>
              <a:t> </a:t>
            </a:r>
            <a:r>
              <a:rPr sz="1100" spc="-18" dirty="0">
                <a:solidFill>
                  <a:srgbClr val="000000"/>
                </a:solidFill>
                <a:latin typeface="Calibri"/>
                <a:cs typeface="Calibri"/>
              </a:rPr>
              <a:t>para</a:t>
            </a:r>
            <a:r>
              <a:rPr sz="1100" spc="-29" dirty="0">
                <a:solidFill>
                  <a:srgbClr val="000000"/>
                </a:solidFill>
                <a:latin typeface="Calibri"/>
                <a:cs typeface="Calibri"/>
              </a:rPr>
              <a:t> </a:t>
            </a:r>
            <a:r>
              <a:rPr sz="1100" spc="-19" dirty="0">
                <a:solidFill>
                  <a:srgbClr val="000000"/>
                </a:solidFill>
                <a:latin typeface="Calibri"/>
                <a:cs typeface="Calibri"/>
              </a:rPr>
              <a:t>drenar</a:t>
            </a:r>
            <a:r>
              <a:rPr sz="1100" spc="-17" dirty="0">
                <a:solidFill>
                  <a:srgbClr val="000000"/>
                </a:solidFill>
                <a:latin typeface="Calibri"/>
                <a:cs typeface="Calibri"/>
              </a:rPr>
              <a:t> </a:t>
            </a:r>
            <a:r>
              <a:rPr sz="1100" dirty="0">
                <a:solidFill>
                  <a:srgbClr val="000000"/>
                </a:solidFill>
                <a:latin typeface="Calibri"/>
                <a:cs typeface="Calibri"/>
              </a:rPr>
              <a:t>o</a:t>
            </a:r>
            <a:r>
              <a:rPr sz="1100" spc="-45" dirty="0">
                <a:solidFill>
                  <a:srgbClr val="000000"/>
                </a:solidFill>
                <a:latin typeface="Calibri"/>
                <a:cs typeface="Calibri"/>
              </a:rPr>
              <a:t> </a:t>
            </a:r>
            <a:r>
              <a:rPr sz="1100" spc="-18" dirty="0">
                <a:solidFill>
                  <a:srgbClr val="000000"/>
                </a:solidFill>
                <a:latin typeface="Calibri"/>
                <a:cs typeface="Calibri"/>
              </a:rPr>
              <a:t>óleo.</a:t>
            </a:r>
          </a:p>
        </p:txBody>
      </p:sp>
      <p:sp>
        <p:nvSpPr>
          <p:cNvPr id="12" name="object 12"/>
          <p:cNvSpPr txBox="1"/>
          <p:nvPr/>
        </p:nvSpPr>
        <p:spPr>
          <a:xfrm>
            <a:off x="684275" y="2374484"/>
            <a:ext cx="594081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Enrosque o parafuso</a:t>
            </a:r>
            <a:r>
              <a:rPr sz="1100" spc="11"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drenagem de óleo</a:t>
            </a:r>
            <a:r>
              <a:rPr sz="1100" spc="10" dirty="0">
                <a:solidFill>
                  <a:srgbClr val="000000"/>
                </a:solidFill>
                <a:latin typeface="Calibri"/>
                <a:cs typeface="Calibri"/>
              </a:rPr>
              <a:t> </a:t>
            </a:r>
            <a:r>
              <a:rPr sz="1100" dirty="0">
                <a:solidFill>
                  <a:srgbClr val="000000"/>
                </a:solidFill>
                <a:latin typeface="Calibri"/>
                <a:cs typeface="Calibri"/>
              </a:rPr>
              <a:t>antes de encher com</a:t>
            </a:r>
            <a:r>
              <a:rPr sz="1100" spc="18" dirty="0">
                <a:solidFill>
                  <a:srgbClr val="000000"/>
                </a:solidFill>
                <a:latin typeface="Calibri"/>
                <a:cs typeface="Calibri"/>
              </a:rPr>
              <a:t> </a:t>
            </a:r>
            <a:r>
              <a:rPr sz="1100" dirty="0">
                <a:solidFill>
                  <a:srgbClr val="000000"/>
                </a:solidFill>
                <a:latin typeface="Calibri"/>
                <a:cs typeface="Calibri"/>
              </a:rPr>
              <a:t>óleo novo, retire e guarde o tubo de</a:t>
            </a:r>
          </a:p>
          <a:p>
            <a:pPr marL="0" marR="0">
              <a:lnSpc>
                <a:spcPts val="1344"/>
              </a:lnSpc>
              <a:spcBef>
                <a:spcPts val="50"/>
              </a:spcBef>
              <a:spcAft>
                <a:spcPts val="0"/>
              </a:spcAft>
            </a:pPr>
            <a:r>
              <a:rPr sz="1100" dirty="0">
                <a:solidFill>
                  <a:srgbClr val="000000"/>
                </a:solidFill>
                <a:latin typeface="Calibri"/>
                <a:cs typeface="Calibri"/>
              </a:rPr>
              <a:t>drenagem de óleo, e em</a:t>
            </a:r>
            <a:r>
              <a:rPr sz="1100" spc="10" dirty="0">
                <a:solidFill>
                  <a:srgbClr val="000000"/>
                </a:solidFill>
                <a:latin typeface="Calibri"/>
                <a:cs typeface="Calibri"/>
              </a:rPr>
              <a:t> </a:t>
            </a:r>
            <a:r>
              <a:rPr sz="1100" dirty="0">
                <a:solidFill>
                  <a:srgbClr val="000000"/>
                </a:solidFill>
                <a:latin typeface="Calibri"/>
                <a:cs typeface="Calibri"/>
              </a:rPr>
              <a:t>seguida aperte o parafuso</a:t>
            </a:r>
            <a:r>
              <a:rPr sz="1100" spc="11" dirty="0">
                <a:solidFill>
                  <a:srgbClr val="000000"/>
                </a:solidFill>
                <a:latin typeface="Calibri"/>
                <a:cs typeface="Calibri"/>
              </a:rPr>
              <a:t> </a:t>
            </a:r>
            <a:r>
              <a:rPr sz="1100" dirty="0">
                <a:solidFill>
                  <a:srgbClr val="000000"/>
                </a:solidFill>
                <a:latin typeface="Calibri"/>
                <a:cs typeface="Calibri"/>
              </a:rPr>
              <a:t>de drenagem de óleo</a:t>
            </a:r>
            <a:r>
              <a:rPr sz="1100" spc="18" dirty="0">
                <a:solidFill>
                  <a:srgbClr val="000000"/>
                </a:solidFill>
                <a:latin typeface="Calibri"/>
                <a:cs typeface="Calibri"/>
              </a:rPr>
              <a:t>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cárter.</a:t>
            </a:r>
          </a:p>
        </p:txBody>
      </p:sp>
      <p:sp>
        <p:nvSpPr>
          <p:cNvPr id="13" name="object 13"/>
          <p:cNvSpPr txBox="1"/>
          <p:nvPr/>
        </p:nvSpPr>
        <p:spPr>
          <a:xfrm>
            <a:off x="3427476" y="2773772"/>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4" name="object 14"/>
          <p:cNvSpPr txBox="1"/>
          <p:nvPr/>
        </p:nvSpPr>
        <p:spPr>
          <a:xfrm>
            <a:off x="755904" y="3001345"/>
            <a:ext cx="6136016"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Quando</a:t>
            </a:r>
            <a:r>
              <a:rPr sz="1100" spc="17" dirty="0">
                <a:solidFill>
                  <a:srgbClr val="000000"/>
                </a:solidFill>
                <a:latin typeface="Calibri"/>
                <a:cs typeface="Calibri"/>
              </a:rPr>
              <a:t> </a:t>
            </a:r>
            <a:r>
              <a:rPr sz="1100" dirty="0">
                <a:solidFill>
                  <a:srgbClr val="000000"/>
                </a:solidFill>
                <a:latin typeface="Calibri"/>
                <a:cs typeface="Calibri"/>
              </a:rPr>
              <a:t>o voltar</a:t>
            </a:r>
            <a:r>
              <a:rPr sz="1100" spc="-16" dirty="0">
                <a:solidFill>
                  <a:srgbClr val="000000"/>
                </a:solidFill>
                <a:latin typeface="Calibri"/>
                <a:cs typeface="Calibri"/>
              </a:rPr>
              <a:t> </a:t>
            </a:r>
            <a:r>
              <a:rPr sz="1100" dirty="0">
                <a:solidFill>
                  <a:srgbClr val="000000"/>
                </a:solidFill>
                <a:latin typeface="Calibri"/>
                <a:cs typeface="Calibri"/>
              </a:rPr>
              <a:t>a montar, mude o</a:t>
            </a:r>
            <a:r>
              <a:rPr sz="1100" spc="10" dirty="0">
                <a:solidFill>
                  <a:srgbClr val="000000"/>
                </a:solidFill>
                <a:latin typeface="Calibri"/>
                <a:cs typeface="Calibri"/>
              </a:rPr>
              <a:t> </a:t>
            </a:r>
            <a:r>
              <a:rPr sz="1100" dirty="0">
                <a:solidFill>
                  <a:srgbClr val="000000"/>
                </a:solidFill>
                <a:latin typeface="Calibri"/>
                <a:cs typeface="Calibri"/>
              </a:rPr>
              <a:t>parafuso</a:t>
            </a:r>
            <a:r>
              <a:rPr sz="1100" spc="19" dirty="0">
                <a:solidFill>
                  <a:srgbClr val="000000"/>
                </a:solidFill>
                <a:latin typeface="Calibri"/>
                <a:cs typeface="Calibri"/>
              </a:rPr>
              <a:t> </a:t>
            </a:r>
            <a:r>
              <a:rPr sz="1100" dirty="0">
                <a:solidFill>
                  <a:srgbClr val="000000"/>
                </a:solidFill>
                <a:latin typeface="Calibri"/>
                <a:cs typeface="Calibri"/>
              </a:rPr>
              <a:t>de drenagem e a sua</a:t>
            </a:r>
            <a:r>
              <a:rPr sz="1100" spc="-11" dirty="0">
                <a:solidFill>
                  <a:srgbClr val="000000"/>
                </a:solidFill>
                <a:latin typeface="Calibri"/>
                <a:cs typeface="Calibri"/>
              </a:rPr>
              <a:t> </a:t>
            </a:r>
            <a:r>
              <a:rPr sz="1100" dirty="0">
                <a:solidFill>
                  <a:srgbClr val="000000"/>
                </a:solidFill>
                <a:latin typeface="Calibri"/>
                <a:cs typeface="Calibri"/>
              </a:rPr>
              <a:t>anilha de cobre vedante por uns novos:</a:t>
            </a:r>
          </a:p>
          <a:p>
            <a:pPr marL="0" marR="0">
              <a:lnSpc>
                <a:spcPts val="1344"/>
              </a:lnSpc>
              <a:spcBef>
                <a:spcPts val="50"/>
              </a:spcBef>
              <a:spcAft>
                <a:spcPts val="0"/>
              </a:spcAft>
            </a:pP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caso</a:t>
            </a:r>
            <a:r>
              <a:rPr sz="1100" spc="23" dirty="0">
                <a:solidFill>
                  <a:srgbClr val="000000"/>
                </a:solidFill>
                <a:latin typeface="Calibri"/>
                <a:cs typeface="Calibri"/>
              </a:rPr>
              <a:t> </a:t>
            </a:r>
            <a:r>
              <a:rPr sz="1100" dirty="0">
                <a:solidFill>
                  <a:srgbClr val="000000"/>
                </a:solidFill>
                <a:latin typeface="Calibri"/>
                <a:cs typeface="Calibri"/>
              </a:rPr>
              <a:t>de não se adotarem</a:t>
            </a:r>
            <a:r>
              <a:rPr sz="1100" spc="12" dirty="0">
                <a:solidFill>
                  <a:srgbClr val="000000"/>
                </a:solidFill>
                <a:latin typeface="Calibri"/>
                <a:cs typeface="Calibri"/>
              </a:rPr>
              <a:t> </a:t>
            </a:r>
            <a:r>
              <a:rPr sz="1100" dirty="0">
                <a:solidFill>
                  <a:srgbClr val="000000"/>
                </a:solidFill>
                <a:latin typeface="Calibri"/>
                <a:cs typeface="Calibri"/>
              </a:rPr>
              <a:t>peças originais, </a:t>
            </a:r>
            <a:r>
              <a:rPr sz="1100">
                <a:solidFill>
                  <a:srgbClr val="000000"/>
                </a:solidFill>
                <a:latin typeface="Calibri"/>
                <a:cs typeface="Calibri"/>
              </a:rPr>
              <a:t>pode provocar</a:t>
            </a:r>
            <a:r>
              <a:rPr lang="pt-BR" sz="1100">
                <a:solidFill>
                  <a:srgbClr val="000000"/>
                </a:solidFill>
                <a:latin typeface="Calibri"/>
                <a:cs typeface="Calibri"/>
              </a:rPr>
              <a:t> vazamento </a:t>
            </a:r>
            <a:r>
              <a:rPr sz="1100">
                <a:solidFill>
                  <a:srgbClr val="000000"/>
                </a:solidFill>
                <a:latin typeface="Calibri"/>
                <a:cs typeface="Calibri"/>
              </a:rPr>
              <a:t>de </a:t>
            </a:r>
            <a:r>
              <a:rPr sz="1100" dirty="0">
                <a:solidFill>
                  <a:srgbClr val="000000"/>
                </a:solidFill>
                <a:latin typeface="Calibri"/>
                <a:cs typeface="Calibri"/>
              </a:rPr>
              <a:t>óleo.</a:t>
            </a:r>
          </a:p>
        </p:txBody>
      </p:sp>
      <p:sp>
        <p:nvSpPr>
          <p:cNvPr id="15" name="object 15"/>
          <p:cNvSpPr txBox="1"/>
          <p:nvPr/>
        </p:nvSpPr>
        <p:spPr>
          <a:xfrm>
            <a:off x="3593592" y="3601304"/>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6" name="object 16"/>
          <p:cNvSpPr txBox="1"/>
          <p:nvPr/>
        </p:nvSpPr>
        <p:spPr>
          <a:xfrm>
            <a:off x="755904" y="3828877"/>
            <a:ext cx="6282438" cy="37945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 drenagem completa pode fazer-se quando o motor</a:t>
            </a:r>
            <a:r>
              <a:rPr sz="1100" spc="-18" dirty="0">
                <a:solidFill>
                  <a:srgbClr val="000000"/>
                </a:solidFill>
                <a:latin typeface="Calibri"/>
                <a:cs typeface="Calibri"/>
              </a:rPr>
              <a:t> </a:t>
            </a:r>
            <a:r>
              <a:rPr sz="1100" dirty="0">
                <a:solidFill>
                  <a:srgbClr val="000000"/>
                </a:solidFill>
                <a:latin typeface="Calibri"/>
                <a:cs typeface="Calibri"/>
              </a:rPr>
              <a:t>está</a:t>
            </a:r>
            <a:r>
              <a:rPr sz="1100" spc="-10" dirty="0">
                <a:solidFill>
                  <a:srgbClr val="000000"/>
                </a:solidFill>
                <a:latin typeface="Calibri"/>
                <a:cs typeface="Calibri"/>
              </a:rPr>
              <a:t> </a:t>
            </a:r>
            <a:r>
              <a:rPr sz="1100" dirty="0">
                <a:solidFill>
                  <a:srgbClr val="000000"/>
                </a:solidFill>
                <a:latin typeface="Calibri"/>
                <a:cs typeface="Calibri"/>
              </a:rPr>
              <a:t>quente, mas o óleo</a:t>
            </a:r>
            <a:r>
              <a:rPr sz="1100" spc="12" dirty="0">
                <a:solidFill>
                  <a:srgbClr val="000000"/>
                </a:solidFill>
                <a:latin typeface="Calibri"/>
                <a:cs typeface="Calibri"/>
              </a:rPr>
              <a:t> </a:t>
            </a:r>
            <a:r>
              <a:rPr sz="1100" dirty="0">
                <a:solidFill>
                  <a:srgbClr val="000000"/>
                </a:solidFill>
                <a:latin typeface="Calibri"/>
                <a:cs typeface="Calibri"/>
              </a:rPr>
              <a:t>quente e o silenciador podem</a:t>
            </a:r>
          </a:p>
          <a:p>
            <a:pPr marL="0" marR="0">
              <a:lnSpc>
                <a:spcPts val="1343"/>
              </a:lnSpc>
              <a:spcBef>
                <a:spcPts val="50"/>
              </a:spcBef>
              <a:spcAft>
                <a:spcPts val="0"/>
              </a:spcAft>
            </a:pPr>
            <a:r>
              <a:rPr sz="1100" dirty="0">
                <a:solidFill>
                  <a:srgbClr val="000000"/>
                </a:solidFill>
                <a:latin typeface="Calibri"/>
                <a:cs typeface="Calibri"/>
              </a:rPr>
              <a:t>provocar queimaduras; drene o</a:t>
            </a:r>
            <a:r>
              <a:rPr sz="1100" spc="10" dirty="0">
                <a:solidFill>
                  <a:srgbClr val="000000"/>
                </a:solidFill>
                <a:latin typeface="Calibri"/>
                <a:cs typeface="Calibri"/>
              </a:rPr>
              <a:t> </a:t>
            </a:r>
            <a:r>
              <a:rPr sz="1100" dirty="0">
                <a:solidFill>
                  <a:srgbClr val="000000"/>
                </a:solidFill>
                <a:latin typeface="Calibri"/>
                <a:cs typeface="Calibri"/>
              </a:rPr>
              <a:t>óleo antes que o parafuso e o silenciador arrefeçam por completo.</a:t>
            </a:r>
          </a:p>
        </p:txBody>
      </p:sp>
      <p:sp>
        <p:nvSpPr>
          <p:cNvPr id="17" name="object 17"/>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93</a:t>
            </a:r>
          </a:p>
        </p:txBody>
      </p:sp>
      <p:cxnSp>
        <p:nvCxnSpPr>
          <p:cNvPr id="19" name="Conector reto 18">
            <a:extLst>
              <a:ext uri="{FF2B5EF4-FFF2-40B4-BE49-F238E27FC236}">
                <a16:creationId xmlns:a16="http://schemas.microsoft.com/office/drawing/2014/main" id="{D5E07733-87AB-70D5-90AC-F6337C7B3C56}"/>
              </a:ext>
            </a:extLst>
          </p:cNvPr>
          <p:cNvCxnSpPr/>
          <p:nvPr/>
        </p:nvCxnSpPr>
        <p:spPr>
          <a:xfrm flipH="1" flipV="1">
            <a:off x="1329978" y="1724546"/>
            <a:ext cx="72008" cy="254166"/>
          </a:xfrm>
          <a:prstGeom prst="line">
            <a:avLst/>
          </a:prstGeom>
        </p:spPr>
        <p:style>
          <a:lnRef idx="1">
            <a:schemeClr val="accent1"/>
          </a:lnRef>
          <a:fillRef idx="0">
            <a:schemeClr val="accent1"/>
          </a:fillRef>
          <a:effectRef idx="0">
            <a:schemeClr val="accent1"/>
          </a:effectRef>
          <a:fontRef idx="minor">
            <a:schemeClr val="tx1"/>
          </a:fontRef>
        </p:style>
      </p:cxnSp>
      <p:sp>
        <p:nvSpPr>
          <p:cNvPr id="18" name="object 4">
            <a:extLst>
              <a:ext uri="{FF2B5EF4-FFF2-40B4-BE49-F238E27FC236}">
                <a16:creationId xmlns:a16="http://schemas.microsoft.com/office/drawing/2014/main" id="{83439FB8-CE66-FAC0-FB37-91C0A7238566}"/>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69976" y="1002283"/>
            <a:ext cx="2386584" cy="19476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3687572"/>
            <a:ext cx="6301740" cy="80314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362"/>
            <a:ext cx="2575892"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Mudança do cartucho do filtro de óleo</a:t>
            </a:r>
          </a:p>
        </p:txBody>
      </p:sp>
      <p:sp>
        <p:nvSpPr>
          <p:cNvPr id="7" name="object 7"/>
          <p:cNvSpPr txBox="1"/>
          <p:nvPr/>
        </p:nvSpPr>
        <p:spPr>
          <a:xfrm>
            <a:off x="3067812" y="893156"/>
            <a:ext cx="379865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 chegar o período de manutenção, mude o cartucho</a:t>
            </a:r>
            <a:r>
              <a:rPr sz="1100" spc="11" dirty="0">
                <a:solidFill>
                  <a:srgbClr val="000000"/>
                </a:solidFill>
                <a:latin typeface="Calibri"/>
                <a:cs typeface="Calibri"/>
              </a:rPr>
              <a:t> </a:t>
            </a:r>
            <a:r>
              <a:rPr sz="1100" dirty="0">
                <a:solidFill>
                  <a:srgbClr val="000000"/>
                </a:solidFill>
                <a:latin typeface="Calibri"/>
                <a:cs typeface="Calibri"/>
              </a:rPr>
              <a:t>de</a:t>
            </a:r>
          </a:p>
          <a:p>
            <a:pPr marL="0" marR="0">
              <a:lnSpc>
                <a:spcPts val="1344"/>
              </a:lnSpc>
              <a:spcBef>
                <a:spcPts val="50"/>
              </a:spcBef>
              <a:spcAft>
                <a:spcPts val="0"/>
              </a:spcAft>
            </a:pPr>
            <a:r>
              <a:rPr sz="1100" dirty="0">
                <a:solidFill>
                  <a:srgbClr val="000000"/>
                </a:solidFill>
                <a:latin typeface="Calibri"/>
                <a:cs typeface="Calibri"/>
              </a:rPr>
              <a:t>filtro de óleo do motor.</a:t>
            </a:r>
          </a:p>
        </p:txBody>
      </p:sp>
      <p:sp>
        <p:nvSpPr>
          <p:cNvPr id="8" name="object 8"/>
          <p:cNvSpPr txBox="1"/>
          <p:nvPr/>
        </p:nvSpPr>
        <p:spPr>
          <a:xfrm>
            <a:off x="3067812" y="1284824"/>
            <a:ext cx="357609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Mude o</a:t>
            </a:r>
            <a:r>
              <a:rPr sz="1100" spc="18" dirty="0">
                <a:solidFill>
                  <a:srgbClr val="000000"/>
                </a:solidFill>
                <a:latin typeface="Calibri"/>
                <a:cs typeface="Calibri"/>
              </a:rPr>
              <a:t> </a:t>
            </a:r>
            <a:r>
              <a:rPr sz="1100" dirty="0">
                <a:solidFill>
                  <a:srgbClr val="000000"/>
                </a:solidFill>
                <a:latin typeface="Calibri"/>
                <a:cs typeface="Calibri"/>
              </a:rPr>
              <a:t>cartucho do filtro de óleo</a:t>
            </a:r>
            <a:r>
              <a:rPr sz="1100" spc="18" dirty="0">
                <a:solidFill>
                  <a:srgbClr val="000000"/>
                </a:solidFill>
                <a:latin typeface="Calibri"/>
                <a:cs typeface="Calibri"/>
              </a:rPr>
              <a:t> </a:t>
            </a:r>
            <a:r>
              <a:rPr sz="1100" dirty="0">
                <a:solidFill>
                  <a:srgbClr val="000000"/>
                </a:solidFill>
                <a:latin typeface="Calibri"/>
                <a:cs typeface="Calibri"/>
              </a:rPr>
              <a:t>quando</a:t>
            </a:r>
            <a:r>
              <a:rPr sz="1100" spc="22" dirty="0">
                <a:solidFill>
                  <a:srgbClr val="000000"/>
                </a:solidFill>
                <a:latin typeface="Calibri"/>
                <a:cs typeface="Calibri"/>
              </a:rPr>
              <a:t> </a:t>
            </a:r>
            <a:r>
              <a:rPr sz="1100" dirty="0">
                <a:solidFill>
                  <a:srgbClr val="000000"/>
                </a:solidFill>
                <a:latin typeface="Calibri"/>
                <a:cs typeface="Calibri"/>
              </a:rPr>
              <a:t>drenar o óleo</a:t>
            </a:r>
            <a:r>
              <a:rPr sz="1100" spc="19" dirty="0">
                <a:solidFill>
                  <a:srgbClr val="000000"/>
                </a:solidFill>
                <a:latin typeface="Calibri"/>
                <a:cs typeface="Calibri"/>
              </a:rPr>
              <a:t> </a:t>
            </a:r>
            <a:r>
              <a:rPr sz="1100" spc="-15" dirty="0">
                <a:solidFill>
                  <a:srgbClr val="000000"/>
                </a:solidFill>
                <a:latin typeface="Calibri"/>
                <a:cs typeface="Calibri"/>
              </a:rPr>
              <a:t>do</a:t>
            </a:r>
          </a:p>
          <a:p>
            <a:pPr marL="0" marR="0">
              <a:lnSpc>
                <a:spcPts val="1343"/>
              </a:lnSpc>
              <a:spcBef>
                <a:spcPts val="50"/>
              </a:spcBef>
              <a:spcAft>
                <a:spcPts val="0"/>
              </a:spcAft>
            </a:pPr>
            <a:r>
              <a:rPr sz="1100" dirty="0">
                <a:solidFill>
                  <a:srgbClr val="000000"/>
                </a:solidFill>
                <a:latin typeface="Calibri"/>
                <a:cs typeface="Calibri"/>
              </a:rPr>
              <a:t>motor.</a:t>
            </a:r>
          </a:p>
        </p:txBody>
      </p:sp>
      <p:sp>
        <p:nvSpPr>
          <p:cNvPr id="9" name="object 9"/>
          <p:cNvSpPr txBox="1"/>
          <p:nvPr/>
        </p:nvSpPr>
        <p:spPr>
          <a:xfrm>
            <a:off x="3067812" y="1676492"/>
            <a:ext cx="3822322"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Coloque um papel absorvente de óleo </a:t>
            </a:r>
            <a:r>
              <a:rPr sz="1100" spc="16" dirty="0">
                <a:solidFill>
                  <a:srgbClr val="000000"/>
                </a:solidFill>
                <a:latin typeface="Calibri"/>
                <a:cs typeface="Calibri"/>
              </a:rPr>
              <a:t>ou</a:t>
            </a:r>
            <a:r>
              <a:rPr sz="1100" spc="-19" dirty="0">
                <a:solidFill>
                  <a:srgbClr val="000000"/>
                </a:solidFill>
                <a:latin typeface="Calibri"/>
                <a:cs typeface="Calibri"/>
              </a:rPr>
              <a:t>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pano</a:t>
            </a:r>
            <a:r>
              <a:rPr sz="1100" spc="21"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algodão</a:t>
            </a:r>
          </a:p>
          <a:p>
            <a:pPr marL="0" marR="0">
              <a:lnSpc>
                <a:spcPts val="1344"/>
              </a:lnSpc>
              <a:spcBef>
                <a:spcPts val="50"/>
              </a:spcBef>
              <a:spcAft>
                <a:spcPts val="0"/>
              </a:spcAft>
            </a:pPr>
            <a:r>
              <a:rPr sz="1100" dirty="0">
                <a:solidFill>
                  <a:srgbClr val="000000"/>
                </a:solidFill>
                <a:latin typeface="Calibri"/>
                <a:cs typeface="Calibri"/>
              </a:rPr>
              <a:t>debaixo da tampa do cartucho do filtro de óleo</a:t>
            </a:r>
            <a:r>
              <a:rPr sz="1100" spc="18" dirty="0">
                <a:solidFill>
                  <a:srgbClr val="000000"/>
                </a:solidFill>
                <a:latin typeface="Calibri"/>
                <a:cs typeface="Calibri"/>
              </a:rPr>
              <a:t> </a:t>
            </a:r>
            <a:r>
              <a:rPr sz="1100" dirty="0">
                <a:solidFill>
                  <a:srgbClr val="000000"/>
                </a:solidFill>
                <a:latin typeface="Calibri"/>
                <a:cs typeface="Calibri"/>
              </a:rPr>
              <a:t>para</a:t>
            </a:r>
            <a:r>
              <a:rPr sz="1100" spc="-13" dirty="0">
                <a:solidFill>
                  <a:srgbClr val="000000"/>
                </a:solidFill>
                <a:latin typeface="Calibri"/>
                <a:cs typeface="Calibri"/>
              </a:rPr>
              <a:t> </a:t>
            </a:r>
            <a:r>
              <a:rPr sz="1100" dirty="0">
                <a:solidFill>
                  <a:srgbClr val="000000"/>
                </a:solidFill>
                <a:latin typeface="Calibri"/>
                <a:cs typeface="Calibri"/>
              </a:rPr>
              <a:t>evitar que o</a:t>
            </a:r>
          </a:p>
          <a:p>
            <a:pPr marL="0" marR="0">
              <a:lnSpc>
                <a:spcPts val="1343"/>
              </a:lnSpc>
              <a:spcBef>
                <a:spcPts val="0"/>
              </a:spcBef>
              <a:spcAft>
                <a:spcPts val="0"/>
              </a:spcAft>
            </a:pPr>
            <a:r>
              <a:rPr sz="1100" dirty="0">
                <a:solidFill>
                  <a:srgbClr val="000000"/>
                </a:solidFill>
                <a:latin typeface="Calibri"/>
                <a:cs typeface="Calibri"/>
              </a:rPr>
              <a:t>óleo</a:t>
            </a:r>
            <a:r>
              <a:rPr sz="1100" spc="12" dirty="0">
                <a:solidFill>
                  <a:srgbClr val="000000"/>
                </a:solidFill>
                <a:latin typeface="Calibri"/>
                <a:cs typeface="Calibri"/>
              </a:rPr>
              <a:t> </a:t>
            </a:r>
            <a:r>
              <a:rPr sz="1100" dirty="0">
                <a:solidFill>
                  <a:srgbClr val="000000"/>
                </a:solidFill>
                <a:latin typeface="Calibri"/>
                <a:cs typeface="Calibri"/>
              </a:rPr>
              <a:t>toque na superfície do motor ao</a:t>
            </a:r>
            <a:r>
              <a:rPr sz="1100" spc="11" dirty="0">
                <a:solidFill>
                  <a:srgbClr val="000000"/>
                </a:solidFill>
                <a:latin typeface="Calibri"/>
                <a:cs typeface="Calibri"/>
              </a:rPr>
              <a:t> </a:t>
            </a:r>
            <a:r>
              <a:rPr sz="1100" dirty="0">
                <a:solidFill>
                  <a:srgbClr val="000000"/>
                </a:solidFill>
                <a:latin typeface="Calibri"/>
                <a:cs typeface="Calibri"/>
              </a:rPr>
              <a:t>retirar a tampa.</a:t>
            </a:r>
          </a:p>
        </p:txBody>
      </p:sp>
      <p:sp>
        <p:nvSpPr>
          <p:cNvPr id="10" name="object 10"/>
          <p:cNvSpPr txBox="1"/>
          <p:nvPr/>
        </p:nvSpPr>
        <p:spPr>
          <a:xfrm>
            <a:off x="3067812" y="2238848"/>
            <a:ext cx="394847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4" dirty="0">
                <a:solidFill>
                  <a:srgbClr val="000000"/>
                </a:solidFill>
                <a:latin typeface="Calibri"/>
                <a:cs typeface="Calibri"/>
              </a:rPr>
              <a:t> </a:t>
            </a:r>
            <a:r>
              <a:rPr sz="1100" dirty="0">
                <a:solidFill>
                  <a:srgbClr val="000000"/>
                </a:solidFill>
                <a:latin typeface="Calibri"/>
                <a:cs typeface="Calibri"/>
              </a:rPr>
              <a:t>a tampa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cartucho</a:t>
            </a:r>
            <a:r>
              <a:rPr sz="1100" spc="14" dirty="0">
                <a:solidFill>
                  <a:srgbClr val="000000"/>
                </a:solidFill>
                <a:latin typeface="Calibri"/>
                <a:cs typeface="Calibri"/>
              </a:rPr>
              <a:t> </a:t>
            </a:r>
            <a:r>
              <a:rPr sz="1100" dirty="0">
                <a:solidFill>
                  <a:srgbClr val="000000"/>
                </a:solidFill>
                <a:latin typeface="Calibri"/>
                <a:cs typeface="Calibri"/>
              </a:rPr>
              <a:t>do filtro</a:t>
            </a:r>
            <a:r>
              <a:rPr sz="1100" spc="19" dirty="0">
                <a:solidFill>
                  <a:srgbClr val="000000"/>
                </a:solidFill>
                <a:latin typeface="Calibri"/>
                <a:cs typeface="Calibri"/>
              </a:rPr>
              <a:t> </a:t>
            </a:r>
            <a:r>
              <a:rPr sz="1100" dirty="0">
                <a:solidFill>
                  <a:srgbClr val="000000"/>
                </a:solidFill>
                <a:latin typeface="Calibri"/>
                <a:cs typeface="Calibri"/>
              </a:rPr>
              <a:t>de óleo (1)</a:t>
            </a:r>
            <a:r>
              <a:rPr sz="1100" spc="-10" dirty="0">
                <a:solidFill>
                  <a:srgbClr val="000000"/>
                </a:solidFill>
                <a:latin typeface="Calibri"/>
                <a:cs typeface="Calibri"/>
              </a:rPr>
              <a:t> </a:t>
            </a:r>
            <a:r>
              <a:rPr sz="1100" dirty="0">
                <a:solidFill>
                  <a:srgbClr val="000000"/>
                </a:solidFill>
                <a:latin typeface="Calibri"/>
                <a:cs typeface="Calibri"/>
              </a:rPr>
              <a:t>com a ferramenta</a:t>
            </a:r>
          </a:p>
          <a:p>
            <a:pPr marL="0" marR="0">
              <a:lnSpc>
                <a:spcPts val="1344"/>
              </a:lnSpc>
              <a:spcBef>
                <a:spcPts val="50"/>
              </a:spcBef>
              <a:spcAft>
                <a:spcPts val="0"/>
              </a:spcAft>
            </a:pPr>
            <a:r>
              <a:rPr sz="1100" dirty="0">
                <a:solidFill>
                  <a:srgbClr val="000000"/>
                </a:solidFill>
                <a:latin typeface="Calibri"/>
                <a:cs typeface="Calibri"/>
              </a:rPr>
              <a:t>especial.</a:t>
            </a:r>
          </a:p>
        </p:txBody>
      </p:sp>
      <p:sp>
        <p:nvSpPr>
          <p:cNvPr id="11" name="object 11"/>
          <p:cNvSpPr txBox="1"/>
          <p:nvPr/>
        </p:nvSpPr>
        <p:spPr>
          <a:xfrm>
            <a:off x="3067812" y="2632040"/>
            <a:ext cx="3029383"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4" dirty="0">
                <a:solidFill>
                  <a:srgbClr val="000000"/>
                </a:solidFill>
                <a:latin typeface="Calibri"/>
                <a:cs typeface="Calibri"/>
              </a:rPr>
              <a:t> </a:t>
            </a:r>
            <a:r>
              <a:rPr sz="1100" dirty="0">
                <a:solidFill>
                  <a:srgbClr val="000000"/>
                </a:solidFill>
                <a:latin typeface="Calibri"/>
                <a:cs typeface="Calibri"/>
              </a:rPr>
              <a:t>o cartucho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filtro de óleo e drene o óleo.</a:t>
            </a:r>
          </a:p>
          <a:p>
            <a:pPr marL="0" marR="0">
              <a:lnSpc>
                <a:spcPts val="1347"/>
              </a:lnSpc>
              <a:spcBef>
                <a:spcPts val="442"/>
              </a:spcBef>
              <a:spcAft>
                <a:spcPts val="0"/>
              </a:spcAft>
            </a:pPr>
            <a:r>
              <a:rPr sz="1100" dirty="0">
                <a:solidFill>
                  <a:srgbClr val="000000"/>
                </a:solidFill>
                <a:latin typeface="Calibri"/>
                <a:cs typeface="Calibri"/>
              </a:rPr>
              <a:t>· Troque o cartucho do filtro de óleo</a:t>
            </a:r>
            <a:r>
              <a:rPr sz="1100" spc="12" dirty="0">
                <a:solidFill>
                  <a:srgbClr val="000000"/>
                </a:solidFill>
                <a:latin typeface="Calibri"/>
                <a:cs typeface="Calibri"/>
              </a:rPr>
              <a:t> </a:t>
            </a:r>
            <a:r>
              <a:rPr sz="1100" dirty="0">
                <a:solidFill>
                  <a:srgbClr val="000000"/>
                </a:solidFill>
                <a:latin typeface="Calibri"/>
                <a:cs typeface="Calibri"/>
              </a:rPr>
              <a:t>por um novo.</a:t>
            </a:r>
          </a:p>
        </p:txBody>
      </p:sp>
      <p:sp>
        <p:nvSpPr>
          <p:cNvPr id="12" name="object 12"/>
          <p:cNvSpPr txBox="1"/>
          <p:nvPr/>
        </p:nvSpPr>
        <p:spPr>
          <a:xfrm>
            <a:off x="1199388" y="2686904"/>
            <a:ext cx="160998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Cartucho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filtro de óleo</a:t>
            </a:r>
          </a:p>
        </p:txBody>
      </p:sp>
      <p:sp>
        <p:nvSpPr>
          <p:cNvPr id="13" name="object 13"/>
          <p:cNvSpPr txBox="1"/>
          <p:nvPr/>
        </p:nvSpPr>
        <p:spPr>
          <a:xfrm>
            <a:off x="576072" y="3074000"/>
            <a:ext cx="6374520"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Volte a montar o cartucho do</a:t>
            </a:r>
            <a:r>
              <a:rPr sz="1100" spc="14" dirty="0">
                <a:solidFill>
                  <a:srgbClr val="000000"/>
                </a:solidFill>
                <a:latin typeface="Calibri"/>
                <a:cs typeface="Calibri"/>
              </a:rPr>
              <a:t> </a:t>
            </a:r>
            <a:r>
              <a:rPr sz="1100" dirty="0">
                <a:solidFill>
                  <a:srgbClr val="000000"/>
                </a:solidFill>
                <a:latin typeface="Calibri"/>
                <a:cs typeface="Calibri"/>
              </a:rPr>
              <a:t>filtro</a:t>
            </a:r>
            <a:r>
              <a:rPr sz="1100" spc="12" dirty="0">
                <a:solidFill>
                  <a:srgbClr val="000000"/>
                </a:solidFill>
                <a:latin typeface="Calibri"/>
                <a:cs typeface="Calibri"/>
              </a:rPr>
              <a:t> </a:t>
            </a:r>
            <a:r>
              <a:rPr sz="1100" dirty="0">
                <a:solidFill>
                  <a:srgbClr val="000000"/>
                </a:solidFill>
                <a:latin typeface="Calibri"/>
                <a:cs typeface="Calibri"/>
              </a:rPr>
              <a:t>de óleo no seu lugar com a junta tórica</a:t>
            </a:r>
            <a:r>
              <a:rPr sz="1100" spc="-19" dirty="0">
                <a:solidFill>
                  <a:srgbClr val="000000"/>
                </a:solidFill>
                <a:latin typeface="Calibri"/>
                <a:cs typeface="Calibri"/>
              </a:rPr>
              <a:t> </a:t>
            </a:r>
            <a:r>
              <a:rPr sz="1100" dirty="0">
                <a:solidFill>
                  <a:srgbClr val="000000"/>
                </a:solidFill>
                <a:latin typeface="Calibri"/>
                <a:cs typeface="Calibri"/>
              </a:rPr>
              <a:t>na tampa do cartucho do filtro </a:t>
            </a:r>
            <a:r>
              <a:rPr sz="1100" spc="-15" dirty="0">
                <a:solidFill>
                  <a:srgbClr val="000000"/>
                </a:solidFill>
                <a:latin typeface="Calibri"/>
                <a:cs typeface="Calibri"/>
              </a:rPr>
              <a:t>de</a:t>
            </a:r>
          </a:p>
          <a:p>
            <a:pPr marL="0" marR="0">
              <a:lnSpc>
                <a:spcPts val="1343"/>
              </a:lnSpc>
              <a:spcBef>
                <a:spcPts val="50"/>
              </a:spcBef>
              <a:spcAft>
                <a:spcPts val="0"/>
              </a:spcAft>
            </a:pPr>
            <a:r>
              <a:rPr sz="1100" dirty="0">
                <a:solidFill>
                  <a:srgbClr val="000000"/>
                </a:solidFill>
                <a:latin typeface="Calibri"/>
                <a:cs typeface="Calibri"/>
              </a:rPr>
              <a:t>óleo </a:t>
            </a:r>
            <a:r>
              <a:rPr sz="1100" spc="16" dirty="0">
                <a:solidFill>
                  <a:srgbClr val="000000"/>
                </a:solidFill>
                <a:latin typeface="Calibri"/>
                <a:cs typeface="Calibri"/>
              </a:rPr>
              <a:t>ou</a:t>
            </a:r>
            <a:r>
              <a:rPr sz="1100" spc="-19" dirty="0">
                <a:solidFill>
                  <a:srgbClr val="000000"/>
                </a:solidFill>
                <a:latin typeface="Calibri"/>
                <a:cs typeface="Calibri"/>
              </a:rPr>
              <a:t> </a:t>
            </a:r>
            <a:r>
              <a:rPr sz="1100">
                <a:solidFill>
                  <a:srgbClr val="000000"/>
                </a:solidFill>
                <a:latin typeface="Calibri"/>
                <a:cs typeface="Calibri"/>
              </a:rPr>
              <a:t>podem causar</a:t>
            </a:r>
            <a:r>
              <a:rPr lang="pt-BR" sz="1100">
                <a:solidFill>
                  <a:srgbClr val="000000"/>
                </a:solidFill>
                <a:latin typeface="Calibri"/>
                <a:cs typeface="Calibri"/>
              </a:rPr>
              <a:t> vazamento </a:t>
            </a:r>
            <a:r>
              <a:rPr sz="1100">
                <a:solidFill>
                  <a:srgbClr val="000000"/>
                </a:solidFill>
                <a:latin typeface="Calibri"/>
                <a:cs typeface="Calibri"/>
              </a:rPr>
              <a:t>de </a:t>
            </a:r>
            <a:r>
              <a:rPr sz="1100" dirty="0">
                <a:solidFill>
                  <a:srgbClr val="000000"/>
                </a:solidFill>
                <a:latin typeface="Calibri"/>
                <a:cs typeface="Calibri"/>
              </a:rPr>
              <a:t>óleo.</a:t>
            </a:r>
          </a:p>
        </p:txBody>
      </p:sp>
      <p:sp>
        <p:nvSpPr>
          <p:cNvPr id="14" name="object 14"/>
          <p:cNvSpPr txBox="1"/>
          <p:nvPr/>
        </p:nvSpPr>
        <p:spPr>
          <a:xfrm>
            <a:off x="3319272" y="3694268"/>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5" name="object 15"/>
          <p:cNvSpPr txBox="1"/>
          <p:nvPr/>
        </p:nvSpPr>
        <p:spPr>
          <a:xfrm>
            <a:off x="647700" y="3921840"/>
            <a:ext cx="6111433"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Verifique</a:t>
            </a:r>
            <a:r>
              <a:rPr sz="1100" spc="19" dirty="0">
                <a:solidFill>
                  <a:srgbClr val="000000"/>
                </a:solidFill>
                <a:latin typeface="Calibri"/>
                <a:cs typeface="Calibri"/>
              </a:rPr>
              <a:t> </a:t>
            </a:r>
            <a:r>
              <a:rPr sz="1100" dirty="0">
                <a:solidFill>
                  <a:srgbClr val="000000"/>
                </a:solidFill>
                <a:latin typeface="Calibri"/>
                <a:cs typeface="Calibri"/>
              </a:rPr>
              <a:t>e confirme que a junta tórica na tampa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cartucho do filtro</a:t>
            </a:r>
            <a:r>
              <a:rPr sz="1100" spc="12" dirty="0">
                <a:solidFill>
                  <a:srgbClr val="000000"/>
                </a:solidFill>
                <a:latin typeface="Calibri"/>
                <a:cs typeface="Calibri"/>
              </a:rPr>
              <a:t> </a:t>
            </a:r>
            <a:r>
              <a:rPr sz="1100" dirty="0">
                <a:solidFill>
                  <a:srgbClr val="000000"/>
                </a:solidFill>
                <a:latin typeface="Calibri"/>
                <a:cs typeface="Calibri"/>
              </a:rPr>
              <a:t>de óleo está em</a:t>
            </a:r>
            <a:r>
              <a:rPr sz="1100" spc="16" dirty="0">
                <a:solidFill>
                  <a:srgbClr val="000000"/>
                </a:solidFill>
                <a:latin typeface="Calibri"/>
                <a:cs typeface="Calibri"/>
              </a:rPr>
              <a:t> </a:t>
            </a:r>
            <a:r>
              <a:rPr sz="1100" dirty="0">
                <a:solidFill>
                  <a:srgbClr val="000000"/>
                </a:solidFill>
                <a:latin typeface="Calibri"/>
                <a:cs typeface="Calibri"/>
              </a:rPr>
              <a:t>bom estado, caso</a:t>
            </a:r>
          </a:p>
          <a:p>
            <a:pPr marL="0" marR="0">
              <a:lnSpc>
                <a:spcPts val="1344"/>
              </a:lnSpc>
              <a:spcBef>
                <a:spcPts val="50"/>
              </a:spcBef>
              <a:spcAft>
                <a:spcPts val="0"/>
              </a:spcAft>
            </a:pPr>
            <a:r>
              <a:rPr sz="1100" dirty="0">
                <a:solidFill>
                  <a:srgbClr val="000000"/>
                </a:solidFill>
                <a:latin typeface="Calibri"/>
                <a:cs typeface="Calibri"/>
              </a:rPr>
              <a:t>contrário, troque-a por</a:t>
            </a:r>
            <a:r>
              <a:rPr sz="1100" spc="-13" dirty="0">
                <a:solidFill>
                  <a:srgbClr val="000000"/>
                </a:solidFill>
                <a:latin typeface="Calibri"/>
                <a:cs typeface="Calibri"/>
              </a:rPr>
              <a:t> </a:t>
            </a:r>
            <a:r>
              <a:rPr sz="1100" dirty="0">
                <a:solidFill>
                  <a:srgbClr val="000000"/>
                </a:solidFill>
                <a:latin typeface="Calibri"/>
                <a:cs typeface="Calibri"/>
              </a:rPr>
              <a:t>uma nova. Troque o</a:t>
            </a:r>
            <a:r>
              <a:rPr sz="1100" spc="10" dirty="0">
                <a:solidFill>
                  <a:srgbClr val="000000"/>
                </a:solidFill>
                <a:latin typeface="Calibri"/>
                <a:cs typeface="Calibri"/>
              </a:rPr>
              <a:t> </a:t>
            </a:r>
            <a:r>
              <a:rPr sz="1100" dirty="0">
                <a:solidFill>
                  <a:srgbClr val="000000"/>
                </a:solidFill>
                <a:latin typeface="Calibri"/>
                <a:cs typeface="Calibri"/>
              </a:rPr>
              <a:t>cartucho do</a:t>
            </a:r>
            <a:r>
              <a:rPr sz="1100" spc="22" dirty="0">
                <a:solidFill>
                  <a:srgbClr val="000000"/>
                </a:solidFill>
                <a:latin typeface="Calibri"/>
                <a:cs typeface="Calibri"/>
              </a:rPr>
              <a:t> </a:t>
            </a:r>
            <a:r>
              <a:rPr sz="1100" dirty="0">
                <a:solidFill>
                  <a:srgbClr val="000000"/>
                </a:solidFill>
                <a:latin typeface="Calibri"/>
                <a:cs typeface="Calibri"/>
              </a:rPr>
              <a:t>filtro de ar por</a:t>
            </a:r>
            <a:r>
              <a:rPr sz="1100" spc="-24" dirty="0">
                <a:solidFill>
                  <a:srgbClr val="000000"/>
                </a:solidFill>
                <a:latin typeface="Calibri"/>
                <a:cs typeface="Calibri"/>
              </a:rPr>
              <a:t> </a:t>
            </a:r>
            <a:r>
              <a:rPr sz="1100" dirty="0">
                <a:solidFill>
                  <a:srgbClr val="000000"/>
                </a:solidFill>
                <a:latin typeface="Calibri"/>
                <a:cs typeface="Calibri"/>
              </a:rPr>
              <a:t>um original VOGE, caso contrário</a:t>
            </a:r>
          </a:p>
          <a:p>
            <a:pPr marL="0" marR="0">
              <a:lnSpc>
                <a:spcPts val="1344"/>
              </a:lnSpc>
              <a:spcBef>
                <a:spcPts val="0"/>
              </a:spcBef>
              <a:spcAft>
                <a:spcPts val="0"/>
              </a:spcAft>
            </a:pPr>
            <a:r>
              <a:rPr sz="1100" dirty="0">
                <a:solidFill>
                  <a:srgbClr val="000000"/>
                </a:solidFill>
                <a:latin typeface="Calibri"/>
                <a:cs typeface="Calibri"/>
              </a:rPr>
              <a:t>pode danificar o motor.</a:t>
            </a:r>
          </a:p>
        </p:txBody>
      </p:sp>
      <p:sp>
        <p:nvSpPr>
          <p:cNvPr id="16" name="object 16"/>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927608"/>
            <a:ext cx="2516124" cy="158038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3228848"/>
            <a:ext cx="6301740" cy="63246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684275" y="713598"/>
            <a:ext cx="2042362"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Enchimento</a:t>
            </a:r>
            <a:r>
              <a:rPr sz="1100" b="1" spc="-10" dirty="0">
                <a:solidFill>
                  <a:srgbClr val="4F81BD"/>
                </a:solidFill>
                <a:latin typeface="Cambria"/>
                <a:cs typeface="Cambria"/>
              </a:rPr>
              <a:t> </a:t>
            </a:r>
            <a:r>
              <a:rPr sz="1100" b="1" dirty="0">
                <a:solidFill>
                  <a:srgbClr val="4F81BD"/>
                </a:solidFill>
                <a:latin typeface="Cambria"/>
                <a:cs typeface="Cambria"/>
              </a:rPr>
              <a:t>de</a:t>
            </a:r>
            <a:r>
              <a:rPr sz="1100" b="1" spc="11" dirty="0">
                <a:solidFill>
                  <a:srgbClr val="4F81BD"/>
                </a:solidFill>
                <a:latin typeface="Cambria"/>
                <a:cs typeface="Cambria"/>
              </a:rPr>
              <a:t> </a:t>
            </a:r>
            <a:r>
              <a:rPr sz="1100" b="1" dirty="0">
                <a:solidFill>
                  <a:srgbClr val="4F81BD"/>
                </a:solidFill>
                <a:latin typeface="Cambria"/>
                <a:cs typeface="Cambria"/>
              </a:rPr>
              <a:t>óleo do</a:t>
            </a:r>
            <a:r>
              <a:rPr sz="1100" b="1" spc="-22" dirty="0">
                <a:solidFill>
                  <a:srgbClr val="4F81BD"/>
                </a:solidFill>
                <a:latin typeface="Cambria"/>
                <a:cs typeface="Cambria"/>
              </a:rPr>
              <a:t> </a:t>
            </a:r>
            <a:r>
              <a:rPr sz="1100" b="1" dirty="0">
                <a:solidFill>
                  <a:srgbClr val="4F81BD"/>
                </a:solidFill>
                <a:latin typeface="Cambria"/>
                <a:cs typeface="Cambria"/>
              </a:rPr>
              <a:t>motor</a:t>
            </a:r>
          </a:p>
        </p:txBody>
      </p:sp>
      <p:sp>
        <p:nvSpPr>
          <p:cNvPr id="7" name="object 7"/>
          <p:cNvSpPr txBox="1"/>
          <p:nvPr/>
        </p:nvSpPr>
        <p:spPr>
          <a:xfrm>
            <a:off x="3313176" y="926684"/>
            <a:ext cx="367770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Confirme</a:t>
            </a:r>
            <a:r>
              <a:rPr sz="1100" spc="10" dirty="0">
                <a:solidFill>
                  <a:srgbClr val="000000"/>
                </a:solidFill>
                <a:latin typeface="Calibri"/>
                <a:cs typeface="Calibri"/>
              </a:rPr>
              <a:t> </a:t>
            </a:r>
            <a:r>
              <a:rPr sz="1100" dirty="0">
                <a:solidFill>
                  <a:srgbClr val="000000"/>
                </a:solidFill>
                <a:latin typeface="Calibri"/>
                <a:cs typeface="Calibri"/>
              </a:rPr>
              <a:t>que o parafuso</a:t>
            </a:r>
            <a:r>
              <a:rPr sz="1100" spc="-12" dirty="0">
                <a:solidFill>
                  <a:srgbClr val="000000"/>
                </a:solidFill>
                <a:latin typeface="Calibri"/>
                <a:cs typeface="Calibri"/>
              </a:rPr>
              <a:t> </a:t>
            </a:r>
            <a:r>
              <a:rPr sz="1100" dirty="0">
                <a:solidFill>
                  <a:srgbClr val="000000"/>
                </a:solidFill>
                <a:latin typeface="Calibri"/>
                <a:cs typeface="Calibri"/>
              </a:rPr>
              <a:t>de drenagem de óleo e</a:t>
            </a:r>
            <a:r>
              <a:rPr sz="1100" spc="18"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sua</a:t>
            </a:r>
            <a:r>
              <a:rPr sz="1100" spc="10" dirty="0">
                <a:solidFill>
                  <a:srgbClr val="000000"/>
                </a:solidFill>
                <a:latin typeface="Calibri"/>
                <a:cs typeface="Calibri"/>
              </a:rPr>
              <a:t> </a:t>
            </a:r>
            <a:r>
              <a:rPr sz="1100" dirty="0">
                <a:solidFill>
                  <a:srgbClr val="000000"/>
                </a:solidFill>
                <a:latin typeface="Calibri"/>
                <a:cs typeface="Calibri"/>
              </a:rPr>
              <a:t>anilha</a:t>
            </a:r>
          </a:p>
          <a:p>
            <a:pPr marL="0" marR="0">
              <a:lnSpc>
                <a:spcPts val="1344"/>
              </a:lnSpc>
              <a:spcBef>
                <a:spcPts val="50"/>
              </a:spcBef>
              <a:spcAft>
                <a:spcPts val="0"/>
              </a:spcAft>
            </a:pPr>
            <a:r>
              <a:rPr sz="1100" dirty="0">
                <a:solidFill>
                  <a:srgbClr val="000000"/>
                </a:solidFill>
                <a:latin typeface="Calibri"/>
                <a:cs typeface="Calibri"/>
              </a:rPr>
              <a:t>vedante estão bem</a:t>
            </a:r>
            <a:r>
              <a:rPr sz="1100" spc="15" dirty="0">
                <a:solidFill>
                  <a:srgbClr val="000000"/>
                </a:solidFill>
                <a:latin typeface="Calibri"/>
                <a:cs typeface="Calibri"/>
              </a:rPr>
              <a:t> </a:t>
            </a:r>
            <a:r>
              <a:rPr sz="1100" dirty="0">
                <a:solidFill>
                  <a:srgbClr val="000000"/>
                </a:solidFill>
                <a:latin typeface="Calibri"/>
                <a:cs typeface="Calibri"/>
              </a:rPr>
              <a:t>montados e apertados.</a:t>
            </a:r>
          </a:p>
        </p:txBody>
      </p:sp>
      <p:sp>
        <p:nvSpPr>
          <p:cNvPr id="8" name="object 8"/>
          <p:cNvSpPr txBox="1"/>
          <p:nvPr/>
        </p:nvSpPr>
        <p:spPr>
          <a:xfrm>
            <a:off x="3313176" y="1318352"/>
            <a:ext cx="3785193"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Confirme também que a tampa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cartucho do filtro de óleo</a:t>
            </a:r>
          </a:p>
          <a:p>
            <a:pPr marL="0" marR="0">
              <a:lnSpc>
                <a:spcPts val="1344"/>
              </a:lnSpc>
              <a:spcBef>
                <a:spcPts val="50"/>
              </a:spcBef>
              <a:spcAft>
                <a:spcPts val="0"/>
              </a:spcAft>
            </a:pPr>
            <a:r>
              <a:rPr sz="1100" dirty="0">
                <a:solidFill>
                  <a:srgbClr val="000000"/>
                </a:solidFill>
                <a:latin typeface="Calibri"/>
                <a:cs typeface="Calibri"/>
              </a:rPr>
              <a:t>está bem montada, assim como todos os</a:t>
            </a:r>
            <a:r>
              <a:rPr sz="1100" spc="10" dirty="0">
                <a:solidFill>
                  <a:srgbClr val="000000"/>
                </a:solidFill>
                <a:latin typeface="Calibri"/>
                <a:cs typeface="Calibri"/>
              </a:rPr>
              <a:t> </a:t>
            </a:r>
            <a:r>
              <a:rPr sz="1100" dirty="0">
                <a:solidFill>
                  <a:srgbClr val="000000"/>
                </a:solidFill>
                <a:latin typeface="Calibri"/>
                <a:cs typeface="Calibri"/>
              </a:rPr>
              <a:t>parafusos</a:t>
            </a:r>
            <a:r>
              <a:rPr sz="1100" spc="-15" dirty="0">
                <a:solidFill>
                  <a:srgbClr val="000000"/>
                </a:solidFill>
                <a:latin typeface="Calibri"/>
                <a:cs typeface="Calibri"/>
              </a:rPr>
              <a:t> </a:t>
            </a:r>
            <a:r>
              <a:rPr sz="1100" dirty="0">
                <a:solidFill>
                  <a:srgbClr val="000000"/>
                </a:solidFill>
                <a:latin typeface="Calibri"/>
                <a:cs typeface="Calibri"/>
              </a:rPr>
              <a:t>e</a:t>
            </a:r>
            <a:r>
              <a:rPr sz="1100" spc="18" dirty="0">
                <a:solidFill>
                  <a:srgbClr val="000000"/>
                </a:solidFill>
                <a:latin typeface="Calibri"/>
                <a:cs typeface="Calibri"/>
              </a:rPr>
              <a:t> </a:t>
            </a:r>
            <a:r>
              <a:rPr sz="1100" dirty="0">
                <a:solidFill>
                  <a:srgbClr val="000000"/>
                </a:solidFill>
                <a:latin typeface="Calibri"/>
                <a:cs typeface="Calibri"/>
              </a:rPr>
              <a:t>juntas que</a:t>
            </a:r>
          </a:p>
          <a:p>
            <a:pPr marL="0" marR="0">
              <a:lnSpc>
                <a:spcPts val="1344"/>
              </a:lnSpc>
              <a:spcBef>
                <a:spcPts val="0"/>
              </a:spcBef>
              <a:spcAft>
                <a:spcPts val="0"/>
              </a:spcAft>
            </a:pPr>
            <a:r>
              <a:rPr sz="1100" dirty="0">
                <a:solidFill>
                  <a:srgbClr val="000000"/>
                </a:solidFill>
                <a:latin typeface="Calibri"/>
                <a:cs typeface="Calibri"/>
              </a:rPr>
              <a:t>se tenham desmontado.</a:t>
            </a:r>
          </a:p>
        </p:txBody>
      </p:sp>
      <p:sp>
        <p:nvSpPr>
          <p:cNvPr id="9" name="object 9"/>
          <p:cNvSpPr txBox="1"/>
          <p:nvPr/>
        </p:nvSpPr>
        <p:spPr>
          <a:xfrm>
            <a:off x="3313176" y="1880708"/>
            <a:ext cx="3733421"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Encha com 2.500 ml de óleo</a:t>
            </a:r>
            <a:r>
              <a:rPr sz="1100" spc="19" dirty="0">
                <a:solidFill>
                  <a:srgbClr val="000000"/>
                </a:solidFill>
                <a:latin typeface="Calibri"/>
                <a:cs typeface="Calibri"/>
              </a:rPr>
              <a:t> </a:t>
            </a:r>
            <a:r>
              <a:rPr sz="1100" dirty="0">
                <a:solidFill>
                  <a:srgbClr val="000000"/>
                </a:solidFill>
                <a:latin typeface="Calibri"/>
                <a:cs typeface="Calibri"/>
              </a:rPr>
              <a:t>novo pelo orifício de enchimento</a:t>
            </a:r>
          </a:p>
          <a:p>
            <a:pPr marL="0" marR="0">
              <a:lnSpc>
                <a:spcPts val="1344"/>
              </a:lnSpc>
              <a:spcBef>
                <a:spcPts val="50"/>
              </a:spcBef>
              <a:spcAft>
                <a:spcPts val="0"/>
              </a:spcAft>
            </a:pP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cárter de óleo; certifique-se que o</a:t>
            </a:r>
            <a:r>
              <a:rPr sz="1100" spc="10" dirty="0">
                <a:solidFill>
                  <a:srgbClr val="000000"/>
                </a:solidFill>
                <a:latin typeface="Calibri"/>
                <a:cs typeface="Calibri"/>
              </a:rPr>
              <a:t> </a:t>
            </a:r>
            <a:r>
              <a:rPr sz="1100" dirty="0">
                <a:solidFill>
                  <a:srgbClr val="000000"/>
                </a:solidFill>
                <a:latin typeface="Calibri"/>
                <a:cs typeface="Calibri"/>
              </a:rPr>
              <a:t>nível de óleo </a:t>
            </a:r>
            <a:r>
              <a:rPr sz="1100" spc="11" dirty="0">
                <a:solidFill>
                  <a:srgbClr val="000000"/>
                </a:solidFill>
                <a:latin typeface="Calibri"/>
                <a:cs typeface="Calibri"/>
              </a:rPr>
              <a:t>se</a:t>
            </a:r>
            <a:r>
              <a:rPr sz="1100" spc="-35" dirty="0">
                <a:solidFill>
                  <a:srgbClr val="000000"/>
                </a:solidFill>
                <a:latin typeface="Calibri"/>
                <a:cs typeface="Calibri"/>
              </a:rPr>
              <a:t> </a:t>
            </a:r>
            <a:r>
              <a:rPr sz="1100" dirty="0">
                <a:solidFill>
                  <a:srgbClr val="000000"/>
                </a:solidFill>
                <a:latin typeface="Calibri"/>
                <a:cs typeface="Calibri"/>
              </a:rPr>
              <a:t>encontra</a:t>
            </a:r>
          </a:p>
          <a:p>
            <a:pPr marL="0" marR="0">
              <a:lnSpc>
                <a:spcPts val="1344"/>
              </a:lnSpc>
              <a:spcBef>
                <a:spcPts val="0"/>
              </a:spcBef>
              <a:spcAft>
                <a:spcPts val="0"/>
              </a:spcAft>
            </a:pPr>
            <a:r>
              <a:rPr sz="1100" dirty="0">
                <a:solidFill>
                  <a:srgbClr val="000000"/>
                </a:solidFill>
                <a:latin typeface="Calibri"/>
                <a:cs typeface="Calibri"/>
              </a:rPr>
              <a:t>entre os níveis MAX</a:t>
            </a:r>
            <a:r>
              <a:rPr sz="1100" spc="-12" dirty="0">
                <a:solidFill>
                  <a:srgbClr val="000000"/>
                </a:solidFill>
                <a:latin typeface="Calibri"/>
                <a:cs typeface="Calibri"/>
              </a:rPr>
              <a:t> </a:t>
            </a:r>
            <a:r>
              <a:rPr sz="1100" dirty="0">
                <a:solidFill>
                  <a:srgbClr val="000000"/>
                </a:solidFill>
                <a:latin typeface="Calibri"/>
                <a:cs typeface="Calibri"/>
              </a:rPr>
              <a:t>e MIN,</a:t>
            </a:r>
            <a:r>
              <a:rPr sz="1100" spc="-10" dirty="0">
                <a:solidFill>
                  <a:srgbClr val="000000"/>
                </a:solidFill>
                <a:latin typeface="Calibri"/>
                <a:cs typeface="Calibri"/>
              </a:rPr>
              <a:t> </a:t>
            </a:r>
            <a:r>
              <a:rPr sz="1100" dirty="0">
                <a:solidFill>
                  <a:srgbClr val="000000"/>
                </a:solidFill>
                <a:latin typeface="Calibri"/>
                <a:cs typeface="Calibri"/>
              </a:rPr>
              <a:t>e depois aperte o parafuso do</a:t>
            </a:r>
          </a:p>
          <a:p>
            <a:pPr marL="0" marR="0">
              <a:lnSpc>
                <a:spcPts val="1344"/>
              </a:lnSpc>
              <a:spcBef>
                <a:spcPts val="50"/>
              </a:spcBef>
              <a:spcAft>
                <a:spcPts val="0"/>
              </a:spcAft>
            </a:pPr>
            <a:r>
              <a:rPr sz="1100" dirty="0">
                <a:solidFill>
                  <a:srgbClr val="000000"/>
                </a:solidFill>
                <a:latin typeface="Calibri"/>
                <a:cs typeface="Calibri"/>
              </a:rPr>
              <a:t>orifício de enchimento de óleo</a:t>
            </a:r>
            <a:r>
              <a:rPr sz="1100" spc="12" dirty="0">
                <a:solidFill>
                  <a:srgbClr val="000000"/>
                </a:solidFill>
                <a:latin typeface="Calibri"/>
                <a:cs typeface="Calibri"/>
              </a:rPr>
              <a:t> </a:t>
            </a:r>
            <a:r>
              <a:rPr sz="1100" dirty="0">
                <a:solidFill>
                  <a:srgbClr val="000000"/>
                </a:solidFill>
                <a:latin typeface="Calibri"/>
                <a:cs typeface="Calibri"/>
              </a:rPr>
              <a:t>do motor. Ligue o motor,</a:t>
            </a:r>
          </a:p>
        </p:txBody>
      </p:sp>
      <p:sp>
        <p:nvSpPr>
          <p:cNvPr id="10" name="object 10"/>
          <p:cNvSpPr txBox="1"/>
          <p:nvPr/>
        </p:nvSpPr>
        <p:spPr>
          <a:xfrm>
            <a:off x="684274" y="2563460"/>
            <a:ext cx="5614255"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mantenha-o </a:t>
            </a:r>
            <a:r>
              <a:rPr lang="pt-BR" sz="1100">
                <a:solidFill>
                  <a:srgbClr val="000000"/>
                </a:solidFill>
                <a:latin typeface="Calibri"/>
                <a:cs typeface="Calibri"/>
              </a:rPr>
              <a:t>em marcha lenta </a:t>
            </a:r>
            <a:r>
              <a:rPr sz="1100">
                <a:solidFill>
                  <a:srgbClr val="000000"/>
                </a:solidFill>
                <a:latin typeface="Calibri"/>
                <a:cs typeface="Calibri"/>
              </a:rPr>
              <a:t>durante </a:t>
            </a:r>
            <a:r>
              <a:rPr sz="1100" dirty="0">
                <a:solidFill>
                  <a:srgbClr val="000000"/>
                </a:solidFill>
                <a:latin typeface="Calibri"/>
                <a:cs typeface="Calibri"/>
              </a:rPr>
              <a:t>alguns minutos</a:t>
            </a:r>
            <a:r>
              <a:rPr sz="1100" spc="-11" dirty="0">
                <a:solidFill>
                  <a:srgbClr val="000000"/>
                </a:solidFill>
                <a:latin typeface="Calibri"/>
                <a:cs typeface="Calibri"/>
              </a:rPr>
              <a:t> </a:t>
            </a:r>
            <a:r>
              <a:rPr sz="1100" dirty="0">
                <a:solidFill>
                  <a:srgbClr val="000000"/>
                </a:solidFill>
                <a:latin typeface="Calibri"/>
                <a:cs typeface="Calibri"/>
              </a:rPr>
              <a:t>e verifique </a:t>
            </a:r>
            <a:r>
              <a:rPr sz="1100" spc="11" dirty="0">
                <a:solidFill>
                  <a:srgbClr val="000000"/>
                </a:solidFill>
                <a:latin typeface="Calibri"/>
                <a:cs typeface="Calibri"/>
              </a:rPr>
              <a:t>se</a:t>
            </a:r>
            <a:r>
              <a:rPr sz="1100" dirty="0">
                <a:solidFill>
                  <a:srgbClr val="000000"/>
                </a:solidFill>
                <a:latin typeface="Calibri"/>
                <a:cs typeface="Calibri"/>
              </a:rPr>
              <a:t> não surgem</a:t>
            </a:r>
            <a:r>
              <a:rPr sz="1100" spc="18" dirty="0">
                <a:solidFill>
                  <a:srgbClr val="000000"/>
                </a:solidFill>
                <a:latin typeface="Calibri"/>
                <a:cs typeface="Calibri"/>
              </a:rPr>
              <a:t> </a:t>
            </a:r>
            <a:r>
              <a:rPr sz="1100" dirty="0">
                <a:solidFill>
                  <a:srgbClr val="000000"/>
                </a:solidFill>
                <a:latin typeface="Calibri"/>
                <a:cs typeface="Calibri"/>
              </a:rPr>
              <a:t>fugas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óleo.</a:t>
            </a:r>
          </a:p>
        </p:txBody>
      </p:sp>
      <p:sp>
        <p:nvSpPr>
          <p:cNvPr id="11" name="object 11"/>
          <p:cNvSpPr txBox="1"/>
          <p:nvPr/>
        </p:nvSpPr>
        <p:spPr>
          <a:xfrm>
            <a:off x="684275" y="2784440"/>
            <a:ext cx="201950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Volte</a:t>
            </a:r>
            <a:r>
              <a:rPr sz="1100" spc="-17" dirty="0">
                <a:solidFill>
                  <a:srgbClr val="000000"/>
                </a:solidFill>
                <a:latin typeface="Calibri"/>
                <a:cs typeface="Calibri"/>
              </a:rPr>
              <a:t> </a:t>
            </a:r>
            <a:r>
              <a:rPr sz="1100" dirty="0">
                <a:solidFill>
                  <a:srgbClr val="000000"/>
                </a:solidFill>
                <a:latin typeface="Calibri"/>
                <a:cs typeface="Calibri"/>
              </a:rPr>
              <a:t>a verificar o nível</a:t>
            </a:r>
            <a:r>
              <a:rPr sz="1100" spc="-12" dirty="0">
                <a:solidFill>
                  <a:srgbClr val="000000"/>
                </a:solidFill>
                <a:latin typeface="Calibri"/>
                <a:cs typeface="Calibri"/>
              </a:rPr>
              <a:t> </a:t>
            </a:r>
            <a:r>
              <a:rPr sz="1100" dirty="0">
                <a:solidFill>
                  <a:srgbClr val="000000"/>
                </a:solidFill>
                <a:latin typeface="Calibri"/>
                <a:cs typeface="Calibri"/>
              </a:rPr>
              <a:t>de óleo.</a:t>
            </a:r>
          </a:p>
        </p:txBody>
      </p:sp>
      <p:sp>
        <p:nvSpPr>
          <p:cNvPr id="12" name="object 12"/>
          <p:cNvSpPr txBox="1"/>
          <p:nvPr/>
        </p:nvSpPr>
        <p:spPr>
          <a:xfrm>
            <a:off x="3427476" y="3234020"/>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3" name="object 13"/>
          <p:cNvSpPr txBox="1"/>
          <p:nvPr/>
        </p:nvSpPr>
        <p:spPr>
          <a:xfrm>
            <a:off x="755904" y="3461593"/>
            <a:ext cx="5874713"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a:t>
            </a:r>
            <a:r>
              <a:rPr sz="1100" spc="10" dirty="0">
                <a:solidFill>
                  <a:srgbClr val="000000"/>
                </a:solidFill>
                <a:latin typeface="Calibri"/>
                <a:cs typeface="Calibri"/>
              </a:rPr>
              <a:t> </a:t>
            </a:r>
            <a:r>
              <a:rPr sz="1100" dirty="0">
                <a:solidFill>
                  <a:srgbClr val="000000"/>
                </a:solidFill>
                <a:latin typeface="Calibri"/>
                <a:cs typeface="Calibri"/>
              </a:rPr>
              <a:t>utilize óleos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características</a:t>
            </a:r>
            <a:r>
              <a:rPr sz="1100" spc="-10" dirty="0">
                <a:solidFill>
                  <a:srgbClr val="000000"/>
                </a:solidFill>
                <a:latin typeface="Calibri"/>
                <a:cs typeface="Calibri"/>
              </a:rPr>
              <a:t> </a:t>
            </a:r>
            <a:r>
              <a:rPr sz="1100" dirty="0">
                <a:solidFill>
                  <a:srgbClr val="000000"/>
                </a:solidFill>
                <a:latin typeface="Calibri"/>
                <a:cs typeface="Calibri"/>
              </a:rPr>
              <a:t>incorretas </a:t>
            </a:r>
            <a:r>
              <a:rPr sz="1100" spc="19" dirty="0">
                <a:solidFill>
                  <a:srgbClr val="000000"/>
                </a:solidFill>
                <a:latin typeface="Calibri"/>
                <a:cs typeface="Calibri"/>
              </a:rPr>
              <a:t>ou</a:t>
            </a:r>
            <a:r>
              <a:rPr sz="1100" spc="-22" dirty="0">
                <a:solidFill>
                  <a:srgbClr val="000000"/>
                </a:solidFill>
                <a:latin typeface="Calibri"/>
                <a:cs typeface="Calibri"/>
              </a:rPr>
              <a:t> </a:t>
            </a:r>
            <a:r>
              <a:rPr sz="1100" dirty="0">
                <a:solidFill>
                  <a:srgbClr val="000000"/>
                </a:solidFill>
                <a:latin typeface="Calibri"/>
                <a:cs typeface="Calibri"/>
              </a:rPr>
              <a:t>de</a:t>
            </a:r>
            <a:r>
              <a:rPr sz="1100" spc="-14" dirty="0">
                <a:solidFill>
                  <a:srgbClr val="000000"/>
                </a:solidFill>
                <a:latin typeface="Calibri"/>
                <a:cs typeface="Calibri"/>
              </a:rPr>
              <a:t> </a:t>
            </a:r>
            <a:r>
              <a:rPr sz="1100" dirty="0">
                <a:solidFill>
                  <a:srgbClr val="000000"/>
                </a:solidFill>
                <a:latin typeface="Calibri"/>
                <a:cs typeface="Calibri"/>
              </a:rPr>
              <a:t>má qualidade, já</a:t>
            </a:r>
            <a:r>
              <a:rPr sz="1100" spc="12" dirty="0">
                <a:solidFill>
                  <a:srgbClr val="000000"/>
                </a:solidFill>
                <a:latin typeface="Calibri"/>
                <a:cs typeface="Calibri"/>
              </a:rPr>
              <a:t> </a:t>
            </a:r>
            <a:r>
              <a:rPr sz="1100" dirty="0">
                <a:solidFill>
                  <a:srgbClr val="000000"/>
                </a:solidFill>
                <a:latin typeface="Calibri"/>
                <a:cs typeface="Calibri"/>
              </a:rPr>
              <a:t>que podem danificar o motor, o</a:t>
            </a:r>
          </a:p>
          <a:p>
            <a:pPr marL="0" marR="0">
              <a:lnSpc>
                <a:spcPts val="1344"/>
              </a:lnSpc>
              <a:spcBef>
                <a:spcPts val="50"/>
              </a:spcBef>
              <a:spcAft>
                <a:spcPts val="0"/>
              </a:spcAft>
            </a:pPr>
            <a:r>
              <a:rPr sz="1100" dirty="0">
                <a:solidFill>
                  <a:srgbClr val="000000"/>
                </a:solidFill>
                <a:latin typeface="Calibri"/>
                <a:cs typeface="Calibri"/>
              </a:rPr>
              <a:t>sistema de injeção,</a:t>
            </a:r>
            <a:r>
              <a:rPr sz="1100" spc="-18" dirty="0">
                <a:solidFill>
                  <a:srgbClr val="000000"/>
                </a:solidFill>
                <a:latin typeface="Calibri"/>
                <a:cs typeface="Calibri"/>
              </a:rPr>
              <a:t> </a:t>
            </a:r>
            <a:r>
              <a:rPr sz="1100" dirty="0">
                <a:solidFill>
                  <a:srgbClr val="000000"/>
                </a:solidFill>
                <a:latin typeface="Calibri"/>
                <a:cs typeface="Calibri"/>
              </a:rPr>
              <a:t>e reduzir a vida útil da vela</a:t>
            </a:r>
            <a:r>
              <a:rPr sz="1100" spc="-18" dirty="0">
                <a:solidFill>
                  <a:srgbClr val="000000"/>
                </a:solidFill>
                <a:latin typeface="Calibri"/>
                <a:cs typeface="Calibri"/>
              </a:rPr>
              <a:t> </a:t>
            </a:r>
            <a:r>
              <a:rPr sz="1100" dirty="0">
                <a:solidFill>
                  <a:srgbClr val="000000"/>
                </a:solidFill>
                <a:latin typeface="Calibri"/>
                <a:cs typeface="Calibri"/>
              </a:rPr>
              <a:t>ou o catalisador no silenciador.</a:t>
            </a:r>
          </a:p>
        </p:txBody>
      </p:sp>
      <p:sp>
        <p:nvSpPr>
          <p:cNvPr id="14" name="object 14"/>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95</a:t>
            </a:r>
          </a:p>
        </p:txBody>
      </p:sp>
      <p:sp>
        <p:nvSpPr>
          <p:cNvPr id="15" name="object 4">
            <a:extLst>
              <a:ext uri="{FF2B5EF4-FFF2-40B4-BE49-F238E27FC236}">
                <a16:creationId xmlns:a16="http://schemas.microsoft.com/office/drawing/2014/main" id="{D38AE876-AC21-ACC7-20A2-09323B774C15}"/>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731012"/>
            <a:ext cx="6301740" cy="10927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3369564" y="73618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6" name="object 6"/>
          <p:cNvSpPr txBox="1"/>
          <p:nvPr/>
        </p:nvSpPr>
        <p:spPr>
          <a:xfrm>
            <a:off x="647700" y="963757"/>
            <a:ext cx="6246556" cy="679673"/>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As características de óleo</a:t>
            </a:r>
            <a:r>
              <a:rPr sz="1100" spc="18" dirty="0">
                <a:solidFill>
                  <a:srgbClr val="000000"/>
                </a:solidFill>
                <a:latin typeface="Calibri"/>
                <a:cs typeface="Calibri"/>
              </a:rPr>
              <a:t> </a:t>
            </a:r>
            <a:r>
              <a:rPr sz="1100" dirty="0">
                <a:solidFill>
                  <a:srgbClr val="000000"/>
                </a:solidFill>
                <a:latin typeface="Calibri"/>
                <a:cs typeface="Calibri"/>
              </a:rPr>
              <a:t>recomendadas</a:t>
            </a:r>
            <a:r>
              <a:rPr sz="1100" spc="-10" dirty="0">
                <a:solidFill>
                  <a:srgbClr val="000000"/>
                </a:solidFill>
                <a:latin typeface="Calibri"/>
                <a:cs typeface="Calibri"/>
              </a:rPr>
              <a:t> </a:t>
            </a:r>
            <a:r>
              <a:rPr sz="1100" dirty="0">
                <a:solidFill>
                  <a:srgbClr val="000000"/>
                </a:solidFill>
                <a:latin typeface="Calibri"/>
                <a:cs typeface="Calibri"/>
              </a:rPr>
              <a:t>são</a:t>
            </a:r>
            <a:r>
              <a:rPr sz="1100">
                <a:solidFill>
                  <a:srgbClr val="000000"/>
                </a:solidFill>
                <a:latin typeface="Calibri"/>
                <a:cs typeface="Calibri"/>
              </a:rPr>
              <a:t>: SAE 10W/</a:t>
            </a:r>
            <a:r>
              <a:rPr lang="pt-BR" sz="1100">
                <a:solidFill>
                  <a:srgbClr val="000000"/>
                </a:solidFill>
                <a:latin typeface="Calibri"/>
                <a:cs typeface="Calibri"/>
              </a:rPr>
              <a:t>4</a:t>
            </a:r>
            <a:r>
              <a:rPr sz="1100">
                <a:solidFill>
                  <a:srgbClr val="000000"/>
                </a:solidFill>
                <a:latin typeface="Calibri"/>
                <a:cs typeface="Calibri"/>
              </a:rPr>
              <a:t>0</a:t>
            </a:r>
            <a:r>
              <a:rPr sz="1100" spc="19">
                <a:solidFill>
                  <a:srgbClr val="000000"/>
                </a:solidFill>
                <a:latin typeface="Calibri"/>
                <a:cs typeface="Calibri"/>
              </a:rPr>
              <a:t> </a:t>
            </a:r>
            <a:r>
              <a:rPr sz="1100" dirty="0">
                <a:solidFill>
                  <a:srgbClr val="000000"/>
                </a:solidFill>
                <a:latin typeface="Calibri"/>
                <a:cs typeface="Calibri"/>
              </a:rPr>
              <a:t>com</a:t>
            </a:r>
            <a:r>
              <a:rPr sz="1100" spc="10" dirty="0">
                <a:solidFill>
                  <a:srgbClr val="000000"/>
                </a:solidFill>
                <a:latin typeface="Calibri"/>
                <a:cs typeface="Calibri"/>
              </a:rPr>
              <a:t> </a:t>
            </a:r>
            <a:r>
              <a:rPr sz="1100">
                <a:solidFill>
                  <a:srgbClr val="000000"/>
                </a:solidFill>
                <a:latin typeface="Calibri"/>
                <a:cs typeface="Calibri"/>
              </a:rPr>
              <a:t>qualidade</a:t>
            </a:r>
            <a:r>
              <a:rPr sz="1100" spc="10">
                <a:solidFill>
                  <a:srgbClr val="000000"/>
                </a:solidFill>
                <a:latin typeface="Calibri"/>
                <a:cs typeface="Calibri"/>
              </a:rPr>
              <a:t> </a:t>
            </a:r>
            <a:r>
              <a:rPr lang="pt-BR" sz="1100" spc="10">
                <a:solidFill>
                  <a:srgbClr val="000000"/>
                </a:solidFill>
                <a:latin typeface="Calibri"/>
                <a:cs typeface="Calibri"/>
              </a:rPr>
              <a:t>API </a:t>
            </a:r>
            <a:r>
              <a:rPr sz="1100">
                <a:solidFill>
                  <a:srgbClr val="000000"/>
                </a:solidFill>
                <a:latin typeface="Calibri"/>
                <a:cs typeface="Calibri"/>
              </a:rPr>
              <a:t>SJ</a:t>
            </a:r>
            <a:r>
              <a:rPr sz="1100" spc="-16">
                <a:solidFill>
                  <a:srgbClr val="000000"/>
                </a:solidFill>
                <a:latin typeface="Calibri"/>
                <a:cs typeface="Calibri"/>
              </a:rPr>
              <a:t> </a:t>
            </a:r>
            <a:r>
              <a:rPr sz="1100" dirty="0">
                <a:solidFill>
                  <a:srgbClr val="000000"/>
                </a:solidFill>
                <a:latin typeface="Calibri"/>
                <a:cs typeface="Calibri"/>
              </a:rPr>
              <a:t>ou superior</a:t>
            </a:r>
            <a:r>
              <a:rPr sz="1100" spc="-12" dirty="0">
                <a:solidFill>
                  <a:srgbClr val="000000"/>
                </a:solidFill>
                <a:latin typeface="Calibri"/>
                <a:cs typeface="Calibri"/>
              </a:rPr>
              <a:t> </a:t>
            </a:r>
            <a:r>
              <a:rPr sz="1100" dirty="0">
                <a:solidFill>
                  <a:srgbClr val="000000"/>
                </a:solidFill>
                <a:latin typeface="Calibri"/>
                <a:cs typeface="Calibri"/>
              </a:rPr>
              <a:t>e um </a:t>
            </a:r>
            <a:r>
              <a:rPr sz="1100">
                <a:solidFill>
                  <a:srgbClr val="000000"/>
                </a:solidFill>
                <a:latin typeface="Calibri"/>
                <a:cs typeface="Calibri"/>
              </a:rPr>
              <a:t>volume </a:t>
            </a:r>
            <a:r>
              <a:rPr sz="1100" spc="-15">
                <a:solidFill>
                  <a:srgbClr val="000000"/>
                </a:solidFill>
                <a:latin typeface="Calibri"/>
                <a:cs typeface="Calibri"/>
              </a:rPr>
              <a:t>de</a:t>
            </a:r>
            <a:r>
              <a:rPr lang="pt-BR" sz="1100" spc="-15">
                <a:solidFill>
                  <a:srgbClr val="000000"/>
                </a:solidFill>
                <a:latin typeface="Calibri"/>
                <a:cs typeface="Calibri"/>
              </a:rPr>
              <a:t> </a:t>
            </a:r>
            <a:r>
              <a:rPr sz="1100">
                <a:solidFill>
                  <a:srgbClr val="000000"/>
                </a:solidFill>
                <a:latin typeface="Calibri"/>
                <a:cs typeface="Calibri"/>
              </a:rPr>
              <a:t>óleo</a:t>
            </a:r>
            <a:r>
              <a:rPr sz="1100" spc="12">
                <a:solidFill>
                  <a:srgbClr val="000000"/>
                </a:solidFill>
                <a:latin typeface="Calibri"/>
                <a:cs typeface="Calibri"/>
              </a:rPr>
              <a:t> </a:t>
            </a:r>
            <a:r>
              <a:rPr sz="1100" dirty="0">
                <a:solidFill>
                  <a:srgbClr val="000000"/>
                </a:solidFill>
                <a:latin typeface="Calibri"/>
                <a:cs typeface="Calibri"/>
              </a:rPr>
              <a:t>de 2,5</a:t>
            </a:r>
            <a:r>
              <a:rPr sz="1100" spc="22" dirty="0">
                <a:solidFill>
                  <a:srgbClr val="000000"/>
                </a:solidFill>
                <a:latin typeface="Calibri"/>
                <a:cs typeface="Calibri"/>
              </a:rPr>
              <a:t> </a:t>
            </a:r>
            <a:r>
              <a:rPr sz="1100" dirty="0">
                <a:solidFill>
                  <a:srgbClr val="000000"/>
                </a:solidFill>
                <a:latin typeface="Calibri"/>
                <a:cs typeface="Calibri"/>
              </a:rPr>
              <a:t>litros.</a:t>
            </a:r>
          </a:p>
          <a:p>
            <a:pPr marL="0" marR="0">
              <a:lnSpc>
                <a:spcPts val="1344"/>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temperatura exterior ser inferior aos</a:t>
            </a:r>
            <a:r>
              <a:rPr sz="1100" spc="-14" dirty="0">
                <a:solidFill>
                  <a:srgbClr val="000000"/>
                </a:solidFill>
                <a:latin typeface="Calibri"/>
                <a:cs typeface="Calibri"/>
              </a:rPr>
              <a:t> </a:t>
            </a:r>
            <a:r>
              <a:rPr sz="1100" dirty="0">
                <a:solidFill>
                  <a:srgbClr val="000000"/>
                </a:solidFill>
                <a:latin typeface="Calibri"/>
                <a:cs typeface="Calibri"/>
              </a:rPr>
              <a:t>10</a:t>
            </a:r>
            <a:r>
              <a:rPr sz="1100" spc="15" dirty="0">
                <a:solidFill>
                  <a:srgbClr val="000000"/>
                </a:solidFill>
                <a:latin typeface="Calibri"/>
                <a:cs typeface="Calibri"/>
              </a:rPr>
              <a:t> </a:t>
            </a:r>
            <a:r>
              <a:rPr sz="1050" baseline="35999" dirty="0">
                <a:solidFill>
                  <a:srgbClr val="000000"/>
                </a:solidFill>
                <a:latin typeface="Calibri"/>
                <a:cs typeface="Calibri"/>
              </a:rPr>
              <a:t>o</a:t>
            </a:r>
            <a:r>
              <a:rPr sz="1100" dirty="0">
                <a:solidFill>
                  <a:srgbClr val="000000"/>
                </a:solidFill>
                <a:latin typeface="Calibri"/>
                <a:cs typeface="Calibri"/>
              </a:rPr>
              <a:t>C, sugere-se utilizar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SAE</a:t>
            </a:r>
            <a:r>
              <a:rPr sz="1100" spc="11" dirty="0">
                <a:solidFill>
                  <a:srgbClr val="000000"/>
                </a:solidFill>
                <a:latin typeface="Calibri"/>
                <a:cs typeface="Calibri"/>
              </a:rPr>
              <a:t> </a:t>
            </a:r>
            <a:r>
              <a:rPr sz="1100" dirty="0">
                <a:solidFill>
                  <a:srgbClr val="000000"/>
                </a:solidFill>
                <a:latin typeface="Calibri"/>
                <a:cs typeface="Calibri"/>
              </a:rPr>
              <a:t>5W/30 com qualidade SJ</a:t>
            </a:r>
          </a:p>
          <a:p>
            <a:pPr marL="0" marR="0">
              <a:lnSpc>
                <a:spcPts val="1344"/>
              </a:lnSpc>
              <a:spcBef>
                <a:spcPts val="50"/>
              </a:spcBef>
              <a:spcAft>
                <a:spcPts val="0"/>
              </a:spcAft>
            </a:pPr>
            <a:r>
              <a:rPr sz="1100" dirty="0">
                <a:solidFill>
                  <a:srgbClr val="000000"/>
                </a:solidFill>
                <a:latin typeface="Calibri"/>
                <a:cs typeface="Calibri"/>
              </a:rPr>
              <a:t>ou superior.</a:t>
            </a:r>
          </a:p>
        </p:txBody>
      </p:sp>
      <p:sp>
        <p:nvSpPr>
          <p:cNvPr id="7" name="object 7"/>
          <p:cNvSpPr txBox="1"/>
          <p:nvPr/>
        </p:nvSpPr>
        <p:spPr>
          <a:xfrm>
            <a:off x="647700" y="1646012"/>
            <a:ext cx="57618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Desfaça-se do óleo</a:t>
            </a:r>
            <a:r>
              <a:rPr sz="1100" spc="12" dirty="0">
                <a:solidFill>
                  <a:srgbClr val="000000"/>
                </a:solidFill>
                <a:latin typeface="Calibri"/>
                <a:cs typeface="Calibri"/>
              </a:rPr>
              <a:t> </a:t>
            </a:r>
            <a:r>
              <a:rPr sz="1100" dirty="0">
                <a:solidFill>
                  <a:srgbClr val="000000"/>
                </a:solidFill>
                <a:latin typeface="Calibri"/>
                <a:cs typeface="Calibri"/>
              </a:rPr>
              <a:t>usado e do</a:t>
            </a:r>
            <a:r>
              <a:rPr sz="1100" spc="14" dirty="0">
                <a:solidFill>
                  <a:srgbClr val="000000"/>
                </a:solidFill>
                <a:latin typeface="Calibri"/>
                <a:cs typeface="Calibri"/>
              </a:rPr>
              <a:t> </a:t>
            </a:r>
            <a:r>
              <a:rPr sz="1100" dirty="0">
                <a:solidFill>
                  <a:srgbClr val="000000"/>
                </a:solidFill>
                <a:latin typeface="Calibri"/>
                <a:cs typeface="Calibri"/>
              </a:rPr>
              <a:t>cartucho do</a:t>
            </a:r>
            <a:r>
              <a:rPr sz="1100" spc="21" dirty="0">
                <a:solidFill>
                  <a:srgbClr val="000000"/>
                </a:solidFill>
                <a:latin typeface="Calibri"/>
                <a:cs typeface="Calibri"/>
              </a:rPr>
              <a:t> </a:t>
            </a:r>
            <a:r>
              <a:rPr sz="1100" dirty="0">
                <a:solidFill>
                  <a:srgbClr val="000000"/>
                </a:solidFill>
                <a:latin typeface="Calibri"/>
                <a:cs typeface="Calibri"/>
              </a:rPr>
              <a:t>filtro de óleo de forma</a:t>
            </a:r>
            <a:r>
              <a:rPr sz="1100" spc="-21" dirty="0">
                <a:solidFill>
                  <a:srgbClr val="000000"/>
                </a:solidFill>
                <a:latin typeface="Calibri"/>
                <a:cs typeface="Calibri"/>
              </a:rPr>
              <a:t> </a:t>
            </a:r>
            <a:r>
              <a:rPr sz="1100" dirty="0">
                <a:solidFill>
                  <a:srgbClr val="000000"/>
                </a:solidFill>
                <a:latin typeface="Calibri"/>
                <a:cs typeface="Calibri"/>
              </a:rPr>
              <a:t>respeitadora do meio</a:t>
            </a:r>
            <a:r>
              <a:rPr sz="1100" spc="12" dirty="0">
                <a:solidFill>
                  <a:srgbClr val="000000"/>
                </a:solidFill>
                <a:latin typeface="Calibri"/>
                <a:cs typeface="Calibri"/>
              </a:rPr>
              <a:t> </a:t>
            </a:r>
            <a:r>
              <a:rPr sz="1100" dirty="0">
                <a:solidFill>
                  <a:srgbClr val="000000"/>
                </a:solidFill>
                <a:latin typeface="Calibri"/>
                <a:cs typeface="Calibri"/>
              </a:rPr>
              <a:t>ambiente.</a:t>
            </a:r>
          </a:p>
        </p:txBody>
      </p:sp>
      <p:sp>
        <p:nvSpPr>
          <p:cNvPr id="8" name="object 8"/>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96</a:t>
            </a:r>
          </a:p>
        </p:txBody>
      </p:sp>
      <p:sp>
        <p:nvSpPr>
          <p:cNvPr id="9" name="CaixaDeTexto 8">
            <a:extLst>
              <a:ext uri="{FF2B5EF4-FFF2-40B4-BE49-F238E27FC236}">
                <a16:creationId xmlns:a16="http://schemas.microsoft.com/office/drawing/2014/main" id="{F6F00E73-FFC8-0CB4-B85B-9D3644056FEE}"/>
              </a:ext>
            </a:extLst>
          </p:cNvPr>
          <p:cNvSpPr txBox="1"/>
          <p:nvPr/>
        </p:nvSpPr>
        <p:spPr>
          <a:xfrm>
            <a:off x="576072" y="1941069"/>
            <a:ext cx="3706234" cy="430887"/>
          </a:xfrm>
          <a:prstGeom prst="rect">
            <a:avLst/>
          </a:prstGeom>
          <a:noFill/>
        </p:spPr>
        <p:txBody>
          <a:bodyPr wrap="square" rtlCol="0">
            <a:spAutoFit/>
          </a:bodyPr>
          <a:lstStyle/>
          <a:p>
            <a:r>
              <a:rPr lang="pt-BR" sz="1100">
                <a:solidFill>
                  <a:srgbClr val="000000"/>
                </a:solidFill>
                <a:cs typeface="Calibri"/>
              </a:rPr>
              <a:t>A Voge Brasil recomenda lubrificantes </a:t>
            </a:r>
            <a:r>
              <a:rPr lang="pt-BR" sz="1100" b="1">
                <a:solidFill>
                  <a:schemeClr val="bg1"/>
                </a:solidFill>
                <a:highlight>
                  <a:srgbClr val="FF0000"/>
                </a:highlight>
                <a:cs typeface="Calibri"/>
              </a:rPr>
              <a:t>MOTUL 5100 10W40</a:t>
            </a:r>
          </a:p>
          <a:p>
            <a:endParaRPr lang="pt-BR" sz="11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2752" y="1053048"/>
            <a:ext cx="1488948" cy="268833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3307907"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Verificação e manutenção do líquido refrigerante</a:t>
            </a:r>
          </a:p>
        </p:txBody>
      </p:sp>
      <p:sp>
        <p:nvSpPr>
          <p:cNvPr id="6" name="object 6"/>
          <p:cNvSpPr txBox="1"/>
          <p:nvPr/>
        </p:nvSpPr>
        <p:spPr>
          <a:xfrm>
            <a:off x="2269236" y="1006405"/>
            <a:ext cx="479639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líquido</a:t>
            </a:r>
            <a:r>
              <a:rPr sz="1100" spc="19" dirty="0">
                <a:solidFill>
                  <a:srgbClr val="000000"/>
                </a:solidFill>
                <a:latin typeface="Calibri"/>
                <a:cs typeface="Calibri"/>
              </a:rPr>
              <a:t> </a:t>
            </a:r>
            <a:r>
              <a:rPr sz="1100" dirty="0">
                <a:solidFill>
                  <a:srgbClr val="000000"/>
                </a:solidFill>
                <a:latin typeface="Calibri"/>
                <a:cs typeface="Calibri"/>
              </a:rPr>
              <a:t>refrigerante elimina o</a:t>
            </a:r>
            <a:r>
              <a:rPr sz="1100" spc="17" dirty="0">
                <a:solidFill>
                  <a:srgbClr val="000000"/>
                </a:solidFill>
                <a:latin typeface="Calibri"/>
                <a:cs typeface="Calibri"/>
              </a:rPr>
              <a:t> </a:t>
            </a:r>
            <a:r>
              <a:rPr sz="1100" dirty="0">
                <a:solidFill>
                  <a:srgbClr val="000000"/>
                </a:solidFill>
                <a:latin typeface="Calibri"/>
                <a:cs typeface="Calibri"/>
              </a:rPr>
              <a:t>calor dos</a:t>
            </a:r>
            <a:r>
              <a:rPr sz="1100" spc="-16" dirty="0">
                <a:solidFill>
                  <a:srgbClr val="000000"/>
                </a:solidFill>
                <a:latin typeface="Calibri"/>
                <a:cs typeface="Calibri"/>
              </a:rPr>
              <a:t> </a:t>
            </a:r>
            <a:r>
              <a:rPr sz="1100" dirty="0">
                <a:solidFill>
                  <a:srgbClr val="000000"/>
                </a:solidFill>
                <a:latin typeface="Calibri"/>
                <a:cs typeface="Calibri"/>
              </a:rPr>
              <a:t>componentes do motor, mantendo-o na</a:t>
            </a:r>
          </a:p>
        </p:txBody>
      </p:sp>
      <p:sp>
        <p:nvSpPr>
          <p:cNvPr id="7" name="object 7"/>
          <p:cNvSpPr txBox="1"/>
          <p:nvPr/>
        </p:nvSpPr>
        <p:spPr>
          <a:xfrm>
            <a:off x="2269236" y="1177093"/>
            <a:ext cx="26519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sua temperatura normal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funcionamento.</a:t>
            </a:r>
          </a:p>
        </p:txBody>
      </p:sp>
      <p:sp>
        <p:nvSpPr>
          <p:cNvPr id="8" name="object 8"/>
          <p:cNvSpPr txBox="1"/>
          <p:nvPr/>
        </p:nvSpPr>
        <p:spPr>
          <a:xfrm>
            <a:off x="1498092" y="1230433"/>
            <a:ext cx="60286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Vaso de</a:t>
            </a:r>
          </a:p>
        </p:txBody>
      </p:sp>
      <p:sp>
        <p:nvSpPr>
          <p:cNvPr id="9" name="object 9"/>
          <p:cNvSpPr txBox="1"/>
          <p:nvPr/>
        </p:nvSpPr>
        <p:spPr>
          <a:xfrm>
            <a:off x="1453896" y="1401121"/>
            <a:ext cx="69336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expansão</a:t>
            </a:r>
          </a:p>
        </p:txBody>
      </p:sp>
      <p:sp>
        <p:nvSpPr>
          <p:cNvPr id="10" name="object 10"/>
          <p:cNvSpPr txBox="1"/>
          <p:nvPr/>
        </p:nvSpPr>
        <p:spPr>
          <a:xfrm>
            <a:off x="2269236" y="1398073"/>
            <a:ext cx="465818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Certifique-se que o nível de refrigerante e o seu abastecimento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realizam</a:t>
            </a:r>
            <a:r>
              <a:rPr sz="1100" spc="17" dirty="0">
                <a:solidFill>
                  <a:srgbClr val="000000"/>
                </a:solidFill>
                <a:latin typeface="Calibri"/>
                <a:cs typeface="Calibri"/>
              </a:rPr>
              <a:t> </a:t>
            </a:r>
            <a:r>
              <a:rPr sz="1100" spc="-15" dirty="0">
                <a:solidFill>
                  <a:srgbClr val="000000"/>
                </a:solidFill>
                <a:latin typeface="Calibri"/>
                <a:cs typeface="Calibri"/>
              </a:rPr>
              <a:t>no</a:t>
            </a:r>
          </a:p>
          <a:p>
            <a:pPr marL="0" marR="0">
              <a:lnSpc>
                <a:spcPts val="1343"/>
              </a:lnSpc>
              <a:spcBef>
                <a:spcPts val="50"/>
              </a:spcBef>
              <a:spcAft>
                <a:spcPts val="0"/>
              </a:spcAft>
            </a:pPr>
            <a:r>
              <a:rPr sz="1100" dirty="0">
                <a:solidFill>
                  <a:srgbClr val="000000"/>
                </a:solidFill>
                <a:latin typeface="Calibri"/>
                <a:cs typeface="Calibri"/>
              </a:rPr>
              <a:t>vaso</a:t>
            </a:r>
            <a:r>
              <a:rPr sz="1100" spc="-10" dirty="0">
                <a:solidFill>
                  <a:srgbClr val="000000"/>
                </a:solidFill>
                <a:latin typeface="Calibri"/>
                <a:cs typeface="Calibri"/>
              </a:rPr>
              <a:t> </a:t>
            </a:r>
            <a:r>
              <a:rPr sz="1100" dirty="0">
                <a:solidFill>
                  <a:srgbClr val="000000"/>
                </a:solidFill>
                <a:latin typeface="Calibri"/>
                <a:cs typeface="Calibri"/>
              </a:rPr>
              <a:t>de expansão.</a:t>
            </a:r>
          </a:p>
        </p:txBody>
      </p:sp>
      <p:sp>
        <p:nvSpPr>
          <p:cNvPr id="11" name="object 11"/>
          <p:cNvSpPr txBox="1"/>
          <p:nvPr/>
        </p:nvSpPr>
        <p:spPr>
          <a:xfrm>
            <a:off x="2269236" y="1789741"/>
            <a:ext cx="123707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Desligue o motor.</a:t>
            </a:r>
          </a:p>
        </p:txBody>
      </p:sp>
      <p:sp>
        <p:nvSpPr>
          <p:cNvPr id="12" name="object 12"/>
          <p:cNvSpPr txBox="1"/>
          <p:nvPr/>
        </p:nvSpPr>
        <p:spPr>
          <a:xfrm>
            <a:off x="2269236" y="2010721"/>
            <a:ext cx="483963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Devido a que o</a:t>
            </a:r>
            <a:r>
              <a:rPr sz="1100" spc="10" dirty="0">
                <a:solidFill>
                  <a:srgbClr val="000000"/>
                </a:solidFill>
                <a:latin typeface="Calibri"/>
                <a:cs typeface="Calibri"/>
              </a:rPr>
              <a:t> </a:t>
            </a:r>
            <a:r>
              <a:rPr sz="1100" dirty="0">
                <a:solidFill>
                  <a:srgbClr val="000000"/>
                </a:solidFill>
                <a:latin typeface="Calibri"/>
                <a:cs typeface="Calibri"/>
              </a:rPr>
              <a:t>refrigerante pode expandir-se com a temperatura, verifique o seu</a:t>
            </a:r>
          </a:p>
          <a:p>
            <a:pPr marL="0" marR="0">
              <a:lnSpc>
                <a:spcPts val="1344"/>
              </a:lnSpc>
              <a:spcBef>
                <a:spcPts val="50"/>
              </a:spcBef>
              <a:spcAft>
                <a:spcPts val="0"/>
              </a:spcAft>
            </a:pPr>
            <a:r>
              <a:rPr sz="1100" dirty="0">
                <a:solidFill>
                  <a:srgbClr val="000000"/>
                </a:solidFill>
                <a:latin typeface="Calibri"/>
                <a:cs typeface="Calibri"/>
              </a:rPr>
              <a:t>nível quando o motor arrefecer.</a:t>
            </a:r>
          </a:p>
        </p:txBody>
      </p:sp>
      <p:sp>
        <p:nvSpPr>
          <p:cNvPr id="13" name="object 13"/>
          <p:cNvSpPr txBox="1"/>
          <p:nvPr/>
        </p:nvSpPr>
        <p:spPr>
          <a:xfrm>
            <a:off x="2270759" y="2403913"/>
            <a:ext cx="307215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Certifique-se que a moto está</a:t>
            </a:r>
            <a:r>
              <a:rPr sz="1100" spc="-17" dirty="0">
                <a:solidFill>
                  <a:srgbClr val="000000"/>
                </a:solidFill>
                <a:latin typeface="Calibri"/>
                <a:cs typeface="Calibri"/>
              </a:rPr>
              <a:t> </a:t>
            </a:r>
            <a:r>
              <a:rPr sz="1100" dirty="0">
                <a:solidFill>
                  <a:srgbClr val="000000"/>
                </a:solidFill>
                <a:latin typeface="Calibri"/>
                <a:cs typeface="Calibri"/>
              </a:rPr>
              <a:t>em posição vertical.</a:t>
            </a:r>
          </a:p>
        </p:txBody>
      </p:sp>
      <p:sp>
        <p:nvSpPr>
          <p:cNvPr id="14" name="object 14"/>
          <p:cNvSpPr txBox="1"/>
          <p:nvPr/>
        </p:nvSpPr>
        <p:spPr>
          <a:xfrm>
            <a:off x="2270759" y="2624893"/>
            <a:ext cx="475801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Observe o nível no vaso de expansão e assegure-se que este se encontra dentro</a:t>
            </a:r>
          </a:p>
          <a:p>
            <a:pPr marL="0" marR="0">
              <a:lnSpc>
                <a:spcPts val="1343"/>
              </a:lnSpc>
              <a:spcBef>
                <a:spcPts val="50"/>
              </a:spcBef>
              <a:spcAft>
                <a:spcPts val="0"/>
              </a:spcAft>
            </a:pPr>
            <a:r>
              <a:rPr sz="1100" dirty="0">
                <a:solidFill>
                  <a:srgbClr val="000000"/>
                </a:solidFill>
                <a:latin typeface="Calibri"/>
                <a:cs typeface="Calibri"/>
              </a:rPr>
              <a:t>das marcas LOWER (inferior)</a:t>
            </a:r>
            <a:r>
              <a:rPr sz="1100" spc="11" dirty="0">
                <a:solidFill>
                  <a:srgbClr val="000000"/>
                </a:solidFill>
                <a:latin typeface="Calibri"/>
                <a:cs typeface="Calibri"/>
              </a:rPr>
              <a:t> </a:t>
            </a:r>
            <a:r>
              <a:rPr sz="1100" dirty="0">
                <a:solidFill>
                  <a:srgbClr val="000000"/>
                </a:solidFill>
                <a:latin typeface="Calibri"/>
                <a:cs typeface="Calibri"/>
              </a:rPr>
              <a:t>e UPPER (superior).</a:t>
            </a:r>
          </a:p>
        </p:txBody>
      </p:sp>
      <p:sp>
        <p:nvSpPr>
          <p:cNvPr id="15" name="object 15"/>
          <p:cNvSpPr txBox="1"/>
          <p:nvPr/>
        </p:nvSpPr>
        <p:spPr>
          <a:xfrm>
            <a:off x="2270759" y="3016561"/>
            <a:ext cx="442221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nível de refrigerante estar abaixo da marca LOWER,</a:t>
            </a:r>
            <a:r>
              <a:rPr sz="1100" spc="-10" dirty="0">
                <a:solidFill>
                  <a:srgbClr val="000000"/>
                </a:solidFill>
                <a:latin typeface="Calibri"/>
                <a:cs typeface="Calibri"/>
              </a:rPr>
              <a:t> </a:t>
            </a:r>
            <a:r>
              <a:rPr sz="1100" dirty="0">
                <a:solidFill>
                  <a:srgbClr val="000000"/>
                </a:solidFill>
                <a:latin typeface="Calibri"/>
                <a:cs typeface="Calibri"/>
              </a:rPr>
              <a:t>adicione</a:t>
            </a:r>
          </a:p>
          <a:p>
            <a:pPr marL="0" marR="0">
              <a:lnSpc>
                <a:spcPts val="1343"/>
              </a:lnSpc>
              <a:spcBef>
                <a:spcPts val="50"/>
              </a:spcBef>
              <a:spcAft>
                <a:spcPts val="0"/>
              </a:spcAft>
            </a:pPr>
            <a:r>
              <a:rPr sz="1100" dirty="0">
                <a:solidFill>
                  <a:srgbClr val="000000"/>
                </a:solidFill>
                <a:latin typeface="Calibri"/>
                <a:cs typeface="Calibri"/>
              </a:rPr>
              <a:t>refrigerante desde o bocal do</a:t>
            </a:r>
            <a:r>
              <a:rPr sz="1100" spc="22" dirty="0">
                <a:solidFill>
                  <a:srgbClr val="000000"/>
                </a:solidFill>
                <a:latin typeface="Calibri"/>
                <a:cs typeface="Calibri"/>
              </a:rPr>
              <a:t> </a:t>
            </a:r>
            <a:r>
              <a:rPr sz="1100" dirty="0">
                <a:solidFill>
                  <a:srgbClr val="000000"/>
                </a:solidFill>
                <a:latin typeface="Calibri"/>
                <a:cs typeface="Calibri"/>
              </a:rPr>
              <a:t>vaso de expansão.</a:t>
            </a:r>
          </a:p>
        </p:txBody>
      </p:sp>
      <p:sp>
        <p:nvSpPr>
          <p:cNvPr id="16" name="object 16"/>
          <p:cNvSpPr txBox="1"/>
          <p:nvPr/>
        </p:nvSpPr>
        <p:spPr>
          <a:xfrm>
            <a:off x="2270759" y="3408229"/>
            <a:ext cx="485757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10"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nível de refrigerante estar demasiado alto, o</a:t>
            </a:r>
            <a:r>
              <a:rPr sz="1100" spc="10" dirty="0">
                <a:solidFill>
                  <a:srgbClr val="000000"/>
                </a:solidFill>
                <a:latin typeface="Calibri"/>
                <a:cs typeface="Calibri"/>
              </a:rPr>
              <a:t> </a:t>
            </a:r>
            <a:r>
              <a:rPr sz="1100" dirty="0">
                <a:solidFill>
                  <a:srgbClr val="000000"/>
                </a:solidFill>
                <a:latin typeface="Calibri"/>
                <a:cs typeface="Calibri"/>
              </a:rPr>
              <a:t>refrigerante pode</a:t>
            </a:r>
          </a:p>
          <a:p>
            <a:pPr marL="0" marR="0">
              <a:lnSpc>
                <a:spcPts val="1343"/>
              </a:lnSpc>
              <a:spcBef>
                <a:spcPts val="50"/>
              </a:spcBef>
              <a:spcAft>
                <a:spcPts val="0"/>
              </a:spcAft>
            </a:pPr>
            <a:r>
              <a:rPr sz="1100" dirty="0">
                <a:solidFill>
                  <a:srgbClr val="000000"/>
                </a:solidFill>
                <a:latin typeface="Calibri"/>
                <a:cs typeface="Calibri"/>
              </a:rPr>
              <a:t>expandir-se com</a:t>
            </a:r>
            <a:r>
              <a:rPr sz="1100" spc="19" dirty="0">
                <a:solidFill>
                  <a:srgbClr val="000000"/>
                </a:solidFill>
                <a:latin typeface="Calibri"/>
                <a:cs typeface="Calibri"/>
              </a:rPr>
              <a:t> </a:t>
            </a:r>
            <a:r>
              <a:rPr sz="1100" dirty="0">
                <a:solidFill>
                  <a:srgbClr val="000000"/>
                </a:solidFill>
                <a:latin typeface="Calibri"/>
                <a:cs typeface="Calibri"/>
              </a:rPr>
              <a:t>o aumento de temperatura, o</a:t>
            </a:r>
            <a:r>
              <a:rPr sz="1100" spc="10" dirty="0">
                <a:solidFill>
                  <a:srgbClr val="000000"/>
                </a:solidFill>
                <a:latin typeface="Calibri"/>
                <a:cs typeface="Calibri"/>
              </a:rPr>
              <a:t> </a:t>
            </a:r>
            <a:r>
              <a:rPr sz="1100" dirty="0">
                <a:solidFill>
                  <a:srgbClr val="000000"/>
                </a:solidFill>
                <a:latin typeface="Calibri"/>
                <a:cs typeface="Calibri"/>
              </a:rPr>
              <a:t>que conduz ao transbordar do tubo</a:t>
            </a:r>
          </a:p>
        </p:txBody>
      </p:sp>
      <p:sp>
        <p:nvSpPr>
          <p:cNvPr id="17" name="object 17"/>
          <p:cNvSpPr txBox="1"/>
          <p:nvPr/>
        </p:nvSpPr>
        <p:spPr>
          <a:xfrm>
            <a:off x="842772" y="3573108"/>
            <a:ext cx="985239" cy="177639"/>
          </a:xfrm>
          <a:prstGeom prst="rect">
            <a:avLst/>
          </a:prstGeom>
        </p:spPr>
        <p:txBody>
          <a:bodyPr vert="horz" wrap="square" lIns="0" tIns="0" rIns="0" bIns="0" rtlCol="0">
            <a:spAutoFit/>
          </a:bodyPr>
          <a:lstStyle/>
          <a:p>
            <a:pPr marL="0" marR="0">
              <a:lnSpc>
                <a:spcPts val="1098"/>
              </a:lnSpc>
              <a:spcBef>
                <a:spcPts val="0"/>
              </a:spcBef>
              <a:spcAft>
                <a:spcPts val="0"/>
              </a:spcAft>
            </a:pPr>
            <a:r>
              <a:rPr sz="900" dirty="0">
                <a:solidFill>
                  <a:srgbClr val="000000"/>
                </a:solidFill>
                <a:latin typeface="Calibri"/>
                <a:cs typeface="Calibri"/>
              </a:rPr>
              <a:t>Vaso de expansão</a:t>
            </a:r>
          </a:p>
        </p:txBody>
      </p:sp>
      <p:sp>
        <p:nvSpPr>
          <p:cNvPr id="18" name="object 18"/>
          <p:cNvSpPr txBox="1"/>
          <p:nvPr/>
        </p:nvSpPr>
        <p:spPr>
          <a:xfrm>
            <a:off x="684275" y="3749605"/>
            <a:ext cx="229812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 descarga. Não o encha demasiado.</a:t>
            </a:r>
          </a:p>
        </p:txBody>
      </p:sp>
      <p:sp>
        <p:nvSpPr>
          <p:cNvPr id="19" name="object 19"/>
          <p:cNvSpPr txBox="1"/>
          <p:nvPr/>
        </p:nvSpPr>
        <p:spPr>
          <a:xfrm>
            <a:off x="684275" y="3970585"/>
            <a:ext cx="640739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adicionar frequente de</a:t>
            </a:r>
            <a:r>
              <a:rPr sz="1100" spc="-14" dirty="0">
                <a:solidFill>
                  <a:srgbClr val="000000"/>
                </a:solidFill>
                <a:latin typeface="Calibri"/>
                <a:cs typeface="Calibri"/>
              </a:rPr>
              <a:t> </a:t>
            </a:r>
            <a:r>
              <a:rPr sz="1100" dirty="0">
                <a:solidFill>
                  <a:srgbClr val="000000"/>
                </a:solidFill>
                <a:latin typeface="Calibri"/>
                <a:cs typeface="Calibri"/>
              </a:rPr>
              <a:t>refrigerante indica um mau funcionamento. Neste caso</a:t>
            </a:r>
            <a:r>
              <a:rPr sz="1100">
                <a:solidFill>
                  <a:srgbClr val="000000"/>
                </a:solidFill>
                <a:latin typeface="Calibri"/>
                <a:cs typeface="Calibri"/>
              </a:rPr>
              <a:t>, contate </a:t>
            </a:r>
            <a:r>
              <a:rPr sz="1100" dirty="0">
                <a:solidFill>
                  <a:srgbClr val="000000"/>
                </a:solidFill>
                <a:latin typeface="Calibri"/>
                <a:cs typeface="Calibri"/>
              </a:rPr>
              <a:t>com</a:t>
            </a:r>
            <a:r>
              <a:rPr sz="1100" spc="19"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sua Oficina</a:t>
            </a:r>
          </a:p>
          <a:p>
            <a:pPr marL="0" marR="0">
              <a:lnSpc>
                <a:spcPts val="1344"/>
              </a:lnSpc>
              <a:spcBef>
                <a:spcPts val="50"/>
              </a:spcBef>
              <a:spcAft>
                <a:spcPts val="0"/>
              </a:spcAft>
            </a:pPr>
            <a:r>
              <a:rPr sz="1100" dirty="0">
                <a:solidFill>
                  <a:srgbClr val="000000"/>
                </a:solidFill>
                <a:latin typeface="Calibri"/>
                <a:cs typeface="Calibri"/>
              </a:rPr>
              <a:t>Autorizada VOGE.</a:t>
            </a:r>
          </a:p>
        </p:txBody>
      </p:sp>
      <p:sp>
        <p:nvSpPr>
          <p:cNvPr id="20" name="object 20"/>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97</a:t>
            </a:r>
          </a:p>
        </p:txBody>
      </p:sp>
      <p:sp>
        <p:nvSpPr>
          <p:cNvPr id="21" name="object 4">
            <a:extLst>
              <a:ext uri="{FF2B5EF4-FFF2-40B4-BE49-F238E27FC236}">
                <a16:creationId xmlns:a16="http://schemas.microsoft.com/office/drawing/2014/main" id="{E36C26D9-C3EE-368C-650A-AAC5275761B3}"/>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1315212" y="1875535"/>
            <a:ext cx="4867656" cy="26334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731012"/>
            <a:ext cx="6301740" cy="80314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3319272" y="73618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7" name="object 7"/>
          <p:cNvSpPr txBox="1"/>
          <p:nvPr/>
        </p:nvSpPr>
        <p:spPr>
          <a:xfrm>
            <a:off x="647700" y="963757"/>
            <a:ext cx="6239197" cy="550147"/>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No</a:t>
            </a:r>
            <a:r>
              <a:rPr sz="1100" spc="16" dirty="0">
                <a:solidFill>
                  <a:srgbClr val="000000"/>
                </a:solidFill>
                <a:latin typeface="Calibri"/>
                <a:cs typeface="Calibri"/>
              </a:rPr>
              <a:t> </a:t>
            </a:r>
            <a:r>
              <a:rPr sz="1100" dirty="0">
                <a:solidFill>
                  <a:srgbClr val="000000"/>
                </a:solidFill>
                <a:latin typeface="Calibri"/>
                <a:cs typeface="Calibri"/>
              </a:rPr>
              <a:t>caso</a:t>
            </a:r>
            <a:r>
              <a:rPr sz="1100" spc="16" dirty="0">
                <a:solidFill>
                  <a:srgbClr val="000000"/>
                </a:solidFill>
                <a:latin typeface="Calibri"/>
                <a:cs typeface="Calibri"/>
              </a:rPr>
              <a:t> </a:t>
            </a:r>
            <a:r>
              <a:rPr sz="1100" dirty="0">
                <a:solidFill>
                  <a:srgbClr val="000000"/>
                </a:solidFill>
                <a:latin typeface="Calibri"/>
                <a:cs typeface="Calibri"/>
              </a:rPr>
              <a:t>de o vaso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expansão</a:t>
            </a:r>
            <a:r>
              <a:rPr sz="1100" spc="18" dirty="0">
                <a:solidFill>
                  <a:srgbClr val="000000"/>
                </a:solidFill>
                <a:latin typeface="Calibri"/>
                <a:cs typeface="Calibri"/>
              </a:rPr>
              <a:t> </a:t>
            </a:r>
            <a:r>
              <a:rPr sz="1100" dirty="0">
                <a:solidFill>
                  <a:srgbClr val="000000"/>
                </a:solidFill>
                <a:latin typeface="Calibri"/>
                <a:cs typeface="Calibri"/>
              </a:rPr>
              <a:t>ter secado por completo, não encha de líquido</a:t>
            </a:r>
            <a:r>
              <a:rPr sz="1100" spc="12" dirty="0">
                <a:solidFill>
                  <a:srgbClr val="000000"/>
                </a:solidFill>
                <a:latin typeface="Calibri"/>
                <a:cs typeface="Calibri"/>
              </a:rPr>
              <a:t> </a:t>
            </a:r>
            <a:r>
              <a:rPr sz="1100" dirty="0">
                <a:solidFill>
                  <a:srgbClr val="000000"/>
                </a:solidFill>
                <a:latin typeface="Calibri"/>
                <a:cs typeface="Calibri"/>
              </a:rPr>
              <a:t>refrigerante. Nesta situação,</a:t>
            </a:r>
          </a:p>
          <a:p>
            <a:pPr marL="0" marR="0">
              <a:lnSpc>
                <a:spcPts val="1343"/>
              </a:lnSpc>
              <a:spcBef>
                <a:spcPts val="50"/>
              </a:spcBef>
              <a:spcAft>
                <a:spcPts val="0"/>
              </a:spcAft>
            </a:pPr>
            <a:r>
              <a:rPr sz="1100" dirty="0">
                <a:solidFill>
                  <a:srgbClr val="000000"/>
                </a:solidFill>
                <a:latin typeface="Calibri"/>
                <a:cs typeface="Calibri"/>
              </a:rPr>
              <a:t>o </a:t>
            </a:r>
            <a:r>
              <a:rPr sz="1100" spc="14" dirty="0">
                <a:solidFill>
                  <a:srgbClr val="000000"/>
                </a:solidFill>
                <a:latin typeface="Calibri"/>
                <a:cs typeface="Calibri"/>
              </a:rPr>
              <a:t>ar</a:t>
            </a:r>
            <a:r>
              <a:rPr sz="1100" spc="-21" dirty="0">
                <a:solidFill>
                  <a:srgbClr val="000000"/>
                </a:solidFill>
                <a:latin typeface="Calibri"/>
                <a:cs typeface="Calibri"/>
              </a:rPr>
              <a:t> </a:t>
            </a:r>
            <a:r>
              <a:rPr sz="1100" dirty="0">
                <a:solidFill>
                  <a:srgbClr val="000000"/>
                </a:solidFill>
                <a:latin typeface="Calibri"/>
                <a:cs typeface="Calibri"/>
              </a:rPr>
              <a:t>que entrou no sistema de refrigeração</a:t>
            </a:r>
            <a:r>
              <a:rPr sz="1100" spc="18" dirty="0">
                <a:solidFill>
                  <a:srgbClr val="000000"/>
                </a:solidFill>
                <a:latin typeface="Calibri"/>
                <a:cs typeface="Calibri"/>
              </a:rPr>
              <a:t> </a:t>
            </a:r>
            <a:r>
              <a:rPr sz="1100" dirty="0">
                <a:solidFill>
                  <a:srgbClr val="000000"/>
                </a:solidFill>
                <a:latin typeface="Calibri"/>
                <a:cs typeface="Calibri"/>
              </a:rPr>
              <a:t>deve extrair-se primeiro, o que só pode ser</a:t>
            </a:r>
            <a:r>
              <a:rPr sz="1100" spc="-11" dirty="0">
                <a:solidFill>
                  <a:srgbClr val="000000"/>
                </a:solidFill>
                <a:latin typeface="Calibri"/>
                <a:cs typeface="Calibri"/>
              </a:rPr>
              <a:t> </a:t>
            </a:r>
            <a:r>
              <a:rPr sz="1100" dirty="0">
                <a:solidFill>
                  <a:srgbClr val="000000"/>
                </a:solidFill>
                <a:latin typeface="Calibri"/>
                <a:cs typeface="Calibri"/>
              </a:rPr>
              <a:t>efetuado</a:t>
            </a:r>
            <a:r>
              <a:rPr sz="1100" spc="12" dirty="0">
                <a:solidFill>
                  <a:srgbClr val="000000"/>
                </a:solidFill>
                <a:latin typeface="Calibri"/>
                <a:cs typeface="Calibri"/>
              </a:rPr>
              <a:t> </a:t>
            </a:r>
            <a:r>
              <a:rPr sz="1100" dirty="0">
                <a:solidFill>
                  <a:srgbClr val="000000"/>
                </a:solidFill>
                <a:latin typeface="Calibri"/>
                <a:cs typeface="Calibri"/>
              </a:rPr>
              <a:t>por uma</a:t>
            </a:r>
          </a:p>
          <a:p>
            <a:pPr marL="0" marR="0">
              <a:lnSpc>
                <a:spcPts val="1344"/>
              </a:lnSpc>
              <a:spcBef>
                <a:spcPts val="0"/>
              </a:spcBef>
              <a:spcAft>
                <a:spcPts val="0"/>
              </a:spcAft>
            </a:pPr>
            <a:r>
              <a:rPr sz="1100" dirty="0">
                <a:solidFill>
                  <a:srgbClr val="000000"/>
                </a:solidFill>
                <a:latin typeface="Calibri"/>
                <a:cs typeface="Calibri"/>
              </a:rPr>
              <a:t>Oficina Autorizada VOGE.</a:t>
            </a:r>
          </a:p>
        </p:txBody>
      </p:sp>
      <p:sp>
        <p:nvSpPr>
          <p:cNvPr id="8" name="object 8"/>
          <p:cNvSpPr txBox="1"/>
          <p:nvPr/>
        </p:nvSpPr>
        <p:spPr>
          <a:xfrm>
            <a:off x="576072" y="1660002"/>
            <a:ext cx="2450734"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Substituição do líquido refrigerante</a:t>
            </a:r>
          </a:p>
        </p:txBody>
      </p:sp>
      <p:sp>
        <p:nvSpPr>
          <p:cNvPr id="9" name="object 9"/>
          <p:cNvSpPr txBox="1"/>
          <p:nvPr/>
        </p:nvSpPr>
        <p:spPr>
          <a:xfrm>
            <a:off x="1488948" y="4195665"/>
            <a:ext cx="232969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Parafuso de drenagem do refrigerante</a:t>
            </a:r>
          </a:p>
        </p:txBody>
      </p:sp>
      <p:sp>
        <p:nvSpPr>
          <p:cNvPr id="10" name="object 10"/>
          <p:cNvSpPr txBox="1"/>
          <p:nvPr/>
        </p:nvSpPr>
        <p:spPr>
          <a:xfrm>
            <a:off x="3917024" y="4195665"/>
            <a:ext cx="224248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Bocal de enchimento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refrigerante</a:t>
            </a:r>
          </a:p>
        </p:txBody>
      </p:sp>
      <p:sp>
        <p:nvSpPr>
          <p:cNvPr id="11" name="object 11"/>
          <p:cNvSpPr txBox="1"/>
          <p:nvPr/>
        </p:nvSpPr>
        <p:spPr>
          <a:xfrm>
            <a:off x="576072"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684275" y="711800"/>
            <a:ext cx="209538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Drenagem do líquido</a:t>
            </a:r>
            <a:r>
              <a:rPr sz="1100" spc="19" dirty="0">
                <a:solidFill>
                  <a:srgbClr val="000000"/>
                </a:solidFill>
                <a:latin typeface="Calibri"/>
                <a:cs typeface="Calibri"/>
              </a:rPr>
              <a:t> </a:t>
            </a:r>
            <a:r>
              <a:rPr sz="1100" dirty="0">
                <a:solidFill>
                  <a:srgbClr val="000000"/>
                </a:solidFill>
                <a:latin typeface="Calibri"/>
                <a:cs typeface="Calibri"/>
              </a:rPr>
              <a:t>refrigerante:</a:t>
            </a:r>
          </a:p>
        </p:txBody>
      </p:sp>
      <p:sp>
        <p:nvSpPr>
          <p:cNvPr id="5" name="object 5"/>
          <p:cNvSpPr txBox="1"/>
          <p:nvPr/>
        </p:nvSpPr>
        <p:spPr>
          <a:xfrm>
            <a:off x="1133856" y="934304"/>
            <a:ext cx="4078098"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Mantenha a moto numa posição</a:t>
            </a:r>
            <a:r>
              <a:rPr sz="1100" spc="12" dirty="0">
                <a:solidFill>
                  <a:srgbClr val="000000"/>
                </a:solidFill>
                <a:latin typeface="Calibri"/>
                <a:cs typeface="Calibri"/>
              </a:rPr>
              <a:t> </a:t>
            </a:r>
            <a:r>
              <a:rPr sz="1100" dirty="0">
                <a:solidFill>
                  <a:srgbClr val="000000"/>
                </a:solidFill>
                <a:latin typeface="Calibri"/>
                <a:cs typeface="Calibri"/>
              </a:rPr>
              <a:t>vertical</a:t>
            </a:r>
            <a:r>
              <a:rPr sz="1100" spc="-21" dirty="0">
                <a:solidFill>
                  <a:srgbClr val="000000"/>
                </a:solidFill>
                <a:latin typeface="Calibri"/>
                <a:cs typeface="Calibri"/>
              </a:rPr>
              <a:t> </a:t>
            </a:r>
            <a:r>
              <a:rPr sz="1100" dirty="0">
                <a:solidFill>
                  <a:srgbClr val="000000"/>
                </a:solidFill>
                <a:latin typeface="Calibri"/>
                <a:cs typeface="Calibri"/>
              </a:rPr>
              <a:t>sobre um cavalete auxiliar.</a:t>
            </a:r>
          </a:p>
          <a:p>
            <a:pPr marL="0" marR="0">
              <a:lnSpc>
                <a:spcPts val="1347"/>
              </a:lnSpc>
              <a:spcBef>
                <a:spcPts val="442"/>
              </a:spcBef>
              <a:spcAft>
                <a:spcPts val="0"/>
              </a:spcAft>
            </a:pPr>
            <a:r>
              <a:rPr sz="1100" dirty="0">
                <a:solidFill>
                  <a:srgbClr val="000000"/>
                </a:solidFill>
                <a:latin typeface="Calibri"/>
                <a:cs typeface="Calibri"/>
              </a:rPr>
              <a:t>- Coloque uma bandeja sob</a:t>
            </a:r>
            <a:r>
              <a:rPr sz="1100" spc="-16" dirty="0">
                <a:solidFill>
                  <a:srgbClr val="000000"/>
                </a:solidFill>
                <a:latin typeface="Calibri"/>
                <a:cs typeface="Calibri"/>
              </a:rPr>
              <a:t> </a:t>
            </a:r>
            <a:r>
              <a:rPr sz="1100" dirty="0">
                <a:solidFill>
                  <a:srgbClr val="000000"/>
                </a:solidFill>
                <a:latin typeface="Calibri"/>
                <a:cs typeface="Calibri"/>
              </a:rPr>
              <a:t>o motor.</a:t>
            </a:r>
          </a:p>
        </p:txBody>
      </p:sp>
      <p:sp>
        <p:nvSpPr>
          <p:cNvPr id="6" name="object 6"/>
          <p:cNvSpPr txBox="1"/>
          <p:nvPr/>
        </p:nvSpPr>
        <p:spPr>
          <a:xfrm>
            <a:off x="1133856" y="1376264"/>
            <a:ext cx="561113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o parafuso de drenagem</a:t>
            </a:r>
            <a:r>
              <a:rPr sz="1100" spc="17"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refrigerante no lado</a:t>
            </a:r>
            <a:r>
              <a:rPr sz="1100" spc="14" dirty="0">
                <a:solidFill>
                  <a:srgbClr val="000000"/>
                </a:solidFill>
                <a:latin typeface="Calibri"/>
                <a:cs typeface="Calibri"/>
              </a:rPr>
              <a:t> </a:t>
            </a:r>
            <a:r>
              <a:rPr sz="1100" dirty="0">
                <a:solidFill>
                  <a:srgbClr val="000000"/>
                </a:solidFill>
                <a:latin typeface="Calibri"/>
                <a:cs typeface="Calibri"/>
              </a:rPr>
              <a:t>inferior direito </a:t>
            </a:r>
            <a:r>
              <a:rPr sz="1100" spc="-15" dirty="0">
                <a:solidFill>
                  <a:srgbClr val="000000"/>
                </a:solidFill>
                <a:latin typeface="Calibri"/>
                <a:cs typeface="Calibri"/>
              </a:rPr>
              <a:t>do</a:t>
            </a:r>
            <a:r>
              <a:rPr sz="1100" spc="11" dirty="0">
                <a:solidFill>
                  <a:srgbClr val="000000"/>
                </a:solidFill>
                <a:latin typeface="Calibri"/>
                <a:cs typeface="Calibri"/>
              </a:rPr>
              <a:t> </a:t>
            </a:r>
            <a:r>
              <a:rPr sz="1100" dirty="0">
                <a:solidFill>
                  <a:srgbClr val="000000"/>
                </a:solidFill>
                <a:latin typeface="Calibri"/>
                <a:cs typeface="Calibri"/>
              </a:rPr>
              <a:t>motor, já que todo o</a:t>
            </a:r>
          </a:p>
          <a:p>
            <a:pPr marL="0" marR="0">
              <a:lnSpc>
                <a:spcPts val="1344"/>
              </a:lnSpc>
              <a:spcBef>
                <a:spcPts val="50"/>
              </a:spcBef>
              <a:spcAft>
                <a:spcPts val="0"/>
              </a:spcAft>
            </a:pPr>
            <a:r>
              <a:rPr sz="1100" dirty="0">
                <a:solidFill>
                  <a:srgbClr val="000000"/>
                </a:solidFill>
                <a:latin typeface="Calibri"/>
                <a:cs typeface="Calibri"/>
              </a:rPr>
              <a:t>sistema de refrigeração está interligado para que todo o</a:t>
            </a:r>
            <a:r>
              <a:rPr sz="1100" spc="17" dirty="0">
                <a:solidFill>
                  <a:srgbClr val="000000"/>
                </a:solidFill>
                <a:latin typeface="Calibri"/>
                <a:cs typeface="Calibri"/>
              </a:rPr>
              <a:t> </a:t>
            </a:r>
            <a:r>
              <a:rPr sz="1100" dirty="0">
                <a:solidFill>
                  <a:srgbClr val="000000"/>
                </a:solidFill>
                <a:latin typeface="Calibri"/>
                <a:cs typeface="Calibri"/>
              </a:rPr>
              <a:t>refrigerante possa sair</a:t>
            </a:r>
            <a:r>
              <a:rPr sz="1100" spc="-12" dirty="0">
                <a:solidFill>
                  <a:srgbClr val="000000"/>
                </a:solidFill>
                <a:latin typeface="Calibri"/>
                <a:cs typeface="Calibri"/>
              </a:rPr>
              <a:t> </a:t>
            </a:r>
            <a:r>
              <a:rPr sz="1100" dirty="0">
                <a:solidFill>
                  <a:srgbClr val="000000"/>
                </a:solidFill>
                <a:latin typeface="Calibri"/>
                <a:cs typeface="Calibri"/>
              </a:rPr>
              <a:t>por esse orifício.</a:t>
            </a:r>
          </a:p>
        </p:txBody>
      </p:sp>
      <p:sp>
        <p:nvSpPr>
          <p:cNvPr id="7" name="object 7"/>
          <p:cNvSpPr txBox="1"/>
          <p:nvPr/>
        </p:nvSpPr>
        <p:spPr>
          <a:xfrm>
            <a:off x="684275" y="1767932"/>
            <a:ext cx="5870718" cy="431772"/>
          </a:xfrm>
          <a:prstGeom prst="rect">
            <a:avLst/>
          </a:prstGeom>
        </p:spPr>
        <p:txBody>
          <a:bodyPr vert="horz" wrap="square" lIns="0" tIns="0" rIns="0" bIns="0" rtlCol="0">
            <a:spAutoFit/>
          </a:bodyPr>
          <a:lstStyle/>
          <a:p>
            <a:pPr marL="449580" marR="0">
              <a:lnSpc>
                <a:spcPts val="1347"/>
              </a:lnSpc>
              <a:spcBef>
                <a:spcPts val="0"/>
              </a:spcBef>
              <a:spcAft>
                <a:spcPts val="0"/>
              </a:spcAft>
            </a:pPr>
            <a:r>
              <a:rPr sz="1100" dirty="0">
                <a:solidFill>
                  <a:srgbClr val="000000"/>
                </a:solidFill>
                <a:latin typeface="Calibri"/>
                <a:cs typeface="Calibri"/>
              </a:rPr>
              <a:t>- Volte</a:t>
            </a:r>
            <a:r>
              <a:rPr sz="1100" spc="-17" dirty="0">
                <a:solidFill>
                  <a:srgbClr val="000000"/>
                </a:solidFill>
                <a:latin typeface="Calibri"/>
                <a:cs typeface="Calibri"/>
              </a:rPr>
              <a:t> </a:t>
            </a:r>
            <a:r>
              <a:rPr sz="1100" dirty="0">
                <a:solidFill>
                  <a:srgbClr val="000000"/>
                </a:solidFill>
                <a:latin typeface="Calibri"/>
                <a:cs typeface="Calibri"/>
              </a:rPr>
              <a:t>a montar o parafuso</a:t>
            </a:r>
            <a:r>
              <a:rPr sz="1100" spc="12" dirty="0">
                <a:solidFill>
                  <a:srgbClr val="000000"/>
                </a:solidFill>
                <a:latin typeface="Calibri"/>
                <a:cs typeface="Calibri"/>
              </a:rPr>
              <a:t> </a:t>
            </a:r>
            <a:r>
              <a:rPr sz="1100" dirty="0">
                <a:solidFill>
                  <a:srgbClr val="000000"/>
                </a:solidFill>
                <a:latin typeface="Calibri"/>
                <a:cs typeface="Calibri"/>
              </a:rPr>
              <a:t>de drenagem quando o</a:t>
            </a:r>
            <a:r>
              <a:rPr sz="1100" spc="10" dirty="0">
                <a:solidFill>
                  <a:srgbClr val="000000"/>
                </a:solidFill>
                <a:latin typeface="Calibri"/>
                <a:cs typeface="Calibri"/>
              </a:rPr>
              <a:t> </a:t>
            </a:r>
            <a:r>
              <a:rPr sz="1100" dirty="0">
                <a:solidFill>
                  <a:srgbClr val="000000"/>
                </a:solidFill>
                <a:latin typeface="Calibri"/>
                <a:cs typeface="Calibri"/>
              </a:rPr>
              <a:t>refrigerante</a:t>
            </a:r>
            <a:r>
              <a:rPr sz="1100" spc="-12" dirty="0">
                <a:solidFill>
                  <a:srgbClr val="000000"/>
                </a:solidFill>
                <a:latin typeface="Calibri"/>
                <a:cs typeface="Calibri"/>
              </a:rPr>
              <a:t> </a:t>
            </a:r>
            <a:r>
              <a:rPr sz="1100" dirty="0">
                <a:solidFill>
                  <a:srgbClr val="000000"/>
                </a:solidFill>
                <a:latin typeface="Calibri"/>
                <a:cs typeface="Calibri"/>
              </a:rPr>
              <a:t>tiver drenado por completo.</a:t>
            </a:r>
          </a:p>
          <a:p>
            <a:pPr marL="0" marR="0">
              <a:lnSpc>
                <a:spcPts val="1347"/>
              </a:lnSpc>
              <a:spcBef>
                <a:spcPts val="454"/>
              </a:spcBef>
              <a:spcAft>
                <a:spcPts val="0"/>
              </a:spcAft>
            </a:pPr>
            <a:r>
              <a:rPr sz="1100" dirty="0">
                <a:solidFill>
                  <a:srgbClr val="000000"/>
                </a:solidFill>
                <a:latin typeface="Calibri"/>
                <a:cs typeface="Calibri"/>
              </a:rPr>
              <a:t>· Enchimento do líquido refrigerante:</a:t>
            </a:r>
          </a:p>
        </p:txBody>
      </p:sp>
      <p:sp>
        <p:nvSpPr>
          <p:cNvPr id="8" name="object 8"/>
          <p:cNvSpPr txBox="1"/>
          <p:nvPr/>
        </p:nvSpPr>
        <p:spPr>
          <a:xfrm>
            <a:off x="1133856" y="2211416"/>
            <a:ext cx="3671174"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refrigerante circula entre o radiador</a:t>
            </a:r>
            <a:r>
              <a:rPr sz="1100" spc="-16" dirty="0">
                <a:solidFill>
                  <a:srgbClr val="000000"/>
                </a:solidFill>
                <a:latin typeface="Calibri"/>
                <a:cs typeface="Calibri"/>
              </a:rPr>
              <a:t> </a:t>
            </a:r>
            <a:r>
              <a:rPr sz="1100" dirty="0">
                <a:solidFill>
                  <a:srgbClr val="000000"/>
                </a:solidFill>
                <a:latin typeface="Calibri"/>
                <a:cs typeface="Calibri"/>
              </a:rPr>
              <a:t>e o vaso</a:t>
            </a:r>
            <a:r>
              <a:rPr sz="1100" spc="-10" dirty="0">
                <a:solidFill>
                  <a:srgbClr val="000000"/>
                </a:solidFill>
                <a:latin typeface="Calibri"/>
                <a:cs typeface="Calibri"/>
              </a:rPr>
              <a:t> </a:t>
            </a:r>
            <a:r>
              <a:rPr sz="1100" dirty="0">
                <a:solidFill>
                  <a:srgbClr val="000000"/>
                </a:solidFill>
                <a:latin typeface="Calibri"/>
                <a:cs typeface="Calibri"/>
              </a:rPr>
              <a:t>de expansão.</a:t>
            </a:r>
          </a:p>
          <a:p>
            <a:pPr marL="0" marR="0">
              <a:lnSpc>
                <a:spcPts val="1347"/>
              </a:lnSpc>
              <a:spcBef>
                <a:spcPts val="442"/>
              </a:spcBef>
              <a:spcAft>
                <a:spcPts val="0"/>
              </a:spcAft>
            </a:pPr>
            <a:r>
              <a:rPr sz="1100" dirty="0">
                <a:solidFill>
                  <a:srgbClr val="000000"/>
                </a:solidFill>
                <a:latin typeface="Calibri"/>
                <a:cs typeface="Calibri"/>
              </a:rPr>
              <a:t>- Abra o tampão do radiador e encha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refrigerante.</a:t>
            </a:r>
          </a:p>
        </p:txBody>
      </p:sp>
      <p:sp>
        <p:nvSpPr>
          <p:cNvPr id="9" name="object 9"/>
          <p:cNvSpPr txBox="1"/>
          <p:nvPr/>
        </p:nvSpPr>
        <p:spPr>
          <a:xfrm>
            <a:off x="1133856" y="2653376"/>
            <a:ext cx="5489434"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Observe desde o</a:t>
            </a:r>
            <a:r>
              <a:rPr sz="1100" spc="17" dirty="0">
                <a:solidFill>
                  <a:srgbClr val="000000"/>
                </a:solidFill>
                <a:latin typeface="Calibri"/>
                <a:cs typeface="Calibri"/>
              </a:rPr>
              <a:t> </a:t>
            </a:r>
            <a:r>
              <a:rPr sz="1100" dirty="0">
                <a:solidFill>
                  <a:srgbClr val="000000"/>
                </a:solidFill>
                <a:latin typeface="Calibri"/>
                <a:cs typeface="Calibri"/>
              </a:rPr>
              <a:t>bocal de enchimento do radiador se o refrigerante encheu completamente,</a:t>
            </a:r>
          </a:p>
          <a:p>
            <a:pPr marL="0" marR="0">
              <a:lnSpc>
                <a:spcPts val="1344"/>
              </a:lnSpc>
              <a:spcBef>
                <a:spcPts val="50"/>
              </a:spcBef>
              <a:spcAft>
                <a:spcPts val="0"/>
              </a:spcAft>
            </a:pPr>
            <a:r>
              <a:rPr sz="1100" dirty="0">
                <a:solidFill>
                  <a:srgbClr val="000000"/>
                </a:solidFill>
                <a:latin typeface="Calibri"/>
                <a:cs typeface="Calibri"/>
              </a:rPr>
              <a:t>enquanto pressiona</a:t>
            </a:r>
            <a:r>
              <a:rPr sz="1100" spc="-16" dirty="0">
                <a:solidFill>
                  <a:srgbClr val="000000"/>
                </a:solidFill>
                <a:latin typeface="Calibri"/>
                <a:cs typeface="Calibri"/>
              </a:rPr>
              <a:t> </a:t>
            </a:r>
            <a:r>
              <a:rPr sz="1100" dirty="0">
                <a:solidFill>
                  <a:srgbClr val="000000"/>
                </a:solidFill>
                <a:latin typeface="Calibri"/>
                <a:cs typeface="Calibri"/>
              </a:rPr>
              <a:t>o tubo de descarga para expulsar o ar até que esteja cheio, e em seguida</a:t>
            </a:r>
          </a:p>
          <a:p>
            <a:pPr marL="0" marR="0">
              <a:lnSpc>
                <a:spcPts val="1343"/>
              </a:lnSpc>
              <a:spcBef>
                <a:spcPts val="0"/>
              </a:spcBef>
              <a:spcAft>
                <a:spcPts val="0"/>
              </a:spcAft>
            </a:pPr>
            <a:r>
              <a:rPr sz="1100" dirty="0">
                <a:solidFill>
                  <a:srgbClr val="000000"/>
                </a:solidFill>
                <a:latin typeface="Calibri"/>
                <a:cs typeface="Calibri"/>
              </a:rPr>
              <a:t>enrosque o tampão.</a:t>
            </a:r>
          </a:p>
        </p:txBody>
      </p:sp>
      <p:sp>
        <p:nvSpPr>
          <p:cNvPr id="10" name="object 10"/>
          <p:cNvSpPr txBox="1"/>
          <p:nvPr/>
        </p:nvSpPr>
        <p:spPr>
          <a:xfrm>
            <a:off x="1133856" y="3215732"/>
            <a:ext cx="529184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Após</a:t>
            </a:r>
            <a:r>
              <a:rPr sz="1100" spc="11" dirty="0">
                <a:solidFill>
                  <a:srgbClr val="000000"/>
                </a:solidFill>
                <a:latin typeface="Calibri"/>
                <a:cs typeface="Calibri"/>
              </a:rPr>
              <a:t> </a:t>
            </a:r>
            <a:r>
              <a:rPr sz="1100" dirty="0">
                <a:solidFill>
                  <a:srgbClr val="000000"/>
                </a:solidFill>
                <a:latin typeface="Calibri"/>
                <a:cs typeface="Calibri"/>
              </a:rPr>
              <a:t>enroscar o tampão, arranque o</a:t>
            </a:r>
            <a:r>
              <a:rPr sz="1100" spc="10" dirty="0">
                <a:solidFill>
                  <a:srgbClr val="000000"/>
                </a:solidFill>
                <a:latin typeface="Calibri"/>
                <a:cs typeface="Calibri"/>
              </a:rPr>
              <a:t> </a:t>
            </a:r>
            <a:r>
              <a:rPr sz="1100" dirty="0">
                <a:solidFill>
                  <a:srgbClr val="000000"/>
                </a:solidFill>
                <a:latin typeface="Calibri"/>
                <a:cs typeface="Calibri"/>
              </a:rPr>
              <a:t>motor durante</a:t>
            </a:r>
            <a:r>
              <a:rPr sz="1100" spc="-13" dirty="0">
                <a:solidFill>
                  <a:srgbClr val="000000"/>
                </a:solidFill>
                <a:latin typeface="Calibri"/>
                <a:cs typeface="Calibri"/>
              </a:rPr>
              <a:t> </a:t>
            </a:r>
            <a:r>
              <a:rPr sz="1100" dirty="0">
                <a:solidFill>
                  <a:srgbClr val="000000"/>
                </a:solidFill>
                <a:latin typeface="Calibri"/>
                <a:cs typeface="Calibri"/>
              </a:rPr>
              <a:t>30 segundos para se assegurar que o</a:t>
            </a:r>
          </a:p>
          <a:p>
            <a:pPr marL="0" marR="0">
              <a:lnSpc>
                <a:spcPts val="1344"/>
              </a:lnSpc>
              <a:spcBef>
                <a:spcPts val="50"/>
              </a:spcBef>
              <a:spcAft>
                <a:spcPts val="0"/>
              </a:spcAft>
            </a:pPr>
            <a:r>
              <a:rPr sz="1100" dirty="0">
                <a:solidFill>
                  <a:srgbClr val="000000"/>
                </a:solidFill>
                <a:latin typeface="Calibri"/>
                <a:cs typeface="Calibri"/>
              </a:rPr>
              <a:t>refrigerante preenche todo o</a:t>
            </a:r>
            <a:r>
              <a:rPr sz="1100" spc="17" dirty="0">
                <a:solidFill>
                  <a:srgbClr val="000000"/>
                </a:solidFill>
                <a:latin typeface="Calibri"/>
                <a:cs typeface="Calibri"/>
              </a:rPr>
              <a:t> </a:t>
            </a:r>
            <a:r>
              <a:rPr sz="1100" dirty="0">
                <a:solidFill>
                  <a:srgbClr val="000000"/>
                </a:solidFill>
                <a:latin typeface="Calibri"/>
                <a:cs typeface="Calibri"/>
              </a:rPr>
              <a:t>circuito.</a:t>
            </a:r>
          </a:p>
        </p:txBody>
      </p:sp>
      <p:sp>
        <p:nvSpPr>
          <p:cNvPr id="11" name="object 11"/>
          <p:cNvSpPr txBox="1"/>
          <p:nvPr/>
        </p:nvSpPr>
        <p:spPr>
          <a:xfrm>
            <a:off x="1133856" y="3607400"/>
            <a:ext cx="5661042"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Desligue o motor e abra o tampão do radiador quando o motor</a:t>
            </a:r>
            <a:r>
              <a:rPr sz="1100" spc="-12" dirty="0">
                <a:solidFill>
                  <a:srgbClr val="000000"/>
                </a:solidFill>
                <a:latin typeface="Calibri"/>
                <a:cs typeface="Calibri"/>
              </a:rPr>
              <a:t> </a:t>
            </a:r>
            <a:r>
              <a:rPr sz="1100" dirty="0">
                <a:solidFill>
                  <a:srgbClr val="000000"/>
                </a:solidFill>
                <a:latin typeface="Calibri"/>
                <a:cs typeface="Calibri"/>
              </a:rPr>
              <a:t>arrefecer para comprovar que o</a:t>
            </a:r>
          </a:p>
          <a:p>
            <a:pPr marL="0" marR="0">
              <a:lnSpc>
                <a:spcPts val="1343"/>
              </a:lnSpc>
              <a:spcBef>
                <a:spcPts val="50"/>
              </a:spcBef>
              <a:spcAft>
                <a:spcPts val="0"/>
              </a:spcAft>
            </a:pPr>
            <a:r>
              <a:rPr sz="1100" dirty="0">
                <a:solidFill>
                  <a:srgbClr val="000000"/>
                </a:solidFill>
                <a:latin typeface="Calibri"/>
                <a:cs typeface="Calibri"/>
              </a:rPr>
              <a:t>refrigerante está realmente</a:t>
            </a:r>
            <a:r>
              <a:rPr sz="1100" spc="20" dirty="0">
                <a:solidFill>
                  <a:srgbClr val="000000"/>
                </a:solidFill>
                <a:latin typeface="Calibri"/>
                <a:cs typeface="Calibri"/>
              </a:rPr>
              <a:t> </a:t>
            </a:r>
            <a:r>
              <a:rPr sz="1100" dirty="0">
                <a:solidFill>
                  <a:srgbClr val="000000"/>
                </a:solidFill>
                <a:latin typeface="Calibri"/>
                <a:cs typeface="Calibri"/>
              </a:rPr>
              <a:t>cheio. No caso de o</a:t>
            </a:r>
            <a:r>
              <a:rPr sz="1100" spc="17" dirty="0">
                <a:solidFill>
                  <a:srgbClr val="000000"/>
                </a:solidFill>
                <a:latin typeface="Calibri"/>
                <a:cs typeface="Calibri"/>
              </a:rPr>
              <a:t> </a:t>
            </a:r>
            <a:r>
              <a:rPr sz="1100" dirty="0">
                <a:solidFill>
                  <a:srgbClr val="000000"/>
                </a:solidFill>
                <a:latin typeface="Calibri"/>
                <a:cs typeface="Calibri"/>
              </a:rPr>
              <a:t>nível baixar, volte a encher até ao</a:t>
            </a:r>
            <a:r>
              <a:rPr sz="1100" spc="11" dirty="0">
                <a:solidFill>
                  <a:srgbClr val="000000"/>
                </a:solidFill>
                <a:latin typeface="Calibri"/>
                <a:cs typeface="Calibri"/>
              </a:rPr>
              <a:t> </a:t>
            </a:r>
            <a:r>
              <a:rPr sz="1100" dirty="0">
                <a:solidFill>
                  <a:srgbClr val="000000"/>
                </a:solidFill>
                <a:latin typeface="Calibri"/>
                <a:cs typeface="Calibri"/>
              </a:rPr>
              <a:t>nível superior.</a:t>
            </a:r>
          </a:p>
          <a:p>
            <a:pPr marL="0" marR="0">
              <a:lnSpc>
                <a:spcPts val="1344"/>
              </a:lnSpc>
              <a:spcBef>
                <a:spcPts val="0"/>
              </a:spcBef>
              <a:spcAft>
                <a:spcPts val="0"/>
              </a:spcAft>
            </a:pPr>
            <a:r>
              <a:rPr sz="1100" dirty="0">
                <a:solidFill>
                  <a:srgbClr val="000000"/>
                </a:solidFill>
                <a:latin typeface="Calibri"/>
                <a:cs typeface="Calibri"/>
              </a:rPr>
              <a:t>Repita este passo as vezes</a:t>
            </a:r>
            <a:r>
              <a:rPr sz="1100" spc="-17" dirty="0">
                <a:solidFill>
                  <a:srgbClr val="000000"/>
                </a:solidFill>
                <a:latin typeface="Calibri"/>
                <a:cs typeface="Calibri"/>
              </a:rPr>
              <a:t> </a:t>
            </a:r>
            <a:r>
              <a:rPr sz="1100" dirty="0">
                <a:solidFill>
                  <a:srgbClr val="000000"/>
                </a:solidFill>
                <a:latin typeface="Calibri"/>
                <a:cs typeface="Calibri"/>
              </a:rPr>
              <a:t>necessárias</a:t>
            </a:r>
            <a:r>
              <a:rPr sz="1100" spc="-11" dirty="0">
                <a:solidFill>
                  <a:srgbClr val="000000"/>
                </a:solidFill>
                <a:latin typeface="Calibri"/>
                <a:cs typeface="Calibri"/>
              </a:rPr>
              <a:t> </a:t>
            </a:r>
            <a:r>
              <a:rPr sz="1100" dirty="0">
                <a:solidFill>
                  <a:srgbClr val="000000"/>
                </a:solidFill>
                <a:latin typeface="Calibri"/>
                <a:cs typeface="Calibri"/>
              </a:rPr>
              <a:t>até</a:t>
            </a:r>
            <a:r>
              <a:rPr sz="1100" spc="-10" dirty="0">
                <a:solidFill>
                  <a:srgbClr val="000000"/>
                </a:solidFill>
                <a:latin typeface="Calibri"/>
                <a:cs typeface="Calibri"/>
              </a:rPr>
              <a:t> </a:t>
            </a:r>
            <a:r>
              <a:rPr sz="1100" dirty="0">
                <a:solidFill>
                  <a:srgbClr val="000000"/>
                </a:solidFill>
                <a:latin typeface="Calibri"/>
                <a:cs typeface="Calibri"/>
              </a:rPr>
              <a:t>que alcance o nível</a:t>
            </a:r>
            <a:r>
              <a:rPr sz="1100" spc="-11" dirty="0">
                <a:solidFill>
                  <a:srgbClr val="000000"/>
                </a:solidFill>
                <a:latin typeface="Calibri"/>
                <a:cs typeface="Calibri"/>
              </a:rPr>
              <a:t> </a:t>
            </a:r>
            <a:r>
              <a:rPr sz="1100" dirty="0">
                <a:solidFill>
                  <a:srgbClr val="000000"/>
                </a:solidFill>
                <a:latin typeface="Calibri"/>
                <a:cs typeface="Calibri"/>
              </a:rPr>
              <a:t>correto.</a:t>
            </a:r>
          </a:p>
        </p:txBody>
      </p:sp>
      <p:sp>
        <p:nvSpPr>
          <p:cNvPr id="12" name="object 12"/>
          <p:cNvSpPr txBox="1"/>
          <p:nvPr/>
        </p:nvSpPr>
        <p:spPr>
          <a:xfrm>
            <a:off x="684275" y="4169756"/>
            <a:ext cx="606875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Finalmente, retire o tampão de borracha</a:t>
            </a:r>
            <a:r>
              <a:rPr sz="1100" spc="-16" dirty="0">
                <a:solidFill>
                  <a:srgbClr val="000000"/>
                </a:solidFill>
                <a:latin typeface="Calibri"/>
                <a:cs typeface="Calibri"/>
              </a:rPr>
              <a:t> </a:t>
            </a:r>
            <a:r>
              <a:rPr sz="1100" dirty="0">
                <a:solidFill>
                  <a:srgbClr val="000000"/>
                </a:solidFill>
                <a:latin typeface="Calibri"/>
                <a:cs typeface="Calibri"/>
              </a:rPr>
              <a:t>do vaso de</a:t>
            </a:r>
            <a:r>
              <a:rPr sz="1100" spc="-14" dirty="0">
                <a:solidFill>
                  <a:srgbClr val="000000"/>
                </a:solidFill>
                <a:latin typeface="Calibri"/>
                <a:cs typeface="Calibri"/>
              </a:rPr>
              <a:t> </a:t>
            </a:r>
            <a:r>
              <a:rPr sz="1100" dirty="0">
                <a:solidFill>
                  <a:srgbClr val="000000"/>
                </a:solidFill>
                <a:latin typeface="Calibri"/>
                <a:cs typeface="Calibri"/>
              </a:rPr>
              <a:t>expansão até</a:t>
            </a:r>
            <a:r>
              <a:rPr sz="1100" spc="-10" dirty="0">
                <a:solidFill>
                  <a:srgbClr val="000000"/>
                </a:solidFill>
                <a:latin typeface="Calibri"/>
                <a:cs typeface="Calibri"/>
              </a:rPr>
              <a:t> </a:t>
            </a:r>
            <a:r>
              <a:rPr sz="1100" dirty="0">
                <a:solidFill>
                  <a:srgbClr val="000000"/>
                </a:solidFill>
                <a:latin typeface="Calibri"/>
                <a:cs typeface="Calibri"/>
              </a:rPr>
              <a:t>que o</a:t>
            </a:r>
            <a:r>
              <a:rPr sz="1100" spc="10" dirty="0">
                <a:solidFill>
                  <a:srgbClr val="000000"/>
                </a:solidFill>
                <a:latin typeface="Calibri"/>
                <a:cs typeface="Calibri"/>
              </a:rPr>
              <a:t> </a:t>
            </a:r>
            <a:r>
              <a:rPr sz="1100" dirty="0">
                <a:solidFill>
                  <a:srgbClr val="000000"/>
                </a:solidFill>
                <a:latin typeface="Calibri"/>
                <a:cs typeface="Calibri"/>
              </a:rPr>
              <a:t>nível de refrigerante alcance a</a:t>
            </a:r>
          </a:p>
          <a:p>
            <a:pPr marL="0" marR="0">
              <a:lnSpc>
                <a:spcPts val="1343"/>
              </a:lnSpc>
              <a:spcBef>
                <a:spcPts val="50"/>
              </a:spcBef>
              <a:spcAft>
                <a:spcPts val="0"/>
              </a:spcAft>
            </a:pPr>
            <a:r>
              <a:rPr sz="1100" dirty="0">
                <a:solidFill>
                  <a:srgbClr val="000000"/>
                </a:solidFill>
                <a:latin typeface="Calibri"/>
                <a:cs typeface="Calibri"/>
              </a:rPr>
              <a:t>posição entre as</a:t>
            </a:r>
            <a:r>
              <a:rPr sz="1100" spc="-12" dirty="0">
                <a:solidFill>
                  <a:srgbClr val="000000"/>
                </a:solidFill>
                <a:latin typeface="Calibri"/>
                <a:cs typeface="Calibri"/>
              </a:rPr>
              <a:t> </a:t>
            </a:r>
            <a:r>
              <a:rPr sz="1100" dirty="0">
                <a:solidFill>
                  <a:srgbClr val="000000"/>
                </a:solidFill>
                <a:latin typeface="Calibri"/>
                <a:cs typeface="Calibri"/>
              </a:rPr>
              <a:t>marcas de UPPER e LOWER.</a:t>
            </a:r>
          </a:p>
        </p:txBody>
      </p:sp>
      <p:sp>
        <p:nvSpPr>
          <p:cNvPr id="13" name="object 13"/>
          <p:cNvSpPr txBox="1"/>
          <p:nvPr/>
        </p:nvSpPr>
        <p:spPr>
          <a:xfrm>
            <a:off x="6844284" y="4582760"/>
            <a:ext cx="29453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99</a:t>
            </a:r>
          </a:p>
        </p:txBody>
      </p:sp>
      <p:sp>
        <p:nvSpPr>
          <p:cNvPr id="14" name="object 4">
            <a:extLst>
              <a:ext uri="{FF2B5EF4-FFF2-40B4-BE49-F238E27FC236}">
                <a16:creationId xmlns:a16="http://schemas.microsoft.com/office/drawing/2014/main" id="{960FF613-D99E-074C-C794-5B6AEE2A30F2}"/>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576072" y="3683000"/>
            <a:ext cx="6301740" cy="80162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538476"/>
            <a:ext cx="6301740" cy="922019"/>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76072" y="731012"/>
            <a:ext cx="6301740" cy="682752"/>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5821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6" name="object 6"/>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7" name="object 7"/>
          <p:cNvSpPr txBox="1"/>
          <p:nvPr/>
        </p:nvSpPr>
        <p:spPr>
          <a:xfrm>
            <a:off x="3319272" y="73618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8" name="object 8"/>
          <p:cNvSpPr txBox="1"/>
          <p:nvPr/>
        </p:nvSpPr>
        <p:spPr>
          <a:xfrm>
            <a:off x="647700" y="963260"/>
            <a:ext cx="446109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utilize água da torneira já que</a:t>
            </a:r>
            <a:r>
              <a:rPr sz="1100" spc="22" dirty="0">
                <a:solidFill>
                  <a:srgbClr val="000000"/>
                </a:solidFill>
                <a:latin typeface="Calibri"/>
                <a:cs typeface="Calibri"/>
              </a:rPr>
              <a:t> </a:t>
            </a:r>
            <a:r>
              <a:rPr sz="1100" dirty="0">
                <a:solidFill>
                  <a:srgbClr val="000000"/>
                </a:solidFill>
                <a:latin typeface="Calibri"/>
                <a:cs typeface="Calibri"/>
              </a:rPr>
              <a:t>pode danificar o sistema de refrigeração.</a:t>
            </a:r>
          </a:p>
        </p:txBody>
      </p:sp>
      <p:sp>
        <p:nvSpPr>
          <p:cNvPr id="9" name="object 9"/>
          <p:cNvSpPr txBox="1"/>
          <p:nvPr/>
        </p:nvSpPr>
        <p:spPr>
          <a:xfrm>
            <a:off x="647700" y="1185764"/>
            <a:ext cx="607008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Não misture refrigerantes de diferentes características devido às incompatibilidades da sua composição.</a:t>
            </a:r>
          </a:p>
        </p:txBody>
      </p:sp>
      <p:sp>
        <p:nvSpPr>
          <p:cNvPr id="10" name="object 10"/>
          <p:cNvSpPr txBox="1"/>
          <p:nvPr/>
        </p:nvSpPr>
        <p:spPr>
          <a:xfrm>
            <a:off x="1025652" y="1477404"/>
            <a:ext cx="5986528"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Deverá</a:t>
            </a:r>
            <a:r>
              <a:rPr sz="1100" spc="-10" dirty="0">
                <a:solidFill>
                  <a:srgbClr val="000000"/>
                </a:solidFill>
                <a:latin typeface="Calibri"/>
                <a:cs typeface="Calibri"/>
              </a:rPr>
              <a:t> </a:t>
            </a:r>
            <a:r>
              <a:rPr sz="1100" dirty="0">
                <a:solidFill>
                  <a:srgbClr val="000000"/>
                </a:solidFill>
                <a:latin typeface="Calibri"/>
                <a:cs typeface="Calibri"/>
              </a:rPr>
              <a:t>utilizar-se </a:t>
            </a:r>
            <a:r>
              <a:rPr sz="1100" spc="-15" dirty="0">
                <a:solidFill>
                  <a:srgbClr val="000000"/>
                </a:solidFill>
                <a:latin typeface="Calibri"/>
                <a:cs typeface="Calibri"/>
              </a:rPr>
              <a:t>um</a:t>
            </a:r>
            <a:r>
              <a:rPr sz="1100" spc="25" dirty="0">
                <a:solidFill>
                  <a:srgbClr val="000000"/>
                </a:solidFill>
                <a:latin typeface="Calibri"/>
                <a:cs typeface="Calibri"/>
              </a:rPr>
              <a:t> </a:t>
            </a:r>
            <a:r>
              <a:rPr sz="1100" dirty="0">
                <a:solidFill>
                  <a:srgbClr val="000000"/>
                </a:solidFill>
                <a:latin typeface="Calibri"/>
                <a:cs typeface="Calibri"/>
              </a:rPr>
              <a:t>refrigerante mais adequado no caso</a:t>
            </a:r>
            <a:r>
              <a:rPr sz="1100" spc="17"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 temperatura</a:t>
            </a:r>
            <a:r>
              <a:rPr sz="1100" spc="-14" dirty="0">
                <a:solidFill>
                  <a:srgbClr val="000000"/>
                </a:solidFill>
                <a:latin typeface="Calibri"/>
                <a:cs typeface="Calibri"/>
              </a:rPr>
              <a:t> </a:t>
            </a:r>
            <a:r>
              <a:rPr sz="1100" dirty="0">
                <a:solidFill>
                  <a:srgbClr val="000000"/>
                </a:solidFill>
                <a:latin typeface="Calibri"/>
                <a:cs typeface="Calibri"/>
              </a:rPr>
              <a:t>exterior ser mais fria que</a:t>
            </a:r>
          </a:p>
          <a:p>
            <a:pPr marL="0" marR="0">
              <a:lnSpc>
                <a:spcPts val="1344"/>
              </a:lnSpc>
              <a:spcBef>
                <a:spcPts val="50"/>
              </a:spcBef>
              <a:spcAft>
                <a:spcPts val="0"/>
              </a:spcAft>
            </a:pPr>
            <a:r>
              <a:rPr sz="1100" dirty="0">
                <a:solidFill>
                  <a:srgbClr val="000000"/>
                </a:solidFill>
                <a:latin typeface="Calibri"/>
                <a:cs typeface="Calibri"/>
              </a:rPr>
              <a:t>a marcada na etiqueta da embalagem.</a:t>
            </a:r>
          </a:p>
        </p:txBody>
      </p:sp>
      <p:sp>
        <p:nvSpPr>
          <p:cNvPr id="11" name="object 11"/>
          <p:cNvSpPr txBox="1"/>
          <p:nvPr/>
        </p:nvSpPr>
        <p:spPr>
          <a:xfrm>
            <a:off x="1014490" y="1850231"/>
            <a:ext cx="5826459" cy="38090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refrigerante recomendado pela VOGE tem</a:t>
            </a:r>
            <a:r>
              <a:rPr sz="1100" spc="22" dirty="0">
                <a:solidFill>
                  <a:srgbClr val="000000"/>
                </a:solidFill>
                <a:latin typeface="Calibri"/>
                <a:cs typeface="Calibri"/>
              </a:rPr>
              <a:t> </a:t>
            </a:r>
            <a:r>
              <a:rPr sz="1100" spc="-15" dirty="0">
                <a:solidFill>
                  <a:srgbClr val="000000"/>
                </a:solidFill>
                <a:latin typeface="Calibri"/>
                <a:cs typeface="Calibri"/>
              </a:rPr>
              <a:t>um</a:t>
            </a:r>
            <a:r>
              <a:rPr sz="1100" spc="25" dirty="0">
                <a:solidFill>
                  <a:srgbClr val="000000"/>
                </a:solidFill>
                <a:latin typeface="Calibri"/>
                <a:cs typeface="Calibri"/>
              </a:rPr>
              <a:t> </a:t>
            </a:r>
            <a:r>
              <a:rPr sz="1100" dirty="0">
                <a:solidFill>
                  <a:srgbClr val="000000"/>
                </a:solidFill>
                <a:latin typeface="Calibri"/>
                <a:cs typeface="Calibri"/>
              </a:rPr>
              <a:t>ponto</a:t>
            </a:r>
            <a:r>
              <a:rPr sz="1100" spc="14" dirty="0">
                <a:solidFill>
                  <a:srgbClr val="000000"/>
                </a:solidFill>
                <a:latin typeface="Calibri"/>
                <a:cs typeface="Calibri"/>
              </a:rPr>
              <a:t> </a:t>
            </a:r>
            <a:r>
              <a:rPr sz="1100" dirty="0">
                <a:solidFill>
                  <a:srgbClr val="000000"/>
                </a:solidFill>
                <a:latin typeface="Calibri"/>
                <a:cs typeface="Calibri"/>
              </a:rPr>
              <a:t>de congelamento de -45</a:t>
            </a:r>
            <a:r>
              <a:rPr sz="1100" spc="-64" dirty="0">
                <a:solidFill>
                  <a:srgbClr val="000000"/>
                </a:solidFill>
                <a:latin typeface="Calibri"/>
                <a:cs typeface="Calibri"/>
              </a:rPr>
              <a:t> </a:t>
            </a:r>
            <a:r>
              <a:rPr sz="1050" baseline="35999" dirty="0">
                <a:solidFill>
                  <a:srgbClr val="000000"/>
                </a:solidFill>
                <a:latin typeface="Calibri"/>
                <a:cs typeface="Calibri"/>
              </a:rPr>
              <a:t>o</a:t>
            </a:r>
            <a:r>
              <a:rPr sz="1100" dirty="0">
                <a:solidFill>
                  <a:srgbClr val="000000"/>
                </a:solidFill>
                <a:latin typeface="Calibri"/>
                <a:cs typeface="Calibri"/>
              </a:rPr>
              <a:t>C de etilenoglicol.</a:t>
            </a:r>
          </a:p>
          <a:p>
            <a:pPr marL="0" marR="0">
              <a:lnSpc>
                <a:spcPts val="1344"/>
              </a:lnSpc>
              <a:spcBef>
                <a:spcPts val="5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ser necessário substituí-lo, confie na sua Oficina Autorizada VOGE.</a:t>
            </a:r>
          </a:p>
        </p:txBody>
      </p:sp>
      <p:sp>
        <p:nvSpPr>
          <p:cNvPr id="12" name="object 12"/>
          <p:cNvSpPr txBox="1"/>
          <p:nvPr/>
        </p:nvSpPr>
        <p:spPr>
          <a:xfrm>
            <a:off x="3369564" y="254364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3" name="object 13"/>
          <p:cNvSpPr txBox="1"/>
          <p:nvPr/>
        </p:nvSpPr>
        <p:spPr>
          <a:xfrm>
            <a:off x="647700" y="2772248"/>
            <a:ext cx="5639373" cy="5491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Para garantir</a:t>
            </a:r>
            <a:r>
              <a:rPr sz="1100" spc="-19" dirty="0">
                <a:solidFill>
                  <a:srgbClr val="000000"/>
                </a:solidFill>
                <a:latin typeface="Calibri"/>
                <a:cs typeface="Calibri"/>
              </a:rPr>
              <a:t> </a:t>
            </a:r>
            <a:r>
              <a:rPr sz="1100" dirty="0">
                <a:solidFill>
                  <a:srgbClr val="000000"/>
                </a:solidFill>
                <a:latin typeface="Calibri"/>
                <a:cs typeface="Calibri"/>
              </a:rPr>
              <a:t>um melhor rendimento do líquido</a:t>
            </a:r>
            <a:r>
              <a:rPr sz="1100" spc="19" dirty="0">
                <a:solidFill>
                  <a:srgbClr val="000000"/>
                </a:solidFill>
                <a:latin typeface="Calibri"/>
                <a:cs typeface="Calibri"/>
              </a:rPr>
              <a:t> </a:t>
            </a:r>
            <a:r>
              <a:rPr sz="1100" dirty="0">
                <a:solidFill>
                  <a:srgbClr val="000000"/>
                </a:solidFill>
                <a:latin typeface="Calibri"/>
                <a:cs typeface="Calibri"/>
              </a:rPr>
              <a:t>refrigerante, substitua-o a cada</a:t>
            </a:r>
            <a:r>
              <a:rPr sz="1100" spc="-27" dirty="0">
                <a:solidFill>
                  <a:srgbClr val="000000"/>
                </a:solidFill>
                <a:latin typeface="Calibri"/>
                <a:cs typeface="Calibri"/>
              </a:rPr>
              <a:t> </a:t>
            </a:r>
            <a:r>
              <a:rPr sz="1100" dirty="0">
                <a:solidFill>
                  <a:srgbClr val="000000"/>
                </a:solidFill>
                <a:latin typeface="Calibri"/>
                <a:cs typeface="Calibri"/>
              </a:rPr>
              <a:t>dois anos.</a:t>
            </a:r>
          </a:p>
          <a:p>
            <a:pPr marL="0" marR="0">
              <a:lnSpc>
                <a:spcPts val="1331"/>
              </a:lnSpc>
              <a:spcBef>
                <a:spcPts val="50"/>
              </a:spcBef>
              <a:spcAft>
                <a:spcPts val="0"/>
              </a:spcAft>
            </a:pPr>
            <a:r>
              <a:rPr sz="1100" dirty="0">
                <a:solidFill>
                  <a:srgbClr val="000000"/>
                </a:solidFill>
                <a:latin typeface="Calibri"/>
                <a:cs typeface="Calibri"/>
              </a:rPr>
              <a:t>Características recomendadas do refrigerante: ponto</a:t>
            </a:r>
            <a:r>
              <a:rPr sz="1100" spc="-12" dirty="0">
                <a:solidFill>
                  <a:srgbClr val="000000"/>
                </a:solidFill>
                <a:latin typeface="Calibri"/>
                <a:cs typeface="Calibri"/>
              </a:rPr>
              <a:t> </a:t>
            </a:r>
            <a:r>
              <a:rPr sz="1100" dirty="0">
                <a:solidFill>
                  <a:srgbClr val="000000"/>
                </a:solidFill>
                <a:latin typeface="Calibri"/>
                <a:cs typeface="Calibri"/>
              </a:rPr>
              <a:t>de congelamento de -45</a:t>
            </a:r>
            <a:r>
              <a:rPr sz="1100" spc="-66" dirty="0">
                <a:solidFill>
                  <a:srgbClr val="000000"/>
                </a:solidFill>
                <a:latin typeface="Calibri"/>
                <a:cs typeface="Calibri"/>
              </a:rPr>
              <a:t> </a:t>
            </a:r>
            <a:r>
              <a:rPr sz="1050" baseline="35999" dirty="0">
                <a:solidFill>
                  <a:srgbClr val="000000"/>
                </a:solidFill>
                <a:latin typeface="Calibri"/>
                <a:cs typeface="Calibri"/>
              </a:rPr>
              <a:t>o</a:t>
            </a:r>
            <a:r>
              <a:rPr sz="1100" dirty="0">
                <a:solidFill>
                  <a:srgbClr val="000000"/>
                </a:solidFill>
                <a:latin typeface="Calibri"/>
                <a:cs typeface="Calibri"/>
              </a:rPr>
              <a:t>C</a:t>
            </a:r>
            <a:r>
              <a:rPr sz="1100" spc="-18" dirty="0">
                <a:solidFill>
                  <a:srgbClr val="000000"/>
                </a:solidFill>
                <a:latin typeface="Calibri"/>
                <a:cs typeface="Calibri"/>
              </a:rPr>
              <a:t> </a:t>
            </a:r>
            <a:r>
              <a:rPr sz="1100" dirty="0">
                <a:solidFill>
                  <a:srgbClr val="000000"/>
                </a:solidFill>
                <a:latin typeface="Calibri"/>
                <a:cs typeface="Calibri"/>
              </a:rPr>
              <a:t>de etilenoglicol.</a:t>
            </a:r>
          </a:p>
          <a:p>
            <a:pPr marL="0" marR="0">
              <a:lnSpc>
                <a:spcPts val="1344"/>
              </a:lnSpc>
              <a:spcBef>
                <a:spcPts val="0"/>
              </a:spcBef>
              <a:spcAft>
                <a:spcPts val="0"/>
              </a:spcAft>
            </a:pPr>
            <a:r>
              <a:rPr sz="1100" dirty="0">
                <a:solidFill>
                  <a:srgbClr val="000000"/>
                </a:solidFill>
                <a:latin typeface="Calibri"/>
                <a:cs typeface="Calibri"/>
              </a:rPr>
              <a:t>Volume de enchimento 1,5</a:t>
            </a:r>
            <a:r>
              <a:rPr sz="1100" spc="-15" dirty="0">
                <a:solidFill>
                  <a:srgbClr val="000000"/>
                </a:solidFill>
                <a:latin typeface="Calibri"/>
                <a:cs typeface="Calibri"/>
              </a:rPr>
              <a:t> </a:t>
            </a:r>
            <a:r>
              <a:rPr sz="1100" dirty="0">
                <a:solidFill>
                  <a:srgbClr val="000000"/>
                </a:solidFill>
                <a:latin typeface="Calibri"/>
                <a:cs typeface="Calibri"/>
              </a:rPr>
              <a:t>litros.</a:t>
            </a:r>
          </a:p>
        </p:txBody>
      </p:sp>
      <p:sp>
        <p:nvSpPr>
          <p:cNvPr id="14" name="object 14"/>
          <p:cNvSpPr txBox="1"/>
          <p:nvPr/>
        </p:nvSpPr>
        <p:spPr>
          <a:xfrm>
            <a:off x="647700" y="3282788"/>
            <a:ext cx="466282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Desfaça-se do líquido refrigerante usado</a:t>
            </a:r>
            <a:r>
              <a:rPr sz="1100" spc="21" dirty="0">
                <a:solidFill>
                  <a:srgbClr val="000000"/>
                </a:solidFill>
                <a:latin typeface="Calibri"/>
                <a:cs typeface="Calibri"/>
              </a:rPr>
              <a:t> </a:t>
            </a:r>
            <a:r>
              <a:rPr sz="1100" dirty="0">
                <a:solidFill>
                  <a:srgbClr val="000000"/>
                </a:solidFill>
                <a:latin typeface="Calibri"/>
                <a:cs typeface="Calibri"/>
              </a:rPr>
              <a:t>de modo</a:t>
            </a:r>
            <a:r>
              <a:rPr sz="1100" spc="14" dirty="0">
                <a:solidFill>
                  <a:srgbClr val="000000"/>
                </a:solidFill>
                <a:latin typeface="Calibri"/>
                <a:cs typeface="Calibri"/>
              </a:rPr>
              <a:t> </a:t>
            </a:r>
            <a:r>
              <a:rPr sz="1100" dirty="0">
                <a:solidFill>
                  <a:srgbClr val="000000"/>
                </a:solidFill>
                <a:latin typeface="Calibri"/>
                <a:cs typeface="Calibri"/>
              </a:rPr>
              <a:t>a respeitar o meio</a:t>
            </a:r>
            <a:r>
              <a:rPr sz="1100" spc="19" dirty="0">
                <a:solidFill>
                  <a:srgbClr val="000000"/>
                </a:solidFill>
                <a:latin typeface="Calibri"/>
                <a:cs typeface="Calibri"/>
              </a:rPr>
              <a:t> </a:t>
            </a:r>
            <a:r>
              <a:rPr sz="1100" dirty="0">
                <a:solidFill>
                  <a:srgbClr val="000000"/>
                </a:solidFill>
                <a:latin typeface="Calibri"/>
                <a:cs typeface="Calibri"/>
              </a:rPr>
              <a:t>ambiente.</a:t>
            </a:r>
          </a:p>
        </p:txBody>
      </p:sp>
      <p:sp>
        <p:nvSpPr>
          <p:cNvPr id="15" name="object 15"/>
          <p:cNvSpPr txBox="1"/>
          <p:nvPr/>
        </p:nvSpPr>
        <p:spPr>
          <a:xfrm>
            <a:off x="3485388" y="3688172"/>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6" name="object 16"/>
          <p:cNvSpPr txBox="1"/>
          <p:nvPr/>
        </p:nvSpPr>
        <p:spPr>
          <a:xfrm>
            <a:off x="647700" y="3915745"/>
            <a:ext cx="6135687" cy="55014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Durante o enchimento, deixe que o motor arrefeça quando</a:t>
            </a:r>
            <a:r>
              <a:rPr sz="1100" spc="22" dirty="0">
                <a:solidFill>
                  <a:srgbClr val="000000"/>
                </a:solidFill>
                <a:latin typeface="Calibri"/>
                <a:cs typeface="Calibri"/>
              </a:rPr>
              <a:t> </a:t>
            </a:r>
            <a:r>
              <a:rPr sz="1100" dirty="0">
                <a:solidFill>
                  <a:srgbClr val="000000"/>
                </a:solidFill>
                <a:latin typeface="Calibri"/>
                <a:cs typeface="Calibri"/>
              </a:rPr>
              <a:t>voltar a abrir o tampão do radiador</a:t>
            </a:r>
            <a:r>
              <a:rPr sz="1100" spc="-20" dirty="0">
                <a:solidFill>
                  <a:srgbClr val="000000"/>
                </a:solidFill>
                <a:latin typeface="Calibri"/>
                <a:cs typeface="Calibri"/>
              </a:rPr>
              <a:t> </a:t>
            </a:r>
            <a:r>
              <a:rPr sz="1100" dirty="0">
                <a:solidFill>
                  <a:srgbClr val="000000"/>
                </a:solidFill>
                <a:latin typeface="Calibri"/>
                <a:cs typeface="Calibri"/>
              </a:rPr>
              <a:t>depois do</a:t>
            </a:r>
          </a:p>
          <a:p>
            <a:pPr marL="0" marR="0">
              <a:lnSpc>
                <a:spcPts val="1344"/>
              </a:lnSpc>
              <a:spcBef>
                <a:spcPts val="50"/>
              </a:spcBef>
              <a:spcAft>
                <a:spcPts val="0"/>
              </a:spcAft>
            </a:pPr>
            <a:r>
              <a:rPr sz="1100" dirty="0">
                <a:solidFill>
                  <a:srgbClr val="000000"/>
                </a:solidFill>
                <a:latin typeface="Calibri"/>
                <a:cs typeface="Calibri"/>
              </a:rPr>
              <a:t>motor</a:t>
            </a:r>
            <a:r>
              <a:rPr sz="1100" spc="-10" dirty="0">
                <a:solidFill>
                  <a:srgbClr val="000000"/>
                </a:solidFill>
                <a:latin typeface="Calibri"/>
                <a:cs typeface="Calibri"/>
              </a:rPr>
              <a:t> </a:t>
            </a:r>
            <a:r>
              <a:rPr sz="1100" dirty="0">
                <a:solidFill>
                  <a:srgbClr val="000000"/>
                </a:solidFill>
                <a:latin typeface="Calibri"/>
                <a:cs typeface="Calibri"/>
              </a:rPr>
              <a:t>ter</a:t>
            </a:r>
            <a:r>
              <a:rPr sz="1100" spc="-11" dirty="0">
                <a:solidFill>
                  <a:srgbClr val="000000"/>
                </a:solidFill>
                <a:latin typeface="Calibri"/>
                <a:cs typeface="Calibri"/>
              </a:rPr>
              <a:t> </a:t>
            </a:r>
            <a:r>
              <a:rPr sz="1100" dirty="0">
                <a:solidFill>
                  <a:srgbClr val="000000"/>
                </a:solidFill>
                <a:latin typeface="Calibri"/>
                <a:cs typeface="Calibri"/>
              </a:rPr>
              <a:t>funcionado, ou o líquido</a:t>
            </a:r>
            <a:r>
              <a:rPr sz="1100" spc="12" dirty="0">
                <a:solidFill>
                  <a:srgbClr val="000000"/>
                </a:solidFill>
                <a:latin typeface="Calibri"/>
                <a:cs typeface="Calibri"/>
              </a:rPr>
              <a:t> </a:t>
            </a:r>
            <a:r>
              <a:rPr sz="1100" dirty="0">
                <a:solidFill>
                  <a:srgbClr val="000000"/>
                </a:solidFill>
                <a:latin typeface="Calibri"/>
                <a:cs typeface="Calibri"/>
              </a:rPr>
              <a:t>refrigerante quente pode ser expulso através do bocal do tampão e</a:t>
            </a:r>
          </a:p>
          <a:p>
            <a:pPr marL="0" marR="0">
              <a:lnSpc>
                <a:spcPts val="1344"/>
              </a:lnSpc>
              <a:spcBef>
                <a:spcPts val="0"/>
              </a:spcBef>
              <a:spcAft>
                <a:spcPts val="0"/>
              </a:spcAft>
            </a:pPr>
            <a:r>
              <a:rPr sz="1100" dirty="0">
                <a:solidFill>
                  <a:srgbClr val="000000"/>
                </a:solidFill>
                <a:latin typeface="Calibri"/>
                <a:cs typeface="Calibri"/>
              </a:rPr>
              <a:t>provocar queimaduras.</a:t>
            </a:r>
          </a:p>
        </p:txBody>
      </p:sp>
      <p:sp>
        <p:nvSpPr>
          <p:cNvPr id="17" name="object 17"/>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100</a:t>
            </a:r>
          </a:p>
        </p:txBody>
      </p:sp>
      <p:sp>
        <p:nvSpPr>
          <p:cNvPr id="18" name="CaixaDeTexto 17">
            <a:extLst>
              <a:ext uri="{FF2B5EF4-FFF2-40B4-BE49-F238E27FC236}">
                <a16:creationId xmlns:a16="http://schemas.microsoft.com/office/drawing/2014/main" id="{A2C0FC02-A18F-63CF-C9AF-4537C5925EDB}"/>
              </a:ext>
            </a:extLst>
          </p:cNvPr>
          <p:cNvSpPr txBox="1"/>
          <p:nvPr/>
        </p:nvSpPr>
        <p:spPr>
          <a:xfrm>
            <a:off x="929104" y="2164699"/>
            <a:ext cx="5112568" cy="430887"/>
          </a:xfrm>
          <a:prstGeom prst="rect">
            <a:avLst/>
          </a:prstGeom>
          <a:noFill/>
        </p:spPr>
        <p:txBody>
          <a:bodyPr wrap="square" rtlCol="0">
            <a:spAutoFit/>
          </a:bodyPr>
          <a:lstStyle/>
          <a:p>
            <a:r>
              <a:rPr lang="pt-BR" sz="1100">
                <a:solidFill>
                  <a:srgbClr val="000000"/>
                </a:solidFill>
                <a:cs typeface="Calibri"/>
              </a:rPr>
              <a:t>A Voge Brasil recomenda liquido refrigerante </a:t>
            </a:r>
            <a:r>
              <a:rPr lang="pt-BR" sz="1100" b="1">
                <a:solidFill>
                  <a:schemeClr val="bg1"/>
                </a:solidFill>
                <a:highlight>
                  <a:srgbClr val="FF0000"/>
                </a:highlight>
                <a:cs typeface="Calibri"/>
              </a:rPr>
              <a:t>MOTUL</a:t>
            </a:r>
          </a:p>
          <a:p>
            <a:endParaRPr lang="pt-BR" sz="11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758696" y="1782572"/>
            <a:ext cx="4152900" cy="1639824"/>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3598"/>
            <a:ext cx="2329474"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Manutenção </a:t>
            </a:r>
            <a:r>
              <a:rPr sz="1100" b="1">
                <a:solidFill>
                  <a:srgbClr val="4F81BD"/>
                </a:solidFill>
                <a:latin typeface="Cambria"/>
                <a:cs typeface="Cambria"/>
              </a:rPr>
              <a:t>do </a:t>
            </a:r>
            <a:r>
              <a:rPr lang="pt-BR" sz="1100" b="1">
                <a:solidFill>
                  <a:srgbClr val="4F81BD"/>
                </a:solidFill>
                <a:latin typeface="Cambria"/>
                <a:cs typeface="Cambria"/>
              </a:rPr>
              <a:t>fluido de freios</a:t>
            </a:r>
            <a:endParaRPr sz="1100" b="1" dirty="0">
              <a:solidFill>
                <a:srgbClr val="4F81BD"/>
              </a:solidFill>
              <a:latin typeface="Cambria"/>
              <a:cs typeface="Cambria"/>
            </a:endParaRPr>
          </a:p>
        </p:txBody>
      </p:sp>
      <p:sp>
        <p:nvSpPr>
          <p:cNvPr id="6" name="object 6"/>
          <p:cNvSpPr txBox="1"/>
          <p:nvPr/>
        </p:nvSpPr>
        <p:spPr>
          <a:xfrm>
            <a:off x="684275" y="926684"/>
            <a:ext cx="624877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O </a:t>
            </a:r>
            <a:r>
              <a:rPr lang="pt-BR" sz="1100">
                <a:solidFill>
                  <a:srgbClr val="000000"/>
                </a:solidFill>
                <a:latin typeface="Calibri"/>
                <a:cs typeface="Calibri"/>
              </a:rPr>
              <a:t>fluido de freios </a:t>
            </a:r>
            <a:r>
              <a:rPr sz="1100">
                <a:solidFill>
                  <a:srgbClr val="000000"/>
                </a:solidFill>
                <a:latin typeface="Calibri"/>
                <a:cs typeface="Calibri"/>
              </a:rPr>
              <a:t>é </a:t>
            </a:r>
            <a:r>
              <a:rPr sz="1100" dirty="0">
                <a:solidFill>
                  <a:srgbClr val="000000"/>
                </a:solidFill>
                <a:latin typeface="Calibri"/>
                <a:cs typeface="Calibri"/>
              </a:rPr>
              <a:t>um</a:t>
            </a:r>
            <a:r>
              <a:rPr sz="1100" spc="14" dirty="0">
                <a:solidFill>
                  <a:srgbClr val="000000"/>
                </a:solidFill>
                <a:latin typeface="Calibri"/>
                <a:cs typeface="Calibri"/>
              </a:rPr>
              <a:t> </a:t>
            </a:r>
            <a:r>
              <a:rPr sz="1100" dirty="0">
                <a:solidFill>
                  <a:srgbClr val="000000"/>
                </a:solidFill>
                <a:latin typeface="Calibri"/>
                <a:cs typeface="Calibri"/>
              </a:rPr>
              <a:t>meio importante para transmitir</a:t>
            </a:r>
            <a:r>
              <a:rPr sz="1100" spc="-17" dirty="0">
                <a:solidFill>
                  <a:srgbClr val="000000"/>
                </a:solidFill>
                <a:latin typeface="Calibri"/>
                <a:cs typeface="Calibri"/>
              </a:rPr>
              <a:t> </a:t>
            </a:r>
            <a:r>
              <a:rPr sz="1100" dirty="0">
                <a:solidFill>
                  <a:srgbClr val="000000"/>
                </a:solidFill>
                <a:latin typeface="Calibri"/>
                <a:cs typeface="Calibri"/>
              </a:rPr>
              <a:t>a potência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frenagem</a:t>
            </a:r>
            <a:r>
              <a:rPr sz="1100" spc="17">
                <a:solidFill>
                  <a:srgbClr val="000000"/>
                </a:solidFill>
                <a:latin typeface="Calibri"/>
                <a:cs typeface="Calibri"/>
              </a:rPr>
              <a:t>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sistema </a:t>
            </a:r>
            <a:r>
              <a:rPr sz="1100">
                <a:solidFill>
                  <a:srgbClr val="000000"/>
                </a:solidFill>
                <a:latin typeface="Calibri"/>
                <a:cs typeface="Calibri"/>
              </a:rPr>
              <a:t>de </a:t>
            </a:r>
            <a:r>
              <a:rPr lang="pt-BR" sz="1100">
                <a:solidFill>
                  <a:srgbClr val="000000"/>
                </a:solidFill>
                <a:latin typeface="Calibri"/>
                <a:cs typeface="Calibri"/>
              </a:rPr>
              <a:t>frenagem</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hidráulica, que necessita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um </a:t>
            </a:r>
            <a:r>
              <a:rPr sz="1100">
                <a:solidFill>
                  <a:srgbClr val="000000"/>
                </a:solidFill>
                <a:latin typeface="Calibri"/>
                <a:cs typeface="Calibri"/>
              </a:rPr>
              <a:t>rendimento </a:t>
            </a:r>
            <a:r>
              <a:rPr lang="pt-BR" sz="1100">
                <a:solidFill>
                  <a:srgbClr val="000000"/>
                </a:solidFill>
                <a:latin typeface="Calibri"/>
                <a:cs typeface="Calibri"/>
              </a:rPr>
              <a:t>con</a:t>
            </a:r>
            <a:r>
              <a:rPr sz="1100">
                <a:solidFill>
                  <a:srgbClr val="000000"/>
                </a:solidFill>
                <a:latin typeface="Calibri"/>
                <a:cs typeface="Calibri"/>
              </a:rPr>
              <a:t>fiável </a:t>
            </a:r>
            <a:r>
              <a:rPr sz="1100" dirty="0">
                <a:solidFill>
                  <a:srgbClr val="000000"/>
                </a:solidFill>
                <a:latin typeface="Calibri"/>
                <a:cs typeface="Calibri"/>
              </a:rPr>
              <a:t>a alta e baixa temperatura, e ao mesmo</a:t>
            </a:r>
            <a:r>
              <a:rPr sz="1100" spc="10" dirty="0">
                <a:solidFill>
                  <a:srgbClr val="000000"/>
                </a:solidFill>
                <a:latin typeface="Calibri"/>
                <a:cs typeface="Calibri"/>
              </a:rPr>
              <a:t> </a:t>
            </a:r>
            <a:r>
              <a:rPr sz="1100" dirty="0">
                <a:solidFill>
                  <a:srgbClr val="000000"/>
                </a:solidFill>
                <a:latin typeface="Calibri"/>
                <a:cs typeface="Calibri"/>
              </a:rPr>
              <a:t>tempo</a:t>
            </a:r>
            <a:r>
              <a:rPr sz="1100" spc="13" dirty="0">
                <a:solidFill>
                  <a:srgbClr val="000000"/>
                </a:solidFill>
                <a:latin typeface="Calibri"/>
                <a:cs typeface="Calibri"/>
              </a:rPr>
              <a:t> </a:t>
            </a:r>
            <a:r>
              <a:rPr sz="1100" dirty="0">
                <a:solidFill>
                  <a:srgbClr val="000000"/>
                </a:solidFill>
                <a:latin typeface="Calibri"/>
                <a:cs typeface="Calibri"/>
              </a:rPr>
              <a:t>deve</a:t>
            </a:r>
            <a:r>
              <a:rPr sz="1100" spc="-14" dirty="0">
                <a:solidFill>
                  <a:srgbClr val="000000"/>
                </a:solidFill>
                <a:latin typeface="Calibri"/>
                <a:cs typeface="Calibri"/>
              </a:rPr>
              <a:t> </a:t>
            </a:r>
            <a:r>
              <a:rPr sz="1100" dirty="0">
                <a:solidFill>
                  <a:srgbClr val="000000"/>
                </a:solidFill>
                <a:latin typeface="Calibri"/>
                <a:cs typeface="Calibri"/>
              </a:rPr>
              <a:t>ser</a:t>
            </a:r>
          </a:p>
          <a:p>
            <a:pPr marL="0" marR="0">
              <a:lnSpc>
                <a:spcPts val="1344"/>
              </a:lnSpc>
              <a:spcBef>
                <a:spcPts val="0"/>
              </a:spcBef>
              <a:spcAft>
                <a:spcPts val="0"/>
              </a:spcAft>
            </a:pPr>
            <a:r>
              <a:rPr sz="1100" dirty="0">
                <a:solidFill>
                  <a:srgbClr val="000000"/>
                </a:solidFill>
                <a:latin typeface="Calibri"/>
                <a:cs typeface="Calibri"/>
              </a:rPr>
              <a:t>anticorrosivo. Escolha </a:t>
            </a:r>
            <a:r>
              <a:rPr sz="1100">
                <a:solidFill>
                  <a:srgbClr val="000000"/>
                </a:solidFill>
                <a:latin typeface="Calibri"/>
                <a:cs typeface="Calibri"/>
              </a:rPr>
              <a:t>o </a:t>
            </a:r>
            <a:r>
              <a:rPr lang="pt-BR" sz="1100">
                <a:solidFill>
                  <a:srgbClr val="000000"/>
                </a:solidFill>
                <a:latin typeface="Calibri"/>
                <a:cs typeface="Calibri"/>
              </a:rPr>
              <a:t>fluido de freio </a:t>
            </a:r>
            <a:r>
              <a:rPr sz="1100">
                <a:solidFill>
                  <a:srgbClr val="000000"/>
                </a:solidFill>
                <a:latin typeface="Calibri"/>
                <a:cs typeface="Calibri"/>
              </a:rPr>
              <a:t>adequado</a:t>
            </a:r>
            <a:r>
              <a:rPr sz="1100" dirty="0">
                <a:solidFill>
                  <a:srgbClr val="000000"/>
                </a:solidFill>
                <a:latin typeface="Calibri"/>
                <a:cs typeface="Calibri"/>
              </a:rPr>
              <a:t>.</a:t>
            </a:r>
          </a:p>
        </p:txBody>
      </p:sp>
      <p:sp>
        <p:nvSpPr>
          <p:cNvPr id="7" name="object 7"/>
          <p:cNvSpPr txBox="1"/>
          <p:nvPr/>
        </p:nvSpPr>
        <p:spPr>
          <a:xfrm>
            <a:off x="684275" y="1565514"/>
            <a:ext cx="2259083"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Verificação </a:t>
            </a:r>
            <a:r>
              <a:rPr sz="1100" b="1">
                <a:solidFill>
                  <a:srgbClr val="4F81BD"/>
                </a:solidFill>
                <a:latin typeface="Cambria"/>
                <a:cs typeface="Cambria"/>
              </a:rPr>
              <a:t>do </a:t>
            </a:r>
            <a:r>
              <a:rPr lang="pt-BR" sz="1100" b="1">
                <a:solidFill>
                  <a:srgbClr val="4F81BD"/>
                </a:solidFill>
                <a:latin typeface="Cambria"/>
                <a:cs typeface="Cambria"/>
              </a:rPr>
              <a:t>fluido de freios</a:t>
            </a:r>
            <a:endParaRPr sz="1100" b="1" dirty="0">
              <a:solidFill>
                <a:srgbClr val="4F81BD"/>
              </a:solidFill>
              <a:latin typeface="Cambria"/>
              <a:cs typeface="Cambria"/>
            </a:endParaRPr>
          </a:p>
        </p:txBody>
      </p:sp>
      <p:sp>
        <p:nvSpPr>
          <p:cNvPr id="8" name="object 8"/>
          <p:cNvSpPr txBox="1"/>
          <p:nvPr/>
        </p:nvSpPr>
        <p:spPr>
          <a:xfrm>
            <a:off x="684275" y="3471764"/>
            <a:ext cx="608058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 </a:t>
            </a:r>
            <a:r>
              <a:rPr sz="1100">
                <a:solidFill>
                  <a:srgbClr val="000000"/>
                </a:solidFill>
                <a:latin typeface="Calibri"/>
                <a:cs typeface="Calibri"/>
              </a:rPr>
              <a:t>nível</a:t>
            </a:r>
            <a:r>
              <a:rPr sz="1100" spc="-11">
                <a:solidFill>
                  <a:srgbClr val="000000"/>
                </a:solidFill>
                <a:latin typeface="Calibri"/>
                <a:cs typeface="Calibri"/>
              </a:rPr>
              <a:t> </a:t>
            </a:r>
            <a:r>
              <a:rPr lang="pt-BR" sz="1100">
                <a:solidFill>
                  <a:srgbClr val="000000"/>
                </a:solidFill>
                <a:latin typeface="Calibri"/>
                <a:cs typeface="Calibri"/>
              </a:rPr>
              <a:t>fluido de freio </a:t>
            </a:r>
            <a:r>
              <a:rPr sz="1100">
                <a:solidFill>
                  <a:srgbClr val="000000"/>
                </a:solidFill>
                <a:latin typeface="Calibri"/>
                <a:cs typeface="Calibri"/>
              </a:rPr>
              <a:t>demasiado </a:t>
            </a:r>
            <a:r>
              <a:rPr sz="1100" dirty="0">
                <a:solidFill>
                  <a:srgbClr val="000000"/>
                </a:solidFill>
                <a:latin typeface="Calibri"/>
                <a:cs typeface="Calibri"/>
              </a:rPr>
              <a:t>baixo no</a:t>
            </a:r>
            <a:r>
              <a:rPr sz="1100" spc="22" dirty="0">
                <a:solidFill>
                  <a:srgbClr val="000000"/>
                </a:solidFill>
                <a:latin typeface="Calibri"/>
                <a:cs typeface="Calibri"/>
              </a:rPr>
              <a:t> </a:t>
            </a:r>
            <a:r>
              <a:rPr sz="1100" dirty="0">
                <a:solidFill>
                  <a:srgbClr val="000000"/>
                </a:solidFill>
                <a:latin typeface="Calibri"/>
                <a:cs typeface="Calibri"/>
              </a:rPr>
              <a:t>depósito da bomba pode provocar a entrada de ar no</a:t>
            </a:r>
          </a:p>
          <a:p>
            <a:pPr marL="0" marR="0">
              <a:lnSpc>
                <a:spcPts val="1343"/>
              </a:lnSpc>
              <a:spcBef>
                <a:spcPts val="50"/>
              </a:spcBef>
              <a:spcAft>
                <a:spcPts val="0"/>
              </a:spcAft>
            </a:pPr>
            <a:r>
              <a:rPr sz="1100" dirty="0">
                <a:solidFill>
                  <a:srgbClr val="000000"/>
                </a:solidFill>
                <a:latin typeface="Calibri"/>
                <a:cs typeface="Calibri"/>
              </a:rPr>
              <a:t>sistema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o</a:t>
            </a:r>
            <a:r>
              <a:rPr sz="1100" spc="18" dirty="0">
                <a:solidFill>
                  <a:srgbClr val="000000"/>
                </a:solidFill>
                <a:latin typeface="Calibri"/>
                <a:cs typeface="Calibri"/>
              </a:rPr>
              <a:t> </a:t>
            </a:r>
            <a:r>
              <a:rPr sz="1100" dirty="0">
                <a:solidFill>
                  <a:srgbClr val="000000"/>
                </a:solidFill>
                <a:latin typeface="Calibri"/>
                <a:cs typeface="Calibri"/>
              </a:rPr>
              <a:t>que</a:t>
            </a:r>
            <a:r>
              <a:rPr sz="1100" spc="12" dirty="0">
                <a:solidFill>
                  <a:srgbClr val="000000"/>
                </a:solidFill>
                <a:latin typeface="Calibri"/>
                <a:cs typeface="Calibri"/>
              </a:rPr>
              <a:t> </a:t>
            </a:r>
            <a:r>
              <a:rPr sz="1100" dirty="0">
                <a:solidFill>
                  <a:srgbClr val="000000"/>
                </a:solidFill>
                <a:latin typeface="Calibri"/>
                <a:cs typeface="Calibri"/>
              </a:rPr>
              <a:t>irá diminuir o</a:t>
            </a:r>
            <a:r>
              <a:rPr sz="1100" spc="18" dirty="0">
                <a:solidFill>
                  <a:srgbClr val="000000"/>
                </a:solidFill>
                <a:latin typeface="Calibri"/>
                <a:cs typeface="Calibri"/>
              </a:rPr>
              <a:t> </a:t>
            </a:r>
            <a:r>
              <a:rPr sz="1100" dirty="0">
                <a:solidFill>
                  <a:srgbClr val="000000"/>
                </a:solidFill>
                <a:latin typeface="Calibri"/>
                <a:cs typeface="Calibri"/>
              </a:rPr>
              <a:t>rendimento </a:t>
            </a:r>
            <a:r>
              <a:rPr sz="1100">
                <a:solidFill>
                  <a:srgbClr val="000000"/>
                </a:solidFill>
                <a:latin typeface="Calibri"/>
                <a:cs typeface="Calibri"/>
              </a:rPr>
              <a:t>dos </a:t>
            </a:r>
            <a:r>
              <a:rPr lang="pt-BR" sz="1100">
                <a:solidFill>
                  <a:srgbClr val="000000"/>
                </a:solidFill>
                <a:latin typeface="Calibri"/>
                <a:cs typeface="Calibri"/>
              </a:rPr>
              <a:t>freios</a:t>
            </a:r>
            <a:r>
              <a:rPr sz="1100">
                <a:solidFill>
                  <a:srgbClr val="000000"/>
                </a:solidFill>
                <a:latin typeface="Calibri"/>
                <a:cs typeface="Calibri"/>
              </a:rPr>
              <a:t>; </a:t>
            </a:r>
            <a:r>
              <a:rPr sz="1100" dirty="0">
                <a:solidFill>
                  <a:srgbClr val="000000"/>
                </a:solidFill>
                <a:latin typeface="Calibri"/>
                <a:cs typeface="Calibri"/>
              </a:rPr>
              <a:t>é</a:t>
            </a:r>
            <a:r>
              <a:rPr sz="1100" spc="18" dirty="0">
                <a:solidFill>
                  <a:srgbClr val="000000"/>
                </a:solidFill>
                <a:latin typeface="Calibri"/>
                <a:cs typeface="Calibri"/>
              </a:rPr>
              <a:t> </a:t>
            </a:r>
            <a:r>
              <a:rPr sz="1100" dirty="0">
                <a:solidFill>
                  <a:srgbClr val="000000"/>
                </a:solidFill>
                <a:latin typeface="Calibri"/>
                <a:cs typeface="Calibri"/>
              </a:rPr>
              <a:t>necessária uma revisão periódica.</a:t>
            </a:r>
          </a:p>
        </p:txBody>
      </p:sp>
      <p:sp>
        <p:nvSpPr>
          <p:cNvPr id="9" name="object 9"/>
          <p:cNvSpPr txBox="1"/>
          <p:nvPr/>
        </p:nvSpPr>
        <p:spPr>
          <a:xfrm>
            <a:off x="684275" y="3863432"/>
            <a:ext cx="581431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verificação e enchimento realizam-se nos</a:t>
            </a:r>
            <a:r>
              <a:rPr sz="1100" spc="-16" dirty="0">
                <a:solidFill>
                  <a:srgbClr val="000000"/>
                </a:solidFill>
                <a:latin typeface="Calibri"/>
                <a:cs typeface="Calibri"/>
              </a:rPr>
              <a:t> </a:t>
            </a:r>
            <a:r>
              <a:rPr sz="1100" dirty="0">
                <a:solidFill>
                  <a:srgbClr val="000000"/>
                </a:solidFill>
                <a:latin typeface="Calibri"/>
                <a:cs typeface="Calibri"/>
              </a:rPr>
              <a:t>depósitos das bombas </a:t>
            </a:r>
            <a:r>
              <a:rPr sz="1100">
                <a:solidFill>
                  <a:srgbClr val="000000"/>
                </a:solidFill>
                <a:latin typeface="Calibri"/>
                <a:cs typeface="Calibri"/>
              </a:rPr>
              <a:t>dos</a:t>
            </a:r>
            <a:r>
              <a:rPr sz="1100" spc="-16">
                <a:solidFill>
                  <a:srgbClr val="000000"/>
                </a:solidFill>
                <a:latin typeface="Calibri"/>
                <a:cs typeface="Calibri"/>
              </a:rPr>
              <a:t> </a:t>
            </a:r>
            <a:r>
              <a:rPr lang="pt-BR" sz="1100">
                <a:solidFill>
                  <a:srgbClr val="000000"/>
                </a:solidFill>
                <a:latin typeface="Calibri"/>
                <a:cs typeface="Calibri"/>
              </a:rPr>
              <a:t>freios</a:t>
            </a:r>
            <a:r>
              <a:rPr sz="1100" spc="-13">
                <a:solidFill>
                  <a:srgbClr val="000000"/>
                </a:solidFill>
                <a:latin typeface="Calibri"/>
                <a:cs typeface="Calibri"/>
              </a:rPr>
              <a:t> </a:t>
            </a:r>
            <a:r>
              <a:rPr sz="1100" dirty="0">
                <a:solidFill>
                  <a:srgbClr val="000000"/>
                </a:solidFill>
                <a:latin typeface="Calibri"/>
                <a:cs typeface="Calibri"/>
              </a:rPr>
              <a:t>dianteiro e traseiro.</a:t>
            </a:r>
          </a:p>
        </p:txBody>
      </p:sp>
      <p:sp>
        <p:nvSpPr>
          <p:cNvPr id="10" name="object 10"/>
          <p:cNvSpPr txBox="1"/>
          <p:nvPr/>
        </p:nvSpPr>
        <p:spPr>
          <a:xfrm>
            <a:off x="684275" y="4084412"/>
            <a:ext cx="620524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 nível</a:t>
            </a:r>
            <a:r>
              <a:rPr sz="1100" spc="-11" dirty="0">
                <a:solidFill>
                  <a:srgbClr val="000000"/>
                </a:solidFill>
                <a:latin typeface="Calibri"/>
                <a:cs typeface="Calibri"/>
              </a:rPr>
              <a:t> </a:t>
            </a:r>
            <a:r>
              <a:rPr sz="1100">
                <a:solidFill>
                  <a:srgbClr val="000000"/>
                </a:solidFill>
                <a:latin typeface="Calibri"/>
                <a:cs typeface="Calibri"/>
              </a:rPr>
              <a:t>do</a:t>
            </a:r>
            <a:r>
              <a:rPr sz="1100" spc="14">
                <a:solidFill>
                  <a:srgbClr val="000000"/>
                </a:solidFill>
                <a:latin typeface="Calibri"/>
                <a:cs typeface="Calibri"/>
              </a:rPr>
              <a:t> </a:t>
            </a:r>
            <a:r>
              <a:rPr lang="pt-BR" sz="1100">
                <a:solidFill>
                  <a:srgbClr val="000000"/>
                </a:solidFill>
                <a:latin typeface="Calibri"/>
                <a:cs typeface="Calibri"/>
              </a:rPr>
              <a:t>fluido</a:t>
            </a:r>
            <a:r>
              <a:rPr sz="1100">
                <a:solidFill>
                  <a:srgbClr val="000000"/>
                </a:solidFill>
                <a:latin typeface="Calibri"/>
                <a:cs typeface="Calibri"/>
              </a:rPr>
              <a:t> </a:t>
            </a:r>
            <a:r>
              <a:rPr sz="1100" dirty="0">
                <a:solidFill>
                  <a:srgbClr val="000000"/>
                </a:solidFill>
                <a:latin typeface="Calibri"/>
                <a:cs typeface="Calibri"/>
              </a:rPr>
              <a:t>não deve superar a marca</a:t>
            </a:r>
            <a:r>
              <a:rPr sz="1100" spc="-15" dirty="0">
                <a:solidFill>
                  <a:srgbClr val="000000"/>
                </a:solidFill>
                <a:latin typeface="Calibri"/>
                <a:cs typeface="Calibri"/>
              </a:rPr>
              <a:t> </a:t>
            </a:r>
            <a:r>
              <a:rPr sz="1100" dirty="0">
                <a:solidFill>
                  <a:srgbClr val="000000"/>
                </a:solidFill>
                <a:latin typeface="Calibri"/>
                <a:cs typeface="Calibri"/>
              </a:rPr>
              <a:t>MAX. </a:t>
            </a:r>
            <a:r>
              <a:rPr sz="1100" spc="-14" dirty="0">
                <a:solidFill>
                  <a:srgbClr val="000000"/>
                </a:solidFill>
                <a:latin typeface="Calibri"/>
                <a:cs typeface="Calibri"/>
              </a:rPr>
              <a:t>No</a:t>
            </a:r>
            <a:r>
              <a:rPr sz="1100" dirty="0">
                <a:solidFill>
                  <a:srgbClr val="000000"/>
                </a:solidFill>
                <a:latin typeface="Calibri"/>
                <a:cs typeface="Calibri"/>
              </a:rPr>
              <a:t> caso de ser inferior à marca MIN, por</a:t>
            </a:r>
            <a:r>
              <a:rPr sz="1100" spc="15" dirty="0">
                <a:solidFill>
                  <a:srgbClr val="000000"/>
                </a:solidFill>
                <a:latin typeface="Calibri"/>
                <a:cs typeface="Calibri"/>
              </a:rPr>
              <a:t> </a:t>
            </a:r>
            <a:r>
              <a:rPr sz="1100" dirty="0">
                <a:solidFill>
                  <a:srgbClr val="000000"/>
                </a:solidFill>
                <a:latin typeface="Calibri"/>
                <a:cs typeface="Calibri"/>
              </a:rPr>
              <a:t>favor encha-o</a:t>
            </a:r>
          </a:p>
          <a:p>
            <a:pPr marL="0" marR="0">
              <a:lnSpc>
                <a:spcPts val="1344"/>
              </a:lnSpc>
              <a:spcBef>
                <a:spcPts val="50"/>
              </a:spcBef>
              <a:spcAft>
                <a:spcPts val="0"/>
              </a:spcAft>
            </a:pPr>
            <a:r>
              <a:rPr sz="1100" dirty="0">
                <a:solidFill>
                  <a:srgbClr val="000000"/>
                </a:solidFill>
                <a:latin typeface="Calibri"/>
                <a:cs typeface="Calibri"/>
              </a:rPr>
              <a:t>imediatamente.</a:t>
            </a:r>
          </a:p>
        </p:txBody>
      </p:sp>
      <p:sp>
        <p:nvSpPr>
          <p:cNvPr id="11" name="object 11"/>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101</a:t>
            </a:r>
          </a:p>
        </p:txBody>
      </p:sp>
      <p:sp>
        <p:nvSpPr>
          <p:cNvPr id="12" name="object 4">
            <a:extLst>
              <a:ext uri="{FF2B5EF4-FFF2-40B4-BE49-F238E27FC236}">
                <a16:creationId xmlns:a16="http://schemas.microsoft.com/office/drawing/2014/main" id="{F47DB7C8-0DF5-EFEB-5212-B927F95FC185}"/>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2146808"/>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1122680"/>
            <a:ext cx="6301740" cy="80314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088"/>
            <a:ext cx="597657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fluido de freio </a:t>
            </a:r>
            <a:r>
              <a:rPr sz="1100">
                <a:solidFill>
                  <a:srgbClr val="000000"/>
                </a:solidFill>
                <a:latin typeface="Calibri"/>
                <a:cs typeface="Calibri"/>
              </a:rPr>
              <a:t>é </a:t>
            </a:r>
            <a:r>
              <a:rPr sz="1100" dirty="0">
                <a:solidFill>
                  <a:srgbClr val="000000"/>
                </a:solidFill>
                <a:latin typeface="Calibri"/>
                <a:cs typeface="Calibri"/>
              </a:rPr>
              <a:t>corrosivo. </a:t>
            </a:r>
            <a:r>
              <a:rPr sz="1100" spc="-14"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caso deste entrar </a:t>
            </a:r>
            <a:r>
              <a:rPr sz="1100">
                <a:solidFill>
                  <a:srgbClr val="000000"/>
                </a:solidFill>
                <a:latin typeface="Calibri"/>
                <a:cs typeface="Calibri"/>
              </a:rPr>
              <a:t>em contato</a:t>
            </a:r>
            <a:r>
              <a:rPr sz="1100" spc="-13">
                <a:solidFill>
                  <a:srgbClr val="000000"/>
                </a:solidFill>
                <a:latin typeface="Calibri"/>
                <a:cs typeface="Calibri"/>
              </a:rPr>
              <a:t> </a:t>
            </a:r>
            <a:r>
              <a:rPr sz="1100" dirty="0">
                <a:solidFill>
                  <a:srgbClr val="000000"/>
                </a:solidFill>
                <a:latin typeface="Calibri"/>
                <a:cs typeface="Calibri"/>
              </a:rPr>
              <a:t>com</a:t>
            </a:r>
            <a:r>
              <a:rPr sz="1100" spc="19" dirty="0">
                <a:solidFill>
                  <a:srgbClr val="000000"/>
                </a:solidFill>
                <a:latin typeface="Calibri"/>
                <a:cs typeface="Calibri"/>
              </a:rPr>
              <a:t> </a:t>
            </a:r>
            <a:r>
              <a:rPr sz="1100" dirty="0">
                <a:solidFill>
                  <a:srgbClr val="000000"/>
                </a:solidFill>
                <a:latin typeface="Calibri"/>
                <a:cs typeface="Calibri"/>
              </a:rPr>
              <a:t>uma superfície pintada ou de</a:t>
            </a:r>
          </a:p>
          <a:p>
            <a:pPr marL="0" marR="0">
              <a:lnSpc>
                <a:spcPts val="1344"/>
              </a:lnSpc>
              <a:spcBef>
                <a:spcPts val="50"/>
              </a:spcBef>
              <a:spcAft>
                <a:spcPts val="0"/>
              </a:spcAft>
            </a:pPr>
            <a:r>
              <a:rPr sz="1100" dirty="0">
                <a:solidFill>
                  <a:srgbClr val="000000"/>
                </a:solidFill>
                <a:latin typeface="Calibri"/>
                <a:cs typeface="Calibri"/>
              </a:rPr>
              <a:t>plástico,</a:t>
            </a:r>
            <a:r>
              <a:rPr sz="1100" spc="-10" dirty="0">
                <a:solidFill>
                  <a:srgbClr val="000000"/>
                </a:solidFill>
                <a:latin typeface="Calibri"/>
                <a:cs typeface="Calibri"/>
              </a:rPr>
              <a:t> </a:t>
            </a:r>
            <a:r>
              <a:rPr sz="1100" dirty="0">
                <a:solidFill>
                  <a:srgbClr val="000000"/>
                </a:solidFill>
                <a:latin typeface="Calibri"/>
                <a:cs typeface="Calibri"/>
              </a:rPr>
              <a:t>pode provocar corrosão.</a:t>
            </a:r>
          </a:p>
        </p:txBody>
      </p:sp>
      <p:sp>
        <p:nvSpPr>
          <p:cNvPr id="7" name="object 7"/>
          <p:cNvSpPr txBox="1"/>
          <p:nvPr/>
        </p:nvSpPr>
        <p:spPr>
          <a:xfrm>
            <a:off x="3319272" y="1127852"/>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8" name="object 8"/>
          <p:cNvSpPr txBox="1"/>
          <p:nvPr/>
        </p:nvSpPr>
        <p:spPr>
          <a:xfrm>
            <a:off x="647700" y="1355425"/>
            <a:ext cx="6246960" cy="512961"/>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Quando</a:t>
            </a:r>
            <a:r>
              <a:rPr sz="1100" spc="18" dirty="0">
                <a:solidFill>
                  <a:srgbClr val="000000"/>
                </a:solidFill>
                <a:latin typeface="Calibri"/>
                <a:cs typeface="Calibri"/>
              </a:rPr>
              <a:t> </a:t>
            </a:r>
            <a:r>
              <a:rPr sz="1100" dirty="0">
                <a:solidFill>
                  <a:srgbClr val="000000"/>
                </a:solidFill>
                <a:latin typeface="Calibri"/>
                <a:cs typeface="Calibri"/>
              </a:rPr>
              <a:t>se abre</a:t>
            </a:r>
            <a:r>
              <a:rPr sz="1100" spc="10" dirty="0">
                <a:solidFill>
                  <a:srgbClr val="000000"/>
                </a:solidFill>
                <a:latin typeface="Calibri"/>
                <a:cs typeface="Calibri"/>
              </a:rPr>
              <a:t> </a:t>
            </a:r>
            <a:r>
              <a:rPr sz="1100" dirty="0">
                <a:solidFill>
                  <a:srgbClr val="000000"/>
                </a:solidFill>
                <a:latin typeface="Calibri"/>
                <a:cs typeface="Calibri"/>
              </a:rPr>
              <a:t>a tampa para encher </a:t>
            </a:r>
            <a:r>
              <a:rPr sz="1100">
                <a:solidFill>
                  <a:srgbClr val="000000"/>
                </a:solidFill>
                <a:latin typeface="Calibri"/>
                <a:cs typeface="Calibri"/>
              </a:rPr>
              <a:t>o</a:t>
            </a:r>
            <a:r>
              <a:rPr sz="1100" spc="10">
                <a:solidFill>
                  <a:srgbClr val="000000"/>
                </a:solidFill>
                <a:latin typeface="Calibri"/>
                <a:cs typeface="Calibri"/>
              </a:rPr>
              <a:t> </a:t>
            </a:r>
            <a:r>
              <a:rPr lang="pt-BR" sz="1100">
                <a:solidFill>
                  <a:srgbClr val="000000"/>
                </a:solidFill>
                <a:latin typeface="Calibri"/>
                <a:cs typeface="Calibri"/>
              </a:rPr>
              <a:t>fluido dos freios</a:t>
            </a:r>
            <a:r>
              <a:rPr sz="1100">
                <a:solidFill>
                  <a:srgbClr val="000000"/>
                </a:solidFill>
                <a:latin typeface="Calibri"/>
                <a:cs typeface="Calibri"/>
              </a:rPr>
              <a:t>, pode provocar </a:t>
            </a:r>
            <a:r>
              <a:rPr sz="1100" dirty="0">
                <a:solidFill>
                  <a:srgbClr val="000000"/>
                </a:solidFill>
                <a:latin typeface="Calibri"/>
                <a:cs typeface="Calibri"/>
              </a:rPr>
              <a:t>a entrada de </a:t>
            </a:r>
            <a:r>
              <a:rPr sz="1100" spc="14" dirty="0">
                <a:solidFill>
                  <a:srgbClr val="000000"/>
                </a:solidFill>
                <a:latin typeface="Calibri"/>
                <a:cs typeface="Calibri"/>
              </a:rPr>
              <a:t>ar</a:t>
            </a:r>
            <a:r>
              <a:rPr sz="1100" spc="-28" dirty="0">
                <a:solidFill>
                  <a:srgbClr val="000000"/>
                </a:solidFill>
                <a:latin typeface="Calibri"/>
                <a:cs typeface="Calibri"/>
              </a:rPr>
              <a:t> </a:t>
            </a:r>
            <a:r>
              <a:rPr sz="1100" dirty="0">
                <a:solidFill>
                  <a:srgbClr val="000000"/>
                </a:solidFill>
                <a:latin typeface="Calibri"/>
                <a:cs typeface="Calibri"/>
              </a:rPr>
              <a:t>ou água, o que</a:t>
            </a:r>
          </a:p>
          <a:p>
            <a:pPr marL="0" marR="0">
              <a:lnSpc>
                <a:spcPts val="1344"/>
              </a:lnSpc>
              <a:spcBef>
                <a:spcPts val="50"/>
              </a:spcBef>
              <a:spcAft>
                <a:spcPts val="0"/>
              </a:spcAft>
            </a:pPr>
            <a:r>
              <a:rPr sz="1100" dirty="0">
                <a:solidFill>
                  <a:srgbClr val="000000"/>
                </a:solidFill>
                <a:latin typeface="Calibri"/>
                <a:cs typeface="Calibri"/>
              </a:rPr>
              <a:t>diminui drasticamente o rendimento </a:t>
            </a:r>
            <a:r>
              <a:rPr sz="1100">
                <a:solidFill>
                  <a:srgbClr val="000000"/>
                </a:solidFill>
                <a:latin typeface="Calibri"/>
                <a:cs typeface="Calibri"/>
              </a:rPr>
              <a:t>da </a:t>
            </a:r>
            <a:r>
              <a:rPr lang="pt-BR" sz="1100">
                <a:solidFill>
                  <a:srgbClr val="000000"/>
                </a:solidFill>
                <a:latin typeface="Calibri"/>
                <a:cs typeface="Calibri"/>
              </a:rPr>
              <a:t>frenagem</a:t>
            </a:r>
            <a:r>
              <a:rPr sz="1100">
                <a:solidFill>
                  <a:srgbClr val="000000"/>
                </a:solidFill>
                <a:latin typeface="Calibri"/>
                <a:cs typeface="Calibri"/>
              </a:rPr>
              <a:t>,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mesmo a sua falha. Neste caso, coloque-se em</a:t>
            </a:r>
          </a:p>
          <a:p>
            <a:pPr marL="0" marR="0">
              <a:lnSpc>
                <a:spcPts val="1344"/>
              </a:lnSpc>
              <a:spcBef>
                <a:spcPts val="0"/>
              </a:spcBef>
              <a:spcAft>
                <a:spcPts val="0"/>
              </a:spcAft>
            </a:pPr>
            <a:r>
              <a:rPr sz="1100">
                <a:solidFill>
                  <a:srgbClr val="000000"/>
                </a:solidFill>
                <a:latin typeface="Calibri"/>
                <a:cs typeface="Calibri"/>
              </a:rPr>
              <a:t>contato </a:t>
            </a:r>
            <a:r>
              <a:rPr sz="1100" dirty="0">
                <a:solidFill>
                  <a:srgbClr val="000000"/>
                </a:solidFill>
                <a:latin typeface="Calibri"/>
                <a:cs typeface="Calibri"/>
              </a:rPr>
              <a:t>com a sua</a:t>
            </a:r>
            <a:r>
              <a:rPr sz="1100" spc="-19" dirty="0">
                <a:solidFill>
                  <a:srgbClr val="000000"/>
                </a:solidFill>
                <a:latin typeface="Calibri"/>
                <a:cs typeface="Calibri"/>
              </a:rPr>
              <a:t> </a:t>
            </a:r>
            <a:r>
              <a:rPr sz="1100" dirty="0">
                <a:solidFill>
                  <a:srgbClr val="000000"/>
                </a:solidFill>
                <a:latin typeface="Calibri"/>
                <a:cs typeface="Calibri"/>
              </a:rPr>
              <a:t>Oficina Autorizada VOGE para que o encham </a:t>
            </a:r>
            <a:r>
              <a:rPr sz="1100" spc="16" dirty="0">
                <a:solidFill>
                  <a:srgbClr val="000000"/>
                </a:solidFill>
                <a:latin typeface="Calibri"/>
                <a:cs typeface="Calibri"/>
              </a:rPr>
              <a:t>ou</a:t>
            </a:r>
            <a:r>
              <a:rPr sz="1100" spc="-37" dirty="0">
                <a:solidFill>
                  <a:srgbClr val="000000"/>
                </a:solidFill>
                <a:latin typeface="Calibri"/>
                <a:cs typeface="Calibri"/>
              </a:rPr>
              <a:t> </a:t>
            </a:r>
            <a:r>
              <a:rPr sz="1100" dirty="0">
                <a:solidFill>
                  <a:srgbClr val="000000"/>
                </a:solidFill>
                <a:latin typeface="Calibri"/>
                <a:cs typeface="Calibri"/>
              </a:rPr>
              <a:t>substituam.</a:t>
            </a:r>
          </a:p>
        </p:txBody>
      </p:sp>
      <p:sp>
        <p:nvSpPr>
          <p:cNvPr id="9" name="object 9"/>
          <p:cNvSpPr txBox="1"/>
          <p:nvPr/>
        </p:nvSpPr>
        <p:spPr>
          <a:xfrm>
            <a:off x="3369564" y="2151980"/>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0" name="object 10"/>
          <p:cNvSpPr txBox="1"/>
          <p:nvPr/>
        </p:nvSpPr>
        <p:spPr>
          <a:xfrm>
            <a:off x="647700" y="2379553"/>
            <a:ext cx="6120753"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Não </a:t>
            </a:r>
            <a:r>
              <a:rPr sz="1100">
                <a:solidFill>
                  <a:srgbClr val="000000"/>
                </a:solidFill>
                <a:latin typeface="Calibri"/>
                <a:cs typeface="Calibri"/>
              </a:rPr>
              <a:t>misture </a:t>
            </a:r>
            <a:r>
              <a:rPr lang="pt-BR" sz="1100">
                <a:solidFill>
                  <a:srgbClr val="000000"/>
                </a:solidFill>
                <a:latin typeface="Calibri"/>
                <a:cs typeface="Calibri"/>
              </a:rPr>
              <a:t>fluidos de freios </a:t>
            </a:r>
            <a:r>
              <a:rPr sz="1100">
                <a:solidFill>
                  <a:srgbClr val="000000"/>
                </a:solidFill>
                <a:latin typeface="Calibri"/>
                <a:cs typeface="Calibri"/>
              </a:rPr>
              <a:t>de </a:t>
            </a:r>
            <a:r>
              <a:rPr sz="1100" dirty="0">
                <a:solidFill>
                  <a:srgbClr val="000000"/>
                </a:solidFill>
                <a:latin typeface="Calibri"/>
                <a:cs typeface="Calibri"/>
              </a:rPr>
              <a:t>diferentes marcas</a:t>
            </a:r>
            <a:r>
              <a:rPr sz="1100" spc="-32" dirty="0">
                <a:solidFill>
                  <a:srgbClr val="000000"/>
                </a:solidFill>
                <a:latin typeface="Calibri"/>
                <a:cs typeface="Calibri"/>
              </a:rPr>
              <a:t> </a:t>
            </a:r>
            <a:r>
              <a:rPr sz="1100" spc="17" dirty="0">
                <a:solidFill>
                  <a:srgbClr val="000000"/>
                </a:solidFill>
                <a:latin typeface="Calibri"/>
                <a:cs typeface="Calibri"/>
              </a:rPr>
              <a:t>ou</a:t>
            </a:r>
            <a:r>
              <a:rPr sz="1100" spc="-16" dirty="0">
                <a:solidFill>
                  <a:srgbClr val="000000"/>
                </a:solidFill>
                <a:latin typeface="Calibri"/>
                <a:cs typeface="Calibri"/>
              </a:rPr>
              <a:t> </a:t>
            </a:r>
            <a:r>
              <a:rPr sz="1100" dirty="0">
                <a:solidFill>
                  <a:srgbClr val="000000"/>
                </a:solidFill>
                <a:latin typeface="Calibri"/>
                <a:cs typeface="Calibri"/>
              </a:rPr>
              <a:t>características devido a que a incompatibilidade</a:t>
            </a:r>
          </a:p>
          <a:p>
            <a:pPr marL="0" marR="0">
              <a:lnSpc>
                <a:spcPts val="1343"/>
              </a:lnSpc>
              <a:spcBef>
                <a:spcPts val="50"/>
              </a:spcBef>
              <a:spcAft>
                <a:spcPts val="0"/>
              </a:spcAft>
            </a:pPr>
            <a:r>
              <a:rPr sz="1100" dirty="0">
                <a:solidFill>
                  <a:srgbClr val="000000"/>
                </a:solidFill>
                <a:latin typeface="Calibri"/>
                <a:cs typeface="Calibri"/>
              </a:rPr>
              <a:t>entre componentes</a:t>
            </a:r>
            <a:r>
              <a:rPr sz="1100" spc="-10" dirty="0">
                <a:solidFill>
                  <a:srgbClr val="000000"/>
                </a:solidFill>
                <a:latin typeface="Calibri"/>
                <a:cs typeface="Calibri"/>
              </a:rPr>
              <a:t> </a:t>
            </a:r>
            <a:r>
              <a:rPr sz="1100" dirty="0">
                <a:solidFill>
                  <a:srgbClr val="000000"/>
                </a:solidFill>
                <a:latin typeface="Calibri"/>
                <a:cs typeface="Calibri"/>
              </a:rPr>
              <a:t>pode diminuir o rendimento da travagem.</a:t>
            </a:r>
          </a:p>
        </p:txBody>
      </p:sp>
      <p:sp>
        <p:nvSpPr>
          <p:cNvPr id="11" name="object 11"/>
          <p:cNvSpPr txBox="1"/>
          <p:nvPr/>
        </p:nvSpPr>
        <p:spPr>
          <a:xfrm>
            <a:off x="576072" y="2906634"/>
            <a:ext cx="2495216"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Características </a:t>
            </a:r>
            <a:r>
              <a:rPr sz="1100" b="1">
                <a:solidFill>
                  <a:srgbClr val="4F81BD"/>
                </a:solidFill>
                <a:latin typeface="Cambria"/>
                <a:cs typeface="Cambria"/>
              </a:rPr>
              <a:t>do</a:t>
            </a:r>
            <a:r>
              <a:rPr sz="1100" b="1" spc="-10">
                <a:solidFill>
                  <a:srgbClr val="4F81BD"/>
                </a:solidFill>
                <a:latin typeface="Cambria"/>
                <a:cs typeface="Cambria"/>
              </a:rPr>
              <a:t> </a:t>
            </a:r>
            <a:r>
              <a:rPr lang="pt-BR" sz="1100" b="1">
                <a:solidFill>
                  <a:srgbClr val="4F81BD"/>
                </a:solidFill>
                <a:latin typeface="Cambria"/>
                <a:cs typeface="Cambria"/>
              </a:rPr>
              <a:t>fluido de freio</a:t>
            </a:r>
            <a:endParaRPr sz="1100" b="1" dirty="0">
              <a:solidFill>
                <a:srgbClr val="4F81BD"/>
              </a:solidFill>
              <a:latin typeface="Cambria"/>
              <a:cs typeface="Cambria"/>
            </a:endParaRPr>
          </a:p>
        </p:txBody>
      </p:sp>
      <p:sp>
        <p:nvSpPr>
          <p:cNvPr id="12" name="object 12"/>
          <p:cNvSpPr txBox="1"/>
          <p:nvPr/>
        </p:nvSpPr>
        <p:spPr>
          <a:xfrm>
            <a:off x="576072" y="3067904"/>
            <a:ext cx="6307634"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caso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existir água ou impurezas </a:t>
            </a:r>
            <a:r>
              <a:rPr sz="1100" spc="-15">
                <a:solidFill>
                  <a:srgbClr val="000000"/>
                </a:solidFill>
                <a:latin typeface="Calibri"/>
                <a:cs typeface="Calibri"/>
              </a:rPr>
              <a:t>no</a:t>
            </a:r>
            <a:r>
              <a:rPr sz="1100" spc="33">
                <a:solidFill>
                  <a:srgbClr val="000000"/>
                </a:solidFill>
                <a:latin typeface="Calibri"/>
                <a:cs typeface="Calibri"/>
              </a:rPr>
              <a:t> </a:t>
            </a:r>
            <a:r>
              <a:rPr lang="pt-BR" sz="1100">
                <a:solidFill>
                  <a:srgbClr val="000000"/>
                </a:solidFill>
                <a:latin typeface="Calibri"/>
                <a:cs typeface="Calibri"/>
              </a:rPr>
              <a:t>fluido de freio</a:t>
            </a:r>
            <a:r>
              <a:rPr sz="1100">
                <a:solidFill>
                  <a:srgbClr val="000000"/>
                </a:solidFill>
                <a:latin typeface="Calibri"/>
                <a:cs typeface="Calibri"/>
              </a:rPr>
              <a:t>,</a:t>
            </a:r>
            <a:r>
              <a:rPr sz="1100" spc="-18">
                <a:solidFill>
                  <a:srgbClr val="000000"/>
                </a:solidFill>
                <a:latin typeface="Calibri"/>
                <a:cs typeface="Calibri"/>
              </a:rPr>
              <a:t> </a:t>
            </a:r>
            <a:r>
              <a:rPr sz="1100" dirty="0">
                <a:solidFill>
                  <a:srgbClr val="000000"/>
                </a:solidFill>
                <a:latin typeface="Calibri"/>
                <a:cs typeface="Calibri"/>
              </a:rPr>
              <a:t>é</a:t>
            </a:r>
            <a:r>
              <a:rPr sz="1100" spc="18" dirty="0">
                <a:solidFill>
                  <a:srgbClr val="000000"/>
                </a:solidFill>
                <a:latin typeface="Calibri"/>
                <a:cs typeface="Calibri"/>
              </a:rPr>
              <a:t> </a:t>
            </a:r>
            <a:r>
              <a:rPr sz="1100" dirty="0">
                <a:solidFill>
                  <a:srgbClr val="000000"/>
                </a:solidFill>
                <a:latin typeface="Calibri"/>
                <a:cs typeface="Calibri"/>
              </a:rPr>
              <a:t>necessário substituí-lo</a:t>
            </a:r>
            <a:r>
              <a:rPr sz="1100" spc="19" dirty="0">
                <a:solidFill>
                  <a:srgbClr val="000000"/>
                </a:solidFill>
                <a:latin typeface="Calibri"/>
                <a:cs typeface="Calibri"/>
              </a:rPr>
              <a:t> </a:t>
            </a:r>
            <a:r>
              <a:rPr sz="1100" dirty="0">
                <a:solidFill>
                  <a:srgbClr val="000000"/>
                </a:solidFill>
                <a:latin typeface="Calibri"/>
                <a:cs typeface="Calibri"/>
              </a:rPr>
              <a:t>ou filtrá-lo, já que a</a:t>
            </a:r>
          </a:p>
          <a:p>
            <a:pPr marL="0" marR="0">
              <a:lnSpc>
                <a:spcPts val="1344"/>
              </a:lnSpc>
              <a:spcBef>
                <a:spcPts val="50"/>
              </a:spcBef>
              <a:spcAft>
                <a:spcPts val="0"/>
              </a:spcAft>
            </a:pPr>
            <a:r>
              <a:rPr sz="1100" dirty="0">
                <a:solidFill>
                  <a:srgbClr val="000000"/>
                </a:solidFill>
                <a:latin typeface="Calibri"/>
                <a:cs typeface="Calibri"/>
              </a:rPr>
              <a:t>pressão </a:t>
            </a:r>
            <a:r>
              <a:rPr sz="1100">
                <a:solidFill>
                  <a:srgbClr val="000000"/>
                </a:solidFill>
                <a:latin typeface="Calibri"/>
                <a:cs typeface="Calibri"/>
              </a:rPr>
              <a:t>de </a:t>
            </a:r>
            <a:r>
              <a:rPr lang="pt-BR" sz="1100">
                <a:solidFill>
                  <a:srgbClr val="000000"/>
                </a:solidFill>
                <a:latin typeface="Calibri"/>
                <a:cs typeface="Calibri"/>
              </a:rPr>
              <a:t>frenagem</a:t>
            </a:r>
            <a:r>
              <a:rPr sz="1100" spc="17">
                <a:solidFill>
                  <a:srgbClr val="000000"/>
                </a:solidFill>
                <a:latin typeface="Calibri"/>
                <a:cs typeface="Calibri"/>
              </a:rPr>
              <a:t> </a:t>
            </a:r>
            <a:r>
              <a:rPr sz="1100" dirty="0">
                <a:solidFill>
                  <a:srgbClr val="000000"/>
                </a:solidFill>
                <a:latin typeface="Calibri"/>
                <a:cs typeface="Calibri"/>
              </a:rPr>
              <a:t>pode ser insuficiente, diminuindo o</a:t>
            </a:r>
            <a:r>
              <a:rPr sz="1100" spc="17" dirty="0">
                <a:solidFill>
                  <a:srgbClr val="000000"/>
                </a:solidFill>
                <a:latin typeface="Calibri"/>
                <a:cs typeface="Calibri"/>
              </a:rPr>
              <a:t> </a:t>
            </a:r>
            <a:r>
              <a:rPr sz="1100" dirty="0">
                <a:solidFill>
                  <a:srgbClr val="000000"/>
                </a:solidFill>
                <a:latin typeface="Calibri"/>
                <a:cs typeface="Calibri"/>
              </a:rPr>
              <a:t>seu</a:t>
            </a:r>
            <a:r>
              <a:rPr sz="1100" spc="-15" dirty="0">
                <a:solidFill>
                  <a:srgbClr val="000000"/>
                </a:solidFill>
                <a:latin typeface="Calibri"/>
                <a:cs typeface="Calibri"/>
              </a:rPr>
              <a:t> </a:t>
            </a:r>
            <a:r>
              <a:rPr sz="1100" dirty="0">
                <a:solidFill>
                  <a:srgbClr val="000000"/>
                </a:solidFill>
                <a:latin typeface="Calibri"/>
                <a:cs typeface="Calibri"/>
              </a:rPr>
              <a:t>rendimento. Isto é</a:t>
            </a:r>
            <a:r>
              <a:rPr sz="1100" spc="-12" dirty="0">
                <a:solidFill>
                  <a:srgbClr val="000000"/>
                </a:solidFill>
                <a:latin typeface="Calibri"/>
                <a:cs typeface="Calibri"/>
              </a:rPr>
              <a:t> </a:t>
            </a:r>
            <a:r>
              <a:rPr sz="1100" dirty="0">
                <a:solidFill>
                  <a:srgbClr val="000000"/>
                </a:solidFill>
                <a:latin typeface="Calibri"/>
                <a:cs typeface="Calibri"/>
              </a:rPr>
              <a:t>particularmente importante</a:t>
            </a:r>
          </a:p>
          <a:p>
            <a:pPr marL="0" marR="0">
              <a:lnSpc>
                <a:spcPts val="1344"/>
              </a:lnSpc>
              <a:spcBef>
                <a:spcPts val="0"/>
              </a:spcBef>
              <a:spcAft>
                <a:spcPts val="0"/>
              </a:spcAft>
            </a:pPr>
            <a:r>
              <a:rPr sz="1100" dirty="0">
                <a:solidFill>
                  <a:srgbClr val="000000"/>
                </a:solidFill>
                <a:latin typeface="Calibri"/>
                <a:cs typeface="Calibri"/>
              </a:rPr>
              <a:t>em zonas húmidas.</a:t>
            </a:r>
          </a:p>
        </p:txBody>
      </p:sp>
      <p:sp>
        <p:nvSpPr>
          <p:cNvPr id="13" name="object 13"/>
          <p:cNvSpPr txBox="1"/>
          <p:nvPr/>
        </p:nvSpPr>
        <p:spPr>
          <a:xfrm>
            <a:off x="576072" y="3630260"/>
            <a:ext cx="637291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t>
            </a:r>
            <a:r>
              <a:rPr sz="1100">
                <a:solidFill>
                  <a:srgbClr val="000000"/>
                </a:solidFill>
                <a:latin typeface="Calibri"/>
                <a:cs typeface="Calibri"/>
              </a:rPr>
              <a:t>O </a:t>
            </a:r>
            <a:r>
              <a:rPr lang="pt-BR" sz="1100">
                <a:solidFill>
                  <a:srgbClr val="000000"/>
                </a:solidFill>
                <a:latin typeface="Calibri"/>
                <a:cs typeface="Calibri"/>
              </a:rPr>
              <a:t>fluido de freio </a:t>
            </a:r>
            <a:r>
              <a:rPr sz="1100">
                <a:solidFill>
                  <a:srgbClr val="000000"/>
                </a:solidFill>
                <a:latin typeface="Calibri"/>
                <a:cs typeface="Calibri"/>
              </a:rPr>
              <a:t>pode</a:t>
            </a:r>
            <a:r>
              <a:rPr sz="1100" spc="-12">
                <a:solidFill>
                  <a:srgbClr val="000000"/>
                </a:solidFill>
                <a:latin typeface="Calibri"/>
                <a:cs typeface="Calibri"/>
              </a:rPr>
              <a:t> </a:t>
            </a:r>
            <a:r>
              <a:rPr sz="1100" dirty="0">
                <a:solidFill>
                  <a:srgbClr val="000000"/>
                </a:solidFill>
                <a:latin typeface="Calibri"/>
                <a:cs typeface="Calibri"/>
              </a:rPr>
              <a:t>deteriorar-se quando</a:t>
            </a:r>
            <a:r>
              <a:rPr sz="1100" spc="20" dirty="0">
                <a:solidFill>
                  <a:srgbClr val="000000"/>
                </a:solidFill>
                <a:latin typeface="Calibri"/>
                <a:cs typeface="Calibri"/>
              </a:rPr>
              <a:t>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usa</a:t>
            </a:r>
            <a:r>
              <a:rPr sz="1100" spc="10" dirty="0">
                <a:solidFill>
                  <a:srgbClr val="000000"/>
                </a:solidFill>
                <a:latin typeface="Calibri"/>
                <a:cs typeface="Calibri"/>
              </a:rPr>
              <a:t> </a:t>
            </a:r>
            <a:r>
              <a:rPr sz="1100" dirty="0">
                <a:solidFill>
                  <a:srgbClr val="000000"/>
                </a:solidFill>
                <a:latin typeface="Calibri"/>
                <a:cs typeface="Calibri"/>
              </a:rPr>
              <a:t>por mais de 2 anos; neste</a:t>
            </a:r>
            <a:r>
              <a:rPr sz="1100" spc="-13" dirty="0">
                <a:solidFill>
                  <a:srgbClr val="000000"/>
                </a:solidFill>
                <a:latin typeface="Calibri"/>
                <a:cs typeface="Calibri"/>
              </a:rPr>
              <a:t> </a:t>
            </a:r>
            <a:r>
              <a:rPr sz="1100" dirty="0">
                <a:solidFill>
                  <a:srgbClr val="000000"/>
                </a:solidFill>
                <a:latin typeface="Calibri"/>
                <a:cs typeface="Calibri"/>
              </a:rPr>
              <a:t>caso é necessário substituí-</a:t>
            </a:r>
          </a:p>
          <a:p>
            <a:pPr marL="0" marR="0">
              <a:lnSpc>
                <a:spcPts val="1344"/>
              </a:lnSpc>
              <a:spcBef>
                <a:spcPts val="50"/>
              </a:spcBef>
              <a:spcAft>
                <a:spcPts val="0"/>
              </a:spcAft>
            </a:pPr>
            <a:r>
              <a:rPr sz="1100" dirty="0">
                <a:solidFill>
                  <a:srgbClr val="000000"/>
                </a:solidFill>
                <a:latin typeface="Calibri"/>
                <a:cs typeface="Calibri"/>
              </a:rPr>
              <a:t>lo rapidamente.</a:t>
            </a:r>
          </a:p>
        </p:txBody>
      </p:sp>
      <p:sp>
        <p:nvSpPr>
          <p:cNvPr id="14" name="object 14"/>
          <p:cNvSpPr txBox="1"/>
          <p:nvPr/>
        </p:nvSpPr>
        <p:spPr>
          <a:xfrm>
            <a:off x="576072" y="4023452"/>
            <a:ext cx="6393503"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Características </a:t>
            </a:r>
            <a:r>
              <a:rPr sz="1100" spc="-15">
                <a:solidFill>
                  <a:srgbClr val="000000"/>
                </a:solidFill>
                <a:latin typeface="Calibri"/>
                <a:cs typeface="Calibri"/>
              </a:rPr>
              <a:t>do</a:t>
            </a:r>
            <a:r>
              <a:rPr sz="1100" spc="17">
                <a:solidFill>
                  <a:srgbClr val="000000"/>
                </a:solidFill>
                <a:latin typeface="Calibri"/>
                <a:cs typeface="Calibri"/>
              </a:rPr>
              <a:t> </a:t>
            </a:r>
            <a:r>
              <a:rPr lang="pt-BR" sz="1100">
                <a:solidFill>
                  <a:srgbClr val="000000"/>
                </a:solidFill>
                <a:latin typeface="Calibri"/>
                <a:cs typeface="Calibri"/>
              </a:rPr>
              <a:t>fluido de freios</a:t>
            </a:r>
            <a:r>
              <a:rPr sz="1100">
                <a:solidFill>
                  <a:srgbClr val="000000"/>
                </a:solidFill>
                <a:latin typeface="Calibri"/>
                <a:cs typeface="Calibri"/>
              </a:rPr>
              <a:t>: DOT4</a:t>
            </a:r>
            <a:r>
              <a:rPr lang="pt-BR" sz="1100">
                <a:solidFill>
                  <a:srgbClr val="000000"/>
                </a:solidFill>
                <a:latin typeface="Calibri"/>
                <a:cs typeface="Calibri"/>
              </a:rPr>
              <a:t> LV</a:t>
            </a:r>
            <a:r>
              <a:rPr sz="1100">
                <a:solidFill>
                  <a:srgbClr val="000000"/>
                </a:solidFill>
                <a:latin typeface="Calibri"/>
                <a:cs typeface="Calibri"/>
              </a:rPr>
              <a:t>, </a:t>
            </a:r>
            <a:r>
              <a:rPr sz="1100" dirty="0">
                <a:solidFill>
                  <a:srgbClr val="000000"/>
                </a:solidFill>
                <a:latin typeface="Calibri"/>
                <a:cs typeface="Calibri"/>
              </a:rPr>
              <a:t>desfaça-se </a:t>
            </a:r>
            <a:r>
              <a:rPr sz="1100">
                <a:solidFill>
                  <a:srgbClr val="000000"/>
                </a:solidFill>
                <a:latin typeface="Calibri"/>
                <a:cs typeface="Calibri"/>
              </a:rPr>
              <a:t>do </a:t>
            </a:r>
            <a:r>
              <a:rPr lang="pt-BR" sz="1100">
                <a:solidFill>
                  <a:srgbClr val="000000"/>
                </a:solidFill>
                <a:latin typeface="Calibri"/>
                <a:cs typeface="Calibri"/>
              </a:rPr>
              <a:t>fluido </a:t>
            </a:r>
            <a:r>
              <a:rPr sz="1100">
                <a:solidFill>
                  <a:srgbClr val="000000"/>
                </a:solidFill>
                <a:latin typeface="Calibri"/>
                <a:cs typeface="Calibri"/>
              </a:rPr>
              <a:t>de </a:t>
            </a:r>
            <a:r>
              <a:rPr sz="1100" dirty="0">
                <a:solidFill>
                  <a:srgbClr val="000000"/>
                </a:solidFill>
                <a:latin typeface="Calibri"/>
                <a:cs typeface="Calibri"/>
              </a:rPr>
              <a:t>modo</a:t>
            </a:r>
            <a:r>
              <a:rPr sz="1100" spc="10" dirty="0">
                <a:solidFill>
                  <a:srgbClr val="000000"/>
                </a:solidFill>
                <a:latin typeface="Calibri"/>
                <a:cs typeface="Calibri"/>
              </a:rPr>
              <a:t> </a:t>
            </a:r>
            <a:r>
              <a:rPr sz="1100" dirty="0">
                <a:solidFill>
                  <a:srgbClr val="000000"/>
                </a:solidFill>
                <a:latin typeface="Calibri"/>
                <a:cs typeface="Calibri"/>
              </a:rPr>
              <a:t>respeitador para </a:t>
            </a:r>
            <a:r>
              <a:rPr sz="1100">
                <a:solidFill>
                  <a:srgbClr val="000000"/>
                </a:solidFill>
                <a:latin typeface="Calibri"/>
                <a:cs typeface="Calibri"/>
              </a:rPr>
              <a:t>com o</a:t>
            </a:r>
            <a:r>
              <a:rPr lang="pt-BR" sz="1100">
                <a:solidFill>
                  <a:srgbClr val="000000"/>
                </a:solidFill>
                <a:latin typeface="Calibri"/>
                <a:cs typeface="Calibri"/>
              </a:rPr>
              <a:t> </a:t>
            </a:r>
            <a:r>
              <a:rPr sz="1100">
                <a:solidFill>
                  <a:srgbClr val="000000"/>
                </a:solidFill>
                <a:latin typeface="Calibri"/>
                <a:cs typeface="Calibri"/>
              </a:rPr>
              <a:t>meio</a:t>
            </a:r>
            <a:r>
              <a:rPr sz="1100" spc="11">
                <a:solidFill>
                  <a:srgbClr val="000000"/>
                </a:solidFill>
                <a:latin typeface="Calibri"/>
                <a:cs typeface="Calibri"/>
              </a:rPr>
              <a:t> </a:t>
            </a:r>
            <a:r>
              <a:rPr sz="1100" dirty="0">
                <a:solidFill>
                  <a:srgbClr val="000000"/>
                </a:solidFill>
                <a:latin typeface="Calibri"/>
                <a:cs typeface="Calibri"/>
              </a:rPr>
              <a:t>ambiente.</a:t>
            </a:r>
          </a:p>
        </p:txBody>
      </p:sp>
      <p:sp>
        <p:nvSpPr>
          <p:cNvPr id="15" name="object 15"/>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102</a:t>
            </a:r>
          </a:p>
        </p:txBody>
      </p:sp>
      <p:sp>
        <p:nvSpPr>
          <p:cNvPr id="16" name="object 31">
            <a:extLst>
              <a:ext uri="{FF2B5EF4-FFF2-40B4-BE49-F238E27FC236}">
                <a16:creationId xmlns:a16="http://schemas.microsoft.com/office/drawing/2014/main" id="{2D53E438-2971-9137-DF2F-5D6EBDDEF8E5}"/>
              </a:ext>
            </a:extLst>
          </p:cNvPr>
          <p:cNvSpPr txBox="1"/>
          <p:nvPr/>
        </p:nvSpPr>
        <p:spPr>
          <a:xfrm>
            <a:off x="564261" y="4399424"/>
            <a:ext cx="3206919" cy="133434"/>
          </a:xfrm>
          <a:prstGeom prst="rect">
            <a:avLst/>
          </a:prstGeom>
        </p:spPr>
        <p:txBody>
          <a:bodyPr vert="horz" wrap="square" lIns="0" tIns="0" rIns="0" bIns="0" rtlCol="0">
            <a:spAutoFit/>
          </a:bodyPr>
          <a:lstStyle/>
          <a:p>
            <a:pPr marL="0" marR="0">
              <a:lnSpc>
                <a:spcPts val="1005"/>
              </a:lnSpc>
              <a:spcBef>
                <a:spcPts val="194"/>
              </a:spcBef>
              <a:spcAft>
                <a:spcPts val="0"/>
              </a:spcAft>
            </a:pPr>
            <a:r>
              <a:rPr lang="pt-BR" sz="1100">
                <a:solidFill>
                  <a:srgbClr val="000000"/>
                </a:solidFill>
                <a:latin typeface="Calibri" panose="020F0502020204030204" pitchFamily="34" charset="0"/>
                <a:ea typeface="Calibri" panose="020F0502020204030204" pitchFamily="34" charset="0"/>
                <a:cs typeface="Calibri" panose="020F0502020204030204" pitchFamily="34" charset="0"/>
              </a:rPr>
              <a:t>A Voge Brasil recomenda fluido de freios </a:t>
            </a:r>
            <a:r>
              <a:rPr lang="pt-B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rPr>
              <a:t>MOTUL</a:t>
            </a:r>
            <a:endParaRP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3722624"/>
            <a:ext cx="6301740" cy="85344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2728313"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Manutenção da corrente de transmissão</a:t>
            </a:r>
          </a:p>
        </p:txBody>
      </p:sp>
      <p:sp>
        <p:nvSpPr>
          <p:cNvPr id="6" name="object 6"/>
          <p:cNvSpPr txBox="1"/>
          <p:nvPr/>
        </p:nvSpPr>
        <p:spPr>
          <a:xfrm>
            <a:off x="684275" y="876392"/>
            <a:ext cx="6259650"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corrente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transmissão deste modelo tem elos com pinos de O-rings que retêm</a:t>
            </a:r>
            <a:r>
              <a:rPr sz="1100" spc="13" dirty="0">
                <a:solidFill>
                  <a:srgbClr val="000000"/>
                </a:solidFill>
                <a:latin typeface="Calibri"/>
                <a:cs typeface="Calibri"/>
              </a:rPr>
              <a:t> </a:t>
            </a:r>
            <a:r>
              <a:rPr sz="1100" dirty="0">
                <a:solidFill>
                  <a:srgbClr val="000000"/>
                </a:solidFill>
                <a:latin typeface="Calibri"/>
                <a:cs typeface="Calibri"/>
              </a:rPr>
              <a:t>o óleo</a:t>
            </a:r>
            <a:r>
              <a:rPr sz="1100" spc="12" dirty="0">
                <a:solidFill>
                  <a:srgbClr val="000000"/>
                </a:solidFill>
                <a:latin typeface="Calibri"/>
                <a:cs typeface="Calibri"/>
              </a:rPr>
              <a:t> </a:t>
            </a:r>
            <a:r>
              <a:rPr sz="1100" dirty="0">
                <a:solidFill>
                  <a:srgbClr val="000000"/>
                </a:solidFill>
                <a:latin typeface="Calibri"/>
                <a:cs typeface="Calibri"/>
              </a:rPr>
              <a:t>de lubrificação</a:t>
            </a:r>
            <a:r>
              <a:rPr sz="1100" spc="19" dirty="0">
                <a:solidFill>
                  <a:srgbClr val="000000"/>
                </a:solidFill>
                <a:latin typeface="Calibri"/>
                <a:cs typeface="Calibri"/>
              </a:rPr>
              <a:t> </a:t>
            </a:r>
            <a:r>
              <a:rPr sz="1100" spc="-15" dirty="0">
                <a:solidFill>
                  <a:srgbClr val="000000"/>
                </a:solidFill>
                <a:latin typeface="Calibri"/>
                <a:cs typeface="Calibri"/>
              </a:rPr>
              <a:t>no</a:t>
            </a:r>
          </a:p>
          <a:p>
            <a:pPr marL="0" marR="0">
              <a:lnSpc>
                <a:spcPts val="1344"/>
              </a:lnSpc>
              <a:spcBef>
                <a:spcPts val="50"/>
              </a:spcBef>
              <a:spcAft>
                <a:spcPts val="0"/>
              </a:spcAft>
            </a:pPr>
            <a:r>
              <a:rPr sz="1100" dirty="0">
                <a:solidFill>
                  <a:srgbClr val="000000"/>
                </a:solidFill>
                <a:latin typeface="Calibri"/>
                <a:cs typeface="Calibri"/>
              </a:rPr>
              <a:t>seu interior. Esta corrente</a:t>
            </a:r>
            <a:r>
              <a:rPr sz="1100" spc="-12" dirty="0">
                <a:solidFill>
                  <a:srgbClr val="000000"/>
                </a:solidFill>
                <a:latin typeface="Calibri"/>
                <a:cs typeface="Calibri"/>
              </a:rPr>
              <a:t> </a:t>
            </a:r>
            <a:r>
              <a:rPr sz="1100" dirty="0">
                <a:solidFill>
                  <a:srgbClr val="000000"/>
                </a:solidFill>
                <a:latin typeface="Calibri"/>
                <a:cs typeface="Calibri"/>
              </a:rPr>
              <a:t>não</a:t>
            </a:r>
            <a:r>
              <a:rPr sz="1100" spc="19" dirty="0">
                <a:solidFill>
                  <a:srgbClr val="000000"/>
                </a:solidFill>
                <a:latin typeface="Calibri"/>
                <a:cs typeface="Calibri"/>
              </a:rPr>
              <a:t> </a:t>
            </a:r>
            <a:r>
              <a:rPr sz="1100" dirty="0">
                <a:solidFill>
                  <a:srgbClr val="000000"/>
                </a:solidFill>
                <a:latin typeface="Calibri"/>
                <a:cs typeface="Calibri"/>
              </a:rPr>
              <a:t>tem</a:t>
            </a:r>
            <a:r>
              <a:rPr sz="1100" spc="10" dirty="0">
                <a:solidFill>
                  <a:srgbClr val="000000"/>
                </a:solidFill>
                <a:latin typeface="Calibri"/>
                <a:cs typeface="Calibri"/>
              </a:rPr>
              <a:t> </a:t>
            </a:r>
            <a:r>
              <a:rPr sz="1100" dirty="0">
                <a:solidFill>
                  <a:srgbClr val="000000"/>
                </a:solidFill>
                <a:latin typeface="Calibri"/>
                <a:cs typeface="Calibri"/>
              </a:rPr>
              <a:t>elo de engate,</a:t>
            </a:r>
            <a:r>
              <a:rPr sz="1100" spc="-11" dirty="0">
                <a:solidFill>
                  <a:srgbClr val="000000"/>
                </a:solidFill>
                <a:latin typeface="Calibri"/>
                <a:cs typeface="Calibri"/>
              </a:rPr>
              <a:t> </a:t>
            </a:r>
            <a:r>
              <a:rPr sz="1100" dirty="0">
                <a:solidFill>
                  <a:srgbClr val="000000"/>
                </a:solidFill>
                <a:latin typeface="Calibri"/>
                <a:cs typeface="Calibri"/>
              </a:rPr>
              <a:t>pelo que a sua substituição necessita de ferramentas</a:t>
            </a:r>
          </a:p>
          <a:p>
            <a:pPr marL="0" marR="0">
              <a:lnSpc>
                <a:spcPts val="1344"/>
              </a:lnSpc>
              <a:spcBef>
                <a:spcPts val="0"/>
              </a:spcBef>
              <a:spcAft>
                <a:spcPts val="0"/>
              </a:spcAft>
            </a:pPr>
            <a:r>
              <a:rPr sz="1100" dirty="0">
                <a:solidFill>
                  <a:srgbClr val="000000"/>
                </a:solidFill>
                <a:latin typeface="Calibri"/>
                <a:cs typeface="Calibri"/>
              </a:rPr>
              <a:t>especiais</a:t>
            </a:r>
            <a:r>
              <a:rPr sz="1100" spc="-17" dirty="0">
                <a:solidFill>
                  <a:srgbClr val="000000"/>
                </a:solidFill>
                <a:latin typeface="Calibri"/>
                <a:cs typeface="Calibri"/>
              </a:rPr>
              <a:t> </a:t>
            </a:r>
            <a:r>
              <a:rPr sz="1100" dirty="0">
                <a:solidFill>
                  <a:srgbClr val="000000"/>
                </a:solidFill>
                <a:latin typeface="Calibri"/>
                <a:cs typeface="Calibri"/>
              </a:rPr>
              <a:t>e</a:t>
            </a:r>
            <a:r>
              <a:rPr sz="1100" spc="18" dirty="0">
                <a:solidFill>
                  <a:srgbClr val="000000"/>
                </a:solidFill>
                <a:latin typeface="Calibri"/>
                <a:cs typeface="Calibri"/>
              </a:rPr>
              <a:t> </a:t>
            </a:r>
            <a:r>
              <a:rPr sz="1100" spc="-11" dirty="0">
                <a:solidFill>
                  <a:srgbClr val="000000"/>
                </a:solidFill>
                <a:latin typeface="Calibri"/>
                <a:cs typeface="Calibri"/>
              </a:rPr>
              <a:t>só</a:t>
            </a:r>
            <a:r>
              <a:rPr sz="1100" spc="13" dirty="0">
                <a:solidFill>
                  <a:srgbClr val="000000"/>
                </a:solidFill>
                <a:latin typeface="Calibri"/>
                <a:cs typeface="Calibri"/>
              </a:rPr>
              <a:t> </a:t>
            </a:r>
            <a:r>
              <a:rPr sz="1100" dirty="0">
                <a:solidFill>
                  <a:srgbClr val="000000"/>
                </a:solidFill>
                <a:latin typeface="Calibri"/>
                <a:cs typeface="Calibri"/>
              </a:rPr>
              <a:t>pode ser realizada numa Oficina Autorizada VOGE</a:t>
            </a:r>
            <a:r>
              <a:rPr sz="900" dirty="0">
                <a:solidFill>
                  <a:srgbClr val="000000"/>
                </a:solidFill>
                <a:latin typeface="Calibri"/>
                <a:cs typeface="Calibri"/>
              </a:rPr>
              <a:t>.</a:t>
            </a:r>
          </a:p>
        </p:txBody>
      </p:sp>
      <p:sp>
        <p:nvSpPr>
          <p:cNvPr id="7" name="object 7"/>
          <p:cNvSpPr txBox="1"/>
          <p:nvPr/>
        </p:nvSpPr>
        <p:spPr>
          <a:xfrm>
            <a:off x="684275" y="1438748"/>
            <a:ext cx="6281836"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Verifique</a:t>
            </a:r>
            <a:r>
              <a:rPr sz="1100" spc="19" dirty="0">
                <a:solidFill>
                  <a:srgbClr val="000000"/>
                </a:solidFill>
                <a:latin typeface="Calibri"/>
                <a:cs typeface="Calibri"/>
              </a:rPr>
              <a:t> </a:t>
            </a:r>
            <a:r>
              <a:rPr sz="1100" dirty="0">
                <a:solidFill>
                  <a:srgbClr val="000000"/>
                </a:solidFill>
                <a:latin typeface="Calibri"/>
                <a:cs typeface="Calibri"/>
              </a:rPr>
              <a:t>ou</a:t>
            </a:r>
            <a:r>
              <a:rPr sz="1100" spc="-11" dirty="0">
                <a:solidFill>
                  <a:srgbClr val="000000"/>
                </a:solidFill>
                <a:latin typeface="Calibri"/>
                <a:cs typeface="Calibri"/>
              </a:rPr>
              <a:t> </a:t>
            </a:r>
            <a:r>
              <a:rPr sz="1100" dirty="0">
                <a:solidFill>
                  <a:srgbClr val="000000"/>
                </a:solidFill>
                <a:latin typeface="Calibri"/>
                <a:cs typeface="Calibri"/>
              </a:rPr>
              <a:t>ajuste</a:t>
            </a:r>
            <a:r>
              <a:rPr sz="1100" spc="-14" dirty="0">
                <a:solidFill>
                  <a:srgbClr val="000000"/>
                </a:solidFill>
                <a:latin typeface="Calibri"/>
                <a:cs typeface="Calibri"/>
              </a:rPr>
              <a:t> </a:t>
            </a:r>
            <a:r>
              <a:rPr sz="1100" dirty="0">
                <a:solidFill>
                  <a:srgbClr val="000000"/>
                </a:solidFill>
                <a:latin typeface="Calibri"/>
                <a:cs typeface="Calibri"/>
              </a:rPr>
              <a:t>a corrente antes de cada utilização</a:t>
            </a:r>
            <a:r>
              <a:rPr sz="1100" spc="19" dirty="0">
                <a:solidFill>
                  <a:srgbClr val="000000"/>
                </a:solidFill>
                <a:latin typeface="Calibri"/>
                <a:cs typeface="Calibri"/>
              </a:rPr>
              <a:t> </a:t>
            </a:r>
            <a:r>
              <a:rPr sz="1100" dirty="0">
                <a:solidFill>
                  <a:srgbClr val="000000"/>
                </a:solidFill>
                <a:latin typeface="Calibri"/>
                <a:cs typeface="Calibri"/>
              </a:rPr>
              <a:t>e confirme </a:t>
            </a:r>
            <a:r>
              <a:rPr sz="1100" spc="11" dirty="0">
                <a:solidFill>
                  <a:srgbClr val="000000"/>
                </a:solidFill>
                <a:latin typeface="Calibri"/>
                <a:cs typeface="Calibri"/>
              </a:rPr>
              <a:t>se</a:t>
            </a:r>
            <a:r>
              <a:rPr sz="1100" spc="-23" dirty="0">
                <a:solidFill>
                  <a:srgbClr val="000000"/>
                </a:solidFill>
                <a:latin typeface="Calibri"/>
                <a:cs typeface="Calibri"/>
              </a:rPr>
              <a:t> </a:t>
            </a:r>
            <a:r>
              <a:rPr sz="1100" dirty="0">
                <a:solidFill>
                  <a:srgbClr val="000000"/>
                </a:solidFill>
                <a:latin typeface="Calibri"/>
                <a:cs typeface="Calibri"/>
              </a:rPr>
              <a:t>não apresenta os seguintes</a:t>
            </a:r>
            <a:r>
              <a:rPr sz="1100" spc="-11" dirty="0">
                <a:solidFill>
                  <a:srgbClr val="000000"/>
                </a:solidFill>
                <a:latin typeface="Calibri"/>
                <a:cs typeface="Calibri"/>
              </a:rPr>
              <a:t> </a:t>
            </a:r>
            <a:r>
              <a:rPr sz="1100" dirty="0">
                <a:solidFill>
                  <a:srgbClr val="000000"/>
                </a:solidFill>
                <a:latin typeface="Calibri"/>
                <a:cs typeface="Calibri"/>
              </a:rPr>
              <a:t>problemas:</a:t>
            </a:r>
          </a:p>
          <a:p>
            <a:pPr marL="0" marR="0">
              <a:lnSpc>
                <a:spcPts val="1347"/>
              </a:lnSpc>
              <a:spcBef>
                <a:spcPts val="442"/>
              </a:spcBef>
              <a:spcAft>
                <a:spcPts val="0"/>
              </a:spcAft>
            </a:pPr>
            <a:r>
              <a:rPr sz="1100" dirty="0">
                <a:solidFill>
                  <a:srgbClr val="000000"/>
                </a:solidFill>
                <a:latin typeface="Calibri"/>
                <a:cs typeface="Calibri"/>
              </a:rPr>
              <a:t>- Pino</a:t>
            </a:r>
            <a:r>
              <a:rPr sz="1100" spc="-10" dirty="0">
                <a:solidFill>
                  <a:srgbClr val="000000"/>
                </a:solidFill>
                <a:latin typeface="Calibri"/>
                <a:cs typeface="Calibri"/>
              </a:rPr>
              <a:t> </a:t>
            </a:r>
            <a:r>
              <a:rPr sz="1100" dirty="0">
                <a:solidFill>
                  <a:srgbClr val="000000"/>
                </a:solidFill>
                <a:latin typeface="Calibri"/>
                <a:cs typeface="Calibri"/>
              </a:rPr>
              <a:t>flexível da corrente - Alojamentos dos</a:t>
            </a:r>
            <a:r>
              <a:rPr sz="1100" spc="19" dirty="0">
                <a:solidFill>
                  <a:srgbClr val="000000"/>
                </a:solidFill>
                <a:latin typeface="Calibri"/>
                <a:cs typeface="Calibri"/>
              </a:rPr>
              <a:t> </a:t>
            </a:r>
            <a:r>
              <a:rPr sz="1100" dirty="0">
                <a:solidFill>
                  <a:srgbClr val="000000"/>
                </a:solidFill>
                <a:latin typeface="Calibri"/>
                <a:cs typeface="Calibri"/>
              </a:rPr>
              <a:t>pinos</a:t>
            </a:r>
            <a:r>
              <a:rPr sz="1100" spc="-19" dirty="0">
                <a:solidFill>
                  <a:srgbClr val="000000"/>
                </a:solidFill>
                <a:latin typeface="Calibri"/>
                <a:cs typeface="Calibri"/>
              </a:rPr>
              <a:t> </a:t>
            </a:r>
            <a:r>
              <a:rPr sz="1100" dirty="0">
                <a:solidFill>
                  <a:srgbClr val="000000"/>
                </a:solidFill>
                <a:latin typeface="Calibri"/>
                <a:cs typeface="Calibri"/>
              </a:rPr>
              <a:t>danificados - Placa</a:t>
            </a:r>
            <a:r>
              <a:rPr sz="1100" spc="-17" dirty="0">
                <a:solidFill>
                  <a:srgbClr val="000000"/>
                </a:solidFill>
                <a:latin typeface="Calibri"/>
                <a:cs typeface="Calibri"/>
              </a:rPr>
              <a:t> </a:t>
            </a:r>
            <a:r>
              <a:rPr sz="1100" dirty="0">
                <a:solidFill>
                  <a:srgbClr val="000000"/>
                </a:solidFill>
                <a:latin typeface="Calibri"/>
                <a:cs typeface="Calibri"/>
              </a:rPr>
              <a:t>da corrente</a:t>
            </a:r>
            <a:r>
              <a:rPr sz="1100" spc="-16" dirty="0">
                <a:solidFill>
                  <a:srgbClr val="000000"/>
                </a:solidFill>
                <a:latin typeface="Calibri"/>
                <a:cs typeface="Calibri"/>
              </a:rPr>
              <a:t> </a:t>
            </a:r>
            <a:r>
              <a:rPr sz="1100" dirty="0">
                <a:solidFill>
                  <a:srgbClr val="000000"/>
                </a:solidFill>
                <a:latin typeface="Calibri"/>
                <a:cs typeface="Calibri"/>
              </a:rPr>
              <a:t>oxidada – Elos presos</a:t>
            </a:r>
          </a:p>
        </p:txBody>
      </p:sp>
      <p:sp>
        <p:nvSpPr>
          <p:cNvPr id="8" name="object 8"/>
          <p:cNvSpPr txBox="1"/>
          <p:nvPr/>
        </p:nvSpPr>
        <p:spPr>
          <a:xfrm>
            <a:off x="684275" y="1880708"/>
            <a:ext cx="625651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que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encontrem</a:t>
            </a:r>
            <a:r>
              <a:rPr sz="1100" spc="10" dirty="0">
                <a:solidFill>
                  <a:srgbClr val="000000"/>
                </a:solidFill>
                <a:latin typeface="Calibri"/>
                <a:cs typeface="Calibri"/>
              </a:rPr>
              <a:t> </a:t>
            </a:r>
            <a:r>
              <a:rPr sz="1100" dirty="0">
                <a:solidFill>
                  <a:srgbClr val="000000"/>
                </a:solidFill>
                <a:latin typeface="Calibri"/>
                <a:cs typeface="Calibri"/>
              </a:rPr>
              <a:t>os</a:t>
            </a:r>
            <a:r>
              <a:rPr sz="1100" spc="-12" dirty="0">
                <a:solidFill>
                  <a:srgbClr val="000000"/>
                </a:solidFill>
                <a:latin typeface="Calibri"/>
                <a:cs typeface="Calibri"/>
              </a:rPr>
              <a:t> </a:t>
            </a:r>
            <a:r>
              <a:rPr sz="1100" dirty="0">
                <a:solidFill>
                  <a:srgbClr val="000000"/>
                </a:solidFill>
                <a:latin typeface="Calibri"/>
                <a:cs typeface="Calibri"/>
              </a:rPr>
              <a:t>problemas</a:t>
            </a:r>
            <a:r>
              <a:rPr sz="1100" spc="-10" dirty="0">
                <a:solidFill>
                  <a:srgbClr val="000000"/>
                </a:solidFill>
                <a:latin typeface="Calibri"/>
                <a:cs typeface="Calibri"/>
              </a:rPr>
              <a:t> </a:t>
            </a:r>
            <a:r>
              <a:rPr sz="1100" dirty="0">
                <a:solidFill>
                  <a:srgbClr val="000000"/>
                </a:solidFill>
                <a:latin typeface="Calibri"/>
                <a:cs typeface="Calibri"/>
              </a:rPr>
              <a:t>anteriores, coloque-se imediatamente </a:t>
            </a:r>
            <a:r>
              <a:rPr sz="1100">
                <a:solidFill>
                  <a:srgbClr val="000000"/>
                </a:solidFill>
                <a:latin typeface="Calibri"/>
                <a:cs typeface="Calibri"/>
              </a:rPr>
              <a:t>em</a:t>
            </a:r>
            <a:r>
              <a:rPr sz="1100" spc="10">
                <a:solidFill>
                  <a:srgbClr val="000000"/>
                </a:solidFill>
                <a:latin typeface="Calibri"/>
                <a:cs typeface="Calibri"/>
              </a:rPr>
              <a:t> </a:t>
            </a:r>
            <a:r>
              <a:rPr sz="1100">
                <a:solidFill>
                  <a:srgbClr val="000000"/>
                </a:solidFill>
                <a:latin typeface="Calibri"/>
                <a:cs typeface="Calibri"/>
              </a:rPr>
              <a:t>contato</a:t>
            </a:r>
            <a:r>
              <a:rPr sz="1100" spc="19">
                <a:solidFill>
                  <a:srgbClr val="000000"/>
                </a:solidFill>
                <a:latin typeface="Calibri"/>
                <a:cs typeface="Calibri"/>
              </a:rPr>
              <a:t> </a:t>
            </a:r>
            <a:r>
              <a:rPr sz="1100" dirty="0">
                <a:solidFill>
                  <a:srgbClr val="000000"/>
                </a:solidFill>
                <a:latin typeface="Calibri"/>
                <a:cs typeface="Calibri"/>
              </a:rPr>
              <a:t>com a sua</a:t>
            </a:r>
          </a:p>
          <a:p>
            <a:pPr marL="0" marR="0">
              <a:lnSpc>
                <a:spcPts val="1344"/>
              </a:lnSpc>
              <a:spcBef>
                <a:spcPts val="50"/>
              </a:spcBef>
              <a:spcAft>
                <a:spcPts val="0"/>
              </a:spcAft>
            </a:pPr>
            <a:r>
              <a:rPr sz="1100" dirty="0">
                <a:solidFill>
                  <a:srgbClr val="000000"/>
                </a:solidFill>
                <a:latin typeface="Calibri"/>
                <a:cs typeface="Calibri"/>
              </a:rPr>
              <a:t>Oficina Autorizada VOGE</a:t>
            </a:r>
            <a:r>
              <a:rPr sz="1100" spc="-14" dirty="0">
                <a:solidFill>
                  <a:srgbClr val="000000"/>
                </a:solidFill>
                <a:latin typeface="Calibri"/>
                <a:cs typeface="Calibri"/>
              </a:rPr>
              <a:t> </a:t>
            </a:r>
            <a:r>
              <a:rPr sz="1100" dirty="0">
                <a:solidFill>
                  <a:srgbClr val="000000"/>
                </a:solidFill>
                <a:latin typeface="Calibri"/>
                <a:cs typeface="Calibri"/>
              </a:rPr>
              <a:t>mais próxima.</a:t>
            </a:r>
          </a:p>
        </p:txBody>
      </p:sp>
      <p:sp>
        <p:nvSpPr>
          <p:cNvPr id="9" name="object 9"/>
          <p:cNvSpPr txBox="1"/>
          <p:nvPr/>
        </p:nvSpPr>
        <p:spPr>
          <a:xfrm>
            <a:off x="684275" y="2272376"/>
            <a:ext cx="6428864"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a:t>
            </a:r>
            <a:r>
              <a:rPr sz="1100" spc="-61" dirty="0">
                <a:solidFill>
                  <a:srgbClr val="000000"/>
                </a:solidFill>
                <a:latin typeface="Calibri"/>
                <a:cs typeface="Calibri"/>
              </a:rPr>
              <a:t> </a:t>
            </a:r>
            <a:r>
              <a:rPr sz="1100" dirty="0">
                <a:solidFill>
                  <a:srgbClr val="000000"/>
                </a:solidFill>
                <a:latin typeface="Calibri"/>
                <a:cs typeface="Calibri"/>
              </a:rPr>
              <a:t>desgaste da corrente também pode fazer</a:t>
            </a:r>
            <a:r>
              <a:rPr sz="1100" spc="-10" dirty="0">
                <a:solidFill>
                  <a:srgbClr val="000000"/>
                </a:solidFill>
                <a:latin typeface="Calibri"/>
                <a:cs typeface="Calibri"/>
              </a:rPr>
              <a:t> </a:t>
            </a:r>
            <a:r>
              <a:rPr sz="1100" dirty="0">
                <a:solidFill>
                  <a:srgbClr val="000000"/>
                </a:solidFill>
                <a:latin typeface="Calibri"/>
                <a:cs typeface="Calibri"/>
              </a:rPr>
              <a:t>com que </a:t>
            </a:r>
            <a:r>
              <a:rPr sz="1100">
                <a:solidFill>
                  <a:srgbClr val="000000"/>
                </a:solidFill>
                <a:latin typeface="Calibri"/>
                <a:cs typeface="Calibri"/>
              </a:rPr>
              <a:t>a </a:t>
            </a:r>
            <a:r>
              <a:rPr lang="pt-BR" sz="1100">
                <a:solidFill>
                  <a:srgbClr val="000000"/>
                </a:solidFill>
                <a:latin typeface="Calibri"/>
                <a:cs typeface="Calibri"/>
              </a:rPr>
              <a:t>coroa</a:t>
            </a:r>
            <a:r>
              <a:rPr sz="1100">
                <a:solidFill>
                  <a:srgbClr val="000000"/>
                </a:solidFill>
                <a:latin typeface="Calibri"/>
                <a:cs typeface="Calibri"/>
              </a:rPr>
              <a:t> </a:t>
            </a:r>
            <a:r>
              <a:rPr sz="1100" dirty="0">
                <a:solidFill>
                  <a:srgbClr val="000000"/>
                </a:solidFill>
                <a:latin typeface="Calibri"/>
                <a:cs typeface="Calibri"/>
              </a:rPr>
              <a:t>ou </a:t>
            </a:r>
            <a:r>
              <a:rPr sz="1100">
                <a:solidFill>
                  <a:srgbClr val="000000"/>
                </a:solidFill>
                <a:latin typeface="Calibri"/>
                <a:cs typeface="Calibri"/>
              </a:rPr>
              <a:t>o pinhão </a:t>
            </a:r>
            <a:r>
              <a:rPr sz="1100" dirty="0">
                <a:solidFill>
                  <a:srgbClr val="000000"/>
                </a:solidFill>
                <a:latin typeface="Calibri"/>
                <a:cs typeface="Calibri"/>
              </a:rPr>
              <a:t>exibam </a:t>
            </a:r>
            <a:r>
              <a:rPr sz="1100">
                <a:solidFill>
                  <a:srgbClr val="000000"/>
                </a:solidFill>
                <a:latin typeface="Calibri"/>
                <a:cs typeface="Calibri"/>
              </a:rPr>
              <a:t>os</a:t>
            </a:r>
            <a:r>
              <a:rPr sz="1100" spc="10">
                <a:solidFill>
                  <a:srgbClr val="000000"/>
                </a:solidFill>
                <a:latin typeface="Calibri"/>
                <a:cs typeface="Calibri"/>
              </a:rPr>
              <a:t> </a:t>
            </a:r>
            <a:r>
              <a:rPr sz="1100">
                <a:solidFill>
                  <a:srgbClr val="000000"/>
                </a:solidFill>
                <a:latin typeface="Calibri"/>
                <a:cs typeface="Calibri"/>
              </a:rPr>
              <a:t>seguintes</a:t>
            </a:r>
            <a:r>
              <a:rPr lang="pt-BR" sz="1100">
                <a:solidFill>
                  <a:srgbClr val="000000"/>
                </a:solidFill>
                <a:latin typeface="Calibri"/>
                <a:cs typeface="Calibri"/>
              </a:rPr>
              <a:t> </a:t>
            </a:r>
            <a:r>
              <a:rPr sz="1100">
                <a:solidFill>
                  <a:srgbClr val="000000"/>
                </a:solidFill>
                <a:latin typeface="Calibri"/>
                <a:cs typeface="Calibri"/>
              </a:rPr>
              <a:t>problemas</a:t>
            </a:r>
            <a:r>
              <a:rPr sz="1100" dirty="0">
                <a:solidFill>
                  <a:srgbClr val="000000"/>
                </a:solidFill>
                <a:latin typeface="Calibri"/>
                <a:cs typeface="Calibri"/>
              </a:rPr>
              <a:t>:</a:t>
            </a:r>
          </a:p>
        </p:txBody>
      </p:sp>
      <p:sp>
        <p:nvSpPr>
          <p:cNvPr id="10" name="object 10"/>
          <p:cNvSpPr txBox="1"/>
          <p:nvPr/>
        </p:nvSpPr>
        <p:spPr>
          <a:xfrm>
            <a:off x="684275" y="2516634"/>
            <a:ext cx="2892947"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t>
            </a:r>
            <a:r>
              <a:rPr lang="pt-BR" sz="1100">
                <a:solidFill>
                  <a:srgbClr val="000000"/>
                </a:solidFill>
                <a:latin typeface="Calibri"/>
                <a:cs typeface="Calibri"/>
              </a:rPr>
              <a:t>Coroa</a:t>
            </a:r>
            <a:r>
              <a:rPr sz="1100">
                <a:solidFill>
                  <a:srgbClr val="000000"/>
                </a:solidFill>
                <a:latin typeface="Calibri"/>
                <a:cs typeface="Calibri"/>
              </a:rPr>
              <a:t> ou pinhão </a:t>
            </a:r>
            <a:r>
              <a:rPr sz="1100" dirty="0">
                <a:solidFill>
                  <a:srgbClr val="000000"/>
                </a:solidFill>
                <a:latin typeface="Calibri"/>
                <a:cs typeface="Calibri"/>
              </a:rPr>
              <a:t>desgastados.</a:t>
            </a:r>
          </a:p>
        </p:txBody>
      </p:sp>
      <p:sp>
        <p:nvSpPr>
          <p:cNvPr id="11" name="object 11"/>
          <p:cNvSpPr txBox="1"/>
          <p:nvPr/>
        </p:nvSpPr>
        <p:spPr>
          <a:xfrm>
            <a:off x="684275" y="2737614"/>
            <a:ext cx="321713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Dentes </a:t>
            </a:r>
            <a:r>
              <a:rPr sz="1100">
                <a:solidFill>
                  <a:srgbClr val="000000"/>
                </a:solidFill>
                <a:latin typeface="Calibri"/>
                <a:cs typeface="Calibri"/>
              </a:rPr>
              <a:t>da </a:t>
            </a:r>
            <a:r>
              <a:rPr lang="pt-BR" sz="1100">
                <a:solidFill>
                  <a:srgbClr val="000000"/>
                </a:solidFill>
                <a:latin typeface="Calibri"/>
                <a:cs typeface="Calibri"/>
              </a:rPr>
              <a:t>coroa</a:t>
            </a:r>
            <a:r>
              <a:rPr sz="1100">
                <a:solidFill>
                  <a:srgbClr val="000000"/>
                </a:solidFill>
                <a:latin typeface="Calibri"/>
                <a:cs typeface="Calibri"/>
              </a:rPr>
              <a:t>/</a:t>
            </a:r>
            <a:r>
              <a:rPr sz="1100" dirty="0">
                <a:solidFill>
                  <a:srgbClr val="000000"/>
                </a:solidFill>
                <a:latin typeface="Calibri"/>
                <a:cs typeface="Calibri"/>
              </a:rPr>
              <a:t>pinhão partidos </a:t>
            </a:r>
            <a:r>
              <a:rPr sz="1100" spc="16" dirty="0">
                <a:solidFill>
                  <a:srgbClr val="000000"/>
                </a:solidFill>
                <a:latin typeface="Calibri"/>
                <a:cs typeface="Calibri"/>
              </a:rPr>
              <a:t>ou</a:t>
            </a:r>
            <a:r>
              <a:rPr sz="1100" spc="-30" dirty="0">
                <a:solidFill>
                  <a:srgbClr val="000000"/>
                </a:solidFill>
                <a:latin typeface="Calibri"/>
                <a:cs typeface="Calibri"/>
              </a:rPr>
              <a:t> </a:t>
            </a:r>
            <a:r>
              <a:rPr sz="1100" dirty="0">
                <a:solidFill>
                  <a:srgbClr val="000000"/>
                </a:solidFill>
                <a:latin typeface="Calibri"/>
                <a:cs typeface="Calibri"/>
              </a:rPr>
              <a:t>rachados.</a:t>
            </a:r>
          </a:p>
        </p:txBody>
      </p:sp>
      <p:sp>
        <p:nvSpPr>
          <p:cNvPr id="12" name="object 12"/>
          <p:cNvSpPr txBox="1"/>
          <p:nvPr/>
        </p:nvSpPr>
        <p:spPr>
          <a:xfrm>
            <a:off x="684275" y="2958594"/>
            <a:ext cx="6139431"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se</a:t>
            </a:r>
            <a:r>
              <a:rPr sz="1100" spc="-18" dirty="0">
                <a:solidFill>
                  <a:srgbClr val="000000"/>
                </a:solidFill>
                <a:latin typeface="Calibri"/>
                <a:cs typeface="Calibri"/>
              </a:rPr>
              <a:t> </a:t>
            </a:r>
            <a:r>
              <a:rPr sz="1100" dirty="0">
                <a:solidFill>
                  <a:srgbClr val="000000"/>
                </a:solidFill>
                <a:latin typeface="Calibri"/>
                <a:cs typeface="Calibri"/>
              </a:rPr>
              <a:t>encontrarem os problemas anteriores,</a:t>
            </a:r>
            <a:r>
              <a:rPr sz="1100" spc="-20" dirty="0">
                <a:solidFill>
                  <a:srgbClr val="000000"/>
                </a:solidFill>
                <a:latin typeface="Calibri"/>
                <a:cs typeface="Calibri"/>
              </a:rPr>
              <a:t> </a:t>
            </a:r>
            <a:r>
              <a:rPr sz="1100" dirty="0">
                <a:solidFill>
                  <a:srgbClr val="000000"/>
                </a:solidFill>
                <a:latin typeface="Calibri"/>
                <a:cs typeface="Calibri"/>
              </a:rPr>
              <a:t>coloque-se de imediato</a:t>
            </a:r>
            <a:r>
              <a:rPr sz="1100" spc="-13" dirty="0">
                <a:solidFill>
                  <a:srgbClr val="000000"/>
                </a:solidFill>
                <a:latin typeface="Calibri"/>
                <a:cs typeface="Calibri"/>
              </a:rPr>
              <a:t>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contato </a:t>
            </a:r>
            <a:r>
              <a:rPr sz="1100" dirty="0">
                <a:solidFill>
                  <a:srgbClr val="000000"/>
                </a:solidFill>
                <a:latin typeface="Calibri"/>
                <a:cs typeface="Calibri"/>
              </a:rPr>
              <a:t>com a Oficina</a:t>
            </a:r>
          </a:p>
          <a:p>
            <a:pPr marL="0" marR="0">
              <a:lnSpc>
                <a:spcPts val="1344"/>
              </a:lnSpc>
              <a:spcBef>
                <a:spcPts val="50"/>
              </a:spcBef>
              <a:spcAft>
                <a:spcPts val="0"/>
              </a:spcAft>
            </a:pPr>
            <a:r>
              <a:rPr sz="1100" dirty="0">
                <a:solidFill>
                  <a:srgbClr val="000000"/>
                </a:solidFill>
                <a:latin typeface="Calibri"/>
                <a:cs typeface="Calibri"/>
              </a:rPr>
              <a:t>Autorizada VOGE mais próxima.</a:t>
            </a:r>
          </a:p>
        </p:txBody>
      </p:sp>
      <p:sp>
        <p:nvSpPr>
          <p:cNvPr id="13" name="object 13"/>
          <p:cNvSpPr txBox="1"/>
          <p:nvPr/>
        </p:nvSpPr>
        <p:spPr>
          <a:xfrm>
            <a:off x="3477768" y="3727796"/>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4" name="object 14"/>
          <p:cNvSpPr txBox="1"/>
          <p:nvPr/>
        </p:nvSpPr>
        <p:spPr>
          <a:xfrm>
            <a:off x="755904" y="3955369"/>
            <a:ext cx="5754180"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Verifique</a:t>
            </a:r>
            <a:r>
              <a:rPr sz="1100" spc="19" dirty="0">
                <a:solidFill>
                  <a:srgbClr val="000000"/>
                </a:solidFill>
                <a:latin typeface="Calibri"/>
                <a:cs typeface="Calibri"/>
              </a:rPr>
              <a:t> </a:t>
            </a:r>
            <a:r>
              <a:rPr sz="1100" dirty="0">
                <a:solidFill>
                  <a:srgbClr val="000000"/>
                </a:solidFill>
                <a:latin typeface="Calibri"/>
                <a:cs typeface="Calibri"/>
              </a:rPr>
              <a:t>o estado</a:t>
            </a:r>
            <a:r>
              <a:rPr sz="1100" spc="12" dirty="0">
                <a:solidFill>
                  <a:srgbClr val="000000"/>
                </a:solidFill>
                <a:latin typeface="Calibri"/>
                <a:cs typeface="Calibri"/>
              </a:rPr>
              <a:t>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desgaste </a:t>
            </a:r>
            <a:r>
              <a:rPr sz="1100">
                <a:solidFill>
                  <a:srgbClr val="000000"/>
                </a:solidFill>
                <a:latin typeface="Calibri"/>
                <a:cs typeface="Calibri"/>
              </a:rPr>
              <a:t>da </a:t>
            </a:r>
            <a:r>
              <a:rPr lang="pt-BR" sz="1100">
                <a:solidFill>
                  <a:srgbClr val="000000"/>
                </a:solidFill>
                <a:latin typeface="Calibri"/>
                <a:cs typeface="Calibri"/>
              </a:rPr>
              <a:t>cora</a:t>
            </a:r>
            <a:r>
              <a:rPr sz="1100">
                <a:solidFill>
                  <a:srgbClr val="000000"/>
                </a:solidFill>
                <a:latin typeface="Calibri"/>
                <a:cs typeface="Calibri"/>
              </a:rPr>
              <a:t> </a:t>
            </a:r>
            <a:r>
              <a:rPr sz="1100" dirty="0">
                <a:solidFill>
                  <a:srgbClr val="000000"/>
                </a:solidFill>
                <a:latin typeface="Calibri"/>
                <a:cs typeface="Calibri"/>
              </a:rPr>
              <a:t>e </a:t>
            </a:r>
            <a:r>
              <a:rPr sz="1100" spc="-15">
                <a:solidFill>
                  <a:srgbClr val="000000"/>
                </a:solidFill>
                <a:latin typeface="Calibri"/>
                <a:cs typeface="Calibri"/>
              </a:rPr>
              <a:t>do</a:t>
            </a:r>
            <a:r>
              <a:rPr sz="1100" spc="33">
                <a:solidFill>
                  <a:srgbClr val="000000"/>
                </a:solidFill>
                <a:latin typeface="Calibri"/>
                <a:cs typeface="Calibri"/>
              </a:rPr>
              <a:t> </a:t>
            </a:r>
            <a:r>
              <a:rPr sz="1100">
                <a:solidFill>
                  <a:srgbClr val="000000"/>
                </a:solidFill>
                <a:latin typeface="Calibri"/>
                <a:cs typeface="Calibri"/>
              </a:rPr>
              <a:t>pinhão </a:t>
            </a:r>
            <a:r>
              <a:rPr sz="1100" dirty="0">
                <a:solidFill>
                  <a:srgbClr val="000000"/>
                </a:solidFill>
                <a:latin typeface="Calibri"/>
                <a:cs typeface="Calibri"/>
              </a:rPr>
              <a:t>quando mudar a </a:t>
            </a:r>
            <a:r>
              <a:rPr sz="1100">
                <a:solidFill>
                  <a:srgbClr val="000000"/>
                </a:solidFill>
                <a:latin typeface="Calibri"/>
                <a:cs typeface="Calibri"/>
              </a:rPr>
              <a:t>corrente de</a:t>
            </a:r>
            <a:r>
              <a:rPr lang="pt-BR" sz="1100">
                <a:solidFill>
                  <a:srgbClr val="000000"/>
                </a:solidFill>
                <a:latin typeface="Calibri"/>
                <a:cs typeface="Calibri"/>
              </a:rPr>
              <a:t> </a:t>
            </a:r>
            <a:r>
              <a:rPr sz="1100">
                <a:solidFill>
                  <a:srgbClr val="000000"/>
                </a:solidFill>
                <a:latin typeface="Calibri"/>
                <a:cs typeface="Calibri"/>
              </a:rPr>
              <a:t>transmissão</a:t>
            </a:r>
            <a:r>
              <a:rPr sz="1100" dirty="0">
                <a:solidFill>
                  <a:srgbClr val="000000"/>
                </a:solidFill>
                <a:latin typeface="Calibri"/>
                <a:cs typeface="Calibri"/>
              </a:rPr>
              <a:t>. Substitua </a:t>
            </a:r>
            <a:r>
              <a:rPr sz="1100">
                <a:solidFill>
                  <a:srgbClr val="000000"/>
                </a:solidFill>
                <a:latin typeface="Calibri"/>
                <a:cs typeface="Calibri"/>
              </a:rPr>
              <a:t>a </a:t>
            </a:r>
            <a:r>
              <a:rPr lang="pt-BR" sz="1100">
                <a:solidFill>
                  <a:srgbClr val="000000"/>
                </a:solidFill>
                <a:latin typeface="Calibri"/>
                <a:cs typeface="Calibri"/>
              </a:rPr>
              <a:t>coroa</a:t>
            </a:r>
            <a:r>
              <a:rPr sz="1100">
                <a:solidFill>
                  <a:srgbClr val="000000"/>
                </a:solidFill>
                <a:latin typeface="Calibri"/>
                <a:cs typeface="Calibri"/>
              </a:rPr>
              <a:t> </a:t>
            </a:r>
            <a:r>
              <a:rPr sz="1100" dirty="0">
                <a:solidFill>
                  <a:srgbClr val="000000"/>
                </a:solidFill>
                <a:latin typeface="Calibri"/>
                <a:cs typeface="Calibri"/>
              </a:rPr>
              <a:t>e o</a:t>
            </a:r>
            <a:r>
              <a:rPr sz="1100" spc="18" dirty="0">
                <a:solidFill>
                  <a:srgbClr val="000000"/>
                </a:solidFill>
                <a:latin typeface="Calibri"/>
                <a:cs typeface="Calibri"/>
              </a:rPr>
              <a:t> </a:t>
            </a:r>
            <a:r>
              <a:rPr sz="1100" dirty="0">
                <a:solidFill>
                  <a:srgbClr val="000000"/>
                </a:solidFill>
                <a:latin typeface="Calibri"/>
                <a:cs typeface="Calibri"/>
              </a:rPr>
              <a:t>pinhão ao mesmo tempo </a:t>
            </a:r>
            <a:r>
              <a:rPr sz="1100" spc="11" dirty="0">
                <a:solidFill>
                  <a:srgbClr val="000000"/>
                </a:solidFill>
                <a:latin typeface="Calibri"/>
                <a:cs typeface="Calibri"/>
              </a:rPr>
              <a:t>se</a:t>
            </a:r>
            <a:r>
              <a:rPr sz="1100" dirty="0">
                <a:solidFill>
                  <a:srgbClr val="000000"/>
                </a:solidFill>
                <a:latin typeface="Calibri"/>
                <a:cs typeface="Calibri"/>
              </a:rPr>
              <a:t> for necessário.</a:t>
            </a:r>
          </a:p>
        </p:txBody>
      </p:sp>
      <p:sp>
        <p:nvSpPr>
          <p:cNvPr id="15" name="object 15"/>
          <p:cNvSpPr txBox="1"/>
          <p:nvPr/>
        </p:nvSpPr>
        <p:spPr>
          <a:xfrm>
            <a:off x="755904" y="4346540"/>
            <a:ext cx="6382808" cy="44548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caso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não encontrar</a:t>
            </a:r>
            <a:r>
              <a:rPr sz="1100" spc="-20" dirty="0">
                <a:solidFill>
                  <a:srgbClr val="000000"/>
                </a:solidFill>
                <a:latin typeface="Calibri"/>
                <a:cs typeface="Calibri"/>
              </a:rPr>
              <a:t> </a:t>
            </a:r>
            <a:r>
              <a:rPr sz="1100" dirty="0">
                <a:solidFill>
                  <a:srgbClr val="000000"/>
                </a:solidFill>
                <a:latin typeface="Calibri"/>
                <a:cs typeface="Calibri"/>
              </a:rPr>
              <a:t>óleo para</a:t>
            </a:r>
            <a:r>
              <a:rPr sz="1100" spc="-15" dirty="0">
                <a:solidFill>
                  <a:srgbClr val="000000"/>
                </a:solidFill>
                <a:latin typeface="Calibri"/>
                <a:cs typeface="Calibri"/>
              </a:rPr>
              <a:t> </a:t>
            </a:r>
            <a:r>
              <a:rPr sz="1100" dirty="0">
                <a:solidFill>
                  <a:srgbClr val="000000"/>
                </a:solidFill>
                <a:latin typeface="Calibri"/>
                <a:cs typeface="Calibri"/>
              </a:rPr>
              <a:t>corrente com O-rings, utilize </a:t>
            </a:r>
            <a:r>
              <a:rPr sz="1100" spc="11" dirty="0">
                <a:solidFill>
                  <a:srgbClr val="000000"/>
                </a:solidFill>
                <a:latin typeface="Calibri"/>
                <a:cs typeface="Calibri"/>
              </a:rPr>
              <a:t>só</a:t>
            </a:r>
            <a:r>
              <a:rPr sz="1100" spc="-17" dirty="0">
                <a:solidFill>
                  <a:srgbClr val="000000"/>
                </a:solidFill>
                <a:latin typeface="Calibri"/>
                <a:cs typeface="Calibri"/>
              </a:rPr>
              <a:t> </a:t>
            </a:r>
            <a:r>
              <a:rPr sz="1100" dirty="0">
                <a:solidFill>
                  <a:srgbClr val="000000"/>
                </a:solidFill>
                <a:latin typeface="Calibri"/>
                <a:cs typeface="Calibri"/>
              </a:rPr>
              <a:t>óleo para transmissões</a:t>
            </a:r>
            <a:r>
              <a:rPr sz="1100" spc="-10" dirty="0">
                <a:solidFill>
                  <a:srgbClr val="000000"/>
                </a:solidFill>
                <a:latin typeface="Calibri"/>
                <a:cs typeface="Calibri"/>
              </a:rPr>
              <a:t> </a:t>
            </a:r>
            <a:r>
              <a:rPr sz="1100" dirty="0">
                <a:solidFill>
                  <a:srgbClr val="000000"/>
                </a:solidFill>
                <a:latin typeface="Calibri"/>
                <a:cs typeface="Calibri"/>
              </a:rPr>
              <a:t>SAE90.</a:t>
            </a:r>
          </a:p>
          <a:p>
            <a:pPr marL="6018276" marR="0">
              <a:lnSpc>
                <a:spcPts val="1347"/>
              </a:lnSpc>
              <a:spcBef>
                <a:spcPts val="562"/>
              </a:spcBef>
              <a:spcAft>
                <a:spcPts val="0"/>
              </a:spcAft>
            </a:pPr>
            <a:r>
              <a:rPr sz="1100" dirty="0">
                <a:solidFill>
                  <a:srgbClr val="000000"/>
                </a:solidFill>
                <a:latin typeface="Calibri"/>
                <a:cs typeface="Calibri"/>
              </a:rPr>
              <a:t>103</a:t>
            </a:r>
          </a:p>
        </p:txBody>
      </p:sp>
      <p:sp>
        <p:nvSpPr>
          <p:cNvPr id="16" name="object 4">
            <a:extLst>
              <a:ext uri="{FF2B5EF4-FFF2-40B4-BE49-F238E27FC236}">
                <a16:creationId xmlns:a16="http://schemas.microsoft.com/office/drawing/2014/main" id="{D12361A0-3A46-4B70-0EBC-F168E500A739}"/>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731012"/>
            <a:ext cx="6301740" cy="90373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3319272" y="736184"/>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6" name="object 6"/>
          <p:cNvSpPr txBox="1"/>
          <p:nvPr/>
        </p:nvSpPr>
        <p:spPr>
          <a:xfrm>
            <a:off x="647700" y="963260"/>
            <a:ext cx="5223287" cy="65275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Lave a corrente com água </a:t>
            </a:r>
            <a:r>
              <a:rPr sz="1100" spc="16" dirty="0">
                <a:solidFill>
                  <a:srgbClr val="000000"/>
                </a:solidFill>
                <a:latin typeface="Calibri"/>
                <a:cs typeface="Calibri"/>
              </a:rPr>
              <a:t>ou</a:t>
            </a:r>
            <a:r>
              <a:rPr sz="1100" spc="-19" dirty="0">
                <a:solidFill>
                  <a:srgbClr val="000000"/>
                </a:solidFill>
                <a:latin typeface="Calibri"/>
                <a:cs typeface="Calibri"/>
              </a:rPr>
              <a:t> </a:t>
            </a:r>
            <a:r>
              <a:rPr sz="1100" spc="-15" dirty="0">
                <a:solidFill>
                  <a:srgbClr val="000000"/>
                </a:solidFill>
                <a:latin typeface="Calibri"/>
                <a:cs typeface="Calibri"/>
              </a:rPr>
              <a:t>um</a:t>
            </a:r>
            <a:r>
              <a:rPr sz="1100" spc="25" dirty="0">
                <a:solidFill>
                  <a:srgbClr val="000000"/>
                </a:solidFill>
                <a:latin typeface="Calibri"/>
                <a:cs typeface="Calibri"/>
              </a:rPr>
              <a:t> </a:t>
            </a:r>
            <a:r>
              <a:rPr sz="1100" dirty="0">
                <a:solidFill>
                  <a:srgbClr val="000000"/>
                </a:solidFill>
                <a:latin typeface="Calibri"/>
                <a:cs typeface="Calibri"/>
              </a:rPr>
              <a:t>produto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limpeza</a:t>
            </a:r>
            <a:r>
              <a:rPr sz="1100" spc="-15" dirty="0">
                <a:solidFill>
                  <a:srgbClr val="000000"/>
                </a:solidFill>
                <a:latin typeface="Calibri"/>
                <a:cs typeface="Calibri"/>
              </a:rPr>
              <a:t> </a:t>
            </a:r>
            <a:r>
              <a:rPr sz="1100" dirty="0">
                <a:solidFill>
                  <a:srgbClr val="000000"/>
                </a:solidFill>
                <a:latin typeface="Calibri"/>
                <a:cs typeface="Calibri"/>
              </a:rPr>
              <a:t>neutro.</a:t>
            </a:r>
          </a:p>
          <a:p>
            <a:pPr marL="0" marR="0">
              <a:lnSpc>
                <a:spcPts val="1347"/>
              </a:lnSpc>
              <a:spcBef>
                <a:spcPts val="454"/>
              </a:spcBef>
              <a:spcAft>
                <a:spcPts val="0"/>
              </a:spcAft>
            </a:pPr>
            <a:r>
              <a:rPr sz="1100" dirty="0">
                <a:solidFill>
                  <a:srgbClr val="000000"/>
                </a:solidFill>
                <a:latin typeface="Calibri"/>
                <a:cs typeface="Calibri"/>
              </a:rPr>
              <a:t>- Não</a:t>
            </a:r>
            <a:r>
              <a:rPr sz="1100" spc="16" dirty="0">
                <a:solidFill>
                  <a:srgbClr val="000000"/>
                </a:solidFill>
                <a:latin typeface="Calibri"/>
                <a:cs typeface="Calibri"/>
              </a:rPr>
              <a:t> </a:t>
            </a:r>
            <a:r>
              <a:rPr sz="1100" dirty="0">
                <a:solidFill>
                  <a:srgbClr val="000000"/>
                </a:solidFill>
                <a:latin typeface="Calibri"/>
                <a:cs typeface="Calibri"/>
              </a:rPr>
              <a:t>lave a corrente com dissolventes</a:t>
            </a:r>
            <a:r>
              <a:rPr sz="1100" spc="-11" dirty="0">
                <a:solidFill>
                  <a:srgbClr val="000000"/>
                </a:solidFill>
                <a:latin typeface="Calibri"/>
                <a:cs typeface="Calibri"/>
              </a:rPr>
              <a:t> </a:t>
            </a:r>
            <a:r>
              <a:rPr sz="1100" dirty="0">
                <a:solidFill>
                  <a:srgbClr val="000000"/>
                </a:solidFill>
                <a:latin typeface="Calibri"/>
                <a:cs typeface="Calibri"/>
              </a:rPr>
              <a:t>voláteis como</a:t>
            </a:r>
            <a:r>
              <a:rPr sz="1100" spc="-11" dirty="0">
                <a:solidFill>
                  <a:srgbClr val="000000"/>
                </a:solidFill>
                <a:latin typeface="Calibri"/>
                <a:cs typeface="Calibri"/>
              </a:rPr>
              <a:t> </a:t>
            </a:r>
            <a:r>
              <a:rPr sz="1100" dirty="0">
                <a:solidFill>
                  <a:srgbClr val="000000"/>
                </a:solidFill>
                <a:latin typeface="Calibri"/>
                <a:cs typeface="Calibri"/>
              </a:rPr>
              <a:t>dissolventes</a:t>
            </a:r>
            <a:r>
              <a:rPr sz="1100" spc="-11" dirty="0">
                <a:solidFill>
                  <a:srgbClr val="000000"/>
                </a:solidFill>
                <a:latin typeface="Calibri"/>
                <a:cs typeface="Calibri"/>
              </a:rPr>
              <a:t> </a:t>
            </a:r>
            <a:r>
              <a:rPr sz="1100" dirty="0">
                <a:solidFill>
                  <a:srgbClr val="000000"/>
                </a:solidFill>
                <a:latin typeface="Calibri"/>
                <a:cs typeface="Calibri"/>
              </a:rPr>
              <a:t>de pintura</a:t>
            </a:r>
            <a:r>
              <a:rPr sz="1100" spc="-16" dirty="0">
                <a:solidFill>
                  <a:srgbClr val="000000"/>
                </a:solidFill>
                <a:latin typeface="Calibri"/>
                <a:cs typeface="Calibri"/>
              </a:rPr>
              <a:t>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gasolina.</a:t>
            </a:r>
          </a:p>
          <a:p>
            <a:pPr marL="0" marR="0">
              <a:lnSpc>
                <a:spcPts val="1347"/>
              </a:lnSpc>
              <a:spcBef>
                <a:spcPts val="392"/>
              </a:spcBef>
              <a:spcAft>
                <a:spcPts val="0"/>
              </a:spcAft>
            </a:pPr>
            <a:r>
              <a:rPr sz="1100" dirty="0">
                <a:solidFill>
                  <a:srgbClr val="000000"/>
                </a:solidFill>
                <a:latin typeface="Calibri"/>
                <a:cs typeface="Calibri"/>
              </a:rPr>
              <a:t>- Não</a:t>
            </a:r>
            <a:r>
              <a:rPr sz="1100" spc="16" dirty="0">
                <a:solidFill>
                  <a:srgbClr val="000000"/>
                </a:solidFill>
                <a:latin typeface="Calibri"/>
                <a:cs typeface="Calibri"/>
              </a:rPr>
              <a:t> </a:t>
            </a:r>
            <a:r>
              <a:rPr sz="1100" dirty="0">
                <a:solidFill>
                  <a:srgbClr val="000000"/>
                </a:solidFill>
                <a:latin typeface="Calibri"/>
                <a:cs typeface="Calibri"/>
              </a:rPr>
              <a:t>lave a corrente em</a:t>
            </a:r>
            <a:r>
              <a:rPr sz="1100" spc="23" dirty="0">
                <a:solidFill>
                  <a:srgbClr val="000000"/>
                </a:solidFill>
                <a:latin typeface="Calibri"/>
                <a:cs typeface="Calibri"/>
              </a:rPr>
              <a:t> </a:t>
            </a:r>
            <a:r>
              <a:rPr sz="1100" dirty="0">
                <a:solidFill>
                  <a:srgbClr val="000000"/>
                </a:solidFill>
                <a:latin typeface="Calibri"/>
                <a:cs typeface="Calibri"/>
              </a:rPr>
              <a:t>lavagens de alta pressão.</a:t>
            </a:r>
          </a:p>
        </p:txBody>
      </p:sp>
      <p:sp>
        <p:nvSpPr>
          <p:cNvPr id="7" name="object 7"/>
          <p:cNvSpPr txBox="1"/>
          <p:nvPr/>
        </p:nvSpPr>
        <p:spPr>
          <a:xfrm>
            <a:off x="576072" y="1762110"/>
            <a:ext cx="2376697"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Limpeza e lubrificação da corrente</a:t>
            </a:r>
          </a:p>
        </p:txBody>
      </p:sp>
      <p:sp>
        <p:nvSpPr>
          <p:cNvPr id="8" name="object 8"/>
          <p:cNvSpPr txBox="1"/>
          <p:nvPr/>
        </p:nvSpPr>
        <p:spPr>
          <a:xfrm>
            <a:off x="576072" y="1924904"/>
            <a:ext cx="6355591"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sujidade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o pó da corrente podem encurtar a sua</a:t>
            </a:r>
            <a:r>
              <a:rPr sz="1100" spc="-19" dirty="0">
                <a:solidFill>
                  <a:srgbClr val="000000"/>
                </a:solidFill>
                <a:latin typeface="Calibri"/>
                <a:cs typeface="Calibri"/>
              </a:rPr>
              <a:t> </a:t>
            </a:r>
            <a:r>
              <a:rPr sz="1100" dirty="0">
                <a:solidFill>
                  <a:srgbClr val="000000"/>
                </a:solidFill>
                <a:latin typeface="Calibri"/>
                <a:cs typeface="Calibri"/>
              </a:rPr>
              <a:t>vida útil, pelo</a:t>
            </a:r>
            <a:r>
              <a:rPr sz="1100" spc="14" dirty="0">
                <a:solidFill>
                  <a:srgbClr val="000000"/>
                </a:solidFill>
                <a:latin typeface="Calibri"/>
                <a:cs typeface="Calibri"/>
              </a:rPr>
              <a:t> </a:t>
            </a:r>
            <a:r>
              <a:rPr sz="1100" dirty="0">
                <a:solidFill>
                  <a:srgbClr val="000000"/>
                </a:solidFill>
                <a:latin typeface="Calibri"/>
                <a:cs typeface="Calibri"/>
              </a:rPr>
              <a:t>que é necessária uma</a:t>
            </a:r>
            <a:r>
              <a:rPr sz="1100" spc="-12" dirty="0">
                <a:solidFill>
                  <a:srgbClr val="000000"/>
                </a:solidFill>
                <a:latin typeface="Calibri"/>
                <a:cs typeface="Calibri"/>
              </a:rPr>
              <a:t> </a:t>
            </a:r>
            <a:r>
              <a:rPr sz="1100" dirty="0">
                <a:solidFill>
                  <a:srgbClr val="000000"/>
                </a:solidFill>
                <a:latin typeface="Calibri"/>
                <a:cs typeface="Calibri"/>
              </a:rPr>
              <a:t>limpeza</a:t>
            </a:r>
            <a:r>
              <a:rPr sz="1100" spc="-14" dirty="0">
                <a:solidFill>
                  <a:srgbClr val="000000"/>
                </a:solidFill>
                <a:latin typeface="Calibri"/>
                <a:cs typeface="Calibri"/>
              </a:rPr>
              <a:t> </a:t>
            </a:r>
            <a:r>
              <a:rPr sz="1100" dirty="0">
                <a:solidFill>
                  <a:srgbClr val="000000"/>
                </a:solidFill>
                <a:latin typeface="Calibri"/>
                <a:cs typeface="Calibri"/>
              </a:rPr>
              <a:t>e</a:t>
            </a:r>
          </a:p>
          <a:p>
            <a:pPr marL="0" marR="0">
              <a:lnSpc>
                <a:spcPts val="1344"/>
              </a:lnSpc>
              <a:spcBef>
                <a:spcPts val="50"/>
              </a:spcBef>
              <a:spcAft>
                <a:spcPts val="0"/>
              </a:spcAft>
            </a:pPr>
            <a:r>
              <a:rPr sz="1100" dirty="0">
                <a:solidFill>
                  <a:srgbClr val="000000"/>
                </a:solidFill>
                <a:latin typeface="Calibri"/>
                <a:cs typeface="Calibri"/>
              </a:rPr>
              <a:t>lubrificação periódicas, uma vez</a:t>
            </a:r>
            <a:r>
              <a:rPr sz="1100" spc="-10" dirty="0">
                <a:solidFill>
                  <a:srgbClr val="000000"/>
                </a:solidFill>
                <a:latin typeface="Calibri"/>
                <a:cs typeface="Calibri"/>
              </a:rPr>
              <a:t> </a:t>
            </a:r>
            <a:r>
              <a:rPr sz="1100" dirty="0">
                <a:solidFill>
                  <a:srgbClr val="000000"/>
                </a:solidFill>
                <a:latin typeface="Calibri"/>
                <a:cs typeface="Calibri"/>
              </a:rPr>
              <a:t>que há um O-ring</a:t>
            </a:r>
            <a:r>
              <a:rPr sz="1100" spc="-16"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junta tórica e lubrificante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pino da corrente que pode</a:t>
            </a:r>
          </a:p>
          <a:p>
            <a:pPr marL="0" marR="0">
              <a:lnSpc>
                <a:spcPts val="1343"/>
              </a:lnSpc>
              <a:spcBef>
                <a:spcPts val="0"/>
              </a:spcBef>
              <a:spcAft>
                <a:spcPts val="0"/>
              </a:spcAft>
            </a:pPr>
            <a:r>
              <a:rPr sz="1100" dirty="0">
                <a:solidFill>
                  <a:srgbClr val="000000"/>
                </a:solidFill>
                <a:latin typeface="Calibri"/>
                <a:cs typeface="Calibri"/>
              </a:rPr>
              <a:t>danificar-se com uma</a:t>
            </a:r>
            <a:r>
              <a:rPr sz="1100" spc="-24" dirty="0">
                <a:solidFill>
                  <a:srgbClr val="000000"/>
                </a:solidFill>
                <a:latin typeface="Calibri"/>
                <a:cs typeface="Calibri"/>
              </a:rPr>
              <a:t> </a:t>
            </a:r>
            <a:r>
              <a:rPr sz="1100" dirty="0">
                <a:solidFill>
                  <a:srgbClr val="000000"/>
                </a:solidFill>
                <a:latin typeface="Calibri"/>
                <a:cs typeface="Calibri"/>
              </a:rPr>
              <a:t>lavagem ou lubrificação</a:t>
            </a:r>
            <a:r>
              <a:rPr sz="1100" spc="18" dirty="0">
                <a:solidFill>
                  <a:srgbClr val="000000"/>
                </a:solidFill>
                <a:latin typeface="Calibri"/>
                <a:cs typeface="Calibri"/>
              </a:rPr>
              <a:t> </a:t>
            </a:r>
            <a:r>
              <a:rPr sz="1100" dirty="0">
                <a:solidFill>
                  <a:srgbClr val="000000"/>
                </a:solidFill>
                <a:latin typeface="Calibri"/>
                <a:cs typeface="Calibri"/>
              </a:rPr>
              <a:t>incorretas, diminuindo também a vida útil da corrente.</a:t>
            </a:r>
          </a:p>
        </p:txBody>
      </p:sp>
      <p:sp>
        <p:nvSpPr>
          <p:cNvPr id="9" name="object 9"/>
          <p:cNvSpPr txBox="1"/>
          <p:nvPr/>
        </p:nvSpPr>
        <p:spPr>
          <a:xfrm>
            <a:off x="576072" y="2487260"/>
            <a:ext cx="286981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a:t>
            </a:r>
            <a:r>
              <a:rPr sz="1100" spc="16" dirty="0">
                <a:solidFill>
                  <a:srgbClr val="000000"/>
                </a:solidFill>
                <a:latin typeface="Calibri"/>
                <a:cs typeface="Calibri"/>
              </a:rPr>
              <a:t> </a:t>
            </a:r>
            <a:r>
              <a:rPr sz="1100" dirty="0">
                <a:solidFill>
                  <a:srgbClr val="000000"/>
                </a:solidFill>
                <a:latin typeface="Calibri"/>
                <a:cs typeface="Calibri"/>
              </a:rPr>
              <a:t>lave a corrente com uma</a:t>
            </a:r>
            <a:r>
              <a:rPr sz="1100" spc="-13" dirty="0">
                <a:solidFill>
                  <a:srgbClr val="000000"/>
                </a:solidFill>
                <a:latin typeface="Calibri"/>
                <a:cs typeface="Calibri"/>
              </a:rPr>
              <a:t> </a:t>
            </a:r>
            <a:r>
              <a:rPr sz="1100" dirty="0">
                <a:solidFill>
                  <a:srgbClr val="000000"/>
                </a:solidFill>
                <a:latin typeface="Calibri"/>
                <a:cs typeface="Calibri"/>
              </a:rPr>
              <a:t>escova</a:t>
            </a:r>
            <a:r>
              <a:rPr sz="1100" spc="-16" dirty="0">
                <a:solidFill>
                  <a:srgbClr val="000000"/>
                </a:solidFill>
                <a:latin typeface="Calibri"/>
                <a:cs typeface="Calibri"/>
              </a:rPr>
              <a:t> </a:t>
            </a:r>
            <a:r>
              <a:rPr sz="1100" dirty="0">
                <a:solidFill>
                  <a:srgbClr val="000000"/>
                </a:solidFill>
                <a:latin typeface="Calibri"/>
                <a:cs typeface="Calibri"/>
              </a:rPr>
              <a:t>metálica.</a:t>
            </a:r>
          </a:p>
        </p:txBody>
      </p:sp>
      <p:sp>
        <p:nvSpPr>
          <p:cNvPr id="10" name="object 10"/>
          <p:cNvSpPr txBox="1"/>
          <p:nvPr/>
        </p:nvSpPr>
        <p:spPr>
          <a:xfrm>
            <a:off x="576072" y="2708240"/>
            <a:ext cx="644316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Limpe a corrente imediatamente após a lavagem, seque-a para a lubrificar. Utilize apenas óleo para correntes</a:t>
            </a:r>
          </a:p>
          <a:p>
            <a:pPr marL="0" marR="0">
              <a:lnSpc>
                <a:spcPts val="1344"/>
              </a:lnSpc>
              <a:spcBef>
                <a:spcPts val="50"/>
              </a:spcBef>
              <a:spcAft>
                <a:spcPts val="0"/>
              </a:spcAft>
            </a:pPr>
            <a:r>
              <a:rPr sz="1100" dirty="0">
                <a:solidFill>
                  <a:srgbClr val="000000"/>
                </a:solidFill>
                <a:latin typeface="Calibri"/>
                <a:cs typeface="Calibri"/>
              </a:rPr>
              <a:t>com</a:t>
            </a:r>
            <a:r>
              <a:rPr sz="1100" spc="19" dirty="0">
                <a:solidFill>
                  <a:srgbClr val="000000"/>
                </a:solidFill>
                <a:latin typeface="Calibri"/>
                <a:cs typeface="Calibri"/>
              </a:rPr>
              <a:t> </a:t>
            </a:r>
            <a:r>
              <a:rPr sz="1100" dirty="0">
                <a:solidFill>
                  <a:srgbClr val="000000"/>
                </a:solidFill>
                <a:latin typeface="Calibri"/>
                <a:cs typeface="Calibri"/>
              </a:rPr>
              <a:t>O-rings e aplique-o uniformemente pela placa interior e exterior da corrente. Após a aplicação, retire o</a:t>
            </a:r>
          </a:p>
          <a:p>
            <a:pPr marL="0" marR="0">
              <a:lnSpc>
                <a:spcPts val="1344"/>
              </a:lnSpc>
              <a:spcBef>
                <a:spcPts val="0"/>
              </a:spcBef>
              <a:spcAft>
                <a:spcPts val="0"/>
              </a:spcAft>
            </a:pPr>
            <a:r>
              <a:rPr sz="1100" dirty="0">
                <a:solidFill>
                  <a:srgbClr val="000000"/>
                </a:solidFill>
                <a:latin typeface="Calibri"/>
                <a:cs typeface="Calibri"/>
              </a:rPr>
              <a:t>excesso de óleo.</a:t>
            </a:r>
          </a:p>
        </p:txBody>
      </p:sp>
      <p:sp>
        <p:nvSpPr>
          <p:cNvPr id="11" name="object 11"/>
          <p:cNvSpPr txBox="1"/>
          <p:nvPr/>
        </p:nvSpPr>
        <p:spPr>
          <a:xfrm>
            <a:off x="576072" y="3270596"/>
            <a:ext cx="639863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Alguns tipos de lubrificantes para correntes incluem</a:t>
            </a:r>
            <a:r>
              <a:rPr sz="1100" spc="-11" dirty="0">
                <a:solidFill>
                  <a:srgbClr val="000000"/>
                </a:solidFill>
                <a:latin typeface="Calibri"/>
                <a:cs typeface="Calibri"/>
              </a:rPr>
              <a:t> </a:t>
            </a:r>
            <a:r>
              <a:rPr sz="1100" dirty="0">
                <a:solidFill>
                  <a:srgbClr val="000000"/>
                </a:solidFill>
                <a:latin typeface="Calibri"/>
                <a:cs typeface="Calibri"/>
              </a:rPr>
              <a:t>dissolventes</a:t>
            </a:r>
            <a:r>
              <a:rPr sz="1100" spc="-11"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aditivos que podem</a:t>
            </a:r>
            <a:r>
              <a:rPr sz="1100" spc="17" dirty="0">
                <a:solidFill>
                  <a:srgbClr val="000000"/>
                </a:solidFill>
                <a:latin typeface="Calibri"/>
                <a:cs typeface="Calibri"/>
              </a:rPr>
              <a:t> </a:t>
            </a:r>
            <a:r>
              <a:rPr sz="1100" dirty="0">
                <a:solidFill>
                  <a:srgbClr val="000000"/>
                </a:solidFill>
                <a:latin typeface="Calibri"/>
                <a:cs typeface="Calibri"/>
              </a:rPr>
              <a:t>danificar</a:t>
            </a:r>
            <a:r>
              <a:rPr sz="1100" spc="-19" dirty="0">
                <a:solidFill>
                  <a:srgbClr val="000000"/>
                </a:solidFill>
                <a:latin typeface="Calibri"/>
                <a:cs typeface="Calibri"/>
              </a:rPr>
              <a:t> </a:t>
            </a:r>
            <a:r>
              <a:rPr sz="1100" dirty="0">
                <a:solidFill>
                  <a:srgbClr val="000000"/>
                </a:solidFill>
                <a:latin typeface="Calibri"/>
                <a:cs typeface="Calibri"/>
              </a:rPr>
              <a:t>os O-rings,</a:t>
            </a:r>
          </a:p>
          <a:p>
            <a:pPr marL="0" marR="0">
              <a:lnSpc>
                <a:spcPts val="1344"/>
              </a:lnSpc>
              <a:spcBef>
                <a:spcPts val="50"/>
              </a:spcBef>
              <a:spcAft>
                <a:spcPts val="0"/>
              </a:spcAft>
            </a:pPr>
            <a:r>
              <a:rPr sz="1100" dirty="0">
                <a:solidFill>
                  <a:srgbClr val="000000"/>
                </a:solidFill>
                <a:latin typeface="Calibri"/>
                <a:cs typeface="Calibri"/>
              </a:rPr>
              <a:t>pelo</a:t>
            </a:r>
            <a:r>
              <a:rPr sz="1100" spc="11" dirty="0">
                <a:solidFill>
                  <a:srgbClr val="000000"/>
                </a:solidFill>
                <a:latin typeface="Calibri"/>
                <a:cs typeface="Calibri"/>
              </a:rPr>
              <a:t> </a:t>
            </a:r>
            <a:r>
              <a:rPr sz="1100" dirty="0">
                <a:solidFill>
                  <a:srgbClr val="000000"/>
                </a:solidFill>
                <a:latin typeface="Calibri"/>
                <a:cs typeface="Calibri"/>
              </a:rPr>
              <a:t>que deve apenas</a:t>
            </a:r>
            <a:r>
              <a:rPr sz="1100" spc="-12" dirty="0">
                <a:solidFill>
                  <a:srgbClr val="000000"/>
                </a:solidFill>
                <a:latin typeface="Calibri"/>
                <a:cs typeface="Calibri"/>
              </a:rPr>
              <a:t> </a:t>
            </a:r>
            <a:r>
              <a:rPr sz="1100" dirty="0">
                <a:solidFill>
                  <a:srgbClr val="000000"/>
                </a:solidFill>
                <a:latin typeface="Calibri"/>
                <a:cs typeface="Calibri"/>
              </a:rPr>
              <a:t>utilizar lubrificante para correntes com O-rings.</a:t>
            </a:r>
          </a:p>
        </p:txBody>
      </p:sp>
      <p:sp>
        <p:nvSpPr>
          <p:cNvPr id="12" name="object 12"/>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104</a:t>
            </a:r>
          </a:p>
        </p:txBody>
      </p:sp>
      <p:sp>
        <p:nvSpPr>
          <p:cNvPr id="15" name="object 31">
            <a:extLst>
              <a:ext uri="{FF2B5EF4-FFF2-40B4-BE49-F238E27FC236}">
                <a16:creationId xmlns:a16="http://schemas.microsoft.com/office/drawing/2014/main" id="{1846AAF0-228F-6757-4E5F-90BCFACE5C73}"/>
              </a:ext>
            </a:extLst>
          </p:cNvPr>
          <p:cNvSpPr txBox="1"/>
          <p:nvPr/>
        </p:nvSpPr>
        <p:spPr>
          <a:xfrm>
            <a:off x="577858" y="3787275"/>
            <a:ext cx="3826764" cy="133434"/>
          </a:xfrm>
          <a:prstGeom prst="rect">
            <a:avLst/>
          </a:prstGeom>
        </p:spPr>
        <p:txBody>
          <a:bodyPr vert="horz" wrap="square" lIns="0" tIns="0" rIns="0" bIns="0" rtlCol="0">
            <a:spAutoFit/>
          </a:bodyPr>
          <a:lstStyle/>
          <a:p>
            <a:pPr marL="0" marR="0">
              <a:lnSpc>
                <a:spcPts val="1005"/>
              </a:lnSpc>
              <a:spcBef>
                <a:spcPts val="194"/>
              </a:spcBef>
              <a:spcAft>
                <a:spcPts val="0"/>
              </a:spcAft>
            </a:pPr>
            <a:r>
              <a:rPr lang="pt-BR" sz="1100">
                <a:solidFill>
                  <a:srgbClr val="000000"/>
                </a:solidFill>
                <a:latin typeface="Calibri" panose="020F0502020204030204" pitchFamily="34" charset="0"/>
                <a:ea typeface="Calibri" panose="020F0502020204030204" pitchFamily="34" charset="0"/>
                <a:cs typeface="Calibri" panose="020F0502020204030204" pitchFamily="34" charset="0"/>
              </a:rPr>
              <a:t>A Voge Brasil recomenda lubrificantes de corrente </a:t>
            </a:r>
            <a:r>
              <a:rPr lang="pt-B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rPr>
              <a:t>MOTUL</a:t>
            </a:r>
            <a:endParaRPr sz="1100" b="1">
              <a:solidFill>
                <a:schemeClr val="bg1"/>
              </a:solidFill>
              <a:highlight>
                <a:srgbClr val="FF0000"/>
              </a:highligh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1"/>
          <p:cNvSpPr/>
          <p:nvPr/>
        </p:nvSpPr>
        <p:spPr>
          <a:xfrm>
            <a:off x="0" y="0"/>
            <a:ext cx="12700" cy="1270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4800600" y="877316"/>
            <a:ext cx="2142743" cy="1438656"/>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79704" y="874268"/>
            <a:ext cx="3206496" cy="1453895"/>
          </a:xfrm>
          <a:prstGeom prst="rect">
            <a:avLst/>
          </a:prstGeom>
          <a:blipFill>
            <a:blip r:embed="rId4" cstate="print"/>
            <a:stretch>
              <a:fillRect/>
            </a:stretch>
          </a:blipFill>
        </p:spPr>
        <p:txBody>
          <a:bodyPr wrap="square" lIns="0" tIns="0" rIns="0" bIns="0" rtlCol="0">
            <a:spAutoFit/>
          </a:bodyPr>
          <a:lstStyle/>
          <a:p>
            <a:endParaRPr/>
          </a:p>
        </p:txBody>
      </p:sp>
      <p:sp>
        <p:nvSpPr>
          <p:cNvPr id="4" name="object 4"/>
          <p:cNvSpPr/>
          <p:nvPr/>
        </p:nvSpPr>
        <p:spPr>
          <a:xfrm>
            <a:off x="696468" y="593852"/>
            <a:ext cx="6304787" cy="19811"/>
          </a:xfrm>
          <a:prstGeom prst="rect">
            <a:avLst/>
          </a:prstGeom>
          <a:blipFill>
            <a:blip r:embed="rId5" cstate="print"/>
            <a:stretch>
              <a:fillRect/>
            </a:stretch>
          </a:blipFill>
        </p:spPr>
        <p:txBody>
          <a:bodyPr wrap="square" lIns="0" tIns="0" rIns="0" bIns="0" rtlCol="0">
            <a:spAutoFit/>
          </a:bodyPr>
          <a:lstStyle/>
          <a:p>
            <a:endParaRPr/>
          </a:p>
        </p:txBody>
      </p:sp>
      <p:sp>
        <p:nvSpPr>
          <p:cNvPr id="7" name="object 7"/>
          <p:cNvSpPr txBox="1"/>
          <p:nvPr/>
        </p:nvSpPr>
        <p:spPr>
          <a:xfrm>
            <a:off x="684275" y="712074"/>
            <a:ext cx="298309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Ajuste da tensão da corrente</a:t>
            </a:r>
            <a:r>
              <a:rPr sz="1100" b="1" spc="15" dirty="0">
                <a:solidFill>
                  <a:srgbClr val="4F81BD"/>
                </a:solidFill>
                <a:latin typeface="Cambria"/>
                <a:cs typeface="Cambria"/>
              </a:rPr>
              <a:t> </a:t>
            </a:r>
            <a:r>
              <a:rPr sz="1100" b="1" dirty="0">
                <a:solidFill>
                  <a:srgbClr val="4F81BD"/>
                </a:solidFill>
                <a:latin typeface="Cambria"/>
                <a:cs typeface="Cambria"/>
              </a:rPr>
              <a:t>de distribuição</a:t>
            </a:r>
          </a:p>
        </p:txBody>
      </p:sp>
      <p:sp>
        <p:nvSpPr>
          <p:cNvPr id="8" name="object 8"/>
          <p:cNvSpPr txBox="1"/>
          <p:nvPr/>
        </p:nvSpPr>
        <p:spPr>
          <a:xfrm>
            <a:off x="1716650" y="2084479"/>
            <a:ext cx="1132604" cy="243656"/>
          </a:xfrm>
          <a:prstGeom prst="rect">
            <a:avLst/>
          </a:prstGeom>
          <a:solidFill>
            <a:schemeClr val="bg1"/>
          </a:solidFill>
        </p:spPr>
        <p:txBody>
          <a:bodyPr vert="horz" wrap="square" lIns="0" tIns="0" rIns="0" bIns="0" rtlCol="0">
            <a:spAutoFit/>
          </a:bodyPr>
          <a:lstStyle/>
          <a:p>
            <a:pPr marL="0" marR="0">
              <a:lnSpc>
                <a:spcPts val="1948"/>
              </a:lnSpc>
              <a:spcBef>
                <a:spcPts val="0"/>
              </a:spcBef>
              <a:spcAft>
                <a:spcPts val="0"/>
              </a:spcAft>
            </a:pPr>
            <a:r>
              <a:rPr sz="1600" b="1" spc="-13">
                <a:solidFill>
                  <a:srgbClr val="000000"/>
                </a:solidFill>
                <a:latin typeface="Calibri"/>
                <a:cs typeface="Calibri"/>
              </a:rPr>
              <a:t>20</a:t>
            </a:r>
            <a:r>
              <a:rPr sz="1600" b="1">
                <a:solidFill>
                  <a:srgbClr val="000000"/>
                </a:solidFill>
                <a:latin typeface="Calibri"/>
                <a:cs typeface="Calibri"/>
              </a:rPr>
              <a:t> </a:t>
            </a:r>
            <a:r>
              <a:rPr lang="pt-BR" sz="1600" b="1">
                <a:solidFill>
                  <a:srgbClr val="000000"/>
                </a:solidFill>
                <a:latin typeface="Calibri"/>
                <a:cs typeface="Calibri"/>
              </a:rPr>
              <a:t>~</a:t>
            </a:r>
            <a:r>
              <a:rPr sz="1600" b="1">
                <a:solidFill>
                  <a:srgbClr val="000000"/>
                </a:solidFill>
                <a:latin typeface="Calibri"/>
                <a:cs typeface="Calibri"/>
              </a:rPr>
              <a:t> </a:t>
            </a:r>
            <a:r>
              <a:rPr sz="1600" b="1" spc="19" dirty="0">
                <a:solidFill>
                  <a:srgbClr val="000000"/>
                </a:solidFill>
                <a:latin typeface="Calibri"/>
                <a:cs typeface="Calibri"/>
              </a:rPr>
              <a:t>30</a:t>
            </a:r>
            <a:r>
              <a:rPr sz="1600" b="1" spc="-33" dirty="0">
                <a:solidFill>
                  <a:srgbClr val="000000"/>
                </a:solidFill>
                <a:latin typeface="Calibri"/>
                <a:cs typeface="Calibri"/>
              </a:rPr>
              <a:t> </a:t>
            </a:r>
            <a:r>
              <a:rPr sz="1600" b="1" dirty="0">
                <a:solidFill>
                  <a:srgbClr val="000000"/>
                </a:solidFill>
                <a:latin typeface="Calibri"/>
                <a:cs typeface="Calibri"/>
              </a:rPr>
              <a:t>mm</a:t>
            </a:r>
          </a:p>
        </p:txBody>
      </p:sp>
      <p:sp>
        <p:nvSpPr>
          <p:cNvPr id="9" name="object 9"/>
          <p:cNvSpPr txBox="1"/>
          <p:nvPr/>
        </p:nvSpPr>
        <p:spPr>
          <a:xfrm>
            <a:off x="4911852" y="2376295"/>
            <a:ext cx="2223915" cy="136256"/>
          </a:xfrm>
          <a:prstGeom prst="rect">
            <a:avLst/>
          </a:prstGeom>
        </p:spPr>
        <p:txBody>
          <a:bodyPr vert="horz" wrap="square" lIns="0" tIns="0" rIns="0" bIns="0" rtlCol="0">
            <a:spAutoFit/>
          </a:bodyPr>
          <a:lstStyle/>
          <a:p>
            <a:pPr marL="0" marR="0">
              <a:lnSpc>
                <a:spcPts val="1098"/>
              </a:lnSpc>
              <a:spcBef>
                <a:spcPts val="0"/>
              </a:spcBef>
              <a:spcAft>
                <a:spcPts val="0"/>
              </a:spcAft>
            </a:pPr>
            <a:r>
              <a:rPr lang="pt-BR" sz="900">
                <a:solidFill>
                  <a:srgbClr val="000000"/>
                </a:solidFill>
                <a:latin typeface="Calibri"/>
                <a:cs typeface="Calibri"/>
              </a:rPr>
              <a:t>Torque</a:t>
            </a:r>
            <a:r>
              <a:rPr sz="900">
                <a:solidFill>
                  <a:srgbClr val="000000"/>
                </a:solidFill>
                <a:latin typeface="Calibri"/>
                <a:cs typeface="Calibri"/>
              </a:rPr>
              <a:t> </a:t>
            </a:r>
            <a:r>
              <a:rPr sz="900" dirty="0">
                <a:solidFill>
                  <a:srgbClr val="000000"/>
                </a:solidFill>
                <a:latin typeface="Calibri"/>
                <a:cs typeface="Calibri"/>
              </a:rPr>
              <a:t>de aperto da porca do</a:t>
            </a:r>
            <a:r>
              <a:rPr sz="900" spc="11" dirty="0">
                <a:solidFill>
                  <a:srgbClr val="000000"/>
                </a:solidFill>
                <a:latin typeface="Calibri"/>
                <a:cs typeface="Calibri"/>
              </a:rPr>
              <a:t> </a:t>
            </a:r>
            <a:r>
              <a:rPr sz="900" dirty="0">
                <a:solidFill>
                  <a:srgbClr val="000000"/>
                </a:solidFill>
                <a:latin typeface="Calibri"/>
                <a:cs typeface="Calibri"/>
              </a:rPr>
              <a:t>tensor: 22 Nm</a:t>
            </a:r>
          </a:p>
        </p:txBody>
      </p:sp>
      <p:sp>
        <p:nvSpPr>
          <p:cNvPr id="10" name="object 10"/>
          <p:cNvSpPr txBox="1"/>
          <p:nvPr/>
        </p:nvSpPr>
        <p:spPr>
          <a:xfrm>
            <a:off x="4687824" y="2514979"/>
            <a:ext cx="2449107" cy="136256"/>
          </a:xfrm>
          <a:prstGeom prst="rect">
            <a:avLst/>
          </a:prstGeom>
        </p:spPr>
        <p:txBody>
          <a:bodyPr vert="horz" wrap="square" lIns="0" tIns="0" rIns="0" bIns="0" rtlCol="0">
            <a:spAutoFit/>
          </a:bodyPr>
          <a:lstStyle/>
          <a:p>
            <a:pPr marL="0" marR="0">
              <a:lnSpc>
                <a:spcPts val="1098"/>
              </a:lnSpc>
              <a:spcBef>
                <a:spcPts val="0"/>
              </a:spcBef>
              <a:spcAft>
                <a:spcPts val="0"/>
              </a:spcAft>
            </a:pPr>
            <a:r>
              <a:rPr lang="pt-BR" sz="900">
                <a:solidFill>
                  <a:srgbClr val="000000"/>
                </a:solidFill>
                <a:latin typeface="Calibri"/>
                <a:cs typeface="Calibri"/>
              </a:rPr>
              <a:t>Torque</a:t>
            </a:r>
            <a:r>
              <a:rPr sz="900">
                <a:solidFill>
                  <a:srgbClr val="000000"/>
                </a:solidFill>
                <a:latin typeface="Calibri"/>
                <a:cs typeface="Calibri"/>
              </a:rPr>
              <a:t> </a:t>
            </a:r>
            <a:r>
              <a:rPr sz="900" dirty="0">
                <a:solidFill>
                  <a:srgbClr val="000000"/>
                </a:solidFill>
                <a:latin typeface="Calibri"/>
                <a:cs typeface="Calibri"/>
              </a:rPr>
              <a:t>de aperto do</a:t>
            </a:r>
            <a:r>
              <a:rPr sz="900" spc="11" dirty="0">
                <a:solidFill>
                  <a:srgbClr val="000000"/>
                </a:solidFill>
                <a:latin typeface="Calibri"/>
                <a:cs typeface="Calibri"/>
              </a:rPr>
              <a:t> </a:t>
            </a:r>
            <a:r>
              <a:rPr sz="900" dirty="0">
                <a:solidFill>
                  <a:srgbClr val="000000"/>
                </a:solidFill>
                <a:latin typeface="Calibri"/>
                <a:cs typeface="Calibri"/>
              </a:rPr>
              <a:t>eixo</a:t>
            </a:r>
            <a:r>
              <a:rPr sz="900" spc="10" dirty="0">
                <a:solidFill>
                  <a:srgbClr val="000000"/>
                </a:solidFill>
                <a:latin typeface="Calibri"/>
                <a:cs typeface="Calibri"/>
              </a:rPr>
              <a:t> </a:t>
            </a:r>
            <a:r>
              <a:rPr sz="900" dirty="0">
                <a:solidFill>
                  <a:srgbClr val="000000"/>
                </a:solidFill>
                <a:latin typeface="Calibri"/>
                <a:cs typeface="Calibri"/>
              </a:rPr>
              <a:t>da roda traseira: 95</a:t>
            </a:r>
            <a:r>
              <a:rPr sz="900" spc="13" dirty="0">
                <a:solidFill>
                  <a:srgbClr val="000000"/>
                </a:solidFill>
                <a:latin typeface="Calibri"/>
                <a:cs typeface="Calibri"/>
              </a:rPr>
              <a:t> </a:t>
            </a:r>
            <a:r>
              <a:rPr sz="900" dirty="0">
                <a:solidFill>
                  <a:srgbClr val="000000"/>
                </a:solidFill>
                <a:latin typeface="Calibri"/>
                <a:cs typeface="Calibri"/>
              </a:rPr>
              <a:t>Nm</a:t>
            </a:r>
          </a:p>
        </p:txBody>
      </p:sp>
      <p:sp>
        <p:nvSpPr>
          <p:cNvPr id="11" name="object 11"/>
          <p:cNvSpPr txBox="1"/>
          <p:nvPr/>
        </p:nvSpPr>
        <p:spPr>
          <a:xfrm>
            <a:off x="684275" y="2653376"/>
            <a:ext cx="367524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a:t>
            </a:r>
            <a:r>
              <a:rPr sz="1100" spc="16" dirty="0">
                <a:solidFill>
                  <a:srgbClr val="000000"/>
                </a:solidFill>
                <a:latin typeface="Calibri"/>
                <a:cs typeface="Calibri"/>
              </a:rPr>
              <a:t> </a:t>
            </a:r>
            <a:r>
              <a:rPr sz="1100" dirty="0">
                <a:solidFill>
                  <a:srgbClr val="000000"/>
                </a:solidFill>
                <a:latin typeface="Calibri"/>
                <a:cs typeface="Calibri"/>
              </a:rPr>
              <a:t>deixe a corrente demasiado</a:t>
            </a:r>
            <a:r>
              <a:rPr sz="1100" spc="12" dirty="0">
                <a:solidFill>
                  <a:srgbClr val="000000"/>
                </a:solidFill>
                <a:latin typeface="Calibri"/>
                <a:cs typeface="Calibri"/>
              </a:rPr>
              <a:t> </a:t>
            </a:r>
            <a:r>
              <a:rPr sz="1100" dirty="0">
                <a:solidFill>
                  <a:srgbClr val="000000"/>
                </a:solidFill>
                <a:latin typeface="Calibri"/>
                <a:cs typeface="Calibri"/>
              </a:rPr>
              <a:t>tensa ou demasiado frouxa.</a:t>
            </a:r>
          </a:p>
        </p:txBody>
      </p:sp>
      <p:sp>
        <p:nvSpPr>
          <p:cNvPr id="12" name="object 12"/>
          <p:cNvSpPr txBox="1"/>
          <p:nvPr/>
        </p:nvSpPr>
        <p:spPr>
          <a:xfrm>
            <a:off x="684275" y="2875880"/>
            <a:ext cx="6372680" cy="60272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corrente</a:t>
            </a:r>
            <a:r>
              <a:rPr sz="1100" spc="-14" dirty="0">
                <a:solidFill>
                  <a:srgbClr val="000000"/>
                </a:solidFill>
                <a:latin typeface="Calibri"/>
                <a:cs typeface="Calibri"/>
              </a:rPr>
              <a:t> </a:t>
            </a:r>
            <a:r>
              <a:rPr sz="1100" dirty="0">
                <a:solidFill>
                  <a:srgbClr val="000000"/>
                </a:solidFill>
                <a:latin typeface="Calibri"/>
                <a:cs typeface="Calibri"/>
              </a:rPr>
              <a:t>demasiado frouxa pode fazer com</a:t>
            </a:r>
            <a:r>
              <a:rPr sz="1100" spc="25" dirty="0">
                <a:solidFill>
                  <a:srgbClr val="000000"/>
                </a:solidFill>
                <a:latin typeface="Calibri"/>
                <a:cs typeface="Calibri"/>
              </a:rPr>
              <a:t> </a:t>
            </a:r>
            <a:r>
              <a:rPr sz="1100" dirty="0">
                <a:solidFill>
                  <a:srgbClr val="000000"/>
                </a:solidFill>
                <a:latin typeface="Calibri"/>
                <a:cs typeface="Calibri"/>
              </a:rPr>
              <a:t>que esta saia </a:t>
            </a:r>
            <a:r>
              <a:rPr sz="1100">
                <a:solidFill>
                  <a:srgbClr val="000000"/>
                </a:solidFill>
                <a:latin typeface="Calibri"/>
                <a:cs typeface="Calibri"/>
              </a:rPr>
              <a:t>da </a:t>
            </a:r>
            <a:r>
              <a:rPr lang="pt-BR" sz="1100">
                <a:solidFill>
                  <a:srgbClr val="000000"/>
                </a:solidFill>
                <a:latin typeface="Calibri"/>
                <a:cs typeface="Calibri"/>
              </a:rPr>
              <a:t>coroa</a:t>
            </a:r>
            <a:r>
              <a:rPr sz="1100">
                <a:solidFill>
                  <a:srgbClr val="000000"/>
                </a:solidFill>
                <a:latin typeface="Calibri"/>
                <a:cs typeface="Calibri"/>
              </a:rPr>
              <a:t> </a:t>
            </a:r>
            <a:r>
              <a:rPr sz="1100" dirty="0">
                <a:solidFill>
                  <a:srgbClr val="000000"/>
                </a:solidFill>
                <a:latin typeface="Calibri"/>
                <a:cs typeface="Calibri"/>
              </a:rPr>
              <a:t>e provoque</a:t>
            </a:r>
            <a:r>
              <a:rPr sz="1100" spc="19" dirty="0">
                <a:solidFill>
                  <a:srgbClr val="000000"/>
                </a:solidFill>
                <a:latin typeface="Calibri"/>
                <a:cs typeface="Calibri"/>
              </a:rPr>
              <a:t>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acidente.</a:t>
            </a:r>
          </a:p>
          <a:p>
            <a:pPr marL="0" marR="0">
              <a:lnSpc>
                <a:spcPts val="1347"/>
              </a:lnSpc>
              <a:spcBef>
                <a:spcPts val="442"/>
              </a:spcBef>
              <a:spcAft>
                <a:spcPts val="0"/>
              </a:spcAft>
            </a:pPr>
            <a:r>
              <a:rPr sz="1100" dirty="0">
                <a:solidFill>
                  <a:srgbClr val="000000"/>
                </a:solidFill>
                <a:latin typeface="Calibri"/>
                <a:cs typeface="Calibri"/>
              </a:rPr>
              <a:t>- A corrente</a:t>
            </a:r>
            <a:r>
              <a:rPr sz="1100" spc="-14" dirty="0">
                <a:solidFill>
                  <a:srgbClr val="000000"/>
                </a:solidFill>
                <a:latin typeface="Calibri"/>
                <a:cs typeface="Calibri"/>
              </a:rPr>
              <a:t> </a:t>
            </a:r>
            <a:r>
              <a:rPr sz="1100" dirty="0">
                <a:solidFill>
                  <a:srgbClr val="000000"/>
                </a:solidFill>
                <a:latin typeface="Calibri"/>
                <a:cs typeface="Calibri"/>
              </a:rPr>
              <a:t>demasiado tensa pode reduzir a sua vida útil, uma</a:t>
            </a:r>
            <a:r>
              <a:rPr sz="1100" spc="-22" dirty="0">
                <a:solidFill>
                  <a:srgbClr val="000000"/>
                </a:solidFill>
                <a:latin typeface="Calibri"/>
                <a:cs typeface="Calibri"/>
              </a:rPr>
              <a:t> </a:t>
            </a:r>
            <a:r>
              <a:rPr sz="1100" dirty="0">
                <a:solidFill>
                  <a:srgbClr val="000000"/>
                </a:solidFill>
                <a:latin typeface="Calibri"/>
                <a:cs typeface="Calibri"/>
              </a:rPr>
              <a:t>vez que</a:t>
            </a:r>
            <a:r>
              <a:rPr sz="1100" spc="12" dirty="0">
                <a:solidFill>
                  <a:srgbClr val="000000"/>
                </a:solidFill>
                <a:latin typeface="Calibri"/>
                <a:cs typeface="Calibri"/>
              </a:rPr>
              <a:t> </a:t>
            </a:r>
            <a:r>
              <a:rPr sz="1100" dirty="0">
                <a:solidFill>
                  <a:srgbClr val="000000"/>
                </a:solidFill>
                <a:latin typeface="Calibri"/>
                <a:cs typeface="Calibri"/>
              </a:rPr>
              <a:t>aumenta</a:t>
            </a:r>
            <a:r>
              <a:rPr sz="1100" spc="-17" dirty="0">
                <a:solidFill>
                  <a:srgbClr val="000000"/>
                </a:solidFill>
                <a:latin typeface="Calibri"/>
                <a:cs typeface="Calibri"/>
              </a:rPr>
              <a:t> </a:t>
            </a:r>
            <a:r>
              <a:rPr sz="1100" dirty="0">
                <a:solidFill>
                  <a:srgbClr val="000000"/>
                </a:solidFill>
                <a:latin typeface="Calibri"/>
                <a:cs typeface="Calibri"/>
              </a:rPr>
              <a:t>a resistência da transmissão.</a:t>
            </a:r>
          </a:p>
          <a:p>
            <a:pPr marL="0" marR="0">
              <a:lnSpc>
                <a:spcPts val="1347"/>
              </a:lnSpc>
              <a:spcBef>
                <a:spcPts val="392"/>
              </a:spcBef>
              <a:spcAft>
                <a:spcPts val="0"/>
              </a:spcAft>
            </a:pPr>
            <a:r>
              <a:rPr sz="1100" dirty="0">
                <a:solidFill>
                  <a:srgbClr val="000000"/>
                </a:solidFill>
                <a:latin typeface="Calibri"/>
                <a:cs typeface="Calibri"/>
              </a:rPr>
              <a:t>A tensão correta é mostrada na figura.</a:t>
            </a:r>
          </a:p>
        </p:txBody>
      </p:sp>
      <p:sp>
        <p:nvSpPr>
          <p:cNvPr id="13" name="object 13"/>
          <p:cNvSpPr txBox="1"/>
          <p:nvPr/>
        </p:nvSpPr>
        <p:spPr>
          <a:xfrm>
            <a:off x="684275" y="3538820"/>
            <a:ext cx="630080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 sua corrente</a:t>
            </a:r>
            <a:r>
              <a:rPr sz="1100" spc="-12" dirty="0">
                <a:solidFill>
                  <a:srgbClr val="000000"/>
                </a:solidFill>
                <a:latin typeface="Calibri"/>
                <a:cs typeface="Calibri"/>
              </a:rPr>
              <a:t> </a:t>
            </a:r>
            <a:r>
              <a:rPr sz="1100" dirty="0">
                <a:solidFill>
                  <a:srgbClr val="000000"/>
                </a:solidFill>
                <a:latin typeface="Calibri"/>
                <a:cs typeface="Calibri"/>
              </a:rPr>
              <a:t>não cumprir com</a:t>
            </a:r>
            <a:r>
              <a:rPr sz="1100" spc="26" dirty="0">
                <a:solidFill>
                  <a:srgbClr val="000000"/>
                </a:solidFill>
                <a:latin typeface="Calibri"/>
                <a:cs typeface="Calibri"/>
              </a:rPr>
              <a:t> </a:t>
            </a:r>
            <a:r>
              <a:rPr sz="1100" dirty="0">
                <a:solidFill>
                  <a:srgbClr val="000000"/>
                </a:solidFill>
                <a:latin typeface="Calibri"/>
                <a:cs typeface="Calibri"/>
              </a:rPr>
              <a:t>o requisito anterior, é</a:t>
            </a:r>
            <a:r>
              <a:rPr sz="1100" spc="10" dirty="0">
                <a:solidFill>
                  <a:srgbClr val="000000"/>
                </a:solidFill>
                <a:latin typeface="Calibri"/>
                <a:cs typeface="Calibri"/>
              </a:rPr>
              <a:t> </a:t>
            </a:r>
            <a:r>
              <a:rPr sz="1100" dirty="0">
                <a:solidFill>
                  <a:srgbClr val="000000"/>
                </a:solidFill>
                <a:latin typeface="Calibri"/>
                <a:cs typeface="Calibri"/>
              </a:rPr>
              <a:t>necessário um ajuste, como</a:t>
            </a:r>
            <a:r>
              <a:rPr sz="1100" spc="14" dirty="0">
                <a:solidFill>
                  <a:srgbClr val="000000"/>
                </a:solidFill>
                <a:latin typeface="Calibri"/>
                <a:cs typeface="Calibri"/>
              </a:rPr>
              <a:t> </a:t>
            </a:r>
            <a:r>
              <a:rPr sz="1100" dirty="0">
                <a:solidFill>
                  <a:srgbClr val="000000"/>
                </a:solidFill>
                <a:latin typeface="Calibri"/>
                <a:cs typeface="Calibri"/>
              </a:rPr>
              <a:t>se</a:t>
            </a:r>
            <a:r>
              <a:rPr sz="1100" spc="-14" dirty="0">
                <a:solidFill>
                  <a:srgbClr val="000000"/>
                </a:solidFill>
                <a:latin typeface="Calibri"/>
                <a:cs typeface="Calibri"/>
              </a:rPr>
              <a:t> </a:t>
            </a:r>
            <a:r>
              <a:rPr sz="1100" dirty="0">
                <a:solidFill>
                  <a:srgbClr val="000000"/>
                </a:solidFill>
                <a:latin typeface="Calibri"/>
                <a:cs typeface="Calibri"/>
              </a:rPr>
              <a:t>mostra</a:t>
            </a:r>
            <a:r>
              <a:rPr sz="1100" spc="-18" dirty="0">
                <a:solidFill>
                  <a:srgbClr val="000000"/>
                </a:solidFill>
                <a:latin typeface="Calibri"/>
                <a:cs typeface="Calibri"/>
              </a:rPr>
              <a:t> </a:t>
            </a:r>
            <a:r>
              <a:rPr sz="1100" dirty="0">
                <a:solidFill>
                  <a:srgbClr val="000000"/>
                </a:solidFill>
                <a:latin typeface="Calibri"/>
                <a:cs typeface="Calibri"/>
              </a:rPr>
              <a:t>em</a:t>
            </a:r>
          </a:p>
          <a:p>
            <a:pPr marL="0" marR="0">
              <a:lnSpc>
                <a:spcPts val="1344"/>
              </a:lnSpc>
              <a:spcBef>
                <a:spcPts val="50"/>
              </a:spcBef>
              <a:spcAft>
                <a:spcPts val="0"/>
              </a:spcAft>
            </a:pPr>
            <a:r>
              <a:rPr sz="1100" dirty="0">
                <a:solidFill>
                  <a:srgbClr val="000000"/>
                </a:solidFill>
                <a:latin typeface="Calibri"/>
                <a:cs typeface="Calibri"/>
              </a:rPr>
              <a:t>seguida:</a:t>
            </a:r>
          </a:p>
        </p:txBody>
      </p:sp>
      <p:sp>
        <p:nvSpPr>
          <p:cNvPr id="14" name="object 14"/>
          <p:cNvSpPr txBox="1"/>
          <p:nvPr/>
        </p:nvSpPr>
        <p:spPr>
          <a:xfrm>
            <a:off x="684275" y="3930488"/>
            <a:ext cx="421930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Apoie</a:t>
            </a:r>
            <a:r>
              <a:rPr sz="1100" spc="16" dirty="0">
                <a:solidFill>
                  <a:srgbClr val="000000"/>
                </a:solidFill>
                <a:latin typeface="Calibri"/>
                <a:cs typeface="Calibri"/>
              </a:rPr>
              <a:t> </a:t>
            </a:r>
            <a:r>
              <a:rPr sz="1100" dirty="0">
                <a:solidFill>
                  <a:srgbClr val="000000"/>
                </a:solidFill>
                <a:latin typeface="Calibri"/>
                <a:cs typeface="Calibri"/>
              </a:rPr>
              <a:t>a</a:t>
            </a:r>
            <a:r>
              <a:rPr sz="1100" spc="-18" dirty="0">
                <a:solidFill>
                  <a:srgbClr val="000000"/>
                </a:solidFill>
                <a:latin typeface="Calibri"/>
                <a:cs typeface="Calibri"/>
              </a:rPr>
              <a:t> </a:t>
            </a:r>
            <a:r>
              <a:rPr sz="1100" dirty="0">
                <a:solidFill>
                  <a:srgbClr val="000000"/>
                </a:solidFill>
                <a:latin typeface="Calibri"/>
                <a:cs typeface="Calibri"/>
              </a:rPr>
              <a:t>moto num cavalete auxiliar e mantenha-a em</a:t>
            </a:r>
            <a:r>
              <a:rPr sz="1100" spc="10" dirty="0">
                <a:solidFill>
                  <a:srgbClr val="000000"/>
                </a:solidFill>
                <a:latin typeface="Calibri"/>
                <a:cs typeface="Calibri"/>
              </a:rPr>
              <a:t> </a:t>
            </a:r>
            <a:r>
              <a:rPr sz="1100" dirty="0">
                <a:solidFill>
                  <a:srgbClr val="000000"/>
                </a:solidFill>
                <a:latin typeface="Calibri"/>
                <a:cs typeface="Calibri"/>
              </a:rPr>
              <a:t>posição</a:t>
            </a:r>
            <a:r>
              <a:rPr sz="1100" spc="19" dirty="0">
                <a:solidFill>
                  <a:srgbClr val="000000"/>
                </a:solidFill>
                <a:latin typeface="Calibri"/>
                <a:cs typeface="Calibri"/>
              </a:rPr>
              <a:t> </a:t>
            </a:r>
            <a:r>
              <a:rPr sz="1100" dirty="0">
                <a:solidFill>
                  <a:srgbClr val="000000"/>
                </a:solidFill>
                <a:latin typeface="Calibri"/>
                <a:cs typeface="Calibri"/>
              </a:rPr>
              <a:t>vertical.</a:t>
            </a:r>
          </a:p>
        </p:txBody>
      </p:sp>
      <p:sp>
        <p:nvSpPr>
          <p:cNvPr id="15" name="object 15"/>
          <p:cNvSpPr txBox="1"/>
          <p:nvPr/>
        </p:nvSpPr>
        <p:spPr>
          <a:xfrm>
            <a:off x="684275" y="4152992"/>
            <a:ext cx="604230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Afrouxe a porca (1)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eixo da roda traseira</a:t>
            </a:r>
            <a:r>
              <a:rPr sz="1100" spc="-15" dirty="0">
                <a:solidFill>
                  <a:srgbClr val="000000"/>
                </a:solidFill>
                <a:latin typeface="Calibri"/>
                <a:cs typeface="Calibri"/>
              </a:rPr>
              <a:t> </a:t>
            </a:r>
            <a:r>
              <a:rPr sz="1100" dirty="0">
                <a:solidFill>
                  <a:srgbClr val="000000"/>
                </a:solidFill>
                <a:latin typeface="Calibri"/>
                <a:cs typeface="Calibri"/>
              </a:rPr>
              <a:t>e</a:t>
            </a:r>
            <a:r>
              <a:rPr sz="1100" spc="18" dirty="0">
                <a:solidFill>
                  <a:srgbClr val="000000"/>
                </a:solidFill>
                <a:latin typeface="Calibri"/>
                <a:cs typeface="Calibri"/>
              </a:rPr>
              <a:t> </a:t>
            </a:r>
            <a:r>
              <a:rPr sz="1100" dirty="0">
                <a:solidFill>
                  <a:srgbClr val="000000"/>
                </a:solidFill>
                <a:latin typeface="Calibri"/>
                <a:cs typeface="Calibri"/>
              </a:rPr>
              <a:t>afrouxe a contraporca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tensor</a:t>
            </a:r>
            <a:r>
              <a:rPr sz="1100" spc="-21" dirty="0">
                <a:solidFill>
                  <a:srgbClr val="000000"/>
                </a:solidFill>
                <a:latin typeface="Calibri"/>
                <a:cs typeface="Calibri"/>
              </a:rPr>
              <a:t> </a:t>
            </a:r>
            <a:r>
              <a:rPr sz="1100" dirty="0">
                <a:solidFill>
                  <a:srgbClr val="000000"/>
                </a:solidFill>
                <a:latin typeface="Calibri"/>
                <a:cs typeface="Calibri"/>
              </a:rPr>
              <a:t>(2); em</a:t>
            </a:r>
            <a:r>
              <a:rPr sz="1100" spc="10" dirty="0">
                <a:solidFill>
                  <a:srgbClr val="000000"/>
                </a:solidFill>
                <a:latin typeface="Calibri"/>
                <a:cs typeface="Calibri"/>
              </a:rPr>
              <a:t> </a:t>
            </a:r>
            <a:r>
              <a:rPr sz="1100" dirty="0">
                <a:solidFill>
                  <a:srgbClr val="000000"/>
                </a:solidFill>
                <a:latin typeface="Calibri"/>
                <a:cs typeface="Calibri"/>
              </a:rPr>
              <a:t>seguida ajuste o</a:t>
            </a:r>
          </a:p>
          <a:p>
            <a:pPr marL="0" marR="0">
              <a:lnSpc>
                <a:spcPts val="1344"/>
              </a:lnSpc>
              <a:spcBef>
                <a:spcPts val="50"/>
              </a:spcBef>
              <a:spcAft>
                <a:spcPts val="0"/>
              </a:spcAft>
            </a:pPr>
            <a:r>
              <a:rPr sz="1100" dirty="0">
                <a:solidFill>
                  <a:srgbClr val="000000"/>
                </a:solidFill>
                <a:latin typeface="Calibri"/>
                <a:cs typeface="Calibri"/>
              </a:rPr>
              <a:t>parafuso tensor</a:t>
            </a:r>
            <a:r>
              <a:rPr sz="1100" spc="-21" dirty="0">
                <a:solidFill>
                  <a:srgbClr val="000000"/>
                </a:solidFill>
                <a:latin typeface="Calibri"/>
                <a:cs typeface="Calibri"/>
              </a:rPr>
              <a:t> </a:t>
            </a:r>
            <a:r>
              <a:rPr sz="1100" dirty="0">
                <a:solidFill>
                  <a:srgbClr val="000000"/>
                </a:solidFill>
                <a:latin typeface="Calibri"/>
                <a:cs typeface="Calibri"/>
              </a:rPr>
              <a:t>segundo for necessário.</a:t>
            </a:r>
          </a:p>
        </p:txBody>
      </p:sp>
      <p:sp>
        <p:nvSpPr>
          <p:cNvPr id="16" name="object 16"/>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105</a:t>
            </a:r>
          </a:p>
        </p:txBody>
      </p:sp>
      <p:sp>
        <p:nvSpPr>
          <p:cNvPr id="17" name="object 4">
            <a:extLst>
              <a:ext uri="{FF2B5EF4-FFF2-40B4-BE49-F238E27FC236}">
                <a16:creationId xmlns:a16="http://schemas.microsoft.com/office/drawing/2014/main" id="{9D77C407-9332-35BD-1AF3-99174D3CA9CE}"/>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3064256"/>
            <a:ext cx="6301740" cy="102412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088"/>
            <a:ext cx="435139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a corrente estar demasiado frouxa, aperte o parafuso tensor.</a:t>
            </a:r>
          </a:p>
        </p:txBody>
      </p:sp>
      <p:sp>
        <p:nvSpPr>
          <p:cNvPr id="6" name="object 6"/>
          <p:cNvSpPr txBox="1"/>
          <p:nvPr/>
        </p:nvSpPr>
        <p:spPr>
          <a:xfrm>
            <a:off x="576072" y="951068"/>
            <a:ext cx="617266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a:t>
            </a:r>
            <a:r>
              <a:rPr sz="1100" spc="16" dirty="0">
                <a:solidFill>
                  <a:srgbClr val="000000"/>
                </a:solidFill>
                <a:latin typeface="Calibri"/>
                <a:cs typeface="Calibri"/>
              </a:rPr>
              <a:t> </a:t>
            </a:r>
            <a:r>
              <a:rPr sz="1100" dirty="0">
                <a:solidFill>
                  <a:srgbClr val="000000"/>
                </a:solidFill>
                <a:latin typeface="Calibri"/>
                <a:cs typeface="Calibri"/>
              </a:rPr>
              <a:t>caso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estar demasiado</a:t>
            </a:r>
            <a:r>
              <a:rPr sz="1100" spc="12" dirty="0">
                <a:solidFill>
                  <a:srgbClr val="000000"/>
                </a:solidFill>
                <a:latin typeface="Calibri"/>
                <a:cs typeface="Calibri"/>
              </a:rPr>
              <a:t> </a:t>
            </a:r>
            <a:r>
              <a:rPr sz="1100" dirty="0">
                <a:solidFill>
                  <a:srgbClr val="000000"/>
                </a:solidFill>
                <a:latin typeface="Calibri"/>
                <a:cs typeface="Calibri"/>
              </a:rPr>
              <a:t>tensa, afrouxe o parafuso tensor e empurre com força a roda traseira para</a:t>
            </a:r>
            <a:r>
              <a:rPr sz="1100" spc="-15" dirty="0">
                <a:solidFill>
                  <a:srgbClr val="000000"/>
                </a:solidFill>
                <a:latin typeface="Calibri"/>
                <a:cs typeface="Calibri"/>
              </a:rPr>
              <a:t> </a:t>
            </a:r>
            <a:r>
              <a:rPr sz="1100" dirty="0">
                <a:solidFill>
                  <a:srgbClr val="000000"/>
                </a:solidFill>
                <a:latin typeface="Calibri"/>
                <a:cs typeface="Calibri"/>
              </a:rPr>
              <a:t>a</a:t>
            </a:r>
          </a:p>
          <a:p>
            <a:pPr marL="0" marR="0">
              <a:lnSpc>
                <a:spcPts val="1344"/>
              </a:lnSpc>
              <a:spcBef>
                <a:spcPts val="50"/>
              </a:spcBef>
              <a:spcAft>
                <a:spcPts val="0"/>
              </a:spcAft>
            </a:pPr>
            <a:r>
              <a:rPr sz="1100" dirty="0">
                <a:solidFill>
                  <a:srgbClr val="000000"/>
                </a:solidFill>
                <a:latin typeface="Calibri"/>
                <a:cs typeface="Calibri"/>
              </a:rPr>
              <a:t>frente para</a:t>
            </a:r>
            <a:r>
              <a:rPr sz="1100" spc="-15" dirty="0">
                <a:solidFill>
                  <a:srgbClr val="000000"/>
                </a:solidFill>
                <a:latin typeface="Calibri"/>
                <a:cs typeface="Calibri"/>
              </a:rPr>
              <a:t> </a:t>
            </a:r>
            <a:r>
              <a:rPr sz="1100" dirty="0">
                <a:solidFill>
                  <a:srgbClr val="000000"/>
                </a:solidFill>
                <a:latin typeface="Calibri"/>
                <a:cs typeface="Calibri"/>
              </a:rPr>
              <a:t>a afrouxar.</a:t>
            </a:r>
          </a:p>
        </p:txBody>
      </p:sp>
      <p:sp>
        <p:nvSpPr>
          <p:cNvPr id="7" name="object 7"/>
          <p:cNvSpPr txBox="1"/>
          <p:nvPr/>
        </p:nvSpPr>
        <p:spPr>
          <a:xfrm>
            <a:off x="576072" y="1342736"/>
            <a:ext cx="625190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a:t>
            </a:r>
            <a:r>
              <a:rPr sz="1100" spc="17" dirty="0">
                <a:solidFill>
                  <a:srgbClr val="000000"/>
                </a:solidFill>
                <a:latin typeface="Calibri"/>
                <a:cs typeface="Calibri"/>
              </a:rPr>
              <a:t> </a:t>
            </a:r>
            <a:r>
              <a:rPr sz="1100" dirty="0">
                <a:solidFill>
                  <a:srgbClr val="000000"/>
                </a:solidFill>
                <a:latin typeface="Calibri"/>
                <a:cs typeface="Calibri"/>
              </a:rPr>
              <a:t>a tensão for a adequada, ajuste o parafuso em ambos</a:t>
            </a:r>
            <a:r>
              <a:rPr sz="1100" spc="-17" dirty="0">
                <a:solidFill>
                  <a:srgbClr val="000000"/>
                </a:solidFill>
                <a:latin typeface="Calibri"/>
                <a:cs typeface="Calibri"/>
              </a:rPr>
              <a:t>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lados para</a:t>
            </a:r>
            <a:r>
              <a:rPr sz="1100" spc="-15" dirty="0">
                <a:solidFill>
                  <a:srgbClr val="000000"/>
                </a:solidFill>
                <a:latin typeface="Calibri"/>
                <a:cs typeface="Calibri"/>
              </a:rPr>
              <a:t> </a:t>
            </a:r>
            <a:r>
              <a:rPr sz="1100" dirty="0">
                <a:solidFill>
                  <a:srgbClr val="000000"/>
                </a:solidFill>
                <a:latin typeface="Calibri"/>
                <a:cs typeface="Calibri"/>
              </a:rPr>
              <a:t>um </a:t>
            </a:r>
            <a:r>
              <a:rPr sz="1100">
                <a:solidFill>
                  <a:srgbClr val="000000"/>
                </a:solidFill>
                <a:latin typeface="Calibri"/>
                <a:cs typeface="Calibri"/>
              </a:rPr>
              <a:t>ajuste </a:t>
            </a:r>
            <a:r>
              <a:rPr lang="pt-BR" sz="1100">
                <a:solidFill>
                  <a:srgbClr val="000000"/>
                </a:solidFill>
                <a:latin typeface="Calibri"/>
                <a:cs typeface="Calibri"/>
              </a:rPr>
              <a:t>igual</a:t>
            </a:r>
            <a:r>
              <a:rPr sz="1100">
                <a:solidFill>
                  <a:srgbClr val="000000"/>
                </a:solidFill>
                <a:latin typeface="Calibri"/>
                <a:cs typeface="Calibri"/>
              </a:rPr>
              <a:t>, </a:t>
            </a:r>
            <a:r>
              <a:rPr sz="1100" dirty="0">
                <a:solidFill>
                  <a:srgbClr val="000000"/>
                </a:solidFill>
                <a:latin typeface="Calibri"/>
                <a:cs typeface="Calibri"/>
              </a:rPr>
              <a:t>e alinhe as</a:t>
            </a:r>
          </a:p>
          <a:p>
            <a:pPr marL="0" marR="0">
              <a:lnSpc>
                <a:spcPts val="1344"/>
              </a:lnSpc>
              <a:spcBef>
                <a:spcPts val="50"/>
              </a:spcBef>
              <a:spcAft>
                <a:spcPts val="0"/>
              </a:spcAft>
            </a:pPr>
            <a:r>
              <a:rPr sz="1100" dirty="0">
                <a:solidFill>
                  <a:srgbClr val="000000"/>
                </a:solidFill>
                <a:latin typeface="Calibri"/>
                <a:cs typeface="Calibri"/>
              </a:rPr>
              <a:t>marcas</a:t>
            </a:r>
            <a:r>
              <a:rPr sz="1100" spc="-13" dirty="0">
                <a:solidFill>
                  <a:srgbClr val="000000"/>
                </a:solidFill>
                <a:latin typeface="Calibri"/>
                <a:cs typeface="Calibri"/>
              </a:rPr>
              <a:t> </a:t>
            </a:r>
            <a:r>
              <a:rPr sz="1100" dirty="0">
                <a:solidFill>
                  <a:srgbClr val="000000"/>
                </a:solidFill>
                <a:latin typeface="Calibri"/>
                <a:cs typeface="Calibri"/>
              </a:rPr>
              <a:t>de escala</a:t>
            </a:r>
            <a:r>
              <a:rPr sz="1100" spc="-10" dirty="0">
                <a:solidFill>
                  <a:srgbClr val="000000"/>
                </a:solidFill>
                <a:latin typeface="Calibri"/>
                <a:cs typeface="Calibri"/>
              </a:rPr>
              <a:t> </a:t>
            </a:r>
            <a:r>
              <a:rPr sz="1100" dirty="0">
                <a:solidFill>
                  <a:srgbClr val="000000"/>
                </a:solidFill>
                <a:latin typeface="Calibri"/>
                <a:cs typeface="Calibri"/>
              </a:rPr>
              <a:t>na peça </a:t>
            </a:r>
            <a:r>
              <a:rPr sz="1100" spc="-15" dirty="0">
                <a:solidFill>
                  <a:srgbClr val="000000"/>
                </a:solidFill>
                <a:latin typeface="Calibri"/>
                <a:cs typeface="Calibri"/>
              </a:rPr>
              <a:t>do</a:t>
            </a:r>
            <a:r>
              <a:rPr sz="1100" spc="33" dirty="0">
                <a:solidFill>
                  <a:srgbClr val="000000"/>
                </a:solidFill>
                <a:latin typeface="Calibri"/>
                <a:cs typeface="Calibri"/>
              </a:rPr>
              <a:t> </a:t>
            </a:r>
            <a:r>
              <a:rPr sz="1100" dirty="0">
                <a:solidFill>
                  <a:srgbClr val="000000"/>
                </a:solidFill>
                <a:latin typeface="Calibri"/>
                <a:cs typeface="Calibri"/>
              </a:rPr>
              <a:t>tensor e</a:t>
            </a:r>
            <a:r>
              <a:rPr sz="1100" spc="10" dirty="0">
                <a:solidFill>
                  <a:srgbClr val="000000"/>
                </a:solidFill>
                <a:latin typeface="Calibri"/>
                <a:cs typeface="Calibri"/>
              </a:rPr>
              <a:t> </a:t>
            </a:r>
            <a:r>
              <a:rPr sz="1100" spc="-15" dirty="0">
                <a:solidFill>
                  <a:srgbClr val="000000"/>
                </a:solidFill>
                <a:latin typeface="Calibri"/>
                <a:cs typeface="Calibri"/>
              </a:rPr>
              <a:t>no</a:t>
            </a:r>
            <a:r>
              <a:rPr sz="1100" spc="32" dirty="0">
                <a:solidFill>
                  <a:srgbClr val="000000"/>
                </a:solidFill>
                <a:latin typeface="Calibri"/>
                <a:cs typeface="Calibri"/>
              </a:rPr>
              <a:t> </a:t>
            </a:r>
            <a:r>
              <a:rPr sz="1100" dirty="0">
                <a:solidFill>
                  <a:srgbClr val="000000"/>
                </a:solidFill>
                <a:latin typeface="Calibri"/>
                <a:cs typeface="Calibri"/>
              </a:rPr>
              <a:t>braço oscilante.</a:t>
            </a:r>
          </a:p>
        </p:txBody>
      </p:sp>
      <p:sp>
        <p:nvSpPr>
          <p:cNvPr id="8" name="object 8"/>
          <p:cNvSpPr txBox="1"/>
          <p:nvPr/>
        </p:nvSpPr>
        <p:spPr>
          <a:xfrm>
            <a:off x="576072" y="1734404"/>
            <a:ext cx="546895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Aperte a porca (1)</a:t>
            </a:r>
            <a:r>
              <a:rPr sz="1100" spc="16" dirty="0">
                <a:solidFill>
                  <a:srgbClr val="000000"/>
                </a:solidFill>
                <a:latin typeface="Calibri"/>
                <a:cs typeface="Calibri"/>
              </a:rPr>
              <a:t>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eixo da roda traseira e a contraporca do tensor (2)</a:t>
            </a:r>
            <a:r>
              <a:rPr sz="1100" spc="-10" dirty="0">
                <a:solidFill>
                  <a:srgbClr val="000000"/>
                </a:solidFill>
                <a:latin typeface="Calibri"/>
                <a:cs typeface="Calibri"/>
              </a:rPr>
              <a:t> </a:t>
            </a:r>
            <a:r>
              <a:rPr sz="1100" dirty="0">
                <a:solidFill>
                  <a:srgbClr val="000000"/>
                </a:solidFill>
                <a:latin typeface="Calibri"/>
                <a:cs typeface="Calibri"/>
              </a:rPr>
              <a:t>em</a:t>
            </a:r>
            <a:r>
              <a:rPr sz="1100" spc="16" dirty="0">
                <a:solidFill>
                  <a:srgbClr val="000000"/>
                </a:solidFill>
                <a:latin typeface="Calibri"/>
                <a:cs typeface="Calibri"/>
              </a:rPr>
              <a:t> </a:t>
            </a:r>
            <a:r>
              <a:rPr sz="1100" dirty="0">
                <a:solidFill>
                  <a:srgbClr val="000000"/>
                </a:solidFill>
                <a:latin typeface="Calibri"/>
                <a:cs typeface="Calibri"/>
              </a:rPr>
              <a:t>ambos </a:t>
            </a:r>
            <a:r>
              <a:rPr sz="1100" spc="16" dirty="0">
                <a:solidFill>
                  <a:srgbClr val="000000"/>
                </a:solidFill>
                <a:latin typeface="Calibri"/>
                <a:cs typeface="Calibri"/>
              </a:rPr>
              <a:t>os</a:t>
            </a:r>
            <a:r>
              <a:rPr sz="1100" spc="-14" dirty="0">
                <a:solidFill>
                  <a:srgbClr val="000000"/>
                </a:solidFill>
                <a:latin typeface="Calibri"/>
                <a:cs typeface="Calibri"/>
              </a:rPr>
              <a:t> </a:t>
            </a:r>
            <a:r>
              <a:rPr sz="1100" dirty="0">
                <a:solidFill>
                  <a:srgbClr val="000000"/>
                </a:solidFill>
                <a:latin typeface="Calibri"/>
                <a:cs typeface="Calibri"/>
              </a:rPr>
              <a:t>lados.</a:t>
            </a:r>
          </a:p>
        </p:txBody>
      </p:sp>
      <p:sp>
        <p:nvSpPr>
          <p:cNvPr id="9" name="object 9"/>
          <p:cNvSpPr txBox="1"/>
          <p:nvPr/>
        </p:nvSpPr>
        <p:spPr>
          <a:xfrm>
            <a:off x="576072" y="2177888"/>
            <a:ext cx="2600465" cy="43024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Características da corrente</a:t>
            </a:r>
            <a:r>
              <a:rPr sz="1100" spc="-13" dirty="0">
                <a:solidFill>
                  <a:srgbClr val="000000"/>
                </a:solidFill>
                <a:latin typeface="Calibri"/>
                <a:cs typeface="Calibri"/>
              </a:rPr>
              <a:t> </a:t>
            </a:r>
            <a:r>
              <a:rPr sz="1100" dirty="0">
                <a:solidFill>
                  <a:srgbClr val="000000"/>
                </a:solidFill>
                <a:latin typeface="Calibri"/>
                <a:cs typeface="Calibri"/>
              </a:rPr>
              <a:t>de transmissão:</a:t>
            </a:r>
          </a:p>
          <a:p>
            <a:pPr marL="0" marR="0">
              <a:lnSpc>
                <a:spcPts val="1347"/>
              </a:lnSpc>
              <a:spcBef>
                <a:spcPts val="442"/>
              </a:spcBef>
              <a:spcAft>
                <a:spcPts val="0"/>
              </a:spcAft>
            </a:pPr>
            <a:r>
              <a:rPr sz="1100" dirty="0">
                <a:solidFill>
                  <a:srgbClr val="000000"/>
                </a:solidFill>
                <a:latin typeface="Calibri"/>
                <a:cs typeface="Calibri"/>
              </a:rPr>
              <a:t>Tipo 520 Elos: 114.</a:t>
            </a:r>
          </a:p>
        </p:txBody>
      </p:sp>
      <p:sp>
        <p:nvSpPr>
          <p:cNvPr id="10" name="object 10"/>
          <p:cNvSpPr txBox="1"/>
          <p:nvPr/>
        </p:nvSpPr>
        <p:spPr>
          <a:xfrm>
            <a:off x="576072" y="2619848"/>
            <a:ext cx="1712423"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Corrente</a:t>
            </a:r>
            <a:r>
              <a:rPr sz="1100">
                <a:solidFill>
                  <a:srgbClr val="000000"/>
                </a:solidFill>
                <a:latin typeface="Calibri"/>
                <a:cs typeface="Calibri"/>
              </a:rPr>
              <a:t> </a:t>
            </a:r>
            <a:r>
              <a:rPr sz="1100" dirty="0">
                <a:solidFill>
                  <a:srgbClr val="000000"/>
                </a:solidFill>
                <a:latin typeface="Calibri"/>
                <a:cs typeface="Calibri"/>
              </a:rPr>
              <a:t>de O-rings fechada.</a:t>
            </a:r>
          </a:p>
        </p:txBody>
      </p:sp>
      <p:sp>
        <p:nvSpPr>
          <p:cNvPr id="11" name="object 11"/>
          <p:cNvSpPr txBox="1"/>
          <p:nvPr/>
        </p:nvSpPr>
        <p:spPr>
          <a:xfrm>
            <a:off x="3485388" y="3069428"/>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2" name="object 12"/>
          <p:cNvSpPr txBox="1"/>
          <p:nvPr/>
        </p:nvSpPr>
        <p:spPr>
          <a:xfrm>
            <a:off x="647700" y="3297000"/>
            <a:ext cx="6068087"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Esta corrente utiliza um elo de fecho rebitado, não use uma com</a:t>
            </a:r>
            <a:r>
              <a:rPr sz="1100" spc="19" dirty="0">
                <a:solidFill>
                  <a:srgbClr val="000000"/>
                </a:solidFill>
                <a:latin typeface="Calibri"/>
                <a:cs typeface="Calibri"/>
              </a:rPr>
              <a:t> </a:t>
            </a:r>
            <a:r>
              <a:rPr sz="1100" dirty="0">
                <a:solidFill>
                  <a:srgbClr val="000000"/>
                </a:solidFill>
                <a:latin typeface="Calibri"/>
                <a:cs typeface="Calibri"/>
              </a:rPr>
              <a:t>elo </a:t>
            </a:r>
            <a:r>
              <a:rPr sz="1100" spc="-15" dirty="0">
                <a:solidFill>
                  <a:srgbClr val="000000"/>
                </a:solidFill>
                <a:latin typeface="Calibri"/>
                <a:cs typeface="Calibri"/>
              </a:rPr>
              <a:t>de</a:t>
            </a:r>
            <a:r>
              <a:rPr sz="1100" spc="33" dirty="0">
                <a:solidFill>
                  <a:srgbClr val="000000"/>
                </a:solidFill>
                <a:latin typeface="Calibri"/>
                <a:cs typeface="Calibri"/>
              </a:rPr>
              <a:t> </a:t>
            </a:r>
            <a:r>
              <a:rPr sz="1100" dirty="0">
                <a:solidFill>
                  <a:srgbClr val="000000"/>
                </a:solidFill>
                <a:latin typeface="Calibri"/>
                <a:cs typeface="Calibri"/>
              </a:rPr>
              <a:t>união aberta </a:t>
            </a:r>
            <a:r>
              <a:rPr sz="1100" spc="16" dirty="0">
                <a:solidFill>
                  <a:srgbClr val="000000"/>
                </a:solidFill>
                <a:latin typeface="Calibri"/>
                <a:cs typeface="Calibri"/>
              </a:rPr>
              <a:t>ou</a:t>
            </a:r>
            <a:r>
              <a:rPr sz="1100" spc="-26" dirty="0">
                <a:solidFill>
                  <a:srgbClr val="000000"/>
                </a:solidFill>
                <a:latin typeface="Calibri"/>
                <a:cs typeface="Calibri"/>
              </a:rPr>
              <a:t> </a:t>
            </a:r>
            <a:r>
              <a:rPr sz="1100" dirty="0">
                <a:solidFill>
                  <a:srgbClr val="000000"/>
                </a:solidFill>
                <a:latin typeface="Calibri"/>
                <a:cs typeface="Calibri"/>
              </a:rPr>
              <a:t>a corrente pode</a:t>
            </a:r>
          </a:p>
          <a:p>
            <a:pPr marL="0" marR="0">
              <a:lnSpc>
                <a:spcPts val="1344"/>
              </a:lnSpc>
              <a:spcBef>
                <a:spcPts val="50"/>
              </a:spcBef>
              <a:spcAft>
                <a:spcPts val="0"/>
              </a:spcAft>
            </a:pPr>
            <a:r>
              <a:rPr sz="1100" dirty="0">
                <a:solidFill>
                  <a:srgbClr val="000000"/>
                </a:solidFill>
                <a:latin typeface="Calibri"/>
                <a:cs typeface="Calibri"/>
              </a:rPr>
              <a:t>soltar-se</a:t>
            </a:r>
            <a:r>
              <a:rPr sz="1100" spc="18" dirty="0">
                <a:solidFill>
                  <a:srgbClr val="000000"/>
                </a:solidFill>
                <a:latin typeface="Calibri"/>
                <a:cs typeface="Calibri"/>
              </a:rPr>
              <a:t> </a:t>
            </a:r>
            <a:r>
              <a:rPr sz="1100" dirty="0">
                <a:solidFill>
                  <a:srgbClr val="000000"/>
                </a:solidFill>
                <a:latin typeface="Calibri"/>
                <a:cs typeface="Calibri"/>
              </a:rPr>
              <a:t>e</a:t>
            </a:r>
            <a:r>
              <a:rPr sz="1100" spc="-16" dirty="0">
                <a:solidFill>
                  <a:srgbClr val="000000"/>
                </a:solidFill>
                <a:latin typeface="Calibri"/>
                <a:cs typeface="Calibri"/>
              </a:rPr>
              <a:t> </a:t>
            </a:r>
            <a:r>
              <a:rPr sz="1100" dirty="0">
                <a:solidFill>
                  <a:srgbClr val="000000"/>
                </a:solidFill>
                <a:latin typeface="Calibri"/>
                <a:cs typeface="Calibri"/>
              </a:rPr>
              <a:t>provocar um acidente.</a:t>
            </a:r>
          </a:p>
        </p:txBody>
      </p:sp>
      <p:sp>
        <p:nvSpPr>
          <p:cNvPr id="13" name="object 13"/>
          <p:cNvSpPr txBox="1"/>
          <p:nvPr/>
        </p:nvSpPr>
        <p:spPr>
          <a:xfrm>
            <a:off x="647700" y="3688172"/>
            <a:ext cx="6268904"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Para substituir este tipo de</a:t>
            </a:r>
            <a:r>
              <a:rPr sz="1100" spc="-14" dirty="0">
                <a:solidFill>
                  <a:srgbClr val="000000"/>
                </a:solidFill>
                <a:latin typeface="Calibri"/>
                <a:cs typeface="Calibri"/>
              </a:rPr>
              <a:t> </a:t>
            </a:r>
            <a:r>
              <a:rPr sz="1100" dirty="0">
                <a:solidFill>
                  <a:srgbClr val="000000"/>
                </a:solidFill>
                <a:latin typeface="Calibri"/>
                <a:cs typeface="Calibri"/>
              </a:rPr>
              <a:t>corrente</a:t>
            </a:r>
            <a:r>
              <a:rPr sz="1100" spc="-13" dirty="0">
                <a:solidFill>
                  <a:srgbClr val="000000"/>
                </a:solidFill>
                <a:latin typeface="Calibri"/>
                <a:cs typeface="Calibri"/>
              </a:rPr>
              <a:t> </a:t>
            </a:r>
            <a:r>
              <a:rPr sz="1100">
                <a:solidFill>
                  <a:srgbClr val="000000"/>
                </a:solidFill>
                <a:latin typeface="Calibri"/>
                <a:cs typeface="Calibri"/>
              </a:rPr>
              <a:t>é precis</a:t>
            </a:r>
            <a:r>
              <a:rPr lang="pt-BR" sz="1100">
                <a:solidFill>
                  <a:srgbClr val="000000"/>
                </a:solidFill>
                <a:latin typeface="Calibri"/>
                <a:cs typeface="Calibri"/>
              </a:rPr>
              <a:t>o</a:t>
            </a:r>
            <a:r>
              <a:rPr sz="1100">
                <a:solidFill>
                  <a:srgbClr val="000000"/>
                </a:solidFill>
                <a:latin typeface="Calibri"/>
                <a:cs typeface="Calibri"/>
              </a:rPr>
              <a:t> </a:t>
            </a:r>
            <a:r>
              <a:rPr sz="1100" dirty="0">
                <a:solidFill>
                  <a:srgbClr val="000000"/>
                </a:solidFill>
                <a:latin typeface="Calibri"/>
                <a:cs typeface="Calibri"/>
              </a:rPr>
              <a:t>uma ferramenta</a:t>
            </a:r>
            <a:r>
              <a:rPr sz="1100" spc="-20" dirty="0">
                <a:solidFill>
                  <a:srgbClr val="000000"/>
                </a:solidFill>
                <a:latin typeface="Calibri"/>
                <a:cs typeface="Calibri"/>
              </a:rPr>
              <a:t> </a:t>
            </a:r>
            <a:r>
              <a:rPr sz="1100" dirty="0">
                <a:solidFill>
                  <a:srgbClr val="000000"/>
                </a:solidFill>
                <a:latin typeface="Calibri"/>
                <a:cs typeface="Calibri"/>
              </a:rPr>
              <a:t>especial. </a:t>
            </a:r>
            <a:r>
              <a:rPr sz="1100" spc="-10" dirty="0">
                <a:solidFill>
                  <a:srgbClr val="000000"/>
                </a:solidFill>
                <a:latin typeface="Calibri"/>
                <a:cs typeface="Calibri"/>
              </a:rPr>
              <a:t>Um</a:t>
            </a:r>
            <a:r>
              <a:rPr sz="1100" spc="27" dirty="0">
                <a:solidFill>
                  <a:srgbClr val="000000"/>
                </a:solidFill>
                <a:latin typeface="Calibri"/>
                <a:cs typeface="Calibri"/>
              </a:rPr>
              <a:t> </a:t>
            </a:r>
            <a:r>
              <a:rPr sz="1100" dirty="0">
                <a:solidFill>
                  <a:srgbClr val="000000"/>
                </a:solidFill>
                <a:latin typeface="Calibri"/>
                <a:cs typeface="Calibri"/>
              </a:rPr>
              <a:t>fecho incorreto do elo de fecho</a:t>
            </a:r>
          </a:p>
          <a:p>
            <a:pPr marL="0" marR="0">
              <a:lnSpc>
                <a:spcPts val="1344"/>
              </a:lnSpc>
              <a:spcBef>
                <a:spcPts val="50"/>
              </a:spcBef>
              <a:spcAft>
                <a:spcPts val="0"/>
              </a:spcAft>
            </a:pPr>
            <a:r>
              <a:rPr sz="1100" dirty="0">
                <a:solidFill>
                  <a:srgbClr val="000000"/>
                </a:solidFill>
                <a:latin typeface="Calibri"/>
                <a:cs typeface="Calibri"/>
              </a:rPr>
              <a:t>pode soltar-se e provocar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acidente.</a:t>
            </a:r>
          </a:p>
        </p:txBody>
      </p:sp>
      <p:sp>
        <p:nvSpPr>
          <p:cNvPr id="14" name="object 14"/>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106</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3468115"/>
            <a:ext cx="6301740" cy="109270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1620655"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Manutenção dos pneus</a:t>
            </a:r>
          </a:p>
        </p:txBody>
      </p:sp>
      <p:sp>
        <p:nvSpPr>
          <p:cNvPr id="6" name="object 6"/>
          <p:cNvSpPr txBox="1"/>
          <p:nvPr/>
        </p:nvSpPr>
        <p:spPr>
          <a:xfrm>
            <a:off x="684275" y="876392"/>
            <a:ext cx="613555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 pneu faz a ligação</a:t>
            </a:r>
            <a:r>
              <a:rPr sz="1100" spc="13" dirty="0">
                <a:solidFill>
                  <a:srgbClr val="000000"/>
                </a:solidFill>
                <a:latin typeface="Calibri"/>
                <a:cs typeface="Calibri"/>
              </a:rPr>
              <a:t> </a:t>
            </a:r>
            <a:r>
              <a:rPr sz="1100" dirty="0">
                <a:solidFill>
                  <a:srgbClr val="000000"/>
                </a:solidFill>
                <a:latin typeface="Calibri"/>
                <a:cs typeface="Calibri"/>
              </a:rPr>
              <a:t>da moto ao</a:t>
            </a:r>
            <a:r>
              <a:rPr sz="1100" spc="11" dirty="0">
                <a:solidFill>
                  <a:srgbClr val="000000"/>
                </a:solidFill>
                <a:latin typeface="Calibri"/>
                <a:cs typeface="Calibri"/>
              </a:rPr>
              <a:t> </a:t>
            </a:r>
            <a:r>
              <a:rPr sz="1100" dirty="0">
                <a:solidFill>
                  <a:srgbClr val="000000"/>
                </a:solidFill>
                <a:latin typeface="Calibri"/>
                <a:cs typeface="Calibri"/>
              </a:rPr>
              <a:t>solo, o</a:t>
            </a:r>
            <a:r>
              <a:rPr sz="1100" spc="18" dirty="0">
                <a:solidFill>
                  <a:srgbClr val="000000"/>
                </a:solidFill>
                <a:latin typeface="Calibri"/>
                <a:cs typeface="Calibri"/>
              </a:rPr>
              <a:t> </a:t>
            </a:r>
            <a:r>
              <a:rPr sz="1100" dirty="0">
                <a:solidFill>
                  <a:srgbClr val="000000"/>
                </a:solidFill>
                <a:latin typeface="Calibri"/>
                <a:cs typeface="Calibri"/>
              </a:rPr>
              <a:t>que é muito importante. Características</a:t>
            </a:r>
            <a:r>
              <a:rPr sz="1100" spc="-17" dirty="0">
                <a:solidFill>
                  <a:srgbClr val="000000"/>
                </a:solidFill>
                <a:latin typeface="Calibri"/>
                <a:cs typeface="Calibri"/>
              </a:rPr>
              <a:t> </a:t>
            </a:r>
            <a:r>
              <a:rPr sz="1100" dirty="0">
                <a:solidFill>
                  <a:srgbClr val="000000"/>
                </a:solidFill>
                <a:latin typeface="Calibri"/>
                <a:cs typeface="Calibri"/>
              </a:rPr>
              <a:t>ou</a:t>
            </a:r>
            <a:r>
              <a:rPr sz="1100" spc="-11" dirty="0">
                <a:solidFill>
                  <a:srgbClr val="000000"/>
                </a:solidFill>
                <a:latin typeface="Calibri"/>
                <a:cs typeface="Calibri"/>
              </a:rPr>
              <a:t> </a:t>
            </a:r>
            <a:r>
              <a:rPr sz="1100" dirty="0">
                <a:solidFill>
                  <a:srgbClr val="000000"/>
                </a:solidFill>
                <a:latin typeface="Calibri"/>
                <a:cs typeface="Calibri"/>
              </a:rPr>
              <a:t>medidas incorretas </a:t>
            </a:r>
            <a:r>
              <a:rPr sz="1100" spc="-15" dirty="0">
                <a:solidFill>
                  <a:srgbClr val="000000"/>
                </a:solidFill>
                <a:latin typeface="Calibri"/>
                <a:cs typeface="Calibri"/>
              </a:rPr>
              <a:t>do</a:t>
            </a:r>
          </a:p>
          <a:p>
            <a:pPr marL="0" marR="0">
              <a:lnSpc>
                <a:spcPts val="1344"/>
              </a:lnSpc>
              <a:spcBef>
                <a:spcPts val="50"/>
              </a:spcBef>
              <a:spcAft>
                <a:spcPts val="0"/>
              </a:spcAft>
            </a:pPr>
            <a:r>
              <a:rPr sz="1100" dirty="0">
                <a:solidFill>
                  <a:srgbClr val="000000"/>
                </a:solidFill>
                <a:latin typeface="Calibri"/>
                <a:cs typeface="Calibri"/>
              </a:rPr>
              <a:t>pneu podem</a:t>
            </a:r>
            <a:r>
              <a:rPr sz="1100" spc="10" dirty="0">
                <a:solidFill>
                  <a:srgbClr val="000000"/>
                </a:solidFill>
                <a:latin typeface="Calibri"/>
                <a:cs typeface="Calibri"/>
              </a:rPr>
              <a:t> </a:t>
            </a:r>
            <a:r>
              <a:rPr sz="1100" dirty="0">
                <a:solidFill>
                  <a:srgbClr val="000000"/>
                </a:solidFill>
                <a:latin typeface="Calibri"/>
                <a:cs typeface="Calibri"/>
              </a:rPr>
              <a:t>influir em</a:t>
            </a:r>
            <a:r>
              <a:rPr sz="1100" spc="23" dirty="0">
                <a:solidFill>
                  <a:srgbClr val="000000"/>
                </a:solidFill>
                <a:latin typeface="Calibri"/>
                <a:cs typeface="Calibri"/>
              </a:rPr>
              <a:t> </a:t>
            </a:r>
            <a:r>
              <a:rPr sz="1100" dirty="0">
                <a:solidFill>
                  <a:srgbClr val="000000"/>
                </a:solidFill>
                <a:latin typeface="Calibri"/>
                <a:cs typeface="Calibri"/>
              </a:rPr>
              <a:t>grande</a:t>
            </a:r>
            <a:r>
              <a:rPr sz="1100" spc="22" dirty="0">
                <a:solidFill>
                  <a:srgbClr val="000000"/>
                </a:solidFill>
                <a:latin typeface="Calibri"/>
                <a:cs typeface="Calibri"/>
              </a:rPr>
              <a:t> </a:t>
            </a:r>
            <a:r>
              <a:rPr sz="1100" dirty="0">
                <a:solidFill>
                  <a:srgbClr val="000000"/>
                </a:solidFill>
                <a:latin typeface="Calibri"/>
                <a:cs typeface="Calibri"/>
              </a:rPr>
              <a:t>medida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rendimento da moto.</a:t>
            </a:r>
          </a:p>
        </p:txBody>
      </p:sp>
      <p:sp>
        <p:nvSpPr>
          <p:cNvPr id="7" name="object 7"/>
          <p:cNvSpPr txBox="1"/>
          <p:nvPr/>
        </p:nvSpPr>
        <p:spPr>
          <a:xfrm>
            <a:off x="684275" y="1344534"/>
            <a:ext cx="4088473" cy="373586"/>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Pressões dos pneus</a:t>
            </a:r>
          </a:p>
          <a:p>
            <a:pPr marL="0" marR="0">
              <a:lnSpc>
                <a:spcPts val="1295"/>
              </a:lnSpc>
              <a:spcBef>
                <a:spcPts val="0"/>
              </a:spcBef>
              <a:spcAft>
                <a:spcPts val="0"/>
              </a:spcAft>
            </a:pPr>
            <a:r>
              <a:rPr sz="1100" dirty="0">
                <a:solidFill>
                  <a:srgbClr val="000000"/>
                </a:solidFill>
                <a:latin typeface="Calibri"/>
                <a:cs typeface="Calibri"/>
              </a:rPr>
              <a:t>- As pressões</a:t>
            </a:r>
            <a:r>
              <a:rPr sz="1100" spc="-12" dirty="0">
                <a:solidFill>
                  <a:srgbClr val="000000"/>
                </a:solidFill>
                <a:latin typeface="Calibri"/>
                <a:cs typeface="Calibri"/>
              </a:rPr>
              <a:t> </a:t>
            </a:r>
            <a:r>
              <a:rPr sz="1100" dirty="0">
                <a:solidFill>
                  <a:srgbClr val="000000"/>
                </a:solidFill>
                <a:latin typeface="Calibri"/>
                <a:cs typeface="Calibri"/>
              </a:rPr>
              <a:t>incorretas</a:t>
            </a:r>
            <a:r>
              <a:rPr sz="1100" spc="-10" dirty="0">
                <a:solidFill>
                  <a:srgbClr val="000000"/>
                </a:solidFill>
                <a:latin typeface="Calibri"/>
                <a:cs typeface="Calibri"/>
              </a:rPr>
              <a:t> </a:t>
            </a:r>
            <a:r>
              <a:rPr sz="1100" dirty="0">
                <a:solidFill>
                  <a:srgbClr val="000000"/>
                </a:solidFill>
                <a:latin typeface="Calibri"/>
                <a:cs typeface="Calibri"/>
              </a:rPr>
              <a:t>dos pneus podem reduzir a vida útil do</a:t>
            </a:r>
            <a:r>
              <a:rPr sz="1100" spc="22" dirty="0">
                <a:solidFill>
                  <a:srgbClr val="000000"/>
                </a:solidFill>
                <a:latin typeface="Calibri"/>
                <a:cs typeface="Calibri"/>
              </a:rPr>
              <a:t> </a:t>
            </a:r>
            <a:r>
              <a:rPr sz="1100" dirty="0">
                <a:solidFill>
                  <a:srgbClr val="000000"/>
                </a:solidFill>
                <a:latin typeface="Calibri"/>
                <a:cs typeface="Calibri"/>
              </a:rPr>
              <a:t>pneu.</a:t>
            </a:r>
          </a:p>
        </p:txBody>
      </p:sp>
      <p:sp>
        <p:nvSpPr>
          <p:cNvPr id="8" name="object 8"/>
          <p:cNvSpPr txBox="1"/>
          <p:nvPr/>
        </p:nvSpPr>
        <p:spPr>
          <a:xfrm>
            <a:off x="684275" y="1729832"/>
            <a:ext cx="4861373"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As baixas pressões</a:t>
            </a:r>
            <a:r>
              <a:rPr sz="1100" spc="14" dirty="0">
                <a:solidFill>
                  <a:srgbClr val="000000"/>
                </a:solidFill>
                <a:latin typeface="Calibri"/>
                <a:cs typeface="Calibri"/>
              </a:rPr>
              <a:t> </a:t>
            </a:r>
            <a:r>
              <a:rPr sz="1100" dirty="0">
                <a:solidFill>
                  <a:srgbClr val="000000"/>
                </a:solidFill>
                <a:latin typeface="Calibri"/>
                <a:cs typeface="Calibri"/>
              </a:rPr>
              <a:t>dos</a:t>
            </a:r>
            <a:r>
              <a:rPr sz="1100" spc="19" dirty="0">
                <a:solidFill>
                  <a:srgbClr val="000000"/>
                </a:solidFill>
                <a:latin typeface="Calibri"/>
                <a:cs typeface="Calibri"/>
              </a:rPr>
              <a:t> </a:t>
            </a:r>
            <a:r>
              <a:rPr sz="1100" dirty="0">
                <a:solidFill>
                  <a:srgbClr val="000000"/>
                </a:solidFill>
                <a:latin typeface="Calibri"/>
                <a:cs typeface="Calibri"/>
              </a:rPr>
              <a:t>pneus podem dificultar a rodagem</a:t>
            </a:r>
            <a:r>
              <a:rPr sz="1100" spc="12" dirty="0">
                <a:solidFill>
                  <a:srgbClr val="000000"/>
                </a:solidFill>
                <a:latin typeface="Calibri"/>
                <a:cs typeface="Calibri"/>
              </a:rPr>
              <a:t> </a:t>
            </a:r>
            <a:r>
              <a:rPr sz="1100" dirty="0">
                <a:solidFill>
                  <a:srgbClr val="000000"/>
                </a:solidFill>
                <a:latin typeface="Calibri"/>
                <a:cs typeface="Calibri"/>
              </a:rPr>
              <a:t>e aumentar</a:t>
            </a:r>
            <a:r>
              <a:rPr sz="1100" spc="-14" dirty="0">
                <a:solidFill>
                  <a:srgbClr val="000000"/>
                </a:solidFill>
                <a:latin typeface="Calibri"/>
                <a:cs typeface="Calibri"/>
              </a:rPr>
              <a:t> </a:t>
            </a:r>
            <a:r>
              <a:rPr sz="1100" dirty="0">
                <a:solidFill>
                  <a:srgbClr val="000000"/>
                </a:solidFill>
                <a:latin typeface="Calibri"/>
                <a:cs typeface="Calibri"/>
              </a:rPr>
              <a:t>o desgaste.</a:t>
            </a:r>
          </a:p>
        </p:txBody>
      </p:sp>
      <p:sp>
        <p:nvSpPr>
          <p:cNvPr id="9" name="object 9"/>
          <p:cNvSpPr txBox="1"/>
          <p:nvPr/>
        </p:nvSpPr>
        <p:spPr>
          <a:xfrm>
            <a:off x="684275" y="1950812"/>
            <a:ext cx="6405792"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As altas pressões dos</a:t>
            </a:r>
            <a:r>
              <a:rPr sz="1100" spc="12" dirty="0">
                <a:solidFill>
                  <a:srgbClr val="000000"/>
                </a:solidFill>
                <a:latin typeface="Calibri"/>
                <a:cs typeface="Calibri"/>
              </a:rPr>
              <a:t> </a:t>
            </a:r>
            <a:r>
              <a:rPr sz="1100" dirty="0">
                <a:solidFill>
                  <a:srgbClr val="000000"/>
                </a:solidFill>
                <a:latin typeface="Calibri"/>
                <a:cs typeface="Calibri"/>
              </a:rPr>
              <a:t>pneus podem diminuir a área de contacto</a:t>
            </a:r>
            <a:r>
              <a:rPr sz="1100" spc="18" dirty="0">
                <a:solidFill>
                  <a:srgbClr val="000000"/>
                </a:solidFill>
                <a:latin typeface="Calibri"/>
                <a:cs typeface="Calibri"/>
              </a:rPr>
              <a:t> </a:t>
            </a:r>
            <a:r>
              <a:rPr sz="1100" dirty="0">
                <a:solidFill>
                  <a:srgbClr val="000000"/>
                </a:solidFill>
                <a:latin typeface="Calibri"/>
                <a:cs typeface="Calibri"/>
              </a:rPr>
              <a:t>com</a:t>
            </a:r>
            <a:r>
              <a:rPr sz="1100" spc="19" dirty="0">
                <a:solidFill>
                  <a:srgbClr val="000000"/>
                </a:solidFill>
                <a:latin typeface="Calibri"/>
                <a:cs typeface="Calibri"/>
              </a:rPr>
              <a:t> </a:t>
            </a:r>
            <a:r>
              <a:rPr sz="1100" dirty="0">
                <a:solidFill>
                  <a:srgbClr val="000000"/>
                </a:solidFill>
                <a:latin typeface="Calibri"/>
                <a:cs typeface="Calibri"/>
              </a:rPr>
              <a:t>o solo, fazendo</a:t>
            </a:r>
            <a:r>
              <a:rPr sz="1100" spc="20" dirty="0">
                <a:solidFill>
                  <a:srgbClr val="000000"/>
                </a:solidFill>
                <a:latin typeface="Calibri"/>
                <a:cs typeface="Calibri"/>
              </a:rPr>
              <a:t> </a:t>
            </a:r>
            <a:r>
              <a:rPr sz="1100" dirty="0">
                <a:solidFill>
                  <a:srgbClr val="000000"/>
                </a:solidFill>
                <a:latin typeface="Calibri"/>
                <a:cs typeface="Calibri"/>
              </a:rPr>
              <a:t>com </a:t>
            </a:r>
            <a:r>
              <a:rPr sz="1100">
                <a:solidFill>
                  <a:srgbClr val="000000"/>
                </a:solidFill>
                <a:latin typeface="Calibri"/>
                <a:cs typeface="Calibri"/>
              </a:rPr>
              <a:t>que </a:t>
            </a:r>
            <a:r>
              <a:rPr lang="pt-BR" sz="1100">
                <a:solidFill>
                  <a:srgbClr val="000000"/>
                </a:solidFill>
                <a:latin typeface="Calibri"/>
                <a:cs typeface="Calibri"/>
              </a:rPr>
              <a:t>possa</a:t>
            </a:r>
            <a:r>
              <a:rPr sz="1100">
                <a:solidFill>
                  <a:srgbClr val="000000"/>
                </a:solidFill>
                <a:latin typeface="Calibri"/>
                <a:cs typeface="Calibri"/>
              </a:rPr>
              <a:t> </a:t>
            </a:r>
            <a:r>
              <a:rPr sz="1100" dirty="0">
                <a:solidFill>
                  <a:srgbClr val="000000"/>
                </a:solidFill>
                <a:latin typeface="Calibri"/>
                <a:cs typeface="Calibri"/>
              </a:rPr>
              <a:t>derrapar e</a:t>
            </a:r>
          </a:p>
          <a:p>
            <a:pPr marL="0" marR="0">
              <a:lnSpc>
                <a:spcPts val="1344"/>
              </a:lnSpc>
              <a:spcBef>
                <a:spcPts val="50"/>
              </a:spcBef>
              <a:spcAft>
                <a:spcPts val="0"/>
              </a:spcAft>
            </a:pPr>
            <a:r>
              <a:rPr sz="1100" dirty="0">
                <a:solidFill>
                  <a:srgbClr val="000000"/>
                </a:solidFill>
                <a:latin typeface="Calibri"/>
                <a:cs typeface="Calibri"/>
              </a:rPr>
              <a:t>perder o controlo.</a:t>
            </a:r>
          </a:p>
        </p:txBody>
      </p:sp>
      <p:sp>
        <p:nvSpPr>
          <p:cNvPr id="10" name="object 10"/>
          <p:cNvSpPr txBox="1"/>
          <p:nvPr/>
        </p:nvSpPr>
        <p:spPr>
          <a:xfrm>
            <a:off x="684275" y="2342480"/>
            <a:ext cx="6349838"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Ao conduzir a alta</a:t>
            </a:r>
            <a:r>
              <a:rPr sz="1100" spc="-11" dirty="0">
                <a:solidFill>
                  <a:srgbClr val="000000"/>
                </a:solidFill>
                <a:latin typeface="Calibri"/>
                <a:cs typeface="Calibri"/>
              </a:rPr>
              <a:t> </a:t>
            </a:r>
            <a:r>
              <a:rPr sz="1100" dirty="0">
                <a:solidFill>
                  <a:srgbClr val="000000"/>
                </a:solidFill>
                <a:latin typeface="Calibri"/>
                <a:cs typeface="Calibri"/>
              </a:rPr>
              <a:t>velocidade, a válvula tende a abrir-se pela força</a:t>
            </a:r>
            <a:r>
              <a:rPr sz="1100" spc="-16" dirty="0">
                <a:solidFill>
                  <a:srgbClr val="000000"/>
                </a:solidFill>
                <a:latin typeface="Calibri"/>
                <a:cs typeface="Calibri"/>
              </a:rPr>
              <a:t> </a:t>
            </a:r>
            <a:r>
              <a:rPr sz="1100" dirty="0">
                <a:solidFill>
                  <a:srgbClr val="000000"/>
                </a:solidFill>
                <a:latin typeface="Calibri"/>
                <a:cs typeface="Calibri"/>
              </a:rPr>
              <a:t>centrífuga </a:t>
            </a:r>
            <a:r>
              <a:rPr sz="1100" spc="-15" dirty="0">
                <a:solidFill>
                  <a:srgbClr val="000000"/>
                </a:solidFill>
                <a:latin typeface="Calibri"/>
                <a:cs typeface="Calibri"/>
              </a:rPr>
              <a:t>do</a:t>
            </a:r>
            <a:r>
              <a:rPr sz="1100" spc="10" dirty="0">
                <a:solidFill>
                  <a:srgbClr val="000000"/>
                </a:solidFill>
                <a:latin typeface="Calibri"/>
                <a:cs typeface="Calibri"/>
              </a:rPr>
              <a:t> </a:t>
            </a:r>
            <a:r>
              <a:rPr sz="1100" dirty="0">
                <a:solidFill>
                  <a:srgbClr val="000000"/>
                </a:solidFill>
                <a:latin typeface="Calibri"/>
                <a:cs typeface="Calibri"/>
              </a:rPr>
              <a:t>pneu. Para evitar a fuga</a:t>
            </a:r>
          </a:p>
          <a:p>
            <a:pPr marL="0" marR="0">
              <a:lnSpc>
                <a:spcPts val="1343"/>
              </a:lnSpc>
              <a:spcBef>
                <a:spcPts val="50"/>
              </a:spcBef>
              <a:spcAft>
                <a:spcPts val="0"/>
              </a:spcAft>
            </a:pPr>
            <a:r>
              <a:rPr sz="1100" dirty="0">
                <a:solidFill>
                  <a:srgbClr val="000000"/>
                </a:solidFill>
                <a:latin typeface="Calibri"/>
                <a:cs typeface="Calibri"/>
              </a:rPr>
              <a:t>repentina de ar, utilize uma tampa de borracha</a:t>
            </a:r>
            <a:r>
              <a:rPr sz="1100" spc="-16" dirty="0">
                <a:solidFill>
                  <a:srgbClr val="000000"/>
                </a:solidFill>
                <a:latin typeface="Calibri"/>
                <a:cs typeface="Calibri"/>
              </a:rPr>
              <a:t> </a:t>
            </a:r>
            <a:r>
              <a:rPr sz="1100" dirty="0">
                <a:solidFill>
                  <a:srgbClr val="000000"/>
                </a:solidFill>
                <a:latin typeface="Calibri"/>
                <a:cs typeface="Calibri"/>
              </a:rPr>
              <a:t>com revestimento metálico </a:t>
            </a:r>
            <a:r>
              <a:rPr sz="1100">
                <a:solidFill>
                  <a:srgbClr val="000000"/>
                </a:solidFill>
                <a:latin typeface="Calibri"/>
                <a:cs typeface="Calibri"/>
              </a:rPr>
              <a:t>que </a:t>
            </a:r>
            <a:r>
              <a:rPr lang="pt-BR" sz="1100">
                <a:solidFill>
                  <a:srgbClr val="000000"/>
                </a:solidFill>
                <a:latin typeface="Calibri"/>
                <a:cs typeface="Calibri"/>
              </a:rPr>
              <a:t>vem montada</a:t>
            </a:r>
            <a:r>
              <a:rPr sz="1100">
                <a:solidFill>
                  <a:srgbClr val="000000"/>
                </a:solidFill>
                <a:latin typeface="Calibri"/>
                <a:cs typeface="Calibri"/>
              </a:rPr>
              <a:t> na</a:t>
            </a:r>
            <a:r>
              <a:rPr lang="pt-BR" sz="1100">
                <a:solidFill>
                  <a:srgbClr val="000000"/>
                </a:solidFill>
                <a:latin typeface="Calibri"/>
                <a:cs typeface="Calibri"/>
              </a:rPr>
              <a:t> </a:t>
            </a:r>
            <a:r>
              <a:rPr sz="1100">
                <a:solidFill>
                  <a:srgbClr val="000000"/>
                </a:solidFill>
                <a:latin typeface="Calibri"/>
                <a:cs typeface="Calibri"/>
              </a:rPr>
              <a:t>válvula</a:t>
            </a:r>
            <a:r>
              <a:rPr sz="1100" dirty="0">
                <a:solidFill>
                  <a:srgbClr val="000000"/>
                </a:solidFill>
                <a:latin typeface="Calibri"/>
                <a:cs typeface="Calibri"/>
              </a:rPr>
              <a:t>.</a:t>
            </a:r>
          </a:p>
        </p:txBody>
      </p:sp>
      <p:sp>
        <p:nvSpPr>
          <p:cNvPr id="11" name="object 11"/>
          <p:cNvSpPr txBox="1"/>
          <p:nvPr/>
        </p:nvSpPr>
        <p:spPr>
          <a:xfrm>
            <a:off x="684275" y="2732658"/>
            <a:ext cx="6349838"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pressão</a:t>
            </a:r>
            <a:r>
              <a:rPr sz="1100" spc="11" dirty="0">
                <a:solidFill>
                  <a:srgbClr val="000000"/>
                </a:solidFill>
                <a:latin typeface="Calibri"/>
                <a:cs typeface="Calibri"/>
              </a:rPr>
              <a:t> </a:t>
            </a:r>
            <a:r>
              <a:rPr sz="1100" spc="-15" dirty="0">
                <a:solidFill>
                  <a:srgbClr val="000000"/>
                </a:solidFill>
                <a:latin typeface="Calibri"/>
                <a:cs typeface="Calibri"/>
              </a:rPr>
              <a:t>do</a:t>
            </a:r>
            <a:r>
              <a:rPr sz="1100" spc="32" dirty="0">
                <a:solidFill>
                  <a:srgbClr val="000000"/>
                </a:solidFill>
                <a:latin typeface="Calibri"/>
                <a:cs typeface="Calibri"/>
              </a:rPr>
              <a:t> </a:t>
            </a:r>
            <a:r>
              <a:rPr sz="1100" dirty="0">
                <a:solidFill>
                  <a:srgbClr val="000000"/>
                </a:solidFill>
                <a:latin typeface="Calibri"/>
                <a:cs typeface="Calibri"/>
              </a:rPr>
              <a:t>ar e a temperatura dos</a:t>
            </a:r>
            <a:r>
              <a:rPr sz="1100" spc="-16" dirty="0">
                <a:solidFill>
                  <a:srgbClr val="000000"/>
                </a:solidFill>
                <a:latin typeface="Calibri"/>
                <a:cs typeface="Calibri"/>
              </a:rPr>
              <a:t> </a:t>
            </a:r>
            <a:r>
              <a:rPr sz="1100" dirty="0">
                <a:solidFill>
                  <a:srgbClr val="000000"/>
                </a:solidFill>
                <a:latin typeface="Calibri"/>
                <a:cs typeface="Calibri"/>
              </a:rPr>
              <a:t>pneus estão relacionados diretamente. Por</a:t>
            </a:r>
            <a:r>
              <a:rPr sz="1100" spc="-34" dirty="0">
                <a:solidFill>
                  <a:srgbClr val="000000"/>
                </a:solidFill>
                <a:latin typeface="Calibri"/>
                <a:cs typeface="Calibri"/>
              </a:rPr>
              <a:t> </a:t>
            </a:r>
            <a:r>
              <a:rPr sz="1100" dirty="0">
                <a:solidFill>
                  <a:srgbClr val="000000"/>
                </a:solidFill>
                <a:latin typeface="Calibri"/>
                <a:cs typeface="Calibri"/>
              </a:rPr>
              <a:t>isso, o</a:t>
            </a:r>
            <a:r>
              <a:rPr sz="1100" spc="18" dirty="0">
                <a:solidFill>
                  <a:srgbClr val="000000"/>
                </a:solidFill>
                <a:latin typeface="Calibri"/>
                <a:cs typeface="Calibri"/>
              </a:rPr>
              <a:t> </a:t>
            </a:r>
            <a:r>
              <a:rPr sz="1100" dirty="0">
                <a:solidFill>
                  <a:srgbClr val="000000"/>
                </a:solidFill>
                <a:latin typeface="Calibri"/>
                <a:cs typeface="Calibri"/>
              </a:rPr>
              <a:t>ajuste da pressão de</a:t>
            </a:r>
          </a:p>
          <a:p>
            <a:pPr marL="0" marR="0">
              <a:lnSpc>
                <a:spcPts val="1344"/>
              </a:lnSpc>
              <a:spcBef>
                <a:spcPts val="50"/>
              </a:spcBef>
              <a:spcAft>
                <a:spcPts val="0"/>
              </a:spcAft>
            </a:pPr>
            <a:r>
              <a:rPr sz="1100" dirty="0">
                <a:solidFill>
                  <a:srgbClr val="000000"/>
                </a:solidFill>
                <a:latin typeface="Calibri"/>
                <a:cs typeface="Calibri"/>
              </a:rPr>
              <a:t>ar dos</a:t>
            </a:r>
            <a:r>
              <a:rPr sz="1100" spc="13" dirty="0">
                <a:solidFill>
                  <a:srgbClr val="000000"/>
                </a:solidFill>
                <a:latin typeface="Calibri"/>
                <a:cs typeface="Calibri"/>
              </a:rPr>
              <a:t> </a:t>
            </a:r>
            <a:r>
              <a:rPr sz="1100" dirty="0">
                <a:solidFill>
                  <a:srgbClr val="000000"/>
                </a:solidFill>
                <a:latin typeface="Calibri"/>
                <a:cs typeface="Calibri"/>
              </a:rPr>
              <a:t>pneus </a:t>
            </a:r>
            <a:r>
              <a:rPr sz="1100">
                <a:solidFill>
                  <a:srgbClr val="000000"/>
                </a:solidFill>
                <a:latin typeface="Calibri"/>
                <a:cs typeface="Calibri"/>
              </a:rPr>
              <a:t>deve fazer </a:t>
            </a:r>
            <a:r>
              <a:rPr sz="1100" dirty="0">
                <a:solidFill>
                  <a:srgbClr val="000000"/>
                </a:solidFill>
                <a:latin typeface="Calibri"/>
                <a:cs typeface="Calibri"/>
              </a:rPr>
              <a:t>a frio,</a:t>
            </a:r>
            <a:r>
              <a:rPr sz="1100" spc="12" dirty="0">
                <a:solidFill>
                  <a:srgbClr val="000000"/>
                </a:solidFill>
                <a:latin typeface="Calibri"/>
                <a:cs typeface="Calibri"/>
              </a:rPr>
              <a:t> </a:t>
            </a:r>
            <a:r>
              <a:rPr sz="1100" dirty="0">
                <a:solidFill>
                  <a:srgbClr val="000000"/>
                </a:solidFill>
                <a:latin typeface="Calibri"/>
                <a:cs typeface="Calibri"/>
              </a:rPr>
              <a:t>quando</a:t>
            </a:r>
            <a:r>
              <a:rPr sz="1100" spc="15" dirty="0">
                <a:solidFill>
                  <a:srgbClr val="000000"/>
                </a:solidFill>
                <a:latin typeface="Calibri"/>
                <a:cs typeface="Calibri"/>
              </a:rPr>
              <a:t> </a:t>
            </a:r>
            <a:r>
              <a:rPr sz="1100" dirty="0">
                <a:solidFill>
                  <a:srgbClr val="000000"/>
                </a:solidFill>
                <a:latin typeface="Calibri"/>
                <a:cs typeface="Calibri"/>
              </a:rPr>
              <a:t>a temperatura dos pneus é</a:t>
            </a:r>
            <a:r>
              <a:rPr sz="1100" spc="18" dirty="0">
                <a:solidFill>
                  <a:srgbClr val="000000"/>
                </a:solidFill>
                <a:latin typeface="Calibri"/>
                <a:cs typeface="Calibri"/>
              </a:rPr>
              <a:t> </a:t>
            </a:r>
            <a:r>
              <a:rPr sz="1100" dirty="0">
                <a:solidFill>
                  <a:srgbClr val="000000"/>
                </a:solidFill>
                <a:latin typeface="Calibri"/>
                <a:cs typeface="Calibri"/>
              </a:rPr>
              <a:t>basicamente a mesma </a:t>
            </a:r>
            <a:r>
              <a:rPr sz="1100">
                <a:solidFill>
                  <a:srgbClr val="000000"/>
                </a:solidFill>
                <a:latin typeface="Calibri"/>
                <a:cs typeface="Calibri"/>
              </a:rPr>
              <a:t>que</a:t>
            </a:r>
            <a:r>
              <a:rPr sz="1100" spc="12">
                <a:solidFill>
                  <a:srgbClr val="000000"/>
                </a:solidFill>
                <a:latin typeface="Calibri"/>
                <a:cs typeface="Calibri"/>
              </a:rPr>
              <a:t> </a:t>
            </a:r>
            <a:r>
              <a:rPr sz="1100">
                <a:solidFill>
                  <a:srgbClr val="000000"/>
                </a:solidFill>
                <a:latin typeface="Calibri"/>
                <a:cs typeface="Calibri"/>
              </a:rPr>
              <a:t>a</a:t>
            </a:r>
            <a:r>
              <a:rPr lang="pt-BR" sz="1100">
                <a:solidFill>
                  <a:srgbClr val="000000"/>
                </a:solidFill>
                <a:latin typeface="Calibri"/>
                <a:cs typeface="Calibri"/>
              </a:rPr>
              <a:t> </a:t>
            </a:r>
            <a:r>
              <a:rPr sz="1100">
                <a:solidFill>
                  <a:srgbClr val="000000"/>
                </a:solidFill>
                <a:latin typeface="Calibri"/>
                <a:cs typeface="Calibri"/>
              </a:rPr>
              <a:t>temperatura </a:t>
            </a:r>
            <a:r>
              <a:rPr sz="1100" dirty="0">
                <a:solidFill>
                  <a:srgbClr val="000000"/>
                </a:solidFill>
                <a:latin typeface="Calibri"/>
                <a:cs typeface="Calibri"/>
              </a:rPr>
              <a:t>ambiente.</a:t>
            </a:r>
          </a:p>
        </p:txBody>
      </p:sp>
      <p:sp>
        <p:nvSpPr>
          <p:cNvPr id="12" name="object 12"/>
          <p:cNvSpPr txBox="1"/>
          <p:nvPr/>
        </p:nvSpPr>
        <p:spPr>
          <a:xfrm>
            <a:off x="3593592" y="3473288"/>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3" name="object 13"/>
          <p:cNvSpPr txBox="1"/>
          <p:nvPr/>
        </p:nvSpPr>
        <p:spPr>
          <a:xfrm>
            <a:off x="755904" y="3702384"/>
            <a:ext cx="6200335" cy="719312"/>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 pressão incorreta</a:t>
            </a:r>
            <a:r>
              <a:rPr sz="1100" spc="-15" dirty="0">
                <a:solidFill>
                  <a:srgbClr val="000000"/>
                </a:solidFill>
                <a:latin typeface="Calibri"/>
                <a:cs typeface="Calibri"/>
              </a:rPr>
              <a:t> </a:t>
            </a:r>
            <a:r>
              <a:rPr sz="1100" dirty="0">
                <a:solidFill>
                  <a:srgbClr val="000000"/>
                </a:solidFill>
                <a:latin typeface="Calibri"/>
                <a:cs typeface="Calibri"/>
              </a:rPr>
              <a:t>dos pneus </a:t>
            </a:r>
            <a:r>
              <a:rPr sz="1100">
                <a:solidFill>
                  <a:srgbClr val="000000"/>
                </a:solidFill>
                <a:latin typeface="Calibri"/>
                <a:cs typeface="Calibri"/>
              </a:rPr>
              <a:t>pode influ</a:t>
            </a:r>
            <a:r>
              <a:rPr lang="pt-BR" sz="1100">
                <a:solidFill>
                  <a:srgbClr val="000000"/>
                </a:solidFill>
                <a:latin typeface="Calibri"/>
                <a:cs typeface="Calibri"/>
              </a:rPr>
              <a:t>enciar</a:t>
            </a:r>
            <a:r>
              <a:rPr sz="1100">
                <a:solidFill>
                  <a:srgbClr val="000000"/>
                </a:solidFill>
                <a:latin typeface="Calibri"/>
                <a:cs typeface="Calibri"/>
              </a:rPr>
              <a:t> </a:t>
            </a: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rendimento dos pneus</a:t>
            </a:r>
            <a:r>
              <a:rPr sz="1100" spc="-10" dirty="0">
                <a:solidFill>
                  <a:srgbClr val="000000"/>
                </a:solidFill>
                <a:latin typeface="Calibri"/>
                <a:cs typeface="Calibri"/>
              </a:rPr>
              <a:t> </a:t>
            </a:r>
            <a:r>
              <a:rPr sz="1100" dirty="0">
                <a:solidFill>
                  <a:srgbClr val="000000"/>
                </a:solidFill>
                <a:latin typeface="Calibri"/>
                <a:cs typeface="Calibri"/>
              </a:rPr>
              <a:t>e pode mesmo vir</a:t>
            </a:r>
            <a:r>
              <a:rPr sz="1100" spc="-13" dirty="0">
                <a:solidFill>
                  <a:srgbClr val="000000"/>
                </a:solidFill>
                <a:latin typeface="Calibri"/>
                <a:cs typeface="Calibri"/>
              </a:rPr>
              <a:t> </a:t>
            </a:r>
            <a:r>
              <a:rPr sz="1100" dirty="0">
                <a:solidFill>
                  <a:srgbClr val="000000"/>
                </a:solidFill>
                <a:latin typeface="Calibri"/>
                <a:cs typeface="Calibri"/>
              </a:rPr>
              <a:t>a provocar </a:t>
            </a:r>
            <a:r>
              <a:rPr sz="1100" spc="-15" dirty="0">
                <a:solidFill>
                  <a:srgbClr val="000000"/>
                </a:solidFill>
                <a:latin typeface="Calibri"/>
                <a:cs typeface="Calibri"/>
              </a:rPr>
              <a:t>um</a:t>
            </a:r>
          </a:p>
          <a:p>
            <a:pPr marL="0" marR="0">
              <a:lnSpc>
                <a:spcPts val="1344"/>
              </a:lnSpc>
              <a:spcBef>
                <a:spcPts val="50"/>
              </a:spcBef>
              <a:spcAft>
                <a:spcPts val="0"/>
              </a:spcAft>
            </a:pPr>
            <a:r>
              <a:rPr sz="1100" dirty="0">
                <a:solidFill>
                  <a:srgbClr val="000000"/>
                </a:solidFill>
                <a:latin typeface="Calibri"/>
                <a:cs typeface="Calibri"/>
              </a:rPr>
              <a:t>acidente.</a:t>
            </a:r>
          </a:p>
          <a:p>
            <a:pPr marL="0" marR="0">
              <a:lnSpc>
                <a:spcPts val="1332"/>
              </a:lnSpc>
              <a:spcBef>
                <a:spcPts val="0"/>
              </a:spcBef>
              <a:spcAft>
                <a:spcPts val="0"/>
              </a:spcAft>
            </a:pPr>
            <a:r>
              <a:rPr sz="1100" dirty="0">
                <a:solidFill>
                  <a:srgbClr val="000000"/>
                </a:solidFill>
                <a:latin typeface="Calibri"/>
                <a:cs typeface="Calibri"/>
              </a:rPr>
              <a:t>A sobrecarga pode provocar um mau</a:t>
            </a:r>
            <a:r>
              <a:rPr sz="1100" spc="-12" dirty="0">
                <a:solidFill>
                  <a:srgbClr val="000000"/>
                </a:solidFill>
                <a:latin typeface="Calibri"/>
                <a:cs typeface="Calibri"/>
              </a:rPr>
              <a:t> </a:t>
            </a:r>
            <a:r>
              <a:rPr sz="1100" dirty="0">
                <a:solidFill>
                  <a:srgbClr val="000000"/>
                </a:solidFill>
                <a:latin typeface="Calibri"/>
                <a:cs typeface="Calibri"/>
              </a:rPr>
              <a:t>funcionamento dos pneus, o</a:t>
            </a:r>
            <a:r>
              <a:rPr sz="1100" spc="10" dirty="0">
                <a:solidFill>
                  <a:srgbClr val="000000"/>
                </a:solidFill>
                <a:latin typeface="Calibri"/>
                <a:cs typeface="Calibri"/>
              </a:rPr>
              <a:t> </a:t>
            </a:r>
            <a:r>
              <a:rPr sz="1100" dirty="0">
                <a:solidFill>
                  <a:srgbClr val="000000"/>
                </a:solidFill>
                <a:latin typeface="Calibri"/>
                <a:cs typeface="Calibri"/>
              </a:rPr>
              <a:t>que pode fazer com que a moto perca o</a:t>
            </a:r>
          </a:p>
          <a:p>
            <a:pPr marL="0" marR="0">
              <a:lnSpc>
                <a:spcPts val="1344"/>
              </a:lnSpc>
              <a:spcBef>
                <a:spcPts val="50"/>
              </a:spcBef>
              <a:spcAft>
                <a:spcPts val="0"/>
              </a:spcAft>
            </a:pPr>
            <a:r>
              <a:rPr sz="1100">
                <a:solidFill>
                  <a:srgbClr val="000000"/>
                </a:solidFill>
                <a:latin typeface="Calibri"/>
                <a:cs typeface="Calibri"/>
              </a:rPr>
              <a:t>control</a:t>
            </a:r>
            <a:r>
              <a:rPr lang="pt-BR" sz="1100">
                <a:solidFill>
                  <a:srgbClr val="000000"/>
                </a:solidFill>
                <a:latin typeface="Calibri"/>
                <a:cs typeface="Calibri"/>
              </a:rPr>
              <a:t>e</a:t>
            </a:r>
            <a:r>
              <a:rPr sz="1100">
                <a:solidFill>
                  <a:srgbClr val="000000"/>
                </a:solidFill>
                <a:latin typeface="Calibri"/>
                <a:cs typeface="Calibri"/>
              </a:rPr>
              <a:t>.</a:t>
            </a:r>
            <a:endParaRPr sz="1100" dirty="0">
              <a:solidFill>
                <a:srgbClr val="000000"/>
              </a:solidFill>
              <a:latin typeface="Calibri"/>
              <a:cs typeface="Calibri"/>
            </a:endParaRPr>
          </a:p>
        </p:txBody>
      </p:sp>
      <p:sp>
        <p:nvSpPr>
          <p:cNvPr id="14" name="object 14"/>
          <p:cNvSpPr txBox="1"/>
          <p:nvPr/>
        </p:nvSpPr>
        <p:spPr>
          <a:xfrm>
            <a:off x="755904" y="4383116"/>
            <a:ext cx="358227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Verifique</a:t>
            </a:r>
            <a:r>
              <a:rPr sz="1100" spc="19" dirty="0">
                <a:solidFill>
                  <a:srgbClr val="000000"/>
                </a:solidFill>
                <a:latin typeface="Calibri"/>
                <a:cs typeface="Calibri"/>
              </a:rPr>
              <a:t> </a:t>
            </a:r>
            <a:r>
              <a:rPr sz="1100" dirty="0">
                <a:solidFill>
                  <a:srgbClr val="000000"/>
                </a:solidFill>
                <a:latin typeface="Calibri"/>
                <a:cs typeface="Calibri"/>
              </a:rPr>
              <a:t>a pressão dos pneus pelo</a:t>
            </a:r>
            <a:r>
              <a:rPr sz="1100" spc="-13" dirty="0">
                <a:solidFill>
                  <a:srgbClr val="000000"/>
                </a:solidFill>
                <a:latin typeface="Calibri"/>
                <a:cs typeface="Calibri"/>
              </a:rPr>
              <a:t> </a:t>
            </a:r>
            <a:r>
              <a:rPr sz="1100" dirty="0">
                <a:solidFill>
                  <a:srgbClr val="000000"/>
                </a:solidFill>
                <a:latin typeface="Calibri"/>
                <a:cs typeface="Calibri"/>
              </a:rPr>
              <a:t>menos uma vez por</a:t>
            </a:r>
            <a:r>
              <a:rPr sz="1100" spc="-15" dirty="0">
                <a:solidFill>
                  <a:srgbClr val="000000"/>
                </a:solidFill>
                <a:latin typeface="Calibri"/>
                <a:cs typeface="Calibri"/>
              </a:rPr>
              <a:t> </a:t>
            </a:r>
            <a:r>
              <a:rPr sz="1100" dirty="0">
                <a:solidFill>
                  <a:srgbClr val="000000"/>
                </a:solidFill>
                <a:latin typeface="Calibri"/>
                <a:cs typeface="Calibri"/>
              </a:rPr>
              <a:t>mês.</a:t>
            </a:r>
          </a:p>
        </p:txBody>
      </p:sp>
      <p:sp>
        <p:nvSpPr>
          <p:cNvPr id="15" name="object 1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107</a:t>
            </a:r>
          </a:p>
        </p:txBody>
      </p:sp>
      <p:sp>
        <p:nvSpPr>
          <p:cNvPr id="16" name="object 4">
            <a:extLst>
              <a:ext uri="{FF2B5EF4-FFF2-40B4-BE49-F238E27FC236}">
                <a16:creationId xmlns:a16="http://schemas.microsoft.com/office/drawing/2014/main" id="{C735FD34-A17F-8C1F-5BD3-FBB0C0A980D5}"/>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2155952"/>
            <a:ext cx="2795016" cy="14767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951992"/>
            <a:ext cx="5495544" cy="688847"/>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088"/>
            <a:ext cx="564705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Verifique</a:t>
            </a:r>
            <a:r>
              <a:rPr sz="1100" spc="19" dirty="0">
                <a:solidFill>
                  <a:srgbClr val="000000"/>
                </a:solidFill>
                <a:latin typeface="Calibri"/>
                <a:cs typeface="Calibri"/>
              </a:rPr>
              <a:t> </a:t>
            </a:r>
            <a:r>
              <a:rPr sz="1100" dirty="0">
                <a:solidFill>
                  <a:srgbClr val="000000"/>
                </a:solidFill>
                <a:latin typeface="Calibri"/>
                <a:cs typeface="Calibri"/>
              </a:rPr>
              <a:t>a temperatura dos pneus à temperatura ambiente, como </a:t>
            </a:r>
            <a:r>
              <a:rPr sz="1100" spc="11" dirty="0">
                <a:solidFill>
                  <a:srgbClr val="000000"/>
                </a:solidFill>
                <a:latin typeface="Calibri"/>
                <a:cs typeface="Calibri"/>
              </a:rPr>
              <a:t>se</a:t>
            </a:r>
            <a:r>
              <a:rPr sz="1100" spc="-16" dirty="0">
                <a:solidFill>
                  <a:srgbClr val="000000"/>
                </a:solidFill>
                <a:latin typeface="Calibri"/>
                <a:cs typeface="Calibri"/>
              </a:rPr>
              <a:t> </a:t>
            </a:r>
            <a:r>
              <a:rPr sz="1100" dirty="0">
                <a:solidFill>
                  <a:srgbClr val="000000"/>
                </a:solidFill>
                <a:latin typeface="Calibri"/>
                <a:cs typeface="Calibri"/>
              </a:rPr>
              <a:t>mostra</a:t>
            </a:r>
            <a:r>
              <a:rPr sz="1100" spc="-20" dirty="0">
                <a:solidFill>
                  <a:srgbClr val="000000"/>
                </a:solidFill>
                <a:latin typeface="Calibri"/>
                <a:cs typeface="Calibri"/>
              </a:rPr>
              <a:t> </a:t>
            </a:r>
            <a:r>
              <a:rPr sz="1100" dirty="0">
                <a:solidFill>
                  <a:srgbClr val="000000"/>
                </a:solidFill>
                <a:latin typeface="Calibri"/>
                <a:cs typeface="Calibri"/>
              </a:rPr>
              <a:t>na tabela seguinte:</a:t>
            </a:r>
          </a:p>
        </p:txBody>
      </p:sp>
      <p:sp>
        <p:nvSpPr>
          <p:cNvPr id="7" name="object 7"/>
          <p:cNvSpPr txBox="1"/>
          <p:nvPr/>
        </p:nvSpPr>
        <p:spPr>
          <a:xfrm>
            <a:off x="3048000" y="957164"/>
            <a:ext cx="983492" cy="628377"/>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Condutor</a:t>
            </a:r>
          </a:p>
          <a:p>
            <a:pPr marL="50291" marR="0">
              <a:lnSpc>
                <a:spcPts val="1347"/>
              </a:lnSpc>
              <a:spcBef>
                <a:spcPts val="452"/>
              </a:spcBef>
              <a:spcAft>
                <a:spcPts val="0"/>
              </a:spcAft>
            </a:pPr>
            <a:r>
              <a:rPr lang="pt-BR" sz="1100">
                <a:solidFill>
                  <a:srgbClr val="000000"/>
                </a:solidFill>
                <a:latin typeface="Calibri"/>
                <a:cs typeface="Calibri"/>
              </a:rPr>
              <a:t>32 psi (2.2 bar)</a:t>
            </a:r>
            <a:endParaRPr sz="1100" dirty="0">
              <a:solidFill>
                <a:srgbClr val="000000"/>
              </a:solidFill>
              <a:latin typeface="Calibri"/>
              <a:cs typeface="Calibri"/>
            </a:endParaRPr>
          </a:p>
          <a:p>
            <a:pPr marL="50291" marR="0">
              <a:lnSpc>
                <a:spcPts val="1347"/>
              </a:lnSpc>
              <a:spcBef>
                <a:spcPts val="490"/>
              </a:spcBef>
              <a:spcAft>
                <a:spcPts val="0"/>
              </a:spcAft>
            </a:pPr>
            <a:r>
              <a:rPr lang="pt-BR" sz="1100">
                <a:solidFill>
                  <a:srgbClr val="000000"/>
                </a:solidFill>
                <a:latin typeface="Calibri"/>
                <a:cs typeface="Calibri"/>
              </a:rPr>
              <a:t>32 psi (2.2 bar)</a:t>
            </a:r>
            <a:endParaRPr sz="1100" dirty="0">
              <a:solidFill>
                <a:srgbClr val="000000"/>
              </a:solidFill>
              <a:latin typeface="Calibri"/>
              <a:cs typeface="Calibri"/>
            </a:endParaRPr>
          </a:p>
        </p:txBody>
      </p:sp>
      <p:sp>
        <p:nvSpPr>
          <p:cNvPr id="8" name="object 8"/>
          <p:cNvSpPr txBox="1"/>
          <p:nvPr/>
        </p:nvSpPr>
        <p:spPr>
          <a:xfrm>
            <a:off x="4503419" y="957164"/>
            <a:ext cx="1453181" cy="397545"/>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Condutor</a:t>
            </a:r>
            <a:r>
              <a:rPr sz="1100" b="1" spc="16" dirty="0">
                <a:solidFill>
                  <a:srgbClr val="000000"/>
                </a:solidFill>
                <a:latin typeface="Calibri"/>
                <a:cs typeface="Calibri"/>
              </a:rPr>
              <a:t> </a:t>
            </a:r>
            <a:r>
              <a:rPr sz="1100" b="1" dirty="0">
                <a:solidFill>
                  <a:srgbClr val="000000"/>
                </a:solidFill>
                <a:latin typeface="Calibri"/>
                <a:cs typeface="Calibri"/>
              </a:rPr>
              <a:t>e passageiro</a:t>
            </a:r>
          </a:p>
          <a:p>
            <a:pPr marL="426720" marR="0">
              <a:lnSpc>
                <a:spcPts val="1347"/>
              </a:lnSpc>
              <a:spcBef>
                <a:spcPts val="452"/>
              </a:spcBef>
              <a:spcAft>
                <a:spcPts val="0"/>
              </a:spcAft>
            </a:pPr>
            <a:r>
              <a:rPr lang="pt-BR" sz="1100">
                <a:solidFill>
                  <a:srgbClr val="000000"/>
                </a:solidFill>
                <a:latin typeface="Calibri"/>
                <a:cs typeface="Calibri"/>
              </a:rPr>
              <a:t>36 psi (2.5 bar)</a:t>
            </a:r>
            <a:endParaRPr sz="1100" dirty="0">
              <a:solidFill>
                <a:srgbClr val="000000"/>
              </a:solidFill>
              <a:latin typeface="Calibri"/>
              <a:cs typeface="Calibri"/>
            </a:endParaRPr>
          </a:p>
        </p:txBody>
      </p:sp>
      <p:sp>
        <p:nvSpPr>
          <p:cNvPr id="9" name="object 9"/>
          <p:cNvSpPr txBox="1"/>
          <p:nvPr/>
        </p:nvSpPr>
        <p:spPr>
          <a:xfrm>
            <a:off x="1077468" y="1185764"/>
            <a:ext cx="983492" cy="4363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Roda dianteira</a:t>
            </a:r>
          </a:p>
          <a:p>
            <a:pPr marL="38100" marR="0">
              <a:lnSpc>
                <a:spcPts val="1347"/>
              </a:lnSpc>
              <a:spcBef>
                <a:spcPts val="490"/>
              </a:spcBef>
              <a:spcAft>
                <a:spcPts val="0"/>
              </a:spcAft>
            </a:pPr>
            <a:r>
              <a:rPr sz="1100" dirty="0">
                <a:solidFill>
                  <a:srgbClr val="000000"/>
                </a:solidFill>
                <a:latin typeface="Calibri"/>
                <a:cs typeface="Calibri"/>
              </a:rPr>
              <a:t>Roda traseira</a:t>
            </a:r>
          </a:p>
        </p:txBody>
      </p:sp>
      <p:sp>
        <p:nvSpPr>
          <p:cNvPr id="10" name="object 10"/>
          <p:cNvSpPr txBox="1"/>
          <p:nvPr/>
        </p:nvSpPr>
        <p:spPr>
          <a:xfrm>
            <a:off x="4930140" y="1412840"/>
            <a:ext cx="983492"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36 psi (2.5 bar)</a:t>
            </a:r>
            <a:endParaRPr sz="1100" dirty="0">
              <a:solidFill>
                <a:srgbClr val="000000"/>
              </a:solidFill>
              <a:latin typeface="Calibri"/>
              <a:cs typeface="Calibri"/>
            </a:endParaRPr>
          </a:p>
        </p:txBody>
      </p:sp>
      <p:sp>
        <p:nvSpPr>
          <p:cNvPr id="11" name="object 11"/>
          <p:cNvSpPr txBox="1"/>
          <p:nvPr/>
        </p:nvSpPr>
        <p:spPr>
          <a:xfrm>
            <a:off x="576072" y="1938894"/>
            <a:ext cx="2933407"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Verificação do limite de desgaste dos pneus</a:t>
            </a:r>
          </a:p>
        </p:txBody>
      </p:sp>
      <p:sp>
        <p:nvSpPr>
          <p:cNvPr id="12" name="object 12"/>
          <p:cNvSpPr txBox="1"/>
          <p:nvPr/>
        </p:nvSpPr>
        <p:spPr>
          <a:xfrm>
            <a:off x="3489959" y="2101688"/>
            <a:ext cx="3228218"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Existe uma</a:t>
            </a:r>
            <a:r>
              <a:rPr sz="1100" spc="-33" dirty="0">
                <a:solidFill>
                  <a:srgbClr val="000000"/>
                </a:solidFill>
                <a:latin typeface="Calibri"/>
                <a:cs typeface="Calibri"/>
              </a:rPr>
              <a:t> </a:t>
            </a:r>
            <a:r>
              <a:rPr sz="1100" dirty="0">
                <a:solidFill>
                  <a:srgbClr val="000000"/>
                </a:solidFill>
                <a:latin typeface="Calibri"/>
                <a:cs typeface="Calibri"/>
              </a:rPr>
              <a:t>marca de desgaste na superfície do pneu.</a:t>
            </a:r>
          </a:p>
        </p:txBody>
      </p:sp>
      <p:sp>
        <p:nvSpPr>
          <p:cNvPr id="13" name="object 13"/>
          <p:cNvSpPr txBox="1"/>
          <p:nvPr/>
        </p:nvSpPr>
        <p:spPr>
          <a:xfrm>
            <a:off x="3489959" y="2322668"/>
            <a:ext cx="3468916"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a:t>
            </a:r>
            <a:r>
              <a:rPr sz="1100" spc="16" dirty="0">
                <a:solidFill>
                  <a:srgbClr val="000000"/>
                </a:solidFill>
                <a:latin typeface="Calibri"/>
                <a:cs typeface="Calibri"/>
              </a:rPr>
              <a:t> </a:t>
            </a:r>
            <a:r>
              <a:rPr sz="1100" dirty="0">
                <a:solidFill>
                  <a:srgbClr val="000000"/>
                </a:solidFill>
                <a:latin typeface="Calibri"/>
                <a:cs typeface="Calibri"/>
              </a:rPr>
              <a:t>utilize</a:t>
            </a:r>
            <a:r>
              <a:rPr sz="1100" spc="-16" dirty="0">
                <a:solidFill>
                  <a:srgbClr val="000000"/>
                </a:solidFill>
                <a:latin typeface="Calibri"/>
                <a:cs typeface="Calibri"/>
              </a:rPr>
              <a:t> </a:t>
            </a:r>
            <a:r>
              <a:rPr sz="1100" dirty="0">
                <a:solidFill>
                  <a:srgbClr val="000000"/>
                </a:solidFill>
                <a:latin typeface="Calibri"/>
                <a:cs typeface="Calibri"/>
              </a:rPr>
              <a:t>o</a:t>
            </a:r>
            <a:r>
              <a:rPr sz="1100" spc="17" dirty="0">
                <a:solidFill>
                  <a:srgbClr val="000000"/>
                </a:solidFill>
                <a:latin typeface="Calibri"/>
                <a:cs typeface="Calibri"/>
              </a:rPr>
              <a:t> </a:t>
            </a:r>
            <a:r>
              <a:rPr sz="1100" dirty="0">
                <a:solidFill>
                  <a:srgbClr val="000000"/>
                </a:solidFill>
                <a:latin typeface="Calibri"/>
                <a:cs typeface="Calibri"/>
              </a:rPr>
              <a:t>pneu quando a marca de desgaste da banda</a:t>
            </a:r>
          </a:p>
          <a:p>
            <a:pPr marL="0" marR="0">
              <a:lnSpc>
                <a:spcPts val="1344"/>
              </a:lnSpc>
              <a:spcBef>
                <a:spcPts val="50"/>
              </a:spcBef>
              <a:spcAft>
                <a:spcPts val="0"/>
              </a:spcAft>
            </a:pPr>
            <a:r>
              <a:rPr sz="1100" dirty="0">
                <a:solidFill>
                  <a:srgbClr val="000000"/>
                </a:solidFill>
                <a:latin typeface="Calibri"/>
                <a:cs typeface="Calibri"/>
              </a:rPr>
              <a:t>de rodagem</a:t>
            </a:r>
            <a:r>
              <a:rPr sz="1100" spc="17" dirty="0">
                <a:solidFill>
                  <a:srgbClr val="000000"/>
                </a:solidFill>
                <a:latin typeface="Calibri"/>
                <a:cs typeface="Calibri"/>
              </a:rPr>
              <a:t> </a:t>
            </a:r>
            <a:r>
              <a:rPr sz="1100">
                <a:solidFill>
                  <a:srgbClr val="000000"/>
                </a:solidFill>
                <a:latin typeface="Calibri"/>
                <a:cs typeface="Calibri"/>
              </a:rPr>
              <a:t>alcança </a:t>
            </a:r>
            <a:r>
              <a:rPr lang="pt-BR" sz="1100">
                <a:solidFill>
                  <a:srgbClr val="000000"/>
                </a:solidFill>
                <a:latin typeface="Calibri"/>
                <a:cs typeface="Calibri"/>
              </a:rPr>
              <a:t>a banda de rodagem</a:t>
            </a:r>
            <a:r>
              <a:rPr sz="1100">
                <a:solidFill>
                  <a:srgbClr val="000000"/>
                </a:solidFill>
                <a:latin typeface="Calibri"/>
                <a:cs typeface="Calibri"/>
              </a:rPr>
              <a:t>.</a:t>
            </a:r>
            <a:endParaRPr sz="1100" dirty="0">
              <a:solidFill>
                <a:srgbClr val="000000"/>
              </a:solidFill>
              <a:latin typeface="Calibri"/>
              <a:cs typeface="Calibri"/>
            </a:endParaRPr>
          </a:p>
        </p:txBody>
      </p:sp>
      <p:sp>
        <p:nvSpPr>
          <p:cNvPr id="14" name="object 14"/>
          <p:cNvSpPr txBox="1"/>
          <p:nvPr/>
        </p:nvSpPr>
        <p:spPr>
          <a:xfrm>
            <a:off x="3489959" y="2714336"/>
            <a:ext cx="3518321"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marca de desgaste está</a:t>
            </a:r>
            <a:r>
              <a:rPr sz="1100" spc="-17" dirty="0">
                <a:solidFill>
                  <a:srgbClr val="000000"/>
                </a:solidFill>
                <a:latin typeface="Calibri"/>
                <a:cs typeface="Calibri"/>
              </a:rPr>
              <a:t> </a:t>
            </a:r>
            <a:r>
              <a:rPr sz="1100" dirty="0">
                <a:solidFill>
                  <a:srgbClr val="000000"/>
                </a:solidFill>
                <a:latin typeface="Calibri"/>
                <a:cs typeface="Calibri"/>
              </a:rPr>
              <a:t>perto da marca TWI</a:t>
            </a:r>
            <a:r>
              <a:rPr sz="1100" spc="-10" dirty="0">
                <a:solidFill>
                  <a:srgbClr val="000000"/>
                </a:solidFill>
                <a:latin typeface="Calibri"/>
                <a:cs typeface="Calibri"/>
              </a:rPr>
              <a:t>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extremo</a:t>
            </a:r>
          </a:p>
          <a:p>
            <a:pPr marL="0" marR="0">
              <a:lnSpc>
                <a:spcPts val="1344"/>
              </a:lnSpc>
              <a:spcBef>
                <a:spcPts val="50"/>
              </a:spcBef>
              <a:spcAft>
                <a:spcPts val="0"/>
              </a:spcAft>
            </a:pPr>
            <a:r>
              <a:rPr sz="1100" dirty="0">
                <a:solidFill>
                  <a:srgbClr val="000000"/>
                </a:solidFill>
                <a:latin typeface="Calibri"/>
                <a:cs typeface="Calibri"/>
              </a:rPr>
              <a:t>do</a:t>
            </a:r>
            <a:r>
              <a:rPr sz="1100" spc="22" dirty="0">
                <a:solidFill>
                  <a:srgbClr val="000000"/>
                </a:solidFill>
                <a:latin typeface="Calibri"/>
                <a:cs typeface="Calibri"/>
              </a:rPr>
              <a:t> </a:t>
            </a:r>
            <a:r>
              <a:rPr sz="1100" dirty="0">
                <a:solidFill>
                  <a:srgbClr val="000000"/>
                </a:solidFill>
                <a:latin typeface="Calibri"/>
                <a:cs typeface="Calibri"/>
              </a:rPr>
              <a:t>pneu onde </a:t>
            </a:r>
            <a:r>
              <a:rPr sz="1100" spc="11" dirty="0">
                <a:solidFill>
                  <a:srgbClr val="000000"/>
                </a:solidFill>
                <a:latin typeface="Calibri"/>
                <a:cs typeface="Calibri"/>
              </a:rPr>
              <a:t>se</a:t>
            </a:r>
            <a:r>
              <a:rPr sz="1100" spc="-17" dirty="0">
                <a:solidFill>
                  <a:srgbClr val="000000"/>
                </a:solidFill>
                <a:latin typeface="Calibri"/>
                <a:cs typeface="Calibri"/>
              </a:rPr>
              <a:t> </a:t>
            </a:r>
            <a:r>
              <a:rPr sz="1100" dirty="0">
                <a:solidFill>
                  <a:srgbClr val="000000"/>
                </a:solidFill>
                <a:latin typeface="Calibri"/>
                <a:cs typeface="Calibri"/>
              </a:rPr>
              <a:t>situa </a:t>
            </a:r>
            <a:r>
              <a:rPr sz="1100" spc="-15" dirty="0">
                <a:solidFill>
                  <a:srgbClr val="000000"/>
                </a:solidFill>
                <a:latin typeface="Calibri"/>
                <a:cs typeface="Calibri"/>
              </a:rPr>
              <a:t>um</a:t>
            </a:r>
            <a:r>
              <a:rPr sz="1100" spc="11" dirty="0">
                <a:solidFill>
                  <a:srgbClr val="000000"/>
                </a:solidFill>
                <a:latin typeface="Calibri"/>
                <a:cs typeface="Calibri"/>
              </a:rPr>
              <a:t> </a:t>
            </a:r>
            <a:r>
              <a:rPr sz="1100" dirty="0">
                <a:solidFill>
                  <a:srgbClr val="000000"/>
                </a:solidFill>
                <a:latin typeface="Calibri"/>
                <a:cs typeface="Calibri"/>
              </a:rPr>
              <a:t>dos sulcos de drenagem, com</a:t>
            </a:r>
          </a:p>
          <a:p>
            <a:pPr marL="0" marR="0">
              <a:lnSpc>
                <a:spcPts val="1343"/>
              </a:lnSpc>
              <a:spcBef>
                <a:spcPts val="0"/>
              </a:spcBef>
              <a:spcAft>
                <a:spcPts val="0"/>
              </a:spcAft>
            </a:pPr>
            <a:r>
              <a:rPr sz="1100" dirty="0">
                <a:solidFill>
                  <a:srgbClr val="000000"/>
                </a:solidFill>
                <a:latin typeface="Calibri"/>
                <a:cs typeface="Calibri"/>
              </a:rPr>
              <a:t>forma saliente, e que, quando nivelado, significa que o</a:t>
            </a:r>
          </a:p>
          <a:p>
            <a:pPr marL="0" marR="0">
              <a:lnSpc>
                <a:spcPts val="1344"/>
              </a:lnSpc>
              <a:spcBef>
                <a:spcPts val="50"/>
              </a:spcBef>
              <a:spcAft>
                <a:spcPts val="0"/>
              </a:spcAft>
            </a:pPr>
            <a:r>
              <a:rPr sz="1100" dirty="0">
                <a:solidFill>
                  <a:srgbClr val="000000"/>
                </a:solidFill>
                <a:latin typeface="Calibri"/>
                <a:cs typeface="Calibri"/>
              </a:rPr>
              <a:t>desgaste alcançou a sua marca, pelo</a:t>
            </a:r>
            <a:r>
              <a:rPr sz="1100" spc="14" dirty="0">
                <a:solidFill>
                  <a:srgbClr val="000000"/>
                </a:solidFill>
                <a:latin typeface="Calibri"/>
                <a:cs typeface="Calibri"/>
              </a:rPr>
              <a:t> </a:t>
            </a:r>
            <a:r>
              <a:rPr sz="1100">
                <a:solidFill>
                  <a:srgbClr val="000000"/>
                </a:solidFill>
                <a:latin typeface="Calibri"/>
                <a:cs typeface="Calibri"/>
              </a:rPr>
              <a:t>que deve</a:t>
            </a:r>
            <a:r>
              <a:rPr lang="pt-BR" sz="1100">
                <a:solidFill>
                  <a:srgbClr val="000000"/>
                </a:solidFill>
                <a:latin typeface="Calibri"/>
                <a:cs typeface="Calibri"/>
              </a:rPr>
              <a:t> </a:t>
            </a:r>
            <a:r>
              <a:rPr sz="1100">
                <a:solidFill>
                  <a:srgbClr val="000000"/>
                </a:solidFill>
                <a:latin typeface="Calibri"/>
                <a:cs typeface="Calibri"/>
              </a:rPr>
              <a:t>imediatamente </a:t>
            </a:r>
            <a:r>
              <a:rPr sz="1100" dirty="0">
                <a:solidFill>
                  <a:srgbClr val="000000"/>
                </a:solidFill>
                <a:latin typeface="Calibri"/>
                <a:cs typeface="Calibri"/>
              </a:rPr>
              <a:t>trocar de pneu.</a:t>
            </a:r>
          </a:p>
        </p:txBody>
      </p:sp>
      <p:sp>
        <p:nvSpPr>
          <p:cNvPr id="15" name="object 15"/>
          <p:cNvSpPr txBox="1"/>
          <p:nvPr/>
        </p:nvSpPr>
        <p:spPr>
          <a:xfrm>
            <a:off x="3489959" y="3618068"/>
            <a:ext cx="346714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t>
            </a:r>
            <a:r>
              <a:rPr sz="1100" spc="12" dirty="0">
                <a:solidFill>
                  <a:srgbClr val="000000"/>
                </a:solidFill>
                <a:latin typeface="Calibri"/>
                <a:cs typeface="Calibri"/>
              </a:rPr>
              <a:t>Um</a:t>
            </a:r>
            <a:r>
              <a:rPr sz="1100" dirty="0">
                <a:solidFill>
                  <a:srgbClr val="000000"/>
                </a:solidFill>
                <a:latin typeface="Calibri"/>
                <a:cs typeface="Calibri"/>
              </a:rPr>
              <a:t> pneu demasiado desgastado pode causar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furo ou</a:t>
            </a:r>
          </a:p>
        </p:txBody>
      </p:sp>
      <p:sp>
        <p:nvSpPr>
          <p:cNvPr id="16" name="object 16"/>
          <p:cNvSpPr txBox="1"/>
          <p:nvPr/>
        </p:nvSpPr>
        <p:spPr>
          <a:xfrm>
            <a:off x="576072" y="3788756"/>
            <a:ext cx="2471162"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fazer com que perca</a:t>
            </a:r>
            <a:r>
              <a:rPr sz="1100" spc="-17" dirty="0">
                <a:solidFill>
                  <a:srgbClr val="000000"/>
                </a:solidFill>
                <a:latin typeface="Calibri"/>
                <a:cs typeface="Calibri"/>
              </a:rPr>
              <a:t> </a:t>
            </a:r>
            <a:r>
              <a:rPr sz="1100">
                <a:solidFill>
                  <a:srgbClr val="000000"/>
                </a:solidFill>
                <a:latin typeface="Calibri"/>
                <a:cs typeface="Calibri"/>
              </a:rPr>
              <a:t>o control</a:t>
            </a:r>
            <a:r>
              <a:rPr lang="pt-BR" sz="1100">
                <a:solidFill>
                  <a:srgbClr val="000000"/>
                </a:solidFill>
                <a:latin typeface="Calibri"/>
                <a:cs typeface="Calibri"/>
              </a:rPr>
              <a:t>e</a:t>
            </a:r>
            <a:r>
              <a:rPr sz="1100">
                <a:solidFill>
                  <a:srgbClr val="000000"/>
                </a:solidFill>
                <a:latin typeface="Calibri"/>
                <a:cs typeface="Calibri"/>
              </a:rPr>
              <a:t> </a:t>
            </a:r>
            <a:r>
              <a:rPr sz="1100" dirty="0">
                <a:solidFill>
                  <a:srgbClr val="000000"/>
                </a:solidFill>
                <a:latin typeface="Calibri"/>
                <a:cs typeface="Calibri"/>
              </a:rPr>
              <a:t>da moto.</a:t>
            </a:r>
          </a:p>
        </p:txBody>
      </p:sp>
      <p:sp>
        <p:nvSpPr>
          <p:cNvPr id="17" name="object 17"/>
          <p:cNvSpPr txBox="1"/>
          <p:nvPr/>
        </p:nvSpPr>
        <p:spPr>
          <a:xfrm>
            <a:off x="576072" y="4009736"/>
            <a:ext cx="6403825"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Quando</a:t>
            </a:r>
            <a:r>
              <a:rPr sz="1100" spc="17" dirty="0">
                <a:solidFill>
                  <a:srgbClr val="000000"/>
                </a:solidFill>
                <a:latin typeface="Calibri"/>
                <a:cs typeface="Calibri"/>
              </a:rPr>
              <a:t> </a:t>
            </a:r>
            <a:r>
              <a:rPr sz="1100" spc="-11" dirty="0">
                <a:solidFill>
                  <a:srgbClr val="000000"/>
                </a:solidFill>
                <a:latin typeface="Calibri"/>
                <a:cs typeface="Calibri"/>
              </a:rPr>
              <a:t>se</a:t>
            </a:r>
            <a:r>
              <a:rPr sz="1100" spc="13" dirty="0">
                <a:solidFill>
                  <a:srgbClr val="000000"/>
                </a:solidFill>
                <a:latin typeface="Calibri"/>
                <a:cs typeface="Calibri"/>
              </a:rPr>
              <a:t> </a:t>
            </a:r>
            <a:r>
              <a:rPr sz="1100" dirty="0">
                <a:solidFill>
                  <a:srgbClr val="000000"/>
                </a:solidFill>
                <a:latin typeface="Calibri"/>
                <a:cs typeface="Calibri"/>
              </a:rPr>
              <a:t>desgasta a banda de</a:t>
            </a:r>
            <a:r>
              <a:rPr sz="1100" spc="22" dirty="0">
                <a:solidFill>
                  <a:srgbClr val="000000"/>
                </a:solidFill>
                <a:latin typeface="Calibri"/>
                <a:cs typeface="Calibri"/>
              </a:rPr>
              <a:t> </a:t>
            </a:r>
            <a:r>
              <a:rPr sz="1100" dirty="0">
                <a:solidFill>
                  <a:srgbClr val="000000"/>
                </a:solidFill>
                <a:latin typeface="Calibri"/>
                <a:cs typeface="Calibri"/>
              </a:rPr>
              <a:t>rodagem do</a:t>
            </a:r>
            <a:r>
              <a:rPr sz="1100" spc="21" dirty="0">
                <a:solidFill>
                  <a:srgbClr val="000000"/>
                </a:solidFill>
                <a:latin typeface="Calibri"/>
                <a:cs typeface="Calibri"/>
              </a:rPr>
              <a:t> </a:t>
            </a:r>
            <a:r>
              <a:rPr sz="1100" dirty="0">
                <a:solidFill>
                  <a:srgbClr val="000000"/>
                </a:solidFill>
                <a:latin typeface="Calibri"/>
                <a:cs typeface="Calibri"/>
              </a:rPr>
              <a:t>pneu até à profundidade mínima permitida, o seu rendimento e</a:t>
            </a:r>
          </a:p>
          <a:p>
            <a:pPr marL="0" marR="0">
              <a:lnSpc>
                <a:spcPts val="1344"/>
              </a:lnSpc>
              <a:spcBef>
                <a:spcPts val="50"/>
              </a:spcBef>
              <a:spcAft>
                <a:spcPts val="0"/>
              </a:spcAft>
            </a:pPr>
            <a:r>
              <a:rPr sz="1100" dirty="0">
                <a:solidFill>
                  <a:srgbClr val="000000"/>
                </a:solidFill>
                <a:latin typeface="Calibri"/>
                <a:cs typeface="Calibri"/>
              </a:rPr>
              <a:t>aderência podem</a:t>
            </a:r>
            <a:r>
              <a:rPr sz="1100" spc="13" dirty="0">
                <a:solidFill>
                  <a:srgbClr val="000000"/>
                </a:solidFill>
                <a:latin typeface="Calibri"/>
                <a:cs typeface="Calibri"/>
              </a:rPr>
              <a:t> </a:t>
            </a:r>
            <a:r>
              <a:rPr sz="1100" dirty="0">
                <a:solidFill>
                  <a:srgbClr val="000000"/>
                </a:solidFill>
                <a:latin typeface="Calibri"/>
                <a:cs typeface="Calibri"/>
              </a:rPr>
              <a:t>diminuir consideravelmente.</a:t>
            </a:r>
          </a:p>
        </p:txBody>
      </p:sp>
      <p:sp>
        <p:nvSpPr>
          <p:cNvPr id="18" name="object 18"/>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684275" y="712074"/>
            <a:ext cx="1515489"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Reparação dos</a:t>
            </a:r>
            <a:r>
              <a:rPr sz="1100" b="1" spc="-12" dirty="0">
                <a:solidFill>
                  <a:srgbClr val="4F81BD"/>
                </a:solidFill>
                <a:latin typeface="Cambria"/>
                <a:cs typeface="Cambria"/>
              </a:rPr>
              <a:t> </a:t>
            </a:r>
            <a:r>
              <a:rPr sz="1100" b="1" dirty="0">
                <a:solidFill>
                  <a:srgbClr val="4F81BD"/>
                </a:solidFill>
                <a:latin typeface="Cambria"/>
                <a:cs typeface="Cambria"/>
              </a:rPr>
              <a:t>pneus</a:t>
            </a:r>
          </a:p>
        </p:txBody>
      </p:sp>
      <p:sp>
        <p:nvSpPr>
          <p:cNvPr id="5" name="object 5"/>
          <p:cNvSpPr txBox="1"/>
          <p:nvPr/>
        </p:nvSpPr>
        <p:spPr>
          <a:xfrm>
            <a:off x="684275" y="876392"/>
            <a:ext cx="6323620"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Ao reparar um pneu sem câmara de</a:t>
            </a:r>
            <a:r>
              <a:rPr sz="1100" spc="22" dirty="0">
                <a:solidFill>
                  <a:srgbClr val="000000"/>
                </a:solidFill>
                <a:latin typeface="Calibri"/>
                <a:cs typeface="Calibri"/>
              </a:rPr>
              <a:t> </a:t>
            </a:r>
            <a:r>
              <a:rPr sz="1100" dirty="0">
                <a:solidFill>
                  <a:srgbClr val="000000"/>
                </a:solidFill>
                <a:latin typeface="Calibri"/>
                <a:cs typeface="Calibri"/>
              </a:rPr>
              <a:t>ar (tubeless)</a:t>
            </a:r>
            <a:r>
              <a:rPr sz="1100" spc="10" dirty="0">
                <a:solidFill>
                  <a:srgbClr val="000000"/>
                </a:solidFill>
                <a:latin typeface="Calibri"/>
                <a:cs typeface="Calibri"/>
              </a:rPr>
              <a:t> </a:t>
            </a:r>
            <a:r>
              <a:rPr sz="1100" dirty="0">
                <a:solidFill>
                  <a:srgbClr val="000000"/>
                </a:solidFill>
                <a:latin typeface="Calibri"/>
                <a:cs typeface="Calibri"/>
              </a:rPr>
              <a:t>devido a um orifício diminuto, retire o pneu e coloque </a:t>
            </a:r>
            <a:r>
              <a:rPr sz="1100" spc="-15" dirty="0">
                <a:solidFill>
                  <a:srgbClr val="000000"/>
                </a:solidFill>
                <a:latin typeface="Calibri"/>
                <a:cs typeface="Calibri"/>
              </a:rPr>
              <a:t>um</a:t>
            </a:r>
          </a:p>
          <a:p>
            <a:pPr marL="0" marR="0">
              <a:lnSpc>
                <a:spcPts val="1344"/>
              </a:lnSpc>
              <a:spcBef>
                <a:spcPts val="50"/>
              </a:spcBef>
              <a:spcAft>
                <a:spcPts val="0"/>
              </a:spcAft>
            </a:pPr>
            <a:r>
              <a:rPr sz="1100" dirty="0">
                <a:solidFill>
                  <a:srgbClr val="000000"/>
                </a:solidFill>
                <a:latin typeface="Calibri"/>
                <a:cs typeface="Calibri"/>
              </a:rPr>
              <a:t>remendo</a:t>
            </a:r>
            <a:r>
              <a:rPr sz="1100" spc="18" dirty="0">
                <a:solidFill>
                  <a:srgbClr val="000000"/>
                </a:solidFill>
                <a:latin typeface="Calibri"/>
                <a:cs typeface="Calibri"/>
              </a:rPr>
              <a:t> </a:t>
            </a:r>
            <a:r>
              <a:rPr sz="1100" spc="-15" dirty="0">
                <a:solidFill>
                  <a:srgbClr val="000000"/>
                </a:solidFill>
                <a:latin typeface="Calibri"/>
                <a:cs typeface="Calibri"/>
              </a:rPr>
              <a:t>no</a:t>
            </a:r>
            <a:r>
              <a:rPr sz="1100" spc="17" dirty="0">
                <a:solidFill>
                  <a:srgbClr val="000000"/>
                </a:solidFill>
                <a:latin typeface="Calibri"/>
                <a:cs typeface="Calibri"/>
              </a:rPr>
              <a:t> </a:t>
            </a:r>
            <a:r>
              <a:rPr sz="1100" dirty="0">
                <a:solidFill>
                  <a:srgbClr val="000000"/>
                </a:solidFill>
                <a:latin typeface="Calibri"/>
                <a:cs typeface="Calibri"/>
              </a:rPr>
              <a:t>seu</a:t>
            </a:r>
            <a:r>
              <a:rPr sz="1100" spc="-20" dirty="0">
                <a:solidFill>
                  <a:srgbClr val="000000"/>
                </a:solidFill>
                <a:latin typeface="Calibri"/>
                <a:cs typeface="Calibri"/>
              </a:rPr>
              <a:t> </a:t>
            </a:r>
            <a:r>
              <a:rPr sz="1100" dirty="0">
                <a:solidFill>
                  <a:srgbClr val="000000"/>
                </a:solidFill>
                <a:latin typeface="Calibri"/>
                <a:cs typeface="Calibri"/>
              </a:rPr>
              <a:t>interior. Não repare pelo exterior,</a:t>
            </a:r>
            <a:r>
              <a:rPr sz="1100" spc="-10" dirty="0">
                <a:solidFill>
                  <a:srgbClr val="000000"/>
                </a:solidFill>
                <a:latin typeface="Calibri"/>
                <a:cs typeface="Calibri"/>
              </a:rPr>
              <a:t> </a:t>
            </a:r>
            <a:r>
              <a:rPr sz="1100" dirty="0">
                <a:solidFill>
                  <a:srgbClr val="000000"/>
                </a:solidFill>
                <a:latin typeface="Calibri"/>
                <a:cs typeface="Calibri"/>
              </a:rPr>
              <a:t>já que a</a:t>
            </a:r>
            <a:r>
              <a:rPr sz="1100" spc="15" dirty="0">
                <a:solidFill>
                  <a:srgbClr val="000000"/>
                </a:solidFill>
                <a:latin typeface="Calibri"/>
                <a:cs typeface="Calibri"/>
              </a:rPr>
              <a:t> </a:t>
            </a:r>
            <a:r>
              <a:rPr sz="1100" dirty="0">
                <a:solidFill>
                  <a:srgbClr val="000000"/>
                </a:solidFill>
                <a:latin typeface="Calibri"/>
                <a:cs typeface="Calibri"/>
              </a:rPr>
              <a:t>alta velocidade pode</a:t>
            </a:r>
            <a:r>
              <a:rPr sz="1100" spc="-26" dirty="0">
                <a:solidFill>
                  <a:srgbClr val="000000"/>
                </a:solidFill>
                <a:latin typeface="Calibri"/>
                <a:cs typeface="Calibri"/>
              </a:rPr>
              <a:t> </a:t>
            </a:r>
            <a:r>
              <a:rPr sz="1100" dirty="0">
                <a:solidFill>
                  <a:srgbClr val="000000"/>
                </a:solidFill>
                <a:latin typeface="Calibri"/>
                <a:cs typeface="Calibri"/>
              </a:rPr>
              <a:t>provocar que o remendo</a:t>
            </a:r>
            <a:r>
              <a:rPr sz="1100" spc="13" dirty="0">
                <a:solidFill>
                  <a:srgbClr val="000000"/>
                </a:solidFill>
                <a:latin typeface="Calibri"/>
                <a:cs typeface="Calibri"/>
              </a:rPr>
              <a:t> </a:t>
            </a:r>
            <a:r>
              <a:rPr sz="1100" dirty="0">
                <a:solidFill>
                  <a:srgbClr val="000000"/>
                </a:solidFill>
                <a:latin typeface="Calibri"/>
                <a:cs typeface="Calibri"/>
              </a:rPr>
              <a:t>se</a:t>
            </a:r>
          </a:p>
          <a:p>
            <a:pPr marL="0" marR="0">
              <a:lnSpc>
                <a:spcPts val="1344"/>
              </a:lnSpc>
              <a:spcBef>
                <a:spcPts val="0"/>
              </a:spcBef>
              <a:spcAft>
                <a:spcPts val="0"/>
              </a:spcAft>
            </a:pPr>
            <a:r>
              <a:rPr sz="1100" dirty="0">
                <a:solidFill>
                  <a:srgbClr val="000000"/>
                </a:solidFill>
                <a:latin typeface="Calibri"/>
                <a:cs typeface="Calibri"/>
              </a:rPr>
              <a:t>solte devido à força centrífuga.</a:t>
            </a:r>
          </a:p>
        </p:txBody>
      </p:sp>
      <p:sp>
        <p:nvSpPr>
          <p:cNvPr id="6" name="object 6"/>
          <p:cNvSpPr txBox="1"/>
          <p:nvPr/>
        </p:nvSpPr>
        <p:spPr>
          <a:xfrm>
            <a:off x="684275" y="1438748"/>
            <a:ext cx="459004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rode a mais de 80 km/h durante as</a:t>
            </a:r>
            <a:r>
              <a:rPr sz="1100" spc="14" dirty="0">
                <a:solidFill>
                  <a:srgbClr val="000000"/>
                </a:solidFill>
                <a:latin typeface="Calibri"/>
                <a:cs typeface="Calibri"/>
              </a:rPr>
              <a:t> </a:t>
            </a:r>
            <a:r>
              <a:rPr sz="1100" dirty="0">
                <a:solidFill>
                  <a:srgbClr val="000000"/>
                </a:solidFill>
                <a:latin typeface="Calibri"/>
                <a:cs typeface="Calibri"/>
              </a:rPr>
              <a:t>primeiras</a:t>
            </a:r>
            <a:r>
              <a:rPr sz="1100" spc="-16" dirty="0">
                <a:solidFill>
                  <a:srgbClr val="000000"/>
                </a:solidFill>
                <a:latin typeface="Calibri"/>
                <a:cs typeface="Calibri"/>
              </a:rPr>
              <a:t> </a:t>
            </a:r>
            <a:r>
              <a:rPr sz="1100" spc="17" dirty="0">
                <a:solidFill>
                  <a:srgbClr val="000000"/>
                </a:solidFill>
                <a:latin typeface="Calibri"/>
                <a:cs typeface="Calibri"/>
              </a:rPr>
              <a:t>24</a:t>
            </a:r>
            <a:r>
              <a:rPr sz="1100" spc="-39" dirty="0">
                <a:solidFill>
                  <a:srgbClr val="000000"/>
                </a:solidFill>
                <a:latin typeface="Calibri"/>
                <a:cs typeface="Calibri"/>
              </a:rPr>
              <a:t> </a:t>
            </a:r>
            <a:r>
              <a:rPr sz="1100" dirty="0">
                <a:solidFill>
                  <a:srgbClr val="000000"/>
                </a:solidFill>
                <a:latin typeface="Calibri"/>
                <a:cs typeface="Calibri"/>
              </a:rPr>
              <a:t>horas após a reparação.</a:t>
            </a:r>
          </a:p>
        </p:txBody>
      </p:sp>
      <p:sp>
        <p:nvSpPr>
          <p:cNvPr id="7" name="object 7"/>
          <p:cNvSpPr txBox="1"/>
          <p:nvPr/>
        </p:nvSpPr>
        <p:spPr>
          <a:xfrm>
            <a:off x="684275" y="1659728"/>
            <a:ext cx="6308171"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caso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ser o flanco lateral do pneu que se rompa,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que o tamanho</a:t>
            </a:r>
            <a:r>
              <a:rPr sz="1100" spc="18" dirty="0">
                <a:solidFill>
                  <a:srgbClr val="000000"/>
                </a:solidFill>
                <a:latin typeface="Calibri"/>
                <a:cs typeface="Calibri"/>
              </a:rPr>
              <a:t> </a:t>
            </a:r>
            <a:r>
              <a:rPr sz="1100">
                <a:solidFill>
                  <a:srgbClr val="000000"/>
                </a:solidFill>
                <a:latin typeface="Calibri"/>
                <a:cs typeface="Calibri"/>
              </a:rPr>
              <a:t>da</a:t>
            </a:r>
            <a:r>
              <a:rPr sz="1100" spc="-11">
                <a:solidFill>
                  <a:srgbClr val="000000"/>
                </a:solidFill>
                <a:latin typeface="Calibri"/>
                <a:cs typeface="Calibri"/>
              </a:rPr>
              <a:t> </a:t>
            </a:r>
            <a:r>
              <a:rPr lang="pt-BR" sz="1100">
                <a:solidFill>
                  <a:srgbClr val="000000"/>
                </a:solidFill>
                <a:latin typeface="Calibri"/>
                <a:cs typeface="Calibri"/>
              </a:rPr>
              <a:t>perfuração</a:t>
            </a:r>
            <a:r>
              <a:rPr sz="1100">
                <a:solidFill>
                  <a:srgbClr val="000000"/>
                </a:solidFill>
                <a:latin typeface="Calibri"/>
                <a:cs typeface="Calibri"/>
              </a:rPr>
              <a:t> </a:t>
            </a:r>
            <a:r>
              <a:rPr sz="1100" dirty="0">
                <a:solidFill>
                  <a:srgbClr val="000000"/>
                </a:solidFill>
                <a:latin typeface="Calibri"/>
                <a:cs typeface="Calibri"/>
              </a:rPr>
              <a:t>supere os 6 mm, </a:t>
            </a:r>
            <a:r>
              <a:rPr sz="1100">
                <a:solidFill>
                  <a:srgbClr val="000000"/>
                </a:solidFill>
                <a:latin typeface="Calibri"/>
                <a:cs typeface="Calibri"/>
              </a:rPr>
              <a:t>o pneu</a:t>
            </a:r>
            <a:r>
              <a:rPr lang="pt-BR" sz="1100">
                <a:solidFill>
                  <a:srgbClr val="000000"/>
                </a:solidFill>
                <a:latin typeface="Calibri"/>
                <a:cs typeface="Calibri"/>
              </a:rPr>
              <a:t> </a:t>
            </a:r>
            <a:r>
              <a:rPr sz="1100">
                <a:solidFill>
                  <a:srgbClr val="000000"/>
                </a:solidFill>
                <a:latin typeface="Calibri"/>
                <a:cs typeface="Calibri"/>
              </a:rPr>
              <a:t>não pode</a:t>
            </a:r>
            <a:r>
              <a:rPr sz="1100" spc="-15">
                <a:solidFill>
                  <a:srgbClr val="000000"/>
                </a:solidFill>
                <a:latin typeface="Calibri"/>
                <a:cs typeface="Calibri"/>
              </a:rPr>
              <a:t> </a:t>
            </a:r>
            <a:r>
              <a:rPr lang="pt-BR" sz="1100" spc="-15">
                <a:solidFill>
                  <a:srgbClr val="000000"/>
                </a:solidFill>
                <a:latin typeface="Calibri"/>
                <a:cs typeface="Calibri"/>
              </a:rPr>
              <a:t>ser </a:t>
            </a:r>
            <a:r>
              <a:rPr sz="1100">
                <a:solidFill>
                  <a:srgbClr val="000000"/>
                </a:solidFill>
                <a:latin typeface="Calibri"/>
                <a:cs typeface="Calibri"/>
              </a:rPr>
              <a:t>utiliza</a:t>
            </a:r>
            <a:r>
              <a:rPr lang="pt-BR" sz="1100">
                <a:solidFill>
                  <a:srgbClr val="000000"/>
                </a:solidFill>
                <a:latin typeface="Calibri"/>
                <a:cs typeface="Calibri"/>
              </a:rPr>
              <a:t>do</a:t>
            </a:r>
            <a:r>
              <a:rPr sz="1100">
                <a:solidFill>
                  <a:srgbClr val="000000"/>
                </a:solidFill>
                <a:latin typeface="Calibri"/>
                <a:cs typeface="Calibri"/>
              </a:rPr>
              <a:t>.</a:t>
            </a:r>
            <a:endParaRPr sz="1100" dirty="0">
              <a:solidFill>
                <a:srgbClr val="000000"/>
              </a:solidFill>
              <a:latin typeface="Calibri"/>
              <a:cs typeface="Calibri"/>
            </a:endParaRPr>
          </a:p>
        </p:txBody>
      </p:sp>
      <p:sp>
        <p:nvSpPr>
          <p:cNvPr id="8" name="object 8"/>
          <p:cNvSpPr txBox="1"/>
          <p:nvPr/>
        </p:nvSpPr>
        <p:spPr>
          <a:xfrm>
            <a:off x="684275" y="2051396"/>
            <a:ext cx="6418978"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Inspecione o pneu. Se apresentar </a:t>
            </a:r>
            <a:r>
              <a:rPr sz="1100">
                <a:solidFill>
                  <a:srgbClr val="000000"/>
                </a:solidFill>
                <a:latin typeface="Calibri"/>
                <a:cs typeface="Calibri"/>
              </a:rPr>
              <a:t>zonas an</a:t>
            </a:r>
            <a:r>
              <a:rPr lang="pt-BR" sz="1100">
                <a:solidFill>
                  <a:srgbClr val="000000"/>
                </a:solidFill>
                <a:latin typeface="Calibri"/>
                <a:cs typeface="Calibri"/>
              </a:rPr>
              <a:t>o</a:t>
            </a:r>
            <a:r>
              <a:rPr sz="1100">
                <a:solidFill>
                  <a:srgbClr val="000000"/>
                </a:solidFill>
                <a:latin typeface="Calibri"/>
                <a:cs typeface="Calibri"/>
              </a:rPr>
              <a:t>malas</a:t>
            </a:r>
            <a:r>
              <a:rPr sz="1100" dirty="0">
                <a:solidFill>
                  <a:srgbClr val="000000"/>
                </a:solidFill>
                <a:latin typeface="Calibri"/>
                <a:cs typeface="Calibri"/>
              </a:rPr>
              <a:t>, </a:t>
            </a:r>
            <a:r>
              <a:rPr sz="1100">
                <a:solidFill>
                  <a:srgbClr val="000000"/>
                </a:solidFill>
                <a:latin typeface="Calibri"/>
                <a:cs typeface="Calibri"/>
              </a:rPr>
              <a:t>como </a:t>
            </a:r>
            <a:r>
              <a:rPr lang="pt-BR" sz="1100">
                <a:solidFill>
                  <a:srgbClr val="000000"/>
                </a:solidFill>
                <a:latin typeface="Calibri"/>
                <a:cs typeface="Calibri"/>
              </a:rPr>
              <a:t>perfurações</a:t>
            </a:r>
            <a:r>
              <a:rPr sz="1100">
                <a:solidFill>
                  <a:srgbClr val="000000"/>
                </a:solidFill>
                <a:latin typeface="Calibri"/>
                <a:cs typeface="Calibri"/>
              </a:rPr>
              <a:t>, </a:t>
            </a:r>
            <a:r>
              <a:rPr lang="pt-BR" sz="1100">
                <a:solidFill>
                  <a:srgbClr val="000000"/>
                </a:solidFill>
                <a:latin typeface="Calibri"/>
                <a:cs typeface="Calibri"/>
              </a:rPr>
              <a:t>trincas</a:t>
            </a:r>
            <a:r>
              <a:rPr sz="1100">
                <a:solidFill>
                  <a:srgbClr val="000000"/>
                </a:solidFill>
                <a:latin typeface="Calibri"/>
                <a:cs typeface="Calibri"/>
              </a:rPr>
              <a:t> </a:t>
            </a:r>
            <a:r>
              <a:rPr sz="1100" dirty="0">
                <a:solidFill>
                  <a:srgbClr val="000000"/>
                </a:solidFill>
                <a:latin typeface="Calibri"/>
                <a:cs typeface="Calibri"/>
              </a:rPr>
              <a:t>ou desgaste </a:t>
            </a:r>
            <a:r>
              <a:rPr sz="1100" spc="-15"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limite, </a:t>
            </a:r>
            <a:r>
              <a:rPr sz="1100">
                <a:solidFill>
                  <a:srgbClr val="000000"/>
                </a:solidFill>
                <a:latin typeface="Calibri"/>
                <a:cs typeface="Calibri"/>
              </a:rPr>
              <a:t>deve-se trocar</a:t>
            </a:r>
            <a:r>
              <a:rPr lang="pt-BR" sz="1100">
                <a:solidFill>
                  <a:srgbClr val="000000"/>
                </a:solidFill>
                <a:latin typeface="Calibri"/>
                <a:cs typeface="Calibri"/>
              </a:rPr>
              <a:t> </a:t>
            </a:r>
            <a:r>
              <a:rPr sz="1100">
                <a:solidFill>
                  <a:srgbClr val="000000"/>
                </a:solidFill>
                <a:latin typeface="Calibri"/>
                <a:cs typeface="Calibri"/>
              </a:rPr>
              <a:t>imediatamente </a:t>
            </a:r>
            <a:r>
              <a:rPr sz="1100" dirty="0">
                <a:solidFill>
                  <a:srgbClr val="000000"/>
                </a:solidFill>
                <a:latin typeface="Calibri"/>
                <a:cs typeface="Calibri"/>
              </a:rPr>
              <a:t>o pneu.</a:t>
            </a:r>
          </a:p>
        </p:txBody>
      </p:sp>
      <p:sp>
        <p:nvSpPr>
          <p:cNvPr id="9" name="object 9"/>
          <p:cNvSpPr txBox="1"/>
          <p:nvPr/>
        </p:nvSpPr>
        <p:spPr>
          <a:xfrm>
            <a:off x="684275" y="2519538"/>
            <a:ext cx="1347224"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Mudança de pneus</a:t>
            </a:r>
          </a:p>
        </p:txBody>
      </p:sp>
      <p:sp>
        <p:nvSpPr>
          <p:cNvPr id="10" name="object 10"/>
          <p:cNvSpPr txBox="1"/>
          <p:nvPr/>
        </p:nvSpPr>
        <p:spPr>
          <a:xfrm>
            <a:off x="684275" y="2683856"/>
            <a:ext cx="6208639"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substitua</a:t>
            </a:r>
            <a:r>
              <a:rPr sz="1100" spc="-20" dirty="0">
                <a:solidFill>
                  <a:srgbClr val="000000"/>
                </a:solidFill>
                <a:latin typeface="Calibri"/>
                <a:cs typeface="Calibri"/>
              </a:rPr>
              <a:t> </a:t>
            </a:r>
            <a:r>
              <a:rPr sz="1100" dirty="0">
                <a:solidFill>
                  <a:srgbClr val="000000"/>
                </a:solidFill>
                <a:latin typeface="Calibri"/>
                <a:cs typeface="Calibri"/>
              </a:rPr>
              <a:t>o pneu por</a:t>
            </a:r>
            <a:r>
              <a:rPr sz="1100" spc="-31" dirty="0">
                <a:solidFill>
                  <a:srgbClr val="000000"/>
                </a:solidFill>
                <a:latin typeface="Calibri"/>
                <a:cs typeface="Calibri"/>
              </a:rPr>
              <a:t> </a:t>
            </a:r>
            <a:r>
              <a:rPr sz="1100" dirty="0">
                <a:solidFill>
                  <a:srgbClr val="000000"/>
                </a:solidFill>
                <a:latin typeface="Calibri"/>
                <a:cs typeface="Calibri"/>
              </a:rPr>
              <a:t>outros com</a:t>
            </a:r>
            <a:r>
              <a:rPr sz="1100" spc="25" dirty="0">
                <a:solidFill>
                  <a:srgbClr val="000000"/>
                </a:solidFill>
                <a:latin typeface="Calibri"/>
                <a:cs typeface="Calibri"/>
              </a:rPr>
              <a:t> </a:t>
            </a:r>
            <a:r>
              <a:rPr sz="1100" dirty="0">
                <a:solidFill>
                  <a:srgbClr val="000000"/>
                </a:solidFill>
                <a:latin typeface="Calibri"/>
                <a:cs typeface="Calibri"/>
              </a:rPr>
              <a:t>diferentes dimensões </a:t>
            </a:r>
            <a:r>
              <a:rPr sz="1100" spc="16" dirty="0">
                <a:solidFill>
                  <a:srgbClr val="000000"/>
                </a:solidFill>
                <a:latin typeface="Calibri"/>
                <a:cs typeface="Calibri"/>
              </a:rPr>
              <a:t>ou</a:t>
            </a:r>
            <a:r>
              <a:rPr sz="1100" spc="-30" dirty="0">
                <a:solidFill>
                  <a:srgbClr val="000000"/>
                </a:solidFill>
                <a:latin typeface="Calibri"/>
                <a:cs typeface="Calibri"/>
              </a:rPr>
              <a:t> </a:t>
            </a:r>
            <a:r>
              <a:rPr sz="1100" dirty="0">
                <a:solidFill>
                  <a:srgbClr val="000000"/>
                </a:solidFill>
                <a:latin typeface="Calibri"/>
                <a:cs typeface="Calibri"/>
              </a:rPr>
              <a:t>marcas de velocidade </a:t>
            </a:r>
            <a:r>
              <a:rPr sz="1100">
                <a:solidFill>
                  <a:srgbClr val="000000"/>
                </a:solidFill>
                <a:latin typeface="Calibri"/>
                <a:cs typeface="Calibri"/>
              </a:rPr>
              <a:t>máxima</a:t>
            </a:r>
            <a:r>
              <a:rPr sz="1100" spc="-10">
                <a:solidFill>
                  <a:srgbClr val="000000"/>
                </a:solidFill>
                <a:latin typeface="Calibri"/>
                <a:cs typeface="Calibri"/>
              </a:rPr>
              <a:t> </a:t>
            </a:r>
            <a:r>
              <a:rPr lang="pt-BR" sz="1100" spc="-10">
                <a:solidFill>
                  <a:srgbClr val="000000"/>
                </a:solidFill>
                <a:latin typeface="Calibri"/>
                <a:cs typeface="Calibri"/>
              </a:rPr>
              <a:t>ou</a:t>
            </a:r>
            <a:r>
              <a:rPr sz="1100">
                <a:solidFill>
                  <a:srgbClr val="000000"/>
                </a:solidFill>
                <a:latin typeface="Calibri"/>
                <a:cs typeface="Calibri"/>
              </a:rPr>
              <a:t> </a:t>
            </a:r>
            <a:r>
              <a:rPr sz="1100" dirty="0">
                <a:solidFill>
                  <a:srgbClr val="000000"/>
                </a:solidFill>
                <a:latin typeface="Calibri"/>
                <a:cs typeface="Calibri"/>
              </a:rPr>
              <a:t>índices</a:t>
            </a:r>
            <a:r>
              <a:rPr sz="1100" spc="14" dirty="0">
                <a:solidFill>
                  <a:srgbClr val="000000"/>
                </a:solidFill>
                <a:latin typeface="Calibri"/>
                <a:cs typeface="Calibri"/>
              </a:rPr>
              <a:t> </a:t>
            </a:r>
            <a:r>
              <a:rPr sz="1100" dirty="0">
                <a:solidFill>
                  <a:srgbClr val="000000"/>
                </a:solidFill>
                <a:latin typeface="Calibri"/>
                <a:cs typeface="Calibri"/>
              </a:rPr>
              <a:t>de</a:t>
            </a:r>
          </a:p>
          <a:p>
            <a:pPr marL="0" marR="0">
              <a:lnSpc>
                <a:spcPts val="1343"/>
              </a:lnSpc>
              <a:spcBef>
                <a:spcPts val="50"/>
              </a:spcBef>
              <a:spcAft>
                <a:spcPts val="0"/>
              </a:spcAft>
            </a:pPr>
            <a:r>
              <a:rPr sz="1100" dirty="0">
                <a:solidFill>
                  <a:srgbClr val="000000"/>
                </a:solidFill>
                <a:latin typeface="Calibri"/>
                <a:cs typeface="Calibri"/>
              </a:rPr>
              <a:t>carga.</a:t>
            </a:r>
          </a:p>
        </p:txBody>
      </p:sp>
      <p:sp>
        <p:nvSpPr>
          <p:cNvPr id="11" name="object 11"/>
          <p:cNvSpPr txBox="1"/>
          <p:nvPr/>
        </p:nvSpPr>
        <p:spPr>
          <a:xfrm>
            <a:off x="684275" y="3075524"/>
            <a:ext cx="6390897"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Depois de trocar o pneu, deve </a:t>
            </a:r>
            <a:r>
              <a:rPr sz="1100">
                <a:solidFill>
                  <a:srgbClr val="000000"/>
                </a:solidFill>
                <a:latin typeface="Calibri"/>
                <a:cs typeface="Calibri"/>
              </a:rPr>
              <a:t>realizar um </a:t>
            </a:r>
            <a:r>
              <a:rPr lang="pt-BR" sz="1100">
                <a:solidFill>
                  <a:srgbClr val="000000"/>
                </a:solidFill>
                <a:latin typeface="Calibri"/>
                <a:cs typeface="Calibri"/>
              </a:rPr>
              <a:t>balanceamento</a:t>
            </a:r>
            <a:r>
              <a:rPr sz="1100" spc="19">
                <a:solidFill>
                  <a:srgbClr val="000000"/>
                </a:solidFill>
                <a:latin typeface="Calibri"/>
                <a:cs typeface="Calibri"/>
              </a:rPr>
              <a:t> </a:t>
            </a:r>
            <a:r>
              <a:rPr sz="1100">
                <a:solidFill>
                  <a:srgbClr val="000000"/>
                </a:solidFill>
                <a:latin typeface="Calibri"/>
                <a:cs typeface="Calibri"/>
              </a:rPr>
              <a:t>dinâmic</a:t>
            </a:r>
            <a:r>
              <a:rPr lang="pt-BR" sz="1100">
                <a:solidFill>
                  <a:srgbClr val="000000"/>
                </a:solidFill>
                <a:latin typeface="Calibri"/>
                <a:cs typeface="Calibri"/>
              </a:rPr>
              <a:t>o</a:t>
            </a:r>
            <a:r>
              <a:rPr sz="1100">
                <a:solidFill>
                  <a:srgbClr val="000000"/>
                </a:solidFill>
                <a:latin typeface="Calibri"/>
                <a:cs typeface="Calibri"/>
              </a:rPr>
              <a:t>. </a:t>
            </a:r>
            <a:r>
              <a:rPr sz="1100" dirty="0">
                <a:solidFill>
                  <a:srgbClr val="000000"/>
                </a:solidFill>
                <a:latin typeface="Calibri"/>
                <a:cs typeface="Calibri"/>
              </a:rPr>
              <a:t>Uma</a:t>
            </a:r>
            <a:r>
              <a:rPr sz="1100" spc="-10" dirty="0">
                <a:solidFill>
                  <a:srgbClr val="000000"/>
                </a:solidFill>
                <a:latin typeface="Calibri"/>
                <a:cs typeface="Calibri"/>
              </a:rPr>
              <a:t> </a:t>
            </a:r>
            <a:r>
              <a:rPr sz="1100" dirty="0">
                <a:solidFill>
                  <a:srgbClr val="000000"/>
                </a:solidFill>
                <a:latin typeface="Calibri"/>
                <a:cs typeface="Calibri"/>
              </a:rPr>
              <a:t>calibragem</a:t>
            </a:r>
            <a:r>
              <a:rPr sz="1100" spc="18" dirty="0">
                <a:solidFill>
                  <a:srgbClr val="000000"/>
                </a:solidFill>
                <a:latin typeface="Calibri"/>
                <a:cs typeface="Calibri"/>
              </a:rPr>
              <a:t> </a:t>
            </a:r>
            <a:r>
              <a:rPr sz="1100" dirty="0">
                <a:solidFill>
                  <a:srgbClr val="000000"/>
                </a:solidFill>
                <a:latin typeface="Calibri"/>
                <a:cs typeface="Calibri"/>
              </a:rPr>
              <a:t>deficiente </a:t>
            </a:r>
            <a:r>
              <a:rPr sz="1100">
                <a:solidFill>
                  <a:srgbClr val="000000"/>
                </a:solidFill>
                <a:latin typeface="Calibri"/>
                <a:cs typeface="Calibri"/>
              </a:rPr>
              <a:t>pode</a:t>
            </a:r>
            <a:r>
              <a:rPr sz="1100" spc="-15">
                <a:solidFill>
                  <a:srgbClr val="000000"/>
                </a:solidFill>
                <a:latin typeface="Calibri"/>
                <a:cs typeface="Calibri"/>
              </a:rPr>
              <a:t> </a:t>
            </a:r>
            <a:r>
              <a:rPr sz="1100">
                <a:solidFill>
                  <a:srgbClr val="000000"/>
                </a:solidFill>
                <a:latin typeface="Calibri"/>
                <a:cs typeface="Calibri"/>
              </a:rPr>
              <a:t>diminuir</a:t>
            </a:r>
            <a:r>
              <a:rPr lang="pt-BR" sz="1100">
                <a:solidFill>
                  <a:srgbClr val="000000"/>
                </a:solidFill>
                <a:latin typeface="Calibri"/>
                <a:cs typeface="Calibri"/>
              </a:rPr>
              <a:t> </a:t>
            </a:r>
            <a:endParaRPr sz="1100" dirty="0">
              <a:solidFill>
                <a:srgbClr val="000000"/>
              </a:solidFill>
              <a:latin typeface="Calibri"/>
              <a:cs typeface="Calibri"/>
            </a:endParaRPr>
          </a:p>
          <a:p>
            <a:pPr marL="0" marR="0">
              <a:lnSpc>
                <a:spcPts val="1343"/>
              </a:lnSpc>
              <a:spcBef>
                <a:spcPts val="50"/>
              </a:spcBef>
              <a:spcAft>
                <a:spcPts val="0"/>
              </a:spcAft>
            </a:pPr>
            <a:r>
              <a:rPr lang="pt-BR" sz="1100">
                <a:solidFill>
                  <a:srgbClr val="000000"/>
                </a:solidFill>
                <a:latin typeface="Calibri"/>
                <a:cs typeface="Calibri"/>
              </a:rPr>
              <a:t>o </a:t>
            </a:r>
            <a:r>
              <a:rPr sz="1100">
                <a:solidFill>
                  <a:srgbClr val="000000"/>
                </a:solidFill>
                <a:latin typeface="Calibri"/>
                <a:cs typeface="Calibri"/>
              </a:rPr>
              <a:t>rendimento </a:t>
            </a:r>
            <a:r>
              <a:rPr sz="1100" dirty="0">
                <a:solidFill>
                  <a:srgbClr val="000000"/>
                </a:solidFill>
                <a:latin typeface="Calibri"/>
                <a:cs typeface="Calibri"/>
              </a:rPr>
              <a:t>da moto e também conduzir a um desgaste desigual do pneu.</a:t>
            </a:r>
          </a:p>
        </p:txBody>
      </p:sp>
      <p:sp>
        <p:nvSpPr>
          <p:cNvPr id="12" name="object 12"/>
          <p:cNvSpPr txBox="1"/>
          <p:nvPr/>
        </p:nvSpPr>
        <p:spPr>
          <a:xfrm>
            <a:off x="684275" y="3467192"/>
            <a:ext cx="6371516"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seta</a:t>
            </a:r>
            <a:r>
              <a:rPr sz="1100" spc="-17" dirty="0">
                <a:solidFill>
                  <a:srgbClr val="000000"/>
                </a:solidFill>
                <a:latin typeface="Calibri"/>
                <a:cs typeface="Calibri"/>
              </a:rPr>
              <a:t> </a:t>
            </a:r>
            <a:r>
              <a:rPr sz="1100" dirty="0">
                <a:solidFill>
                  <a:srgbClr val="000000"/>
                </a:solidFill>
                <a:latin typeface="Calibri"/>
                <a:cs typeface="Calibri"/>
              </a:rPr>
              <a:t>no pneu indica</a:t>
            </a:r>
            <a:r>
              <a:rPr sz="1100" spc="-19" dirty="0">
                <a:solidFill>
                  <a:srgbClr val="000000"/>
                </a:solidFill>
                <a:latin typeface="Calibri"/>
                <a:cs typeface="Calibri"/>
              </a:rPr>
              <a:t> </a:t>
            </a:r>
            <a:r>
              <a:rPr sz="1100" dirty="0">
                <a:solidFill>
                  <a:srgbClr val="000000"/>
                </a:solidFill>
                <a:latin typeface="Calibri"/>
                <a:cs typeface="Calibri"/>
              </a:rPr>
              <a:t>a direção de rodagem</a:t>
            </a:r>
            <a:r>
              <a:rPr sz="1100" spc="18" dirty="0">
                <a:solidFill>
                  <a:srgbClr val="000000"/>
                </a:solidFill>
                <a:latin typeface="Calibri"/>
                <a:cs typeface="Calibri"/>
              </a:rPr>
              <a:t> </a:t>
            </a:r>
            <a:r>
              <a:rPr sz="1100" dirty="0">
                <a:solidFill>
                  <a:srgbClr val="000000"/>
                </a:solidFill>
                <a:latin typeface="Calibri"/>
                <a:cs typeface="Calibri"/>
              </a:rPr>
              <a:t>na qual deve girar a roda. Isto</a:t>
            </a:r>
            <a:r>
              <a:rPr sz="1100" spc="-12" dirty="0">
                <a:solidFill>
                  <a:srgbClr val="000000"/>
                </a:solidFill>
                <a:latin typeface="Calibri"/>
                <a:cs typeface="Calibri"/>
              </a:rPr>
              <a:t> </a:t>
            </a:r>
            <a:r>
              <a:rPr sz="1100" dirty="0">
                <a:solidFill>
                  <a:srgbClr val="000000"/>
                </a:solidFill>
                <a:latin typeface="Calibri"/>
                <a:cs typeface="Calibri"/>
              </a:rPr>
              <a:t>evita</a:t>
            </a:r>
            <a:r>
              <a:rPr sz="1100" spc="-23" dirty="0">
                <a:solidFill>
                  <a:srgbClr val="000000"/>
                </a:solidFill>
                <a:latin typeface="Calibri"/>
                <a:cs typeface="Calibri"/>
              </a:rPr>
              <a:t> </a:t>
            </a:r>
            <a:r>
              <a:rPr sz="1100" dirty="0">
                <a:solidFill>
                  <a:srgbClr val="000000"/>
                </a:solidFill>
                <a:latin typeface="Calibri"/>
                <a:cs typeface="Calibri"/>
              </a:rPr>
              <a:t>derrapagens em</a:t>
            </a:r>
            <a:r>
              <a:rPr sz="1100" spc="10" dirty="0">
                <a:solidFill>
                  <a:srgbClr val="000000"/>
                </a:solidFill>
                <a:latin typeface="Calibri"/>
                <a:cs typeface="Calibri"/>
              </a:rPr>
              <a:t> </a:t>
            </a:r>
            <a:r>
              <a:rPr sz="1100" dirty="0">
                <a:solidFill>
                  <a:srgbClr val="000000"/>
                </a:solidFill>
                <a:latin typeface="Calibri"/>
                <a:cs typeface="Calibri"/>
              </a:rPr>
              <a:t>estradas</a:t>
            </a:r>
          </a:p>
          <a:p>
            <a:pPr marL="0" marR="0">
              <a:lnSpc>
                <a:spcPts val="1344"/>
              </a:lnSpc>
              <a:spcBef>
                <a:spcPts val="50"/>
              </a:spcBef>
              <a:spcAft>
                <a:spcPts val="0"/>
              </a:spcAft>
            </a:pPr>
            <a:r>
              <a:rPr sz="1100" dirty="0">
                <a:solidFill>
                  <a:srgbClr val="000000"/>
                </a:solidFill>
                <a:latin typeface="Calibri"/>
                <a:cs typeface="Calibri"/>
              </a:rPr>
              <a:t>molhadas, aumenta a aderência, diminui o ruído</a:t>
            </a:r>
            <a:r>
              <a:rPr sz="1100" spc="15" dirty="0">
                <a:solidFill>
                  <a:srgbClr val="000000"/>
                </a:solidFill>
                <a:latin typeface="Calibri"/>
                <a:cs typeface="Calibri"/>
              </a:rPr>
              <a:t> </a:t>
            </a:r>
            <a:r>
              <a:rPr sz="1100" dirty="0">
                <a:solidFill>
                  <a:srgbClr val="000000"/>
                </a:solidFill>
                <a:latin typeface="Calibri"/>
                <a:cs typeface="Calibri"/>
              </a:rPr>
              <a:t>e prolonga</a:t>
            </a:r>
            <a:r>
              <a:rPr sz="1100" spc="-10" dirty="0">
                <a:solidFill>
                  <a:srgbClr val="000000"/>
                </a:solidFill>
                <a:latin typeface="Calibri"/>
                <a:cs typeface="Calibri"/>
              </a:rPr>
              <a:t> </a:t>
            </a:r>
            <a:r>
              <a:rPr sz="1100" dirty="0">
                <a:solidFill>
                  <a:srgbClr val="000000"/>
                </a:solidFill>
                <a:latin typeface="Calibri"/>
                <a:cs typeface="Calibri"/>
              </a:rPr>
              <a:t>a resistência</a:t>
            </a:r>
            <a:r>
              <a:rPr sz="1100" spc="-15" dirty="0">
                <a:solidFill>
                  <a:srgbClr val="000000"/>
                </a:solidFill>
                <a:latin typeface="Calibri"/>
                <a:cs typeface="Calibri"/>
              </a:rPr>
              <a:t> </a:t>
            </a:r>
            <a:r>
              <a:rPr sz="1100" dirty="0">
                <a:solidFill>
                  <a:srgbClr val="000000"/>
                </a:solidFill>
                <a:latin typeface="Calibri"/>
                <a:cs typeface="Calibri"/>
              </a:rPr>
              <a:t>ao desgaste, tudo isto</a:t>
            </a:r>
            <a:r>
              <a:rPr sz="1100" spc="18" dirty="0">
                <a:solidFill>
                  <a:srgbClr val="000000"/>
                </a:solidFill>
                <a:latin typeface="Calibri"/>
                <a:cs typeface="Calibri"/>
              </a:rPr>
              <a:t> </a:t>
            </a:r>
            <a:r>
              <a:rPr sz="1100" dirty="0">
                <a:solidFill>
                  <a:srgbClr val="000000"/>
                </a:solidFill>
                <a:latin typeface="Calibri"/>
                <a:cs typeface="Calibri"/>
              </a:rPr>
              <a:t>repercutindo-</a:t>
            </a:r>
          </a:p>
          <a:p>
            <a:pPr marL="0" marR="0">
              <a:lnSpc>
                <a:spcPts val="1343"/>
              </a:lnSpc>
              <a:spcBef>
                <a:spcPts val="0"/>
              </a:spcBef>
              <a:spcAft>
                <a:spcPts val="0"/>
              </a:spcAft>
            </a:pPr>
            <a:r>
              <a:rPr sz="1100" dirty="0">
                <a:solidFill>
                  <a:srgbClr val="000000"/>
                </a:solidFill>
                <a:latin typeface="Calibri"/>
                <a:cs typeface="Calibri"/>
              </a:rPr>
              <a:t>se na otimização do rendimento </a:t>
            </a:r>
            <a:r>
              <a:rPr sz="1100" spc="-15" dirty="0">
                <a:solidFill>
                  <a:srgbClr val="000000"/>
                </a:solidFill>
                <a:latin typeface="Calibri"/>
                <a:cs typeface="Calibri"/>
              </a:rPr>
              <a:t>do</a:t>
            </a:r>
            <a:r>
              <a:rPr sz="1100" spc="33" dirty="0">
                <a:solidFill>
                  <a:srgbClr val="000000"/>
                </a:solidFill>
                <a:latin typeface="Calibri"/>
                <a:cs typeface="Calibri"/>
              </a:rPr>
              <a:t> </a:t>
            </a:r>
            <a:r>
              <a:rPr sz="1100" dirty="0">
                <a:solidFill>
                  <a:srgbClr val="000000"/>
                </a:solidFill>
                <a:latin typeface="Calibri"/>
                <a:cs typeface="Calibri"/>
              </a:rPr>
              <a:t>pneu.</a:t>
            </a:r>
          </a:p>
        </p:txBody>
      </p:sp>
      <p:sp>
        <p:nvSpPr>
          <p:cNvPr id="13" name="object 13"/>
          <p:cNvSpPr txBox="1"/>
          <p:nvPr/>
        </p:nvSpPr>
        <p:spPr>
          <a:xfrm>
            <a:off x="684275" y="4029548"/>
            <a:ext cx="6378244" cy="50013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Os pneus </a:t>
            </a:r>
            <a:r>
              <a:rPr sz="1100">
                <a:solidFill>
                  <a:srgbClr val="000000"/>
                </a:solidFill>
                <a:latin typeface="Calibri"/>
                <a:cs typeface="Calibri"/>
              </a:rPr>
              <a:t>recomendados passaram</a:t>
            </a:r>
            <a:r>
              <a:rPr lang="pt-BR" sz="1100">
                <a:solidFill>
                  <a:srgbClr val="000000"/>
                </a:solidFill>
                <a:latin typeface="Calibri"/>
                <a:cs typeface="Calibri"/>
              </a:rPr>
              <a:t> por</a:t>
            </a:r>
            <a:r>
              <a:rPr sz="1100" spc="10">
                <a:solidFill>
                  <a:srgbClr val="000000"/>
                </a:solidFill>
                <a:latin typeface="Calibri"/>
                <a:cs typeface="Calibri"/>
              </a:rPr>
              <a:t> </a:t>
            </a:r>
            <a:r>
              <a:rPr sz="1100" dirty="0">
                <a:solidFill>
                  <a:srgbClr val="000000"/>
                </a:solidFill>
                <a:latin typeface="Calibri"/>
                <a:cs typeface="Calibri"/>
              </a:rPr>
              <a:t>testes e verificações</a:t>
            </a:r>
            <a:r>
              <a:rPr sz="1100" spc="-16" dirty="0">
                <a:solidFill>
                  <a:srgbClr val="000000"/>
                </a:solidFill>
                <a:latin typeface="Calibri"/>
                <a:cs typeface="Calibri"/>
              </a:rPr>
              <a:t> </a:t>
            </a:r>
            <a:r>
              <a:rPr sz="1100" dirty="0">
                <a:solidFill>
                  <a:srgbClr val="000000"/>
                </a:solidFill>
                <a:latin typeface="Calibri"/>
                <a:cs typeface="Calibri"/>
              </a:rPr>
              <a:t>rigorosas que cumprem as</a:t>
            </a:r>
            <a:r>
              <a:rPr sz="1100" spc="-12" dirty="0">
                <a:solidFill>
                  <a:srgbClr val="000000"/>
                </a:solidFill>
                <a:latin typeface="Calibri"/>
                <a:cs typeface="Calibri"/>
              </a:rPr>
              <a:t> </a:t>
            </a:r>
            <a:r>
              <a:rPr sz="1100" dirty="0">
                <a:solidFill>
                  <a:srgbClr val="000000"/>
                </a:solidFill>
                <a:latin typeface="Calibri"/>
                <a:cs typeface="Calibri"/>
              </a:rPr>
              <a:t>exigências da </a:t>
            </a:r>
            <a:r>
              <a:rPr sz="1100">
                <a:solidFill>
                  <a:srgbClr val="000000"/>
                </a:solidFill>
                <a:latin typeface="Calibri"/>
                <a:cs typeface="Calibri"/>
              </a:rPr>
              <a:t>maioria das</a:t>
            </a:r>
            <a:r>
              <a:rPr lang="pt-BR" sz="1100">
                <a:solidFill>
                  <a:srgbClr val="000000"/>
                </a:solidFill>
                <a:latin typeface="Calibri"/>
                <a:cs typeface="Calibri"/>
              </a:rPr>
              <a:t> </a:t>
            </a:r>
            <a:r>
              <a:rPr sz="1100">
                <a:solidFill>
                  <a:srgbClr val="000000"/>
                </a:solidFill>
                <a:latin typeface="Calibri"/>
                <a:cs typeface="Calibri"/>
              </a:rPr>
              <a:t>condições </a:t>
            </a:r>
            <a:r>
              <a:rPr sz="1100" dirty="0">
                <a:solidFill>
                  <a:srgbClr val="000000"/>
                </a:solidFill>
                <a:latin typeface="Calibri"/>
                <a:cs typeface="Calibri"/>
              </a:rPr>
              <a:t>da estrada. Os pneus que não tiverem sido testados, não podem</a:t>
            </a:r>
            <a:r>
              <a:rPr sz="1100" spc="19" dirty="0">
                <a:solidFill>
                  <a:srgbClr val="000000"/>
                </a:solidFill>
                <a:latin typeface="Calibri"/>
                <a:cs typeface="Calibri"/>
              </a:rPr>
              <a:t> </a:t>
            </a:r>
            <a:r>
              <a:rPr sz="1100" dirty="0">
                <a:solidFill>
                  <a:srgbClr val="000000"/>
                </a:solidFill>
                <a:latin typeface="Calibri"/>
                <a:cs typeface="Calibri"/>
              </a:rPr>
              <a:t>garantir a sua idoneidade e</a:t>
            </a:r>
          </a:p>
          <a:p>
            <a:pPr marL="0" marR="0">
              <a:lnSpc>
                <a:spcPts val="1344"/>
              </a:lnSpc>
              <a:spcBef>
                <a:spcPts val="0"/>
              </a:spcBef>
              <a:spcAft>
                <a:spcPts val="0"/>
              </a:spcAft>
            </a:pPr>
            <a:r>
              <a:rPr sz="1100" dirty="0">
                <a:solidFill>
                  <a:srgbClr val="000000"/>
                </a:solidFill>
                <a:latin typeface="Calibri"/>
                <a:cs typeface="Calibri"/>
              </a:rPr>
              <a:t>segurança.</a:t>
            </a:r>
          </a:p>
        </p:txBody>
      </p:sp>
      <p:sp>
        <p:nvSpPr>
          <p:cNvPr id="14" name="object 14"/>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109</a:t>
            </a:r>
          </a:p>
        </p:txBody>
      </p:sp>
      <p:sp>
        <p:nvSpPr>
          <p:cNvPr id="15" name="object 4">
            <a:extLst>
              <a:ext uri="{FF2B5EF4-FFF2-40B4-BE49-F238E27FC236}">
                <a16:creationId xmlns:a16="http://schemas.microsoft.com/office/drawing/2014/main" id="{E1FF1592-D930-3ED9-EA5A-D16A2A87A5F5}"/>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088"/>
            <a:ext cx="444057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É necessário selar </a:t>
            </a:r>
            <a:r>
              <a:rPr sz="1100">
                <a:solidFill>
                  <a:srgbClr val="000000"/>
                </a:solidFill>
                <a:latin typeface="Calibri"/>
                <a:cs typeface="Calibri"/>
              </a:rPr>
              <a:t>o contato </a:t>
            </a:r>
            <a:r>
              <a:rPr sz="1100" dirty="0">
                <a:solidFill>
                  <a:srgbClr val="000000"/>
                </a:solidFill>
                <a:latin typeface="Calibri"/>
                <a:cs typeface="Calibri"/>
              </a:rPr>
              <a:t>entre a borda do pneu sem câmara e </a:t>
            </a:r>
            <a:r>
              <a:rPr sz="1100">
                <a:solidFill>
                  <a:srgbClr val="000000"/>
                </a:solidFill>
                <a:latin typeface="Calibri"/>
                <a:cs typeface="Calibri"/>
              </a:rPr>
              <a:t>a </a:t>
            </a:r>
            <a:r>
              <a:rPr lang="pt-BR" sz="1100">
                <a:solidFill>
                  <a:srgbClr val="000000"/>
                </a:solidFill>
                <a:latin typeface="Calibri"/>
                <a:cs typeface="Calibri"/>
              </a:rPr>
              <a:t>roda</a:t>
            </a:r>
            <a:r>
              <a:rPr sz="1100">
                <a:solidFill>
                  <a:srgbClr val="000000"/>
                </a:solidFill>
                <a:latin typeface="Calibri"/>
                <a:cs typeface="Calibri"/>
              </a:rPr>
              <a:t>.</a:t>
            </a:r>
            <a:endParaRPr sz="1100" dirty="0">
              <a:solidFill>
                <a:srgbClr val="000000"/>
              </a:solidFill>
              <a:latin typeface="Calibri"/>
              <a:cs typeface="Calibri"/>
            </a:endParaRPr>
          </a:p>
        </p:txBody>
      </p:sp>
      <p:sp>
        <p:nvSpPr>
          <p:cNvPr id="5" name="object 5"/>
          <p:cNvSpPr txBox="1"/>
          <p:nvPr/>
        </p:nvSpPr>
        <p:spPr>
          <a:xfrm>
            <a:off x="576072" y="951068"/>
            <a:ext cx="602186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Para evitar fugas de ar, tanto a desmontagem como a montagem</a:t>
            </a:r>
            <a:r>
              <a:rPr sz="1100" spc="17"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pneus sem câmara necessitam de</a:t>
            </a:r>
          </a:p>
          <a:p>
            <a:pPr marL="0" marR="0">
              <a:lnSpc>
                <a:spcPts val="1344"/>
              </a:lnSpc>
              <a:spcBef>
                <a:spcPts val="50"/>
              </a:spcBef>
              <a:spcAft>
                <a:spcPts val="0"/>
              </a:spcAft>
            </a:pPr>
            <a:r>
              <a:rPr sz="1100" dirty="0">
                <a:solidFill>
                  <a:srgbClr val="000000"/>
                </a:solidFill>
                <a:latin typeface="Calibri"/>
                <a:cs typeface="Calibri"/>
              </a:rPr>
              <a:t>ferramentas e máquinas especiais.</a:t>
            </a:r>
          </a:p>
        </p:txBody>
      </p:sp>
      <p:sp>
        <p:nvSpPr>
          <p:cNvPr id="6" name="object 6"/>
          <p:cNvSpPr txBox="1"/>
          <p:nvPr/>
        </p:nvSpPr>
        <p:spPr>
          <a:xfrm>
            <a:off x="576072" y="1342736"/>
            <a:ext cx="584007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mudança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pneu só pode ser realizada por uma</a:t>
            </a:r>
            <a:r>
              <a:rPr sz="1100" spc="-27" dirty="0">
                <a:solidFill>
                  <a:srgbClr val="000000"/>
                </a:solidFill>
                <a:latin typeface="Calibri"/>
                <a:cs typeface="Calibri"/>
              </a:rPr>
              <a:t> </a:t>
            </a:r>
            <a:r>
              <a:rPr sz="1100" dirty="0">
                <a:solidFill>
                  <a:srgbClr val="000000"/>
                </a:solidFill>
                <a:latin typeface="Calibri"/>
                <a:cs typeface="Calibri"/>
              </a:rPr>
              <a:t>Oficina Autorizada VOGE, já</a:t>
            </a:r>
            <a:r>
              <a:rPr sz="1100" spc="-14" dirty="0">
                <a:solidFill>
                  <a:srgbClr val="000000"/>
                </a:solidFill>
                <a:latin typeface="Calibri"/>
                <a:cs typeface="Calibri"/>
              </a:rPr>
              <a:t> </a:t>
            </a:r>
            <a:r>
              <a:rPr sz="1100" dirty="0">
                <a:solidFill>
                  <a:srgbClr val="000000"/>
                </a:solidFill>
                <a:latin typeface="Calibri"/>
                <a:cs typeface="Calibri"/>
              </a:rPr>
              <a:t>que contam com</a:t>
            </a:r>
            <a:r>
              <a:rPr sz="1100" spc="12" dirty="0">
                <a:solidFill>
                  <a:srgbClr val="000000"/>
                </a:solidFill>
                <a:latin typeface="Calibri"/>
                <a:cs typeface="Calibri"/>
              </a:rPr>
              <a:t> </a:t>
            </a:r>
            <a:r>
              <a:rPr sz="1100" dirty="0">
                <a:solidFill>
                  <a:srgbClr val="000000"/>
                </a:solidFill>
                <a:latin typeface="Calibri"/>
                <a:cs typeface="Calibri"/>
              </a:rPr>
              <a:t>as</a:t>
            </a:r>
          </a:p>
          <a:p>
            <a:pPr marL="0" marR="0">
              <a:lnSpc>
                <a:spcPts val="1344"/>
              </a:lnSpc>
              <a:spcBef>
                <a:spcPts val="50"/>
              </a:spcBef>
              <a:spcAft>
                <a:spcPts val="0"/>
              </a:spcAft>
            </a:pPr>
            <a:r>
              <a:rPr sz="1100" dirty="0">
                <a:solidFill>
                  <a:srgbClr val="000000"/>
                </a:solidFill>
                <a:latin typeface="Calibri"/>
                <a:cs typeface="Calibri"/>
              </a:rPr>
              <a:t>ferramentas e a experiência necessárias.</a:t>
            </a:r>
          </a:p>
        </p:txBody>
      </p:sp>
      <p:sp>
        <p:nvSpPr>
          <p:cNvPr id="7" name="object 7"/>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110</a:t>
            </a:r>
          </a:p>
        </p:txBody>
      </p:sp>
      <p:sp>
        <p:nvSpPr>
          <p:cNvPr id="8" name="object 31">
            <a:extLst>
              <a:ext uri="{FF2B5EF4-FFF2-40B4-BE49-F238E27FC236}">
                <a16:creationId xmlns:a16="http://schemas.microsoft.com/office/drawing/2014/main" id="{DAFBD2D2-FF26-33A7-74BF-705F1C759BB8}"/>
              </a:ext>
            </a:extLst>
          </p:cNvPr>
          <p:cNvSpPr txBox="1"/>
          <p:nvPr/>
        </p:nvSpPr>
        <p:spPr>
          <a:xfrm>
            <a:off x="576072" y="1910263"/>
            <a:ext cx="3826764" cy="133434"/>
          </a:xfrm>
          <a:prstGeom prst="rect">
            <a:avLst/>
          </a:prstGeom>
        </p:spPr>
        <p:txBody>
          <a:bodyPr vert="horz" wrap="square" lIns="0" tIns="0" rIns="0" bIns="0" rtlCol="0">
            <a:spAutoFit/>
          </a:bodyPr>
          <a:lstStyle/>
          <a:p>
            <a:pPr marL="0" marR="0">
              <a:lnSpc>
                <a:spcPts val="1005"/>
              </a:lnSpc>
              <a:spcBef>
                <a:spcPts val="194"/>
              </a:spcBef>
              <a:spcAft>
                <a:spcPts val="0"/>
              </a:spcAft>
            </a:pPr>
            <a:r>
              <a:rPr lang="pt-BR" sz="1100">
                <a:solidFill>
                  <a:srgbClr val="000000"/>
                </a:solidFill>
                <a:latin typeface="Calibri" panose="020F0502020204030204" pitchFamily="34" charset="0"/>
                <a:ea typeface="Calibri" panose="020F0502020204030204" pitchFamily="34" charset="0"/>
                <a:cs typeface="Calibri" panose="020F0502020204030204" pitchFamily="34" charset="0"/>
              </a:rPr>
              <a:t>A Voge Brasil recomenda pneus </a:t>
            </a:r>
            <a:r>
              <a:rPr lang="pt-BR" sz="110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pt-BR" sz="1100" b="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Pirelli </a:t>
            </a:r>
            <a:r>
              <a:rPr lang="pt-BR" sz="1100">
                <a:latin typeface="Calibri" panose="020F0502020204030204" pitchFamily="34" charset="0"/>
                <a:ea typeface="Calibri" panose="020F0502020204030204" pitchFamily="34" charset="0"/>
                <a:cs typeface="Calibri" panose="020F0502020204030204" pitchFamily="34" charset="0"/>
              </a:rPr>
              <a:t>e </a:t>
            </a:r>
            <a:r>
              <a:rPr lang="pt-BR" sz="1100" b="1">
                <a:solidFill>
                  <a:schemeClr val="bg1"/>
                </a:solidFill>
                <a:highlight>
                  <a:srgbClr val="0000FF"/>
                </a:highlight>
                <a:latin typeface="Calibri" panose="020F0502020204030204" pitchFamily="34" charset="0"/>
                <a:ea typeface="Calibri" panose="020F0502020204030204" pitchFamily="34" charset="0"/>
                <a:cs typeface="Calibri" panose="020F0502020204030204" pitchFamily="34" charset="0"/>
              </a:rPr>
              <a:t>METZELER</a:t>
            </a:r>
            <a:r>
              <a:rPr lang="pt-BR" sz="1100" b="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pt-BR" sz="1100" b="1">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pt-BR" sz="1100" b="1">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sz="1100" b="1">
              <a:solidFill>
                <a:schemeClr val="bg1"/>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747776"/>
            <a:ext cx="1495044" cy="370789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2302764" y="712074"/>
            <a:ext cx="679188"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Fusíveis</a:t>
            </a:r>
          </a:p>
        </p:txBody>
      </p:sp>
      <p:sp>
        <p:nvSpPr>
          <p:cNvPr id="6" name="object 6"/>
          <p:cNvSpPr txBox="1"/>
          <p:nvPr/>
        </p:nvSpPr>
        <p:spPr>
          <a:xfrm>
            <a:off x="2302764" y="876392"/>
            <a:ext cx="479153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Antes de trocar um fusível, confirme a causa da falha e veja primeiro</a:t>
            </a:r>
            <a:r>
              <a:rPr sz="1100" spc="20" dirty="0">
                <a:solidFill>
                  <a:srgbClr val="000000"/>
                </a:solidFill>
                <a:latin typeface="Calibri"/>
                <a:cs typeface="Calibri"/>
              </a:rPr>
              <a:t> </a:t>
            </a:r>
            <a:r>
              <a:rPr sz="1100" dirty="0">
                <a:solidFill>
                  <a:srgbClr val="000000"/>
                </a:solidFill>
                <a:latin typeface="Calibri"/>
                <a:cs typeface="Calibri"/>
              </a:rPr>
              <a:t>a resolução</a:t>
            </a:r>
          </a:p>
          <a:p>
            <a:pPr marL="0" marR="0">
              <a:lnSpc>
                <a:spcPts val="1344"/>
              </a:lnSpc>
              <a:spcBef>
                <a:spcPts val="50"/>
              </a:spcBef>
              <a:spcAft>
                <a:spcPts val="0"/>
              </a:spcAft>
            </a:pPr>
            <a:r>
              <a:rPr sz="1100" dirty="0">
                <a:solidFill>
                  <a:srgbClr val="000000"/>
                </a:solidFill>
                <a:latin typeface="Calibri"/>
                <a:cs typeface="Calibri"/>
              </a:rPr>
              <a:t>problemas.</a:t>
            </a:r>
          </a:p>
        </p:txBody>
      </p:sp>
      <p:sp>
        <p:nvSpPr>
          <p:cNvPr id="7" name="object 7"/>
          <p:cNvSpPr txBox="1"/>
          <p:nvPr/>
        </p:nvSpPr>
        <p:spPr>
          <a:xfrm>
            <a:off x="2302764" y="1268060"/>
            <a:ext cx="476996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Este modelo</a:t>
            </a:r>
            <a:r>
              <a:rPr sz="1100" spc="20" dirty="0">
                <a:solidFill>
                  <a:srgbClr val="000000"/>
                </a:solidFill>
                <a:latin typeface="Calibri"/>
                <a:cs typeface="Calibri"/>
              </a:rPr>
              <a:t> </a:t>
            </a:r>
            <a:r>
              <a:rPr sz="1100" dirty="0">
                <a:solidFill>
                  <a:srgbClr val="000000"/>
                </a:solidFill>
                <a:latin typeface="Calibri"/>
                <a:cs typeface="Calibri"/>
              </a:rPr>
              <a:t>divide os</a:t>
            </a:r>
            <a:r>
              <a:rPr sz="1100" spc="10" dirty="0">
                <a:solidFill>
                  <a:srgbClr val="000000"/>
                </a:solidFill>
                <a:latin typeface="Calibri"/>
                <a:cs typeface="Calibri"/>
              </a:rPr>
              <a:t> </a:t>
            </a:r>
            <a:r>
              <a:rPr sz="1100" dirty="0">
                <a:solidFill>
                  <a:srgbClr val="000000"/>
                </a:solidFill>
                <a:latin typeface="Calibri"/>
                <a:cs typeface="Calibri"/>
              </a:rPr>
              <a:t>fusíveis numa caixa elétrica</a:t>
            </a:r>
            <a:r>
              <a:rPr sz="1100" spc="-20" dirty="0">
                <a:solidFill>
                  <a:srgbClr val="000000"/>
                </a:solidFill>
                <a:latin typeface="Calibri"/>
                <a:cs typeface="Calibri"/>
              </a:rPr>
              <a:t> </a:t>
            </a:r>
            <a:r>
              <a:rPr sz="1100" dirty="0">
                <a:solidFill>
                  <a:srgbClr val="000000"/>
                </a:solidFill>
                <a:latin typeface="Calibri"/>
                <a:cs typeface="Calibri"/>
              </a:rPr>
              <a:t>em</a:t>
            </a:r>
            <a:r>
              <a:rPr sz="1100" spc="23" dirty="0">
                <a:solidFill>
                  <a:srgbClr val="000000"/>
                </a:solidFill>
                <a:latin typeface="Calibri"/>
                <a:cs typeface="Calibri"/>
              </a:rPr>
              <a:t> </a:t>
            </a:r>
            <a:r>
              <a:rPr sz="1100" dirty="0">
                <a:solidFill>
                  <a:srgbClr val="000000"/>
                </a:solidFill>
                <a:latin typeface="Calibri"/>
                <a:cs typeface="Calibri"/>
              </a:rPr>
              <a:t>que </a:t>
            </a:r>
            <a:r>
              <a:rPr sz="1100" spc="11" dirty="0">
                <a:solidFill>
                  <a:srgbClr val="000000"/>
                </a:solidFill>
                <a:latin typeface="Calibri"/>
                <a:cs typeface="Calibri"/>
              </a:rPr>
              <a:t>se</a:t>
            </a:r>
            <a:r>
              <a:rPr sz="1100" dirty="0">
                <a:solidFill>
                  <a:srgbClr val="000000"/>
                </a:solidFill>
                <a:latin typeface="Calibri"/>
                <a:cs typeface="Calibri"/>
              </a:rPr>
              <a:t> integram os relés e</a:t>
            </a:r>
          </a:p>
          <a:p>
            <a:pPr marL="0" marR="0">
              <a:lnSpc>
                <a:spcPts val="1343"/>
              </a:lnSpc>
              <a:spcBef>
                <a:spcPts val="50"/>
              </a:spcBef>
              <a:spcAft>
                <a:spcPts val="0"/>
              </a:spcAft>
            </a:pPr>
            <a:r>
              <a:rPr sz="1100" dirty="0">
                <a:solidFill>
                  <a:srgbClr val="000000"/>
                </a:solidFill>
                <a:latin typeface="Calibri"/>
                <a:cs typeface="Calibri"/>
              </a:rPr>
              <a:t>a caixa de fusíveis.</a:t>
            </a:r>
          </a:p>
        </p:txBody>
      </p:sp>
      <p:sp>
        <p:nvSpPr>
          <p:cNvPr id="8" name="object 8"/>
          <p:cNvSpPr txBox="1"/>
          <p:nvPr/>
        </p:nvSpPr>
        <p:spPr>
          <a:xfrm>
            <a:off x="2302764" y="1659728"/>
            <a:ext cx="395568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Em seguida pormenorizam-se as características</a:t>
            </a:r>
            <a:r>
              <a:rPr sz="1100" spc="-10" dirty="0">
                <a:solidFill>
                  <a:srgbClr val="000000"/>
                </a:solidFill>
                <a:latin typeface="Calibri"/>
                <a:cs typeface="Calibri"/>
              </a:rPr>
              <a:t> </a:t>
            </a:r>
            <a:r>
              <a:rPr sz="1100" dirty="0">
                <a:solidFill>
                  <a:srgbClr val="000000"/>
                </a:solidFill>
                <a:latin typeface="Calibri"/>
                <a:cs typeface="Calibri"/>
              </a:rPr>
              <a:t>e uso</a:t>
            </a:r>
            <a:r>
              <a:rPr sz="1100" spc="23" dirty="0">
                <a:solidFill>
                  <a:srgbClr val="000000"/>
                </a:solidFill>
                <a:latin typeface="Calibri"/>
                <a:cs typeface="Calibri"/>
              </a:rPr>
              <a:t> </a:t>
            </a:r>
            <a:r>
              <a:rPr sz="1100" dirty="0">
                <a:solidFill>
                  <a:srgbClr val="000000"/>
                </a:solidFill>
                <a:latin typeface="Calibri"/>
                <a:cs typeface="Calibri"/>
              </a:rPr>
              <a:t>dos fusíveis.</a:t>
            </a:r>
          </a:p>
        </p:txBody>
      </p:sp>
      <p:sp>
        <p:nvSpPr>
          <p:cNvPr id="9" name="object 9"/>
          <p:cNvSpPr txBox="1"/>
          <p:nvPr/>
        </p:nvSpPr>
        <p:spPr>
          <a:xfrm>
            <a:off x="2302764" y="1880708"/>
            <a:ext cx="4779362"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Fusível principal para a alimentação do sistema do veículo (30A).</a:t>
            </a:r>
            <a:r>
              <a:rPr sz="1100" spc="-19" dirty="0">
                <a:solidFill>
                  <a:srgbClr val="000000"/>
                </a:solidFill>
                <a:latin typeface="Calibri"/>
                <a:cs typeface="Calibri"/>
              </a:rPr>
              <a:t> </a:t>
            </a:r>
            <a:r>
              <a:rPr sz="1100" dirty="0">
                <a:solidFill>
                  <a:srgbClr val="000000"/>
                </a:solidFill>
                <a:latin typeface="Calibri"/>
                <a:cs typeface="Calibri"/>
              </a:rPr>
              <a:t>Controla a</a:t>
            </a:r>
          </a:p>
          <a:p>
            <a:pPr marL="0" marR="0">
              <a:lnSpc>
                <a:spcPts val="1344"/>
              </a:lnSpc>
              <a:spcBef>
                <a:spcPts val="50"/>
              </a:spcBef>
              <a:spcAft>
                <a:spcPts val="0"/>
              </a:spcAft>
            </a:pPr>
            <a:r>
              <a:rPr sz="1100" dirty="0">
                <a:solidFill>
                  <a:srgbClr val="000000"/>
                </a:solidFill>
                <a:latin typeface="Calibri"/>
                <a:cs typeface="Calibri"/>
              </a:rPr>
              <a:t>alimentação para o sistema</a:t>
            </a:r>
            <a:r>
              <a:rPr sz="1100" spc="-19" dirty="0">
                <a:solidFill>
                  <a:srgbClr val="000000"/>
                </a:solidFill>
                <a:latin typeface="Calibri"/>
                <a:cs typeface="Calibri"/>
              </a:rPr>
              <a:t> </a:t>
            </a:r>
            <a:r>
              <a:rPr sz="1100" dirty="0">
                <a:solidFill>
                  <a:srgbClr val="000000"/>
                </a:solidFill>
                <a:latin typeface="Calibri"/>
                <a:cs typeface="Calibri"/>
              </a:rPr>
              <a:t>EFI, sistema</a:t>
            </a:r>
            <a:r>
              <a:rPr sz="1100" spc="-16" dirty="0">
                <a:solidFill>
                  <a:srgbClr val="000000"/>
                </a:solidFill>
                <a:latin typeface="Calibri"/>
                <a:cs typeface="Calibri"/>
              </a:rPr>
              <a:t> </a:t>
            </a:r>
            <a:r>
              <a:rPr sz="1100" dirty="0">
                <a:solidFill>
                  <a:srgbClr val="000000"/>
                </a:solidFill>
                <a:latin typeface="Calibri"/>
                <a:cs typeface="Calibri"/>
              </a:rPr>
              <a:t>ABS</a:t>
            </a:r>
            <a:r>
              <a:rPr sz="1100" spc="-13" dirty="0">
                <a:solidFill>
                  <a:srgbClr val="000000"/>
                </a:solidFill>
                <a:latin typeface="Calibri"/>
                <a:cs typeface="Calibri"/>
              </a:rPr>
              <a:t> </a:t>
            </a:r>
            <a:r>
              <a:rPr sz="1100" dirty="0">
                <a:solidFill>
                  <a:srgbClr val="000000"/>
                </a:solidFill>
                <a:latin typeface="Calibri"/>
                <a:cs typeface="Calibri"/>
              </a:rPr>
              <a:t>e outras cargas elétricas. O</a:t>
            </a:r>
            <a:r>
              <a:rPr sz="1100" spc="-10" dirty="0">
                <a:solidFill>
                  <a:srgbClr val="000000"/>
                </a:solidFill>
                <a:latin typeface="Calibri"/>
                <a:cs typeface="Calibri"/>
              </a:rPr>
              <a:t> </a:t>
            </a:r>
            <a:r>
              <a:rPr sz="1100" dirty="0">
                <a:solidFill>
                  <a:srgbClr val="000000"/>
                </a:solidFill>
                <a:latin typeface="Calibri"/>
                <a:cs typeface="Calibri"/>
              </a:rPr>
              <a:t>painel de</a:t>
            </a:r>
          </a:p>
          <a:p>
            <a:pPr marL="0" marR="0">
              <a:lnSpc>
                <a:spcPts val="1344"/>
              </a:lnSpc>
              <a:spcBef>
                <a:spcPts val="0"/>
              </a:spcBef>
              <a:spcAft>
                <a:spcPts val="0"/>
              </a:spcAft>
            </a:pPr>
            <a:r>
              <a:rPr sz="1100" dirty="0">
                <a:solidFill>
                  <a:srgbClr val="000000"/>
                </a:solidFill>
                <a:latin typeface="Calibri"/>
                <a:cs typeface="Calibri"/>
              </a:rPr>
              <a:t>instrumentos e luzes</a:t>
            </a:r>
            <a:r>
              <a:rPr sz="1100" spc="-10" dirty="0">
                <a:solidFill>
                  <a:srgbClr val="000000"/>
                </a:solidFill>
                <a:latin typeface="Calibri"/>
                <a:cs typeface="Calibri"/>
              </a:rPr>
              <a:t> </a:t>
            </a:r>
            <a:r>
              <a:rPr sz="1100" dirty="0">
                <a:solidFill>
                  <a:srgbClr val="000000"/>
                </a:solidFill>
                <a:latin typeface="Calibri"/>
                <a:cs typeface="Calibri"/>
              </a:rPr>
              <a:t>também</a:t>
            </a:r>
            <a:r>
              <a:rPr sz="1100" spc="12" dirty="0">
                <a:solidFill>
                  <a:srgbClr val="000000"/>
                </a:solidFill>
                <a:latin typeface="Calibri"/>
                <a:cs typeface="Calibri"/>
              </a:rPr>
              <a:t> </a:t>
            </a:r>
            <a:r>
              <a:rPr sz="1100" dirty="0">
                <a:solidFill>
                  <a:srgbClr val="000000"/>
                </a:solidFill>
                <a:latin typeface="Calibri"/>
                <a:cs typeface="Calibri"/>
              </a:rPr>
              <a:t>se incluem no circuito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carga da bateria. Fusível</a:t>
            </a:r>
          </a:p>
          <a:p>
            <a:pPr marL="0" marR="0">
              <a:lnSpc>
                <a:spcPts val="1344"/>
              </a:lnSpc>
              <a:spcBef>
                <a:spcPts val="50"/>
              </a:spcBef>
              <a:spcAft>
                <a:spcPts val="0"/>
              </a:spcAft>
            </a:pPr>
            <a:r>
              <a:rPr sz="1100" dirty="0">
                <a:solidFill>
                  <a:srgbClr val="000000"/>
                </a:solidFill>
                <a:latin typeface="Calibri"/>
                <a:cs typeface="Calibri"/>
              </a:rPr>
              <a:t>de reposição 30A (1 de cor</a:t>
            </a:r>
            <a:r>
              <a:rPr sz="1100" spc="-16" dirty="0">
                <a:solidFill>
                  <a:srgbClr val="000000"/>
                </a:solidFill>
                <a:latin typeface="Calibri"/>
                <a:cs typeface="Calibri"/>
              </a:rPr>
              <a:t> </a:t>
            </a:r>
            <a:r>
              <a:rPr sz="1100" dirty="0">
                <a:solidFill>
                  <a:srgbClr val="000000"/>
                </a:solidFill>
                <a:latin typeface="Calibri"/>
                <a:cs typeface="Calibri"/>
              </a:rPr>
              <a:t>verde na caixa</a:t>
            </a:r>
            <a:r>
              <a:rPr sz="1100" spc="-11" dirty="0">
                <a:solidFill>
                  <a:srgbClr val="000000"/>
                </a:solidFill>
                <a:latin typeface="Calibri"/>
                <a:cs typeface="Calibri"/>
              </a:rPr>
              <a:t> </a:t>
            </a:r>
            <a:r>
              <a:rPr sz="1100" dirty="0">
                <a:solidFill>
                  <a:srgbClr val="000000"/>
                </a:solidFill>
                <a:latin typeface="Calibri"/>
                <a:cs typeface="Calibri"/>
              </a:rPr>
              <a:t>de fusíveis).</a:t>
            </a:r>
          </a:p>
        </p:txBody>
      </p:sp>
      <p:sp>
        <p:nvSpPr>
          <p:cNvPr id="10" name="object 10"/>
          <p:cNvSpPr txBox="1"/>
          <p:nvPr/>
        </p:nvSpPr>
        <p:spPr>
          <a:xfrm>
            <a:off x="2302764" y="2613752"/>
            <a:ext cx="418909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Fusível para a alimentação do motor</a:t>
            </a:r>
            <a:r>
              <a:rPr sz="1100" spc="-10" dirty="0">
                <a:solidFill>
                  <a:srgbClr val="000000"/>
                </a:solidFill>
                <a:latin typeface="Calibri"/>
                <a:cs typeface="Calibri"/>
              </a:rPr>
              <a:t> </a:t>
            </a:r>
            <a:r>
              <a:rPr sz="1100" dirty="0">
                <a:solidFill>
                  <a:srgbClr val="000000"/>
                </a:solidFill>
                <a:latin typeface="Calibri"/>
                <a:cs typeface="Calibri"/>
              </a:rPr>
              <a:t>do sistema ABS</a:t>
            </a:r>
            <a:r>
              <a:rPr sz="1100" spc="-24" dirty="0">
                <a:solidFill>
                  <a:srgbClr val="000000"/>
                </a:solidFill>
                <a:latin typeface="Calibri"/>
                <a:cs typeface="Calibri"/>
              </a:rPr>
              <a:t> </a:t>
            </a:r>
            <a:r>
              <a:rPr sz="1100" dirty="0">
                <a:solidFill>
                  <a:srgbClr val="000000"/>
                </a:solidFill>
                <a:latin typeface="Calibri"/>
                <a:cs typeface="Calibri"/>
              </a:rPr>
              <a:t>(25A). Controla a</a:t>
            </a:r>
          </a:p>
          <a:p>
            <a:pPr marL="0" marR="0">
              <a:lnSpc>
                <a:spcPts val="1344"/>
              </a:lnSpc>
              <a:spcBef>
                <a:spcPts val="50"/>
              </a:spcBef>
              <a:spcAft>
                <a:spcPts val="0"/>
              </a:spcAft>
            </a:pPr>
            <a:r>
              <a:rPr sz="1100" dirty="0">
                <a:solidFill>
                  <a:srgbClr val="000000"/>
                </a:solidFill>
                <a:latin typeface="Calibri"/>
                <a:cs typeface="Calibri"/>
              </a:rPr>
              <a:t>alimentação para o motor</a:t>
            </a:r>
            <a:r>
              <a:rPr sz="1100" spc="-17" dirty="0">
                <a:solidFill>
                  <a:srgbClr val="000000"/>
                </a:solidFill>
                <a:latin typeface="Calibri"/>
                <a:cs typeface="Calibri"/>
              </a:rPr>
              <a:t> </a:t>
            </a:r>
            <a:r>
              <a:rPr sz="1100" dirty="0">
                <a:solidFill>
                  <a:srgbClr val="000000"/>
                </a:solidFill>
                <a:latin typeface="Calibri"/>
                <a:cs typeface="Calibri"/>
              </a:rPr>
              <a:t>do sistema ABS.</a:t>
            </a:r>
          </a:p>
        </p:txBody>
      </p:sp>
      <p:sp>
        <p:nvSpPr>
          <p:cNvPr id="11" name="object 11"/>
          <p:cNvSpPr txBox="1"/>
          <p:nvPr/>
        </p:nvSpPr>
        <p:spPr>
          <a:xfrm>
            <a:off x="2302764" y="3005420"/>
            <a:ext cx="4724317"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Fusível para a alimentação </a:t>
            </a:r>
            <a:r>
              <a:rPr sz="1100">
                <a:solidFill>
                  <a:srgbClr val="000000"/>
                </a:solidFill>
                <a:latin typeface="Calibri"/>
                <a:cs typeface="Calibri"/>
              </a:rPr>
              <a:t>da eletroválvula </a:t>
            </a:r>
            <a:r>
              <a:rPr sz="1100" dirty="0">
                <a:solidFill>
                  <a:srgbClr val="000000"/>
                </a:solidFill>
                <a:latin typeface="Calibri"/>
                <a:cs typeface="Calibri"/>
              </a:rPr>
              <a:t>ABS (15A). Controla a alimentação</a:t>
            </a:r>
          </a:p>
          <a:p>
            <a:pPr marL="0" marR="0">
              <a:lnSpc>
                <a:spcPts val="1344"/>
              </a:lnSpc>
              <a:spcBef>
                <a:spcPts val="50"/>
              </a:spcBef>
              <a:spcAft>
                <a:spcPts val="0"/>
              </a:spcAft>
            </a:pPr>
            <a:r>
              <a:rPr sz="1100" dirty="0">
                <a:solidFill>
                  <a:srgbClr val="000000"/>
                </a:solidFill>
                <a:latin typeface="Calibri"/>
                <a:cs typeface="Calibri"/>
              </a:rPr>
              <a:t>para a ECU</a:t>
            </a:r>
            <a:r>
              <a:rPr sz="1100" spc="-15" dirty="0">
                <a:solidFill>
                  <a:srgbClr val="000000"/>
                </a:solidFill>
                <a:latin typeface="Calibri"/>
                <a:cs typeface="Calibri"/>
              </a:rPr>
              <a:t> </a:t>
            </a:r>
            <a:r>
              <a:rPr sz="1100" dirty="0">
                <a:solidFill>
                  <a:srgbClr val="000000"/>
                </a:solidFill>
                <a:latin typeface="Calibri"/>
                <a:cs typeface="Calibri"/>
              </a:rPr>
              <a:t>do sistema ABS.</a:t>
            </a:r>
            <a:r>
              <a:rPr sz="1100" spc="-13" dirty="0">
                <a:solidFill>
                  <a:srgbClr val="000000"/>
                </a:solidFill>
                <a:latin typeface="Calibri"/>
                <a:cs typeface="Calibri"/>
              </a:rPr>
              <a:t> </a:t>
            </a:r>
            <a:r>
              <a:rPr sz="1100" dirty="0">
                <a:solidFill>
                  <a:srgbClr val="000000"/>
                </a:solidFill>
                <a:latin typeface="Calibri"/>
                <a:cs typeface="Calibri"/>
              </a:rPr>
              <a:t>Fusível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reposição 15A</a:t>
            </a:r>
            <a:r>
              <a:rPr sz="1100" spc="-22" dirty="0">
                <a:solidFill>
                  <a:srgbClr val="000000"/>
                </a:solidFill>
                <a:latin typeface="Calibri"/>
                <a:cs typeface="Calibri"/>
              </a:rPr>
              <a:t> </a:t>
            </a:r>
            <a:r>
              <a:rPr sz="1100" spc="-13" dirty="0">
                <a:solidFill>
                  <a:srgbClr val="000000"/>
                </a:solidFill>
                <a:latin typeface="Calibri"/>
                <a:cs typeface="Calibri"/>
              </a:rPr>
              <a:t>(1</a:t>
            </a:r>
            <a:r>
              <a:rPr sz="1100" spc="31" dirty="0">
                <a:solidFill>
                  <a:srgbClr val="000000"/>
                </a:solidFill>
                <a:latin typeface="Calibri"/>
                <a:cs typeface="Calibri"/>
              </a:rPr>
              <a:t> </a:t>
            </a:r>
            <a:r>
              <a:rPr sz="1100" dirty="0">
                <a:solidFill>
                  <a:srgbClr val="000000"/>
                </a:solidFill>
                <a:latin typeface="Calibri"/>
                <a:cs typeface="Calibri"/>
              </a:rPr>
              <a:t>de cor vermelha na caixa</a:t>
            </a:r>
          </a:p>
          <a:p>
            <a:pPr marL="0" marR="0">
              <a:lnSpc>
                <a:spcPts val="1344"/>
              </a:lnSpc>
              <a:spcBef>
                <a:spcPts val="0"/>
              </a:spcBef>
              <a:spcAft>
                <a:spcPts val="0"/>
              </a:spcAft>
            </a:pPr>
            <a:r>
              <a:rPr sz="1100" dirty="0">
                <a:solidFill>
                  <a:srgbClr val="000000"/>
                </a:solidFill>
                <a:latin typeface="Calibri"/>
                <a:cs typeface="Calibri"/>
              </a:rPr>
              <a:t>de fusíveis).</a:t>
            </a:r>
          </a:p>
        </p:txBody>
      </p:sp>
      <p:sp>
        <p:nvSpPr>
          <p:cNvPr id="12" name="object 12"/>
          <p:cNvSpPr txBox="1"/>
          <p:nvPr/>
        </p:nvSpPr>
        <p:spPr>
          <a:xfrm>
            <a:off x="2302764" y="3567776"/>
            <a:ext cx="4823455"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Fusível para a alimentação do sistema</a:t>
            </a:r>
            <a:r>
              <a:rPr sz="1100" spc="-20" dirty="0">
                <a:solidFill>
                  <a:srgbClr val="000000"/>
                </a:solidFill>
                <a:latin typeface="Calibri"/>
                <a:cs typeface="Calibri"/>
              </a:rPr>
              <a:t> </a:t>
            </a:r>
            <a:r>
              <a:rPr sz="1100" dirty="0">
                <a:solidFill>
                  <a:srgbClr val="000000"/>
                </a:solidFill>
                <a:latin typeface="Calibri"/>
                <a:cs typeface="Calibri"/>
              </a:rPr>
              <a:t>de sinais</a:t>
            </a:r>
            <a:r>
              <a:rPr sz="1100" spc="-19" dirty="0">
                <a:solidFill>
                  <a:srgbClr val="000000"/>
                </a:solidFill>
                <a:latin typeface="Calibri"/>
                <a:cs typeface="Calibri"/>
              </a:rPr>
              <a:t> </a:t>
            </a:r>
            <a:r>
              <a:rPr sz="1100" dirty="0">
                <a:solidFill>
                  <a:srgbClr val="000000"/>
                </a:solidFill>
                <a:latin typeface="Calibri"/>
                <a:cs typeface="Calibri"/>
              </a:rPr>
              <a:t>15A.</a:t>
            </a:r>
            <a:r>
              <a:rPr sz="1100" spc="-13" dirty="0">
                <a:solidFill>
                  <a:srgbClr val="000000"/>
                </a:solidFill>
                <a:latin typeface="Calibri"/>
                <a:cs typeface="Calibri"/>
              </a:rPr>
              <a:t> </a:t>
            </a:r>
            <a:r>
              <a:rPr sz="1100" dirty="0">
                <a:solidFill>
                  <a:srgbClr val="000000"/>
                </a:solidFill>
                <a:latin typeface="Calibri"/>
                <a:cs typeface="Calibri"/>
              </a:rPr>
              <a:t>Controla a alimentação</a:t>
            </a:r>
            <a:r>
              <a:rPr sz="1100" spc="18" dirty="0">
                <a:solidFill>
                  <a:srgbClr val="000000"/>
                </a:solidFill>
                <a:latin typeface="Calibri"/>
                <a:cs typeface="Calibri"/>
              </a:rPr>
              <a:t> </a:t>
            </a:r>
            <a:r>
              <a:rPr sz="1100" dirty="0">
                <a:solidFill>
                  <a:srgbClr val="000000"/>
                </a:solidFill>
                <a:latin typeface="Calibri"/>
                <a:cs typeface="Calibri"/>
              </a:rPr>
              <a:t>para</a:t>
            </a:r>
          </a:p>
          <a:p>
            <a:pPr marL="0" marR="0">
              <a:lnSpc>
                <a:spcPts val="1344"/>
              </a:lnSpc>
              <a:spcBef>
                <a:spcPts val="50"/>
              </a:spcBef>
              <a:spcAft>
                <a:spcPts val="0"/>
              </a:spcAft>
            </a:pPr>
            <a:r>
              <a:rPr sz="1100" dirty="0">
                <a:solidFill>
                  <a:srgbClr val="000000"/>
                </a:solidFill>
                <a:latin typeface="Calibri"/>
                <a:cs typeface="Calibri"/>
              </a:rPr>
              <a:t>a iluminação do painel de instrumentos, buzina, piscas, descanso lateral, relé de</a:t>
            </a:r>
          </a:p>
          <a:p>
            <a:pPr marL="0" marR="0">
              <a:lnSpc>
                <a:spcPts val="1343"/>
              </a:lnSpc>
              <a:spcBef>
                <a:spcPts val="0"/>
              </a:spcBef>
              <a:spcAft>
                <a:spcPts val="0"/>
              </a:spcAft>
            </a:pPr>
            <a:r>
              <a:rPr sz="1100" dirty="0">
                <a:solidFill>
                  <a:srgbClr val="000000"/>
                </a:solidFill>
                <a:latin typeface="Calibri"/>
                <a:cs typeface="Calibri"/>
              </a:rPr>
              <a:t>arranque do motor. Fusível de reposição 15A</a:t>
            </a:r>
            <a:r>
              <a:rPr sz="1100" spc="-22" dirty="0">
                <a:solidFill>
                  <a:srgbClr val="000000"/>
                </a:solidFill>
                <a:latin typeface="Calibri"/>
                <a:cs typeface="Calibri"/>
              </a:rPr>
              <a:t> </a:t>
            </a:r>
            <a:r>
              <a:rPr sz="1100" dirty="0">
                <a:solidFill>
                  <a:srgbClr val="000000"/>
                </a:solidFill>
                <a:latin typeface="Calibri"/>
                <a:cs typeface="Calibri"/>
              </a:rPr>
              <a:t>(1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cor vermelha na caixa</a:t>
            </a:r>
            <a:r>
              <a:rPr sz="1100" spc="-22" dirty="0">
                <a:solidFill>
                  <a:srgbClr val="000000"/>
                </a:solidFill>
                <a:latin typeface="Calibri"/>
                <a:cs typeface="Calibri"/>
              </a:rPr>
              <a:t> </a:t>
            </a:r>
            <a:r>
              <a:rPr sz="1100" dirty="0">
                <a:solidFill>
                  <a:srgbClr val="000000"/>
                </a:solidFill>
                <a:latin typeface="Calibri"/>
                <a:cs typeface="Calibri"/>
              </a:rPr>
              <a:t>de</a:t>
            </a:r>
          </a:p>
          <a:p>
            <a:pPr marL="0" marR="0">
              <a:lnSpc>
                <a:spcPts val="1344"/>
              </a:lnSpc>
              <a:spcBef>
                <a:spcPts val="50"/>
              </a:spcBef>
              <a:spcAft>
                <a:spcPts val="0"/>
              </a:spcAft>
            </a:pPr>
            <a:r>
              <a:rPr sz="1100" dirty="0">
                <a:solidFill>
                  <a:srgbClr val="000000"/>
                </a:solidFill>
                <a:latin typeface="Calibri"/>
                <a:cs typeface="Calibri"/>
              </a:rPr>
              <a:t>fusíveis).</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111</a:t>
            </a:r>
          </a:p>
        </p:txBody>
      </p:sp>
      <p:sp>
        <p:nvSpPr>
          <p:cNvPr id="14" name="object 6">
            <a:extLst>
              <a:ext uri="{FF2B5EF4-FFF2-40B4-BE49-F238E27FC236}">
                <a16:creationId xmlns:a16="http://schemas.microsoft.com/office/drawing/2014/main" id="{548A2BBA-E2AB-823B-C5DB-7BC7D6DE4B53}"/>
              </a:ext>
            </a:extLst>
          </p:cNvPr>
          <p:cNvSpPr txBox="1"/>
          <p:nvPr/>
        </p:nvSpPr>
        <p:spPr>
          <a:xfrm>
            <a:off x="834472" y="734325"/>
            <a:ext cx="1194649" cy="224134"/>
          </a:xfrm>
          <a:prstGeom prst="rect">
            <a:avLst/>
          </a:prstGeom>
          <a:solidFill>
            <a:schemeClr val="bg1"/>
          </a:solidFill>
        </p:spPr>
        <p:txBody>
          <a:bodyPr vert="horz" wrap="square" lIns="0" tIns="0" rIns="0" bIns="0" rtlCol="0">
            <a:spAutoFit/>
          </a:bodyPr>
          <a:lstStyle/>
          <a:p>
            <a:pPr marL="0" marR="0">
              <a:lnSpc>
                <a:spcPts val="1464"/>
              </a:lnSpc>
              <a:spcBef>
                <a:spcPts val="0"/>
              </a:spcBef>
              <a:spcAft>
                <a:spcPts val="0"/>
              </a:spcAft>
            </a:pPr>
            <a:r>
              <a:rPr sz="1200" b="1" dirty="0">
                <a:solidFill>
                  <a:srgbClr val="000000"/>
                </a:solidFill>
                <a:latin typeface="Calibri"/>
                <a:cs typeface="Calibri"/>
              </a:rPr>
              <a:t>Caixa de fusíveis</a:t>
            </a:r>
          </a:p>
        </p:txBody>
      </p:sp>
      <p:sp>
        <p:nvSpPr>
          <p:cNvPr id="15" name="object 4">
            <a:extLst>
              <a:ext uri="{FF2B5EF4-FFF2-40B4-BE49-F238E27FC236}">
                <a16:creationId xmlns:a16="http://schemas.microsoft.com/office/drawing/2014/main" id="{988BFB88-113E-FE80-9CFA-43D7E1E8D3DC}"/>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576072" y="3423920"/>
            <a:ext cx="6301740" cy="75133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76072" y="2689352"/>
            <a:ext cx="6301740" cy="632460"/>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5821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5" name="object 5"/>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6" name="object 6"/>
          <p:cNvSpPr txBox="1"/>
          <p:nvPr/>
        </p:nvSpPr>
        <p:spPr>
          <a:xfrm>
            <a:off x="576072" y="730088"/>
            <a:ext cx="642482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Fusível para a alimentação do sistema</a:t>
            </a:r>
            <a:r>
              <a:rPr sz="1100" spc="-20" dirty="0">
                <a:solidFill>
                  <a:srgbClr val="000000"/>
                </a:solidFill>
                <a:latin typeface="Calibri"/>
                <a:cs typeface="Calibri"/>
              </a:rPr>
              <a:t> </a:t>
            </a:r>
            <a:r>
              <a:rPr sz="1100" dirty="0">
                <a:solidFill>
                  <a:srgbClr val="000000"/>
                </a:solidFill>
                <a:latin typeface="Calibri"/>
                <a:cs typeface="Calibri"/>
              </a:rPr>
              <a:t>EFI (10A).</a:t>
            </a:r>
            <a:r>
              <a:rPr sz="1100" spc="-21" dirty="0">
                <a:solidFill>
                  <a:srgbClr val="000000"/>
                </a:solidFill>
                <a:latin typeface="Calibri"/>
                <a:cs typeface="Calibri"/>
              </a:rPr>
              <a:t> </a:t>
            </a:r>
            <a:r>
              <a:rPr sz="1100" dirty="0">
                <a:solidFill>
                  <a:srgbClr val="000000"/>
                </a:solidFill>
                <a:latin typeface="Calibri"/>
                <a:cs typeface="Calibri"/>
              </a:rPr>
              <a:t>Controla a alimentação para</a:t>
            </a:r>
            <a:r>
              <a:rPr sz="1100" spc="-15" dirty="0">
                <a:solidFill>
                  <a:srgbClr val="000000"/>
                </a:solidFill>
                <a:latin typeface="Calibri"/>
                <a:cs typeface="Calibri"/>
              </a:rPr>
              <a:t> </a:t>
            </a:r>
            <a:r>
              <a:rPr sz="1100" dirty="0">
                <a:solidFill>
                  <a:srgbClr val="000000"/>
                </a:solidFill>
                <a:latin typeface="Calibri"/>
                <a:cs typeface="Calibri"/>
              </a:rPr>
              <a:t>a ECU do sistema</a:t>
            </a:r>
            <a:r>
              <a:rPr sz="1100" spc="-20" dirty="0">
                <a:solidFill>
                  <a:srgbClr val="000000"/>
                </a:solidFill>
                <a:latin typeface="Calibri"/>
                <a:cs typeface="Calibri"/>
              </a:rPr>
              <a:t> </a:t>
            </a:r>
            <a:r>
              <a:rPr sz="1100" dirty="0">
                <a:solidFill>
                  <a:srgbClr val="000000"/>
                </a:solidFill>
                <a:latin typeface="Calibri"/>
                <a:cs typeface="Calibri"/>
              </a:rPr>
              <a:t>de injeção,</a:t>
            </a:r>
          </a:p>
          <a:p>
            <a:pPr marL="0" marR="0">
              <a:lnSpc>
                <a:spcPts val="1344"/>
              </a:lnSpc>
              <a:spcBef>
                <a:spcPts val="50"/>
              </a:spcBef>
              <a:spcAft>
                <a:spcPts val="0"/>
              </a:spcAft>
            </a:pPr>
            <a:r>
              <a:rPr sz="1100" dirty="0">
                <a:solidFill>
                  <a:srgbClr val="000000"/>
                </a:solidFill>
                <a:latin typeface="Calibri"/>
                <a:cs typeface="Calibri"/>
              </a:rPr>
              <a:t>sensor </a:t>
            </a:r>
            <a:r>
              <a:rPr sz="1100" spc="-15">
                <a:solidFill>
                  <a:srgbClr val="000000"/>
                </a:solidFill>
                <a:latin typeface="Calibri"/>
                <a:cs typeface="Calibri"/>
              </a:rPr>
              <a:t>de</a:t>
            </a:r>
            <a:r>
              <a:rPr sz="1100" spc="10">
                <a:solidFill>
                  <a:srgbClr val="000000"/>
                </a:solidFill>
                <a:latin typeface="Calibri"/>
                <a:cs typeface="Calibri"/>
              </a:rPr>
              <a:t> </a:t>
            </a:r>
            <a:r>
              <a:rPr sz="1100">
                <a:solidFill>
                  <a:srgbClr val="000000"/>
                </a:solidFill>
                <a:latin typeface="Calibri"/>
                <a:cs typeface="Calibri"/>
              </a:rPr>
              <a:t>oxig</a:t>
            </a:r>
            <a:r>
              <a:rPr lang="pt-BR" sz="1100">
                <a:solidFill>
                  <a:srgbClr val="000000"/>
                </a:solidFill>
                <a:latin typeface="Calibri"/>
                <a:cs typeface="Calibri"/>
              </a:rPr>
              <a:t>e</a:t>
            </a:r>
            <a:r>
              <a:rPr sz="1100">
                <a:solidFill>
                  <a:srgbClr val="000000"/>
                </a:solidFill>
                <a:latin typeface="Calibri"/>
                <a:cs typeface="Calibri"/>
              </a:rPr>
              <a:t>nio, eletroválvula </a:t>
            </a:r>
            <a:r>
              <a:rPr sz="1100" spc="-15" dirty="0">
                <a:solidFill>
                  <a:srgbClr val="000000"/>
                </a:solidFill>
                <a:latin typeface="Calibri"/>
                <a:cs typeface="Calibri"/>
              </a:rPr>
              <a:t>do</a:t>
            </a:r>
            <a:r>
              <a:rPr sz="1100" spc="33" dirty="0">
                <a:solidFill>
                  <a:srgbClr val="000000"/>
                </a:solidFill>
                <a:latin typeface="Calibri"/>
                <a:cs typeface="Calibri"/>
              </a:rPr>
              <a:t> </a:t>
            </a:r>
            <a:r>
              <a:rPr sz="1100" dirty="0">
                <a:solidFill>
                  <a:srgbClr val="000000"/>
                </a:solidFill>
                <a:latin typeface="Calibri"/>
                <a:cs typeface="Calibri"/>
              </a:rPr>
              <a:t>canister, injetor de combustível e bobina de ignição. Fusível de reposição</a:t>
            </a:r>
          </a:p>
          <a:p>
            <a:pPr marL="0" marR="0">
              <a:lnSpc>
                <a:spcPts val="1344"/>
              </a:lnSpc>
              <a:spcBef>
                <a:spcPts val="0"/>
              </a:spcBef>
              <a:spcAft>
                <a:spcPts val="0"/>
              </a:spcAft>
            </a:pPr>
            <a:r>
              <a:rPr sz="1100" dirty="0">
                <a:solidFill>
                  <a:srgbClr val="000000"/>
                </a:solidFill>
                <a:latin typeface="Calibri"/>
                <a:cs typeface="Calibri"/>
              </a:rPr>
              <a:t>10A (1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cor azul na caixa</a:t>
            </a:r>
            <a:r>
              <a:rPr sz="1100" spc="-15" dirty="0">
                <a:solidFill>
                  <a:srgbClr val="000000"/>
                </a:solidFill>
                <a:latin typeface="Calibri"/>
                <a:cs typeface="Calibri"/>
              </a:rPr>
              <a:t> </a:t>
            </a:r>
            <a:r>
              <a:rPr sz="1100" dirty="0">
                <a:solidFill>
                  <a:srgbClr val="000000"/>
                </a:solidFill>
                <a:latin typeface="Calibri"/>
                <a:cs typeface="Calibri"/>
              </a:rPr>
              <a:t>de fusíveis).</a:t>
            </a:r>
          </a:p>
        </p:txBody>
      </p:sp>
      <p:sp>
        <p:nvSpPr>
          <p:cNvPr id="7" name="object 7"/>
          <p:cNvSpPr txBox="1"/>
          <p:nvPr/>
        </p:nvSpPr>
        <p:spPr>
          <a:xfrm>
            <a:off x="576072" y="1292444"/>
            <a:ext cx="637282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Fusível para a alimentação da ventoinha elétrica (10A). Controla a alimentação da ventoinha elétrica. Fusível</a:t>
            </a:r>
          </a:p>
          <a:p>
            <a:pPr marL="0" marR="0">
              <a:lnSpc>
                <a:spcPts val="1344"/>
              </a:lnSpc>
              <a:spcBef>
                <a:spcPts val="50"/>
              </a:spcBef>
              <a:spcAft>
                <a:spcPts val="0"/>
              </a:spcAft>
            </a:pPr>
            <a:r>
              <a:rPr sz="1100" dirty="0">
                <a:solidFill>
                  <a:srgbClr val="000000"/>
                </a:solidFill>
                <a:latin typeface="Calibri"/>
                <a:cs typeface="Calibri"/>
              </a:rPr>
              <a:t>de reposição 10A (1 de cor</a:t>
            </a:r>
            <a:r>
              <a:rPr sz="1100" spc="-16" dirty="0">
                <a:solidFill>
                  <a:srgbClr val="000000"/>
                </a:solidFill>
                <a:latin typeface="Calibri"/>
                <a:cs typeface="Calibri"/>
              </a:rPr>
              <a:t> </a:t>
            </a:r>
            <a:r>
              <a:rPr sz="1100" dirty="0">
                <a:solidFill>
                  <a:srgbClr val="000000"/>
                </a:solidFill>
                <a:latin typeface="Calibri"/>
                <a:cs typeface="Calibri"/>
              </a:rPr>
              <a:t>azul na caixa de fusíveis).</a:t>
            </a:r>
          </a:p>
        </p:txBody>
      </p:sp>
      <p:sp>
        <p:nvSpPr>
          <p:cNvPr id="8" name="object 8"/>
          <p:cNvSpPr txBox="1"/>
          <p:nvPr/>
        </p:nvSpPr>
        <p:spPr>
          <a:xfrm>
            <a:off x="576072" y="1684112"/>
            <a:ext cx="603755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Fusível para a alimentação da bomba</a:t>
            </a:r>
            <a:r>
              <a:rPr sz="1100" spc="-16" dirty="0">
                <a:solidFill>
                  <a:srgbClr val="000000"/>
                </a:solidFill>
                <a:latin typeface="Calibri"/>
                <a:cs typeface="Calibri"/>
              </a:rPr>
              <a:t> </a:t>
            </a:r>
            <a:r>
              <a:rPr sz="1100" dirty="0">
                <a:solidFill>
                  <a:srgbClr val="000000"/>
                </a:solidFill>
                <a:latin typeface="Calibri"/>
                <a:cs typeface="Calibri"/>
              </a:rPr>
              <a:t>de gasolina (10A). Controla a alimentação</a:t>
            </a:r>
            <a:r>
              <a:rPr sz="1100" spc="19" dirty="0">
                <a:solidFill>
                  <a:srgbClr val="000000"/>
                </a:solidFill>
                <a:latin typeface="Calibri"/>
                <a:cs typeface="Calibri"/>
              </a:rPr>
              <a:t> </a:t>
            </a:r>
            <a:r>
              <a:rPr sz="1100" dirty="0">
                <a:solidFill>
                  <a:srgbClr val="000000"/>
                </a:solidFill>
                <a:latin typeface="Calibri"/>
                <a:cs typeface="Calibri"/>
              </a:rPr>
              <a:t>da bomba de</a:t>
            </a:r>
            <a:r>
              <a:rPr sz="1100" spc="22" dirty="0">
                <a:solidFill>
                  <a:srgbClr val="000000"/>
                </a:solidFill>
                <a:latin typeface="Calibri"/>
                <a:cs typeface="Calibri"/>
              </a:rPr>
              <a:t> </a:t>
            </a:r>
            <a:r>
              <a:rPr sz="1100" dirty="0">
                <a:solidFill>
                  <a:srgbClr val="000000"/>
                </a:solidFill>
                <a:latin typeface="Calibri"/>
                <a:cs typeface="Calibri"/>
              </a:rPr>
              <a:t>gasolina.</a:t>
            </a:r>
          </a:p>
          <a:p>
            <a:pPr marL="0" marR="0">
              <a:lnSpc>
                <a:spcPts val="1344"/>
              </a:lnSpc>
              <a:spcBef>
                <a:spcPts val="50"/>
              </a:spcBef>
              <a:spcAft>
                <a:spcPts val="0"/>
              </a:spcAft>
            </a:pPr>
            <a:r>
              <a:rPr sz="1100" dirty="0">
                <a:solidFill>
                  <a:srgbClr val="000000"/>
                </a:solidFill>
                <a:latin typeface="Calibri"/>
                <a:cs typeface="Calibri"/>
              </a:rPr>
              <a:t>Fusível de reposição</a:t>
            </a:r>
            <a:r>
              <a:rPr sz="1100" spc="12" dirty="0">
                <a:solidFill>
                  <a:srgbClr val="000000"/>
                </a:solidFill>
                <a:latin typeface="Calibri"/>
                <a:cs typeface="Calibri"/>
              </a:rPr>
              <a:t> </a:t>
            </a:r>
            <a:r>
              <a:rPr sz="1100" dirty="0">
                <a:solidFill>
                  <a:srgbClr val="000000"/>
                </a:solidFill>
                <a:latin typeface="Calibri"/>
                <a:cs typeface="Calibri"/>
              </a:rPr>
              <a:t>10A</a:t>
            </a:r>
            <a:r>
              <a:rPr sz="1100" spc="-12" dirty="0">
                <a:solidFill>
                  <a:srgbClr val="000000"/>
                </a:solidFill>
                <a:latin typeface="Calibri"/>
                <a:cs typeface="Calibri"/>
              </a:rPr>
              <a:t> </a:t>
            </a:r>
            <a:r>
              <a:rPr sz="1100" dirty="0">
                <a:solidFill>
                  <a:srgbClr val="000000"/>
                </a:solidFill>
                <a:latin typeface="Calibri"/>
                <a:cs typeface="Calibri"/>
              </a:rPr>
              <a:t>(2</a:t>
            </a:r>
            <a:r>
              <a:rPr sz="1100" spc="-17" dirty="0">
                <a:solidFill>
                  <a:srgbClr val="000000"/>
                </a:solidFill>
                <a:latin typeface="Calibri"/>
                <a:cs typeface="Calibri"/>
              </a:rPr>
              <a:t> </a:t>
            </a:r>
            <a:r>
              <a:rPr sz="1100" dirty="0">
                <a:solidFill>
                  <a:srgbClr val="000000"/>
                </a:solidFill>
                <a:latin typeface="Calibri"/>
                <a:cs typeface="Calibri"/>
              </a:rPr>
              <a:t>de cor vermelha na caixa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fusíveis).</a:t>
            </a:r>
          </a:p>
        </p:txBody>
      </p:sp>
      <p:sp>
        <p:nvSpPr>
          <p:cNvPr id="9" name="object 9"/>
          <p:cNvSpPr txBox="1"/>
          <p:nvPr/>
        </p:nvSpPr>
        <p:spPr>
          <a:xfrm>
            <a:off x="576072" y="2296760"/>
            <a:ext cx="6060400"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Após verificar ou trocar um fusível,</a:t>
            </a:r>
            <a:r>
              <a:rPr sz="1100" spc="-18" dirty="0">
                <a:solidFill>
                  <a:srgbClr val="000000"/>
                </a:solidFill>
                <a:latin typeface="Calibri"/>
                <a:cs typeface="Calibri"/>
              </a:rPr>
              <a:t> </a:t>
            </a:r>
            <a:r>
              <a:rPr sz="1100" dirty="0">
                <a:solidFill>
                  <a:srgbClr val="000000"/>
                </a:solidFill>
                <a:latin typeface="Calibri"/>
                <a:cs typeface="Calibri"/>
              </a:rPr>
              <a:t>coloque bem a tampa da caixa de fusíveis ou pode provocar</a:t>
            </a:r>
            <a:r>
              <a:rPr sz="1100" spc="-15" dirty="0">
                <a:solidFill>
                  <a:srgbClr val="000000"/>
                </a:solidFill>
                <a:latin typeface="Calibri"/>
                <a:cs typeface="Calibri"/>
              </a:rPr>
              <a:t> </a:t>
            </a:r>
            <a:r>
              <a:rPr sz="1100" dirty="0">
                <a:solidFill>
                  <a:srgbClr val="000000"/>
                </a:solidFill>
                <a:latin typeface="Calibri"/>
                <a:cs typeface="Calibri"/>
              </a:rPr>
              <a:t>um mau</a:t>
            </a:r>
          </a:p>
          <a:p>
            <a:pPr marL="0" marR="0">
              <a:lnSpc>
                <a:spcPts val="1344"/>
              </a:lnSpc>
              <a:spcBef>
                <a:spcPts val="50"/>
              </a:spcBef>
              <a:spcAft>
                <a:spcPts val="0"/>
              </a:spcAft>
            </a:pPr>
            <a:r>
              <a:rPr sz="1100" dirty="0">
                <a:solidFill>
                  <a:srgbClr val="000000"/>
                </a:solidFill>
                <a:latin typeface="Calibri"/>
                <a:cs typeface="Calibri"/>
              </a:rPr>
              <a:t>funcionamento elétrico num</a:t>
            </a:r>
            <a:r>
              <a:rPr sz="1100" spc="23" dirty="0">
                <a:solidFill>
                  <a:srgbClr val="000000"/>
                </a:solidFill>
                <a:latin typeface="Calibri"/>
                <a:cs typeface="Calibri"/>
              </a:rPr>
              <a:t> </a:t>
            </a:r>
            <a:r>
              <a:rPr sz="1100" dirty="0">
                <a:solidFill>
                  <a:srgbClr val="000000"/>
                </a:solidFill>
                <a:latin typeface="Calibri"/>
                <a:cs typeface="Calibri"/>
              </a:rPr>
              <a:t>dia de chuva</a:t>
            </a:r>
            <a:r>
              <a:rPr sz="1100" spc="-17"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após</a:t>
            </a:r>
            <a:r>
              <a:rPr sz="1100" spc="16" dirty="0">
                <a:solidFill>
                  <a:srgbClr val="000000"/>
                </a:solidFill>
                <a:latin typeface="Calibri"/>
                <a:cs typeface="Calibri"/>
              </a:rPr>
              <a:t> </a:t>
            </a:r>
            <a:r>
              <a:rPr sz="1100" spc="-11" dirty="0">
                <a:solidFill>
                  <a:srgbClr val="000000"/>
                </a:solidFill>
                <a:latin typeface="Calibri"/>
                <a:cs typeface="Calibri"/>
              </a:rPr>
              <a:t>uma</a:t>
            </a:r>
            <a:r>
              <a:rPr sz="1100" spc="13" dirty="0">
                <a:solidFill>
                  <a:srgbClr val="000000"/>
                </a:solidFill>
                <a:latin typeface="Calibri"/>
                <a:cs typeface="Calibri"/>
              </a:rPr>
              <a:t> </a:t>
            </a:r>
            <a:r>
              <a:rPr sz="1100" dirty="0">
                <a:solidFill>
                  <a:srgbClr val="000000"/>
                </a:solidFill>
                <a:latin typeface="Calibri"/>
                <a:cs typeface="Calibri"/>
              </a:rPr>
              <a:t>lavagem.</a:t>
            </a:r>
          </a:p>
        </p:txBody>
      </p:sp>
      <p:sp>
        <p:nvSpPr>
          <p:cNvPr id="10" name="object 10"/>
          <p:cNvSpPr txBox="1"/>
          <p:nvPr/>
        </p:nvSpPr>
        <p:spPr>
          <a:xfrm>
            <a:off x="3369564" y="2696048"/>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11" name="object 11"/>
          <p:cNvSpPr txBox="1"/>
          <p:nvPr/>
        </p:nvSpPr>
        <p:spPr>
          <a:xfrm>
            <a:off x="647700" y="2923621"/>
            <a:ext cx="6293729"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Se um fusível se fundir em</a:t>
            </a:r>
            <a:r>
              <a:rPr sz="1100" spc="-14" dirty="0">
                <a:solidFill>
                  <a:srgbClr val="000000"/>
                </a:solidFill>
                <a:latin typeface="Calibri"/>
                <a:cs typeface="Calibri"/>
              </a:rPr>
              <a:t> </a:t>
            </a:r>
            <a:r>
              <a:rPr sz="1100" dirty="0">
                <a:solidFill>
                  <a:srgbClr val="000000"/>
                </a:solidFill>
                <a:latin typeface="Calibri"/>
                <a:cs typeface="Calibri"/>
              </a:rPr>
              <a:t>pouco tempo, isto indica um mau funcionamento do</a:t>
            </a:r>
            <a:r>
              <a:rPr sz="1100" spc="15" dirty="0">
                <a:solidFill>
                  <a:srgbClr val="000000"/>
                </a:solidFill>
                <a:latin typeface="Calibri"/>
                <a:cs typeface="Calibri"/>
              </a:rPr>
              <a:t> </a:t>
            </a:r>
            <a:r>
              <a:rPr sz="1100" dirty="0">
                <a:solidFill>
                  <a:srgbClr val="000000"/>
                </a:solidFill>
                <a:latin typeface="Calibri"/>
                <a:cs typeface="Calibri"/>
              </a:rPr>
              <a:t>sistema elétrico.</a:t>
            </a:r>
            <a:r>
              <a:rPr sz="1100" spc="15" dirty="0">
                <a:solidFill>
                  <a:srgbClr val="000000"/>
                </a:solidFill>
                <a:latin typeface="Calibri"/>
                <a:cs typeface="Calibri"/>
              </a:rPr>
              <a:t> </a:t>
            </a:r>
            <a:r>
              <a:rPr sz="1100" dirty="0">
                <a:solidFill>
                  <a:srgbClr val="000000"/>
                </a:solidFill>
                <a:latin typeface="Calibri"/>
                <a:cs typeface="Calibri"/>
              </a:rPr>
              <a:t>Coloque-se</a:t>
            </a:r>
          </a:p>
          <a:p>
            <a:pPr marL="0" marR="0">
              <a:lnSpc>
                <a:spcPts val="1343"/>
              </a:lnSpc>
              <a:spcBef>
                <a:spcPts val="50"/>
              </a:spcBef>
              <a:spcAft>
                <a:spcPts val="0"/>
              </a:spcAft>
            </a:pPr>
            <a:r>
              <a:rPr sz="1100" dirty="0">
                <a:solidFill>
                  <a:srgbClr val="000000"/>
                </a:solidFill>
                <a:latin typeface="Calibri"/>
                <a:cs typeface="Calibri"/>
              </a:rPr>
              <a:t>de imediato </a:t>
            </a:r>
            <a:r>
              <a:rPr sz="1100">
                <a:solidFill>
                  <a:srgbClr val="000000"/>
                </a:solidFill>
                <a:latin typeface="Calibri"/>
                <a:cs typeface="Calibri"/>
              </a:rPr>
              <a:t>em</a:t>
            </a:r>
            <a:r>
              <a:rPr sz="1100" spc="16">
                <a:solidFill>
                  <a:srgbClr val="000000"/>
                </a:solidFill>
                <a:latin typeface="Calibri"/>
                <a:cs typeface="Calibri"/>
              </a:rPr>
              <a:t> </a:t>
            </a:r>
            <a:r>
              <a:rPr sz="1100">
                <a:solidFill>
                  <a:srgbClr val="000000"/>
                </a:solidFill>
                <a:latin typeface="Calibri"/>
                <a:cs typeface="Calibri"/>
              </a:rPr>
              <a:t>contato </a:t>
            </a:r>
            <a:r>
              <a:rPr sz="1100" dirty="0">
                <a:solidFill>
                  <a:srgbClr val="000000"/>
                </a:solidFill>
                <a:latin typeface="Calibri"/>
                <a:cs typeface="Calibri"/>
              </a:rPr>
              <a:t>com a sua</a:t>
            </a:r>
            <a:r>
              <a:rPr sz="1100" spc="-19" dirty="0">
                <a:solidFill>
                  <a:srgbClr val="000000"/>
                </a:solidFill>
                <a:latin typeface="Calibri"/>
                <a:cs typeface="Calibri"/>
              </a:rPr>
              <a:t> </a:t>
            </a:r>
            <a:r>
              <a:rPr sz="1100" dirty="0">
                <a:solidFill>
                  <a:srgbClr val="000000"/>
                </a:solidFill>
                <a:latin typeface="Calibri"/>
                <a:cs typeface="Calibri"/>
              </a:rPr>
              <a:t>Oficina Autorizada VOGE.</a:t>
            </a:r>
          </a:p>
        </p:txBody>
      </p:sp>
      <p:sp>
        <p:nvSpPr>
          <p:cNvPr id="12" name="object 12"/>
          <p:cNvSpPr txBox="1"/>
          <p:nvPr/>
        </p:nvSpPr>
        <p:spPr>
          <a:xfrm>
            <a:off x="3485388" y="3429092"/>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3" name="object 13"/>
          <p:cNvSpPr txBox="1"/>
          <p:nvPr/>
        </p:nvSpPr>
        <p:spPr>
          <a:xfrm>
            <a:off x="647700" y="3656664"/>
            <a:ext cx="6304120"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É necessário usar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fusível específico e não o substituir por</a:t>
            </a:r>
            <a:r>
              <a:rPr sz="1100" spc="-13" dirty="0">
                <a:solidFill>
                  <a:srgbClr val="000000"/>
                </a:solidFill>
                <a:latin typeface="Calibri"/>
                <a:cs typeface="Calibri"/>
              </a:rPr>
              <a:t> </a:t>
            </a:r>
            <a:r>
              <a:rPr sz="1100" dirty="0">
                <a:solidFill>
                  <a:srgbClr val="000000"/>
                </a:solidFill>
                <a:latin typeface="Calibri"/>
                <a:cs typeface="Calibri"/>
              </a:rPr>
              <a:t>um fio metálico ou papel de alumínio. Não faça</a:t>
            </a:r>
          </a:p>
          <a:p>
            <a:pPr marL="0" marR="0">
              <a:lnSpc>
                <a:spcPts val="1344"/>
              </a:lnSpc>
              <a:spcBef>
                <a:spcPts val="50"/>
              </a:spcBef>
              <a:spcAft>
                <a:spcPts val="0"/>
              </a:spcAft>
            </a:pPr>
            <a:r>
              <a:rPr sz="1100" dirty="0">
                <a:solidFill>
                  <a:srgbClr val="000000"/>
                </a:solidFill>
                <a:latin typeface="Calibri"/>
                <a:cs typeface="Calibri"/>
              </a:rPr>
              <a:t>uma</a:t>
            </a:r>
            <a:r>
              <a:rPr sz="1100" spc="-13" dirty="0">
                <a:solidFill>
                  <a:srgbClr val="000000"/>
                </a:solidFill>
                <a:latin typeface="Calibri"/>
                <a:cs typeface="Calibri"/>
              </a:rPr>
              <a:t> </a:t>
            </a:r>
            <a:r>
              <a:rPr sz="1100" dirty="0">
                <a:solidFill>
                  <a:srgbClr val="000000"/>
                </a:solidFill>
                <a:latin typeface="Calibri"/>
                <a:cs typeface="Calibri"/>
              </a:rPr>
              <a:t>ponte ou use fusíveis</a:t>
            </a:r>
            <a:r>
              <a:rPr sz="1100" spc="-16" dirty="0">
                <a:solidFill>
                  <a:srgbClr val="000000"/>
                </a:solidFill>
                <a:latin typeface="Calibri"/>
                <a:cs typeface="Calibri"/>
              </a:rPr>
              <a:t> </a:t>
            </a:r>
            <a:r>
              <a:rPr sz="1100" dirty="0">
                <a:solidFill>
                  <a:srgbClr val="000000"/>
                </a:solidFill>
                <a:latin typeface="Calibri"/>
                <a:cs typeface="Calibri"/>
              </a:rPr>
              <a:t>diferentes</a:t>
            </a:r>
            <a:r>
              <a:rPr sz="1100" spc="-11" dirty="0">
                <a:solidFill>
                  <a:srgbClr val="000000"/>
                </a:solidFill>
                <a:latin typeface="Calibri"/>
                <a:cs typeface="Calibri"/>
              </a:rPr>
              <a:t> </a:t>
            </a:r>
            <a:r>
              <a:rPr sz="1100" dirty="0">
                <a:solidFill>
                  <a:srgbClr val="000000"/>
                </a:solidFill>
                <a:latin typeface="Calibri"/>
                <a:cs typeface="Calibri"/>
              </a:rPr>
              <a:t>dos especificados, já </a:t>
            </a:r>
            <a:r>
              <a:rPr sz="1100">
                <a:solidFill>
                  <a:srgbClr val="000000"/>
                </a:solidFill>
                <a:latin typeface="Calibri"/>
                <a:cs typeface="Calibri"/>
              </a:rPr>
              <a:t>que </a:t>
            </a:r>
            <a:r>
              <a:rPr lang="pt-BR" sz="1100">
                <a:solidFill>
                  <a:srgbClr val="000000"/>
                </a:solidFill>
                <a:latin typeface="Calibri"/>
                <a:cs typeface="Calibri"/>
              </a:rPr>
              <a:t>isso </a:t>
            </a:r>
            <a:r>
              <a:rPr sz="1100">
                <a:solidFill>
                  <a:srgbClr val="000000"/>
                </a:solidFill>
                <a:latin typeface="Calibri"/>
                <a:cs typeface="Calibri"/>
              </a:rPr>
              <a:t>pode</a:t>
            </a:r>
            <a:r>
              <a:rPr sz="1100" spc="-14">
                <a:solidFill>
                  <a:srgbClr val="000000"/>
                </a:solidFill>
                <a:latin typeface="Calibri"/>
                <a:cs typeface="Calibri"/>
              </a:rPr>
              <a:t> </a:t>
            </a:r>
            <a:r>
              <a:rPr sz="1100" dirty="0">
                <a:solidFill>
                  <a:srgbClr val="000000"/>
                </a:solidFill>
                <a:latin typeface="Calibri"/>
                <a:cs typeface="Calibri"/>
              </a:rPr>
              <a:t>provocar </a:t>
            </a:r>
            <a:r>
              <a:rPr sz="1100" spc="-15" dirty="0">
                <a:solidFill>
                  <a:srgbClr val="000000"/>
                </a:solidFill>
                <a:latin typeface="Calibri"/>
                <a:cs typeface="Calibri"/>
              </a:rPr>
              <a:t>um</a:t>
            </a:r>
            <a:r>
              <a:rPr sz="1100" spc="25" dirty="0">
                <a:solidFill>
                  <a:srgbClr val="000000"/>
                </a:solidFill>
                <a:latin typeface="Calibri"/>
                <a:cs typeface="Calibri"/>
              </a:rPr>
              <a:t> </a:t>
            </a:r>
            <a:r>
              <a:rPr sz="1100">
                <a:solidFill>
                  <a:srgbClr val="000000"/>
                </a:solidFill>
                <a:latin typeface="Calibri"/>
                <a:cs typeface="Calibri"/>
              </a:rPr>
              <a:t>incêndio</a:t>
            </a:r>
            <a:r>
              <a:rPr sz="1100" spc="20">
                <a:solidFill>
                  <a:srgbClr val="000000"/>
                </a:solidFill>
                <a:latin typeface="Calibri"/>
                <a:cs typeface="Calibri"/>
              </a:rPr>
              <a:t> </a:t>
            </a:r>
            <a:r>
              <a:rPr sz="1100">
                <a:solidFill>
                  <a:srgbClr val="000000"/>
                </a:solidFill>
                <a:latin typeface="Calibri"/>
                <a:cs typeface="Calibri"/>
              </a:rPr>
              <a:t>na</a:t>
            </a:r>
            <a:r>
              <a:rPr lang="pt-BR" sz="1100">
                <a:solidFill>
                  <a:srgbClr val="000000"/>
                </a:solidFill>
                <a:latin typeface="Calibri"/>
                <a:cs typeface="Calibri"/>
              </a:rPr>
              <a:t> </a:t>
            </a:r>
            <a:r>
              <a:rPr sz="1100">
                <a:solidFill>
                  <a:srgbClr val="000000"/>
                </a:solidFill>
                <a:latin typeface="Calibri"/>
                <a:cs typeface="Calibri"/>
              </a:rPr>
              <a:t>moto</a:t>
            </a:r>
            <a:r>
              <a:rPr sz="1100" dirty="0">
                <a:solidFill>
                  <a:srgbClr val="000000"/>
                </a:solidFill>
                <a:latin typeface="Calibri"/>
                <a:cs typeface="Calibri"/>
              </a:rPr>
              <a:t>.</a:t>
            </a:r>
          </a:p>
        </p:txBody>
      </p:sp>
      <p:sp>
        <p:nvSpPr>
          <p:cNvPr id="14" name="object 14"/>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112</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1539240" y="1599692"/>
            <a:ext cx="4582668" cy="262432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3598"/>
            <a:ext cx="1375457" cy="166712"/>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Pastilhas </a:t>
            </a:r>
            <a:r>
              <a:rPr sz="1100" b="1">
                <a:solidFill>
                  <a:srgbClr val="4F81BD"/>
                </a:solidFill>
                <a:latin typeface="Cambria"/>
                <a:cs typeface="Cambria"/>
              </a:rPr>
              <a:t>de </a:t>
            </a:r>
            <a:r>
              <a:rPr lang="pt-BR" sz="1100" b="1">
                <a:solidFill>
                  <a:srgbClr val="4F81BD"/>
                </a:solidFill>
                <a:latin typeface="Cambria"/>
                <a:cs typeface="Cambria"/>
              </a:rPr>
              <a:t>freio</a:t>
            </a:r>
            <a:endParaRPr sz="1100" b="1" dirty="0">
              <a:solidFill>
                <a:srgbClr val="4F81BD"/>
              </a:solidFill>
              <a:latin typeface="Cambria"/>
              <a:cs typeface="Cambria"/>
            </a:endParaRPr>
          </a:p>
        </p:txBody>
      </p:sp>
      <p:sp>
        <p:nvSpPr>
          <p:cNvPr id="6" name="object 6"/>
          <p:cNvSpPr txBox="1"/>
          <p:nvPr/>
        </p:nvSpPr>
        <p:spPr>
          <a:xfrm>
            <a:off x="684275" y="876392"/>
            <a:ext cx="6344870"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Quando o desgaste supera o limite mínimo isto pode diminuir a potência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Em alguns casos pode</a:t>
            </a:r>
          </a:p>
          <a:p>
            <a:pPr marL="0" marR="0">
              <a:lnSpc>
                <a:spcPts val="1344"/>
              </a:lnSpc>
              <a:spcBef>
                <a:spcPts val="50"/>
              </a:spcBef>
              <a:spcAft>
                <a:spcPts val="0"/>
              </a:spcAft>
            </a:pPr>
            <a:r>
              <a:rPr sz="1100" dirty="0">
                <a:solidFill>
                  <a:srgbClr val="000000"/>
                </a:solidFill>
                <a:latin typeface="Calibri"/>
                <a:cs typeface="Calibri"/>
              </a:rPr>
              <a:t>danificar o sistema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Para </a:t>
            </a:r>
            <a:r>
              <a:rPr sz="1100">
                <a:solidFill>
                  <a:srgbClr val="000000"/>
                </a:solidFill>
                <a:latin typeface="Calibri"/>
                <a:cs typeface="Calibri"/>
              </a:rPr>
              <a:t>a </a:t>
            </a:r>
            <a:r>
              <a:rPr lang="pt-BR" sz="1100">
                <a:solidFill>
                  <a:srgbClr val="000000"/>
                </a:solidFill>
                <a:latin typeface="Calibri"/>
                <a:cs typeface="Calibri"/>
              </a:rPr>
              <a:t>con</a:t>
            </a:r>
            <a:r>
              <a:rPr sz="1100">
                <a:solidFill>
                  <a:srgbClr val="000000"/>
                </a:solidFill>
                <a:latin typeface="Calibri"/>
                <a:cs typeface="Calibri"/>
              </a:rPr>
              <a:t>fiabilidade </a:t>
            </a:r>
            <a:r>
              <a:rPr sz="1100" dirty="0">
                <a:solidFill>
                  <a:srgbClr val="000000"/>
                </a:solidFill>
                <a:latin typeface="Calibri"/>
                <a:cs typeface="Calibri"/>
              </a:rPr>
              <a:t>do sistema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não leve o desgaste </a:t>
            </a:r>
            <a:r>
              <a:rPr sz="1100">
                <a:solidFill>
                  <a:srgbClr val="000000"/>
                </a:solidFill>
                <a:latin typeface="Calibri"/>
                <a:cs typeface="Calibri"/>
              </a:rPr>
              <a:t>das pastilhas</a:t>
            </a:r>
            <a:r>
              <a:rPr lang="pt-BR" sz="1100">
                <a:solidFill>
                  <a:srgbClr val="000000"/>
                </a:solidFill>
                <a:latin typeface="Calibri"/>
                <a:cs typeface="Calibri"/>
              </a:rPr>
              <a:t> </a:t>
            </a:r>
            <a:r>
              <a:rPr sz="1100">
                <a:solidFill>
                  <a:srgbClr val="000000"/>
                </a:solidFill>
                <a:latin typeface="Calibri"/>
                <a:cs typeface="Calibri"/>
              </a:rPr>
              <a:t>para </a:t>
            </a:r>
            <a:r>
              <a:rPr lang="pt-BR" sz="1100">
                <a:solidFill>
                  <a:srgbClr val="000000"/>
                </a:solidFill>
                <a:latin typeface="Calibri"/>
                <a:cs typeface="Calibri"/>
              </a:rPr>
              <a:t>além</a:t>
            </a:r>
            <a:r>
              <a:rPr sz="1100">
                <a:solidFill>
                  <a:srgbClr val="000000"/>
                </a:solidFill>
                <a:latin typeface="Calibri"/>
                <a:cs typeface="Calibri"/>
              </a:rPr>
              <a:t> </a:t>
            </a:r>
            <a:r>
              <a:rPr sz="1100"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limite mínimo.</a:t>
            </a:r>
          </a:p>
        </p:txBody>
      </p:sp>
      <p:sp>
        <p:nvSpPr>
          <p:cNvPr id="7" name="object 7"/>
          <p:cNvSpPr txBox="1"/>
          <p:nvPr/>
        </p:nvSpPr>
        <p:spPr>
          <a:xfrm>
            <a:off x="4303776" y="1647536"/>
            <a:ext cx="143794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Limite de desgaste das</a:t>
            </a:r>
          </a:p>
        </p:txBody>
      </p:sp>
      <p:sp>
        <p:nvSpPr>
          <p:cNvPr id="8" name="object 8"/>
          <p:cNvSpPr txBox="1"/>
          <p:nvPr/>
        </p:nvSpPr>
        <p:spPr>
          <a:xfrm>
            <a:off x="1837944" y="1719164"/>
            <a:ext cx="1437946"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Limite de desgaste das</a:t>
            </a:r>
          </a:p>
          <a:p>
            <a:pPr marL="94488" marR="0">
              <a:lnSpc>
                <a:spcPts val="1344"/>
              </a:lnSpc>
              <a:spcBef>
                <a:spcPts val="50"/>
              </a:spcBef>
              <a:spcAft>
                <a:spcPts val="0"/>
              </a:spcAft>
            </a:pPr>
            <a:r>
              <a:rPr sz="1100" dirty="0">
                <a:solidFill>
                  <a:srgbClr val="000000"/>
                </a:solidFill>
                <a:latin typeface="Calibri"/>
                <a:cs typeface="Calibri"/>
              </a:rPr>
              <a:t>pastilhas dianteiras</a:t>
            </a:r>
          </a:p>
        </p:txBody>
      </p:sp>
      <p:sp>
        <p:nvSpPr>
          <p:cNvPr id="9" name="object 9"/>
          <p:cNvSpPr txBox="1"/>
          <p:nvPr/>
        </p:nvSpPr>
        <p:spPr>
          <a:xfrm>
            <a:off x="4436364" y="1818224"/>
            <a:ext cx="117448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pastilhas traseiras</a:t>
            </a:r>
          </a:p>
        </p:txBody>
      </p:sp>
      <p:sp>
        <p:nvSpPr>
          <p:cNvPr id="10" name="object 10"/>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113</a:t>
            </a:r>
          </a:p>
        </p:txBody>
      </p:sp>
      <p:sp>
        <p:nvSpPr>
          <p:cNvPr id="11" name="object 4">
            <a:extLst>
              <a:ext uri="{FF2B5EF4-FFF2-40B4-BE49-F238E27FC236}">
                <a16:creationId xmlns:a16="http://schemas.microsoft.com/office/drawing/2014/main" id="{1BD46E97-9BCE-5991-9C87-69B0564D2A67}"/>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436368"/>
            <a:ext cx="6301740" cy="853439"/>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362"/>
            <a:ext cx="6409715" cy="500137"/>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Mudança das pastilhas</a:t>
            </a:r>
            <a:r>
              <a:rPr sz="1100" b="1" spc="-10" dirty="0">
                <a:solidFill>
                  <a:srgbClr val="4F81BD"/>
                </a:solidFill>
                <a:latin typeface="Cambria"/>
                <a:cs typeface="Cambria"/>
              </a:rPr>
              <a:t> </a:t>
            </a:r>
            <a:r>
              <a:rPr sz="1100" b="1">
                <a:solidFill>
                  <a:srgbClr val="4F81BD"/>
                </a:solidFill>
                <a:latin typeface="Cambria"/>
                <a:cs typeface="Cambria"/>
              </a:rPr>
              <a:t>de </a:t>
            </a:r>
            <a:r>
              <a:rPr lang="pt-BR" sz="1100" b="1">
                <a:solidFill>
                  <a:srgbClr val="4F81BD"/>
                </a:solidFill>
                <a:latin typeface="Cambria"/>
                <a:cs typeface="Cambria"/>
              </a:rPr>
              <a:t>freio</a:t>
            </a:r>
            <a:endParaRPr sz="1100" b="1" dirty="0">
              <a:solidFill>
                <a:srgbClr val="4F81BD"/>
              </a:solidFill>
              <a:latin typeface="Cambria"/>
              <a:cs typeface="Cambria"/>
            </a:endParaRPr>
          </a:p>
          <a:p>
            <a:pPr marL="0" marR="0">
              <a:lnSpc>
                <a:spcPts val="1284"/>
              </a:lnSpc>
              <a:spcBef>
                <a:spcPts val="0"/>
              </a:spcBef>
              <a:spcAft>
                <a:spcPts val="0"/>
              </a:spcAft>
            </a:pPr>
            <a:r>
              <a:rPr sz="1100" dirty="0">
                <a:solidFill>
                  <a:srgbClr val="000000"/>
                </a:solidFill>
                <a:latin typeface="Calibri"/>
                <a:cs typeface="Calibri"/>
              </a:rPr>
              <a:t>Para mudar corretamente</a:t>
            </a:r>
            <a:r>
              <a:rPr sz="1100" spc="-23" dirty="0">
                <a:solidFill>
                  <a:srgbClr val="000000"/>
                </a:solidFill>
                <a:latin typeface="Calibri"/>
                <a:cs typeface="Calibri"/>
              </a:rPr>
              <a:t> </a:t>
            </a:r>
            <a:r>
              <a:rPr sz="1100" dirty="0">
                <a:solidFill>
                  <a:srgbClr val="000000"/>
                </a:solidFill>
                <a:latin typeface="Calibri"/>
                <a:cs typeface="Calibri"/>
              </a:rPr>
              <a:t>as pastilhas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é necessário tirar</a:t>
            </a:r>
            <a:r>
              <a:rPr sz="1100" spc="-16" dirty="0">
                <a:solidFill>
                  <a:srgbClr val="000000"/>
                </a:solidFill>
                <a:latin typeface="Calibri"/>
                <a:cs typeface="Calibri"/>
              </a:rPr>
              <a:t> </a:t>
            </a:r>
            <a:r>
              <a:rPr sz="1100" dirty="0">
                <a:solidFill>
                  <a:srgbClr val="000000"/>
                </a:solidFill>
                <a:latin typeface="Calibri"/>
                <a:cs typeface="Calibri"/>
              </a:rPr>
              <a:t>as rodas, pelo que lhe sugerimos que confie</a:t>
            </a:r>
          </a:p>
          <a:p>
            <a:pPr marL="0" marR="0">
              <a:lnSpc>
                <a:spcPts val="1344"/>
              </a:lnSpc>
              <a:spcBef>
                <a:spcPts val="0"/>
              </a:spcBef>
              <a:spcAft>
                <a:spcPts val="0"/>
              </a:spcAft>
            </a:pPr>
            <a:r>
              <a:rPr sz="1100" dirty="0">
                <a:solidFill>
                  <a:srgbClr val="000000"/>
                </a:solidFill>
                <a:latin typeface="Calibri"/>
                <a:cs typeface="Calibri"/>
              </a:rPr>
              <a:t>este trabalho a uma Oficina Autorizada VOGE.</a:t>
            </a:r>
          </a:p>
        </p:txBody>
      </p:sp>
      <p:sp>
        <p:nvSpPr>
          <p:cNvPr id="6" name="object 6"/>
          <p:cNvSpPr txBox="1"/>
          <p:nvPr/>
        </p:nvSpPr>
        <p:spPr>
          <a:xfrm>
            <a:off x="576072" y="1284824"/>
            <a:ext cx="6391985" cy="106270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Tanto as pastilhas</a:t>
            </a:r>
            <a:r>
              <a:rPr sz="1100" spc="-11" dirty="0">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spc="18">
                <a:solidFill>
                  <a:srgbClr val="000000"/>
                </a:solidFill>
                <a:latin typeface="Calibri"/>
                <a:cs typeface="Calibri"/>
              </a:rPr>
              <a:t> </a:t>
            </a:r>
            <a:r>
              <a:rPr sz="1100" dirty="0">
                <a:solidFill>
                  <a:srgbClr val="000000"/>
                </a:solidFill>
                <a:latin typeface="Calibri"/>
                <a:cs typeface="Calibri"/>
              </a:rPr>
              <a:t>dianteiras como as traseiras devem ser</a:t>
            </a:r>
            <a:r>
              <a:rPr sz="1100" spc="-20" dirty="0">
                <a:solidFill>
                  <a:srgbClr val="000000"/>
                </a:solidFill>
                <a:latin typeface="Calibri"/>
                <a:cs typeface="Calibri"/>
              </a:rPr>
              <a:t> </a:t>
            </a:r>
            <a:r>
              <a:rPr sz="1100">
                <a:solidFill>
                  <a:srgbClr val="000000"/>
                </a:solidFill>
                <a:latin typeface="Calibri"/>
                <a:cs typeface="Calibri"/>
              </a:rPr>
              <a:t>substituídas</a:t>
            </a:r>
            <a:r>
              <a:rPr sz="1100" spc="-10">
                <a:solidFill>
                  <a:srgbClr val="000000"/>
                </a:solidFill>
                <a:latin typeface="Calibri"/>
                <a:cs typeface="Calibri"/>
              </a:rPr>
              <a:t> </a:t>
            </a:r>
            <a:r>
              <a:rPr lang="pt-BR" sz="1100">
                <a:solidFill>
                  <a:srgbClr val="000000"/>
                </a:solidFill>
                <a:latin typeface="Calibri"/>
                <a:cs typeface="Calibri"/>
              </a:rPr>
              <a:t>em pares </a:t>
            </a:r>
            <a:r>
              <a:rPr sz="1100">
                <a:solidFill>
                  <a:srgbClr val="000000"/>
                </a:solidFill>
                <a:latin typeface="Calibri"/>
                <a:cs typeface="Calibri"/>
              </a:rPr>
              <a:t>(</a:t>
            </a:r>
            <a:r>
              <a:rPr sz="1100" dirty="0">
                <a:solidFill>
                  <a:srgbClr val="000000"/>
                </a:solidFill>
                <a:latin typeface="Calibri"/>
                <a:cs typeface="Calibri"/>
              </a:rPr>
              <a:t>ambas as</a:t>
            </a:r>
          </a:p>
          <a:p>
            <a:pPr marL="0" marR="0">
              <a:lnSpc>
                <a:spcPts val="1343"/>
              </a:lnSpc>
              <a:spcBef>
                <a:spcPts val="50"/>
              </a:spcBef>
              <a:spcAft>
                <a:spcPts val="0"/>
              </a:spcAft>
            </a:pPr>
            <a:r>
              <a:rPr sz="1100" dirty="0">
                <a:solidFill>
                  <a:srgbClr val="000000"/>
                </a:solidFill>
                <a:latin typeface="Calibri"/>
                <a:cs typeface="Calibri"/>
              </a:rPr>
              <a:t>pastilhas). No caso de mudar apenas uma pastilha, pode provocar uma travagem desequilibrada e provocar</a:t>
            </a:r>
          </a:p>
          <a:p>
            <a:pPr marL="0" marR="0">
              <a:lnSpc>
                <a:spcPts val="1344"/>
              </a:lnSpc>
              <a:spcBef>
                <a:spcPts val="0"/>
              </a:spcBef>
              <a:spcAft>
                <a:spcPts val="0"/>
              </a:spcAft>
            </a:pPr>
            <a:r>
              <a:rPr sz="1100" dirty="0">
                <a:solidFill>
                  <a:srgbClr val="000000"/>
                </a:solidFill>
                <a:latin typeface="Calibri"/>
                <a:cs typeface="Calibri"/>
              </a:rPr>
              <a:t>um</a:t>
            </a:r>
            <a:r>
              <a:rPr sz="1100" spc="14" dirty="0">
                <a:solidFill>
                  <a:srgbClr val="000000"/>
                </a:solidFill>
                <a:latin typeface="Calibri"/>
                <a:cs typeface="Calibri"/>
              </a:rPr>
              <a:t> </a:t>
            </a:r>
            <a:r>
              <a:rPr sz="1100" dirty="0">
                <a:solidFill>
                  <a:srgbClr val="000000"/>
                </a:solidFill>
                <a:latin typeface="Calibri"/>
                <a:cs typeface="Calibri"/>
              </a:rPr>
              <a:t>acidente. Se</a:t>
            </a:r>
            <a:r>
              <a:rPr sz="1100" spc="-13" dirty="0">
                <a:solidFill>
                  <a:srgbClr val="000000"/>
                </a:solidFill>
                <a:latin typeface="Calibri"/>
                <a:cs typeface="Calibri"/>
              </a:rPr>
              <a:t> </a:t>
            </a:r>
            <a:r>
              <a:rPr sz="1100" dirty="0">
                <a:solidFill>
                  <a:srgbClr val="000000"/>
                </a:solidFill>
                <a:latin typeface="Calibri"/>
                <a:cs typeface="Calibri"/>
              </a:rPr>
              <a:t>acionar a manete</a:t>
            </a:r>
            <a:r>
              <a:rPr sz="1100" spc="-14" dirty="0">
                <a:solidFill>
                  <a:srgbClr val="000000"/>
                </a:solidFill>
                <a:latin typeface="Calibri"/>
                <a:cs typeface="Calibri"/>
              </a:rPr>
              <a:t> </a:t>
            </a:r>
            <a:r>
              <a:rPr sz="1100" dirty="0">
                <a:solidFill>
                  <a:srgbClr val="000000"/>
                </a:solidFill>
                <a:latin typeface="Calibri"/>
                <a:cs typeface="Calibri"/>
              </a:rPr>
              <a:t>ou o pedal </a:t>
            </a:r>
            <a:r>
              <a:rPr sz="1100">
                <a:solidFill>
                  <a:srgbClr val="000000"/>
                </a:solidFill>
                <a:latin typeface="Calibri"/>
                <a:cs typeface="Calibri"/>
              </a:rPr>
              <a:t>de </a:t>
            </a:r>
            <a:r>
              <a:rPr lang="pt-BR" sz="1100">
                <a:solidFill>
                  <a:srgbClr val="000000"/>
                </a:solidFill>
                <a:latin typeface="Calibri"/>
                <a:cs typeface="Calibri"/>
              </a:rPr>
              <a:t>freio</a:t>
            </a:r>
            <a:r>
              <a:rPr sz="1100" spc="12">
                <a:solidFill>
                  <a:srgbClr val="000000"/>
                </a:solidFill>
                <a:latin typeface="Calibri"/>
                <a:cs typeface="Calibri"/>
              </a:rPr>
              <a:t> </a:t>
            </a:r>
            <a:r>
              <a:rPr sz="1100" dirty="0">
                <a:solidFill>
                  <a:srgbClr val="000000"/>
                </a:solidFill>
                <a:latin typeface="Calibri"/>
                <a:cs typeface="Calibri"/>
              </a:rPr>
              <a:t>quando se tiverem retirado</a:t>
            </a:r>
            <a:r>
              <a:rPr sz="1100" spc="20" dirty="0">
                <a:solidFill>
                  <a:srgbClr val="000000"/>
                </a:solidFill>
                <a:latin typeface="Calibri"/>
                <a:cs typeface="Calibri"/>
              </a:rPr>
              <a:t> </a:t>
            </a:r>
            <a:r>
              <a:rPr sz="1100" dirty="0">
                <a:solidFill>
                  <a:srgbClr val="000000"/>
                </a:solidFill>
                <a:latin typeface="Calibri"/>
                <a:cs typeface="Calibri"/>
              </a:rPr>
              <a:t>as pastilhas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pode dificultar o retorno dos pistões à pinça</a:t>
            </a:r>
            <a:r>
              <a:rPr sz="1100" spc="-16" dirty="0">
                <a:solidFill>
                  <a:srgbClr val="000000"/>
                </a:solidFill>
                <a:latin typeface="Calibri"/>
                <a:cs typeface="Calibri"/>
              </a:rPr>
              <a:t> </a:t>
            </a:r>
            <a:r>
              <a:rPr sz="1100" dirty="0">
                <a:solidFill>
                  <a:srgbClr val="000000"/>
                </a:solidFill>
                <a:latin typeface="Calibri"/>
                <a:cs typeface="Calibri"/>
              </a:rPr>
              <a:t>e também existe o risco</a:t>
            </a:r>
            <a:r>
              <a:rPr sz="1100" spc="19" dirty="0">
                <a:solidFill>
                  <a:srgbClr val="000000"/>
                </a:solidFill>
                <a:latin typeface="Calibri"/>
                <a:cs typeface="Calibri"/>
              </a:rPr>
              <a:t> </a:t>
            </a:r>
            <a:r>
              <a:rPr sz="1100" dirty="0">
                <a:solidFill>
                  <a:srgbClr val="000000"/>
                </a:solidFill>
                <a:latin typeface="Calibri"/>
                <a:cs typeface="Calibri"/>
              </a:rPr>
              <a:t>de fugas </a:t>
            </a:r>
            <a:r>
              <a:rPr sz="1100" spc="-15">
                <a:solidFill>
                  <a:srgbClr val="000000"/>
                </a:solidFill>
                <a:latin typeface="Calibri"/>
                <a:cs typeface="Calibri"/>
              </a:rPr>
              <a:t>de</a:t>
            </a:r>
            <a:r>
              <a:rPr sz="1100" spc="17">
                <a:solidFill>
                  <a:srgbClr val="000000"/>
                </a:solidFill>
                <a:latin typeface="Calibri"/>
                <a:cs typeface="Calibri"/>
              </a:rPr>
              <a:t> </a:t>
            </a:r>
            <a:r>
              <a:rPr lang="pt-BR" sz="1100">
                <a:solidFill>
                  <a:srgbClr val="000000"/>
                </a:solidFill>
                <a:latin typeface="Calibri"/>
                <a:cs typeface="Calibri"/>
              </a:rPr>
              <a:t>fluido dos freios</a:t>
            </a:r>
            <a:r>
              <a:rPr sz="1100">
                <a:solidFill>
                  <a:srgbClr val="000000"/>
                </a:solidFill>
                <a:latin typeface="Calibri"/>
                <a:cs typeface="Calibri"/>
              </a:rPr>
              <a:t>. </a:t>
            </a:r>
            <a:r>
              <a:rPr sz="1100" dirty="0">
                <a:solidFill>
                  <a:srgbClr val="000000"/>
                </a:solidFill>
                <a:latin typeface="Calibri"/>
                <a:cs typeface="Calibri"/>
              </a:rPr>
              <a:t>Evite</a:t>
            </a:r>
            <a:r>
              <a:rPr sz="1100" spc="-13" dirty="0">
                <a:solidFill>
                  <a:srgbClr val="000000"/>
                </a:solidFill>
                <a:latin typeface="Calibri"/>
                <a:cs typeface="Calibri"/>
              </a:rPr>
              <a:t> </a:t>
            </a:r>
            <a:r>
              <a:rPr sz="1100" dirty="0">
                <a:solidFill>
                  <a:srgbClr val="000000"/>
                </a:solidFill>
                <a:latin typeface="Calibri"/>
                <a:cs typeface="Calibri"/>
              </a:rPr>
              <a:t>que</a:t>
            </a:r>
          </a:p>
          <a:p>
            <a:pPr marL="0" marR="0">
              <a:lnSpc>
                <a:spcPts val="1344"/>
              </a:lnSpc>
              <a:spcBef>
                <a:spcPts val="0"/>
              </a:spcBef>
              <a:spcAft>
                <a:spcPts val="0"/>
              </a:spcAft>
            </a:pPr>
            <a:r>
              <a:rPr sz="1100" dirty="0">
                <a:solidFill>
                  <a:srgbClr val="000000"/>
                </a:solidFill>
                <a:latin typeface="Calibri"/>
                <a:cs typeface="Calibri"/>
              </a:rPr>
              <a:t>o óleo</a:t>
            </a:r>
            <a:r>
              <a:rPr sz="1100" spc="10" dirty="0">
                <a:solidFill>
                  <a:srgbClr val="000000"/>
                </a:solidFill>
                <a:latin typeface="Calibri"/>
                <a:cs typeface="Calibri"/>
              </a:rPr>
              <a:t> </a:t>
            </a:r>
            <a:r>
              <a:rPr sz="1100" dirty="0">
                <a:solidFill>
                  <a:srgbClr val="000000"/>
                </a:solidFill>
                <a:latin typeface="Calibri"/>
                <a:cs typeface="Calibri"/>
              </a:rPr>
              <a:t>e a sujidade toquem nas pastilhas e no disco</a:t>
            </a:r>
            <a:r>
              <a:rPr sz="1100" spc="14" dirty="0">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no caso</a:t>
            </a:r>
            <a:r>
              <a:rPr sz="1100" spc="21" dirty="0">
                <a:solidFill>
                  <a:srgbClr val="000000"/>
                </a:solidFill>
                <a:latin typeface="Calibri"/>
                <a:cs typeface="Calibri"/>
              </a:rPr>
              <a:t> </a:t>
            </a:r>
            <a:r>
              <a:rPr sz="1100" dirty="0">
                <a:solidFill>
                  <a:srgbClr val="000000"/>
                </a:solidFill>
                <a:latin typeface="Calibri"/>
                <a:cs typeface="Calibri"/>
              </a:rPr>
              <a:t>disto ocorrer pode fazer com</a:t>
            </a:r>
            <a:r>
              <a:rPr sz="1100" spc="12" dirty="0">
                <a:solidFill>
                  <a:srgbClr val="000000"/>
                </a:solidFill>
                <a:latin typeface="Calibri"/>
                <a:cs typeface="Calibri"/>
              </a:rPr>
              <a:t> </a:t>
            </a:r>
            <a:r>
              <a:rPr sz="1100" dirty="0">
                <a:solidFill>
                  <a:srgbClr val="000000"/>
                </a:solidFill>
                <a:latin typeface="Calibri"/>
                <a:cs typeface="Calibri"/>
              </a:rPr>
              <a:t>que o</a:t>
            </a:r>
          </a:p>
          <a:p>
            <a:pPr marL="0" marR="0">
              <a:lnSpc>
                <a:spcPts val="1344"/>
              </a:lnSpc>
              <a:spcBef>
                <a:spcPts val="50"/>
              </a:spcBef>
              <a:spcAft>
                <a:spcPts val="0"/>
              </a:spcAft>
            </a:pP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patine e diminua a potência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a:t>
            </a:r>
            <a:endParaRPr sz="1100" dirty="0">
              <a:solidFill>
                <a:srgbClr val="000000"/>
              </a:solidFill>
              <a:latin typeface="Calibri"/>
              <a:cs typeface="Calibri"/>
            </a:endParaRPr>
          </a:p>
        </p:txBody>
      </p:sp>
      <p:sp>
        <p:nvSpPr>
          <p:cNvPr id="7" name="object 7"/>
          <p:cNvSpPr txBox="1"/>
          <p:nvPr/>
        </p:nvSpPr>
        <p:spPr>
          <a:xfrm>
            <a:off x="3485388" y="2441540"/>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8" name="object 8"/>
          <p:cNvSpPr txBox="1"/>
          <p:nvPr/>
        </p:nvSpPr>
        <p:spPr>
          <a:xfrm>
            <a:off x="647700" y="2670637"/>
            <a:ext cx="6256396"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Depois de substituir </a:t>
            </a:r>
            <a:r>
              <a:rPr sz="1100" spc="14" dirty="0">
                <a:solidFill>
                  <a:srgbClr val="000000"/>
                </a:solidFill>
                <a:latin typeface="Calibri"/>
                <a:cs typeface="Calibri"/>
              </a:rPr>
              <a:t>as</a:t>
            </a:r>
            <a:r>
              <a:rPr sz="1100" spc="-18" dirty="0">
                <a:solidFill>
                  <a:srgbClr val="000000"/>
                </a:solidFill>
                <a:latin typeface="Calibri"/>
                <a:cs typeface="Calibri"/>
              </a:rPr>
              <a:t> </a:t>
            </a:r>
            <a:r>
              <a:rPr sz="1100" dirty="0">
                <a:solidFill>
                  <a:srgbClr val="000000"/>
                </a:solidFill>
                <a:latin typeface="Calibri"/>
                <a:cs typeface="Calibri"/>
              </a:rPr>
              <a:t>pastilhas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comprove com</a:t>
            </a:r>
            <a:r>
              <a:rPr sz="1100" spc="12" dirty="0">
                <a:solidFill>
                  <a:srgbClr val="000000"/>
                </a:solidFill>
                <a:latin typeface="Calibri"/>
                <a:cs typeface="Calibri"/>
              </a:rPr>
              <a:t> </a:t>
            </a:r>
            <a:r>
              <a:rPr sz="1100" dirty="0">
                <a:solidFill>
                  <a:srgbClr val="000000"/>
                </a:solidFill>
                <a:latin typeface="Calibri"/>
                <a:cs typeface="Calibri"/>
              </a:rPr>
              <a:t>a manete e o pedal </a:t>
            </a:r>
            <a:r>
              <a:rPr sz="1100">
                <a:solidFill>
                  <a:srgbClr val="000000"/>
                </a:solidFill>
                <a:latin typeface="Calibri"/>
                <a:cs typeface="Calibri"/>
              </a:rPr>
              <a:t>de</a:t>
            </a:r>
            <a:r>
              <a:rPr sz="1100" spc="-13">
                <a:solidFill>
                  <a:srgbClr val="000000"/>
                </a:solidFill>
                <a:latin typeface="Calibri"/>
                <a:cs typeface="Calibri"/>
              </a:rPr>
              <a:t>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que as pastilhas de</a:t>
            </a:r>
          </a:p>
          <a:p>
            <a:pPr marL="0" marR="0">
              <a:lnSpc>
                <a:spcPts val="1344"/>
              </a:lnSpc>
              <a:spcBef>
                <a:spcPts val="50"/>
              </a:spcBef>
              <a:spcAft>
                <a:spcPts val="0"/>
              </a:spcAft>
            </a:pP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pressionam</a:t>
            </a:r>
            <a:r>
              <a:rPr sz="1100" spc="18" dirty="0">
                <a:solidFill>
                  <a:srgbClr val="000000"/>
                </a:solidFill>
                <a:latin typeface="Calibri"/>
                <a:cs typeface="Calibri"/>
              </a:rPr>
              <a:t> </a:t>
            </a:r>
            <a:r>
              <a:rPr sz="1100" dirty="0">
                <a:solidFill>
                  <a:srgbClr val="000000"/>
                </a:solidFill>
                <a:latin typeface="Calibri"/>
                <a:cs typeface="Calibri"/>
              </a:rPr>
              <a:t>firmemente o disco</a:t>
            </a:r>
            <a:r>
              <a:rPr sz="1100" spc="13" dirty="0">
                <a:solidFill>
                  <a:srgbClr val="000000"/>
                </a:solidFill>
                <a:latin typeface="Calibri"/>
                <a:cs typeface="Calibri"/>
              </a:rPr>
              <a:t>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a:t>
            </a:r>
            <a:endParaRPr sz="1100" dirty="0">
              <a:solidFill>
                <a:srgbClr val="000000"/>
              </a:solidFill>
              <a:latin typeface="Calibri"/>
              <a:cs typeface="Calibri"/>
            </a:endParaRPr>
          </a:p>
        </p:txBody>
      </p:sp>
      <p:sp>
        <p:nvSpPr>
          <p:cNvPr id="9" name="object 9"/>
          <p:cNvSpPr txBox="1"/>
          <p:nvPr/>
        </p:nvSpPr>
        <p:spPr>
          <a:xfrm>
            <a:off x="647700" y="3061808"/>
            <a:ext cx="432811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Além disto, verifique </a:t>
            </a:r>
            <a:r>
              <a:rPr sz="1100" spc="11" dirty="0">
                <a:solidFill>
                  <a:srgbClr val="000000"/>
                </a:solidFill>
                <a:latin typeface="Calibri"/>
                <a:cs typeface="Calibri"/>
              </a:rPr>
              <a:t>se</a:t>
            </a:r>
            <a:r>
              <a:rPr sz="1100" spc="-23" dirty="0">
                <a:solidFill>
                  <a:srgbClr val="000000"/>
                </a:solidFill>
                <a:latin typeface="Calibri"/>
                <a:cs typeface="Calibri"/>
              </a:rPr>
              <a:t> </a:t>
            </a:r>
            <a:r>
              <a:rPr sz="1100" dirty="0">
                <a:solidFill>
                  <a:srgbClr val="000000"/>
                </a:solidFill>
                <a:latin typeface="Calibri"/>
                <a:cs typeface="Calibri"/>
              </a:rPr>
              <a:t>a manete e o pedal </a:t>
            </a:r>
            <a:r>
              <a:rPr sz="1100">
                <a:solidFill>
                  <a:srgbClr val="000000"/>
                </a:solidFill>
                <a:latin typeface="Calibri"/>
                <a:cs typeface="Calibri"/>
              </a:rPr>
              <a:t>de </a:t>
            </a:r>
            <a:r>
              <a:rPr lang="pt-BR" sz="1100">
                <a:solidFill>
                  <a:srgbClr val="000000"/>
                </a:solidFill>
                <a:latin typeface="Calibri"/>
                <a:cs typeface="Calibri"/>
              </a:rPr>
              <a:t>freio</a:t>
            </a:r>
            <a:r>
              <a:rPr sz="1100">
                <a:solidFill>
                  <a:srgbClr val="000000"/>
                </a:solidFill>
                <a:latin typeface="Calibri"/>
                <a:cs typeface="Calibri"/>
              </a:rPr>
              <a:t> </a:t>
            </a:r>
            <a:r>
              <a:rPr sz="1100" dirty="0">
                <a:solidFill>
                  <a:srgbClr val="000000"/>
                </a:solidFill>
                <a:latin typeface="Calibri"/>
                <a:cs typeface="Calibri"/>
              </a:rPr>
              <a:t>têm a folga correta.</a:t>
            </a:r>
          </a:p>
        </p:txBody>
      </p:sp>
      <p:sp>
        <p:nvSpPr>
          <p:cNvPr id="10" name="object 10"/>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5800" y="1041907"/>
            <a:ext cx="2912364" cy="261975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074"/>
            <a:ext cx="2045409" cy="166712"/>
          </a:xfrm>
          <a:prstGeom prst="rect">
            <a:avLst/>
          </a:prstGeom>
        </p:spPr>
        <p:txBody>
          <a:bodyPr vert="horz" wrap="square" lIns="0" tIns="0" rIns="0" bIns="0" rtlCol="0">
            <a:spAutoFit/>
          </a:bodyPr>
          <a:lstStyle/>
          <a:p>
            <a:pPr marL="0" marR="0">
              <a:lnSpc>
                <a:spcPts val="1294"/>
              </a:lnSpc>
              <a:spcBef>
                <a:spcPts val="0"/>
              </a:spcBef>
              <a:spcAft>
                <a:spcPts val="0"/>
              </a:spcAft>
            </a:pPr>
            <a:r>
              <a:rPr lang="pt-BR" sz="1100" b="1">
                <a:solidFill>
                  <a:srgbClr val="4F81BD"/>
                </a:solidFill>
                <a:latin typeface="Cambria"/>
                <a:cs typeface="Cambria"/>
              </a:rPr>
              <a:t>Troca</a:t>
            </a:r>
            <a:r>
              <a:rPr sz="1100" b="1">
                <a:solidFill>
                  <a:srgbClr val="4F81BD"/>
                </a:solidFill>
                <a:latin typeface="Cambria"/>
                <a:cs typeface="Cambria"/>
              </a:rPr>
              <a:t> </a:t>
            </a:r>
            <a:r>
              <a:rPr sz="1100" b="1" dirty="0">
                <a:solidFill>
                  <a:srgbClr val="4F81BD"/>
                </a:solidFill>
                <a:latin typeface="Cambria"/>
                <a:cs typeface="Cambria"/>
              </a:rPr>
              <a:t>do filtro de gasolina</a:t>
            </a:r>
          </a:p>
        </p:txBody>
      </p:sp>
      <p:sp>
        <p:nvSpPr>
          <p:cNvPr id="6" name="object 6"/>
          <p:cNvSpPr txBox="1"/>
          <p:nvPr/>
        </p:nvSpPr>
        <p:spPr>
          <a:xfrm>
            <a:off x="3713988" y="876392"/>
            <a:ext cx="3260194"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 filtro</a:t>
            </a:r>
            <a:r>
              <a:rPr sz="1100" spc="12" dirty="0">
                <a:solidFill>
                  <a:srgbClr val="000000"/>
                </a:solidFill>
                <a:latin typeface="Calibri"/>
                <a:cs typeface="Calibri"/>
              </a:rPr>
              <a:t> </a:t>
            </a:r>
            <a:r>
              <a:rPr sz="1100" dirty="0">
                <a:solidFill>
                  <a:srgbClr val="000000"/>
                </a:solidFill>
                <a:latin typeface="Calibri"/>
                <a:cs typeface="Calibri"/>
              </a:rPr>
              <a:t>de gasolina filtra as</a:t>
            </a:r>
            <a:r>
              <a:rPr sz="1100" spc="10" dirty="0">
                <a:solidFill>
                  <a:srgbClr val="000000"/>
                </a:solidFill>
                <a:latin typeface="Calibri"/>
                <a:cs typeface="Calibri"/>
              </a:rPr>
              <a:t> </a:t>
            </a:r>
            <a:r>
              <a:rPr sz="1100" dirty="0">
                <a:solidFill>
                  <a:srgbClr val="000000"/>
                </a:solidFill>
                <a:latin typeface="Calibri"/>
                <a:cs typeface="Calibri"/>
              </a:rPr>
              <a:t>impurezas</a:t>
            </a:r>
            <a:r>
              <a:rPr sz="1100" spc="-11" dirty="0">
                <a:solidFill>
                  <a:srgbClr val="000000"/>
                </a:solidFill>
                <a:latin typeface="Calibri"/>
                <a:cs typeface="Calibri"/>
              </a:rPr>
              <a:t> </a:t>
            </a:r>
            <a:r>
              <a:rPr sz="1100" dirty="0">
                <a:solidFill>
                  <a:srgbClr val="000000"/>
                </a:solidFill>
                <a:latin typeface="Calibri"/>
                <a:cs typeface="Calibri"/>
              </a:rPr>
              <a:t>do combustível</a:t>
            </a:r>
          </a:p>
          <a:p>
            <a:pPr marL="0" marR="0">
              <a:lnSpc>
                <a:spcPts val="1344"/>
              </a:lnSpc>
              <a:spcBef>
                <a:spcPts val="50"/>
              </a:spcBef>
              <a:spcAft>
                <a:spcPts val="0"/>
              </a:spcAft>
            </a:pPr>
            <a:r>
              <a:rPr sz="1100" dirty="0">
                <a:solidFill>
                  <a:srgbClr val="000000"/>
                </a:solidFill>
                <a:latin typeface="Calibri"/>
                <a:cs typeface="Calibri"/>
              </a:rPr>
              <a:t>para evitar que passem</a:t>
            </a:r>
            <a:r>
              <a:rPr sz="1100" spc="19" dirty="0">
                <a:solidFill>
                  <a:srgbClr val="000000"/>
                </a:solidFill>
                <a:latin typeface="Calibri"/>
                <a:cs typeface="Calibri"/>
              </a:rPr>
              <a:t> </a:t>
            </a:r>
            <a:r>
              <a:rPr sz="1100" dirty="0">
                <a:solidFill>
                  <a:srgbClr val="000000"/>
                </a:solidFill>
                <a:latin typeface="Calibri"/>
                <a:cs typeface="Calibri"/>
              </a:rPr>
              <a:t>para o injetor de gasolina.</a:t>
            </a:r>
          </a:p>
        </p:txBody>
      </p:sp>
      <p:sp>
        <p:nvSpPr>
          <p:cNvPr id="7" name="object 7"/>
          <p:cNvSpPr txBox="1"/>
          <p:nvPr/>
        </p:nvSpPr>
        <p:spPr>
          <a:xfrm>
            <a:off x="3713988" y="1268060"/>
            <a:ext cx="324110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boca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injetor de gasolina é</a:t>
            </a:r>
            <a:r>
              <a:rPr sz="1100" spc="10" dirty="0">
                <a:solidFill>
                  <a:srgbClr val="000000"/>
                </a:solidFill>
                <a:latin typeface="Calibri"/>
                <a:cs typeface="Calibri"/>
              </a:rPr>
              <a:t> </a:t>
            </a:r>
            <a:r>
              <a:rPr sz="1100" dirty="0">
                <a:solidFill>
                  <a:srgbClr val="000000"/>
                </a:solidFill>
                <a:latin typeface="Calibri"/>
                <a:cs typeface="Calibri"/>
              </a:rPr>
              <a:t>extremamente fina e</a:t>
            </a:r>
          </a:p>
          <a:p>
            <a:pPr marL="0" marR="0">
              <a:lnSpc>
                <a:spcPts val="1343"/>
              </a:lnSpc>
              <a:spcBef>
                <a:spcPts val="50"/>
              </a:spcBef>
              <a:spcAft>
                <a:spcPts val="0"/>
              </a:spcAft>
            </a:pPr>
            <a:r>
              <a:rPr sz="1100" dirty="0">
                <a:solidFill>
                  <a:srgbClr val="000000"/>
                </a:solidFill>
                <a:latin typeface="Calibri"/>
                <a:cs typeface="Calibri"/>
              </a:rPr>
              <a:t>pode bloquear-se facilmente. O injetor bloqueado</a:t>
            </a:r>
            <a:r>
              <a:rPr sz="1100" spc="18" dirty="0">
                <a:solidFill>
                  <a:srgbClr val="000000"/>
                </a:solidFill>
                <a:latin typeface="Calibri"/>
                <a:cs typeface="Calibri"/>
              </a:rPr>
              <a:t> </a:t>
            </a:r>
            <a:r>
              <a:rPr sz="1100" dirty="0">
                <a:solidFill>
                  <a:srgbClr val="000000"/>
                </a:solidFill>
                <a:latin typeface="Calibri"/>
                <a:cs typeface="Calibri"/>
              </a:rPr>
              <a:t>não</a:t>
            </a:r>
          </a:p>
          <a:p>
            <a:pPr marL="0" marR="0">
              <a:lnSpc>
                <a:spcPts val="1344"/>
              </a:lnSpc>
              <a:spcBef>
                <a:spcPts val="0"/>
              </a:spcBef>
              <a:spcAft>
                <a:spcPts val="0"/>
              </a:spcAft>
            </a:pPr>
            <a:r>
              <a:rPr sz="1100" dirty="0">
                <a:solidFill>
                  <a:srgbClr val="000000"/>
                </a:solidFill>
                <a:latin typeface="Calibri"/>
                <a:cs typeface="Calibri"/>
              </a:rPr>
              <a:t>funciona e faz com o motor</a:t>
            </a:r>
            <a:r>
              <a:rPr sz="1100" spc="-15" dirty="0">
                <a:solidFill>
                  <a:srgbClr val="000000"/>
                </a:solidFill>
                <a:latin typeface="Calibri"/>
                <a:cs typeface="Calibri"/>
              </a:rPr>
              <a:t> </a:t>
            </a:r>
            <a:r>
              <a:rPr sz="1100" dirty="0">
                <a:solidFill>
                  <a:srgbClr val="000000"/>
                </a:solidFill>
                <a:latin typeface="Calibri"/>
                <a:cs typeface="Calibri"/>
              </a:rPr>
              <a:t>falhe o</a:t>
            </a:r>
            <a:r>
              <a:rPr sz="1100" spc="10" dirty="0">
                <a:solidFill>
                  <a:srgbClr val="000000"/>
                </a:solidFill>
                <a:latin typeface="Calibri"/>
                <a:cs typeface="Calibri"/>
              </a:rPr>
              <a:t> </a:t>
            </a:r>
            <a:r>
              <a:rPr sz="1100" dirty="0">
                <a:solidFill>
                  <a:srgbClr val="000000"/>
                </a:solidFill>
                <a:latin typeface="Calibri"/>
                <a:cs typeface="Calibri"/>
              </a:rPr>
              <a:t>arranque.</a:t>
            </a:r>
          </a:p>
        </p:txBody>
      </p:sp>
      <p:sp>
        <p:nvSpPr>
          <p:cNvPr id="8" name="object 8"/>
          <p:cNvSpPr txBox="1"/>
          <p:nvPr/>
        </p:nvSpPr>
        <p:spPr>
          <a:xfrm>
            <a:off x="3713988" y="1830416"/>
            <a:ext cx="293476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Substitua o filtro de gasolina a tempo quando for</a:t>
            </a:r>
          </a:p>
          <a:p>
            <a:pPr marL="0" marR="0">
              <a:lnSpc>
                <a:spcPts val="1344"/>
              </a:lnSpc>
              <a:spcBef>
                <a:spcPts val="50"/>
              </a:spcBef>
              <a:spcAft>
                <a:spcPts val="0"/>
              </a:spcAft>
            </a:pPr>
            <a:r>
              <a:rPr sz="1100" dirty="0">
                <a:solidFill>
                  <a:srgbClr val="000000"/>
                </a:solidFill>
                <a:latin typeface="Calibri"/>
                <a:cs typeface="Calibri"/>
              </a:rPr>
              <a:t>necessário.</a:t>
            </a:r>
          </a:p>
        </p:txBody>
      </p:sp>
      <p:sp>
        <p:nvSpPr>
          <p:cNvPr id="9" name="object 9"/>
          <p:cNvSpPr txBox="1"/>
          <p:nvPr/>
        </p:nvSpPr>
        <p:spPr>
          <a:xfrm>
            <a:off x="3713988" y="2222084"/>
            <a:ext cx="313757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o depósito de gasolina e</a:t>
            </a:r>
            <a:r>
              <a:rPr sz="1100" spc="10" dirty="0">
                <a:solidFill>
                  <a:srgbClr val="000000"/>
                </a:solidFill>
                <a:latin typeface="Calibri"/>
                <a:cs typeface="Calibri"/>
              </a:rPr>
              <a:t> </a:t>
            </a:r>
            <a:r>
              <a:rPr sz="1100" dirty="0">
                <a:solidFill>
                  <a:srgbClr val="000000"/>
                </a:solidFill>
                <a:latin typeface="Calibri"/>
                <a:cs typeface="Calibri"/>
              </a:rPr>
              <a:t>poderá</a:t>
            </a:r>
            <a:r>
              <a:rPr sz="1100" spc="-15" dirty="0">
                <a:solidFill>
                  <a:srgbClr val="000000"/>
                </a:solidFill>
                <a:latin typeface="Calibri"/>
                <a:cs typeface="Calibri"/>
              </a:rPr>
              <a:t> </a:t>
            </a:r>
            <a:r>
              <a:rPr sz="1100" dirty="0">
                <a:solidFill>
                  <a:srgbClr val="000000"/>
                </a:solidFill>
                <a:latin typeface="Calibri"/>
                <a:cs typeface="Calibri"/>
              </a:rPr>
              <a:t>ver</a:t>
            </a:r>
            <a:r>
              <a:rPr sz="1100" spc="-11" dirty="0">
                <a:solidFill>
                  <a:srgbClr val="000000"/>
                </a:solidFill>
                <a:latin typeface="Calibri"/>
                <a:cs typeface="Calibri"/>
              </a:rPr>
              <a:t> </a:t>
            </a:r>
            <a:r>
              <a:rPr sz="1100" dirty="0">
                <a:solidFill>
                  <a:srgbClr val="000000"/>
                </a:solidFill>
                <a:latin typeface="Calibri"/>
                <a:cs typeface="Calibri"/>
              </a:rPr>
              <a:t>o filtro à</a:t>
            </a:r>
          </a:p>
          <a:p>
            <a:pPr marL="0" marR="0">
              <a:lnSpc>
                <a:spcPts val="1344"/>
              </a:lnSpc>
              <a:spcBef>
                <a:spcPts val="50"/>
              </a:spcBef>
              <a:spcAft>
                <a:spcPts val="0"/>
              </a:spcAft>
            </a:pPr>
            <a:r>
              <a:rPr sz="1100" dirty="0">
                <a:solidFill>
                  <a:srgbClr val="000000"/>
                </a:solidFill>
                <a:latin typeface="Calibri"/>
                <a:cs typeface="Calibri"/>
              </a:rPr>
              <a:t>direita do tubo de entrada de ar do motor.</a:t>
            </a:r>
          </a:p>
        </p:txBody>
      </p:sp>
      <p:sp>
        <p:nvSpPr>
          <p:cNvPr id="10" name="object 10"/>
          <p:cNvSpPr txBox="1"/>
          <p:nvPr/>
        </p:nvSpPr>
        <p:spPr>
          <a:xfrm>
            <a:off x="3713988" y="2613752"/>
            <a:ext cx="311030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Retire</a:t>
            </a:r>
            <a:r>
              <a:rPr sz="1100" spc="18" dirty="0">
                <a:solidFill>
                  <a:srgbClr val="000000"/>
                </a:solidFill>
                <a:latin typeface="Calibri"/>
                <a:cs typeface="Calibri"/>
              </a:rPr>
              <a:t> </a:t>
            </a:r>
            <a:r>
              <a:rPr sz="1100" dirty="0">
                <a:solidFill>
                  <a:srgbClr val="000000"/>
                </a:solidFill>
                <a:latin typeface="Calibri"/>
                <a:cs typeface="Calibri"/>
              </a:rPr>
              <a:t>a abraçadeira de ambos</a:t>
            </a:r>
            <a:r>
              <a:rPr sz="1100" spc="-11" dirty="0">
                <a:solidFill>
                  <a:srgbClr val="000000"/>
                </a:solidFill>
                <a:latin typeface="Calibri"/>
                <a:cs typeface="Calibri"/>
              </a:rPr>
              <a:t> </a:t>
            </a:r>
            <a:r>
              <a:rPr sz="1100" spc="16" dirty="0">
                <a:solidFill>
                  <a:srgbClr val="000000"/>
                </a:solidFill>
                <a:latin typeface="Calibri"/>
                <a:cs typeface="Calibri"/>
              </a:rPr>
              <a:t>os</a:t>
            </a:r>
            <a:r>
              <a:rPr sz="1100" spc="-26" dirty="0">
                <a:solidFill>
                  <a:srgbClr val="000000"/>
                </a:solidFill>
                <a:latin typeface="Calibri"/>
                <a:cs typeface="Calibri"/>
              </a:rPr>
              <a:t> </a:t>
            </a:r>
            <a:r>
              <a:rPr sz="1100" dirty="0">
                <a:solidFill>
                  <a:srgbClr val="000000"/>
                </a:solidFill>
                <a:latin typeface="Calibri"/>
                <a:cs typeface="Calibri"/>
              </a:rPr>
              <a:t>lados do filtro de</a:t>
            </a:r>
          </a:p>
          <a:p>
            <a:pPr marL="0" marR="0">
              <a:lnSpc>
                <a:spcPts val="1344"/>
              </a:lnSpc>
              <a:spcBef>
                <a:spcPts val="50"/>
              </a:spcBef>
              <a:spcAft>
                <a:spcPts val="0"/>
              </a:spcAft>
            </a:pPr>
            <a:r>
              <a:rPr sz="1100" dirty="0">
                <a:solidFill>
                  <a:srgbClr val="000000"/>
                </a:solidFill>
                <a:latin typeface="Calibri"/>
                <a:cs typeface="Calibri"/>
              </a:rPr>
              <a:t>gasolina com</a:t>
            </a:r>
            <a:r>
              <a:rPr sz="1100" spc="25" dirty="0">
                <a:solidFill>
                  <a:srgbClr val="000000"/>
                </a:solidFill>
                <a:latin typeface="Calibri"/>
                <a:cs typeface="Calibri"/>
              </a:rPr>
              <a:t> </a:t>
            </a:r>
            <a:r>
              <a:rPr sz="1100" dirty="0">
                <a:solidFill>
                  <a:srgbClr val="000000"/>
                </a:solidFill>
                <a:latin typeface="Calibri"/>
                <a:cs typeface="Calibri"/>
              </a:rPr>
              <a:t>uma</a:t>
            </a:r>
            <a:r>
              <a:rPr sz="1100" spc="-24" dirty="0">
                <a:solidFill>
                  <a:srgbClr val="000000"/>
                </a:solidFill>
                <a:latin typeface="Calibri"/>
                <a:cs typeface="Calibri"/>
              </a:rPr>
              <a:t> </a:t>
            </a:r>
            <a:r>
              <a:rPr sz="1100" dirty="0">
                <a:solidFill>
                  <a:srgbClr val="000000"/>
                </a:solidFill>
                <a:latin typeface="Calibri"/>
                <a:cs typeface="Calibri"/>
              </a:rPr>
              <a:t>chave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parafusos.</a:t>
            </a:r>
          </a:p>
        </p:txBody>
      </p:sp>
      <p:sp>
        <p:nvSpPr>
          <p:cNvPr id="11" name="object 11"/>
          <p:cNvSpPr txBox="1"/>
          <p:nvPr/>
        </p:nvSpPr>
        <p:spPr>
          <a:xfrm>
            <a:off x="3713988" y="3005420"/>
            <a:ext cx="3326110" cy="69249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Envolva ambos os extremos</a:t>
            </a:r>
            <a:r>
              <a:rPr sz="1100" spc="12" dirty="0">
                <a:solidFill>
                  <a:srgbClr val="000000"/>
                </a:solidFill>
                <a:latin typeface="Calibri"/>
                <a:cs typeface="Calibri"/>
              </a:rPr>
              <a:t>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filtro de combustível</a:t>
            </a:r>
          </a:p>
          <a:p>
            <a:pPr marL="0" marR="0">
              <a:lnSpc>
                <a:spcPts val="1344"/>
              </a:lnSpc>
              <a:spcBef>
                <a:spcPts val="50"/>
              </a:spcBef>
              <a:spcAft>
                <a:spcPts val="0"/>
              </a:spcAft>
            </a:pPr>
            <a:r>
              <a:rPr sz="1100" dirty="0">
                <a:solidFill>
                  <a:srgbClr val="000000"/>
                </a:solidFill>
                <a:latin typeface="Calibri"/>
                <a:cs typeface="Calibri"/>
              </a:rPr>
              <a:t>com</a:t>
            </a:r>
            <a:r>
              <a:rPr sz="1100" spc="19" dirty="0">
                <a:solidFill>
                  <a:srgbClr val="000000"/>
                </a:solidFill>
                <a:latin typeface="Calibri"/>
                <a:cs typeface="Calibri"/>
              </a:rPr>
              <a:t>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pano de algodão para evitar que a gasolina que</a:t>
            </a:r>
          </a:p>
          <a:p>
            <a:pPr marL="0" marR="0">
              <a:lnSpc>
                <a:spcPts val="1344"/>
              </a:lnSpc>
              <a:spcBef>
                <a:spcPts val="0"/>
              </a:spcBef>
              <a:spcAft>
                <a:spcPts val="0"/>
              </a:spcAft>
            </a:pPr>
            <a:r>
              <a:rPr sz="1100">
                <a:solidFill>
                  <a:srgbClr val="000000"/>
                </a:solidFill>
                <a:latin typeface="Calibri"/>
                <a:cs typeface="Calibri"/>
              </a:rPr>
              <a:t>resta </a:t>
            </a:r>
            <a:r>
              <a:rPr lang="pt-BR" sz="1100">
                <a:solidFill>
                  <a:srgbClr val="000000"/>
                </a:solidFill>
                <a:latin typeface="Calibri"/>
                <a:cs typeface="Calibri"/>
              </a:rPr>
              <a:t>caia</a:t>
            </a:r>
            <a:r>
              <a:rPr sz="1100">
                <a:solidFill>
                  <a:srgbClr val="000000"/>
                </a:solidFill>
                <a:latin typeface="Calibri"/>
                <a:cs typeface="Calibri"/>
              </a:rPr>
              <a:t> </a:t>
            </a:r>
            <a:r>
              <a:rPr sz="1100" dirty="0">
                <a:solidFill>
                  <a:srgbClr val="000000"/>
                </a:solidFill>
                <a:latin typeface="Calibri"/>
                <a:cs typeface="Calibri"/>
              </a:rPr>
              <a:t>ao retirar a abraçadeira devido à pressão</a:t>
            </a:r>
          </a:p>
          <a:p>
            <a:pPr marL="0" marR="0">
              <a:lnSpc>
                <a:spcPts val="1344"/>
              </a:lnSpc>
              <a:spcBef>
                <a:spcPts val="50"/>
              </a:spcBef>
              <a:spcAft>
                <a:spcPts val="0"/>
              </a:spcAft>
            </a:pPr>
            <a:r>
              <a:rPr sz="1100" dirty="0">
                <a:solidFill>
                  <a:srgbClr val="000000"/>
                </a:solidFill>
                <a:latin typeface="Calibri"/>
                <a:cs typeface="Calibri"/>
              </a:rPr>
              <a:t>no</a:t>
            </a:r>
            <a:r>
              <a:rPr sz="1100" spc="22" dirty="0">
                <a:solidFill>
                  <a:srgbClr val="000000"/>
                </a:solidFill>
                <a:latin typeface="Calibri"/>
                <a:cs typeface="Calibri"/>
              </a:rPr>
              <a:t> </a:t>
            </a:r>
            <a:r>
              <a:rPr sz="1100" dirty="0">
                <a:solidFill>
                  <a:srgbClr val="000000"/>
                </a:solidFill>
                <a:latin typeface="Calibri"/>
                <a:cs typeface="Calibri"/>
              </a:rPr>
              <a:t>tubo de gasolina.</a:t>
            </a:r>
          </a:p>
        </p:txBody>
      </p:sp>
      <p:sp>
        <p:nvSpPr>
          <p:cNvPr id="12" name="object 12"/>
          <p:cNvSpPr txBox="1"/>
          <p:nvPr/>
        </p:nvSpPr>
        <p:spPr>
          <a:xfrm>
            <a:off x="1615440" y="3471764"/>
            <a:ext cx="896230"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Abraçadeiras</a:t>
            </a:r>
          </a:p>
        </p:txBody>
      </p:sp>
      <p:sp>
        <p:nvSpPr>
          <p:cNvPr id="13" name="object 13"/>
          <p:cNvSpPr txBox="1"/>
          <p:nvPr/>
        </p:nvSpPr>
        <p:spPr>
          <a:xfrm>
            <a:off x="684275" y="3738464"/>
            <a:ext cx="6066717" cy="43177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Troque o filtro de gasolina por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novo. Preste atenção às direções</a:t>
            </a:r>
            <a:r>
              <a:rPr sz="1100" spc="-10" dirty="0">
                <a:solidFill>
                  <a:srgbClr val="000000"/>
                </a:solidFill>
                <a:latin typeface="Calibri"/>
                <a:cs typeface="Calibri"/>
              </a:rPr>
              <a:t> </a:t>
            </a:r>
            <a:r>
              <a:rPr sz="1100" dirty="0">
                <a:solidFill>
                  <a:srgbClr val="000000"/>
                </a:solidFill>
                <a:latin typeface="Calibri"/>
                <a:cs typeface="Calibri"/>
              </a:rPr>
              <a:t>de entrada e saída de combustível.</a:t>
            </a:r>
          </a:p>
          <a:p>
            <a:pPr marL="0" marR="0">
              <a:lnSpc>
                <a:spcPts val="1347"/>
              </a:lnSpc>
              <a:spcBef>
                <a:spcPts val="454"/>
              </a:spcBef>
              <a:spcAft>
                <a:spcPts val="0"/>
              </a:spcAft>
            </a:pPr>
            <a:r>
              <a:rPr sz="1100" dirty="0">
                <a:solidFill>
                  <a:srgbClr val="000000"/>
                </a:solidFill>
                <a:latin typeface="Calibri"/>
                <a:cs typeface="Calibri"/>
              </a:rPr>
              <a:t>- O</a:t>
            </a:r>
            <a:r>
              <a:rPr sz="1100" spc="12" dirty="0">
                <a:solidFill>
                  <a:srgbClr val="000000"/>
                </a:solidFill>
                <a:latin typeface="Calibri"/>
                <a:cs typeface="Calibri"/>
              </a:rPr>
              <a:t> </a:t>
            </a:r>
            <a:r>
              <a:rPr sz="1100" dirty="0">
                <a:solidFill>
                  <a:srgbClr val="000000"/>
                </a:solidFill>
                <a:latin typeface="Calibri"/>
                <a:cs typeface="Calibri"/>
              </a:rPr>
              <a:t>processo de montagem é inverso ao</a:t>
            </a:r>
            <a:r>
              <a:rPr sz="1100" spc="11" dirty="0">
                <a:solidFill>
                  <a:srgbClr val="000000"/>
                </a:solidFill>
                <a:latin typeface="Calibri"/>
                <a:cs typeface="Calibri"/>
              </a:rPr>
              <a:t> </a:t>
            </a:r>
            <a:r>
              <a:rPr sz="1100" dirty="0">
                <a:solidFill>
                  <a:srgbClr val="000000"/>
                </a:solidFill>
                <a:latin typeface="Calibri"/>
                <a:cs typeface="Calibri"/>
              </a:rPr>
              <a:t>de desmontagem.</a:t>
            </a:r>
          </a:p>
        </p:txBody>
      </p:sp>
      <p:sp>
        <p:nvSpPr>
          <p:cNvPr id="14" name="object 14"/>
          <p:cNvSpPr txBox="1"/>
          <p:nvPr/>
        </p:nvSpPr>
        <p:spPr>
          <a:xfrm>
            <a:off x="684275" y="4181948"/>
            <a:ext cx="633271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t>
            </a:r>
            <a:r>
              <a:rPr lang="pt-BR" sz="1100">
                <a:solidFill>
                  <a:srgbClr val="000000"/>
                </a:solidFill>
                <a:latin typeface="Calibri"/>
                <a:cs typeface="Calibri"/>
              </a:rPr>
              <a:t>Limpe</a:t>
            </a:r>
            <a:r>
              <a:rPr sz="1100">
                <a:solidFill>
                  <a:srgbClr val="000000"/>
                </a:solidFill>
                <a:latin typeface="Calibri"/>
                <a:cs typeface="Calibri"/>
              </a:rPr>
              <a:t> os </a:t>
            </a:r>
            <a:r>
              <a:rPr lang="pt-BR" sz="1100">
                <a:solidFill>
                  <a:srgbClr val="000000"/>
                </a:solidFill>
                <a:latin typeface="Calibri"/>
                <a:cs typeface="Calibri"/>
              </a:rPr>
              <a:t>restos</a:t>
            </a:r>
            <a:r>
              <a:rPr sz="1100">
                <a:solidFill>
                  <a:srgbClr val="000000"/>
                </a:solidFill>
                <a:latin typeface="Calibri"/>
                <a:cs typeface="Calibri"/>
              </a:rPr>
              <a:t> </a:t>
            </a:r>
            <a:r>
              <a:rPr sz="1100" dirty="0">
                <a:solidFill>
                  <a:srgbClr val="000000"/>
                </a:solidFill>
                <a:latin typeface="Calibri"/>
                <a:cs typeface="Calibri"/>
              </a:rPr>
              <a:t>de combustível residual no tubo de gasolina com um pano</a:t>
            </a:r>
            <a:r>
              <a:rPr sz="1100" spc="22"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algodão ao</a:t>
            </a:r>
            <a:r>
              <a:rPr sz="1100" spc="25" dirty="0">
                <a:solidFill>
                  <a:srgbClr val="000000"/>
                </a:solidFill>
                <a:latin typeface="Calibri"/>
                <a:cs typeface="Calibri"/>
              </a:rPr>
              <a:t> </a:t>
            </a:r>
            <a:r>
              <a:rPr sz="1100" dirty="0">
                <a:solidFill>
                  <a:srgbClr val="000000"/>
                </a:solidFill>
                <a:latin typeface="Calibri"/>
                <a:cs typeface="Calibri"/>
              </a:rPr>
              <a:t>retirar o filtro.</a:t>
            </a:r>
          </a:p>
        </p:txBody>
      </p:sp>
      <p:sp>
        <p:nvSpPr>
          <p:cNvPr id="15" name="object 1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115</a:t>
            </a:r>
          </a:p>
        </p:txBody>
      </p:sp>
      <p:sp>
        <p:nvSpPr>
          <p:cNvPr id="16" name="object 4">
            <a:extLst>
              <a:ext uri="{FF2B5EF4-FFF2-40B4-BE49-F238E27FC236}">
                <a16:creationId xmlns:a16="http://schemas.microsoft.com/office/drawing/2014/main" id="{E04BF7A9-78E3-5EBB-5775-AD3368E7D22E}"/>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731012"/>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3369564" y="736184"/>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6" name="object 6"/>
          <p:cNvSpPr txBox="1"/>
          <p:nvPr/>
        </p:nvSpPr>
        <p:spPr>
          <a:xfrm>
            <a:off x="647700" y="963260"/>
            <a:ext cx="275627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Substitua o</a:t>
            </a:r>
            <a:r>
              <a:rPr sz="1100" spc="15" dirty="0">
                <a:solidFill>
                  <a:srgbClr val="000000"/>
                </a:solidFill>
                <a:latin typeface="Calibri"/>
                <a:cs typeface="Calibri"/>
              </a:rPr>
              <a:t> </a:t>
            </a:r>
            <a:r>
              <a:rPr sz="1100" dirty="0">
                <a:solidFill>
                  <a:srgbClr val="000000"/>
                </a:solidFill>
                <a:latin typeface="Calibri"/>
                <a:cs typeface="Calibri"/>
              </a:rPr>
              <a:t>filtro de</a:t>
            </a:r>
            <a:r>
              <a:rPr sz="1100" spc="15" dirty="0">
                <a:solidFill>
                  <a:srgbClr val="000000"/>
                </a:solidFill>
                <a:latin typeface="Calibri"/>
                <a:cs typeface="Calibri"/>
              </a:rPr>
              <a:t> </a:t>
            </a:r>
            <a:r>
              <a:rPr sz="1100" dirty="0">
                <a:solidFill>
                  <a:srgbClr val="000000"/>
                </a:solidFill>
                <a:latin typeface="Calibri"/>
                <a:cs typeface="Calibri"/>
              </a:rPr>
              <a:t>gasolina a </a:t>
            </a:r>
            <a:r>
              <a:rPr sz="1100">
                <a:solidFill>
                  <a:srgbClr val="000000"/>
                </a:solidFill>
                <a:latin typeface="Calibri"/>
                <a:cs typeface="Calibri"/>
              </a:rPr>
              <a:t>cada </a:t>
            </a:r>
            <a:r>
              <a:rPr lang="pt-BR" sz="1100">
                <a:solidFill>
                  <a:srgbClr val="000000"/>
                </a:solidFill>
                <a:latin typeface="Calibri"/>
                <a:cs typeface="Calibri"/>
              </a:rPr>
              <a:t>1</a:t>
            </a:r>
            <a:r>
              <a:rPr lang="pt-BR" sz="1100" dirty="0">
                <a:solidFill>
                  <a:srgbClr val="000000"/>
                </a:solidFill>
                <a:latin typeface="Calibri"/>
                <a:cs typeface="Calibri"/>
              </a:rPr>
              <a:t>2</a:t>
            </a:r>
            <a:r>
              <a:rPr sz="1100">
                <a:solidFill>
                  <a:srgbClr val="000000"/>
                </a:solidFill>
                <a:latin typeface="Calibri"/>
                <a:cs typeface="Calibri"/>
              </a:rPr>
              <a:t>.000 </a:t>
            </a:r>
            <a:r>
              <a:rPr sz="1100" dirty="0">
                <a:solidFill>
                  <a:srgbClr val="000000"/>
                </a:solidFill>
                <a:latin typeface="Calibri"/>
                <a:cs typeface="Calibri"/>
              </a:rPr>
              <a:t>km.</a:t>
            </a:r>
          </a:p>
        </p:txBody>
      </p:sp>
      <p:sp>
        <p:nvSpPr>
          <p:cNvPr id="7" name="object 7"/>
          <p:cNvSpPr txBox="1"/>
          <p:nvPr/>
        </p:nvSpPr>
        <p:spPr>
          <a:xfrm>
            <a:off x="576072" y="1412840"/>
            <a:ext cx="4733492"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Desfaça-se do filtro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combustível usado</a:t>
            </a:r>
            <a:r>
              <a:rPr sz="1100" spc="13" dirty="0">
                <a:solidFill>
                  <a:srgbClr val="000000"/>
                </a:solidFill>
                <a:latin typeface="Calibri"/>
                <a:cs typeface="Calibri"/>
              </a:rPr>
              <a:t> </a:t>
            </a:r>
            <a:r>
              <a:rPr sz="1100" dirty="0">
                <a:solidFill>
                  <a:srgbClr val="000000"/>
                </a:solidFill>
                <a:latin typeface="Calibri"/>
                <a:cs typeface="Calibri"/>
              </a:rPr>
              <a:t>de modo a respeitar</a:t>
            </a:r>
            <a:r>
              <a:rPr sz="1100" spc="-15" dirty="0">
                <a:solidFill>
                  <a:srgbClr val="000000"/>
                </a:solidFill>
                <a:latin typeface="Calibri"/>
                <a:cs typeface="Calibri"/>
              </a:rPr>
              <a:t> </a:t>
            </a:r>
            <a:r>
              <a:rPr sz="1100" dirty="0">
                <a:solidFill>
                  <a:srgbClr val="000000"/>
                </a:solidFill>
                <a:latin typeface="Calibri"/>
                <a:cs typeface="Calibri"/>
              </a:rPr>
              <a:t>o meio ambiente.</a:t>
            </a:r>
          </a:p>
        </p:txBody>
      </p:sp>
      <p:sp>
        <p:nvSpPr>
          <p:cNvPr id="8" name="object 8"/>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325116"/>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812399"/>
            <a:ext cx="5653766" cy="373587"/>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Substituição de</a:t>
            </a:r>
            <a:r>
              <a:rPr sz="1100" b="1" spc="11" dirty="0">
                <a:solidFill>
                  <a:srgbClr val="4F81BD"/>
                </a:solidFill>
                <a:latin typeface="Cambria"/>
                <a:cs typeface="Cambria"/>
              </a:rPr>
              <a:t> </a:t>
            </a:r>
            <a:r>
              <a:rPr sz="1100" b="1" dirty="0">
                <a:solidFill>
                  <a:srgbClr val="4F81BD"/>
                </a:solidFill>
                <a:latin typeface="Cambria"/>
                <a:cs typeface="Cambria"/>
              </a:rPr>
              <a:t>lâmpadas</a:t>
            </a:r>
          </a:p>
          <a:p>
            <a:pPr marL="0" marR="0">
              <a:lnSpc>
                <a:spcPts val="1296"/>
              </a:lnSpc>
              <a:spcBef>
                <a:spcPts val="0"/>
              </a:spcBef>
              <a:spcAft>
                <a:spcPts val="0"/>
              </a:spcAft>
            </a:pPr>
            <a:r>
              <a:rPr sz="1100" dirty="0">
                <a:solidFill>
                  <a:srgbClr val="000000"/>
                </a:solidFill>
                <a:latin typeface="Calibri"/>
                <a:cs typeface="Calibri"/>
              </a:rPr>
              <a:t>· É perigoso conduzir sem luzes de</a:t>
            </a:r>
            <a:r>
              <a:rPr sz="1100" spc="22" dirty="0">
                <a:solidFill>
                  <a:srgbClr val="000000"/>
                </a:solidFill>
                <a:latin typeface="Calibri"/>
                <a:cs typeface="Calibri"/>
              </a:rPr>
              <a:t> </a:t>
            </a:r>
            <a:r>
              <a:rPr sz="1100" dirty="0">
                <a:solidFill>
                  <a:srgbClr val="000000"/>
                </a:solidFill>
                <a:latin typeface="Calibri"/>
                <a:cs typeface="Calibri"/>
              </a:rPr>
              <a:t>sinalização, já que você</a:t>
            </a:r>
            <a:r>
              <a:rPr sz="1100" spc="-17" dirty="0">
                <a:solidFill>
                  <a:srgbClr val="000000"/>
                </a:solidFill>
                <a:latin typeface="Calibri"/>
                <a:cs typeface="Calibri"/>
              </a:rPr>
              <a:t> </a:t>
            </a:r>
            <a:r>
              <a:rPr sz="1100" dirty="0">
                <a:solidFill>
                  <a:srgbClr val="000000"/>
                </a:solidFill>
                <a:latin typeface="Calibri"/>
                <a:cs typeface="Calibri"/>
              </a:rPr>
              <a:t>e a moto serão vistos</a:t>
            </a:r>
            <a:r>
              <a:rPr sz="1100" spc="-18" dirty="0">
                <a:solidFill>
                  <a:srgbClr val="000000"/>
                </a:solidFill>
                <a:latin typeface="Calibri"/>
                <a:cs typeface="Calibri"/>
              </a:rPr>
              <a:t> </a:t>
            </a:r>
            <a:r>
              <a:rPr sz="1100" dirty="0">
                <a:solidFill>
                  <a:srgbClr val="000000"/>
                </a:solidFill>
                <a:latin typeface="Calibri"/>
                <a:cs typeface="Calibri"/>
              </a:rPr>
              <a:t>com dificuldade.</a:t>
            </a:r>
          </a:p>
        </p:txBody>
      </p:sp>
      <p:sp>
        <p:nvSpPr>
          <p:cNvPr id="6" name="object 6"/>
          <p:cNvSpPr txBox="1"/>
          <p:nvPr/>
        </p:nvSpPr>
        <p:spPr>
          <a:xfrm>
            <a:off x="684275" y="1197697"/>
            <a:ext cx="3243499"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Substitua rapidamente </a:t>
            </a:r>
            <a:r>
              <a:rPr sz="1100" spc="-11" dirty="0">
                <a:solidFill>
                  <a:srgbClr val="000000"/>
                </a:solidFill>
                <a:latin typeface="Calibri"/>
                <a:cs typeface="Calibri"/>
              </a:rPr>
              <a:t>uma</a:t>
            </a:r>
            <a:r>
              <a:rPr sz="1100" spc="13" dirty="0">
                <a:solidFill>
                  <a:srgbClr val="000000"/>
                </a:solidFill>
                <a:latin typeface="Calibri"/>
                <a:cs typeface="Calibri"/>
              </a:rPr>
              <a:t> </a:t>
            </a:r>
            <a:r>
              <a:rPr sz="1100" dirty="0">
                <a:solidFill>
                  <a:srgbClr val="000000"/>
                </a:solidFill>
                <a:latin typeface="Calibri"/>
                <a:cs typeface="Calibri"/>
              </a:rPr>
              <a:t>luz de </a:t>
            </a:r>
            <a:r>
              <a:rPr sz="1100">
                <a:solidFill>
                  <a:srgbClr val="000000"/>
                </a:solidFill>
                <a:latin typeface="Calibri"/>
                <a:cs typeface="Calibri"/>
              </a:rPr>
              <a:t>sinalização</a:t>
            </a:r>
            <a:r>
              <a:rPr sz="1100" spc="18">
                <a:solidFill>
                  <a:srgbClr val="000000"/>
                </a:solidFill>
                <a:latin typeface="Calibri"/>
                <a:cs typeface="Calibri"/>
              </a:rPr>
              <a:t> </a:t>
            </a:r>
            <a:r>
              <a:rPr lang="pt-BR" sz="1100">
                <a:solidFill>
                  <a:srgbClr val="000000"/>
                </a:solidFill>
                <a:latin typeface="Calibri"/>
                <a:cs typeface="Calibri"/>
              </a:rPr>
              <a:t>queimada</a:t>
            </a:r>
            <a:r>
              <a:rPr sz="1100">
                <a:solidFill>
                  <a:srgbClr val="000000"/>
                </a:solidFill>
                <a:latin typeface="Calibri"/>
                <a:cs typeface="Calibri"/>
              </a:rPr>
              <a:t>.</a:t>
            </a:r>
            <a:endParaRPr sz="1100" dirty="0">
              <a:solidFill>
                <a:srgbClr val="000000"/>
              </a:solidFill>
              <a:latin typeface="Calibri"/>
              <a:cs typeface="Calibri"/>
            </a:endParaRPr>
          </a:p>
        </p:txBody>
      </p:sp>
      <p:sp>
        <p:nvSpPr>
          <p:cNvPr id="7" name="object 7"/>
          <p:cNvSpPr txBox="1"/>
          <p:nvPr/>
        </p:nvSpPr>
        <p:spPr>
          <a:xfrm>
            <a:off x="684275" y="1418677"/>
            <a:ext cx="6303550" cy="346249"/>
          </a:xfrm>
          <a:prstGeom prst="rect">
            <a:avLst/>
          </a:prstGeom>
        </p:spPr>
        <p:txBody>
          <a:bodyPr vert="horz" wrap="square" lIns="0" tIns="0" rIns="0" bIns="0" rtlCol="0">
            <a:spAutoFit/>
          </a:bodyPr>
          <a:lstStyle/>
          <a:p>
            <a:pPr marL="31690" marR="0">
              <a:lnSpc>
                <a:spcPts val="1347"/>
              </a:lnSpc>
              <a:spcBef>
                <a:spcPts val="0"/>
              </a:spcBef>
              <a:spcAft>
                <a:spcPts val="0"/>
              </a:spcAft>
            </a:pPr>
            <a:r>
              <a:rPr sz="1100" dirty="0">
                <a:solidFill>
                  <a:srgbClr val="000000"/>
                </a:solidFill>
                <a:latin typeface="Calibri"/>
                <a:cs typeface="Calibri"/>
              </a:rPr>
              <a:t>As luzes de presença dos faróis, piscas, luz </a:t>
            </a:r>
            <a:r>
              <a:rPr sz="1100">
                <a:solidFill>
                  <a:srgbClr val="000000"/>
                </a:solidFill>
                <a:latin typeface="Calibri"/>
                <a:cs typeface="Calibri"/>
              </a:rPr>
              <a:t>de </a:t>
            </a:r>
            <a:r>
              <a:rPr lang="pt-BR" sz="1100">
                <a:solidFill>
                  <a:srgbClr val="000000"/>
                </a:solidFill>
                <a:latin typeface="Calibri"/>
                <a:cs typeface="Calibri"/>
              </a:rPr>
              <a:t>freios</a:t>
            </a:r>
            <a:r>
              <a:rPr sz="1100">
                <a:solidFill>
                  <a:srgbClr val="000000"/>
                </a:solidFill>
                <a:latin typeface="Calibri"/>
                <a:cs typeface="Calibri"/>
              </a:rPr>
              <a:t> </a:t>
            </a:r>
            <a:r>
              <a:rPr sz="1100" dirty="0">
                <a:solidFill>
                  <a:srgbClr val="000000"/>
                </a:solidFill>
                <a:latin typeface="Calibri"/>
                <a:cs typeface="Calibri"/>
              </a:rPr>
              <a:t>e luz da placa de matrícula</a:t>
            </a:r>
            <a:r>
              <a:rPr sz="1100" spc="-15" dirty="0">
                <a:solidFill>
                  <a:srgbClr val="000000"/>
                </a:solidFill>
                <a:latin typeface="Calibri"/>
                <a:cs typeface="Calibri"/>
              </a:rPr>
              <a:t> </a:t>
            </a:r>
            <a:r>
              <a:rPr sz="1100" dirty="0">
                <a:solidFill>
                  <a:srgbClr val="000000"/>
                </a:solidFill>
                <a:latin typeface="Calibri"/>
                <a:cs typeface="Calibri"/>
              </a:rPr>
              <a:t>são todas luzes LED seladas.</a:t>
            </a:r>
          </a:p>
          <a:p>
            <a:pPr marL="0" marR="0">
              <a:lnSpc>
                <a:spcPts val="1344"/>
              </a:lnSpc>
              <a:spcBef>
                <a:spcPts val="5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a:t>
            </a:r>
            <a:r>
              <a:rPr sz="1100" spc="11">
                <a:solidFill>
                  <a:srgbClr val="000000"/>
                </a:solidFill>
                <a:latin typeface="Calibri"/>
                <a:cs typeface="Calibri"/>
              </a:rPr>
              <a:t>se</a:t>
            </a:r>
            <a:r>
              <a:rPr sz="1100">
                <a:solidFill>
                  <a:srgbClr val="000000"/>
                </a:solidFill>
                <a:latin typeface="Calibri"/>
                <a:cs typeface="Calibri"/>
              </a:rPr>
              <a:t> </a:t>
            </a:r>
            <a:r>
              <a:rPr lang="pt-BR" sz="1100">
                <a:solidFill>
                  <a:srgbClr val="000000"/>
                </a:solidFill>
                <a:latin typeface="Calibri"/>
                <a:cs typeface="Calibri"/>
              </a:rPr>
              <a:t>queimarem</a:t>
            </a:r>
            <a:r>
              <a:rPr sz="1100">
                <a:solidFill>
                  <a:srgbClr val="000000"/>
                </a:solidFill>
                <a:latin typeface="Calibri"/>
                <a:cs typeface="Calibri"/>
              </a:rPr>
              <a:t>, só poderá </a:t>
            </a:r>
            <a:r>
              <a:rPr sz="1100" dirty="0">
                <a:solidFill>
                  <a:srgbClr val="000000"/>
                </a:solidFill>
                <a:latin typeface="Calibri"/>
                <a:cs typeface="Calibri"/>
              </a:rPr>
              <a:t>trocar numa Oficina Autorizada VOGE.</a:t>
            </a:r>
          </a:p>
        </p:txBody>
      </p:sp>
      <p:sp>
        <p:nvSpPr>
          <p:cNvPr id="8" name="object 8"/>
          <p:cNvSpPr txBox="1"/>
          <p:nvPr/>
        </p:nvSpPr>
        <p:spPr>
          <a:xfrm>
            <a:off x="684275" y="1810345"/>
            <a:ext cx="5927773" cy="346249"/>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A sujidade, especialmente</a:t>
            </a:r>
            <a:r>
              <a:rPr sz="1100" spc="-24" dirty="0">
                <a:solidFill>
                  <a:srgbClr val="000000"/>
                </a:solidFill>
                <a:latin typeface="Calibri"/>
                <a:cs typeface="Calibri"/>
              </a:rPr>
              <a:t> </a:t>
            </a:r>
            <a:r>
              <a:rPr sz="1100" dirty="0">
                <a:solidFill>
                  <a:srgbClr val="000000"/>
                </a:solidFill>
                <a:latin typeface="Calibri"/>
                <a:cs typeface="Calibri"/>
              </a:rPr>
              <a:t>a gordura, pode evitar</a:t>
            </a:r>
            <a:r>
              <a:rPr sz="1100" spc="-20" dirty="0">
                <a:solidFill>
                  <a:srgbClr val="000000"/>
                </a:solidFill>
                <a:latin typeface="Calibri"/>
                <a:cs typeface="Calibri"/>
              </a:rPr>
              <a:t> </a:t>
            </a:r>
            <a:r>
              <a:rPr sz="1100" dirty="0">
                <a:solidFill>
                  <a:srgbClr val="000000"/>
                </a:solidFill>
                <a:latin typeface="Calibri"/>
                <a:cs typeface="Calibri"/>
              </a:rPr>
              <a:t>a refrigeração da radiação térmica exterior da luz de</a:t>
            </a:r>
          </a:p>
          <a:p>
            <a:pPr marL="0" marR="0">
              <a:lnSpc>
                <a:spcPts val="1343"/>
              </a:lnSpc>
              <a:spcBef>
                <a:spcPts val="50"/>
              </a:spcBef>
              <a:spcAft>
                <a:spcPts val="0"/>
              </a:spcAft>
            </a:pPr>
            <a:r>
              <a:rPr sz="1100" dirty="0">
                <a:solidFill>
                  <a:srgbClr val="000000"/>
                </a:solidFill>
                <a:latin typeface="Calibri"/>
                <a:cs typeface="Calibri"/>
              </a:rPr>
              <a:t>sinalização, provocando</a:t>
            </a:r>
            <a:r>
              <a:rPr sz="1100" spc="20" dirty="0">
                <a:solidFill>
                  <a:srgbClr val="000000"/>
                </a:solidFill>
                <a:latin typeface="Calibri"/>
                <a:cs typeface="Calibri"/>
              </a:rPr>
              <a:t> </a:t>
            </a:r>
            <a:r>
              <a:rPr sz="1100" spc="-15" dirty="0">
                <a:solidFill>
                  <a:srgbClr val="000000"/>
                </a:solidFill>
                <a:latin typeface="Calibri"/>
                <a:cs typeface="Calibri"/>
              </a:rPr>
              <a:t>um</a:t>
            </a:r>
            <a:r>
              <a:rPr sz="1100" spc="18" dirty="0">
                <a:solidFill>
                  <a:srgbClr val="000000"/>
                </a:solidFill>
                <a:latin typeface="Calibri"/>
                <a:cs typeface="Calibri"/>
              </a:rPr>
              <a:t> </a:t>
            </a:r>
            <a:r>
              <a:rPr sz="1100" dirty="0">
                <a:solidFill>
                  <a:srgbClr val="000000"/>
                </a:solidFill>
                <a:latin typeface="Calibri"/>
                <a:cs typeface="Calibri"/>
              </a:rPr>
              <a:t>sobreaquecimento e</a:t>
            </a:r>
            <a:r>
              <a:rPr sz="1100" spc="18" dirty="0">
                <a:solidFill>
                  <a:srgbClr val="000000"/>
                </a:solidFill>
                <a:latin typeface="Calibri"/>
                <a:cs typeface="Calibri"/>
              </a:rPr>
              <a:t> </a:t>
            </a:r>
            <a:r>
              <a:rPr sz="1100" dirty="0">
                <a:solidFill>
                  <a:srgbClr val="000000"/>
                </a:solidFill>
                <a:latin typeface="Calibri"/>
                <a:cs typeface="Calibri"/>
              </a:rPr>
              <a:t>que</a:t>
            </a:r>
            <a:r>
              <a:rPr sz="1100" spc="12" dirty="0">
                <a:solidFill>
                  <a:srgbClr val="000000"/>
                </a:solidFill>
                <a:latin typeface="Calibri"/>
                <a:cs typeface="Calibri"/>
              </a:rPr>
              <a:t> </a:t>
            </a:r>
            <a:r>
              <a:rPr sz="1100" dirty="0">
                <a:solidFill>
                  <a:srgbClr val="000000"/>
                </a:solidFill>
                <a:latin typeface="Calibri"/>
                <a:cs typeface="Calibri"/>
              </a:rPr>
              <a:t>a lâmpada </a:t>
            </a:r>
            <a:r>
              <a:rPr sz="1100" spc="11">
                <a:solidFill>
                  <a:srgbClr val="000000"/>
                </a:solidFill>
                <a:latin typeface="Calibri"/>
                <a:cs typeface="Calibri"/>
              </a:rPr>
              <a:t>se</a:t>
            </a:r>
            <a:r>
              <a:rPr sz="1100" spc="-28">
                <a:solidFill>
                  <a:srgbClr val="000000"/>
                </a:solidFill>
                <a:latin typeface="Calibri"/>
                <a:cs typeface="Calibri"/>
              </a:rPr>
              <a:t> </a:t>
            </a:r>
            <a:r>
              <a:rPr lang="pt-BR" sz="1100">
                <a:solidFill>
                  <a:srgbClr val="000000"/>
                </a:solidFill>
                <a:latin typeface="Calibri"/>
                <a:cs typeface="Calibri"/>
              </a:rPr>
              <a:t>queime</a:t>
            </a:r>
            <a:r>
              <a:rPr sz="1100">
                <a:solidFill>
                  <a:srgbClr val="000000"/>
                </a:solidFill>
                <a:latin typeface="Calibri"/>
                <a:cs typeface="Calibri"/>
              </a:rPr>
              <a:t>.</a:t>
            </a:r>
            <a:endParaRPr sz="1100" dirty="0">
              <a:solidFill>
                <a:srgbClr val="000000"/>
              </a:solidFill>
              <a:latin typeface="Calibri"/>
              <a:cs typeface="Calibri"/>
            </a:endParaRPr>
          </a:p>
        </p:txBody>
      </p:sp>
      <p:sp>
        <p:nvSpPr>
          <p:cNvPr id="9" name="object 9"/>
          <p:cNvSpPr txBox="1"/>
          <p:nvPr/>
        </p:nvSpPr>
        <p:spPr>
          <a:xfrm>
            <a:off x="3427476" y="2330288"/>
            <a:ext cx="96791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Advertência</a:t>
            </a:r>
          </a:p>
        </p:txBody>
      </p:sp>
      <p:sp>
        <p:nvSpPr>
          <p:cNvPr id="10" name="object 10"/>
          <p:cNvSpPr txBox="1"/>
          <p:nvPr/>
        </p:nvSpPr>
        <p:spPr>
          <a:xfrm>
            <a:off x="755904" y="2557861"/>
            <a:ext cx="5757893"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Quando</a:t>
            </a:r>
            <a:r>
              <a:rPr sz="1100" spc="18">
                <a:solidFill>
                  <a:srgbClr val="000000"/>
                </a:solidFill>
                <a:latin typeface="Calibri"/>
                <a:cs typeface="Calibri"/>
              </a:rPr>
              <a:t> </a:t>
            </a:r>
            <a:r>
              <a:rPr lang="pt-BR" sz="1100">
                <a:solidFill>
                  <a:srgbClr val="000000"/>
                </a:solidFill>
                <a:latin typeface="Calibri"/>
                <a:cs typeface="Calibri"/>
              </a:rPr>
              <a:t>queimar </a:t>
            </a:r>
            <a:r>
              <a:rPr sz="1100">
                <a:solidFill>
                  <a:srgbClr val="000000"/>
                </a:solidFill>
                <a:latin typeface="Calibri"/>
                <a:cs typeface="Calibri"/>
              </a:rPr>
              <a:t>uma</a:t>
            </a:r>
            <a:r>
              <a:rPr sz="1100" spc="-13">
                <a:solidFill>
                  <a:srgbClr val="000000"/>
                </a:solidFill>
                <a:latin typeface="Calibri"/>
                <a:cs typeface="Calibri"/>
              </a:rPr>
              <a:t> </a:t>
            </a:r>
            <a:r>
              <a:rPr sz="1100" dirty="0">
                <a:solidFill>
                  <a:srgbClr val="000000"/>
                </a:solidFill>
                <a:latin typeface="Calibri"/>
                <a:cs typeface="Calibri"/>
              </a:rPr>
              <a:t>luz de sinalização, troque-a </a:t>
            </a:r>
            <a:r>
              <a:rPr sz="1100" spc="-10" dirty="0">
                <a:solidFill>
                  <a:srgbClr val="000000"/>
                </a:solidFill>
                <a:latin typeface="Calibri"/>
                <a:cs typeface="Calibri"/>
              </a:rPr>
              <a:t>por</a:t>
            </a:r>
            <a:r>
              <a:rPr sz="1100" spc="12" dirty="0">
                <a:solidFill>
                  <a:srgbClr val="000000"/>
                </a:solidFill>
                <a:latin typeface="Calibri"/>
                <a:cs typeface="Calibri"/>
              </a:rPr>
              <a:t> </a:t>
            </a:r>
            <a:r>
              <a:rPr sz="1100" dirty="0">
                <a:solidFill>
                  <a:srgbClr val="000000"/>
                </a:solidFill>
                <a:latin typeface="Calibri"/>
                <a:cs typeface="Calibri"/>
              </a:rPr>
              <a:t>uma</a:t>
            </a:r>
            <a:r>
              <a:rPr sz="1100" spc="-16" dirty="0">
                <a:solidFill>
                  <a:srgbClr val="000000"/>
                </a:solidFill>
                <a:latin typeface="Calibri"/>
                <a:cs typeface="Calibri"/>
              </a:rPr>
              <a:t> </a:t>
            </a:r>
            <a:r>
              <a:rPr sz="1100" dirty="0">
                <a:solidFill>
                  <a:srgbClr val="000000"/>
                </a:solidFill>
                <a:latin typeface="Calibri"/>
                <a:cs typeface="Calibri"/>
              </a:rPr>
              <a:t>nova</a:t>
            </a:r>
            <a:r>
              <a:rPr sz="1100" spc="-17" dirty="0">
                <a:solidFill>
                  <a:srgbClr val="000000"/>
                </a:solidFill>
                <a:latin typeface="Calibri"/>
                <a:cs typeface="Calibri"/>
              </a:rPr>
              <a:t> </a:t>
            </a:r>
            <a:r>
              <a:rPr sz="1100" dirty="0">
                <a:solidFill>
                  <a:srgbClr val="000000"/>
                </a:solidFill>
                <a:latin typeface="Calibri"/>
                <a:cs typeface="Calibri"/>
              </a:rPr>
              <a:t>com a mesma potência nominal e</a:t>
            </a:r>
          </a:p>
          <a:p>
            <a:pPr marL="0" marR="0">
              <a:lnSpc>
                <a:spcPts val="1343"/>
              </a:lnSpc>
              <a:spcBef>
                <a:spcPts val="50"/>
              </a:spcBef>
              <a:spcAft>
                <a:spcPts val="0"/>
              </a:spcAft>
            </a:pPr>
            <a:r>
              <a:rPr sz="1100" dirty="0">
                <a:solidFill>
                  <a:srgbClr val="000000"/>
                </a:solidFill>
                <a:latin typeface="Calibri"/>
                <a:cs typeface="Calibri"/>
              </a:rPr>
              <a:t>características,</a:t>
            </a:r>
            <a:r>
              <a:rPr sz="1100" spc="-16"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pode provocar</a:t>
            </a:r>
            <a:r>
              <a:rPr sz="1100" spc="-15" dirty="0">
                <a:solidFill>
                  <a:srgbClr val="000000"/>
                </a:solidFill>
                <a:latin typeface="Calibri"/>
                <a:cs typeface="Calibri"/>
              </a:rPr>
              <a:t> </a:t>
            </a:r>
            <a:r>
              <a:rPr sz="1100" dirty="0">
                <a:solidFill>
                  <a:srgbClr val="000000"/>
                </a:solidFill>
                <a:latin typeface="Calibri"/>
                <a:cs typeface="Calibri"/>
              </a:rPr>
              <a:t>uma sobrecarga </a:t>
            </a:r>
            <a:r>
              <a:rPr sz="1100" spc="-15" dirty="0">
                <a:solidFill>
                  <a:srgbClr val="000000"/>
                </a:solidFill>
                <a:latin typeface="Calibri"/>
                <a:cs typeface="Calibri"/>
              </a:rPr>
              <a:t>do</a:t>
            </a:r>
            <a:r>
              <a:rPr sz="1100" spc="14" dirty="0">
                <a:solidFill>
                  <a:srgbClr val="000000"/>
                </a:solidFill>
                <a:latin typeface="Calibri"/>
                <a:cs typeface="Calibri"/>
              </a:rPr>
              <a:t> </a:t>
            </a:r>
            <a:r>
              <a:rPr sz="1100" dirty="0">
                <a:solidFill>
                  <a:srgbClr val="000000"/>
                </a:solidFill>
                <a:latin typeface="Calibri"/>
                <a:cs typeface="Calibri"/>
              </a:rPr>
              <a:t>circuito ou encurtar a vida útil da lâmpada.</a:t>
            </a:r>
          </a:p>
        </p:txBody>
      </p:sp>
      <p:sp>
        <p:nvSpPr>
          <p:cNvPr id="11" name="object 11"/>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117</a:t>
            </a:r>
          </a:p>
        </p:txBody>
      </p:sp>
      <p:sp>
        <p:nvSpPr>
          <p:cNvPr id="12" name="object 4">
            <a:extLst>
              <a:ext uri="{FF2B5EF4-FFF2-40B4-BE49-F238E27FC236}">
                <a16:creationId xmlns:a16="http://schemas.microsoft.com/office/drawing/2014/main" id="{BC422A10-86B4-65F1-8138-57A2106612DA}"/>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733"/>
            <a:ext cx="3038637"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Armazenamento e</a:t>
            </a:r>
            <a:r>
              <a:rPr sz="1400" b="1" spc="-12" dirty="0">
                <a:solidFill>
                  <a:srgbClr val="365F91"/>
                </a:solidFill>
                <a:latin typeface="Cambria"/>
                <a:cs typeface="Cambria"/>
              </a:rPr>
              <a:t> </a:t>
            </a:r>
            <a:r>
              <a:rPr sz="1400" b="1" dirty="0">
                <a:solidFill>
                  <a:srgbClr val="365F91"/>
                </a:solidFill>
                <a:latin typeface="Cambria"/>
                <a:cs typeface="Cambria"/>
              </a:rPr>
              <a:t>limpeza da</a:t>
            </a:r>
            <a:r>
              <a:rPr sz="1400" b="1" spc="24" dirty="0">
                <a:solidFill>
                  <a:srgbClr val="365F91"/>
                </a:solidFill>
                <a:latin typeface="Cambria"/>
                <a:cs typeface="Cambria"/>
              </a:rPr>
              <a:t> </a:t>
            </a:r>
            <a:r>
              <a:rPr sz="1400" b="1" dirty="0">
                <a:solidFill>
                  <a:srgbClr val="365F91"/>
                </a:solidFill>
                <a:latin typeface="Cambria"/>
                <a:cs typeface="Cambria"/>
              </a:rPr>
              <a:t>moto</a:t>
            </a:r>
          </a:p>
        </p:txBody>
      </p:sp>
      <p:sp>
        <p:nvSpPr>
          <p:cNvPr id="15" name="object 15"/>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118</a:t>
            </a:r>
          </a:p>
        </p:txBody>
      </p:sp>
      <p:sp>
        <p:nvSpPr>
          <p:cNvPr id="16" name="object 5">
            <a:extLst>
              <a:ext uri="{FF2B5EF4-FFF2-40B4-BE49-F238E27FC236}">
                <a16:creationId xmlns:a16="http://schemas.microsoft.com/office/drawing/2014/main" id="{ED8110AE-C07C-EE68-E349-5A174CECFDE6}"/>
              </a:ext>
            </a:extLst>
          </p:cNvPr>
          <p:cNvSpPr txBox="1"/>
          <p:nvPr/>
        </p:nvSpPr>
        <p:spPr>
          <a:xfrm>
            <a:off x="684275" y="1157159"/>
            <a:ext cx="1224531" cy="166712"/>
          </a:xfrm>
          <a:prstGeom prst="rect">
            <a:avLst/>
          </a:prstGeom>
        </p:spPr>
        <p:txBody>
          <a:bodyPr vert="horz" wrap="square" lIns="0" tIns="0" rIns="0" bIns="0" rtlCol="0">
            <a:spAutoFit/>
          </a:bodyPr>
          <a:lstStyle/>
          <a:p>
            <a:pPr marL="0" marR="0">
              <a:lnSpc>
                <a:spcPts val="1294"/>
              </a:lnSpc>
              <a:spcBef>
                <a:spcPts val="0"/>
              </a:spcBef>
              <a:spcAft>
                <a:spcPts val="0"/>
              </a:spcAft>
            </a:pPr>
            <a:r>
              <a:rPr sz="1200" b="1" dirty="0">
                <a:solidFill>
                  <a:srgbClr val="4F81BD"/>
                </a:solidFill>
                <a:latin typeface="Cambria"/>
                <a:cs typeface="Cambria"/>
              </a:rPr>
              <a:t>Armazenamento</a:t>
            </a:r>
          </a:p>
        </p:txBody>
      </p:sp>
      <p:sp>
        <p:nvSpPr>
          <p:cNvPr id="17" name="object 6">
            <a:extLst>
              <a:ext uri="{FF2B5EF4-FFF2-40B4-BE49-F238E27FC236}">
                <a16:creationId xmlns:a16="http://schemas.microsoft.com/office/drawing/2014/main" id="{B98D318D-0F4B-8E45-76DC-6FB1CF0AA7FD}"/>
              </a:ext>
            </a:extLst>
          </p:cNvPr>
          <p:cNvSpPr txBox="1"/>
          <p:nvPr/>
        </p:nvSpPr>
        <p:spPr>
          <a:xfrm>
            <a:off x="684275" y="136452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ECDRCR+Symbol"/>
                <a:cs typeface="ECDRCR+Symbol"/>
              </a:rPr>
              <a:t></a:t>
            </a:r>
          </a:p>
        </p:txBody>
      </p:sp>
      <p:sp>
        <p:nvSpPr>
          <p:cNvPr id="18" name="object 7">
            <a:extLst>
              <a:ext uri="{FF2B5EF4-FFF2-40B4-BE49-F238E27FC236}">
                <a16:creationId xmlns:a16="http://schemas.microsoft.com/office/drawing/2014/main" id="{246AFA5B-877B-0BEF-9B85-407A183B5DC1}"/>
              </a:ext>
            </a:extLst>
          </p:cNvPr>
          <p:cNvSpPr txBox="1"/>
          <p:nvPr/>
        </p:nvSpPr>
        <p:spPr>
          <a:xfrm>
            <a:off x="912875" y="1371985"/>
            <a:ext cx="5924378"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No caso</a:t>
            </a:r>
            <a:r>
              <a:rPr sz="1100" spc="18" dirty="0">
                <a:solidFill>
                  <a:srgbClr val="000000"/>
                </a:solidFill>
                <a:latin typeface="Calibri"/>
                <a:cs typeface="Calibri"/>
              </a:rPr>
              <a:t> </a:t>
            </a:r>
            <a:r>
              <a:rPr sz="1100" dirty="0">
                <a:solidFill>
                  <a:srgbClr val="000000"/>
                </a:solidFill>
                <a:latin typeface="Calibri"/>
                <a:cs typeface="Calibri"/>
              </a:rPr>
              <a:t>de ser necessário guardar a moto</a:t>
            </a:r>
            <a:r>
              <a:rPr sz="1100" spc="12" dirty="0">
                <a:solidFill>
                  <a:srgbClr val="000000"/>
                </a:solidFill>
                <a:latin typeface="Calibri"/>
                <a:cs typeface="Calibri"/>
              </a:rPr>
              <a:t> </a:t>
            </a:r>
            <a:r>
              <a:rPr sz="1100" dirty="0">
                <a:solidFill>
                  <a:srgbClr val="000000"/>
                </a:solidFill>
                <a:latin typeface="Calibri"/>
                <a:cs typeface="Calibri"/>
              </a:rPr>
              <a:t>por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período prolongado, é necessária uma</a:t>
            </a:r>
            <a:r>
              <a:rPr sz="1100" spc="-22" dirty="0">
                <a:solidFill>
                  <a:srgbClr val="000000"/>
                </a:solidFill>
                <a:latin typeface="Calibri"/>
                <a:cs typeface="Calibri"/>
              </a:rPr>
              <a:t> </a:t>
            </a:r>
            <a:r>
              <a:rPr sz="1100" dirty="0">
                <a:solidFill>
                  <a:srgbClr val="000000"/>
                </a:solidFill>
                <a:latin typeface="Calibri"/>
                <a:cs typeface="Calibri"/>
              </a:rPr>
              <a:t>manutenção</a:t>
            </a:r>
          </a:p>
          <a:p>
            <a:pPr marL="0" marR="0">
              <a:lnSpc>
                <a:spcPts val="1344"/>
              </a:lnSpc>
              <a:spcBef>
                <a:spcPts val="50"/>
              </a:spcBef>
              <a:spcAft>
                <a:spcPts val="0"/>
              </a:spcAft>
            </a:pPr>
            <a:r>
              <a:rPr sz="1100" dirty="0">
                <a:solidFill>
                  <a:srgbClr val="000000"/>
                </a:solidFill>
                <a:latin typeface="Calibri"/>
                <a:cs typeface="Calibri"/>
              </a:rPr>
              <a:t>especial que necessita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alguns equipamento e tecnologias de materiais especiais, pelo que lhe</a:t>
            </a:r>
          </a:p>
          <a:p>
            <a:pPr marL="0" marR="0">
              <a:lnSpc>
                <a:spcPts val="1344"/>
              </a:lnSpc>
              <a:spcBef>
                <a:spcPts val="0"/>
              </a:spcBef>
              <a:spcAft>
                <a:spcPts val="0"/>
              </a:spcAft>
            </a:pPr>
            <a:r>
              <a:rPr sz="1100" dirty="0">
                <a:solidFill>
                  <a:srgbClr val="000000"/>
                </a:solidFill>
                <a:latin typeface="Calibri"/>
                <a:cs typeface="Calibri"/>
              </a:rPr>
              <a:t>sugerimos</a:t>
            </a:r>
            <a:r>
              <a:rPr sz="1100" spc="13" dirty="0">
                <a:solidFill>
                  <a:srgbClr val="000000"/>
                </a:solidFill>
                <a:latin typeface="Calibri"/>
                <a:cs typeface="Calibri"/>
              </a:rPr>
              <a:t> </a:t>
            </a:r>
            <a:r>
              <a:rPr sz="1100" dirty="0">
                <a:solidFill>
                  <a:srgbClr val="000000"/>
                </a:solidFill>
                <a:latin typeface="Calibri"/>
                <a:cs typeface="Calibri"/>
              </a:rPr>
              <a:t>que efetue este trabalho</a:t>
            </a:r>
            <a:r>
              <a:rPr sz="1100" spc="18" dirty="0">
                <a:solidFill>
                  <a:srgbClr val="000000"/>
                </a:solidFill>
                <a:latin typeface="Calibri"/>
                <a:cs typeface="Calibri"/>
              </a:rPr>
              <a:t> </a:t>
            </a:r>
            <a:r>
              <a:rPr sz="1100" dirty="0">
                <a:solidFill>
                  <a:srgbClr val="000000"/>
                </a:solidFill>
                <a:latin typeface="Calibri"/>
                <a:cs typeface="Calibri"/>
              </a:rPr>
              <a:t>na sua Oficina Autorizada VOGE.</a:t>
            </a:r>
          </a:p>
        </p:txBody>
      </p:sp>
      <p:sp>
        <p:nvSpPr>
          <p:cNvPr id="19" name="object 8">
            <a:extLst>
              <a:ext uri="{FF2B5EF4-FFF2-40B4-BE49-F238E27FC236}">
                <a16:creationId xmlns:a16="http://schemas.microsoft.com/office/drawing/2014/main" id="{97DBBEF3-5523-3F9D-F4E7-D868FB491D7D}"/>
              </a:ext>
            </a:extLst>
          </p:cNvPr>
          <p:cNvSpPr txBox="1"/>
          <p:nvPr/>
        </p:nvSpPr>
        <p:spPr>
          <a:xfrm>
            <a:off x="684275" y="188268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ECDRCR+Symbol"/>
                <a:cs typeface="ECDRCR+Symbol"/>
              </a:rPr>
              <a:t></a:t>
            </a:r>
          </a:p>
        </p:txBody>
      </p:sp>
      <p:sp>
        <p:nvSpPr>
          <p:cNvPr id="20" name="object 9">
            <a:extLst>
              <a:ext uri="{FF2B5EF4-FFF2-40B4-BE49-F238E27FC236}">
                <a16:creationId xmlns:a16="http://schemas.microsoft.com/office/drawing/2014/main" id="{4BC71808-18E4-FCA4-FA0B-5222BE6AFF95}"/>
              </a:ext>
            </a:extLst>
          </p:cNvPr>
          <p:cNvSpPr txBox="1"/>
          <p:nvPr/>
        </p:nvSpPr>
        <p:spPr>
          <a:xfrm>
            <a:off x="912875" y="1890145"/>
            <a:ext cx="507635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Se desejar</a:t>
            </a:r>
            <a:r>
              <a:rPr sz="1100" spc="-16" dirty="0">
                <a:solidFill>
                  <a:srgbClr val="000000"/>
                </a:solidFill>
                <a:latin typeface="Calibri"/>
                <a:cs typeface="Calibri"/>
              </a:rPr>
              <a:t> </a:t>
            </a:r>
            <a:r>
              <a:rPr sz="1100" dirty="0">
                <a:solidFill>
                  <a:srgbClr val="000000"/>
                </a:solidFill>
                <a:latin typeface="Calibri"/>
                <a:cs typeface="Calibri"/>
              </a:rPr>
              <a:t>efetuar este</a:t>
            </a:r>
            <a:r>
              <a:rPr sz="1100" spc="-13" dirty="0">
                <a:solidFill>
                  <a:srgbClr val="000000"/>
                </a:solidFill>
                <a:latin typeface="Calibri"/>
                <a:cs typeface="Calibri"/>
              </a:rPr>
              <a:t> </a:t>
            </a:r>
            <a:r>
              <a:rPr sz="1100" dirty="0">
                <a:solidFill>
                  <a:srgbClr val="000000"/>
                </a:solidFill>
                <a:latin typeface="Calibri"/>
                <a:cs typeface="Calibri"/>
              </a:rPr>
              <a:t>trabalho você mesmo, siga o </a:t>
            </a:r>
            <a:r>
              <a:rPr sz="1100">
                <a:solidFill>
                  <a:srgbClr val="000000"/>
                </a:solidFill>
                <a:latin typeface="Calibri"/>
                <a:cs typeface="Calibri"/>
              </a:rPr>
              <a:t>método </a:t>
            </a:r>
            <a:r>
              <a:rPr lang="pt-BR" sz="1100">
                <a:solidFill>
                  <a:srgbClr val="000000"/>
                </a:solidFill>
                <a:latin typeface="Calibri"/>
                <a:cs typeface="Calibri"/>
              </a:rPr>
              <a:t>indicado </a:t>
            </a:r>
            <a:r>
              <a:rPr sz="1100">
                <a:solidFill>
                  <a:srgbClr val="000000"/>
                </a:solidFill>
                <a:latin typeface="Calibri"/>
                <a:cs typeface="Calibri"/>
              </a:rPr>
              <a:t>em </a:t>
            </a:r>
            <a:r>
              <a:rPr sz="1100" dirty="0">
                <a:solidFill>
                  <a:srgbClr val="000000"/>
                </a:solidFill>
                <a:latin typeface="Calibri"/>
                <a:cs typeface="Calibri"/>
              </a:rPr>
              <a:t>seguida:</a:t>
            </a:r>
          </a:p>
        </p:txBody>
      </p:sp>
      <p:sp>
        <p:nvSpPr>
          <p:cNvPr id="21" name="object 10">
            <a:extLst>
              <a:ext uri="{FF2B5EF4-FFF2-40B4-BE49-F238E27FC236}">
                <a16:creationId xmlns:a16="http://schemas.microsoft.com/office/drawing/2014/main" id="{4359D274-6264-3368-0BEC-0AF8B623262C}"/>
              </a:ext>
            </a:extLst>
          </p:cNvPr>
          <p:cNvSpPr txBox="1"/>
          <p:nvPr/>
        </p:nvSpPr>
        <p:spPr>
          <a:xfrm>
            <a:off x="1141476" y="2077608"/>
            <a:ext cx="236546" cy="367632"/>
          </a:xfrm>
          <a:prstGeom prst="rect">
            <a:avLst/>
          </a:prstGeom>
        </p:spPr>
        <p:txBody>
          <a:bodyPr vert="horz" wrap="square" lIns="0" tIns="0" rIns="0" bIns="0" rtlCol="0">
            <a:spAutoFit/>
          </a:bodyPr>
          <a:lstStyle/>
          <a:p>
            <a:pPr marL="0" marR="0">
              <a:lnSpc>
                <a:spcPts val="1250"/>
              </a:lnSpc>
              <a:spcBef>
                <a:spcPts val="0"/>
              </a:spcBef>
              <a:spcAft>
                <a:spcPts val="0"/>
              </a:spcAft>
            </a:pPr>
            <a:r>
              <a:rPr sz="1100" dirty="0">
                <a:solidFill>
                  <a:srgbClr val="000000"/>
                </a:solidFill>
                <a:latin typeface="Courier New"/>
                <a:cs typeface="Courier New"/>
              </a:rPr>
              <a:t>o</a:t>
            </a:r>
          </a:p>
          <a:p>
            <a:pPr marL="0" marR="0">
              <a:lnSpc>
                <a:spcPts val="1250"/>
              </a:lnSpc>
              <a:spcBef>
                <a:spcPts val="43"/>
              </a:spcBef>
              <a:spcAft>
                <a:spcPts val="0"/>
              </a:spcAft>
            </a:pPr>
            <a:r>
              <a:rPr sz="1100" dirty="0">
                <a:solidFill>
                  <a:srgbClr val="000000"/>
                </a:solidFill>
                <a:latin typeface="Courier New"/>
                <a:cs typeface="Courier New"/>
              </a:rPr>
              <a:t>o</a:t>
            </a:r>
          </a:p>
        </p:txBody>
      </p:sp>
      <p:sp>
        <p:nvSpPr>
          <p:cNvPr id="22" name="object 11">
            <a:extLst>
              <a:ext uri="{FF2B5EF4-FFF2-40B4-BE49-F238E27FC236}">
                <a16:creationId xmlns:a16="http://schemas.microsoft.com/office/drawing/2014/main" id="{8343E75C-0558-FB7C-4A56-D3BD4E4904A6}"/>
              </a:ext>
            </a:extLst>
          </p:cNvPr>
          <p:cNvSpPr txBox="1"/>
          <p:nvPr/>
        </p:nvSpPr>
        <p:spPr>
          <a:xfrm>
            <a:off x="1370076" y="2060833"/>
            <a:ext cx="956630" cy="166712"/>
          </a:xfrm>
          <a:prstGeom prst="rect">
            <a:avLst/>
          </a:prstGeom>
        </p:spPr>
        <p:txBody>
          <a:bodyPr vert="horz" wrap="square" lIns="0" tIns="0" rIns="0" bIns="0" rtlCol="0">
            <a:spAutoFit/>
          </a:bodyPr>
          <a:lstStyle/>
          <a:p>
            <a:pPr marL="0" marR="0">
              <a:lnSpc>
                <a:spcPts val="1347"/>
              </a:lnSpc>
              <a:spcBef>
                <a:spcPts val="0"/>
              </a:spcBef>
              <a:spcAft>
                <a:spcPts val="0"/>
              </a:spcAft>
            </a:pPr>
            <a:r>
              <a:rPr lang="pt-BR" sz="1100">
                <a:solidFill>
                  <a:srgbClr val="000000"/>
                </a:solidFill>
                <a:latin typeface="Calibri"/>
                <a:cs typeface="Calibri"/>
              </a:rPr>
              <a:t>Troque</a:t>
            </a:r>
            <a:r>
              <a:rPr sz="1100">
                <a:solidFill>
                  <a:srgbClr val="000000"/>
                </a:solidFill>
                <a:latin typeface="Calibri"/>
                <a:cs typeface="Calibri"/>
              </a:rPr>
              <a:t> </a:t>
            </a:r>
            <a:r>
              <a:rPr sz="1100" dirty="0">
                <a:solidFill>
                  <a:srgbClr val="000000"/>
                </a:solidFill>
                <a:latin typeface="Calibri"/>
                <a:cs typeface="Calibri"/>
              </a:rPr>
              <a:t>o óleo.</a:t>
            </a:r>
          </a:p>
        </p:txBody>
      </p:sp>
      <p:sp>
        <p:nvSpPr>
          <p:cNvPr id="23" name="object 12">
            <a:extLst>
              <a:ext uri="{FF2B5EF4-FFF2-40B4-BE49-F238E27FC236}">
                <a16:creationId xmlns:a16="http://schemas.microsoft.com/office/drawing/2014/main" id="{D7CB0A1D-1250-7645-4CCF-C8529B9374CD}"/>
              </a:ext>
            </a:extLst>
          </p:cNvPr>
          <p:cNvSpPr txBox="1"/>
          <p:nvPr/>
        </p:nvSpPr>
        <p:spPr>
          <a:xfrm>
            <a:off x="1370076" y="2231521"/>
            <a:ext cx="574114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Tape a entrada </a:t>
            </a:r>
            <a:r>
              <a:rPr sz="1100" spc="-15" dirty="0">
                <a:solidFill>
                  <a:srgbClr val="000000"/>
                </a:solidFill>
                <a:latin typeface="Calibri"/>
                <a:cs typeface="Calibri"/>
              </a:rPr>
              <a:t>do</a:t>
            </a:r>
            <a:r>
              <a:rPr sz="1100" spc="17" dirty="0">
                <a:solidFill>
                  <a:srgbClr val="000000"/>
                </a:solidFill>
                <a:latin typeface="Calibri"/>
                <a:cs typeface="Calibri"/>
              </a:rPr>
              <a:t> </a:t>
            </a:r>
            <a:r>
              <a:rPr sz="1100" dirty="0">
                <a:solidFill>
                  <a:srgbClr val="000000"/>
                </a:solidFill>
                <a:latin typeface="Calibri"/>
                <a:cs typeface="Calibri"/>
              </a:rPr>
              <a:t>filtro de</a:t>
            </a:r>
            <a:r>
              <a:rPr sz="1100" spc="-14" dirty="0">
                <a:solidFill>
                  <a:srgbClr val="000000"/>
                </a:solidFill>
                <a:latin typeface="Calibri"/>
                <a:cs typeface="Calibri"/>
              </a:rPr>
              <a:t> </a:t>
            </a:r>
            <a:r>
              <a:rPr sz="1100" dirty="0">
                <a:solidFill>
                  <a:srgbClr val="000000"/>
                </a:solidFill>
                <a:latin typeface="Calibri"/>
                <a:cs typeface="Calibri"/>
              </a:rPr>
              <a:t>ar e a saída do silenciador com um pano com óleo</a:t>
            </a:r>
            <a:r>
              <a:rPr sz="1100" spc="10" dirty="0">
                <a:solidFill>
                  <a:srgbClr val="000000"/>
                </a:solidFill>
                <a:latin typeface="Calibri"/>
                <a:cs typeface="Calibri"/>
              </a:rPr>
              <a:t> </a:t>
            </a:r>
            <a:r>
              <a:rPr sz="1100" dirty="0">
                <a:solidFill>
                  <a:srgbClr val="000000"/>
                </a:solidFill>
                <a:latin typeface="Calibri"/>
                <a:cs typeface="Calibri"/>
              </a:rPr>
              <a:t>novo</a:t>
            </a:r>
            <a:r>
              <a:rPr sz="1100" spc="21" dirty="0">
                <a:solidFill>
                  <a:srgbClr val="000000"/>
                </a:solidFill>
                <a:latin typeface="Calibri"/>
                <a:cs typeface="Calibri"/>
              </a:rPr>
              <a:t> </a:t>
            </a:r>
            <a:r>
              <a:rPr sz="1100" dirty="0">
                <a:solidFill>
                  <a:srgbClr val="000000"/>
                </a:solidFill>
                <a:latin typeface="Calibri"/>
                <a:cs typeface="Calibri"/>
              </a:rPr>
              <a:t>para evitar que</a:t>
            </a:r>
          </a:p>
          <a:p>
            <a:pPr marL="0" marR="0">
              <a:lnSpc>
                <a:spcPts val="1344"/>
              </a:lnSpc>
              <a:spcBef>
                <a:spcPts val="50"/>
              </a:spcBef>
              <a:spcAft>
                <a:spcPts val="0"/>
              </a:spcAft>
            </a:pPr>
            <a:r>
              <a:rPr sz="1100" dirty="0">
                <a:solidFill>
                  <a:srgbClr val="000000"/>
                </a:solidFill>
                <a:latin typeface="Calibri"/>
                <a:cs typeface="Calibri"/>
              </a:rPr>
              <a:t>entre ar húmido</a:t>
            </a:r>
            <a:r>
              <a:rPr sz="1100" spc="19" dirty="0">
                <a:solidFill>
                  <a:srgbClr val="000000"/>
                </a:solidFill>
                <a:latin typeface="Calibri"/>
                <a:cs typeface="Calibri"/>
              </a:rPr>
              <a:t> </a:t>
            </a:r>
            <a:r>
              <a:rPr sz="1100" dirty="0">
                <a:solidFill>
                  <a:srgbClr val="000000"/>
                </a:solidFill>
                <a:latin typeface="Calibri"/>
                <a:cs typeface="Calibri"/>
              </a:rPr>
              <a:t>no motor.</a:t>
            </a:r>
          </a:p>
        </p:txBody>
      </p:sp>
      <p:sp>
        <p:nvSpPr>
          <p:cNvPr id="24" name="object 13">
            <a:extLst>
              <a:ext uri="{FF2B5EF4-FFF2-40B4-BE49-F238E27FC236}">
                <a16:creationId xmlns:a16="http://schemas.microsoft.com/office/drawing/2014/main" id="{F23986E0-8659-8FC9-E3FD-F3F1D5DF2011}"/>
              </a:ext>
            </a:extLst>
          </p:cNvPr>
          <p:cNvSpPr txBox="1"/>
          <p:nvPr/>
        </p:nvSpPr>
        <p:spPr>
          <a:xfrm>
            <a:off x="1141476" y="2589672"/>
            <a:ext cx="236546" cy="367632"/>
          </a:xfrm>
          <a:prstGeom prst="rect">
            <a:avLst/>
          </a:prstGeom>
        </p:spPr>
        <p:txBody>
          <a:bodyPr vert="horz" wrap="square" lIns="0" tIns="0" rIns="0" bIns="0" rtlCol="0">
            <a:spAutoFit/>
          </a:bodyPr>
          <a:lstStyle/>
          <a:p>
            <a:pPr marL="0" marR="0">
              <a:lnSpc>
                <a:spcPts val="1250"/>
              </a:lnSpc>
              <a:spcBef>
                <a:spcPts val="0"/>
              </a:spcBef>
              <a:spcAft>
                <a:spcPts val="0"/>
              </a:spcAft>
            </a:pPr>
            <a:r>
              <a:rPr sz="1100" dirty="0">
                <a:solidFill>
                  <a:srgbClr val="000000"/>
                </a:solidFill>
                <a:latin typeface="Courier New"/>
                <a:cs typeface="Courier New"/>
              </a:rPr>
              <a:t>o</a:t>
            </a:r>
          </a:p>
          <a:p>
            <a:pPr marL="0" marR="0">
              <a:lnSpc>
                <a:spcPts val="1250"/>
              </a:lnSpc>
              <a:spcBef>
                <a:spcPts val="43"/>
              </a:spcBef>
              <a:spcAft>
                <a:spcPts val="0"/>
              </a:spcAft>
            </a:pPr>
            <a:r>
              <a:rPr sz="1100" dirty="0">
                <a:solidFill>
                  <a:srgbClr val="000000"/>
                </a:solidFill>
                <a:latin typeface="Courier New"/>
                <a:cs typeface="Courier New"/>
              </a:rPr>
              <a:t>o</a:t>
            </a:r>
          </a:p>
        </p:txBody>
      </p:sp>
      <p:sp>
        <p:nvSpPr>
          <p:cNvPr id="25" name="object 14">
            <a:extLst>
              <a:ext uri="{FF2B5EF4-FFF2-40B4-BE49-F238E27FC236}">
                <a16:creationId xmlns:a16="http://schemas.microsoft.com/office/drawing/2014/main" id="{B523FB9E-379E-34B2-44FF-C2F9F762E8C8}"/>
              </a:ext>
            </a:extLst>
          </p:cNvPr>
          <p:cNvSpPr txBox="1"/>
          <p:nvPr/>
        </p:nvSpPr>
        <p:spPr>
          <a:xfrm>
            <a:off x="1370076" y="2572897"/>
            <a:ext cx="5487049" cy="512961"/>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Esvazie a gasolina </a:t>
            </a:r>
            <a:r>
              <a:rPr sz="1100">
                <a:solidFill>
                  <a:srgbClr val="000000"/>
                </a:solidFill>
                <a:latin typeface="Calibri"/>
                <a:cs typeface="Calibri"/>
              </a:rPr>
              <a:t>do </a:t>
            </a:r>
            <a:r>
              <a:rPr lang="pt-BR" sz="1100">
                <a:solidFill>
                  <a:srgbClr val="000000"/>
                </a:solidFill>
                <a:latin typeface="Calibri"/>
                <a:cs typeface="Calibri"/>
              </a:rPr>
              <a:t>tanque</a:t>
            </a:r>
            <a:r>
              <a:rPr sz="1100">
                <a:solidFill>
                  <a:srgbClr val="000000"/>
                </a:solidFill>
                <a:latin typeface="Calibri"/>
                <a:cs typeface="Calibri"/>
              </a:rPr>
              <a:t>.</a:t>
            </a:r>
            <a:endParaRPr sz="1100" dirty="0">
              <a:solidFill>
                <a:srgbClr val="000000"/>
              </a:solidFill>
              <a:latin typeface="Calibri"/>
              <a:cs typeface="Calibri"/>
            </a:endParaRPr>
          </a:p>
          <a:p>
            <a:pPr marL="0" marR="0">
              <a:lnSpc>
                <a:spcPts val="1344"/>
              </a:lnSpc>
              <a:spcBef>
                <a:spcPts val="50"/>
              </a:spcBef>
              <a:spcAft>
                <a:spcPts val="0"/>
              </a:spcAft>
            </a:pPr>
            <a:r>
              <a:rPr sz="1100" dirty="0">
                <a:solidFill>
                  <a:srgbClr val="000000"/>
                </a:solidFill>
                <a:latin typeface="Calibri"/>
                <a:cs typeface="Calibri"/>
              </a:rPr>
              <a:t>Retire a bateria e lave a sua superfície com água com sabão</a:t>
            </a:r>
            <a:r>
              <a:rPr sz="1100" spc="18" dirty="0">
                <a:solidFill>
                  <a:srgbClr val="000000"/>
                </a:solidFill>
                <a:latin typeface="Calibri"/>
                <a:cs typeface="Calibri"/>
              </a:rPr>
              <a:t> </a:t>
            </a:r>
            <a:r>
              <a:rPr sz="1100" dirty="0">
                <a:solidFill>
                  <a:srgbClr val="000000"/>
                </a:solidFill>
                <a:latin typeface="Calibri"/>
                <a:cs typeface="Calibri"/>
              </a:rPr>
              <a:t>neutro enquanto limpa o material</a:t>
            </a:r>
          </a:p>
          <a:p>
            <a:pPr marL="0" marR="0">
              <a:lnSpc>
                <a:spcPts val="1344"/>
              </a:lnSpc>
              <a:spcBef>
                <a:spcPts val="0"/>
              </a:spcBef>
              <a:spcAft>
                <a:spcPts val="0"/>
              </a:spcAft>
            </a:pPr>
            <a:r>
              <a:rPr sz="1100" dirty="0">
                <a:solidFill>
                  <a:srgbClr val="000000"/>
                </a:solidFill>
                <a:latin typeface="Calibri"/>
                <a:cs typeface="Calibri"/>
              </a:rPr>
              <a:t>oxidante nos terminais positivo e</a:t>
            </a:r>
            <a:r>
              <a:rPr sz="1100" spc="10" dirty="0">
                <a:solidFill>
                  <a:srgbClr val="000000"/>
                </a:solidFill>
                <a:latin typeface="Calibri"/>
                <a:cs typeface="Calibri"/>
              </a:rPr>
              <a:t> </a:t>
            </a:r>
            <a:r>
              <a:rPr sz="1100" dirty="0">
                <a:solidFill>
                  <a:srgbClr val="000000"/>
                </a:solidFill>
                <a:latin typeface="Calibri"/>
                <a:cs typeface="Calibri"/>
              </a:rPr>
              <a:t>negativo.</a:t>
            </a:r>
          </a:p>
        </p:txBody>
      </p:sp>
      <p:sp>
        <p:nvSpPr>
          <p:cNvPr id="26" name="object 15">
            <a:extLst>
              <a:ext uri="{FF2B5EF4-FFF2-40B4-BE49-F238E27FC236}">
                <a16:creationId xmlns:a16="http://schemas.microsoft.com/office/drawing/2014/main" id="{D0ED0435-E49C-1DD7-618C-68C5DB4BA5EE}"/>
              </a:ext>
            </a:extLst>
          </p:cNvPr>
          <p:cNvSpPr txBox="1"/>
          <p:nvPr/>
        </p:nvSpPr>
        <p:spPr>
          <a:xfrm>
            <a:off x="1141476" y="3101736"/>
            <a:ext cx="236546" cy="1048860"/>
          </a:xfrm>
          <a:prstGeom prst="rect">
            <a:avLst/>
          </a:prstGeom>
        </p:spPr>
        <p:txBody>
          <a:bodyPr vert="horz" wrap="square" lIns="0" tIns="0" rIns="0" bIns="0" rtlCol="0">
            <a:spAutoFit/>
          </a:bodyPr>
          <a:lstStyle/>
          <a:p>
            <a:pPr marL="0" marR="0">
              <a:lnSpc>
                <a:spcPts val="1250"/>
              </a:lnSpc>
              <a:spcBef>
                <a:spcPts val="0"/>
              </a:spcBef>
              <a:spcAft>
                <a:spcPts val="0"/>
              </a:spcAft>
            </a:pPr>
            <a:r>
              <a:rPr sz="1100" dirty="0">
                <a:solidFill>
                  <a:srgbClr val="000000"/>
                </a:solidFill>
                <a:latin typeface="Courier New"/>
                <a:cs typeface="Courier New"/>
              </a:rPr>
              <a:t>o</a:t>
            </a:r>
          </a:p>
          <a:p>
            <a:pPr marL="0" marR="0">
              <a:lnSpc>
                <a:spcPts val="1250"/>
              </a:lnSpc>
              <a:spcBef>
                <a:spcPts val="43"/>
              </a:spcBef>
              <a:spcAft>
                <a:spcPts val="0"/>
              </a:spcAft>
            </a:pPr>
            <a:r>
              <a:rPr sz="1100" dirty="0">
                <a:solidFill>
                  <a:srgbClr val="000000"/>
                </a:solidFill>
                <a:latin typeface="Courier New"/>
                <a:cs typeface="Courier New"/>
              </a:rPr>
              <a:t>o</a:t>
            </a:r>
          </a:p>
          <a:p>
            <a:pPr marL="0" marR="0">
              <a:lnSpc>
                <a:spcPts val="1250"/>
              </a:lnSpc>
              <a:spcBef>
                <a:spcPts val="43"/>
              </a:spcBef>
              <a:spcAft>
                <a:spcPts val="0"/>
              </a:spcAft>
            </a:pPr>
            <a:r>
              <a:rPr sz="1100" dirty="0">
                <a:solidFill>
                  <a:srgbClr val="000000"/>
                </a:solidFill>
                <a:latin typeface="Courier New"/>
                <a:cs typeface="Courier New"/>
              </a:rPr>
              <a:t>o</a:t>
            </a:r>
          </a:p>
          <a:p>
            <a:pPr marL="0" marR="0">
              <a:lnSpc>
                <a:spcPts val="1250"/>
              </a:lnSpc>
              <a:spcBef>
                <a:spcPts val="81"/>
              </a:spcBef>
              <a:spcAft>
                <a:spcPts val="0"/>
              </a:spcAft>
            </a:pPr>
            <a:r>
              <a:rPr sz="1100" dirty="0">
                <a:solidFill>
                  <a:srgbClr val="000000"/>
                </a:solidFill>
                <a:latin typeface="Courier New"/>
                <a:cs typeface="Courier New"/>
              </a:rPr>
              <a:t>o</a:t>
            </a:r>
          </a:p>
          <a:p>
            <a:pPr marL="0" marR="0">
              <a:lnSpc>
                <a:spcPts val="1250"/>
              </a:lnSpc>
              <a:spcBef>
                <a:spcPts val="43"/>
              </a:spcBef>
              <a:spcAft>
                <a:spcPts val="0"/>
              </a:spcAft>
            </a:pPr>
            <a:r>
              <a:rPr sz="1100" dirty="0">
                <a:solidFill>
                  <a:srgbClr val="000000"/>
                </a:solidFill>
                <a:latin typeface="Courier New"/>
                <a:cs typeface="Courier New"/>
              </a:rPr>
              <a:t>o</a:t>
            </a:r>
          </a:p>
          <a:p>
            <a:pPr marL="0" marR="0">
              <a:lnSpc>
                <a:spcPts val="1250"/>
              </a:lnSpc>
              <a:spcBef>
                <a:spcPts val="93"/>
              </a:spcBef>
              <a:spcAft>
                <a:spcPts val="0"/>
              </a:spcAft>
            </a:pPr>
            <a:r>
              <a:rPr sz="1100" dirty="0">
                <a:solidFill>
                  <a:srgbClr val="000000"/>
                </a:solidFill>
                <a:latin typeface="Courier New"/>
                <a:cs typeface="Courier New"/>
              </a:rPr>
              <a:t>o</a:t>
            </a:r>
          </a:p>
        </p:txBody>
      </p:sp>
      <p:sp>
        <p:nvSpPr>
          <p:cNvPr id="27" name="object 16">
            <a:extLst>
              <a:ext uri="{FF2B5EF4-FFF2-40B4-BE49-F238E27FC236}">
                <a16:creationId xmlns:a16="http://schemas.microsoft.com/office/drawing/2014/main" id="{0969E84B-30C9-045A-20F5-8770D5696CC5}"/>
              </a:ext>
            </a:extLst>
          </p:cNvPr>
          <p:cNvSpPr txBox="1"/>
          <p:nvPr/>
        </p:nvSpPr>
        <p:spPr>
          <a:xfrm>
            <a:off x="1370076" y="3084011"/>
            <a:ext cx="5364568" cy="1232823"/>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Guarde a </a:t>
            </a:r>
            <a:r>
              <a:rPr sz="1100">
                <a:solidFill>
                  <a:srgbClr val="000000"/>
                </a:solidFill>
                <a:latin typeface="Calibri"/>
                <a:cs typeface="Calibri"/>
              </a:rPr>
              <a:t>bateria num</a:t>
            </a:r>
            <a:r>
              <a:rPr lang="pt-BR" sz="1100">
                <a:solidFill>
                  <a:srgbClr val="000000"/>
                </a:solidFill>
                <a:latin typeface="Calibri"/>
                <a:cs typeface="Calibri"/>
              </a:rPr>
              <a:t> local</a:t>
            </a:r>
            <a:r>
              <a:rPr sz="1100" spc="11">
                <a:solidFill>
                  <a:srgbClr val="000000"/>
                </a:solidFill>
                <a:latin typeface="Calibri"/>
                <a:cs typeface="Calibri"/>
              </a:rPr>
              <a:t> </a:t>
            </a:r>
            <a:r>
              <a:rPr sz="1100" dirty="0">
                <a:solidFill>
                  <a:srgbClr val="000000"/>
                </a:solidFill>
                <a:latin typeface="Calibri"/>
                <a:cs typeface="Calibri"/>
              </a:rPr>
              <a:t>com temperatura superior a 0</a:t>
            </a:r>
            <a:r>
              <a:rPr sz="1100" spc="-77" dirty="0">
                <a:solidFill>
                  <a:srgbClr val="000000"/>
                </a:solidFill>
                <a:latin typeface="Calibri"/>
                <a:cs typeface="Calibri"/>
              </a:rPr>
              <a:t> </a:t>
            </a:r>
            <a:r>
              <a:rPr sz="1050" baseline="36000" dirty="0">
                <a:solidFill>
                  <a:srgbClr val="000000"/>
                </a:solidFill>
                <a:latin typeface="Calibri"/>
                <a:cs typeface="Calibri"/>
              </a:rPr>
              <a:t>o</a:t>
            </a:r>
            <a:r>
              <a:rPr sz="1100" dirty="0">
                <a:solidFill>
                  <a:srgbClr val="000000"/>
                </a:solidFill>
                <a:latin typeface="Calibri"/>
                <a:cs typeface="Calibri"/>
              </a:rPr>
              <a:t>C.</a:t>
            </a:r>
          </a:p>
          <a:p>
            <a:pPr marL="0" marR="0">
              <a:lnSpc>
                <a:spcPts val="1344"/>
              </a:lnSpc>
              <a:spcBef>
                <a:spcPts val="50"/>
              </a:spcBef>
              <a:spcAft>
                <a:spcPts val="0"/>
              </a:spcAft>
            </a:pPr>
            <a:r>
              <a:rPr sz="1100" dirty="0">
                <a:solidFill>
                  <a:srgbClr val="000000"/>
                </a:solidFill>
                <a:latin typeface="Calibri"/>
                <a:cs typeface="Calibri"/>
              </a:rPr>
              <a:t>Encha os pneus com as pressões recomendadas.</a:t>
            </a:r>
          </a:p>
          <a:p>
            <a:pPr marL="0" marR="0">
              <a:lnSpc>
                <a:spcPts val="1343"/>
              </a:lnSpc>
              <a:spcBef>
                <a:spcPts val="0"/>
              </a:spcBef>
              <a:spcAft>
                <a:spcPts val="0"/>
              </a:spcAft>
            </a:pPr>
            <a:r>
              <a:rPr sz="1100" dirty="0">
                <a:solidFill>
                  <a:srgbClr val="000000"/>
                </a:solidFill>
                <a:latin typeface="Calibri"/>
                <a:cs typeface="Calibri"/>
              </a:rPr>
              <a:t>Lave completamente a moto.</a:t>
            </a:r>
          </a:p>
          <a:p>
            <a:pPr marL="0" marR="0">
              <a:lnSpc>
                <a:spcPts val="1332"/>
              </a:lnSpc>
              <a:spcBef>
                <a:spcPts val="50"/>
              </a:spcBef>
              <a:spcAft>
                <a:spcPts val="0"/>
              </a:spcAft>
            </a:pPr>
            <a:r>
              <a:rPr sz="1100" dirty="0">
                <a:solidFill>
                  <a:srgbClr val="000000"/>
                </a:solidFill>
                <a:latin typeface="Calibri"/>
                <a:cs typeface="Calibri"/>
              </a:rPr>
              <a:t>Passe</a:t>
            </a:r>
            <a:r>
              <a:rPr sz="1100" spc="-21" dirty="0">
                <a:solidFill>
                  <a:srgbClr val="000000"/>
                </a:solidFill>
                <a:latin typeface="Calibri"/>
                <a:cs typeface="Calibri"/>
              </a:rPr>
              <a:t> </a:t>
            </a:r>
            <a:r>
              <a:rPr sz="1100" dirty="0">
                <a:solidFill>
                  <a:srgbClr val="000000"/>
                </a:solidFill>
                <a:latin typeface="Calibri"/>
                <a:cs typeface="Calibri"/>
              </a:rPr>
              <a:t>um agente</a:t>
            </a:r>
            <a:r>
              <a:rPr sz="1100" spc="-14" dirty="0">
                <a:solidFill>
                  <a:srgbClr val="000000"/>
                </a:solidFill>
                <a:latin typeface="Calibri"/>
                <a:cs typeface="Calibri"/>
              </a:rPr>
              <a:t> </a:t>
            </a:r>
            <a:r>
              <a:rPr sz="1100" dirty="0">
                <a:solidFill>
                  <a:srgbClr val="000000"/>
                </a:solidFill>
                <a:latin typeface="Calibri"/>
                <a:cs typeface="Calibri"/>
              </a:rPr>
              <a:t>protetor nas peças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borracha.</a:t>
            </a:r>
          </a:p>
          <a:p>
            <a:pPr marL="0" marR="0">
              <a:lnSpc>
                <a:spcPts val="1344"/>
              </a:lnSpc>
              <a:spcBef>
                <a:spcPts val="0"/>
              </a:spcBef>
              <a:spcAft>
                <a:spcPts val="0"/>
              </a:spcAft>
            </a:pPr>
            <a:r>
              <a:rPr lang="pt-BR" sz="1100">
                <a:solidFill>
                  <a:srgbClr val="000000"/>
                </a:solidFill>
                <a:latin typeface="Calibri"/>
                <a:cs typeface="Calibri"/>
              </a:rPr>
              <a:t>Proteja</a:t>
            </a:r>
            <a:r>
              <a:rPr sz="1100">
                <a:solidFill>
                  <a:srgbClr val="000000"/>
                </a:solidFill>
                <a:latin typeface="Calibri"/>
                <a:cs typeface="Calibri"/>
              </a:rPr>
              <a:t> </a:t>
            </a:r>
            <a:r>
              <a:rPr sz="1100" spc="16" dirty="0">
                <a:solidFill>
                  <a:srgbClr val="000000"/>
                </a:solidFill>
                <a:latin typeface="Calibri"/>
                <a:cs typeface="Calibri"/>
              </a:rPr>
              <a:t>os</a:t>
            </a:r>
            <a:r>
              <a:rPr sz="1100" spc="-20" dirty="0">
                <a:solidFill>
                  <a:srgbClr val="000000"/>
                </a:solidFill>
                <a:latin typeface="Calibri"/>
                <a:cs typeface="Calibri"/>
              </a:rPr>
              <a:t> </a:t>
            </a:r>
            <a:r>
              <a:rPr sz="1100" dirty="0">
                <a:solidFill>
                  <a:srgbClr val="000000"/>
                </a:solidFill>
                <a:latin typeface="Calibri"/>
                <a:cs typeface="Calibri"/>
              </a:rPr>
              <a:t>plásticos com</a:t>
            </a:r>
            <a:r>
              <a:rPr sz="1100" spc="25" dirty="0">
                <a:solidFill>
                  <a:srgbClr val="000000"/>
                </a:solidFill>
                <a:latin typeface="Calibri"/>
                <a:cs typeface="Calibri"/>
              </a:rPr>
              <a:t> </a:t>
            </a:r>
            <a:r>
              <a:rPr sz="1100" dirty="0">
                <a:solidFill>
                  <a:srgbClr val="000000"/>
                </a:solidFill>
                <a:latin typeface="Calibri"/>
                <a:cs typeface="Calibri"/>
              </a:rPr>
              <a:t>um</a:t>
            </a:r>
            <a:r>
              <a:rPr sz="1100" spc="-11" dirty="0">
                <a:solidFill>
                  <a:srgbClr val="000000"/>
                </a:solidFill>
                <a:latin typeface="Calibri"/>
                <a:cs typeface="Calibri"/>
              </a:rPr>
              <a:t> </a:t>
            </a:r>
            <a:r>
              <a:rPr sz="1100" dirty="0">
                <a:solidFill>
                  <a:srgbClr val="000000"/>
                </a:solidFill>
                <a:latin typeface="Calibri"/>
                <a:cs typeface="Calibri"/>
              </a:rPr>
              <a:t>acabamento usando</a:t>
            </a:r>
            <a:r>
              <a:rPr sz="1100" spc="19" dirty="0">
                <a:solidFill>
                  <a:srgbClr val="000000"/>
                </a:solidFill>
                <a:latin typeface="Calibri"/>
                <a:cs typeface="Calibri"/>
              </a:rPr>
              <a:t> </a:t>
            </a:r>
            <a:r>
              <a:rPr sz="1100" dirty="0">
                <a:solidFill>
                  <a:srgbClr val="000000"/>
                </a:solidFill>
                <a:latin typeface="Calibri"/>
                <a:cs typeface="Calibri"/>
              </a:rPr>
              <a:t>cera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proteção para automóveis.</a:t>
            </a:r>
          </a:p>
          <a:p>
            <a:pPr marL="0" marR="0">
              <a:lnSpc>
                <a:spcPts val="1344"/>
              </a:lnSpc>
              <a:spcBef>
                <a:spcPts val="50"/>
              </a:spcBef>
              <a:spcAft>
                <a:spcPts val="0"/>
              </a:spcAft>
            </a:pPr>
            <a:r>
              <a:rPr sz="1100" dirty="0">
                <a:solidFill>
                  <a:srgbClr val="000000"/>
                </a:solidFill>
                <a:latin typeface="Calibri"/>
                <a:cs typeface="Calibri"/>
              </a:rPr>
              <a:t>Finalmente, cubra a moto com um pano</a:t>
            </a:r>
            <a:r>
              <a:rPr sz="1100" spc="20" dirty="0">
                <a:solidFill>
                  <a:srgbClr val="000000"/>
                </a:solidFill>
                <a:latin typeface="Calibri"/>
                <a:cs typeface="Calibri"/>
              </a:rPr>
              <a:t> </a:t>
            </a:r>
            <a:r>
              <a:rPr sz="1100" dirty="0">
                <a:solidFill>
                  <a:srgbClr val="000000"/>
                </a:solidFill>
                <a:latin typeface="Calibri"/>
                <a:cs typeface="Calibri"/>
              </a:rPr>
              <a:t>protetor seco e guarde-a num local seco</a:t>
            </a:r>
            <a:r>
              <a:rPr sz="1100" spc="-13" dirty="0">
                <a:solidFill>
                  <a:srgbClr val="000000"/>
                </a:solidFill>
                <a:latin typeface="Calibri"/>
                <a:cs typeface="Calibri"/>
              </a:rPr>
              <a:t> </a:t>
            </a:r>
            <a:r>
              <a:rPr sz="1100" dirty="0">
                <a:solidFill>
                  <a:srgbClr val="000000"/>
                </a:solidFill>
                <a:latin typeface="Calibri"/>
                <a:cs typeface="Calibri"/>
              </a:rPr>
              <a:t>e com boa</a:t>
            </a:r>
          </a:p>
          <a:p>
            <a:pPr marL="0" marR="0">
              <a:lnSpc>
                <a:spcPts val="1344"/>
              </a:lnSpc>
              <a:spcBef>
                <a:spcPts val="0"/>
              </a:spcBef>
              <a:spcAft>
                <a:spcPts val="0"/>
              </a:spcAft>
            </a:pPr>
            <a:r>
              <a:rPr sz="1100" dirty="0">
                <a:solidFill>
                  <a:srgbClr val="000000"/>
                </a:solidFill>
                <a:latin typeface="Calibri"/>
                <a:cs typeface="Calibri"/>
              </a:rPr>
              <a:t>ventilação.</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2433320"/>
            <a:ext cx="6301740" cy="461772"/>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8" name="object 8"/>
          <p:cNvSpPr txBox="1"/>
          <p:nvPr/>
        </p:nvSpPr>
        <p:spPr>
          <a:xfrm>
            <a:off x="3477768" y="2438492"/>
            <a:ext cx="86554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Precaução</a:t>
            </a:r>
          </a:p>
        </p:txBody>
      </p:sp>
      <p:sp>
        <p:nvSpPr>
          <p:cNvPr id="9" name="object 9"/>
          <p:cNvSpPr txBox="1"/>
          <p:nvPr/>
        </p:nvSpPr>
        <p:spPr>
          <a:xfrm>
            <a:off x="755904" y="2667092"/>
            <a:ext cx="223910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Carregue a bateria uma vez</a:t>
            </a:r>
            <a:r>
              <a:rPr sz="1100" spc="-20" dirty="0">
                <a:solidFill>
                  <a:srgbClr val="000000"/>
                </a:solidFill>
                <a:latin typeface="Calibri"/>
                <a:cs typeface="Calibri"/>
              </a:rPr>
              <a:t> </a:t>
            </a:r>
            <a:r>
              <a:rPr sz="1100" dirty="0">
                <a:solidFill>
                  <a:srgbClr val="000000"/>
                </a:solidFill>
                <a:latin typeface="Calibri"/>
                <a:cs typeface="Calibri"/>
              </a:rPr>
              <a:t>por mês.</a:t>
            </a:r>
          </a:p>
        </p:txBody>
      </p:sp>
      <p:sp>
        <p:nvSpPr>
          <p:cNvPr id="10" name="object 10"/>
          <p:cNvSpPr txBox="1"/>
          <p:nvPr/>
        </p:nvSpPr>
        <p:spPr>
          <a:xfrm>
            <a:off x="684275" y="3191622"/>
            <a:ext cx="1280527" cy="202490"/>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Proteção da moto</a:t>
            </a:r>
          </a:p>
        </p:txBody>
      </p:sp>
      <p:sp>
        <p:nvSpPr>
          <p:cNvPr id="11" name="object 11"/>
          <p:cNvSpPr txBox="1"/>
          <p:nvPr/>
        </p:nvSpPr>
        <p:spPr>
          <a:xfrm>
            <a:off x="684275" y="3355940"/>
            <a:ext cx="612392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Regra geral,</a:t>
            </a:r>
            <a:r>
              <a:rPr sz="1100" spc="-16" dirty="0">
                <a:solidFill>
                  <a:srgbClr val="000000"/>
                </a:solidFill>
                <a:latin typeface="Calibri"/>
                <a:cs typeface="Calibri"/>
              </a:rPr>
              <a:t> </a:t>
            </a:r>
            <a:r>
              <a:rPr sz="1100" dirty="0">
                <a:solidFill>
                  <a:srgbClr val="000000"/>
                </a:solidFill>
                <a:latin typeface="Calibri"/>
                <a:cs typeface="Calibri"/>
              </a:rPr>
              <a:t>lave a moto segundo</a:t>
            </a:r>
            <a:r>
              <a:rPr sz="1100" spc="13" dirty="0">
                <a:solidFill>
                  <a:srgbClr val="000000"/>
                </a:solidFill>
                <a:latin typeface="Calibri"/>
                <a:cs typeface="Calibri"/>
              </a:rPr>
              <a:t> </a:t>
            </a:r>
            <a:r>
              <a:rPr sz="1100" dirty="0">
                <a:solidFill>
                  <a:srgbClr val="000000"/>
                </a:solidFill>
                <a:latin typeface="Calibri"/>
                <a:cs typeface="Calibri"/>
              </a:rPr>
              <a:t>a situação de uso,</a:t>
            </a:r>
            <a:r>
              <a:rPr sz="1100" spc="-19" dirty="0">
                <a:solidFill>
                  <a:srgbClr val="000000"/>
                </a:solidFill>
                <a:latin typeface="Calibri"/>
                <a:cs typeface="Calibri"/>
              </a:rPr>
              <a:t> </a:t>
            </a:r>
            <a:r>
              <a:rPr sz="1100" dirty="0">
                <a:solidFill>
                  <a:srgbClr val="000000"/>
                </a:solidFill>
                <a:latin typeface="Calibri"/>
                <a:cs typeface="Calibri"/>
              </a:rPr>
              <a:t>mantendo</a:t>
            </a:r>
            <a:r>
              <a:rPr sz="1100" spc="18" dirty="0">
                <a:solidFill>
                  <a:srgbClr val="000000"/>
                </a:solidFill>
                <a:latin typeface="Calibri"/>
                <a:cs typeface="Calibri"/>
              </a:rPr>
              <a:t> </a:t>
            </a:r>
            <a:r>
              <a:rPr sz="1100" dirty="0">
                <a:solidFill>
                  <a:srgbClr val="000000"/>
                </a:solidFill>
                <a:latin typeface="Calibri"/>
                <a:cs typeface="Calibri"/>
              </a:rPr>
              <a:t>a</a:t>
            </a:r>
            <a:r>
              <a:rPr sz="1100" spc="-14" dirty="0">
                <a:solidFill>
                  <a:srgbClr val="000000"/>
                </a:solidFill>
                <a:latin typeface="Calibri"/>
                <a:cs typeface="Calibri"/>
              </a:rPr>
              <a:t> </a:t>
            </a:r>
            <a:r>
              <a:rPr sz="1100" dirty="0">
                <a:solidFill>
                  <a:srgbClr val="000000"/>
                </a:solidFill>
                <a:latin typeface="Calibri"/>
                <a:cs typeface="Calibri"/>
              </a:rPr>
              <a:t>moto</a:t>
            </a:r>
            <a:r>
              <a:rPr sz="1100" spc="12" dirty="0">
                <a:solidFill>
                  <a:srgbClr val="000000"/>
                </a:solidFill>
                <a:latin typeface="Calibri"/>
                <a:cs typeface="Calibri"/>
              </a:rPr>
              <a:t> </a:t>
            </a:r>
            <a:r>
              <a:rPr sz="1100" dirty="0">
                <a:solidFill>
                  <a:srgbClr val="000000"/>
                </a:solidFill>
                <a:latin typeface="Calibri"/>
                <a:cs typeface="Calibri"/>
              </a:rPr>
              <a:t>limpa e seca quando</a:t>
            </a:r>
            <a:r>
              <a:rPr sz="1100" spc="12" dirty="0">
                <a:solidFill>
                  <a:srgbClr val="000000"/>
                </a:solidFill>
                <a:latin typeface="Calibri"/>
                <a:cs typeface="Calibri"/>
              </a:rPr>
              <a:t> </a:t>
            </a:r>
            <a:r>
              <a:rPr sz="1100" dirty="0">
                <a:solidFill>
                  <a:srgbClr val="000000"/>
                </a:solidFill>
                <a:latin typeface="Calibri"/>
                <a:cs typeface="Calibri"/>
              </a:rPr>
              <a:t>for possível.</a:t>
            </a:r>
          </a:p>
        </p:txBody>
      </p:sp>
      <p:sp>
        <p:nvSpPr>
          <p:cNvPr id="12" name="object 12"/>
          <p:cNvSpPr txBox="1"/>
          <p:nvPr/>
        </p:nvSpPr>
        <p:spPr>
          <a:xfrm>
            <a:off x="684275" y="3576920"/>
            <a:ext cx="554340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Limpe a sujidade que adere à superfície da moto, como excrementos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pássaro, asfalto e sal.</a:t>
            </a:r>
          </a:p>
        </p:txBody>
      </p:sp>
      <p:sp>
        <p:nvSpPr>
          <p:cNvPr id="13" name="object 13"/>
          <p:cNvSpPr txBox="1"/>
          <p:nvPr/>
        </p:nvSpPr>
        <p:spPr>
          <a:xfrm>
            <a:off x="684275" y="3797900"/>
            <a:ext cx="6224312"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Utilize uma capa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lona na moto se for possível,</a:t>
            </a:r>
            <a:r>
              <a:rPr sz="1100" spc="-10" dirty="0">
                <a:solidFill>
                  <a:srgbClr val="000000"/>
                </a:solidFill>
                <a:latin typeface="Calibri"/>
                <a:cs typeface="Calibri"/>
              </a:rPr>
              <a:t> </a:t>
            </a:r>
            <a:r>
              <a:rPr sz="1100" dirty="0">
                <a:solidFill>
                  <a:srgbClr val="000000"/>
                </a:solidFill>
                <a:latin typeface="Calibri"/>
                <a:cs typeface="Calibri"/>
              </a:rPr>
              <a:t>ao</a:t>
            </a:r>
            <a:r>
              <a:rPr sz="1100" spc="-14" dirty="0">
                <a:solidFill>
                  <a:srgbClr val="000000"/>
                </a:solidFill>
                <a:latin typeface="Calibri"/>
                <a:cs typeface="Calibri"/>
              </a:rPr>
              <a:t> </a:t>
            </a:r>
            <a:r>
              <a:rPr sz="1100" dirty="0">
                <a:solidFill>
                  <a:srgbClr val="000000"/>
                </a:solidFill>
                <a:latin typeface="Calibri"/>
                <a:cs typeface="Calibri"/>
              </a:rPr>
              <a:t>estacionar sob a luz do sol</a:t>
            </a:r>
            <a:r>
              <a:rPr sz="1100" spc="-18" dirty="0">
                <a:solidFill>
                  <a:srgbClr val="000000"/>
                </a:solidFill>
                <a:latin typeface="Calibri"/>
                <a:cs typeface="Calibri"/>
              </a:rPr>
              <a:t> </a:t>
            </a:r>
            <a:r>
              <a:rPr sz="1100" dirty="0">
                <a:solidFill>
                  <a:srgbClr val="000000"/>
                </a:solidFill>
                <a:latin typeface="Calibri"/>
                <a:cs typeface="Calibri"/>
              </a:rPr>
              <a:t>direta durante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período</a:t>
            </a:r>
          </a:p>
          <a:p>
            <a:pPr marL="0" marR="0">
              <a:lnSpc>
                <a:spcPts val="1343"/>
              </a:lnSpc>
              <a:spcBef>
                <a:spcPts val="50"/>
              </a:spcBef>
              <a:spcAft>
                <a:spcPts val="0"/>
              </a:spcAft>
            </a:pPr>
            <a:r>
              <a:rPr sz="1100" dirty="0">
                <a:solidFill>
                  <a:srgbClr val="000000"/>
                </a:solidFill>
                <a:latin typeface="Calibri"/>
                <a:cs typeface="Calibri"/>
              </a:rPr>
              <a:t>prolongado, já que pode provocar</a:t>
            </a:r>
            <a:r>
              <a:rPr sz="1100" spc="-21" dirty="0">
                <a:solidFill>
                  <a:srgbClr val="000000"/>
                </a:solidFill>
                <a:latin typeface="Calibri"/>
                <a:cs typeface="Calibri"/>
              </a:rPr>
              <a:t> </a:t>
            </a:r>
            <a:r>
              <a:rPr sz="1100" dirty="0">
                <a:solidFill>
                  <a:srgbClr val="000000"/>
                </a:solidFill>
                <a:latin typeface="Calibri"/>
                <a:cs typeface="Calibri"/>
              </a:rPr>
              <a:t>a descoloração e envelhecimento das peças.</a:t>
            </a:r>
          </a:p>
        </p:txBody>
      </p:sp>
      <p:sp>
        <p:nvSpPr>
          <p:cNvPr id="14" name="object 14"/>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119</a:t>
            </a:r>
          </a:p>
        </p:txBody>
      </p:sp>
      <p:sp>
        <p:nvSpPr>
          <p:cNvPr id="18" name="object 5">
            <a:extLst>
              <a:ext uri="{FF2B5EF4-FFF2-40B4-BE49-F238E27FC236}">
                <a16:creationId xmlns:a16="http://schemas.microsoft.com/office/drawing/2014/main" id="{C766038A-5A06-DA9A-250A-4B28B845A284}"/>
              </a:ext>
            </a:extLst>
          </p:cNvPr>
          <p:cNvSpPr txBox="1"/>
          <p:nvPr/>
        </p:nvSpPr>
        <p:spPr>
          <a:xfrm>
            <a:off x="576072" y="966152"/>
            <a:ext cx="216896" cy="209884"/>
          </a:xfrm>
          <a:prstGeom prst="rect">
            <a:avLst/>
          </a:prstGeom>
        </p:spPr>
        <p:txBody>
          <a:bodyPr vert="horz" wrap="square" lIns="0" tIns="0" rIns="0" bIns="0" rtlCol="0">
            <a:spAutoFit/>
          </a:bodyPr>
          <a:lstStyle/>
          <a:p>
            <a:pPr marL="0" marR="0">
              <a:lnSpc>
                <a:spcPts val="1352"/>
              </a:lnSpc>
              <a:spcBef>
                <a:spcPts val="0"/>
              </a:spcBef>
              <a:spcAft>
                <a:spcPts val="0"/>
              </a:spcAft>
            </a:pPr>
            <a:r>
              <a:rPr sz="1100" dirty="0">
                <a:solidFill>
                  <a:srgbClr val="000000"/>
                </a:solidFill>
                <a:latin typeface="ECDRCR+Symbol"/>
                <a:cs typeface="ECDRCR+Symbol"/>
              </a:rPr>
              <a:t></a:t>
            </a:r>
          </a:p>
        </p:txBody>
      </p:sp>
      <p:sp>
        <p:nvSpPr>
          <p:cNvPr id="19" name="object 6">
            <a:extLst>
              <a:ext uri="{FF2B5EF4-FFF2-40B4-BE49-F238E27FC236}">
                <a16:creationId xmlns:a16="http://schemas.microsoft.com/office/drawing/2014/main" id="{ED6471DF-AC3B-2306-8CB3-23424F30AE2C}"/>
              </a:ext>
            </a:extLst>
          </p:cNvPr>
          <p:cNvSpPr txBox="1"/>
          <p:nvPr/>
        </p:nvSpPr>
        <p:spPr>
          <a:xfrm>
            <a:off x="1033272" y="1159554"/>
            <a:ext cx="236546" cy="709008"/>
          </a:xfrm>
          <a:prstGeom prst="rect">
            <a:avLst/>
          </a:prstGeom>
        </p:spPr>
        <p:txBody>
          <a:bodyPr vert="horz" wrap="square" lIns="0" tIns="0" rIns="0" bIns="0" rtlCol="0">
            <a:spAutoFit/>
          </a:bodyPr>
          <a:lstStyle/>
          <a:p>
            <a:pPr marL="0" marR="0">
              <a:lnSpc>
                <a:spcPts val="1250"/>
              </a:lnSpc>
              <a:spcBef>
                <a:spcPts val="0"/>
              </a:spcBef>
              <a:spcAft>
                <a:spcPts val="0"/>
              </a:spcAft>
            </a:pPr>
            <a:r>
              <a:rPr sz="1100" dirty="0">
                <a:solidFill>
                  <a:srgbClr val="000000"/>
                </a:solidFill>
                <a:latin typeface="Courier New"/>
                <a:cs typeface="Courier New"/>
              </a:rPr>
              <a:t>o</a:t>
            </a:r>
          </a:p>
          <a:p>
            <a:pPr marL="0" marR="0">
              <a:lnSpc>
                <a:spcPts val="1250"/>
              </a:lnSpc>
              <a:spcBef>
                <a:spcPts val="43"/>
              </a:spcBef>
              <a:spcAft>
                <a:spcPts val="0"/>
              </a:spcAft>
            </a:pPr>
            <a:r>
              <a:rPr sz="1100" dirty="0">
                <a:solidFill>
                  <a:srgbClr val="000000"/>
                </a:solidFill>
                <a:latin typeface="Courier New"/>
                <a:cs typeface="Courier New"/>
              </a:rPr>
              <a:t>o</a:t>
            </a:r>
          </a:p>
          <a:p>
            <a:pPr marL="0" marR="0">
              <a:lnSpc>
                <a:spcPts val="1250"/>
              </a:lnSpc>
              <a:spcBef>
                <a:spcPts val="43"/>
              </a:spcBef>
              <a:spcAft>
                <a:spcPts val="0"/>
              </a:spcAft>
            </a:pPr>
            <a:r>
              <a:rPr sz="1100" dirty="0">
                <a:solidFill>
                  <a:srgbClr val="000000"/>
                </a:solidFill>
                <a:latin typeface="Courier New"/>
                <a:cs typeface="Courier New"/>
              </a:rPr>
              <a:t>o</a:t>
            </a:r>
          </a:p>
          <a:p>
            <a:pPr marL="0" marR="0">
              <a:lnSpc>
                <a:spcPts val="1250"/>
              </a:lnSpc>
              <a:spcBef>
                <a:spcPts val="93"/>
              </a:spcBef>
              <a:spcAft>
                <a:spcPts val="0"/>
              </a:spcAft>
            </a:pPr>
            <a:r>
              <a:rPr sz="1100" dirty="0">
                <a:solidFill>
                  <a:srgbClr val="000000"/>
                </a:solidFill>
                <a:latin typeface="Courier New"/>
                <a:cs typeface="Courier New"/>
              </a:rPr>
              <a:t>o</a:t>
            </a:r>
          </a:p>
        </p:txBody>
      </p:sp>
      <p:sp>
        <p:nvSpPr>
          <p:cNvPr id="20" name="object 7">
            <a:extLst>
              <a:ext uri="{FF2B5EF4-FFF2-40B4-BE49-F238E27FC236}">
                <a16:creationId xmlns:a16="http://schemas.microsoft.com/office/drawing/2014/main" id="{9F23A83D-CD52-CDE5-C5D3-12C2D84BCE4D}"/>
              </a:ext>
            </a:extLst>
          </p:cNvPr>
          <p:cNvSpPr txBox="1"/>
          <p:nvPr/>
        </p:nvSpPr>
        <p:spPr>
          <a:xfrm>
            <a:off x="1261872" y="1142779"/>
            <a:ext cx="4302172" cy="72133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Limpe completamente a moto.</a:t>
            </a:r>
          </a:p>
          <a:p>
            <a:pPr marL="0" marR="0">
              <a:lnSpc>
                <a:spcPts val="1344"/>
              </a:lnSpc>
              <a:spcBef>
                <a:spcPts val="50"/>
              </a:spcBef>
              <a:spcAft>
                <a:spcPts val="0"/>
              </a:spcAft>
            </a:pPr>
            <a:r>
              <a:rPr sz="1100" dirty="0">
                <a:solidFill>
                  <a:srgbClr val="000000"/>
                </a:solidFill>
                <a:latin typeface="Calibri"/>
                <a:cs typeface="Calibri"/>
              </a:rPr>
              <a:t>Retire o pano</a:t>
            </a:r>
            <a:r>
              <a:rPr sz="1100" spc="14" dirty="0">
                <a:solidFill>
                  <a:srgbClr val="000000"/>
                </a:solidFill>
                <a:latin typeface="Calibri"/>
                <a:cs typeface="Calibri"/>
              </a:rPr>
              <a:t> </a:t>
            </a:r>
            <a:r>
              <a:rPr sz="1100" dirty="0">
                <a:solidFill>
                  <a:srgbClr val="000000"/>
                </a:solidFill>
                <a:latin typeface="Calibri"/>
                <a:cs typeface="Calibri"/>
              </a:rPr>
              <a:t>que tapou a entrada do filtro de</a:t>
            </a:r>
            <a:r>
              <a:rPr sz="1100" spc="22" dirty="0">
                <a:solidFill>
                  <a:srgbClr val="000000"/>
                </a:solidFill>
                <a:latin typeface="Calibri"/>
                <a:cs typeface="Calibri"/>
              </a:rPr>
              <a:t> </a:t>
            </a:r>
            <a:r>
              <a:rPr sz="1100" dirty="0">
                <a:solidFill>
                  <a:srgbClr val="000000"/>
                </a:solidFill>
                <a:latin typeface="Calibri"/>
                <a:cs typeface="Calibri"/>
              </a:rPr>
              <a:t>ar e a saída do</a:t>
            </a:r>
            <a:r>
              <a:rPr sz="1100" spc="14" dirty="0">
                <a:solidFill>
                  <a:srgbClr val="000000"/>
                </a:solidFill>
                <a:latin typeface="Calibri"/>
                <a:cs typeface="Calibri"/>
              </a:rPr>
              <a:t> </a:t>
            </a:r>
            <a:r>
              <a:rPr sz="1100" dirty="0">
                <a:solidFill>
                  <a:srgbClr val="000000"/>
                </a:solidFill>
                <a:latin typeface="Calibri"/>
                <a:cs typeface="Calibri"/>
              </a:rPr>
              <a:t>silenciador.</a:t>
            </a:r>
          </a:p>
          <a:p>
            <a:pPr marL="0" marR="0">
              <a:lnSpc>
                <a:spcPts val="1343"/>
              </a:lnSpc>
              <a:spcBef>
                <a:spcPts val="0"/>
              </a:spcBef>
              <a:spcAft>
                <a:spcPts val="0"/>
              </a:spcAft>
            </a:pPr>
            <a:r>
              <a:rPr sz="1100" dirty="0">
                <a:solidFill>
                  <a:srgbClr val="000000"/>
                </a:solidFill>
                <a:latin typeface="Calibri"/>
                <a:cs typeface="Calibri"/>
              </a:rPr>
              <a:t>Monte a bateria.</a:t>
            </a:r>
          </a:p>
          <a:p>
            <a:pPr marL="0" marR="0">
              <a:lnSpc>
                <a:spcPts val="1344"/>
              </a:lnSpc>
              <a:spcBef>
                <a:spcPts val="50"/>
              </a:spcBef>
              <a:spcAft>
                <a:spcPts val="0"/>
              </a:spcAft>
            </a:pPr>
            <a:r>
              <a:rPr sz="1100" dirty="0">
                <a:solidFill>
                  <a:srgbClr val="000000"/>
                </a:solidFill>
                <a:latin typeface="Calibri"/>
                <a:cs typeface="Calibri"/>
              </a:rPr>
              <a:t>Ligue a moto.</a:t>
            </a:r>
          </a:p>
        </p:txBody>
      </p:sp>
      <p:sp>
        <p:nvSpPr>
          <p:cNvPr id="21" name="object 4">
            <a:extLst>
              <a:ext uri="{FF2B5EF4-FFF2-40B4-BE49-F238E27FC236}">
                <a16:creationId xmlns:a16="http://schemas.microsoft.com/office/drawing/2014/main" id="{6EE5B462-736B-1F35-A534-45E926C17B98}"/>
              </a:ext>
            </a:extLst>
          </p:cNvPr>
          <p:cNvSpPr txBox="1"/>
          <p:nvPr/>
        </p:nvSpPr>
        <p:spPr>
          <a:xfrm>
            <a:off x="597834" y="595818"/>
            <a:ext cx="2555239" cy="558264"/>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900DSX</a:t>
            </a:r>
            <a:r>
              <a:rPr sz="1100" b="1" spc="16" dirty="0">
                <a:solidFill>
                  <a:srgbClr val="000000"/>
                </a:solidFill>
                <a:latin typeface="Calibri"/>
                <a:cs typeface="Calibri"/>
              </a:rPr>
              <a:t> </a:t>
            </a:r>
            <a:r>
              <a:rPr sz="1100" b="1" dirty="0">
                <a:solidFill>
                  <a:srgbClr val="000000"/>
                </a:solidFill>
                <a:latin typeface="Calibri"/>
                <a:cs typeface="Calibri"/>
              </a:rPr>
              <a:t>E5+</a:t>
            </a:r>
          </a:p>
          <a:p>
            <a:pPr marL="228600" marR="0">
              <a:lnSpc>
                <a:spcPts val="1347"/>
              </a:lnSpc>
              <a:spcBef>
                <a:spcPts val="1450"/>
              </a:spcBef>
              <a:spcAft>
                <a:spcPts val="0"/>
              </a:spcAft>
            </a:pPr>
            <a:r>
              <a:rPr sz="1100" dirty="0">
                <a:solidFill>
                  <a:srgbClr val="000000"/>
                </a:solidFill>
                <a:latin typeface="Calibri"/>
                <a:cs typeface="Calibri"/>
              </a:rPr>
              <a:t>Voltar a utilizar a moto</a:t>
            </a:r>
          </a:p>
        </p:txBody>
      </p:sp>
      <p:sp>
        <p:nvSpPr>
          <p:cNvPr id="5" name="object 4">
            <a:extLst>
              <a:ext uri="{FF2B5EF4-FFF2-40B4-BE49-F238E27FC236}">
                <a16:creationId xmlns:a16="http://schemas.microsoft.com/office/drawing/2014/main" id="{46D2DAB2-9591-EC2F-0AE3-2CA50D48A55A}"/>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2393696"/>
            <a:ext cx="6301740" cy="630935"/>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362"/>
            <a:ext cx="1750704" cy="372063"/>
          </a:xfrm>
          <a:prstGeom prst="rect">
            <a:avLst/>
          </a:prstGeom>
        </p:spPr>
        <p:txBody>
          <a:bodyPr vert="horz" wrap="square" lIns="0" tIns="0" rIns="0" bIns="0" rtlCol="0">
            <a:spAutoFit/>
          </a:bodyPr>
          <a:lstStyle/>
          <a:p>
            <a:pPr marL="0" marR="0">
              <a:lnSpc>
                <a:spcPts val="1294"/>
              </a:lnSpc>
              <a:spcBef>
                <a:spcPts val="0"/>
              </a:spcBef>
              <a:spcAft>
                <a:spcPts val="0"/>
              </a:spcAft>
            </a:pPr>
            <a:r>
              <a:rPr sz="1100" b="1" dirty="0">
                <a:solidFill>
                  <a:srgbClr val="4F81BD"/>
                </a:solidFill>
                <a:latin typeface="Cambria"/>
                <a:cs typeface="Cambria"/>
              </a:rPr>
              <a:t>Limpeza da moto</a:t>
            </a:r>
          </a:p>
          <a:p>
            <a:pPr marL="0" marR="0">
              <a:lnSpc>
                <a:spcPts val="1284"/>
              </a:lnSpc>
              <a:spcBef>
                <a:spcPts val="0"/>
              </a:spcBef>
              <a:spcAft>
                <a:spcPts val="0"/>
              </a:spcAft>
            </a:pPr>
            <a:r>
              <a:rPr sz="1100" dirty="0">
                <a:solidFill>
                  <a:srgbClr val="000000"/>
                </a:solidFill>
                <a:latin typeface="Calibri"/>
                <a:cs typeface="Calibri"/>
              </a:rPr>
              <a:t>· Lave a moto com água fria.</a:t>
            </a:r>
          </a:p>
        </p:txBody>
      </p:sp>
      <p:sp>
        <p:nvSpPr>
          <p:cNvPr id="6" name="object 6"/>
          <p:cNvSpPr txBox="1"/>
          <p:nvPr/>
        </p:nvSpPr>
        <p:spPr>
          <a:xfrm>
            <a:off x="576072" y="1114136"/>
            <a:ext cx="4930643" cy="431772"/>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Lave completamente a moto</a:t>
            </a:r>
            <a:r>
              <a:rPr sz="1100" spc="20" dirty="0">
                <a:solidFill>
                  <a:srgbClr val="000000"/>
                </a:solidFill>
                <a:latin typeface="Calibri"/>
                <a:cs typeface="Calibri"/>
              </a:rPr>
              <a:t> </a:t>
            </a:r>
            <a:r>
              <a:rPr sz="1100" dirty="0">
                <a:solidFill>
                  <a:srgbClr val="000000"/>
                </a:solidFill>
                <a:latin typeface="Calibri"/>
                <a:cs typeface="Calibri"/>
              </a:rPr>
              <a:t>com</a:t>
            </a:r>
            <a:r>
              <a:rPr sz="1100" spc="12" dirty="0">
                <a:solidFill>
                  <a:srgbClr val="000000"/>
                </a:solidFill>
                <a:latin typeface="Calibri"/>
                <a:cs typeface="Calibri"/>
              </a:rPr>
              <a:t> </a:t>
            </a:r>
            <a:r>
              <a:rPr sz="1100" dirty="0">
                <a:solidFill>
                  <a:srgbClr val="000000"/>
                </a:solidFill>
                <a:latin typeface="Calibri"/>
                <a:cs typeface="Calibri"/>
              </a:rPr>
              <a:t>um pano suave e um</a:t>
            </a:r>
            <a:r>
              <a:rPr sz="1100" spc="20" dirty="0">
                <a:solidFill>
                  <a:srgbClr val="000000"/>
                </a:solidFill>
                <a:latin typeface="Calibri"/>
                <a:cs typeface="Calibri"/>
              </a:rPr>
              <a:t> </a:t>
            </a:r>
            <a:r>
              <a:rPr sz="1100" dirty="0">
                <a:solidFill>
                  <a:srgbClr val="000000"/>
                </a:solidFill>
                <a:latin typeface="Calibri"/>
                <a:cs typeface="Calibri"/>
              </a:rPr>
              <a:t>produto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limpeza neutro.</a:t>
            </a:r>
          </a:p>
          <a:p>
            <a:pPr marL="0" marR="0">
              <a:lnSpc>
                <a:spcPts val="1347"/>
              </a:lnSpc>
              <a:spcBef>
                <a:spcPts val="454"/>
              </a:spcBef>
              <a:spcAft>
                <a:spcPts val="0"/>
              </a:spcAft>
            </a:pPr>
            <a:r>
              <a:rPr sz="1100" dirty="0">
                <a:solidFill>
                  <a:srgbClr val="000000"/>
                </a:solidFill>
                <a:latin typeface="Calibri"/>
                <a:cs typeface="Calibri"/>
              </a:rPr>
              <a:t>· Não lave a moto com spray.</a:t>
            </a:r>
          </a:p>
        </p:txBody>
      </p:sp>
      <p:sp>
        <p:nvSpPr>
          <p:cNvPr id="7" name="object 7"/>
          <p:cNvSpPr txBox="1"/>
          <p:nvPr/>
        </p:nvSpPr>
        <p:spPr>
          <a:xfrm>
            <a:off x="576072" y="1557620"/>
            <a:ext cx="258025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Não lave a moto com água a alta pressão.</a:t>
            </a:r>
          </a:p>
        </p:txBody>
      </p:sp>
      <p:sp>
        <p:nvSpPr>
          <p:cNvPr id="8" name="object 8"/>
          <p:cNvSpPr txBox="1"/>
          <p:nvPr/>
        </p:nvSpPr>
        <p:spPr>
          <a:xfrm>
            <a:off x="576072" y="1778600"/>
            <a:ext cx="6377106" cy="379957"/>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Depois de conduzir em</a:t>
            </a:r>
            <a:r>
              <a:rPr sz="1100" spc="23" dirty="0">
                <a:solidFill>
                  <a:srgbClr val="000000"/>
                </a:solidFill>
                <a:latin typeface="Calibri"/>
                <a:cs typeface="Calibri"/>
              </a:rPr>
              <a:t> </a:t>
            </a:r>
            <a:r>
              <a:rPr sz="1100" dirty="0">
                <a:solidFill>
                  <a:srgbClr val="000000"/>
                </a:solidFill>
                <a:latin typeface="Calibri"/>
                <a:cs typeface="Calibri"/>
              </a:rPr>
              <a:t>dias de chuva ou de uma lavagem, haverá humidade nos</a:t>
            </a:r>
            <a:r>
              <a:rPr sz="1100" spc="11" dirty="0">
                <a:solidFill>
                  <a:srgbClr val="000000"/>
                </a:solidFill>
                <a:latin typeface="Calibri"/>
                <a:cs typeface="Calibri"/>
              </a:rPr>
              <a:t> </a:t>
            </a:r>
            <a:r>
              <a:rPr sz="1100" dirty="0">
                <a:solidFill>
                  <a:srgbClr val="000000"/>
                </a:solidFill>
                <a:latin typeface="Calibri"/>
                <a:cs typeface="Calibri"/>
              </a:rPr>
              <a:t>faróis</a:t>
            </a:r>
            <a:r>
              <a:rPr sz="1100" spc="-20" dirty="0">
                <a:solidFill>
                  <a:srgbClr val="000000"/>
                </a:solidFill>
                <a:latin typeface="Calibri"/>
                <a:cs typeface="Calibri"/>
              </a:rPr>
              <a:t> </a:t>
            </a:r>
            <a:r>
              <a:rPr sz="1100" spc="16" dirty="0">
                <a:solidFill>
                  <a:srgbClr val="000000"/>
                </a:solidFill>
                <a:latin typeface="Calibri"/>
                <a:cs typeface="Calibri"/>
              </a:rPr>
              <a:t>ou</a:t>
            </a:r>
            <a:r>
              <a:rPr sz="1100" spc="-19" dirty="0">
                <a:solidFill>
                  <a:srgbClr val="000000"/>
                </a:solidFill>
                <a:latin typeface="Calibri"/>
                <a:cs typeface="Calibri"/>
              </a:rPr>
              <a:t> </a:t>
            </a:r>
            <a:r>
              <a:rPr sz="1100" dirty="0">
                <a:solidFill>
                  <a:srgbClr val="000000"/>
                </a:solidFill>
                <a:latin typeface="Calibri"/>
                <a:cs typeface="Calibri"/>
              </a:rPr>
              <a:t>nos</a:t>
            </a:r>
            <a:r>
              <a:rPr sz="1100" spc="19" dirty="0">
                <a:solidFill>
                  <a:srgbClr val="000000"/>
                </a:solidFill>
                <a:latin typeface="Calibri"/>
                <a:cs typeface="Calibri"/>
              </a:rPr>
              <a:t> </a:t>
            </a:r>
            <a:r>
              <a:rPr sz="1100" dirty="0">
                <a:solidFill>
                  <a:srgbClr val="000000"/>
                </a:solidFill>
                <a:latin typeface="Calibri"/>
                <a:cs typeface="Calibri"/>
              </a:rPr>
              <a:t>piscas. Acenda</a:t>
            </a:r>
          </a:p>
          <a:p>
            <a:pPr marL="0" marR="0">
              <a:lnSpc>
                <a:spcPts val="1344"/>
              </a:lnSpc>
              <a:spcBef>
                <a:spcPts val="50"/>
              </a:spcBef>
              <a:spcAft>
                <a:spcPts val="0"/>
              </a:spcAft>
            </a:pPr>
            <a:r>
              <a:rPr sz="1100" dirty="0">
                <a:solidFill>
                  <a:srgbClr val="000000"/>
                </a:solidFill>
                <a:latin typeface="Calibri"/>
                <a:cs typeface="Calibri"/>
              </a:rPr>
              <a:t>as luzes por</a:t>
            </a:r>
            <a:r>
              <a:rPr sz="1100" spc="-24" dirty="0">
                <a:solidFill>
                  <a:srgbClr val="000000"/>
                </a:solidFill>
                <a:latin typeface="Calibri"/>
                <a:cs typeface="Calibri"/>
              </a:rPr>
              <a:t> </a:t>
            </a:r>
            <a:r>
              <a:rPr sz="1100" dirty="0">
                <a:solidFill>
                  <a:srgbClr val="000000"/>
                </a:solidFill>
                <a:latin typeface="Calibri"/>
                <a:cs typeface="Calibri"/>
              </a:rPr>
              <a:t>algum tempo e fará desaparecer</a:t>
            </a:r>
            <a:r>
              <a:rPr sz="1100" spc="-15" dirty="0">
                <a:solidFill>
                  <a:srgbClr val="000000"/>
                </a:solidFill>
                <a:latin typeface="Calibri"/>
                <a:cs typeface="Calibri"/>
              </a:rPr>
              <a:t> </a:t>
            </a:r>
            <a:r>
              <a:rPr sz="1100" dirty="0">
                <a:solidFill>
                  <a:srgbClr val="000000"/>
                </a:solidFill>
                <a:latin typeface="Calibri"/>
                <a:cs typeface="Calibri"/>
              </a:rPr>
              <a:t>a humidade.</a:t>
            </a:r>
          </a:p>
        </p:txBody>
      </p:sp>
      <p:sp>
        <p:nvSpPr>
          <p:cNvPr id="9" name="object 9"/>
          <p:cNvSpPr txBox="1"/>
          <p:nvPr/>
        </p:nvSpPr>
        <p:spPr>
          <a:xfrm>
            <a:off x="3485388" y="2398868"/>
            <a:ext cx="63642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0" name="object 10"/>
          <p:cNvSpPr txBox="1"/>
          <p:nvPr/>
        </p:nvSpPr>
        <p:spPr>
          <a:xfrm>
            <a:off x="647700" y="2626440"/>
            <a:ext cx="5798698" cy="346249"/>
          </a:xfrm>
          <a:prstGeom prst="rect">
            <a:avLst/>
          </a:prstGeom>
        </p:spPr>
        <p:txBody>
          <a:bodyPr vert="horz" wrap="square" lIns="0" tIns="0" rIns="0" bIns="0" rtlCol="0">
            <a:spAutoFit/>
          </a:bodyPr>
          <a:lstStyle/>
          <a:p>
            <a:pPr marL="0" marR="0">
              <a:lnSpc>
                <a:spcPts val="1342"/>
              </a:lnSpc>
              <a:spcBef>
                <a:spcPts val="0"/>
              </a:spcBef>
              <a:spcAft>
                <a:spcPts val="0"/>
              </a:spcAft>
            </a:pPr>
            <a:r>
              <a:rPr sz="1100">
                <a:solidFill>
                  <a:srgbClr val="000000"/>
                </a:solidFill>
                <a:latin typeface="Calibri"/>
                <a:cs typeface="Calibri"/>
              </a:rPr>
              <a:t>Os </a:t>
            </a:r>
            <a:r>
              <a:rPr lang="pt-BR" sz="1100">
                <a:solidFill>
                  <a:srgbClr val="000000"/>
                </a:solidFill>
                <a:latin typeface="Calibri"/>
                <a:cs typeface="Calibri"/>
              </a:rPr>
              <a:t>freios</a:t>
            </a:r>
            <a:r>
              <a:rPr sz="1100">
                <a:solidFill>
                  <a:srgbClr val="000000"/>
                </a:solidFill>
                <a:latin typeface="Calibri"/>
                <a:cs typeface="Calibri"/>
              </a:rPr>
              <a:t> </a:t>
            </a:r>
            <a:r>
              <a:rPr sz="1100" dirty="0">
                <a:solidFill>
                  <a:srgbClr val="000000"/>
                </a:solidFill>
                <a:latin typeface="Calibri"/>
                <a:cs typeface="Calibri"/>
              </a:rPr>
              <a:t>húmidos podem ter uma baixa potência </a:t>
            </a:r>
            <a:r>
              <a:rPr sz="1100">
                <a:solidFill>
                  <a:srgbClr val="000000"/>
                </a:solidFill>
                <a:latin typeface="Calibri"/>
                <a:cs typeface="Calibri"/>
              </a:rPr>
              <a:t>de </a:t>
            </a: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Teste repetidamente o</a:t>
            </a:r>
            <a:r>
              <a:rPr sz="1100" spc="18" dirty="0">
                <a:solidFill>
                  <a:srgbClr val="000000"/>
                </a:solidFill>
                <a:latin typeface="Calibri"/>
                <a:cs typeface="Calibri"/>
              </a:rPr>
              <a:t> </a:t>
            </a:r>
            <a:r>
              <a:rPr sz="1100" dirty="0">
                <a:solidFill>
                  <a:srgbClr val="000000"/>
                </a:solidFill>
                <a:latin typeface="Calibri"/>
                <a:cs typeface="Calibri"/>
              </a:rPr>
              <a:t>sistema de</a:t>
            </a:r>
          </a:p>
          <a:p>
            <a:pPr marL="0" marR="0">
              <a:lnSpc>
                <a:spcPts val="1344"/>
              </a:lnSpc>
              <a:spcBef>
                <a:spcPts val="50"/>
              </a:spcBef>
              <a:spcAft>
                <a:spcPts val="0"/>
              </a:spcAft>
            </a:pPr>
            <a:r>
              <a:rPr lang="pt-BR" sz="1100">
                <a:solidFill>
                  <a:srgbClr val="000000"/>
                </a:solidFill>
                <a:latin typeface="Calibri"/>
                <a:cs typeface="Calibri"/>
              </a:rPr>
              <a:t>frenagem</a:t>
            </a:r>
            <a:r>
              <a:rPr sz="1100">
                <a:solidFill>
                  <a:srgbClr val="000000"/>
                </a:solidFill>
                <a:latin typeface="Calibri"/>
                <a:cs typeface="Calibri"/>
              </a:rPr>
              <a:t> </a:t>
            </a:r>
            <a:r>
              <a:rPr sz="1100" dirty="0">
                <a:solidFill>
                  <a:srgbClr val="000000"/>
                </a:solidFill>
                <a:latin typeface="Calibri"/>
                <a:cs typeface="Calibri"/>
              </a:rPr>
              <a:t>a baixa</a:t>
            </a:r>
            <a:r>
              <a:rPr sz="1100" spc="-17" dirty="0">
                <a:solidFill>
                  <a:srgbClr val="000000"/>
                </a:solidFill>
                <a:latin typeface="Calibri"/>
                <a:cs typeface="Calibri"/>
              </a:rPr>
              <a:t> </a:t>
            </a:r>
            <a:r>
              <a:rPr sz="1100" dirty="0">
                <a:solidFill>
                  <a:srgbClr val="000000"/>
                </a:solidFill>
                <a:latin typeface="Calibri"/>
                <a:cs typeface="Calibri"/>
              </a:rPr>
              <a:t>velocidade após lavar</a:t>
            </a:r>
            <a:r>
              <a:rPr sz="1100" spc="-22" dirty="0">
                <a:solidFill>
                  <a:srgbClr val="000000"/>
                </a:solidFill>
                <a:latin typeface="Calibri"/>
                <a:cs typeface="Calibri"/>
              </a:rPr>
              <a:t> </a:t>
            </a:r>
            <a:r>
              <a:rPr sz="1100" dirty="0">
                <a:solidFill>
                  <a:srgbClr val="000000"/>
                </a:solidFill>
                <a:latin typeface="Calibri"/>
                <a:cs typeface="Calibri"/>
              </a:rPr>
              <a:t>a moto, e conseguirá secá-los rapidamente.</a:t>
            </a:r>
          </a:p>
        </p:txBody>
      </p:sp>
      <p:sp>
        <p:nvSpPr>
          <p:cNvPr id="11" name="object 11"/>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120</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3036302"/>
            <a:ext cx="6301740" cy="6324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3969"/>
            <a:ext cx="2249846"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Modificações e acessórios</a:t>
            </a:r>
          </a:p>
        </p:txBody>
      </p:sp>
      <p:sp>
        <p:nvSpPr>
          <p:cNvPr id="6" name="object 6"/>
          <p:cNvSpPr txBox="1"/>
          <p:nvPr/>
        </p:nvSpPr>
        <p:spPr>
          <a:xfrm>
            <a:off x="684275" y="996788"/>
            <a:ext cx="406982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É permitido utilizar peças</a:t>
            </a:r>
            <a:r>
              <a:rPr sz="1100" spc="-12" dirty="0">
                <a:solidFill>
                  <a:srgbClr val="000000"/>
                </a:solidFill>
                <a:latin typeface="Calibri"/>
                <a:cs typeface="Calibri"/>
              </a:rPr>
              <a:t> </a:t>
            </a:r>
            <a:r>
              <a:rPr sz="1100" dirty="0">
                <a:solidFill>
                  <a:srgbClr val="000000"/>
                </a:solidFill>
                <a:latin typeface="Calibri"/>
                <a:cs typeface="Calibri"/>
              </a:rPr>
              <a:t>e acessórios originais de série na sua moto.</a:t>
            </a:r>
          </a:p>
        </p:txBody>
      </p:sp>
      <p:sp>
        <p:nvSpPr>
          <p:cNvPr id="7" name="object 7"/>
          <p:cNvSpPr txBox="1"/>
          <p:nvPr/>
        </p:nvSpPr>
        <p:spPr>
          <a:xfrm>
            <a:off x="684275" y="1217768"/>
            <a:ext cx="6392873" cy="333425"/>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Obtenha componentes e acessórios originais</a:t>
            </a:r>
            <a:r>
              <a:rPr sz="1100" spc="-11" dirty="0">
                <a:solidFill>
                  <a:srgbClr val="000000"/>
                </a:solidFill>
                <a:latin typeface="Calibri"/>
                <a:cs typeface="Calibri"/>
              </a:rPr>
              <a:t> </a:t>
            </a:r>
            <a:r>
              <a:rPr sz="1100" dirty="0">
                <a:solidFill>
                  <a:srgbClr val="000000"/>
                </a:solidFill>
                <a:latin typeface="Calibri"/>
                <a:cs typeface="Calibri"/>
              </a:rPr>
              <a:t>e outros produtos relacionados </a:t>
            </a:r>
            <a:r>
              <a:rPr sz="1100">
                <a:solidFill>
                  <a:srgbClr val="000000"/>
                </a:solidFill>
                <a:latin typeface="Calibri"/>
                <a:cs typeface="Calibri"/>
              </a:rPr>
              <a:t>numa </a:t>
            </a:r>
            <a:r>
              <a:rPr lang="pt-BR" sz="1100">
                <a:solidFill>
                  <a:srgbClr val="000000"/>
                </a:solidFill>
                <a:latin typeface="Calibri"/>
                <a:cs typeface="Calibri"/>
              </a:rPr>
              <a:t>Concessionária</a:t>
            </a:r>
            <a:r>
              <a:rPr sz="1100">
                <a:solidFill>
                  <a:srgbClr val="000000"/>
                </a:solidFill>
                <a:latin typeface="Calibri"/>
                <a:cs typeface="Calibri"/>
              </a:rPr>
              <a:t> </a:t>
            </a:r>
            <a:r>
              <a:rPr sz="1100" dirty="0">
                <a:solidFill>
                  <a:srgbClr val="000000"/>
                </a:solidFill>
                <a:latin typeface="Calibri"/>
                <a:cs typeface="Calibri"/>
              </a:rPr>
              <a:t>Autorizada </a:t>
            </a:r>
            <a:r>
              <a:rPr sz="1100">
                <a:solidFill>
                  <a:srgbClr val="000000"/>
                </a:solidFill>
                <a:latin typeface="Calibri"/>
                <a:cs typeface="Calibri"/>
              </a:rPr>
              <a:t>VOGE.</a:t>
            </a:r>
            <a:r>
              <a:rPr lang="pt-BR" sz="1100">
                <a:solidFill>
                  <a:srgbClr val="000000"/>
                </a:solidFill>
                <a:latin typeface="Calibri"/>
                <a:cs typeface="Calibri"/>
              </a:rPr>
              <a:t> </a:t>
            </a:r>
            <a:r>
              <a:rPr sz="1100">
                <a:solidFill>
                  <a:srgbClr val="000000"/>
                </a:solidFill>
                <a:latin typeface="Calibri"/>
                <a:cs typeface="Calibri"/>
              </a:rPr>
              <a:t>O </a:t>
            </a:r>
            <a:r>
              <a:rPr sz="1100" dirty="0">
                <a:solidFill>
                  <a:srgbClr val="000000"/>
                </a:solidFill>
                <a:latin typeface="Calibri"/>
                <a:cs typeface="Calibri"/>
              </a:rPr>
              <a:t>seu vendedor especializado</a:t>
            </a:r>
            <a:r>
              <a:rPr sz="1100" spc="19" dirty="0">
                <a:solidFill>
                  <a:srgbClr val="000000"/>
                </a:solidFill>
                <a:latin typeface="Calibri"/>
                <a:cs typeface="Calibri"/>
              </a:rPr>
              <a:t> </a:t>
            </a:r>
            <a:r>
              <a:rPr sz="1100" dirty="0">
                <a:solidFill>
                  <a:srgbClr val="000000"/>
                </a:solidFill>
                <a:latin typeface="Calibri"/>
                <a:cs typeface="Calibri"/>
              </a:rPr>
              <a:t>poderá aconselhá-lo sobre a sua instalação e uso.</a:t>
            </a:r>
          </a:p>
        </p:txBody>
      </p:sp>
      <p:sp>
        <p:nvSpPr>
          <p:cNvPr id="8" name="object 8"/>
          <p:cNvSpPr txBox="1"/>
          <p:nvPr/>
        </p:nvSpPr>
        <p:spPr>
          <a:xfrm>
            <a:off x="684275" y="1610960"/>
            <a:ext cx="601524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VOGE não assume a responsabilidade pela segurança, utilidade e compatibilidade de elementos não</a:t>
            </a:r>
          </a:p>
          <a:p>
            <a:pPr marL="0" marR="0">
              <a:lnSpc>
                <a:spcPts val="1343"/>
              </a:lnSpc>
              <a:spcBef>
                <a:spcPts val="50"/>
              </a:spcBef>
              <a:spcAft>
                <a:spcPts val="0"/>
              </a:spcAft>
            </a:pPr>
            <a:r>
              <a:rPr sz="1100" dirty="0">
                <a:solidFill>
                  <a:srgbClr val="000000"/>
                </a:solidFill>
                <a:latin typeface="Calibri"/>
                <a:cs typeface="Calibri"/>
              </a:rPr>
              <a:t>produzidos pela VOGE.</a:t>
            </a:r>
          </a:p>
        </p:txBody>
      </p:sp>
      <p:sp>
        <p:nvSpPr>
          <p:cNvPr id="9" name="object 9"/>
          <p:cNvSpPr txBox="1"/>
          <p:nvPr/>
        </p:nvSpPr>
        <p:spPr>
          <a:xfrm>
            <a:off x="684275" y="2002628"/>
            <a:ext cx="564801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Os componentes ou acessórios</a:t>
            </a:r>
            <a:r>
              <a:rPr sz="1100" spc="-18" dirty="0">
                <a:solidFill>
                  <a:srgbClr val="000000"/>
                </a:solidFill>
                <a:latin typeface="Calibri"/>
                <a:cs typeface="Calibri"/>
              </a:rPr>
              <a:t> </a:t>
            </a:r>
            <a:r>
              <a:rPr sz="1100" dirty="0">
                <a:solidFill>
                  <a:srgbClr val="000000"/>
                </a:solidFill>
                <a:latin typeface="Calibri"/>
                <a:cs typeface="Calibri"/>
              </a:rPr>
              <a:t>não autorizados ficarão excluídos de qualquer responsabilidade.</a:t>
            </a:r>
          </a:p>
        </p:txBody>
      </p:sp>
      <p:sp>
        <p:nvSpPr>
          <p:cNvPr id="10" name="object 10"/>
          <p:cNvSpPr txBox="1"/>
          <p:nvPr/>
        </p:nvSpPr>
        <p:spPr>
          <a:xfrm>
            <a:off x="684275" y="2223608"/>
            <a:ext cx="6395833"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Qualquer componente pensado</a:t>
            </a:r>
            <a:r>
              <a:rPr sz="1100" spc="13" dirty="0">
                <a:solidFill>
                  <a:srgbClr val="000000"/>
                </a:solidFill>
                <a:latin typeface="Calibri"/>
                <a:cs typeface="Calibri"/>
              </a:rPr>
              <a:t> </a:t>
            </a:r>
            <a:r>
              <a:rPr sz="1100" dirty="0">
                <a:solidFill>
                  <a:srgbClr val="000000"/>
                </a:solidFill>
                <a:latin typeface="Calibri"/>
                <a:cs typeface="Calibri"/>
              </a:rPr>
              <a:t>para substituir outro original deve cumprir</a:t>
            </a:r>
            <a:r>
              <a:rPr sz="1100" spc="-16" dirty="0">
                <a:solidFill>
                  <a:srgbClr val="000000"/>
                </a:solidFill>
                <a:latin typeface="Calibri"/>
                <a:cs typeface="Calibri"/>
              </a:rPr>
              <a:t> </a:t>
            </a:r>
            <a:r>
              <a:rPr sz="1100" dirty="0">
                <a:solidFill>
                  <a:srgbClr val="000000"/>
                </a:solidFill>
                <a:latin typeface="Calibri"/>
                <a:cs typeface="Calibri"/>
              </a:rPr>
              <a:t>com a legislação. Certifique-se de</a:t>
            </a:r>
          </a:p>
          <a:p>
            <a:pPr marL="0" marR="0">
              <a:lnSpc>
                <a:spcPts val="1344"/>
              </a:lnSpc>
              <a:spcBef>
                <a:spcPts val="50"/>
              </a:spcBef>
              <a:spcAft>
                <a:spcPts val="0"/>
              </a:spcAft>
            </a:pPr>
            <a:r>
              <a:rPr sz="1100" dirty="0">
                <a:solidFill>
                  <a:srgbClr val="000000"/>
                </a:solidFill>
                <a:latin typeface="Calibri"/>
                <a:cs typeface="Calibri"/>
              </a:rPr>
              <a:t>que a sua</a:t>
            </a:r>
            <a:r>
              <a:rPr sz="1100" spc="-19" dirty="0">
                <a:solidFill>
                  <a:srgbClr val="000000"/>
                </a:solidFill>
                <a:latin typeface="Calibri"/>
                <a:cs typeface="Calibri"/>
              </a:rPr>
              <a:t> </a:t>
            </a:r>
            <a:r>
              <a:rPr sz="1100" dirty="0">
                <a:solidFill>
                  <a:srgbClr val="000000"/>
                </a:solidFill>
                <a:latin typeface="Calibri"/>
                <a:cs typeface="Calibri"/>
              </a:rPr>
              <a:t>moto</a:t>
            </a:r>
            <a:r>
              <a:rPr sz="1100" spc="-11" dirty="0">
                <a:solidFill>
                  <a:srgbClr val="000000"/>
                </a:solidFill>
                <a:latin typeface="Calibri"/>
                <a:cs typeface="Calibri"/>
              </a:rPr>
              <a:t> </a:t>
            </a:r>
            <a:r>
              <a:rPr sz="1100" dirty="0">
                <a:solidFill>
                  <a:srgbClr val="000000"/>
                </a:solidFill>
                <a:latin typeface="Calibri"/>
                <a:cs typeface="Calibri"/>
              </a:rPr>
              <a:t>cumpre com</a:t>
            </a:r>
            <a:r>
              <a:rPr sz="1100" spc="25" dirty="0">
                <a:solidFill>
                  <a:srgbClr val="000000"/>
                </a:solidFill>
                <a:latin typeface="Calibri"/>
                <a:cs typeface="Calibri"/>
              </a:rPr>
              <a:t> </a:t>
            </a:r>
            <a:r>
              <a:rPr sz="1100" dirty="0">
                <a:solidFill>
                  <a:srgbClr val="000000"/>
                </a:solidFill>
                <a:latin typeface="Calibri"/>
                <a:cs typeface="Calibri"/>
              </a:rPr>
              <a:t>as</a:t>
            </a:r>
            <a:r>
              <a:rPr sz="1100" spc="-12" dirty="0">
                <a:solidFill>
                  <a:srgbClr val="000000"/>
                </a:solidFill>
                <a:latin typeface="Calibri"/>
                <a:cs typeface="Calibri"/>
              </a:rPr>
              <a:t> </a:t>
            </a:r>
            <a:r>
              <a:rPr sz="1100" dirty="0">
                <a:solidFill>
                  <a:srgbClr val="000000"/>
                </a:solidFill>
                <a:latin typeface="Calibri"/>
                <a:cs typeface="Calibri"/>
              </a:rPr>
              <a:t>diretivas e normas</a:t>
            </a:r>
            <a:r>
              <a:rPr sz="1100" spc="-13" dirty="0">
                <a:solidFill>
                  <a:srgbClr val="000000"/>
                </a:solidFill>
                <a:latin typeface="Calibri"/>
                <a:cs typeface="Calibri"/>
              </a:rPr>
              <a:t> </a:t>
            </a:r>
            <a:r>
              <a:rPr sz="1100" dirty="0">
                <a:solidFill>
                  <a:srgbClr val="000000"/>
                </a:solidFill>
                <a:latin typeface="Calibri"/>
                <a:cs typeface="Calibri"/>
              </a:rPr>
              <a:t>legais.</a:t>
            </a:r>
          </a:p>
        </p:txBody>
      </p:sp>
      <p:sp>
        <p:nvSpPr>
          <p:cNvPr id="11" name="object 11"/>
          <p:cNvSpPr txBox="1"/>
          <p:nvPr/>
        </p:nvSpPr>
        <p:spPr>
          <a:xfrm>
            <a:off x="3593592" y="3042998"/>
            <a:ext cx="63642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Δ Perigo</a:t>
            </a:r>
          </a:p>
        </p:txBody>
      </p:sp>
      <p:sp>
        <p:nvSpPr>
          <p:cNvPr id="12" name="object 12"/>
          <p:cNvSpPr txBox="1"/>
          <p:nvPr/>
        </p:nvSpPr>
        <p:spPr>
          <a:xfrm>
            <a:off x="755904" y="3270571"/>
            <a:ext cx="6288855" cy="3794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A substituição</a:t>
            </a:r>
            <a:r>
              <a:rPr sz="1100" spc="18" dirty="0">
                <a:solidFill>
                  <a:srgbClr val="000000"/>
                </a:solidFill>
                <a:latin typeface="Calibri"/>
                <a:cs typeface="Calibri"/>
              </a:rPr>
              <a:t> </a:t>
            </a:r>
            <a:r>
              <a:rPr sz="1100" dirty="0">
                <a:solidFill>
                  <a:srgbClr val="000000"/>
                </a:solidFill>
                <a:latin typeface="Calibri"/>
                <a:cs typeface="Calibri"/>
              </a:rPr>
              <a:t>não autorizada de componentes relacionados</a:t>
            </a:r>
            <a:r>
              <a:rPr sz="1100" spc="13" dirty="0">
                <a:solidFill>
                  <a:srgbClr val="000000"/>
                </a:solidFill>
                <a:latin typeface="Calibri"/>
                <a:cs typeface="Calibri"/>
              </a:rPr>
              <a:t> </a:t>
            </a:r>
            <a:r>
              <a:rPr sz="1100" dirty="0">
                <a:solidFill>
                  <a:srgbClr val="000000"/>
                </a:solidFill>
                <a:latin typeface="Calibri"/>
                <a:cs typeface="Calibri"/>
              </a:rPr>
              <a:t>com o rendimento, como a ECU,</a:t>
            </a:r>
            <a:r>
              <a:rPr sz="1100" spc="-20" dirty="0">
                <a:solidFill>
                  <a:srgbClr val="000000"/>
                </a:solidFill>
                <a:latin typeface="Calibri"/>
                <a:cs typeface="Calibri"/>
              </a:rPr>
              <a:t> </a:t>
            </a:r>
            <a:r>
              <a:rPr sz="1100" dirty="0">
                <a:solidFill>
                  <a:srgbClr val="000000"/>
                </a:solidFill>
                <a:latin typeface="Calibri"/>
                <a:cs typeface="Calibri"/>
              </a:rPr>
              <a:t>pode danificar</a:t>
            </a:r>
          </a:p>
          <a:p>
            <a:pPr marL="0" marR="0">
              <a:lnSpc>
                <a:spcPts val="1344"/>
              </a:lnSpc>
              <a:spcBef>
                <a:spcPts val="50"/>
              </a:spcBef>
              <a:spcAft>
                <a:spcPts val="0"/>
              </a:spcAft>
            </a:pPr>
            <a:r>
              <a:rPr sz="1100" dirty="0">
                <a:solidFill>
                  <a:srgbClr val="000000"/>
                </a:solidFill>
                <a:latin typeface="Calibri"/>
                <a:cs typeface="Calibri"/>
              </a:rPr>
              <a:t>a moto</a:t>
            </a:r>
            <a:r>
              <a:rPr sz="1100" spc="12" dirty="0">
                <a:solidFill>
                  <a:srgbClr val="000000"/>
                </a:solidFill>
                <a:latin typeface="Calibri"/>
                <a:cs typeface="Calibri"/>
              </a:rPr>
              <a:t> </a:t>
            </a:r>
            <a:r>
              <a:rPr sz="1100" dirty="0">
                <a:solidFill>
                  <a:srgbClr val="000000"/>
                </a:solidFill>
                <a:latin typeface="Calibri"/>
                <a:cs typeface="Calibri"/>
              </a:rPr>
              <a:t>e provocar </a:t>
            </a:r>
            <a:r>
              <a:rPr sz="1100" spc="-15" dirty="0">
                <a:solidFill>
                  <a:srgbClr val="000000"/>
                </a:solidFill>
                <a:latin typeface="Calibri"/>
                <a:cs typeface="Calibri"/>
              </a:rPr>
              <a:t>um</a:t>
            </a:r>
            <a:r>
              <a:rPr sz="1100" spc="31" dirty="0">
                <a:solidFill>
                  <a:srgbClr val="000000"/>
                </a:solidFill>
                <a:latin typeface="Calibri"/>
                <a:cs typeface="Calibri"/>
              </a:rPr>
              <a:t> </a:t>
            </a:r>
            <a:r>
              <a:rPr sz="1100" dirty="0">
                <a:solidFill>
                  <a:srgbClr val="000000"/>
                </a:solidFill>
                <a:latin typeface="Calibri"/>
                <a:cs typeface="Calibri"/>
              </a:rPr>
              <a:t>acidente.</a:t>
            </a:r>
          </a:p>
        </p:txBody>
      </p:sp>
      <p:sp>
        <p:nvSpPr>
          <p:cNvPr id="13" name="object 13"/>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121</a:t>
            </a:r>
          </a:p>
        </p:txBody>
      </p:sp>
      <p:sp>
        <p:nvSpPr>
          <p:cNvPr id="14" name="object 4">
            <a:extLst>
              <a:ext uri="{FF2B5EF4-FFF2-40B4-BE49-F238E27FC236}">
                <a16:creationId xmlns:a16="http://schemas.microsoft.com/office/drawing/2014/main" id="{1AA3B160-7CD4-0210-69A3-0BC53FAC8CF0}"/>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
        <p:nvSpPr>
          <p:cNvPr id="4" name="object 10">
            <a:extLst>
              <a:ext uri="{FF2B5EF4-FFF2-40B4-BE49-F238E27FC236}">
                <a16:creationId xmlns:a16="http://schemas.microsoft.com/office/drawing/2014/main" id="{3DD1ED16-55C8-B210-23D8-4D3120A998D7}"/>
              </a:ext>
            </a:extLst>
          </p:cNvPr>
          <p:cNvSpPr txBox="1"/>
          <p:nvPr/>
        </p:nvSpPr>
        <p:spPr>
          <a:xfrm>
            <a:off x="684275" y="2634434"/>
            <a:ext cx="6395833"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 </a:t>
            </a:r>
            <a:r>
              <a:rPr lang="pt-BR" sz="1100">
                <a:solidFill>
                  <a:srgbClr val="000000"/>
                </a:solidFill>
                <a:latin typeface="Calibri"/>
                <a:cs typeface="Calibri"/>
              </a:rPr>
              <a:t>Peças ou acessórios não originais Voge instalados na sua moto fazem ela perder a garantia</a:t>
            </a:r>
            <a:r>
              <a:rPr sz="1100">
                <a:solidFill>
                  <a:srgbClr val="000000"/>
                </a:solidFill>
                <a:latin typeface="Calibri"/>
                <a:cs typeface="Calibri"/>
              </a:rPr>
              <a:t>.</a:t>
            </a:r>
            <a:endParaRPr sz="1100" dirty="0">
              <a:solidFill>
                <a:srgbClr val="000000"/>
              </a:solidFill>
              <a:latin typeface="Calibri"/>
              <a:cs typeface="Calibri"/>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236980"/>
            <a:ext cx="6301740" cy="3188207"/>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2073546"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Características da</a:t>
            </a:r>
            <a:r>
              <a:rPr sz="1400" b="1" spc="-21" dirty="0">
                <a:solidFill>
                  <a:srgbClr val="365F91"/>
                </a:solidFill>
                <a:latin typeface="Cambria"/>
                <a:cs typeface="Cambria"/>
              </a:rPr>
              <a:t> </a:t>
            </a:r>
            <a:r>
              <a:rPr sz="1400" b="1" dirty="0">
                <a:solidFill>
                  <a:srgbClr val="365F91"/>
                </a:solidFill>
                <a:latin typeface="Cambria"/>
                <a:cs typeface="Cambria"/>
              </a:rPr>
              <a:t>moto</a:t>
            </a:r>
          </a:p>
        </p:txBody>
      </p:sp>
      <p:sp>
        <p:nvSpPr>
          <p:cNvPr id="6" name="object 6"/>
          <p:cNvSpPr txBox="1"/>
          <p:nvPr/>
        </p:nvSpPr>
        <p:spPr>
          <a:xfrm>
            <a:off x="647700" y="1244546"/>
            <a:ext cx="1799601" cy="829555"/>
          </a:xfrm>
          <a:prstGeom prst="rect">
            <a:avLst/>
          </a:prstGeom>
        </p:spPr>
        <p:txBody>
          <a:bodyPr vert="horz" wrap="square" lIns="0" tIns="0" rIns="0" bIns="0" rtlCol="0">
            <a:spAutoFit/>
          </a:bodyPr>
          <a:lstStyle/>
          <a:p>
            <a:pPr marL="0" marR="0">
              <a:lnSpc>
                <a:spcPts val="1215"/>
              </a:lnSpc>
              <a:spcBef>
                <a:spcPts val="0"/>
              </a:spcBef>
              <a:spcAft>
                <a:spcPts val="0"/>
              </a:spcAft>
            </a:pPr>
            <a:r>
              <a:rPr sz="1000" b="1" dirty="0">
                <a:solidFill>
                  <a:srgbClr val="000000"/>
                </a:solidFill>
                <a:latin typeface="Calibri"/>
                <a:cs typeface="Calibri"/>
              </a:rPr>
              <a:t>Características técnicas</a:t>
            </a:r>
          </a:p>
          <a:p>
            <a:pPr marL="0" marR="0">
              <a:lnSpc>
                <a:spcPts val="1215"/>
              </a:lnSpc>
              <a:spcBef>
                <a:spcPts val="452"/>
              </a:spcBef>
              <a:spcAft>
                <a:spcPts val="0"/>
              </a:spcAft>
            </a:pPr>
            <a:r>
              <a:rPr sz="1000" dirty="0">
                <a:solidFill>
                  <a:srgbClr val="000000"/>
                </a:solidFill>
                <a:latin typeface="Calibri"/>
                <a:cs typeface="Calibri"/>
              </a:rPr>
              <a:t>Comprimento</a:t>
            </a:r>
            <a:r>
              <a:rPr sz="1000" spc="12" dirty="0">
                <a:solidFill>
                  <a:srgbClr val="000000"/>
                </a:solidFill>
                <a:latin typeface="Calibri"/>
                <a:cs typeface="Calibri"/>
              </a:rPr>
              <a:t> </a:t>
            </a:r>
            <a:r>
              <a:rPr sz="1000" dirty="0">
                <a:solidFill>
                  <a:srgbClr val="000000"/>
                </a:solidFill>
                <a:latin typeface="Calibri"/>
                <a:cs typeface="Calibri"/>
              </a:rPr>
              <a:t>x Largura x Altura</a:t>
            </a:r>
          </a:p>
          <a:p>
            <a:pPr marL="0" marR="0">
              <a:lnSpc>
                <a:spcPts val="1215"/>
              </a:lnSpc>
              <a:spcBef>
                <a:spcPts val="452"/>
              </a:spcBef>
              <a:spcAft>
                <a:spcPts val="0"/>
              </a:spcAft>
            </a:pPr>
            <a:r>
              <a:rPr sz="1000" dirty="0">
                <a:solidFill>
                  <a:srgbClr val="000000"/>
                </a:solidFill>
                <a:latin typeface="Calibri"/>
                <a:cs typeface="Calibri"/>
              </a:rPr>
              <a:t>Distância entre eixos</a:t>
            </a:r>
          </a:p>
          <a:p>
            <a:pPr marL="0" marR="0">
              <a:lnSpc>
                <a:spcPts val="1215"/>
              </a:lnSpc>
              <a:spcBef>
                <a:spcPts val="414"/>
              </a:spcBef>
              <a:spcAft>
                <a:spcPts val="0"/>
              </a:spcAft>
            </a:pPr>
            <a:r>
              <a:rPr sz="1000" dirty="0">
                <a:solidFill>
                  <a:srgbClr val="000000"/>
                </a:solidFill>
                <a:latin typeface="Calibri"/>
                <a:cs typeface="Calibri"/>
              </a:rPr>
              <a:t>Altura </a:t>
            </a:r>
            <a:r>
              <a:rPr sz="1000" spc="12" dirty="0">
                <a:solidFill>
                  <a:srgbClr val="000000"/>
                </a:solidFill>
                <a:latin typeface="Calibri"/>
                <a:cs typeface="Calibri"/>
              </a:rPr>
              <a:t>do</a:t>
            </a:r>
            <a:r>
              <a:rPr sz="1000" spc="-16" dirty="0">
                <a:solidFill>
                  <a:srgbClr val="000000"/>
                </a:solidFill>
                <a:latin typeface="Calibri"/>
                <a:cs typeface="Calibri"/>
              </a:rPr>
              <a:t> </a:t>
            </a:r>
            <a:r>
              <a:rPr sz="1000" dirty="0">
                <a:solidFill>
                  <a:srgbClr val="000000"/>
                </a:solidFill>
                <a:latin typeface="Calibri"/>
                <a:cs typeface="Calibri"/>
              </a:rPr>
              <a:t>assento</a:t>
            </a:r>
          </a:p>
        </p:txBody>
      </p:sp>
      <p:sp>
        <p:nvSpPr>
          <p:cNvPr id="7" name="object 7"/>
          <p:cNvSpPr txBox="1"/>
          <p:nvPr/>
        </p:nvSpPr>
        <p:spPr>
          <a:xfrm>
            <a:off x="3313380" y="1456382"/>
            <a:ext cx="1841705"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2.215 mm</a:t>
            </a:r>
            <a:r>
              <a:rPr sz="1000" spc="-13" dirty="0">
                <a:solidFill>
                  <a:srgbClr val="000000"/>
                </a:solidFill>
                <a:latin typeface="Calibri"/>
                <a:cs typeface="Calibri"/>
              </a:rPr>
              <a:t> </a:t>
            </a:r>
            <a:r>
              <a:rPr sz="1000" dirty="0">
                <a:solidFill>
                  <a:srgbClr val="000000"/>
                </a:solidFill>
                <a:latin typeface="Calibri"/>
                <a:cs typeface="Calibri"/>
              </a:rPr>
              <a:t>x 840</a:t>
            </a:r>
            <a:r>
              <a:rPr sz="1000" spc="13" dirty="0">
                <a:solidFill>
                  <a:srgbClr val="000000"/>
                </a:solidFill>
                <a:latin typeface="Calibri"/>
                <a:cs typeface="Calibri"/>
              </a:rPr>
              <a:t> </a:t>
            </a:r>
            <a:r>
              <a:rPr sz="1000" dirty="0">
                <a:solidFill>
                  <a:srgbClr val="000000"/>
                </a:solidFill>
                <a:latin typeface="Calibri"/>
                <a:cs typeface="Calibri"/>
              </a:rPr>
              <a:t>mm x 1.365 </a:t>
            </a:r>
            <a:r>
              <a:rPr sz="1000" spc="-12" dirty="0">
                <a:solidFill>
                  <a:srgbClr val="000000"/>
                </a:solidFill>
                <a:latin typeface="Calibri"/>
                <a:cs typeface="Calibri"/>
              </a:rPr>
              <a:t>mm</a:t>
            </a:r>
          </a:p>
        </p:txBody>
      </p:sp>
      <p:sp>
        <p:nvSpPr>
          <p:cNvPr id="8" name="object 8"/>
          <p:cNvSpPr txBox="1"/>
          <p:nvPr/>
        </p:nvSpPr>
        <p:spPr>
          <a:xfrm>
            <a:off x="3314138" y="1668218"/>
            <a:ext cx="818419" cy="829555"/>
          </a:xfrm>
          <a:prstGeom prst="rect">
            <a:avLst/>
          </a:prstGeom>
        </p:spPr>
        <p:txBody>
          <a:bodyPr vert="horz" wrap="square" lIns="0" tIns="0" rIns="0" bIns="0" rtlCol="0">
            <a:spAutoFit/>
          </a:bodyPr>
          <a:lstStyle/>
          <a:p>
            <a:pPr marL="127" marR="0">
              <a:lnSpc>
                <a:spcPts val="1215"/>
              </a:lnSpc>
              <a:spcBef>
                <a:spcPts val="0"/>
              </a:spcBef>
              <a:spcAft>
                <a:spcPts val="0"/>
              </a:spcAft>
            </a:pPr>
            <a:r>
              <a:rPr sz="1000" dirty="0">
                <a:solidFill>
                  <a:srgbClr val="000000"/>
                </a:solidFill>
                <a:latin typeface="Calibri"/>
                <a:cs typeface="Calibri"/>
              </a:rPr>
              <a:t>1.450 mm</a:t>
            </a:r>
          </a:p>
          <a:p>
            <a:pPr marL="759" marR="0">
              <a:lnSpc>
                <a:spcPts val="1215"/>
              </a:lnSpc>
              <a:spcBef>
                <a:spcPts val="464"/>
              </a:spcBef>
              <a:spcAft>
                <a:spcPts val="0"/>
              </a:spcAft>
            </a:pPr>
            <a:r>
              <a:rPr sz="1000" dirty="0">
                <a:solidFill>
                  <a:srgbClr val="000000"/>
                </a:solidFill>
                <a:latin typeface="Calibri"/>
                <a:cs typeface="Calibri"/>
              </a:rPr>
              <a:t>810/830 mm</a:t>
            </a:r>
          </a:p>
          <a:p>
            <a:pPr marL="506" marR="0">
              <a:lnSpc>
                <a:spcPts val="1215"/>
              </a:lnSpc>
              <a:spcBef>
                <a:spcPts val="452"/>
              </a:spcBef>
              <a:spcAft>
                <a:spcPts val="0"/>
              </a:spcAft>
            </a:pPr>
            <a:r>
              <a:rPr sz="1000" dirty="0">
                <a:solidFill>
                  <a:srgbClr val="000000"/>
                </a:solidFill>
                <a:latin typeface="Calibri"/>
                <a:cs typeface="Calibri"/>
              </a:rPr>
              <a:t>200 mm</a:t>
            </a:r>
          </a:p>
          <a:p>
            <a:pPr marL="0" marR="0">
              <a:lnSpc>
                <a:spcPts val="1215"/>
              </a:lnSpc>
              <a:spcBef>
                <a:spcPts val="402"/>
              </a:spcBef>
              <a:spcAft>
                <a:spcPts val="0"/>
              </a:spcAft>
            </a:pPr>
            <a:r>
              <a:rPr sz="1000" dirty="0">
                <a:solidFill>
                  <a:srgbClr val="000000"/>
                </a:solidFill>
                <a:latin typeface="Calibri"/>
                <a:cs typeface="Calibri"/>
              </a:rPr>
              <a:t>206 kg</a:t>
            </a:r>
          </a:p>
        </p:txBody>
      </p:sp>
      <p:sp>
        <p:nvSpPr>
          <p:cNvPr id="9" name="object 9"/>
          <p:cNvSpPr txBox="1"/>
          <p:nvPr/>
        </p:nvSpPr>
        <p:spPr>
          <a:xfrm>
            <a:off x="647700" y="2093414"/>
            <a:ext cx="1534703" cy="829555"/>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Distância mínima ao</a:t>
            </a:r>
            <a:r>
              <a:rPr sz="1000" spc="-12" dirty="0">
                <a:solidFill>
                  <a:srgbClr val="000000"/>
                </a:solidFill>
                <a:latin typeface="Calibri"/>
                <a:cs typeface="Calibri"/>
              </a:rPr>
              <a:t> </a:t>
            </a:r>
            <a:r>
              <a:rPr sz="1000" dirty="0">
                <a:solidFill>
                  <a:srgbClr val="000000"/>
                </a:solidFill>
                <a:latin typeface="Calibri"/>
                <a:cs typeface="Calibri"/>
              </a:rPr>
              <a:t>solo</a:t>
            </a:r>
          </a:p>
          <a:p>
            <a:pPr marL="0" marR="0">
              <a:lnSpc>
                <a:spcPts val="1215"/>
              </a:lnSpc>
              <a:spcBef>
                <a:spcPts val="452"/>
              </a:spcBef>
              <a:spcAft>
                <a:spcPts val="0"/>
              </a:spcAft>
            </a:pPr>
            <a:r>
              <a:rPr sz="1000" dirty="0">
                <a:solidFill>
                  <a:srgbClr val="000000"/>
                </a:solidFill>
                <a:latin typeface="Calibri"/>
                <a:cs typeface="Calibri"/>
              </a:rPr>
              <a:t>Peso</a:t>
            </a:r>
            <a:r>
              <a:rPr sz="1000" spc="16" dirty="0">
                <a:solidFill>
                  <a:srgbClr val="000000"/>
                </a:solidFill>
                <a:latin typeface="Calibri"/>
                <a:cs typeface="Calibri"/>
              </a:rPr>
              <a:t> </a:t>
            </a:r>
            <a:r>
              <a:rPr sz="1000" dirty="0">
                <a:solidFill>
                  <a:srgbClr val="000000"/>
                </a:solidFill>
                <a:latin typeface="Calibri"/>
                <a:cs typeface="Calibri"/>
              </a:rPr>
              <a:t>em ordem de marcha</a:t>
            </a:r>
          </a:p>
          <a:p>
            <a:pPr marL="0" marR="0">
              <a:lnSpc>
                <a:spcPts val="1215"/>
              </a:lnSpc>
              <a:spcBef>
                <a:spcPts val="452"/>
              </a:spcBef>
              <a:spcAft>
                <a:spcPts val="0"/>
              </a:spcAft>
            </a:pPr>
            <a:r>
              <a:rPr sz="1000" dirty="0">
                <a:solidFill>
                  <a:srgbClr val="000000"/>
                </a:solidFill>
                <a:latin typeface="Calibri"/>
                <a:cs typeface="Calibri"/>
              </a:rPr>
              <a:t>Capacidade de carga</a:t>
            </a:r>
          </a:p>
          <a:p>
            <a:pPr marL="0" marR="0">
              <a:lnSpc>
                <a:spcPts val="1215"/>
              </a:lnSpc>
              <a:spcBef>
                <a:spcPts val="414"/>
              </a:spcBef>
              <a:spcAft>
                <a:spcPts val="0"/>
              </a:spcAft>
            </a:pPr>
            <a:r>
              <a:rPr sz="1000" dirty="0">
                <a:solidFill>
                  <a:srgbClr val="000000"/>
                </a:solidFill>
                <a:latin typeface="Calibri"/>
                <a:cs typeface="Calibri"/>
              </a:rPr>
              <a:t>Peso</a:t>
            </a:r>
            <a:r>
              <a:rPr sz="1000" spc="16" dirty="0">
                <a:solidFill>
                  <a:srgbClr val="000000"/>
                </a:solidFill>
                <a:latin typeface="Calibri"/>
                <a:cs typeface="Calibri"/>
              </a:rPr>
              <a:t> </a:t>
            </a:r>
            <a:r>
              <a:rPr sz="1000" dirty="0">
                <a:solidFill>
                  <a:srgbClr val="000000"/>
                </a:solidFill>
                <a:latin typeface="Calibri"/>
                <a:cs typeface="Calibri"/>
              </a:rPr>
              <a:t>máximo</a:t>
            </a:r>
          </a:p>
        </p:txBody>
      </p:sp>
      <p:sp>
        <p:nvSpPr>
          <p:cNvPr id="10" name="object 10"/>
          <p:cNvSpPr txBox="1"/>
          <p:nvPr/>
        </p:nvSpPr>
        <p:spPr>
          <a:xfrm>
            <a:off x="3314012" y="2517086"/>
            <a:ext cx="490758"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183 kg</a:t>
            </a:r>
          </a:p>
        </p:txBody>
      </p:sp>
      <p:sp>
        <p:nvSpPr>
          <p:cNvPr id="11" name="object 11"/>
          <p:cNvSpPr txBox="1"/>
          <p:nvPr/>
        </p:nvSpPr>
        <p:spPr>
          <a:xfrm>
            <a:off x="3314138" y="2730446"/>
            <a:ext cx="490758"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389 kg</a:t>
            </a:r>
          </a:p>
        </p:txBody>
      </p:sp>
      <p:sp>
        <p:nvSpPr>
          <p:cNvPr id="12" name="object 12"/>
          <p:cNvSpPr txBox="1"/>
          <p:nvPr/>
        </p:nvSpPr>
        <p:spPr>
          <a:xfrm>
            <a:off x="647700" y="2942282"/>
            <a:ext cx="1257913" cy="828031"/>
          </a:xfrm>
          <a:prstGeom prst="rect">
            <a:avLst/>
          </a:prstGeom>
        </p:spPr>
        <p:txBody>
          <a:bodyPr vert="horz" wrap="square" lIns="0" tIns="0" rIns="0" bIns="0" rtlCol="0">
            <a:spAutoFit/>
          </a:bodyPr>
          <a:lstStyle/>
          <a:p>
            <a:pPr marL="0" marR="0">
              <a:lnSpc>
                <a:spcPts val="1215"/>
              </a:lnSpc>
              <a:spcBef>
                <a:spcPts val="0"/>
              </a:spcBef>
              <a:spcAft>
                <a:spcPts val="0"/>
              </a:spcAft>
            </a:pPr>
            <a:r>
              <a:rPr sz="1000" spc="-24" dirty="0">
                <a:solidFill>
                  <a:srgbClr val="000000"/>
                </a:solidFill>
                <a:latin typeface="Calibri"/>
                <a:cs typeface="Calibri"/>
              </a:rPr>
              <a:t>Peso</a:t>
            </a:r>
            <a:r>
              <a:rPr sz="1000" spc="-13" dirty="0">
                <a:solidFill>
                  <a:srgbClr val="000000"/>
                </a:solidFill>
                <a:latin typeface="Calibri"/>
                <a:cs typeface="Calibri"/>
              </a:rPr>
              <a:t> </a:t>
            </a:r>
            <a:r>
              <a:rPr sz="1000" spc="-17" dirty="0">
                <a:solidFill>
                  <a:srgbClr val="000000"/>
                </a:solidFill>
                <a:latin typeface="Calibri"/>
                <a:cs typeface="Calibri"/>
              </a:rPr>
              <a:t>na</a:t>
            </a:r>
            <a:r>
              <a:rPr sz="1000" spc="-20" dirty="0">
                <a:solidFill>
                  <a:srgbClr val="000000"/>
                </a:solidFill>
                <a:latin typeface="Calibri"/>
                <a:cs typeface="Calibri"/>
              </a:rPr>
              <a:t> </a:t>
            </a:r>
            <a:r>
              <a:rPr sz="1000" spc="-22" dirty="0">
                <a:solidFill>
                  <a:srgbClr val="000000"/>
                </a:solidFill>
                <a:latin typeface="Calibri"/>
                <a:cs typeface="Calibri"/>
              </a:rPr>
              <a:t>roda</a:t>
            </a:r>
            <a:r>
              <a:rPr sz="1000" spc="-25" dirty="0">
                <a:solidFill>
                  <a:srgbClr val="000000"/>
                </a:solidFill>
                <a:latin typeface="Calibri"/>
                <a:cs typeface="Calibri"/>
              </a:rPr>
              <a:t> </a:t>
            </a:r>
            <a:r>
              <a:rPr sz="1000" spc="-20" dirty="0">
                <a:solidFill>
                  <a:srgbClr val="000000"/>
                </a:solidFill>
                <a:latin typeface="Calibri"/>
                <a:cs typeface="Calibri"/>
              </a:rPr>
              <a:t>dianteira</a:t>
            </a:r>
          </a:p>
          <a:p>
            <a:pPr marL="0" marR="0">
              <a:lnSpc>
                <a:spcPts val="1215"/>
              </a:lnSpc>
              <a:spcBef>
                <a:spcPts val="452"/>
              </a:spcBef>
              <a:spcAft>
                <a:spcPts val="0"/>
              </a:spcAft>
            </a:pPr>
            <a:r>
              <a:rPr sz="1000" dirty="0">
                <a:solidFill>
                  <a:srgbClr val="000000"/>
                </a:solidFill>
                <a:latin typeface="Calibri"/>
                <a:cs typeface="Calibri"/>
              </a:rPr>
              <a:t>Peso</a:t>
            </a:r>
            <a:r>
              <a:rPr sz="1000" spc="16" dirty="0">
                <a:solidFill>
                  <a:srgbClr val="000000"/>
                </a:solidFill>
                <a:latin typeface="Calibri"/>
                <a:cs typeface="Calibri"/>
              </a:rPr>
              <a:t> </a:t>
            </a:r>
            <a:r>
              <a:rPr sz="1000" dirty="0">
                <a:solidFill>
                  <a:srgbClr val="000000"/>
                </a:solidFill>
                <a:latin typeface="Calibri"/>
                <a:cs typeface="Calibri"/>
              </a:rPr>
              <a:t>na roda traseira</a:t>
            </a:r>
          </a:p>
          <a:p>
            <a:pPr marL="0" marR="0">
              <a:lnSpc>
                <a:spcPts val="1215"/>
              </a:lnSpc>
              <a:spcBef>
                <a:spcPts val="452"/>
              </a:spcBef>
              <a:spcAft>
                <a:spcPts val="0"/>
              </a:spcAft>
            </a:pPr>
            <a:r>
              <a:rPr sz="1000" dirty="0">
                <a:solidFill>
                  <a:srgbClr val="000000"/>
                </a:solidFill>
                <a:latin typeface="Calibri"/>
                <a:cs typeface="Calibri"/>
              </a:rPr>
              <a:t>Velocidade</a:t>
            </a:r>
            <a:r>
              <a:rPr sz="1000" spc="23" dirty="0">
                <a:solidFill>
                  <a:srgbClr val="000000"/>
                </a:solidFill>
                <a:latin typeface="Calibri"/>
                <a:cs typeface="Calibri"/>
              </a:rPr>
              <a:t> </a:t>
            </a:r>
            <a:r>
              <a:rPr sz="1000" dirty="0">
                <a:solidFill>
                  <a:srgbClr val="000000"/>
                </a:solidFill>
                <a:latin typeface="Calibri"/>
                <a:cs typeface="Calibri"/>
              </a:rPr>
              <a:t>máxima</a:t>
            </a:r>
          </a:p>
          <a:p>
            <a:pPr marL="0" marR="0">
              <a:lnSpc>
                <a:spcPts val="1215"/>
              </a:lnSpc>
              <a:spcBef>
                <a:spcPts val="402"/>
              </a:spcBef>
              <a:spcAft>
                <a:spcPts val="0"/>
              </a:spcAft>
            </a:pPr>
            <a:r>
              <a:rPr sz="1000" dirty="0">
                <a:solidFill>
                  <a:srgbClr val="000000"/>
                </a:solidFill>
                <a:latin typeface="Calibri"/>
                <a:cs typeface="Calibri"/>
              </a:rPr>
              <a:t>Inclinação máxima</a:t>
            </a:r>
          </a:p>
        </p:txBody>
      </p:sp>
      <p:sp>
        <p:nvSpPr>
          <p:cNvPr id="13" name="object 13"/>
          <p:cNvSpPr txBox="1"/>
          <p:nvPr/>
        </p:nvSpPr>
        <p:spPr>
          <a:xfrm>
            <a:off x="3314392" y="2942282"/>
            <a:ext cx="490758"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102 kg</a:t>
            </a:r>
          </a:p>
        </p:txBody>
      </p:sp>
      <p:sp>
        <p:nvSpPr>
          <p:cNvPr id="14" name="object 14"/>
          <p:cNvSpPr txBox="1"/>
          <p:nvPr/>
        </p:nvSpPr>
        <p:spPr>
          <a:xfrm>
            <a:off x="3314392" y="3154118"/>
            <a:ext cx="489999"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104 kg</a:t>
            </a:r>
          </a:p>
        </p:txBody>
      </p:sp>
      <p:sp>
        <p:nvSpPr>
          <p:cNvPr id="15" name="object 15"/>
          <p:cNvSpPr txBox="1"/>
          <p:nvPr/>
        </p:nvSpPr>
        <p:spPr>
          <a:xfrm>
            <a:off x="3313886" y="3365954"/>
            <a:ext cx="646697" cy="404359"/>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160 km/h</a:t>
            </a:r>
          </a:p>
          <a:p>
            <a:pPr marL="813" marR="0">
              <a:lnSpc>
                <a:spcPts val="1215"/>
              </a:lnSpc>
              <a:spcBef>
                <a:spcPts val="452"/>
              </a:spcBef>
              <a:spcAft>
                <a:spcPts val="0"/>
              </a:spcAft>
            </a:pPr>
            <a:r>
              <a:rPr sz="1000" dirty="0">
                <a:solidFill>
                  <a:srgbClr val="332C2B"/>
                </a:solidFill>
                <a:latin typeface="Calibri"/>
                <a:cs typeface="Calibri"/>
              </a:rPr>
              <a:t>≥</a:t>
            </a:r>
            <a:r>
              <a:rPr sz="1000" dirty="0">
                <a:solidFill>
                  <a:srgbClr val="000000"/>
                </a:solidFill>
                <a:latin typeface="Calibri"/>
                <a:cs typeface="Calibri"/>
              </a:rPr>
              <a:t>40º</a:t>
            </a:r>
          </a:p>
        </p:txBody>
      </p:sp>
      <p:sp>
        <p:nvSpPr>
          <p:cNvPr id="16" name="object 16"/>
          <p:cNvSpPr txBox="1"/>
          <p:nvPr/>
        </p:nvSpPr>
        <p:spPr>
          <a:xfrm>
            <a:off x="647700" y="3791150"/>
            <a:ext cx="1610709" cy="371897"/>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Desaceleração </a:t>
            </a:r>
            <a:r>
              <a:rPr sz="1000" spc="10">
                <a:solidFill>
                  <a:srgbClr val="000000"/>
                </a:solidFill>
                <a:latin typeface="Calibri"/>
                <a:cs typeface="Calibri"/>
              </a:rPr>
              <a:t>em</a:t>
            </a:r>
            <a:r>
              <a:rPr sz="1000" spc="-23">
                <a:solidFill>
                  <a:srgbClr val="000000"/>
                </a:solidFill>
                <a:latin typeface="Calibri"/>
                <a:cs typeface="Calibri"/>
              </a:rPr>
              <a:t> </a:t>
            </a:r>
            <a:r>
              <a:rPr lang="pt-BR" sz="1000">
                <a:solidFill>
                  <a:srgbClr val="000000"/>
                </a:solidFill>
                <a:latin typeface="Calibri"/>
                <a:cs typeface="Calibri"/>
              </a:rPr>
              <a:t>frenagem</a:t>
            </a:r>
            <a:endParaRPr sz="1000" dirty="0">
              <a:solidFill>
                <a:srgbClr val="000000"/>
              </a:solidFill>
              <a:latin typeface="Calibri"/>
              <a:cs typeface="Calibri"/>
            </a:endParaRPr>
          </a:p>
          <a:p>
            <a:pPr marL="0" marR="0">
              <a:lnSpc>
                <a:spcPts val="1215"/>
              </a:lnSpc>
              <a:spcBef>
                <a:spcPts val="452"/>
              </a:spcBef>
              <a:spcAft>
                <a:spcPts val="0"/>
              </a:spcAft>
            </a:pPr>
            <a:r>
              <a:rPr sz="1000" dirty="0">
                <a:solidFill>
                  <a:srgbClr val="000000"/>
                </a:solidFill>
                <a:latin typeface="Calibri"/>
                <a:cs typeface="Calibri"/>
              </a:rPr>
              <a:t>Consumo</a:t>
            </a:r>
          </a:p>
        </p:txBody>
      </p:sp>
      <p:sp>
        <p:nvSpPr>
          <p:cNvPr id="17" name="object 17"/>
          <p:cNvSpPr txBox="1"/>
          <p:nvPr/>
        </p:nvSpPr>
        <p:spPr>
          <a:xfrm>
            <a:off x="3313886" y="3791150"/>
            <a:ext cx="1060040" cy="589905"/>
          </a:xfrm>
          <a:prstGeom prst="rect">
            <a:avLst/>
          </a:prstGeom>
        </p:spPr>
        <p:txBody>
          <a:bodyPr vert="horz" wrap="square" lIns="0" tIns="0" rIns="0" bIns="0" rtlCol="0">
            <a:spAutoFit/>
          </a:bodyPr>
          <a:lstStyle/>
          <a:p>
            <a:pPr marL="379" marR="0">
              <a:lnSpc>
                <a:spcPts val="1215"/>
              </a:lnSpc>
              <a:spcBef>
                <a:spcPts val="0"/>
              </a:spcBef>
              <a:spcAft>
                <a:spcPts val="0"/>
              </a:spcAft>
            </a:pPr>
            <a:r>
              <a:rPr sz="1000" dirty="0">
                <a:solidFill>
                  <a:srgbClr val="000000"/>
                </a:solidFill>
                <a:latin typeface="Calibri"/>
                <a:cs typeface="Calibri"/>
              </a:rPr>
              <a:t>Cumpre</a:t>
            </a:r>
            <a:r>
              <a:rPr sz="1000" spc="13" dirty="0">
                <a:solidFill>
                  <a:srgbClr val="000000"/>
                </a:solidFill>
                <a:latin typeface="Calibri"/>
                <a:cs typeface="Calibri"/>
              </a:rPr>
              <a:t> </a:t>
            </a:r>
            <a:r>
              <a:rPr sz="1000" dirty="0">
                <a:solidFill>
                  <a:srgbClr val="000000"/>
                </a:solidFill>
                <a:latin typeface="Calibri"/>
                <a:cs typeface="Calibri"/>
              </a:rPr>
              <a:t>GB20073</a:t>
            </a:r>
          </a:p>
          <a:p>
            <a:pPr marL="813" marR="0">
              <a:lnSpc>
                <a:spcPts val="1215"/>
              </a:lnSpc>
              <a:spcBef>
                <a:spcPts val="452"/>
              </a:spcBef>
              <a:spcAft>
                <a:spcPts val="0"/>
              </a:spcAft>
            </a:pPr>
            <a:r>
              <a:rPr lang="pt-BR" sz="1000">
                <a:solidFill>
                  <a:srgbClr val="332C2B"/>
                </a:solidFill>
                <a:latin typeface="Calibri"/>
                <a:cs typeface="Calibri"/>
              </a:rPr>
              <a:t>ND</a:t>
            </a:r>
            <a:endParaRPr sz="1000" dirty="0">
              <a:solidFill>
                <a:srgbClr val="000000"/>
              </a:solidFill>
              <a:latin typeface="Calibri"/>
              <a:cs typeface="Calibri"/>
            </a:endParaRPr>
          </a:p>
          <a:p>
            <a:pPr marL="0" marR="0">
              <a:lnSpc>
                <a:spcPts val="1215"/>
              </a:lnSpc>
              <a:spcBef>
                <a:spcPts val="452"/>
              </a:spcBef>
              <a:spcAft>
                <a:spcPts val="0"/>
              </a:spcAft>
            </a:pPr>
            <a:r>
              <a:rPr sz="1000" dirty="0">
                <a:solidFill>
                  <a:srgbClr val="000000"/>
                </a:solidFill>
                <a:latin typeface="Calibri"/>
                <a:cs typeface="Calibri"/>
              </a:rPr>
              <a:t>17,6 l</a:t>
            </a:r>
          </a:p>
        </p:txBody>
      </p:sp>
      <p:sp>
        <p:nvSpPr>
          <p:cNvPr id="18" name="object 18"/>
          <p:cNvSpPr txBox="1"/>
          <p:nvPr/>
        </p:nvSpPr>
        <p:spPr>
          <a:xfrm>
            <a:off x="647700" y="4214822"/>
            <a:ext cx="1390406" cy="153888"/>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Capacidade </a:t>
            </a:r>
            <a:r>
              <a:rPr sz="1000">
                <a:solidFill>
                  <a:srgbClr val="000000"/>
                </a:solidFill>
                <a:latin typeface="Calibri"/>
                <a:cs typeface="Calibri"/>
              </a:rPr>
              <a:t>do</a:t>
            </a:r>
            <a:r>
              <a:rPr sz="1000" spc="12">
                <a:solidFill>
                  <a:srgbClr val="000000"/>
                </a:solidFill>
                <a:latin typeface="Calibri"/>
                <a:cs typeface="Calibri"/>
              </a:rPr>
              <a:t> </a:t>
            </a:r>
            <a:r>
              <a:rPr lang="pt-BR" sz="1000">
                <a:solidFill>
                  <a:srgbClr val="000000"/>
                </a:solidFill>
                <a:latin typeface="Calibri"/>
                <a:cs typeface="Calibri"/>
              </a:rPr>
              <a:t>tanque</a:t>
            </a:r>
            <a:endParaRPr sz="1000" dirty="0">
              <a:solidFill>
                <a:srgbClr val="000000"/>
              </a:solidFill>
              <a:latin typeface="Calibri"/>
              <a:cs typeface="Calibri"/>
            </a:endParaRPr>
          </a:p>
        </p:txBody>
      </p:sp>
      <p:sp>
        <p:nvSpPr>
          <p:cNvPr id="19" name="object 19"/>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122</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27380" y="929812"/>
            <a:ext cx="6301740" cy="3613403"/>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755904" y="942794"/>
            <a:ext cx="1940216" cy="1253227"/>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Capacidade de líquido refrigerante</a:t>
            </a:r>
          </a:p>
          <a:p>
            <a:pPr marL="0" marR="0">
              <a:lnSpc>
                <a:spcPts val="1215"/>
              </a:lnSpc>
              <a:spcBef>
                <a:spcPts val="452"/>
              </a:spcBef>
              <a:spcAft>
                <a:spcPts val="0"/>
              </a:spcAft>
            </a:pPr>
            <a:r>
              <a:rPr sz="1000" dirty="0">
                <a:solidFill>
                  <a:srgbClr val="000000"/>
                </a:solidFill>
                <a:latin typeface="Calibri"/>
                <a:cs typeface="Calibri"/>
              </a:rPr>
              <a:t>Características da corrente</a:t>
            </a:r>
          </a:p>
          <a:p>
            <a:pPr marL="0" marR="0">
              <a:lnSpc>
                <a:spcPts val="1215"/>
              </a:lnSpc>
              <a:spcBef>
                <a:spcPts val="452"/>
              </a:spcBef>
              <a:spcAft>
                <a:spcPts val="0"/>
              </a:spcAft>
            </a:pPr>
            <a:r>
              <a:rPr sz="1000" b="1" dirty="0">
                <a:solidFill>
                  <a:srgbClr val="000000"/>
                </a:solidFill>
                <a:latin typeface="Calibri"/>
                <a:cs typeface="Calibri"/>
              </a:rPr>
              <a:t>Suspensões/Sistema </a:t>
            </a:r>
            <a:r>
              <a:rPr sz="1000" b="1" spc="11">
                <a:solidFill>
                  <a:srgbClr val="000000"/>
                </a:solidFill>
                <a:latin typeface="Calibri"/>
                <a:cs typeface="Calibri"/>
              </a:rPr>
              <a:t>de</a:t>
            </a:r>
            <a:r>
              <a:rPr sz="1000" b="1" spc="-15">
                <a:solidFill>
                  <a:srgbClr val="000000"/>
                </a:solidFill>
                <a:latin typeface="Calibri"/>
                <a:cs typeface="Calibri"/>
              </a:rPr>
              <a:t> </a:t>
            </a:r>
            <a:r>
              <a:rPr lang="pt-BR" sz="1000" b="1">
                <a:solidFill>
                  <a:srgbClr val="000000"/>
                </a:solidFill>
                <a:latin typeface="Calibri"/>
                <a:cs typeface="Calibri"/>
              </a:rPr>
              <a:t>freios</a:t>
            </a:r>
            <a:endParaRPr sz="1000" b="1" dirty="0">
              <a:solidFill>
                <a:srgbClr val="000000"/>
              </a:solidFill>
              <a:latin typeface="Calibri"/>
              <a:cs typeface="Calibri"/>
            </a:endParaRPr>
          </a:p>
          <a:p>
            <a:pPr marL="0" marR="0">
              <a:lnSpc>
                <a:spcPts val="1220"/>
              </a:lnSpc>
              <a:spcBef>
                <a:spcPts val="410"/>
              </a:spcBef>
              <a:spcAft>
                <a:spcPts val="0"/>
              </a:spcAft>
            </a:pPr>
            <a:r>
              <a:rPr sz="1000" dirty="0">
                <a:solidFill>
                  <a:srgbClr val="000000"/>
                </a:solidFill>
                <a:latin typeface="Calibri"/>
                <a:cs typeface="Calibri"/>
              </a:rPr>
              <a:t>Suspensão dianteira</a:t>
            </a:r>
          </a:p>
          <a:p>
            <a:pPr marL="0" marR="0">
              <a:lnSpc>
                <a:spcPts val="1215"/>
              </a:lnSpc>
              <a:spcBef>
                <a:spcPts val="455"/>
              </a:spcBef>
              <a:spcAft>
                <a:spcPts val="0"/>
              </a:spcAft>
            </a:pPr>
            <a:r>
              <a:rPr sz="1000" dirty="0">
                <a:solidFill>
                  <a:srgbClr val="000000"/>
                </a:solidFill>
                <a:latin typeface="Calibri"/>
                <a:cs typeface="Calibri"/>
              </a:rPr>
              <a:t>Suspensão traseira</a:t>
            </a:r>
          </a:p>
          <a:p>
            <a:pPr marL="0" marR="0">
              <a:lnSpc>
                <a:spcPts val="1215"/>
              </a:lnSpc>
              <a:spcBef>
                <a:spcPts val="452"/>
              </a:spcBef>
              <a:spcAft>
                <a:spcPts val="0"/>
              </a:spcAft>
            </a:pPr>
            <a:r>
              <a:rPr lang="pt-BR" sz="1000" spc="-11">
                <a:solidFill>
                  <a:srgbClr val="000000"/>
                </a:solidFill>
                <a:latin typeface="Calibri"/>
                <a:cs typeface="Calibri"/>
              </a:rPr>
              <a:t>Roda</a:t>
            </a:r>
            <a:r>
              <a:rPr sz="1000" spc="-11">
                <a:solidFill>
                  <a:srgbClr val="000000"/>
                </a:solidFill>
                <a:latin typeface="Calibri"/>
                <a:cs typeface="Calibri"/>
              </a:rPr>
              <a:t> </a:t>
            </a:r>
            <a:r>
              <a:rPr sz="1000" dirty="0">
                <a:solidFill>
                  <a:srgbClr val="000000"/>
                </a:solidFill>
                <a:latin typeface="Calibri"/>
                <a:cs typeface="Calibri"/>
              </a:rPr>
              <a:t>dianteira</a:t>
            </a:r>
          </a:p>
        </p:txBody>
      </p:sp>
      <p:sp>
        <p:nvSpPr>
          <p:cNvPr id="6" name="object 6"/>
          <p:cNvSpPr txBox="1"/>
          <p:nvPr/>
        </p:nvSpPr>
        <p:spPr>
          <a:xfrm>
            <a:off x="3421963" y="942794"/>
            <a:ext cx="369541"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1,5 l</a:t>
            </a:r>
          </a:p>
        </p:txBody>
      </p:sp>
      <p:sp>
        <p:nvSpPr>
          <p:cNvPr id="7" name="object 7"/>
          <p:cNvSpPr txBox="1"/>
          <p:nvPr/>
        </p:nvSpPr>
        <p:spPr>
          <a:xfrm>
            <a:off x="3421836" y="1154630"/>
            <a:ext cx="97013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520U x 114</a:t>
            </a:r>
            <a:r>
              <a:rPr sz="1000" spc="-14" dirty="0">
                <a:solidFill>
                  <a:srgbClr val="000000"/>
                </a:solidFill>
                <a:latin typeface="Calibri"/>
                <a:cs typeface="Calibri"/>
              </a:rPr>
              <a:t> </a:t>
            </a:r>
            <a:r>
              <a:rPr sz="1000" dirty="0">
                <a:solidFill>
                  <a:srgbClr val="000000"/>
                </a:solidFill>
                <a:latin typeface="Calibri"/>
                <a:cs typeface="Calibri"/>
              </a:rPr>
              <a:t>elos</a:t>
            </a:r>
          </a:p>
        </p:txBody>
      </p:sp>
      <p:sp>
        <p:nvSpPr>
          <p:cNvPr id="8" name="object 8"/>
          <p:cNvSpPr txBox="1"/>
          <p:nvPr/>
        </p:nvSpPr>
        <p:spPr>
          <a:xfrm>
            <a:off x="3421964" y="1579353"/>
            <a:ext cx="3104839" cy="589905"/>
          </a:xfrm>
          <a:prstGeom prst="rect">
            <a:avLst/>
          </a:prstGeom>
        </p:spPr>
        <p:txBody>
          <a:bodyPr vert="horz" wrap="square" lIns="0" tIns="0" rIns="0" bIns="0" rtlCol="0">
            <a:spAutoFit/>
          </a:bodyPr>
          <a:lstStyle/>
          <a:p>
            <a:pPr marL="0" marR="0">
              <a:lnSpc>
                <a:spcPts val="1220"/>
              </a:lnSpc>
              <a:spcBef>
                <a:spcPts val="0"/>
              </a:spcBef>
              <a:spcAft>
                <a:spcPts val="0"/>
              </a:spcAft>
            </a:pPr>
            <a:r>
              <a:rPr sz="1000" dirty="0">
                <a:solidFill>
                  <a:srgbClr val="000000"/>
                </a:solidFill>
                <a:latin typeface="Calibri"/>
                <a:cs typeface="Calibri"/>
              </a:rPr>
              <a:t>Forquilha hidráulica invertida 41 mm. </a:t>
            </a:r>
            <a:r>
              <a:rPr sz="1000">
                <a:solidFill>
                  <a:srgbClr val="000000"/>
                </a:solidFill>
                <a:latin typeface="Calibri"/>
                <a:cs typeface="Calibri"/>
              </a:rPr>
              <a:t>Curso 140 </a:t>
            </a:r>
            <a:r>
              <a:rPr sz="1000" dirty="0">
                <a:solidFill>
                  <a:srgbClr val="000000"/>
                </a:solidFill>
                <a:latin typeface="Calibri"/>
                <a:cs typeface="Calibri"/>
              </a:rPr>
              <a:t>mm</a:t>
            </a:r>
          </a:p>
          <a:p>
            <a:pPr marL="252" marR="0">
              <a:lnSpc>
                <a:spcPts val="1215"/>
              </a:lnSpc>
              <a:spcBef>
                <a:spcPts val="455"/>
              </a:spcBef>
              <a:spcAft>
                <a:spcPts val="0"/>
              </a:spcAft>
            </a:pPr>
            <a:r>
              <a:rPr sz="1000" dirty="0">
                <a:solidFill>
                  <a:srgbClr val="000000"/>
                </a:solidFill>
                <a:latin typeface="Calibri"/>
                <a:cs typeface="Calibri"/>
              </a:rPr>
              <a:t>Amortecedor</a:t>
            </a:r>
            <a:r>
              <a:rPr sz="1000" spc="11" dirty="0">
                <a:solidFill>
                  <a:srgbClr val="000000"/>
                </a:solidFill>
                <a:latin typeface="Calibri"/>
                <a:cs typeface="Calibri"/>
              </a:rPr>
              <a:t> </a:t>
            </a:r>
            <a:r>
              <a:rPr sz="1000" dirty="0">
                <a:solidFill>
                  <a:srgbClr val="000000"/>
                </a:solidFill>
                <a:latin typeface="Calibri"/>
                <a:cs typeface="Calibri"/>
              </a:rPr>
              <a:t>central. </a:t>
            </a:r>
            <a:r>
              <a:rPr sz="1000">
                <a:solidFill>
                  <a:srgbClr val="000000"/>
                </a:solidFill>
                <a:latin typeface="Calibri"/>
                <a:cs typeface="Calibri"/>
              </a:rPr>
              <a:t>Curso 66</a:t>
            </a:r>
            <a:r>
              <a:rPr sz="1000" spc="-10">
                <a:solidFill>
                  <a:srgbClr val="000000"/>
                </a:solidFill>
                <a:latin typeface="Calibri"/>
                <a:cs typeface="Calibri"/>
              </a:rPr>
              <a:t> </a:t>
            </a:r>
            <a:r>
              <a:rPr sz="1000" dirty="0">
                <a:solidFill>
                  <a:srgbClr val="000000"/>
                </a:solidFill>
                <a:latin typeface="Calibri"/>
                <a:cs typeface="Calibri"/>
              </a:rPr>
              <a:t>mm</a:t>
            </a:r>
          </a:p>
          <a:p>
            <a:pPr marL="1138" marR="0">
              <a:lnSpc>
                <a:spcPts val="1215"/>
              </a:lnSpc>
              <a:spcBef>
                <a:spcPts val="452"/>
              </a:spcBef>
              <a:spcAft>
                <a:spcPts val="0"/>
              </a:spcAft>
            </a:pPr>
            <a:r>
              <a:rPr sz="1000" dirty="0">
                <a:solidFill>
                  <a:srgbClr val="000000"/>
                </a:solidFill>
                <a:latin typeface="Calibri"/>
                <a:cs typeface="Calibri"/>
              </a:rPr>
              <a:t>2.50x19</a:t>
            </a:r>
          </a:p>
        </p:txBody>
      </p:sp>
      <p:sp>
        <p:nvSpPr>
          <p:cNvPr id="9" name="object 9"/>
          <p:cNvSpPr txBox="1"/>
          <p:nvPr/>
        </p:nvSpPr>
        <p:spPr>
          <a:xfrm>
            <a:off x="755904" y="2215334"/>
            <a:ext cx="847663" cy="153888"/>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Roda</a:t>
            </a:r>
            <a:r>
              <a:rPr sz="1000" spc="-11">
                <a:solidFill>
                  <a:srgbClr val="000000"/>
                </a:solidFill>
                <a:latin typeface="Calibri"/>
                <a:cs typeface="Calibri"/>
              </a:rPr>
              <a:t> </a:t>
            </a:r>
            <a:r>
              <a:rPr sz="1000" dirty="0">
                <a:solidFill>
                  <a:srgbClr val="000000"/>
                </a:solidFill>
                <a:latin typeface="Calibri"/>
                <a:cs typeface="Calibri"/>
              </a:rPr>
              <a:t>traseira</a:t>
            </a:r>
          </a:p>
        </p:txBody>
      </p:sp>
      <p:sp>
        <p:nvSpPr>
          <p:cNvPr id="10" name="object 10"/>
          <p:cNvSpPr txBox="1"/>
          <p:nvPr/>
        </p:nvSpPr>
        <p:spPr>
          <a:xfrm>
            <a:off x="3422216" y="2215334"/>
            <a:ext cx="559706"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spc="-37" dirty="0">
                <a:solidFill>
                  <a:srgbClr val="000000"/>
                </a:solidFill>
                <a:latin typeface="Calibri"/>
                <a:cs typeface="Calibri"/>
              </a:rPr>
              <a:t>4.25x17</a:t>
            </a:r>
          </a:p>
        </p:txBody>
      </p:sp>
      <p:sp>
        <p:nvSpPr>
          <p:cNvPr id="11" name="object 11"/>
          <p:cNvSpPr txBox="1"/>
          <p:nvPr/>
        </p:nvSpPr>
        <p:spPr>
          <a:xfrm>
            <a:off x="755904" y="2427170"/>
            <a:ext cx="912096"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Pneu</a:t>
            </a:r>
            <a:r>
              <a:rPr sz="1000" spc="13" dirty="0">
                <a:solidFill>
                  <a:srgbClr val="000000"/>
                </a:solidFill>
                <a:latin typeface="Calibri"/>
                <a:cs typeface="Calibri"/>
              </a:rPr>
              <a:t> </a:t>
            </a:r>
            <a:r>
              <a:rPr sz="1000" dirty="0">
                <a:solidFill>
                  <a:srgbClr val="000000"/>
                </a:solidFill>
                <a:latin typeface="Calibri"/>
                <a:cs typeface="Calibri"/>
              </a:rPr>
              <a:t>dianteiro</a:t>
            </a:r>
          </a:p>
        </p:txBody>
      </p:sp>
      <p:sp>
        <p:nvSpPr>
          <p:cNvPr id="12" name="object 12"/>
          <p:cNvSpPr txBox="1"/>
          <p:nvPr/>
        </p:nvSpPr>
        <p:spPr>
          <a:xfrm>
            <a:off x="3421964" y="2427170"/>
            <a:ext cx="718987"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110/80R19</a:t>
            </a:r>
          </a:p>
        </p:txBody>
      </p:sp>
      <p:sp>
        <p:nvSpPr>
          <p:cNvPr id="13" name="object 13"/>
          <p:cNvSpPr txBox="1"/>
          <p:nvPr/>
        </p:nvSpPr>
        <p:spPr>
          <a:xfrm>
            <a:off x="755904" y="2640530"/>
            <a:ext cx="841760"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Pneu</a:t>
            </a:r>
            <a:r>
              <a:rPr sz="1000" spc="13" dirty="0">
                <a:solidFill>
                  <a:srgbClr val="000000"/>
                </a:solidFill>
                <a:latin typeface="Calibri"/>
                <a:cs typeface="Calibri"/>
              </a:rPr>
              <a:t> </a:t>
            </a:r>
            <a:r>
              <a:rPr sz="1000" dirty="0">
                <a:solidFill>
                  <a:srgbClr val="000000"/>
                </a:solidFill>
                <a:latin typeface="Calibri"/>
                <a:cs typeface="Calibri"/>
              </a:rPr>
              <a:t>traseiro</a:t>
            </a:r>
          </a:p>
        </p:txBody>
      </p:sp>
      <p:sp>
        <p:nvSpPr>
          <p:cNvPr id="14" name="object 14"/>
          <p:cNvSpPr txBox="1"/>
          <p:nvPr/>
        </p:nvSpPr>
        <p:spPr>
          <a:xfrm>
            <a:off x="3422849" y="2640530"/>
            <a:ext cx="71876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150/70R17</a:t>
            </a:r>
          </a:p>
        </p:txBody>
      </p:sp>
      <p:sp>
        <p:nvSpPr>
          <p:cNvPr id="15" name="object 15"/>
          <p:cNvSpPr txBox="1"/>
          <p:nvPr/>
        </p:nvSpPr>
        <p:spPr>
          <a:xfrm>
            <a:off x="755904" y="2852366"/>
            <a:ext cx="1000522" cy="371897"/>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Freio</a:t>
            </a:r>
            <a:r>
              <a:rPr sz="1000">
                <a:solidFill>
                  <a:srgbClr val="000000"/>
                </a:solidFill>
                <a:latin typeface="Calibri"/>
                <a:cs typeface="Calibri"/>
              </a:rPr>
              <a:t> </a:t>
            </a:r>
            <a:r>
              <a:rPr sz="1000" dirty="0">
                <a:solidFill>
                  <a:srgbClr val="000000"/>
                </a:solidFill>
                <a:latin typeface="Calibri"/>
                <a:cs typeface="Calibri"/>
              </a:rPr>
              <a:t>dianteiro</a:t>
            </a:r>
          </a:p>
          <a:p>
            <a:pPr marL="0" marR="0">
              <a:lnSpc>
                <a:spcPts val="1215"/>
              </a:lnSpc>
              <a:spcBef>
                <a:spcPts val="452"/>
              </a:spcBef>
              <a:spcAft>
                <a:spcPts val="0"/>
              </a:spcAft>
            </a:pPr>
            <a:r>
              <a:rPr lang="pt-BR" sz="1000">
                <a:solidFill>
                  <a:srgbClr val="000000"/>
                </a:solidFill>
                <a:latin typeface="Calibri"/>
                <a:cs typeface="Calibri"/>
              </a:rPr>
              <a:t>Freio</a:t>
            </a:r>
            <a:r>
              <a:rPr sz="1000">
                <a:solidFill>
                  <a:srgbClr val="000000"/>
                </a:solidFill>
                <a:latin typeface="Calibri"/>
                <a:cs typeface="Calibri"/>
              </a:rPr>
              <a:t> </a:t>
            </a:r>
            <a:r>
              <a:rPr sz="1000" dirty="0">
                <a:solidFill>
                  <a:srgbClr val="000000"/>
                </a:solidFill>
                <a:latin typeface="Calibri"/>
                <a:cs typeface="Calibri"/>
              </a:rPr>
              <a:t>traseiro</a:t>
            </a:r>
          </a:p>
        </p:txBody>
      </p:sp>
      <p:sp>
        <p:nvSpPr>
          <p:cNvPr id="16" name="object 16"/>
          <p:cNvSpPr txBox="1"/>
          <p:nvPr/>
        </p:nvSpPr>
        <p:spPr>
          <a:xfrm>
            <a:off x="3421964" y="2852366"/>
            <a:ext cx="2588618" cy="616195"/>
          </a:xfrm>
          <a:prstGeom prst="rect">
            <a:avLst/>
          </a:prstGeom>
        </p:spPr>
        <p:txBody>
          <a:bodyPr vert="horz" wrap="square" lIns="0" tIns="0" rIns="0" bIns="0" rtlCol="0">
            <a:spAutoFit/>
          </a:bodyPr>
          <a:lstStyle/>
          <a:p>
            <a:pPr marL="252" marR="0">
              <a:lnSpc>
                <a:spcPts val="1215"/>
              </a:lnSpc>
              <a:spcBef>
                <a:spcPts val="0"/>
              </a:spcBef>
              <a:spcAft>
                <a:spcPts val="0"/>
              </a:spcAft>
            </a:pPr>
            <a:r>
              <a:rPr sz="1000" dirty="0">
                <a:solidFill>
                  <a:srgbClr val="000000"/>
                </a:solidFill>
                <a:latin typeface="Calibri"/>
                <a:cs typeface="Calibri"/>
              </a:rPr>
              <a:t>Duplo</a:t>
            </a:r>
            <a:r>
              <a:rPr sz="1000" spc="11" dirty="0">
                <a:solidFill>
                  <a:srgbClr val="000000"/>
                </a:solidFill>
                <a:latin typeface="Calibri"/>
                <a:cs typeface="Calibri"/>
              </a:rPr>
              <a:t> </a:t>
            </a:r>
            <a:r>
              <a:rPr sz="1000" dirty="0">
                <a:solidFill>
                  <a:srgbClr val="000000"/>
                </a:solidFill>
                <a:latin typeface="Calibri"/>
                <a:cs typeface="Calibri"/>
              </a:rPr>
              <a:t>disco 298 mm, pinça 2 pistões</a:t>
            </a:r>
            <a:r>
              <a:rPr sz="1000" spc="11" dirty="0">
                <a:solidFill>
                  <a:srgbClr val="000000"/>
                </a:solidFill>
                <a:latin typeface="Calibri"/>
                <a:cs typeface="Calibri"/>
              </a:rPr>
              <a:t> </a:t>
            </a:r>
            <a:r>
              <a:rPr sz="1000" dirty="0">
                <a:solidFill>
                  <a:srgbClr val="000000"/>
                </a:solidFill>
                <a:latin typeface="Calibri"/>
                <a:cs typeface="Calibri"/>
              </a:rPr>
              <a:t>flutuantes</a:t>
            </a:r>
          </a:p>
          <a:p>
            <a:pPr marL="0" marR="0">
              <a:lnSpc>
                <a:spcPts val="1215"/>
              </a:lnSpc>
              <a:spcBef>
                <a:spcPts val="452"/>
              </a:spcBef>
              <a:spcAft>
                <a:spcPts val="0"/>
              </a:spcAft>
            </a:pPr>
            <a:r>
              <a:rPr sz="1000" dirty="0">
                <a:solidFill>
                  <a:srgbClr val="000000"/>
                </a:solidFill>
                <a:latin typeface="Calibri"/>
                <a:cs typeface="Calibri"/>
              </a:rPr>
              <a:t>Disco 240</a:t>
            </a:r>
            <a:r>
              <a:rPr sz="1000" spc="-14" dirty="0">
                <a:solidFill>
                  <a:srgbClr val="000000"/>
                </a:solidFill>
                <a:latin typeface="Calibri"/>
                <a:cs typeface="Calibri"/>
              </a:rPr>
              <a:t> </a:t>
            </a:r>
            <a:r>
              <a:rPr sz="1000" dirty="0">
                <a:solidFill>
                  <a:srgbClr val="000000"/>
                </a:solidFill>
                <a:latin typeface="Calibri"/>
                <a:cs typeface="Calibri"/>
              </a:rPr>
              <a:t>mm, pinça 1 pistão</a:t>
            </a:r>
            <a:r>
              <a:rPr sz="1000" spc="11" dirty="0">
                <a:solidFill>
                  <a:srgbClr val="000000"/>
                </a:solidFill>
                <a:latin typeface="Calibri"/>
                <a:cs typeface="Calibri"/>
              </a:rPr>
              <a:t> </a:t>
            </a:r>
            <a:r>
              <a:rPr sz="1000" dirty="0">
                <a:solidFill>
                  <a:srgbClr val="000000"/>
                </a:solidFill>
                <a:latin typeface="Calibri"/>
                <a:cs typeface="Calibri"/>
              </a:rPr>
              <a:t>flutuante</a:t>
            </a:r>
          </a:p>
          <a:p>
            <a:pPr marL="758" marR="0">
              <a:lnSpc>
                <a:spcPts val="1215"/>
              </a:lnSpc>
              <a:spcBef>
                <a:spcPts val="452"/>
              </a:spcBef>
              <a:spcAft>
                <a:spcPts val="0"/>
              </a:spcAft>
            </a:pPr>
            <a:r>
              <a:rPr sz="1000" dirty="0">
                <a:solidFill>
                  <a:srgbClr val="000000"/>
                </a:solidFill>
                <a:latin typeface="Calibri"/>
                <a:cs typeface="Calibri"/>
              </a:rPr>
              <a:t>Sistema anti bloqueio 2 canais</a:t>
            </a:r>
          </a:p>
        </p:txBody>
      </p:sp>
      <p:sp>
        <p:nvSpPr>
          <p:cNvPr id="17" name="object 17"/>
          <p:cNvSpPr txBox="1"/>
          <p:nvPr/>
        </p:nvSpPr>
        <p:spPr>
          <a:xfrm>
            <a:off x="755904" y="3276038"/>
            <a:ext cx="35253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ABS</a:t>
            </a:r>
          </a:p>
        </p:txBody>
      </p:sp>
      <p:sp>
        <p:nvSpPr>
          <p:cNvPr id="18" name="object 18"/>
          <p:cNvSpPr txBox="1"/>
          <p:nvPr/>
        </p:nvSpPr>
        <p:spPr>
          <a:xfrm>
            <a:off x="755904" y="3489398"/>
            <a:ext cx="489970"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b="1" dirty="0">
                <a:solidFill>
                  <a:srgbClr val="000000"/>
                </a:solidFill>
                <a:latin typeface="Calibri"/>
                <a:cs typeface="Calibri"/>
              </a:rPr>
              <a:t>Motor</a:t>
            </a:r>
          </a:p>
        </p:txBody>
      </p:sp>
      <p:sp>
        <p:nvSpPr>
          <p:cNvPr id="19" name="object 19"/>
          <p:cNvSpPr txBox="1"/>
          <p:nvPr/>
        </p:nvSpPr>
        <p:spPr>
          <a:xfrm>
            <a:off x="755904" y="3700761"/>
            <a:ext cx="884681" cy="192523"/>
          </a:xfrm>
          <a:prstGeom prst="rect">
            <a:avLst/>
          </a:prstGeom>
        </p:spPr>
        <p:txBody>
          <a:bodyPr vert="horz" wrap="square" lIns="0" tIns="0" rIns="0" bIns="0" rtlCol="0">
            <a:spAutoFit/>
          </a:bodyPr>
          <a:lstStyle/>
          <a:p>
            <a:pPr marL="0" marR="0">
              <a:lnSpc>
                <a:spcPts val="1220"/>
              </a:lnSpc>
              <a:spcBef>
                <a:spcPts val="0"/>
              </a:spcBef>
              <a:spcAft>
                <a:spcPts val="0"/>
              </a:spcAft>
            </a:pPr>
            <a:r>
              <a:rPr sz="1000" dirty="0">
                <a:solidFill>
                  <a:srgbClr val="000000"/>
                </a:solidFill>
                <a:latin typeface="Calibri"/>
                <a:cs typeface="Calibri"/>
              </a:rPr>
              <a:t>Tipo</a:t>
            </a:r>
            <a:r>
              <a:rPr sz="1000" spc="14" dirty="0">
                <a:solidFill>
                  <a:srgbClr val="000000"/>
                </a:solidFill>
                <a:latin typeface="Calibri"/>
                <a:cs typeface="Calibri"/>
              </a:rPr>
              <a:t> </a:t>
            </a:r>
            <a:r>
              <a:rPr sz="1000" dirty="0">
                <a:solidFill>
                  <a:srgbClr val="000000"/>
                </a:solidFill>
                <a:latin typeface="Calibri"/>
                <a:cs typeface="Calibri"/>
              </a:rPr>
              <a:t>de motor</a:t>
            </a:r>
          </a:p>
        </p:txBody>
      </p:sp>
      <p:sp>
        <p:nvSpPr>
          <p:cNvPr id="20" name="object 20"/>
          <p:cNvSpPr txBox="1"/>
          <p:nvPr/>
        </p:nvSpPr>
        <p:spPr>
          <a:xfrm>
            <a:off x="3422596" y="3700761"/>
            <a:ext cx="3329938" cy="192523"/>
          </a:xfrm>
          <a:prstGeom prst="rect">
            <a:avLst/>
          </a:prstGeom>
        </p:spPr>
        <p:txBody>
          <a:bodyPr vert="horz" wrap="square" lIns="0" tIns="0" rIns="0" bIns="0" rtlCol="0">
            <a:spAutoFit/>
          </a:bodyPr>
          <a:lstStyle/>
          <a:p>
            <a:pPr marL="0" marR="0">
              <a:lnSpc>
                <a:spcPts val="1220"/>
              </a:lnSpc>
              <a:spcBef>
                <a:spcPts val="0"/>
              </a:spcBef>
              <a:spcAft>
                <a:spcPts val="0"/>
              </a:spcAft>
            </a:pPr>
            <a:r>
              <a:rPr sz="1000" dirty="0">
                <a:solidFill>
                  <a:srgbClr val="000000"/>
                </a:solidFill>
                <a:latin typeface="Calibri"/>
                <a:cs typeface="Calibri"/>
              </a:rPr>
              <a:t>Bicilíndrico/Refrigeração líquida/4 válvulas</a:t>
            </a:r>
            <a:r>
              <a:rPr sz="1000" spc="-15" dirty="0">
                <a:solidFill>
                  <a:srgbClr val="000000"/>
                </a:solidFill>
                <a:latin typeface="Calibri"/>
                <a:cs typeface="Calibri"/>
              </a:rPr>
              <a:t> </a:t>
            </a:r>
            <a:r>
              <a:rPr sz="1000" dirty="0">
                <a:solidFill>
                  <a:srgbClr val="000000"/>
                </a:solidFill>
                <a:latin typeface="Calibri"/>
                <a:cs typeface="Calibri"/>
              </a:rPr>
              <a:t>por cilindro/DOHC</a:t>
            </a:r>
          </a:p>
        </p:txBody>
      </p:sp>
      <p:sp>
        <p:nvSpPr>
          <p:cNvPr id="21" name="object 21"/>
          <p:cNvSpPr txBox="1"/>
          <p:nvPr/>
        </p:nvSpPr>
        <p:spPr>
          <a:xfrm>
            <a:off x="755904" y="3913070"/>
            <a:ext cx="1031516" cy="404359"/>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Diâmetro x curso</a:t>
            </a:r>
          </a:p>
          <a:p>
            <a:pPr marL="0" marR="0">
              <a:lnSpc>
                <a:spcPts val="1215"/>
              </a:lnSpc>
              <a:spcBef>
                <a:spcPts val="452"/>
              </a:spcBef>
              <a:spcAft>
                <a:spcPts val="0"/>
              </a:spcAft>
            </a:pPr>
            <a:r>
              <a:rPr sz="1000" dirty="0">
                <a:solidFill>
                  <a:srgbClr val="000000"/>
                </a:solidFill>
                <a:latin typeface="Calibri"/>
                <a:cs typeface="Calibri"/>
              </a:rPr>
              <a:t>Cilindrada</a:t>
            </a:r>
          </a:p>
        </p:txBody>
      </p:sp>
      <p:sp>
        <p:nvSpPr>
          <p:cNvPr id="22" name="object 22"/>
          <p:cNvSpPr txBox="1"/>
          <p:nvPr/>
        </p:nvSpPr>
        <p:spPr>
          <a:xfrm>
            <a:off x="3422343" y="3913070"/>
            <a:ext cx="753143" cy="404359"/>
          </a:xfrm>
          <a:prstGeom prst="rect">
            <a:avLst/>
          </a:prstGeom>
        </p:spPr>
        <p:txBody>
          <a:bodyPr vert="horz" wrap="square" lIns="0" tIns="0" rIns="0" bIns="0" rtlCol="0">
            <a:spAutoFit/>
          </a:bodyPr>
          <a:lstStyle/>
          <a:p>
            <a:pPr marL="506" marR="0">
              <a:lnSpc>
                <a:spcPts val="1215"/>
              </a:lnSpc>
              <a:spcBef>
                <a:spcPts val="0"/>
              </a:spcBef>
              <a:spcAft>
                <a:spcPts val="0"/>
              </a:spcAft>
            </a:pPr>
            <a:r>
              <a:rPr sz="1000" dirty="0">
                <a:solidFill>
                  <a:srgbClr val="000000"/>
                </a:solidFill>
                <a:latin typeface="Calibri"/>
                <a:cs typeface="Calibri"/>
              </a:rPr>
              <a:t>68 x 68 mm</a:t>
            </a:r>
          </a:p>
          <a:p>
            <a:pPr marL="0" marR="0">
              <a:lnSpc>
                <a:spcPts val="1215"/>
              </a:lnSpc>
              <a:spcBef>
                <a:spcPts val="452"/>
              </a:spcBef>
              <a:spcAft>
                <a:spcPts val="0"/>
              </a:spcAft>
            </a:pPr>
            <a:r>
              <a:rPr sz="1000" dirty="0">
                <a:solidFill>
                  <a:srgbClr val="000000"/>
                </a:solidFill>
                <a:latin typeface="Calibri"/>
                <a:cs typeface="Calibri"/>
              </a:rPr>
              <a:t>494 cc</a:t>
            </a:r>
          </a:p>
        </p:txBody>
      </p:sp>
      <p:sp>
        <p:nvSpPr>
          <p:cNvPr id="23" name="object 23"/>
          <p:cNvSpPr txBox="1"/>
          <p:nvPr/>
        </p:nvSpPr>
        <p:spPr>
          <a:xfrm>
            <a:off x="755904" y="4338266"/>
            <a:ext cx="1157766"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spc="-22" dirty="0">
                <a:solidFill>
                  <a:srgbClr val="000000"/>
                </a:solidFill>
                <a:latin typeface="Calibri"/>
                <a:cs typeface="Calibri"/>
              </a:rPr>
              <a:t>Taxa</a:t>
            </a:r>
            <a:r>
              <a:rPr sz="1000" spc="-26" dirty="0">
                <a:solidFill>
                  <a:srgbClr val="000000"/>
                </a:solidFill>
                <a:latin typeface="Calibri"/>
                <a:cs typeface="Calibri"/>
              </a:rPr>
              <a:t> </a:t>
            </a:r>
            <a:r>
              <a:rPr sz="1000" dirty="0">
                <a:solidFill>
                  <a:srgbClr val="000000"/>
                </a:solidFill>
                <a:latin typeface="Calibri"/>
                <a:cs typeface="Calibri"/>
              </a:rPr>
              <a:t>de</a:t>
            </a:r>
            <a:r>
              <a:rPr sz="1000" spc="-39" dirty="0">
                <a:solidFill>
                  <a:srgbClr val="000000"/>
                </a:solidFill>
                <a:latin typeface="Calibri"/>
                <a:cs typeface="Calibri"/>
              </a:rPr>
              <a:t> </a:t>
            </a:r>
            <a:r>
              <a:rPr sz="1000" spc="-20" dirty="0">
                <a:solidFill>
                  <a:srgbClr val="000000"/>
                </a:solidFill>
                <a:latin typeface="Calibri"/>
                <a:cs typeface="Calibri"/>
              </a:rPr>
              <a:t>compressão</a:t>
            </a:r>
          </a:p>
        </p:txBody>
      </p:sp>
      <p:sp>
        <p:nvSpPr>
          <p:cNvPr id="24" name="object 24"/>
          <p:cNvSpPr txBox="1"/>
          <p:nvPr/>
        </p:nvSpPr>
        <p:spPr>
          <a:xfrm>
            <a:off x="3422596" y="4338266"/>
            <a:ext cx="474279"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11,5:1</a:t>
            </a:r>
          </a:p>
        </p:txBody>
      </p:sp>
      <p:sp>
        <p:nvSpPr>
          <p:cNvPr id="25" name="object 25"/>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123</a:t>
            </a:r>
          </a:p>
        </p:txBody>
      </p:sp>
      <p:sp>
        <p:nvSpPr>
          <p:cNvPr id="26" name="object 4">
            <a:extLst>
              <a:ext uri="{FF2B5EF4-FFF2-40B4-BE49-F238E27FC236}">
                <a16:creationId xmlns:a16="http://schemas.microsoft.com/office/drawing/2014/main" id="{FB808C96-F96D-4859-AA58-3C16560E70E0}"/>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951992"/>
            <a:ext cx="6301740" cy="3401568"/>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647700" y="959558"/>
            <a:ext cx="1815035" cy="795089"/>
          </a:xfrm>
          <a:prstGeom prst="rect">
            <a:avLst/>
          </a:prstGeom>
        </p:spPr>
        <p:txBody>
          <a:bodyPr vert="horz" wrap="square" lIns="0" tIns="0" rIns="0" bIns="0" rtlCol="0">
            <a:spAutoFit/>
          </a:bodyPr>
          <a:lstStyle/>
          <a:p>
            <a:pPr marL="0" marR="0">
              <a:lnSpc>
                <a:spcPts val="1215"/>
              </a:lnSpc>
              <a:spcBef>
                <a:spcPts val="0"/>
              </a:spcBef>
              <a:spcAft>
                <a:spcPts val="0"/>
              </a:spcAft>
            </a:pPr>
            <a:r>
              <a:rPr sz="1000" spc="-31" dirty="0">
                <a:solidFill>
                  <a:srgbClr val="000000"/>
                </a:solidFill>
                <a:latin typeface="Calibri"/>
                <a:cs typeface="Calibri"/>
              </a:rPr>
              <a:t>Folga</a:t>
            </a:r>
            <a:r>
              <a:rPr sz="1000" spc="-27" dirty="0">
                <a:solidFill>
                  <a:srgbClr val="000000"/>
                </a:solidFill>
                <a:latin typeface="Calibri"/>
                <a:cs typeface="Calibri"/>
              </a:rPr>
              <a:t> </a:t>
            </a:r>
            <a:r>
              <a:rPr sz="1000" spc="-29" dirty="0">
                <a:solidFill>
                  <a:srgbClr val="000000"/>
                </a:solidFill>
                <a:latin typeface="Calibri"/>
                <a:cs typeface="Calibri"/>
              </a:rPr>
              <a:t>das</a:t>
            </a:r>
            <a:r>
              <a:rPr sz="1000" spc="-40" dirty="0">
                <a:solidFill>
                  <a:srgbClr val="000000"/>
                </a:solidFill>
                <a:latin typeface="Calibri"/>
                <a:cs typeface="Calibri"/>
              </a:rPr>
              <a:t> </a:t>
            </a:r>
            <a:r>
              <a:rPr sz="1000" spc="-29" dirty="0">
                <a:solidFill>
                  <a:srgbClr val="000000"/>
                </a:solidFill>
                <a:latin typeface="Calibri"/>
                <a:cs typeface="Calibri"/>
              </a:rPr>
              <a:t>válvulas</a:t>
            </a:r>
            <a:r>
              <a:rPr sz="1000" spc="-30" dirty="0">
                <a:solidFill>
                  <a:srgbClr val="000000"/>
                </a:solidFill>
                <a:latin typeface="Calibri"/>
                <a:cs typeface="Calibri"/>
              </a:rPr>
              <a:t> </a:t>
            </a:r>
            <a:r>
              <a:rPr sz="1000" spc="-27" dirty="0">
                <a:solidFill>
                  <a:srgbClr val="000000"/>
                </a:solidFill>
                <a:latin typeface="Calibri"/>
                <a:cs typeface="Calibri"/>
              </a:rPr>
              <a:t>de</a:t>
            </a:r>
            <a:r>
              <a:rPr sz="1000" spc="-29" dirty="0">
                <a:solidFill>
                  <a:srgbClr val="000000"/>
                </a:solidFill>
                <a:latin typeface="Calibri"/>
                <a:cs typeface="Calibri"/>
              </a:rPr>
              <a:t> </a:t>
            </a:r>
            <a:r>
              <a:rPr sz="1000" spc="-31" dirty="0">
                <a:solidFill>
                  <a:srgbClr val="000000"/>
                </a:solidFill>
                <a:latin typeface="Calibri"/>
                <a:cs typeface="Calibri"/>
              </a:rPr>
              <a:t>admissão</a:t>
            </a:r>
          </a:p>
          <a:p>
            <a:pPr marL="0" marR="0">
              <a:lnSpc>
                <a:spcPts val="1215"/>
              </a:lnSpc>
              <a:spcBef>
                <a:spcPts val="452"/>
              </a:spcBef>
              <a:spcAft>
                <a:spcPts val="0"/>
              </a:spcAft>
            </a:pPr>
            <a:r>
              <a:rPr sz="1000" spc="-31" dirty="0">
                <a:solidFill>
                  <a:srgbClr val="000000"/>
                </a:solidFill>
                <a:latin typeface="Calibri"/>
                <a:cs typeface="Calibri"/>
              </a:rPr>
              <a:t>Folga</a:t>
            </a:r>
            <a:r>
              <a:rPr sz="1000" spc="-27" dirty="0">
                <a:solidFill>
                  <a:srgbClr val="000000"/>
                </a:solidFill>
                <a:latin typeface="Calibri"/>
                <a:cs typeface="Calibri"/>
              </a:rPr>
              <a:t> </a:t>
            </a:r>
            <a:r>
              <a:rPr sz="1000" spc="-29" dirty="0">
                <a:solidFill>
                  <a:srgbClr val="000000"/>
                </a:solidFill>
                <a:latin typeface="Calibri"/>
                <a:cs typeface="Calibri"/>
              </a:rPr>
              <a:t>das</a:t>
            </a:r>
            <a:r>
              <a:rPr sz="1000" spc="-40" dirty="0">
                <a:solidFill>
                  <a:srgbClr val="000000"/>
                </a:solidFill>
                <a:latin typeface="Calibri"/>
                <a:cs typeface="Calibri"/>
              </a:rPr>
              <a:t> </a:t>
            </a:r>
            <a:r>
              <a:rPr sz="1000" spc="-29" dirty="0">
                <a:solidFill>
                  <a:srgbClr val="000000"/>
                </a:solidFill>
                <a:latin typeface="Calibri"/>
                <a:cs typeface="Calibri"/>
              </a:rPr>
              <a:t>válvulas</a:t>
            </a:r>
            <a:r>
              <a:rPr sz="1000" spc="-30" dirty="0">
                <a:solidFill>
                  <a:srgbClr val="000000"/>
                </a:solidFill>
                <a:latin typeface="Calibri"/>
                <a:cs typeface="Calibri"/>
              </a:rPr>
              <a:t> </a:t>
            </a:r>
            <a:r>
              <a:rPr sz="1000" spc="-27" dirty="0">
                <a:solidFill>
                  <a:srgbClr val="000000"/>
                </a:solidFill>
                <a:latin typeface="Calibri"/>
                <a:cs typeface="Calibri"/>
              </a:rPr>
              <a:t>de</a:t>
            </a:r>
            <a:r>
              <a:rPr sz="1000" spc="-29" dirty="0">
                <a:solidFill>
                  <a:srgbClr val="000000"/>
                </a:solidFill>
                <a:latin typeface="Calibri"/>
                <a:cs typeface="Calibri"/>
              </a:rPr>
              <a:t> escape</a:t>
            </a:r>
          </a:p>
          <a:p>
            <a:pPr marL="0" marR="0">
              <a:lnSpc>
                <a:spcPts val="1215"/>
              </a:lnSpc>
              <a:spcBef>
                <a:spcPts val="464"/>
              </a:spcBef>
              <a:spcAft>
                <a:spcPts val="0"/>
              </a:spcAft>
            </a:pPr>
            <a:r>
              <a:rPr sz="1000" dirty="0">
                <a:solidFill>
                  <a:srgbClr val="000000"/>
                </a:solidFill>
                <a:latin typeface="Calibri"/>
                <a:cs typeface="Calibri"/>
              </a:rPr>
              <a:t>Separação</a:t>
            </a:r>
            <a:r>
              <a:rPr sz="1000" spc="12" dirty="0">
                <a:solidFill>
                  <a:srgbClr val="000000"/>
                </a:solidFill>
                <a:latin typeface="Calibri"/>
                <a:cs typeface="Calibri"/>
              </a:rPr>
              <a:t> </a:t>
            </a:r>
            <a:r>
              <a:rPr sz="1000">
                <a:solidFill>
                  <a:srgbClr val="000000"/>
                </a:solidFill>
                <a:latin typeface="Calibri"/>
                <a:cs typeface="Calibri"/>
              </a:rPr>
              <a:t>dos el</a:t>
            </a:r>
            <a:r>
              <a:rPr lang="pt-BR" sz="1000">
                <a:solidFill>
                  <a:srgbClr val="000000"/>
                </a:solidFill>
                <a:latin typeface="Calibri"/>
                <a:cs typeface="Calibri"/>
              </a:rPr>
              <a:t>e</a:t>
            </a:r>
            <a:r>
              <a:rPr sz="1000">
                <a:solidFill>
                  <a:srgbClr val="000000"/>
                </a:solidFill>
                <a:latin typeface="Calibri"/>
                <a:cs typeface="Calibri"/>
              </a:rPr>
              <a:t>trodos</a:t>
            </a:r>
            <a:r>
              <a:rPr sz="1000" spc="-15">
                <a:solidFill>
                  <a:srgbClr val="000000"/>
                </a:solidFill>
                <a:latin typeface="Calibri"/>
                <a:cs typeface="Calibri"/>
              </a:rPr>
              <a:t> </a:t>
            </a:r>
            <a:r>
              <a:rPr sz="1000" dirty="0">
                <a:solidFill>
                  <a:srgbClr val="000000"/>
                </a:solidFill>
                <a:latin typeface="Calibri"/>
                <a:cs typeface="Calibri"/>
              </a:rPr>
              <a:t>da</a:t>
            </a:r>
            <a:r>
              <a:rPr sz="1000" spc="11" dirty="0">
                <a:solidFill>
                  <a:srgbClr val="000000"/>
                </a:solidFill>
                <a:latin typeface="Calibri"/>
                <a:cs typeface="Calibri"/>
              </a:rPr>
              <a:t> </a:t>
            </a:r>
            <a:r>
              <a:rPr sz="1000" dirty="0">
                <a:solidFill>
                  <a:srgbClr val="000000"/>
                </a:solidFill>
                <a:latin typeface="Calibri"/>
                <a:cs typeface="Calibri"/>
              </a:rPr>
              <a:t>vela</a:t>
            </a:r>
          </a:p>
          <a:p>
            <a:pPr marL="0" marR="0">
              <a:lnSpc>
                <a:spcPts val="1215"/>
              </a:lnSpc>
              <a:spcBef>
                <a:spcPts val="402"/>
              </a:spcBef>
              <a:spcAft>
                <a:spcPts val="0"/>
              </a:spcAft>
            </a:pPr>
            <a:r>
              <a:rPr sz="1000" dirty="0">
                <a:solidFill>
                  <a:srgbClr val="000000"/>
                </a:solidFill>
                <a:latin typeface="Calibri"/>
                <a:cs typeface="Calibri"/>
              </a:rPr>
              <a:t>Tipo</a:t>
            </a:r>
            <a:r>
              <a:rPr sz="1000" spc="14" dirty="0">
                <a:solidFill>
                  <a:srgbClr val="000000"/>
                </a:solidFill>
                <a:latin typeface="Calibri"/>
                <a:cs typeface="Calibri"/>
              </a:rPr>
              <a:t> </a:t>
            </a:r>
            <a:r>
              <a:rPr sz="1000" dirty="0">
                <a:solidFill>
                  <a:srgbClr val="000000"/>
                </a:solidFill>
                <a:latin typeface="Calibri"/>
                <a:cs typeface="Calibri"/>
              </a:rPr>
              <a:t>de vela</a:t>
            </a:r>
          </a:p>
        </p:txBody>
      </p:sp>
      <p:sp>
        <p:nvSpPr>
          <p:cNvPr id="6" name="object 6"/>
          <p:cNvSpPr txBox="1"/>
          <p:nvPr/>
        </p:nvSpPr>
        <p:spPr>
          <a:xfrm>
            <a:off x="3313633" y="959558"/>
            <a:ext cx="897103" cy="617719"/>
          </a:xfrm>
          <a:prstGeom prst="rect">
            <a:avLst/>
          </a:prstGeom>
        </p:spPr>
        <p:txBody>
          <a:bodyPr vert="horz" wrap="square" lIns="0" tIns="0" rIns="0" bIns="0" rtlCol="0">
            <a:spAutoFit/>
          </a:bodyPr>
          <a:lstStyle/>
          <a:p>
            <a:pPr marL="758" marR="0">
              <a:lnSpc>
                <a:spcPts val="1215"/>
              </a:lnSpc>
              <a:spcBef>
                <a:spcPts val="0"/>
              </a:spcBef>
              <a:spcAft>
                <a:spcPts val="0"/>
              </a:spcAft>
            </a:pPr>
            <a:r>
              <a:rPr sz="1000" dirty="0">
                <a:solidFill>
                  <a:srgbClr val="000000"/>
                </a:solidFill>
                <a:latin typeface="Calibri"/>
                <a:cs typeface="Calibri"/>
              </a:rPr>
              <a:t>0,16±0,03 mm</a:t>
            </a:r>
          </a:p>
          <a:p>
            <a:pPr marL="758" marR="0">
              <a:lnSpc>
                <a:spcPts val="1215"/>
              </a:lnSpc>
              <a:spcBef>
                <a:spcPts val="452"/>
              </a:spcBef>
              <a:spcAft>
                <a:spcPts val="0"/>
              </a:spcAft>
            </a:pPr>
            <a:r>
              <a:rPr sz="1000" dirty="0">
                <a:solidFill>
                  <a:srgbClr val="000000"/>
                </a:solidFill>
                <a:latin typeface="Calibri"/>
                <a:cs typeface="Calibri"/>
              </a:rPr>
              <a:t>0,27±0,03 mm</a:t>
            </a:r>
          </a:p>
          <a:p>
            <a:pPr marL="0" marR="0">
              <a:lnSpc>
                <a:spcPts val="1215"/>
              </a:lnSpc>
              <a:spcBef>
                <a:spcPts val="464"/>
              </a:spcBef>
              <a:spcAft>
                <a:spcPts val="0"/>
              </a:spcAft>
            </a:pPr>
            <a:r>
              <a:rPr sz="1000" dirty="0">
                <a:solidFill>
                  <a:srgbClr val="000000"/>
                </a:solidFill>
                <a:latin typeface="Calibri"/>
                <a:cs typeface="Calibri"/>
              </a:rPr>
              <a:t>0,8~1,0 mm</a:t>
            </a:r>
          </a:p>
        </p:txBody>
      </p:sp>
      <p:sp>
        <p:nvSpPr>
          <p:cNvPr id="7" name="object 7"/>
          <p:cNvSpPr txBox="1"/>
          <p:nvPr/>
        </p:nvSpPr>
        <p:spPr>
          <a:xfrm>
            <a:off x="3314012" y="1596590"/>
            <a:ext cx="657128"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CPR8EA-9</a:t>
            </a:r>
          </a:p>
        </p:txBody>
      </p:sp>
      <p:sp>
        <p:nvSpPr>
          <p:cNvPr id="8" name="object 8"/>
          <p:cNvSpPr txBox="1"/>
          <p:nvPr/>
        </p:nvSpPr>
        <p:spPr>
          <a:xfrm>
            <a:off x="647700" y="1808426"/>
            <a:ext cx="1037292"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Potência máxima</a:t>
            </a:r>
          </a:p>
        </p:txBody>
      </p:sp>
      <p:sp>
        <p:nvSpPr>
          <p:cNvPr id="9" name="object 9"/>
          <p:cNvSpPr txBox="1"/>
          <p:nvPr/>
        </p:nvSpPr>
        <p:spPr>
          <a:xfrm>
            <a:off x="3313633" y="1808426"/>
            <a:ext cx="1472729" cy="795089"/>
          </a:xfrm>
          <a:prstGeom prst="rect">
            <a:avLst/>
          </a:prstGeom>
        </p:spPr>
        <p:txBody>
          <a:bodyPr vert="horz" wrap="square" lIns="0" tIns="0" rIns="0" bIns="0" rtlCol="0">
            <a:spAutoFit/>
          </a:bodyPr>
          <a:lstStyle/>
          <a:p>
            <a:pPr marL="253" marR="0">
              <a:lnSpc>
                <a:spcPts val="1215"/>
              </a:lnSpc>
              <a:spcBef>
                <a:spcPts val="0"/>
              </a:spcBef>
              <a:spcAft>
                <a:spcPts val="0"/>
              </a:spcAft>
            </a:pPr>
            <a:r>
              <a:rPr sz="1000">
                <a:solidFill>
                  <a:srgbClr val="000000"/>
                </a:solidFill>
                <a:latin typeface="Calibri"/>
                <a:cs typeface="Calibri"/>
              </a:rPr>
              <a:t>35 kW</a:t>
            </a:r>
            <a:r>
              <a:rPr lang="pt-BR" sz="1000">
                <a:solidFill>
                  <a:srgbClr val="000000"/>
                </a:solidFill>
                <a:latin typeface="Calibri"/>
                <a:cs typeface="Calibri"/>
              </a:rPr>
              <a:t> (47,6CV)</a:t>
            </a:r>
            <a:r>
              <a:rPr sz="1000">
                <a:solidFill>
                  <a:srgbClr val="000000"/>
                </a:solidFill>
                <a:latin typeface="Calibri"/>
                <a:cs typeface="Calibri"/>
              </a:rPr>
              <a:t>/8.500 </a:t>
            </a:r>
            <a:r>
              <a:rPr sz="1000" dirty="0">
                <a:solidFill>
                  <a:srgbClr val="000000"/>
                </a:solidFill>
                <a:latin typeface="Calibri"/>
                <a:cs typeface="Calibri"/>
              </a:rPr>
              <a:t>rpm</a:t>
            </a:r>
          </a:p>
          <a:p>
            <a:pPr marL="632" marR="0">
              <a:lnSpc>
                <a:spcPts val="1215"/>
              </a:lnSpc>
              <a:spcBef>
                <a:spcPts val="452"/>
              </a:spcBef>
              <a:spcAft>
                <a:spcPts val="0"/>
              </a:spcAft>
            </a:pPr>
            <a:r>
              <a:rPr sz="1000" dirty="0">
                <a:solidFill>
                  <a:srgbClr val="000000"/>
                </a:solidFill>
                <a:latin typeface="Calibri"/>
                <a:cs typeface="Calibri"/>
              </a:rPr>
              <a:t>44,5 Nm/7.000</a:t>
            </a:r>
            <a:r>
              <a:rPr sz="1000" spc="-10" dirty="0">
                <a:solidFill>
                  <a:srgbClr val="000000"/>
                </a:solidFill>
                <a:latin typeface="Calibri"/>
                <a:cs typeface="Calibri"/>
              </a:rPr>
              <a:t> </a:t>
            </a:r>
            <a:r>
              <a:rPr sz="1000" dirty="0">
                <a:solidFill>
                  <a:srgbClr val="000000"/>
                </a:solidFill>
                <a:latin typeface="Calibri"/>
                <a:cs typeface="Calibri"/>
              </a:rPr>
              <a:t>rpm</a:t>
            </a:r>
          </a:p>
          <a:p>
            <a:pPr marL="0" marR="0">
              <a:lnSpc>
                <a:spcPts val="1215"/>
              </a:lnSpc>
              <a:spcBef>
                <a:spcPts val="464"/>
              </a:spcBef>
              <a:spcAft>
                <a:spcPts val="0"/>
              </a:spcAft>
            </a:pPr>
            <a:r>
              <a:rPr sz="1000" dirty="0">
                <a:solidFill>
                  <a:srgbClr val="000000"/>
                </a:solidFill>
                <a:latin typeface="Calibri"/>
                <a:cs typeface="Calibri"/>
              </a:rPr>
              <a:t>1.300</a:t>
            </a:r>
            <a:r>
              <a:rPr sz="1000" dirty="0">
                <a:solidFill>
                  <a:srgbClr val="332C2B"/>
                </a:solidFill>
                <a:latin typeface="Calibri"/>
                <a:cs typeface="Calibri"/>
              </a:rPr>
              <a:t>±</a:t>
            </a:r>
            <a:r>
              <a:rPr sz="1000" dirty="0">
                <a:solidFill>
                  <a:srgbClr val="000000"/>
                </a:solidFill>
                <a:latin typeface="Calibri"/>
                <a:cs typeface="Calibri"/>
              </a:rPr>
              <a:t>100 rpm</a:t>
            </a:r>
          </a:p>
          <a:p>
            <a:pPr marL="885" marR="0">
              <a:lnSpc>
                <a:spcPts val="1215"/>
              </a:lnSpc>
              <a:spcBef>
                <a:spcPts val="402"/>
              </a:spcBef>
              <a:spcAft>
                <a:spcPts val="0"/>
              </a:spcAft>
            </a:pPr>
            <a:r>
              <a:rPr sz="1000" dirty="0">
                <a:solidFill>
                  <a:srgbClr val="000000"/>
                </a:solidFill>
                <a:latin typeface="Calibri"/>
                <a:cs typeface="Calibri"/>
              </a:rPr>
              <a:t>6</a:t>
            </a:r>
            <a:r>
              <a:rPr sz="1000" spc="-10" dirty="0">
                <a:solidFill>
                  <a:srgbClr val="000000"/>
                </a:solidFill>
                <a:latin typeface="Calibri"/>
                <a:cs typeface="Calibri"/>
              </a:rPr>
              <a:t> </a:t>
            </a:r>
            <a:r>
              <a:rPr sz="1000" dirty="0">
                <a:solidFill>
                  <a:srgbClr val="000000"/>
                </a:solidFill>
                <a:latin typeface="Calibri"/>
                <a:cs typeface="Calibri"/>
              </a:rPr>
              <a:t>velocidades</a:t>
            </a:r>
          </a:p>
        </p:txBody>
      </p:sp>
      <p:sp>
        <p:nvSpPr>
          <p:cNvPr id="10" name="object 10"/>
          <p:cNvSpPr txBox="1"/>
          <p:nvPr/>
        </p:nvSpPr>
        <p:spPr>
          <a:xfrm>
            <a:off x="647700" y="2020262"/>
            <a:ext cx="959029" cy="153888"/>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Torque</a:t>
            </a:r>
            <a:r>
              <a:rPr sz="1000">
                <a:solidFill>
                  <a:srgbClr val="000000"/>
                </a:solidFill>
                <a:latin typeface="Calibri"/>
                <a:cs typeface="Calibri"/>
              </a:rPr>
              <a:t> </a:t>
            </a:r>
            <a:r>
              <a:rPr sz="1000" dirty="0">
                <a:solidFill>
                  <a:srgbClr val="000000"/>
                </a:solidFill>
                <a:latin typeface="Calibri"/>
                <a:cs typeface="Calibri"/>
              </a:rPr>
              <a:t>máximo</a:t>
            </a:r>
          </a:p>
        </p:txBody>
      </p:sp>
      <p:sp>
        <p:nvSpPr>
          <p:cNvPr id="11" name="object 11"/>
          <p:cNvSpPr txBox="1"/>
          <p:nvPr/>
        </p:nvSpPr>
        <p:spPr>
          <a:xfrm>
            <a:off x="647700" y="2233622"/>
            <a:ext cx="1059997" cy="153888"/>
          </a:xfrm>
          <a:prstGeom prst="rect">
            <a:avLst/>
          </a:prstGeom>
        </p:spPr>
        <p:txBody>
          <a:bodyPr vert="horz" wrap="square" lIns="0" tIns="0" rIns="0" bIns="0" rtlCol="0">
            <a:spAutoFit/>
          </a:bodyPr>
          <a:lstStyle/>
          <a:p>
            <a:pPr marL="0" marR="0">
              <a:lnSpc>
                <a:spcPts val="1215"/>
              </a:lnSpc>
              <a:spcBef>
                <a:spcPts val="0"/>
              </a:spcBef>
              <a:spcAft>
                <a:spcPts val="0"/>
              </a:spcAft>
            </a:pPr>
            <a:r>
              <a:rPr lang="pt-BR" sz="1000">
                <a:solidFill>
                  <a:srgbClr val="000000"/>
                </a:solidFill>
                <a:latin typeface="Calibri"/>
                <a:cs typeface="Calibri"/>
              </a:rPr>
              <a:t>Marcha lenta</a:t>
            </a:r>
            <a:endParaRPr sz="1000" dirty="0">
              <a:solidFill>
                <a:srgbClr val="000000"/>
              </a:solidFill>
              <a:latin typeface="Calibri"/>
              <a:cs typeface="Calibri"/>
            </a:endParaRPr>
          </a:p>
        </p:txBody>
      </p:sp>
      <p:sp>
        <p:nvSpPr>
          <p:cNvPr id="12" name="object 12"/>
          <p:cNvSpPr txBox="1"/>
          <p:nvPr/>
        </p:nvSpPr>
        <p:spPr>
          <a:xfrm>
            <a:off x="647700" y="2445458"/>
            <a:ext cx="1575390" cy="1041391"/>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Caixa </a:t>
            </a:r>
            <a:r>
              <a:rPr sz="1000" spc="12" dirty="0">
                <a:solidFill>
                  <a:srgbClr val="000000"/>
                </a:solidFill>
                <a:latin typeface="Calibri"/>
                <a:cs typeface="Calibri"/>
              </a:rPr>
              <a:t>de</a:t>
            </a:r>
            <a:r>
              <a:rPr sz="1000" spc="-23" dirty="0">
                <a:solidFill>
                  <a:srgbClr val="000000"/>
                </a:solidFill>
                <a:latin typeface="Calibri"/>
                <a:cs typeface="Calibri"/>
              </a:rPr>
              <a:t> </a:t>
            </a:r>
            <a:r>
              <a:rPr sz="1000" dirty="0">
                <a:solidFill>
                  <a:srgbClr val="000000"/>
                </a:solidFill>
                <a:latin typeface="Calibri"/>
                <a:cs typeface="Calibri"/>
              </a:rPr>
              <a:t>velocidades</a:t>
            </a:r>
          </a:p>
          <a:p>
            <a:pPr marL="0" marR="0">
              <a:lnSpc>
                <a:spcPts val="1215"/>
              </a:lnSpc>
              <a:spcBef>
                <a:spcPts val="452"/>
              </a:spcBef>
              <a:spcAft>
                <a:spcPts val="0"/>
              </a:spcAft>
            </a:pPr>
            <a:r>
              <a:rPr sz="1000" dirty="0">
                <a:solidFill>
                  <a:srgbClr val="000000"/>
                </a:solidFill>
                <a:latin typeface="Calibri"/>
                <a:cs typeface="Calibri"/>
              </a:rPr>
              <a:t>Tipo</a:t>
            </a:r>
            <a:r>
              <a:rPr sz="1000" spc="14" dirty="0">
                <a:solidFill>
                  <a:srgbClr val="000000"/>
                </a:solidFill>
                <a:latin typeface="Calibri"/>
                <a:cs typeface="Calibri"/>
              </a:rPr>
              <a:t> </a:t>
            </a:r>
            <a:r>
              <a:rPr sz="1000">
                <a:solidFill>
                  <a:srgbClr val="000000"/>
                </a:solidFill>
                <a:latin typeface="Calibri"/>
                <a:cs typeface="Calibri"/>
              </a:rPr>
              <a:t>de embr</a:t>
            </a:r>
            <a:r>
              <a:rPr lang="pt-BR" sz="1000">
                <a:solidFill>
                  <a:srgbClr val="000000"/>
                </a:solidFill>
                <a:latin typeface="Calibri"/>
                <a:cs typeface="Calibri"/>
              </a:rPr>
              <a:t>e</a:t>
            </a:r>
            <a:r>
              <a:rPr sz="1000">
                <a:solidFill>
                  <a:srgbClr val="000000"/>
                </a:solidFill>
                <a:latin typeface="Calibri"/>
                <a:cs typeface="Calibri"/>
              </a:rPr>
              <a:t>agem</a:t>
            </a:r>
            <a:endParaRPr sz="1000" dirty="0">
              <a:solidFill>
                <a:srgbClr val="000000"/>
              </a:solidFill>
              <a:latin typeface="Calibri"/>
              <a:cs typeface="Calibri"/>
            </a:endParaRPr>
          </a:p>
          <a:p>
            <a:pPr marL="0" marR="0">
              <a:lnSpc>
                <a:spcPts val="1215"/>
              </a:lnSpc>
              <a:spcBef>
                <a:spcPts val="452"/>
              </a:spcBef>
              <a:spcAft>
                <a:spcPts val="0"/>
              </a:spcAft>
            </a:pPr>
            <a:r>
              <a:rPr sz="1000" spc="-30" dirty="0">
                <a:solidFill>
                  <a:srgbClr val="000000"/>
                </a:solidFill>
                <a:latin typeface="Calibri"/>
                <a:cs typeface="Calibri"/>
              </a:rPr>
              <a:t>Capacidade</a:t>
            </a:r>
            <a:r>
              <a:rPr sz="1000" spc="-36" dirty="0">
                <a:solidFill>
                  <a:srgbClr val="000000"/>
                </a:solidFill>
                <a:latin typeface="Calibri"/>
                <a:cs typeface="Calibri"/>
              </a:rPr>
              <a:t> </a:t>
            </a:r>
            <a:r>
              <a:rPr sz="1000" spc="-17" dirty="0">
                <a:solidFill>
                  <a:srgbClr val="000000"/>
                </a:solidFill>
                <a:latin typeface="Calibri"/>
                <a:cs typeface="Calibri"/>
              </a:rPr>
              <a:t>de</a:t>
            </a:r>
            <a:r>
              <a:rPr sz="1000" spc="-49" dirty="0">
                <a:solidFill>
                  <a:srgbClr val="000000"/>
                </a:solidFill>
                <a:latin typeface="Calibri"/>
                <a:cs typeface="Calibri"/>
              </a:rPr>
              <a:t> </a:t>
            </a:r>
            <a:r>
              <a:rPr sz="1000" spc="-30" dirty="0">
                <a:solidFill>
                  <a:srgbClr val="000000"/>
                </a:solidFill>
                <a:latin typeface="Calibri"/>
                <a:cs typeface="Calibri"/>
              </a:rPr>
              <a:t>óleo</a:t>
            </a:r>
            <a:r>
              <a:rPr sz="1000" spc="-36" dirty="0">
                <a:solidFill>
                  <a:srgbClr val="000000"/>
                </a:solidFill>
                <a:latin typeface="Calibri"/>
                <a:cs typeface="Calibri"/>
              </a:rPr>
              <a:t> </a:t>
            </a:r>
            <a:r>
              <a:rPr sz="1000" spc="-27" dirty="0">
                <a:solidFill>
                  <a:srgbClr val="000000"/>
                </a:solidFill>
                <a:latin typeface="Calibri"/>
                <a:cs typeface="Calibri"/>
              </a:rPr>
              <a:t>do</a:t>
            </a:r>
            <a:r>
              <a:rPr sz="1000" spc="-29" dirty="0">
                <a:solidFill>
                  <a:srgbClr val="000000"/>
                </a:solidFill>
                <a:latin typeface="Calibri"/>
                <a:cs typeface="Calibri"/>
              </a:rPr>
              <a:t> </a:t>
            </a:r>
            <a:r>
              <a:rPr sz="1000" spc="-32" dirty="0">
                <a:solidFill>
                  <a:srgbClr val="000000"/>
                </a:solidFill>
                <a:latin typeface="Calibri"/>
                <a:cs typeface="Calibri"/>
              </a:rPr>
              <a:t>motor</a:t>
            </a:r>
          </a:p>
          <a:p>
            <a:pPr marL="0" marR="0">
              <a:lnSpc>
                <a:spcPts val="1215"/>
              </a:lnSpc>
              <a:spcBef>
                <a:spcPts val="402"/>
              </a:spcBef>
              <a:spcAft>
                <a:spcPts val="0"/>
              </a:spcAft>
            </a:pPr>
            <a:r>
              <a:rPr sz="1000" dirty="0">
                <a:solidFill>
                  <a:srgbClr val="000000"/>
                </a:solidFill>
                <a:latin typeface="Calibri"/>
                <a:cs typeface="Calibri"/>
              </a:rPr>
              <a:t>Sistema </a:t>
            </a:r>
            <a:r>
              <a:rPr sz="1000" spc="12" dirty="0">
                <a:solidFill>
                  <a:srgbClr val="000000"/>
                </a:solidFill>
                <a:latin typeface="Calibri"/>
                <a:cs typeface="Calibri"/>
              </a:rPr>
              <a:t>de</a:t>
            </a:r>
            <a:r>
              <a:rPr sz="1000" spc="-23" dirty="0">
                <a:solidFill>
                  <a:srgbClr val="000000"/>
                </a:solidFill>
                <a:latin typeface="Calibri"/>
                <a:cs typeface="Calibri"/>
              </a:rPr>
              <a:t> </a:t>
            </a:r>
            <a:r>
              <a:rPr sz="1000" dirty="0">
                <a:solidFill>
                  <a:srgbClr val="000000"/>
                </a:solidFill>
                <a:latin typeface="Calibri"/>
                <a:cs typeface="Calibri"/>
              </a:rPr>
              <a:t>alimentação</a:t>
            </a:r>
          </a:p>
          <a:p>
            <a:pPr marL="0" marR="0">
              <a:lnSpc>
                <a:spcPts val="1215"/>
              </a:lnSpc>
              <a:spcBef>
                <a:spcPts val="464"/>
              </a:spcBef>
              <a:spcAft>
                <a:spcPts val="0"/>
              </a:spcAft>
            </a:pPr>
            <a:r>
              <a:rPr sz="1000" dirty="0">
                <a:solidFill>
                  <a:srgbClr val="000000"/>
                </a:solidFill>
                <a:latin typeface="Calibri"/>
                <a:cs typeface="Calibri"/>
              </a:rPr>
              <a:t>Emissões</a:t>
            </a:r>
          </a:p>
        </p:txBody>
      </p:sp>
      <p:sp>
        <p:nvSpPr>
          <p:cNvPr id="13" name="object 13"/>
          <p:cNvSpPr txBox="1"/>
          <p:nvPr/>
        </p:nvSpPr>
        <p:spPr>
          <a:xfrm>
            <a:off x="3313633" y="2657294"/>
            <a:ext cx="1657327" cy="589905"/>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Multidisco </a:t>
            </a:r>
            <a:r>
              <a:rPr sz="1000" spc="10" dirty="0">
                <a:solidFill>
                  <a:srgbClr val="000000"/>
                </a:solidFill>
                <a:latin typeface="Calibri"/>
                <a:cs typeface="Calibri"/>
              </a:rPr>
              <a:t>em</a:t>
            </a:r>
            <a:r>
              <a:rPr sz="1000" spc="-15" dirty="0">
                <a:solidFill>
                  <a:srgbClr val="000000"/>
                </a:solidFill>
                <a:latin typeface="Calibri"/>
                <a:cs typeface="Calibri"/>
              </a:rPr>
              <a:t> </a:t>
            </a:r>
            <a:r>
              <a:rPr sz="1000" dirty="0">
                <a:solidFill>
                  <a:srgbClr val="000000"/>
                </a:solidFill>
                <a:latin typeface="Calibri"/>
                <a:cs typeface="Calibri"/>
              </a:rPr>
              <a:t>banho de óleo</a:t>
            </a:r>
          </a:p>
          <a:p>
            <a:pPr marL="758" marR="0">
              <a:lnSpc>
                <a:spcPts val="1215"/>
              </a:lnSpc>
              <a:spcBef>
                <a:spcPts val="452"/>
              </a:spcBef>
              <a:spcAft>
                <a:spcPts val="0"/>
              </a:spcAft>
            </a:pPr>
            <a:r>
              <a:rPr sz="1000">
                <a:solidFill>
                  <a:srgbClr val="000000"/>
                </a:solidFill>
                <a:latin typeface="Calibri"/>
                <a:cs typeface="Calibri"/>
              </a:rPr>
              <a:t>2,5 </a:t>
            </a:r>
            <a:r>
              <a:rPr lang="pt-BR" sz="1000">
                <a:solidFill>
                  <a:srgbClr val="000000"/>
                </a:solidFill>
                <a:latin typeface="Calibri"/>
                <a:cs typeface="Calibri"/>
              </a:rPr>
              <a:t>L</a:t>
            </a:r>
            <a:r>
              <a:rPr sz="1000">
                <a:solidFill>
                  <a:srgbClr val="000000"/>
                </a:solidFill>
                <a:latin typeface="Calibri"/>
                <a:cs typeface="Calibri"/>
              </a:rPr>
              <a:t> </a:t>
            </a:r>
            <a:r>
              <a:rPr sz="1000" dirty="0">
                <a:solidFill>
                  <a:srgbClr val="000000"/>
                </a:solidFill>
                <a:latin typeface="Calibri"/>
                <a:cs typeface="Calibri"/>
              </a:rPr>
              <a:t>(SAE</a:t>
            </a:r>
            <a:r>
              <a:rPr sz="1000" spc="12" dirty="0">
                <a:solidFill>
                  <a:srgbClr val="000000"/>
                </a:solidFill>
                <a:latin typeface="Calibri"/>
                <a:cs typeface="Calibri"/>
              </a:rPr>
              <a:t> </a:t>
            </a:r>
            <a:r>
              <a:rPr sz="1000">
                <a:solidFill>
                  <a:srgbClr val="000000"/>
                </a:solidFill>
                <a:latin typeface="Calibri"/>
                <a:cs typeface="Calibri"/>
              </a:rPr>
              <a:t>10W/</a:t>
            </a:r>
            <a:r>
              <a:rPr lang="pt-BR" sz="1000">
                <a:solidFill>
                  <a:srgbClr val="000000"/>
                </a:solidFill>
                <a:latin typeface="Calibri"/>
                <a:cs typeface="Calibri"/>
              </a:rPr>
              <a:t>5</a:t>
            </a:r>
            <a:r>
              <a:rPr sz="1000">
                <a:solidFill>
                  <a:srgbClr val="000000"/>
                </a:solidFill>
                <a:latin typeface="Calibri"/>
                <a:cs typeface="Calibri"/>
              </a:rPr>
              <a:t>0</a:t>
            </a:r>
            <a:r>
              <a:rPr sz="1000" spc="-10">
                <a:solidFill>
                  <a:srgbClr val="000000"/>
                </a:solidFill>
                <a:latin typeface="Calibri"/>
                <a:cs typeface="Calibri"/>
              </a:rPr>
              <a:t> </a:t>
            </a:r>
            <a:r>
              <a:rPr sz="1000">
                <a:solidFill>
                  <a:srgbClr val="000000"/>
                </a:solidFill>
                <a:latin typeface="Calibri"/>
                <a:cs typeface="Calibri"/>
              </a:rPr>
              <a:t>– S</a:t>
            </a:r>
            <a:r>
              <a:rPr lang="pt-BR" sz="1000">
                <a:solidFill>
                  <a:srgbClr val="000000"/>
                </a:solidFill>
                <a:latin typeface="Calibri"/>
                <a:cs typeface="Calibri"/>
              </a:rPr>
              <a:t>J</a:t>
            </a:r>
            <a:r>
              <a:rPr sz="1000">
                <a:solidFill>
                  <a:srgbClr val="000000"/>
                </a:solidFill>
                <a:latin typeface="Calibri"/>
                <a:cs typeface="Calibri"/>
              </a:rPr>
              <a:t>)</a:t>
            </a:r>
            <a:endParaRPr sz="1000" dirty="0">
              <a:solidFill>
                <a:srgbClr val="000000"/>
              </a:solidFill>
              <a:latin typeface="Calibri"/>
              <a:cs typeface="Calibri"/>
            </a:endParaRPr>
          </a:p>
          <a:p>
            <a:pPr marL="758" marR="0">
              <a:lnSpc>
                <a:spcPts val="1215"/>
              </a:lnSpc>
              <a:spcBef>
                <a:spcPts val="452"/>
              </a:spcBef>
              <a:spcAft>
                <a:spcPts val="0"/>
              </a:spcAft>
            </a:pPr>
            <a:r>
              <a:rPr sz="1000" dirty="0">
                <a:solidFill>
                  <a:srgbClr val="000000"/>
                </a:solidFill>
                <a:latin typeface="Calibri"/>
                <a:cs typeface="Calibri"/>
              </a:rPr>
              <a:t>Sistema EFI</a:t>
            </a:r>
          </a:p>
        </p:txBody>
      </p:sp>
      <p:sp>
        <p:nvSpPr>
          <p:cNvPr id="14" name="object 14"/>
          <p:cNvSpPr txBox="1"/>
          <p:nvPr/>
        </p:nvSpPr>
        <p:spPr>
          <a:xfrm>
            <a:off x="3314645" y="3294326"/>
            <a:ext cx="548361" cy="192523"/>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Euro 5+</a:t>
            </a:r>
          </a:p>
        </p:txBody>
      </p:sp>
      <p:sp>
        <p:nvSpPr>
          <p:cNvPr id="15" name="object 15"/>
          <p:cNvSpPr txBox="1"/>
          <p:nvPr/>
        </p:nvSpPr>
        <p:spPr>
          <a:xfrm>
            <a:off x="647700" y="3506162"/>
            <a:ext cx="1458801" cy="829554"/>
          </a:xfrm>
          <a:prstGeom prst="rect">
            <a:avLst/>
          </a:prstGeom>
        </p:spPr>
        <p:txBody>
          <a:bodyPr vert="horz" wrap="square" lIns="0" tIns="0" rIns="0" bIns="0" rtlCol="0">
            <a:spAutoFit/>
          </a:bodyPr>
          <a:lstStyle/>
          <a:p>
            <a:pPr marL="0" marR="0">
              <a:lnSpc>
                <a:spcPts val="1215"/>
              </a:lnSpc>
              <a:spcBef>
                <a:spcPts val="0"/>
              </a:spcBef>
              <a:spcAft>
                <a:spcPts val="0"/>
              </a:spcAft>
            </a:pPr>
            <a:r>
              <a:rPr sz="1000" b="1" dirty="0">
                <a:solidFill>
                  <a:srgbClr val="000000"/>
                </a:solidFill>
                <a:latin typeface="Calibri"/>
                <a:cs typeface="Calibri"/>
              </a:rPr>
              <a:t>Sistema </a:t>
            </a:r>
            <a:r>
              <a:rPr sz="1000" b="1" spc="11" dirty="0">
                <a:solidFill>
                  <a:srgbClr val="000000"/>
                </a:solidFill>
                <a:latin typeface="Calibri"/>
                <a:cs typeface="Calibri"/>
              </a:rPr>
              <a:t>de</a:t>
            </a:r>
            <a:r>
              <a:rPr sz="1000" b="1" spc="-15" dirty="0">
                <a:solidFill>
                  <a:srgbClr val="000000"/>
                </a:solidFill>
                <a:latin typeface="Calibri"/>
                <a:cs typeface="Calibri"/>
              </a:rPr>
              <a:t> </a:t>
            </a:r>
            <a:r>
              <a:rPr sz="1000" b="1" dirty="0">
                <a:solidFill>
                  <a:srgbClr val="000000"/>
                </a:solidFill>
                <a:latin typeface="Calibri"/>
                <a:cs typeface="Calibri"/>
              </a:rPr>
              <a:t>transmissão</a:t>
            </a:r>
          </a:p>
          <a:p>
            <a:pPr marL="0" marR="0">
              <a:lnSpc>
                <a:spcPts val="1215"/>
              </a:lnSpc>
              <a:spcBef>
                <a:spcPts val="452"/>
              </a:spcBef>
              <a:spcAft>
                <a:spcPts val="0"/>
              </a:spcAft>
            </a:pPr>
            <a:r>
              <a:rPr sz="1000" dirty="0">
                <a:solidFill>
                  <a:srgbClr val="000000"/>
                </a:solidFill>
                <a:latin typeface="Calibri"/>
                <a:cs typeface="Calibri"/>
              </a:rPr>
              <a:t>Rel. transmissão</a:t>
            </a:r>
            <a:r>
              <a:rPr sz="1000" spc="11" dirty="0">
                <a:solidFill>
                  <a:srgbClr val="000000"/>
                </a:solidFill>
                <a:latin typeface="Calibri"/>
                <a:cs typeface="Calibri"/>
              </a:rPr>
              <a:t> </a:t>
            </a:r>
            <a:r>
              <a:rPr sz="1000" dirty="0">
                <a:solidFill>
                  <a:srgbClr val="000000"/>
                </a:solidFill>
                <a:latin typeface="Calibri"/>
                <a:cs typeface="Calibri"/>
              </a:rPr>
              <a:t>primária</a:t>
            </a:r>
          </a:p>
          <a:p>
            <a:pPr marL="0" marR="0">
              <a:lnSpc>
                <a:spcPts val="1215"/>
              </a:lnSpc>
              <a:spcBef>
                <a:spcPts val="452"/>
              </a:spcBef>
              <a:spcAft>
                <a:spcPts val="0"/>
              </a:spcAft>
            </a:pPr>
            <a:r>
              <a:rPr sz="1000" dirty="0">
                <a:solidFill>
                  <a:srgbClr val="000000"/>
                </a:solidFill>
                <a:latin typeface="Calibri"/>
                <a:cs typeface="Calibri"/>
              </a:rPr>
              <a:t>Rel. transmissão</a:t>
            </a:r>
            <a:r>
              <a:rPr sz="1000" spc="11" dirty="0">
                <a:solidFill>
                  <a:srgbClr val="000000"/>
                </a:solidFill>
                <a:latin typeface="Calibri"/>
                <a:cs typeface="Calibri"/>
              </a:rPr>
              <a:t> </a:t>
            </a:r>
            <a:r>
              <a:rPr sz="1000" dirty="0">
                <a:solidFill>
                  <a:srgbClr val="000000"/>
                </a:solidFill>
                <a:latin typeface="Calibri"/>
                <a:cs typeface="Calibri"/>
              </a:rPr>
              <a:t>final</a:t>
            </a:r>
          </a:p>
          <a:p>
            <a:pPr marL="0" marR="0">
              <a:lnSpc>
                <a:spcPts val="1215"/>
              </a:lnSpc>
              <a:spcBef>
                <a:spcPts val="414"/>
              </a:spcBef>
              <a:spcAft>
                <a:spcPts val="0"/>
              </a:spcAft>
            </a:pPr>
            <a:r>
              <a:rPr sz="1000" dirty="0">
                <a:solidFill>
                  <a:srgbClr val="000000"/>
                </a:solidFill>
                <a:latin typeface="Calibri"/>
                <a:cs typeface="Calibri"/>
              </a:rPr>
              <a:t>1ª velocidade</a:t>
            </a:r>
          </a:p>
        </p:txBody>
      </p:sp>
      <p:sp>
        <p:nvSpPr>
          <p:cNvPr id="16" name="object 16"/>
          <p:cNvSpPr txBox="1"/>
          <p:nvPr/>
        </p:nvSpPr>
        <p:spPr>
          <a:xfrm>
            <a:off x="3313507" y="3717998"/>
            <a:ext cx="440933" cy="617718"/>
          </a:xfrm>
          <a:prstGeom prst="rect">
            <a:avLst/>
          </a:prstGeom>
        </p:spPr>
        <p:txBody>
          <a:bodyPr vert="horz" wrap="square" lIns="0" tIns="0" rIns="0" bIns="0" rtlCol="0">
            <a:spAutoFit/>
          </a:bodyPr>
          <a:lstStyle/>
          <a:p>
            <a:pPr marL="632" marR="0">
              <a:lnSpc>
                <a:spcPts val="1215"/>
              </a:lnSpc>
              <a:spcBef>
                <a:spcPts val="0"/>
              </a:spcBef>
              <a:spcAft>
                <a:spcPts val="0"/>
              </a:spcAft>
            </a:pPr>
            <a:r>
              <a:rPr sz="1000" dirty="0">
                <a:solidFill>
                  <a:srgbClr val="000000"/>
                </a:solidFill>
                <a:latin typeface="Calibri"/>
                <a:cs typeface="Calibri"/>
              </a:rPr>
              <a:t>2,029</a:t>
            </a:r>
          </a:p>
          <a:p>
            <a:pPr marL="252" marR="0">
              <a:lnSpc>
                <a:spcPts val="1215"/>
              </a:lnSpc>
              <a:spcBef>
                <a:spcPts val="452"/>
              </a:spcBef>
              <a:spcAft>
                <a:spcPts val="0"/>
              </a:spcAft>
            </a:pPr>
            <a:r>
              <a:rPr sz="1000" dirty="0">
                <a:solidFill>
                  <a:srgbClr val="000000"/>
                </a:solidFill>
                <a:latin typeface="Calibri"/>
                <a:cs typeface="Calibri"/>
              </a:rPr>
              <a:t>2,867</a:t>
            </a:r>
          </a:p>
          <a:p>
            <a:pPr marL="0" marR="0">
              <a:lnSpc>
                <a:spcPts val="1215"/>
              </a:lnSpc>
              <a:spcBef>
                <a:spcPts val="464"/>
              </a:spcBef>
              <a:spcAft>
                <a:spcPts val="0"/>
              </a:spcAft>
            </a:pPr>
            <a:r>
              <a:rPr sz="1000" dirty="0">
                <a:solidFill>
                  <a:srgbClr val="000000"/>
                </a:solidFill>
                <a:latin typeface="Calibri"/>
                <a:cs typeface="Calibri"/>
              </a:rPr>
              <a:t>3,285</a:t>
            </a:r>
          </a:p>
        </p:txBody>
      </p:sp>
      <p:sp>
        <p:nvSpPr>
          <p:cNvPr id="17" name="object 17"/>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124</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1"/>
          <p:cNvSpPr/>
          <p:nvPr/>
        </p:nvSpPr>
        <p:spPr>
          <a:xfrm>
            <a:off x="684275" y="2002028"/>
            <a:ext cx="6301740" cy="2282951"/>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84275" y="712723"/>
            <a:ext cx="6301740" cy="1068324"/>
          </a:xfrm>
          <a:prstGeom prst="rect">
            <a:avLst/>
          </a:prstGeom>
          <a:blipFill>
            <a:blip r:embed="rId3" cstate="print"/>
            <a:stretch>
              <a:fillRect/>
            </a:stretch>
          </a:blipFill>
        </p:spPr>
        <p:txBody>
          <a:bodyPr wrap="square" lIns="0" tIns="0" rIns="0" bIns="0" rtlCol="0">
            <a:spAutoFit/>
          </a:bodyPr>
          <a:lstStyle/>
          <a:p>
            <a:endParaRPr/>
          </a:p>
        </p:txBody>
      </p:sp>
      <p:sp>
        <p:nvSpPr>
          <p:cNvPr id="3" name="object 3"/>
          <p:cNvSpPr/>
          <p:nvPr/>
        </p:nvSpPr>
        <p:spPr>
          <a:xfrm>
            <a:off x="696468" y="593852"/>
            <a:ext cx="6304787" cy="19811"/>
          </a:xfrm>
          <a:prstGeom prst="rect">
            <a:avLst/>
          </a:prstGeom>
          <a:blipFill>
            <a:blip r:embed="rId4" cstate="print"/>
            <a:stretch>
              <a:fillRect/>
            </a:stretch>
          </a:blipFill>
        </p:spPr>
        <p:txBody>
          <a:bodyPr wrap="square" lIns="0" tIns="0" rIns="0" bIns="0" rtlCol="0">
            <a:spAutoFit/>
          </a:bodyPr>
          <a:lstStyle/>
          <a:p>
            <a:endParaRPr/>
          </a:p>
        </p:txBody>
      </p:sp>
      <p:sp>
        <p:nvSpPr>
          <p:cNvPr id="6" name="object 6"/>
          <p:cNvSpPr txBox="1"/>
          <p:nvPr/>
        </p:nvSpPr>
        <p:spPr>
          <a:xfrm>
            <a:off x="755904" y="721814"/>
            <a:ext cx="852414" cy="1041391"/>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2ª velocidade</a:t>
            </a:r>
          </a:p>
          <a:p>
            <a:pPr marL="0" marR="0">
              <a:lnSpc>
                <a:spcPts val="1215"/>
              </a:lnSpc>
              <a:spcBef>
                <a:spcPts val="452"/>
              </a:spcBef>
              <a:spcAft>
                <a:spcPts val="0"/>
              </a:spcAft>
            </a:pPr>
            <a:r>
              <a:rPr sz="1000" dirty="0">
                <a:solidFill>
                  <a:srgbClr val="000000"/>
                </a:solidFill>
                <a:latin typeface="Calibri"/>
                <a:cs typeface="Calibri"/>
              </a:rPr>
              <a:t>3ª velocidade</a:t>
            </a:r>
          </a:p>
          <a:p>
            <a:pPr marL="0" marR="0">
              <a:lnSpc>
                <a:spcPts val="1215"/>
              </a:lnSpc>
              <a:spcBef>
                <a:spcPts val="452"/>
              </a:spcBef>
              <a:spcAft>
                <a:spcPts val="0"/>
              </a:spcAft>
            </a:pPr>
            <a:r>
              <a:rPr sz="1000" dirty="0">
                <a:solidFill>
                  <a:srgbClr val="000000"/>
                </a:solidFill>
                <a:latin typeface="Calibri"/>
                <a:cs typeface="Calibri"/>
              </a:rPr>
              <a:t>4ª velocidade</a:t>
            </a:r>
          </a:p>
          <a:p>
            <a:pPr marL="0" marR="0">
              <a:lnSpc>
                <a:spcPts val="1215"/>
              </a:lnSpc>
              <a:spcBef>
                <a:spcPts val="402"/>
              </a:spcBef>
              <a:spcAft>
                <a:spcPts val="0"/>
              </a:spcAft>
            </a:pPr>
            <a:r>
              <a:rPr sz="1000" dirty="0">
                <a:solidFill>
                  <a:srgbClr val="000000"/>
                </a:solidFill>
                <a:latin typeface="Calibri"/>
                <a:cs typeface="Calibri"/>
              </a:rPr>
              <a:t>5ª velocidade</a:t>
            </a:r>
          </a:p>
          <a:p>
            <a:pPr marL="0" marR="0">
              <a:lnSpc>
                <a:spcPts val="1215"/>
              </a:lnSpc>
              <a:spcBef>
                <a:spcPts val="464"/>
              </a:spcBef>
              <a:spcAft>
                <a:spcPts val="0"/>
              </a:spcAft>
            </a:pPr>
            <a:r>
              <a:rPr sz="1000" dirty="0">
                <a:solidFill>
                  <a:srgbClr val="000000"/>
                </a:solidFill>
                <a:latin typeface="Calibri"/>
                <a:cs typeface="Calibri"/>
              </a:rPr>
              <a:t>6ª velocidade</a:t>
            </a:r>
          </a:p>
        </p:txBody>
      </p:sp>
      <p:sp>
        <p:nvSpPr>
          <p:cNvPr id="7" name="object 7"/>
          <p:cNvSpPr txBox="1"/>
          <p:nvPr/>
        </p:nvSpPr>
        <p:spPr>
          <a:xfrm>
            <a:off x="3421711" y="721814"/>
            <a:ext cx="440680" cy="1041391"/>
          </a:xfrm>
          <a:prstGeom prst="rect">
            <a:avLst/>
          </a:prstGeom>
        </p:spPr>
        <p:txBody>
          <a:bodyPr vert="horz" wrap="square" lIns="0" tIns="0" rIns="0" bIns="0" rtlCol="0">
            <a:spAutoFit/>
          </a:bodyPr>
          <a:lstStyle/>
          <a:p>
            <a:pPr marL="0" marR="0">
              <a:lnSpc>
                <a:spcPts val="1215"/>
              </a:lnSpc>
              <a:spcBef>
                <a:spcPts val="0"/>
              </a:spcBef>
              <a:spcAft>
                <a:spcPts val="0"/>
              </a:spcAft>
            </a:pPr>
            <a:r>
              <a:rPr sz="1000" dirty="0">
                <a:solidFill>
                  <a:srgbClr val="000000"/>
                </a:solidFill>
                <a:latin typeface="Calibri"/>
                <a:cs typeface="Calibri"/>
              </a:rPr>
              <a:t>2,105</a:t>
            </a:r>
          </a:p>
          <a:p>
            <a:pPr marL="0" marR="0">
              <a:lnSpc>
                <a:spcPts val="1215"/>
              </a:lnSpc>
              <a:spcBef>
                <a:spcPts val="452"/>
              </a:spcBef>
              <a:spcAft>
                <a:spcPts val="0"/>
              </a:spcAft>
            </a:pPr>
            <a:r>
              <a:rPr sz="1000" dirty="0">
                <a:solidFill>
                  <a:srgbClr val="000000"/>
                </a:solidFill>
                <a:latin typeface="Calibri"/>
                <a:cs typeface="Calibri"/>
              </a:rPr>
              <a:t>1,600</a:t>
            </a:r>
          </a:p>
          <a:p>
            <a:pPr marL="0" marR="0">
              <a:lnSpc>
                <a:spcPts val="1215"/>
              </a:lnSpc>
              <a:spcBef>
                <a:spcPts val="452"/>
              </a:spcBef>
              <a:spcAft>
                <a:spcPts val="0"/>
              </a:spcAft>
            </a:pPr>
            <a:r>
              <a:rPr sz="1000" dirty="0">
                <a:solidFill>
                  <a:srgbClr val="000000"/>
                </a:solidFill>
                <a:latin typeface="Calibri"/>
                <a:cs typeface="Calibri"/>
              </a:rPr>
              <a:t>1,300</a:t>
            </a:r>
          </a:p>
          <a:p>
            <a:pPr marL="0" marR="0">
              <a:lnSpc>
                <a:spcPts val="1215"/>
              </a:lnSpc>
              <a:spcBef>
                <a:spcPts val="402"/>
              </a:spcBef>
              <a:spcAft>
                <a:spcPts val="0"/>
              </a:spcAft>
            </a:pPr>
            <a:r>
              <a:rPr sz="1000" dirty="0">
                <a:solidFill>
                  <a:srgbClr val="000000"/>
                </a:solidFill>
                <a:latin typeface="Calibri"/>
                <a:cs typeface="Calibri"/>
              </a:rPr>
              <a:t>1,150</a:t>
            </a:r>
          </a:p>
          <a:p>
            <a:pPr marL="0" marR="0">
              <a:lnSpc>
                <a:spcPts val="1215"/>
              </a:lnSpc>
              <a:spcBef>
                <a:spcPts val="464"/>
              </a:spcBef>
              <a:spcAft>
                <a:spcPts val="0"/>
              </a:spcAft>
            </a:pPr>
            <a:r>
              <a:rPr sz="1000" dirty="0">
                <a:solidFill>
                  <a:srgbClr val="000000"/>
                </a:solidFill>
                <a:latin typeface="Calibri"/>
                <a:cs typeface="Calibri"/>
              </a:rPr>
              <a:t>1,043</a:t>
            </a:r>
          </a:p>
        </p:txBody>
      </p:sp>
      <p:sp>
        <p:nvSpPr>
          <p:cNvPr id="8" name="object 8"/>
          <p:cNvSpPr txBox="1"/>
          <p:nvPr/>
        </p:nvSpPr>
        <p:spPr>
          <a:xfrm>
            <a:off x="755904" y="2007200"/>
            <a:ext cx="1084394"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Sistema elétrico</a:t>
            </a:r>
          </a:p>
        </p:txBody>
      </p:sp>
      <p:sp>
        <p:nvSpPr>
          <p:cNvPr id="9" name="object 9"/>
          <p:cNvSpPr txBox="1"/>
          <p:nvPr/>
        </p:nvSpPr>
        <p:spPr>
          <a:xfrm>
            <a:off x="755904" y="2235800"/>
            <a:ext cx="56114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Bateria</a:t>
            </a:r>
          </a:p>
        </p:txBody>
      </p:sp>
      <p:sp>
        <p:nvSpPr>
          <p:cNvPr id="10" name="object 10"/>
          <p:cNvSpPr txBox="1"/>
          <p:nvPr/>
        </p:nvSpPr>
        <p:spPr>
          <a:xfrm>
            <a:off x="3902964" y="2235800"/>
            <a:ext cx="70335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12V 10Ah</a:t>
            </a:r>
          </a:p>
        </p:txBody>
      </p:sp>
      <p:sp>
        <p:nvSpPr>
          <p:cNvPr id="11" name="object 11"/>
          <p:cNvSpPr txBox="1"/>
          <p:nvPr/>
        </p:nvSpPr>
        <p:spPr>
          <a:xfrm>
            <a:off x="755904" y="2462876"/>
            <a:ext cx="1603123" cy="8920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Farol (Máximos/Médios)</a:t>
            </a:r>
          </a:p>
          <a:p>
            <a:pPr marL="0" marR="0">
              <a:lnSpc>
                <a:spcPts val="1347"/>
              </a:lnSpc>
              <a:spcBef>
                <a:spcPts val="490"/>
              </a:spcBef>
              <a:spcAft>
                <a:spcPts val="0"/>
              </a:spcAft>
            </a:pPr>
            <a:r>
              <a:rPr sz="1100" dirty="0">
                <a:solidFill>
                  <a:srgbClr val="000000"/>
                </a:solidFill>
                <a:latin typeface="Calibri"/>
                <a:cs typeface="Calibri"/>
              </a:rPr>
              <a:t>Luz de presença dianteira</a:t>
            </a:r>
          </a:p>
          <a:p>
            <a:pPr marL="0" marR="0">
              <a:lnSpc>
                <a:spcPts val="1347"/>
              </a:lnSpc>
              <a:spcBef>
                <a:spcPts val="452"/>
              </a:spcBef>
              <a:spcAft>
                <a:spcPts val="0"/>
              </a:spcAft>
            </a:pPr>
            <a:r>
              <a:rPr sz="1100" dirty="0">
                <a:solidFill>
                  <a:srgbClr val="000000"/>
                </a:solidFill>
                <a:latin typeface="Calibri"/>
                <a:cs typeface="Calibri"/>
              </a:rPr>
              <a:t>Luz de presença traseira</a:t>
            </a:r>
          </a:p>
          <a:p>
            <a:pPr marL="0" marR="0">
              <a:lnSpc>
                <a:spcPts val="1347"/>
              </a:lnSpc>
              <a:spcBef>
                <a:spcPts val="490"/>
              </a:spcBef>
              <a:spcAft>
                <a:spcPts val="0"/>
              </a:spcAft>
            </a:pPr>
            <a:r>
              <a:rPr sz="1100" dirty="0">
                <a:solidFill>
                  <a:srgbClr val="000000"/>
                </a:solidFill>
                <a:latin typeface="Calibri"/>
                <a:cs typeface="Calibri"/>
              </a:rPr>
              <a:t>Luz </a:t>
            </a:r>
            <a:r>
              <a:rPr sz="1100">
                <a:solidFill>
                  <a:srgbClr val="000000"/>
                </a:solidFill>
                <a:latin typeface="Calibri"/>
                <a:cs typeface="Calibri"/>
              </a:rPr>
              <a:t>de </a:t>
            </a:r>
            <a:r>
              <a:rPr lang="pt-BR" sz="1100">
                <a:solidFill>
                  <a:srgbClr val="000000"/>
                </a:solidFill>
                <a:latin typeface="Calibri"/>
                <a:cs typeface="Calibri"/>
              </a:rPr>
              <a:t>freio</a:t>
            </a:r>
            <a:endParaRPr sz="1100" dirty="0">
              <a:solidFill>
                <a:srgbClr val="000000"/>
              </a:solidFill>
              <a:latin typeface="Calibri"/>
              <a:cs typeface="Calibri"/>
            </a:endParaRPr>
          </a:p>
        </p:txBody>
      </p:sp>
      <p:sp>
        <p:nvSpPr>
          <p:cNvPr id="12" name="object 12"/>
          <p:cNvSpPr txBox="1"/>
          <p:nvPr/>
        </p:nvSpPr>
        <p:spPr>
          <a:xfrm>
            <a:off x="3902964" y="2462876"/>
            <a:ext cx="1203739" cy="4363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12V</a:t>
            </a:r>
            <a:r>
              <a:rPr sz="1100" spc="-15" dirty="0">
                <a:solidFill>
                  <a:srgbClr val="000000"/>
                </a:solidFill>
                <a:latin typeface="Calibri"/>
                <a:cs typeface="Calibri"/>
              </a:rPr>
              <a:t> </a:t>
            </a:r>
            <a:r>
              <a:rPr sz="1100" dirty="0">
                <a:solidFill>
                  <a:srgbClr val="000000"/>
                </a:solidFill>
                <a:latin typeface="Calibri"/>
                <a:cs typeface="Calibri"/>
              </a:rPr>
              <a:t>33,6W/19,2W</a:t>
            </a:r>
          </a:p>
          <a:p>
            <a:pPr marL="0" marR="0">
              <a:lnSpc>
                <a:spcPts val="1347"/>
              </a:lnSpc>
              <a:spcBef>
                <a:spcPts val="490"/>
              </a:spcBef>
              <a:spcAft>
                <a:spcPts val="0"/>
              </a:spcAft>
            </a:pPr>
            <a:r>
              <a:rPr sz="1100" dirty="0">
                <a:solidFill>
                  <a:srgbClr val="000000"/>
                </a:solidFill>
                <a:latin typeface="Calibri"/>
                <a:cs typeface="Calibri"/>
              </a:rPr>
              <a:t>12V</a:t>
            </a:r>
            <a:r>
              <a:rPr sz="1100" spc="-15" dirty="0">
                <a:solidFill>
                  <a:srgbClr val="000000"/>
                </a:solidFill>
                <a:latin typeface="Calibri"/>
                <a:cs typeface="Calibri"/>
              </a:rPr>
              <a:t> </a:t>
            </a:r>
            <a:r>
              <a:rPr sz="1100" dirty="0">
                <a:solidFill>
                  <a:srgbClr val="000000"/>
                </a:solidFill>
                <a:latin typeface="Calibri"/>
                <a:cs typeface="Calibri"/>
              </a:rPr>
              <a:t>6,22W</a:t>
            </a:r>
          </a:p>
        </p:txBody>
      </p:sp>
      <p:sp>
        <p:nvSpPr>
          <p:cNvPr id="13" name="object 13"/>
          <p:cNvSpPr txBox="1"/>
          <p:nvPr/>
        </p:nvSpPr>
        <p:spPr>
          <a:xfrm>
            <a:off x="3902964" y="2918552"/>
            <a:ext cx="70691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12V</a:t>
            </a:r>
            <a:r>
              <a:rPr sz="1100" spc="-15" dirty="0">
                <a:solidFill>
                  <a:srgbClr val="000000"/>
                </a:solidFill>
                <a:latin typeface="Calibri"/>
                <a:cs typeface="Calibri"/>
              </a:rPr>
              <a:t> </a:t>
            </a:r>
            <a:r>
              <a:rPr sz="1100" dirty="0">
                <a:solidFill>
                  <a:srgbClr val="000000"/>
                </a:solidFill>
                <a:latin typeface="Calibri"/>
                <a:cs typeface="Calibri"/>
              </a:rPr>
              <a:t>1,1W</a:t>
            </a:r>
          </a:p>
        </p:txBody>
      </p:sp>
      <p:sp>
        <p:nvSpPr>
          <p:cNvPr id="14" name="object 14"/>
          <p:cNvSpPr txBox="1"/>
          <p:nvPr/>
        </p:nvSpPr>
        <p:spPr>
          <a:xfrm>
            <a:off x="3902964" y="3145628"/>
            <a:ext cx="77701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12V</a:t>
            </a:r>
            <a:r>
              <a:rPr sz="1100" spc="-15" dirty="0">
                <a:solidFill>
                  <a:srgbClr val="000000"/>
                </a:solidFill>
                <a:latin typeface="Calibri"/>
                <a:cs typeface="Calibri"/>
              </a:rPr>
              <a:t> </a:t>
            </a:r>
            <a:r>
              <a:rPr sz="1100" dirty="0">
                <a:solidFill>
                  <a:srgbClr val="000000"/>
                </a:solidFill>
                <a:latin typeface="Calibri"/>
                <a:cs typeface="Calibri"/>
              </a:rPr>
              <a:t>2,19W</a:t>
            </a:r>
          </a:p>
        </p:txBody>
      </p:sp>
      <p:sp>
        <p:nvSpPr>
          <p:cNvPr id="15" name="object 15"/>
          <p:cNvSpPr txBox="1"/>
          <p:nvPr/>
        </p:nvSpPr>
        <p:spPr>
          <a:xfrm>
            <a:off x="755904" y="3374228"/>
            <a:ext cx="1534822" cy="663420"/>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Intermitentes dianteiros</a:t>
            </a:r>
          </a:p>
          <a:p>
            <a:pPr marL="0" marR="0">
              <a:lnSpc>
                <a:spcPts val="1347"/>
              </a:lnSpc>
              <a:spcBef>
                <a:spcPts val="490"/>
              </a:spcBef>
              <a:spcAft>
                <a:spcPts val="0"/>
              </a:spcAft>
            </a:pPr>
            <a:r>
              <a:rPr sz="1100" dirty="0">
                <a:solidFill>
                  <a:srgbClr val="000000"/>
                </a:solidFill>
                <a:latin typeface="Calibri"/>
                <a:cs typeface="Calibri"/>
              </a:rPr>
              <a:t>Intermitentes traseiros</a:t>
            </a:r>
          </a:p>
          <a:p>
            <a:pPr marL="0" marR="0">
              <a:lnSpc>
                <a:spcPts val="1347"/>
              </a:lnSpc>
              <a:spcBef>
                <a:spcPts val="490"/>
              </a:spcBef>
              <a:spcAft>
                <a:spcPts val="0"/>
              </a:spcAft>
            </a:pPr>
            <a:r>
              <a:rPr sz="1100" dirty="0">
                <a:solidFill>
                  <a:srgbClr val="000000"/>
                </a:solidFill>
                <a:latin typeface="Calibri"/>
                <a:cs typeface="Calibri"/>
              </a:rPr>
              <a:t>Luz de matrícula</a:t>
            </a:r>
          </a:p>
        </p:txBody>
      </p:sp>
      <p:sp>
        <p:nvSpPr>
          <p:cNvPr id="16" name="object 16"/>
          <p:cNvSpPr txBox="1"/>
          <p:nvPr/>
        </p:nvSpPr>
        <p:spPr>
          <a:xfrm>
            <a:off x="3902964" y="3374228"/>
            <a:ext cx="70691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12V</a:t>
            </a:r>
            <a:r>
              <a:rPr sz="1100" spc="-15" dirty="0">
                <a:solidFill>
                  <a:srgbClr val="000000"/>
                </a:solidFill>
                <a:latin typeface="Calibri"/>
                <a:cs typeface="Calibri"/>
              </a:rPr>
              <a:t> </a:t>
            </a:r>
            <a:r>
              <a:rPr sz="1100" dirty="0">
                <a:solidFill>
                  <a:srgbClr val="000000"/>
                </a:solidFill>
                <a:latin typeface="Calibri"/>
                <a:cs typeface="Calibri"/>
              </a:rPr>
              <a:t>1,1W</a:t>
            </a:r>
          </a:p>
        </p:txBody>
      </p:sp>
      <p:sp>
        <p:nvSpPr>
          <p:cNvPr id="17" name="object 17"/>
          <p:cNvSpPr txBox="1"/>
          <p:nvPr/>
        </p:nvSpPr>
        <p:spPr>
          <a:xfrm>
            <a:off x="3902964" y="3601304"/>
            <a:ext cx="706915"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12V</a:t>
            </a:r>
            <a:r>
              <a:rPr sz="1100" spc="-15" dirty="0">
                <a:solidFill>
                  <a:srgbClr val="000000"/>
                </a:solidFill>
                <a:latin typeface="Calibri"/>
                <a:cs typeface="Calibri"/>
              </a:rPr>
              <a:t> </a:t>
            </a:r>
            <a:r>
              <a:rPr sz="1100" dirty="0">
                <a:solidFill>
                  <a:srgbClr val="000000"/>
                </a:solidFill>
                <a:latin typeface="Calibri"/>
                <a:cs typeface="Calibri"/>
              </a:rPr>
              <a:t>1,1W</a:t>
            </a:r>
          </a:p>
        </p:txBody>
      </p:sp>
      <p:sp>
        <p:nvSpPr>
          <p:cNvPr id="18" name="object 18"/>
          <p:cNvSpPr txBox="1"/>
          <p:nvPr/>
        </p:nvSpPr>
        <p:spPr>
          <a:xfrm>
            <a:off x="3902964" y="3828380"/>
            <a:ext cx="1242593" cy="4378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12V 0,257W</a:t>
            </a:r>
          </a:p>
          <a:p>
            <a:pPr marL="0" marR="0">
              <a:lnSpc>
                <a:spcPts val="1347"/>
              </a:lnSpc>
              <a:spcBef>
                <a:spcPts val="452"/>
              </a:spcBef>
              <a:spcAft>
                <a:spcPts val="0"/>
              </a:spcAft>
            </a:pPr>
            <a:r>
              <a:rPr sz="1100" dirty="0">
                <a:solidFill>
                  <a:srgbClr val="000000"/>
                </a:solidFill>
                <a:latin typeface="Calibri"/>
                <a:cs typeface="Calibri"/>
              </a:rPr>
              <a:t>30A, 25A, 15A, 10A</a:t>
            </a:r>
          </a:p>
        </p:txBody>
      </p:sp>
      <p:sp>
        <p:nvSpPr>
          <p:cNvPr id="19" name="object 19"/>
          <p:cNvSpPr txBox="1"/>
          <p:nvPr/>
        </p:nvSpPr>
        <p:spPr>
          <a:xfrm>
            <a:off x="755904" y="4056980"/>
            <a:ext cx="1264898"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a:solidFill>
                  <a:srgbClr val="000000"/>
                </a:solidFill>
                <a:latin typeface="Calibri"/>
                <a:cs typeface="Calibri"/>
              </a:rPr>
              <a:t>Fusíveis</a:t>
            </a:r>
            <a:r>
              <a:rPr sz="1100" spc="-17">
                <a:solidFill>
                  <a:srgbClr val="000000"/>
                </a:solidFill>
                <a:latin typeface="Calibri"/>
                <a:cs typeface="Calibri"/>
              </a:rPr>
              <a:t> </a:t>
            </a:r>
            <a:r>
              <a:rPr lang="pt-BR" sz="1100">
                <a:solidFill>
                  <a:srgbClr val="000000"/>
                </a:solidFill>
                <a:latin typeface="Calibri"/>
                <a:cs typeface="Calibri"/>
              </a:rPr>
              <a:t>utilizados</a:t>
            </a:r>
            <a:endParaRPr sz="1100" dirty="0">
              <a:solidFill>
                <a:srgbClr val="000000"/>
              </a:solidFill>
              <a:latin typeface="Calibri"/>
              <a:cs typeface="Calibri"/>
            </a:endParaRPr>
          </a:p>
        </p:txBody>
      </p:sp>
      <p:sp>
        <p:nvSpPr>
          <p:cNvPr id="20" name="object 20"/>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125</a:t>
            </a:r>
          </a:p>
        </p:txBody>
      </p:sp>
      <p:sp>
        <p:nvSpPr>
          <p:cNvPr id="21" name="object 4">
            <a:extLst>
              <a:ext uri="{FF2B5EF4-FFF2-40B4-BE49-F238E27FC236}">
                <a16:creationId xmlns:a16="http://schemas.microsoft.com/office/drawing/2014/main" id="{AC433358-6BAF-4051-9AA1-24F4FC39872F}"/>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1"/>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 name="object 3"/>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 name="object 4"/>
          <p:cNvSpPr txBox="1"/>
          <p:nvPr/>
        </p:nvSpPr>
        <p:spPr>
          <a:xfrm>
            <a:off x="576072" y="730088"/>
            <a:ext cx="634167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Preste atenção a cada ponto de manutenção periódica e confirme que segue rigorosamente este manual </a:t>
            </a:r>
            <a:r>
              <a:rPr sz="1100" spc="-15" dirty="0">
                <a:solidFill>
                  <a:srgbClr val="000000"/>
                </a:solidFill>
                <a:latin typeface="Calibri"/>
                <a:cs typeface="Calibri"/>
              </a:rPr>
              <a:t>do</a:t>
            </a:r>
          </a:p>
          <a:p>
            <a:pPr marL="0" marR="0">
              <a:lnSpc>
                <a:spcPts val="1344"/>
              </a:lnSpc>
              <a:spcBef>
                <a:spcPts val="50"/>
              </a:spcBef>
              <a:spcAft>
                <a:spcPts val="0"/>
              </a:spcAft>
            </a:pPr>
            <a:r>
              <a:rPr sz="1100" dirty="0">
                <a:solidFill>
                  <a:srgbClr val="000000"/>
                </a:solidFill>
                <a:latin typeface="Calibri"/>
                <a:cs typeface="Calibri"/>
              </a:rPr>
              <a:t>proprietário.</a:t>
            </a:r>
          </a:p>
        </p:txBody>
      </p:sp>
      <p:sp>
        <p:nvSpPr>
          <p:cNvPr id="5" name="object 5"/>
          <p:cNvSpPr txBox="1"/>
          <p:nvPr/>
        </p:nvSpPr>
        <p:spPr>
          <a:xfrm>
            <a:off x="576072" y="1121756"/>
            <a:ext cx="5820937"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 manutenção na sua tabela representa o mínimo de vezes, apenas no caso da sua moto</a:t>
            </a:r>
            <a:r>
              <a:rPr sz="1100" spc="12" dirty="0">
                <a:solidFill>
                  <a:srgbClr val="000000"/>
                </a:solidFill>
                <a:latin typeface="Calibri"/>
                <a:cs typeface="Calibri"/>
              </a:rPr>
              <a:t> </a:t>
            </a:r>
            <a:r>
              <a:rPr sz="1100" dirty="0">
                <a:solidFill>
                  <a:srgbClr val="000000"/>
                </a:solidFill>
                <a:latin typeface="Calibri"/>
                <a:cs typeface="Calibri"/>
              </a:rPr>
              <a:t>funcionar</a:t>
            </a:r>
          </a:p>
          <a:p>
            <a:pPr marL="0" marR="0">
              <a:lnSpc>
                <a:spcPts val="1343"/>
              </a:lnSpc>
              <a:spcBef>
                <a:spcPts val="50"/>
              </a:spcBef>
              <a:spcAft>
                <a:spcPts val="0"/>
              </a:spcAft>
            </a:pPr>
            <a:r>
              <a:rPr sz="1100" dirty="0">
                <a:solidFill>
                  <a:srgbClr val="000000"/>
                </a:solidFill>
                <a:latin typeface="Calibri"/>
                <a:cs typeface="Calibri"/>
              </a:rPr>
              <a:t>normalmente. Em condições</a:t>
            </a:r>
            <a:r>
              <a:rPr sz="1100" spc="13" dirty="0">
                <a:solidFill>
                  <a:srgbClr val="000000"/>
                </a:solidFill>
                <a:latin typeface="Calibri"/>
                <a:cs typeface="Calibri"/>
              </a:rPr>
              <a:t> </a:t>
            </a:r>
            <a:r>
              <a:rPr sz="1100" dirty="0">
                <a:solidFill>
                  <a:srgbClr val="000000"/>
                </a:solidFill>
                <a:latin typeface="Calibri"/>
                <a:cs typeface="Calibri"/>
              </a:rPr>
              <a:t>extremas </a:t>
            </a:r>
            <a:r>
              <a:rPr sz="1100" spc="16" dirty="0">
                <a:solidFill>
                  <a:srgbClr val="000000"/>
                </a:solidFill>
                <a:latin typeface="Calibri"/>
                <a:cs typeface="Calibri"/>
              </a:rPr>
              <a:t>os</a:t>
            </a:r>
            <a:r>
              <a:rPr sz="1100" spc="-33" dirty="0">
                <a:solidFill>
                  <a:srgbClr val="000000"/>
                </a:solidFill>
                <a:latin typeface="Calibri"/>
                <a:cs typeface="Calibri"/>
              </a:rPr>
              <a:t> </a:t>
            </a:r>
            <a:r>
              <a:rPr sz="1100" dirty="0">
                <a:solidFill>
                  <a:srgbClr val="000000"/>
                </a:solidFill>
                <a:latin typeface="Calibri"/>
                <a:cs typeface="Calibri"/>
              </a:rPr>
              <a:t>períodos de</a:t>
            </a:r>
            <a:r>
              <a:rPr sz="1100" spc="-13" dirty="0">
                <a:solidFill>
                  <a:srgbClr val="000000"/>
                </a:solidFill>
                <a:latin typeface="Calibri"/>
                <a:cs typeface="Calibri"/>
              </a:rPr>
              <a:t> </a:t>
            </a:r>
            <a:r>
              <a:rPr sz="1100" dirty="0">
                <a:solidFill>
                  <a:srgbClr val="000000"/>
                </a:solidFill>
                <a:latin typeface="Calibri"/>
                <a:cs typeface="Calibri"/>
              </a:rPr>
              <a:t>manutenção serão mais frequentes.</a:t>
            </a:r>
          </a:p>
        </p:txBody>
      </p:sp>
      <p:sp>
        <p:nvSpPr>
          <p:cNvPr id="6" name="object 6"/>
          <p:cNvSpPr txBox="1"/>
          <p:nvPr/>
        </p:nvSpPr>
        <p:spPr>
          <a:xfrm>
            <a:off x="576072" y="1513424"/>
            <a:ext cx="6061469"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No caso</a:t>
            </a:r>
            <a:r>
              <a:rPr sz="1100" spc="18" dirty="0">
                <a:solidFill>
                  <a:srgbClr val="000000"/>
                </a:solidFill>
                <a:latin typeface="Calibri"/>
                <a:cs typeface="Calibri"/>
              </a:rPr>
              <a:t>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ter existido areia ou lama</a:t>
            </a:r>
            <a:r>
              <a:rPr sz="1100" spc="-21" dirty="0">
                <a:solidFill>
                  <a:srgbClr val="000000"/>
                </a:solidFill>
                <a:latin typeface="Calibri"/>
                <a:cs typeface="Calibri"/>
              </a:rPr>
              <a:t> </a:t>
            </a:r>
            <a:r>
              <a:rPr sz="1100" dirty="0">
                <a:solidFill>
                  <a:srgbClr val="000000"/>
                </a:solidFill>
                <a:latin typeface="Calibri"/>
                <a:cs typeface="Calibri"/>
              </a:rPr>
              <a:t>na sua viagem, é necessária</a:t>
            </a:r>
            <a:r>
              <a:rPr sz="1100" spc="-19" dirty="0">
                <a:solidFill>
                  <a:srgbClr val="000000"/>
                </a:solidFill>
                <a:latin typeface="Calibri"/>
                <a:cs typeface="Calibri"/>
              </a:rPr>
              <a:t> </a:t>
            </a:r>
            <a:r>
              <a:rPr sz="1100" dirty="0">
                <a:solidFill>
                  <a:srgbClr val="000000"/>
                </a:solidFill>
                <a:latin typeface="Calibri"/>
                <a:cs typeface="Calibri"/>
              </a:rPr>
              <a:t>uma</a:t>
            </a:r>
            <a:r>
              <a:rPr sz="1100" spc="-22" dirty="0">
                <a:solidFill>
                  <a:srgbClr val="000000"/>
                </a:solidFill>
                <a:latin typeface="Calibri"/>
                <a:cs typeface="Calibri"/>
              </a:rPr>
              <a:t> </a:t>
            </a:r>
            <a:r>
              <a:rPr sz="1100" dirty="0">
                <a:solidFill>
                  <a:srgbClr val="000000"/>
                </a:solidFill>
                <a:latin typeface="Calibri"/>
                <a:cs typeface="Calibri"/>
              </a:rPr>
              <a:t>manutenção especial</a:t>
            </a:r>
            <a:r>
              <a:rPr sz="1100" spc="-17" dirty="0">
                <a:solidFill>
                  <a:srgbClr val="000000"/>
                </a:solidFill>
                <a:latin typeface="Calibri"/>
                <a:cs typeface="Calibri"/>
              </a:rPr>
              <a:t> </a:t>
            </a:r>
            <a:r>
              <a:rPr sz="1100" dirty="0">
                <a:solidFill>
                  <a:srgbClr val="000000"/>
                </a:solidFill>
                <a:latin typeface="Calibri"/>
                <a:cs typeface="Calibri"/>
              </a:rPr>
              <a:t>após</a:t>
            </a:r>
            <a:r>
              <a:rPr sz="1100" spc="-15" dirty="0">
                <a:solidFill>
                  <a:srgbClr val="000000"/>
                </a:solidFill>
                <a:latin typeface="Calibri"/>
                <a:cs typeface="Calibri"/>
              </a:rPr>
              <a:t> </a:t>
            </a:r>
            <a:r>
              <a:rPr sz="1100" dirty="0">
                <a:solidFill>
                  <a:srgbClr val="000000"/>
                </a:solidFill>
                <a:latin typeface="Calibri"/>
                <a:cs typeface="Calibri"/>
              </a:rPr>
              <a:t>a sua</a:t>
            </a:r>
          </a:p>
          <a:p>
            <a:pPr marL="0" marR="0">
              <a:lnSpc>
                <a:spcPts val="1343"/>
              </a:lnSpc>
              <a:spcBef>
                <a:spcPts val="50"/>
              </a:spcBef>
              <a:spcAft>
                <a:spcPts val="0"/>
              </a:spcAft>
            </a:pPr>
            <a:r>
              <a:rPr sz="1100" dirty="0">
                <a:solidFill>
                  <a:srgbClr val="000000"/>
                </a:solidFill>
                <a:latin typeface="Calibri"/>
                <a:cs typeface="Calibri"/>
              </a:rPr>
              <a:t>viagem.</a:t>
            </a:r>
          </a:p>
        </p:txBody>
      </p:sp>
      <p:sp>
        <p:nvSpPr>
          <p:cNvPr id="7" name="object 7"/>
          <p:cNvSpPr txBox="1"/>
          <p:nvPr/>
        </p:nvSpPr>
        <p:spPr>
          <a:xfrm>
            <a:off x="576072" y="1905092"/>
            <a:ext cx="481902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Esta</a:t>
            </a:r>
            <a:r>
              <a:rPr sz="1100" spc="-18" dirty="0">
                <a:solidFill>
                  <a:srgbClr val="000000"/>
                </a:solidFill>
                <a:latin typeface="Calibri"/>
                <a:cs typeface="Calibri"/>
              </a:rPr>
              <a:t> </a:t>
            </a:r>
            <a:r>
              <a:rPr sz="1100" dirty="0">
                <a:solidFill>
                  <a:srgbClr val="000000"/>
                </a:solidFill>
                <a:latin typeface="Calibri"/>
                <a:cs typeface="Calibri"/>
              </a:rPr>
              <a:t>manutenção que sugerimos</a:t>
            </a:r>
            <a:r>
              <a:rPr sz="1100" spc="14" dirty="0">
                <a:solidFill>
                  <a:srgbClr val="000000"/>
                </a:solidFill>
                <a:latin typeface="Calibri"/>
                <a:cs typeface="Calibri"/>
              </a:rPr>
              <a:t> </a:t>
            </a:r>
            <a:r>
              <a:rPr sz="1100" dirty="0">
                <a:solidFill>
                  <a:srgbClr val="000000"/>
                </a:solidFill>
                <a:latin typeface="Calibri"/>
                <a:cs typeface="Calibri"/>
              </a:rPr>
              <a:t>deve efetuar-se</a:t>
            </a:r>
            <a:r>
              <a:rPr sz="1100" spc="-17" dirty="0">
                <a:solidFill>
                  <a:srgbClr val="000000"/>
                </a:solidFill>
                <a:latin typeface="Calibri"/>
                <a:cs typeface="Calibri"/>
              </a:rPr>
              <a:t> </a:t>
            </a:r>
            <a:r>
              <a:rPr sz="1100" dirty="0">
                <a:solidFill>
                  <a:srgbClr val="000000"/>
                </a:solidFill>
                <a:latin typeface="Calibri"/>
                <a:cs typeface="Calibri"/>
              </a:rPr>
              <a:t>numa Oficina Autorizada VOGE.</a:t>
            </a:r>
          </a:p>
        </p:txBody>
      </p:sp>
      <p:sp>
        <p:nvSpPr>
          <p:cNvPr id="8" name="object 8"/>
          <p:cNvSpPr txBox="1"/>
          <p:nvPr/>
        </p:nvSpPr>
        <p:spPr>
          <a:xfrm>
            <a:off x="576072" y="2126072"/>
            <a:ext cx="624095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Os materiais</a:t>
            </a:r>
            <a:r>
              <a:rPr sz="1100" spc="-11" dirty="0">
                <a:solidFill>
                  <a:srgbClr val="000000"/>
                </a:solidFill>
                <a:latin typeface="Calibri"/>
                <a:cs typeface="Calibri"/>
              </a:rPr>
              <a:t> </a:t>
            </a:r>
            <a:r>
              <a:rPr sz="1100" dirty="0">
                <a:solidFill>
                  <a:srgbClr val="000000"/>
                </a:solidFill>
                <a:latin typeface="Calibri"/>
                <a:cs typeface="Calibri"/>
              </a:rPr>
              <a:t>usados</a:t>
            </a:r>
            <a:r>
              <a:rPr sz="1100" spc="-19" dirty="0">
                <a:solidFill>
                  <a:srgbClr val="000000"/>
                </a:solidFill>
                <a:latin typeface="Calibri"/>
                <a:cs typeface="Calibri"/>
              </a:rPr>
              <a:t> </a:t>
            </a:r>
            <a:r>
              <a:rPr sz="1100" dirty="0">
                <a:solidFill>
                  <a:srgbClr val="000000"/>
                </a:solidFill>
                <a:latin typeface="Calibri"/>
                <a:cs typeface="Calibri"/>
              </a:rPr>
              <a:t>produzidos pela manutenção,</a:t>
            </a:r>
            <a:r>
              <a:rPr sz="1100" spc="-17" dirty="0">
                <a:solidFill>
                  <a:srgbClr val="000000"/>
                </a:solidFill>
                <a:latin typeface="Calibri"/>
                <a:cs typeface="Calibri"/>
              </a:rPr>
              <a:t> </a:t>
            </a:r>
            <a:r>
              <a:rPr sz="1100" dirty="0">
                <a:solidFill>
                  <a:srgbClr val="000000"/>
                </a:solidFill>
                <a:latin typeface="Calibri"/>
                <a:cs typeface="Calibri"/>
              </a:rPr>
              <a:t>tal</a:t>
            </a:r>
            <a:r>
              <a:rPr sz="1100" spc="-10" dirty="0">
                <a:solidFill>
                  <a:srgbClr val="000000"/>
                </a:solidFill>
                <a:latin typeface="Calibri"/>
                <a:cs typeface="Calibri"/>
              </a:rPr>
              <a:t> </a:t>
            </a:r>
            <a:r>
              <a:rPr sz="1100" dirty="0">
                <a:solidFill>
                  <a:srgbClr val="000000"/>
                </a:solidFill>
                <a:latin typeface="Calibri"/>
                <a:cs typeface="Calibri"/>
              </a:rPr>
              <a:t>com o óleo</a:t>
            </a:r>
            <a:r>
              <a:rPr sz="1100" spc="17" dirty="0">
                <a:solidFill>
                  <a:srgbClr val="000000"/>
                </a:solidFill>
                <a:latin typeface="Calibri"/>
                <a:cs typeface="Calibri"/>
              </a:rPr>
              <a:t> </a:t>
            </a:r>
            <a:r>
              <a:rPr sz="1100" dirty="0">
                <a:solidFill>
                  <a:srgbClr val="000000"/>
                </a:solidFill>
                <a:latin typeface="Calibri"/>
                <a:cs typeface="Calibri"/>
              </a:rPr>
              <a:t>usado,</a:t>
            </a:r>
            <a:r>
              <a:rPr sz="1100" spc="-22" dirty="0">
                <a:solidFill>
                  <a:srgbClr val="000000"/>
                </a:solidFill>
                <a:latin typeface="Calibri"/>
                <a:cs typeface="Calibri"/>
              </a:rPr>
              <a:t> </a:t>
            </a:r>
            <a:r>
              <a:rPr sz="1100" dirty="0">
                <a:solidFill>
                  <a:srgbClr val="000000"/>
                </a:solidFill>
                <a:latin typeface="Calibri"/>
                <a:cs typeface="Calibri"/>
              </a:rPr>
              <a:t>deverão ser eliminados</a:t>
            </a:r>
            <a:r>
              <a:rPr sz="1100" spc="13" dirty="0">
                <a:solidFill>
                  <a:srgbClr val="000000"/>
                </a:solidFill>
                <a:latin typeface="Calibri"/>
                <a:cs typeface="Calibri"/>
              </a:rPr>
              <a:t> </a:t>
            </a:r>
            <a:r>
              <a:rPr sz="1100" dirty="0">
                <a:solidFill>
                  <a:srgbClr val="000000"/>
                </a:solidFill>
                <a:latin typeface="Calibri"/>
                <a:cs typeface="Calibri"/>
              </a:rPr>
              <a:t>de modo a</a:t>
            </a:r>
          </a:p>
          <a:p>
            <a:pPr marL="0" marR="0">
              <a:lnSpc>
                <a:spcPts val="1344"/>
              </a:lnSpc>
              <a:spcBef>
                <a:spcPts val="50"/>
              </a:spcBef>
              <a:spcAft>
                <a:spcPts val="0"/>
              </a:spcAft>
            </a:pPr>
            <a:r>
              <a:rPr sz="1100" dirty="0">
                <a:solidFill>
                  <a:srgbClr val="000000"/>
                </a:solidFill>
                <a:latin typeface="Calibri"/>
                <a:cs typeface="Calibri"/>
              </a:rPr>
              <a:t>respeitar o meio ambiente,</a:t>
            </a:r>
            <a:r>
              <a:rPr sz="1100" spc="-10" dirty="0">
                <a:solidFill>
                  <a:srgbClr val="000000"/>
                </a:solidFill>
                <a:latin typeface="Calibri"/>
                <a:cs typeface="Calibri"/>
              </a:rPr>
              <a:t> </a:t>
            </a:r>
            <a:r>
              <a:rPr sz="1100" dirty="0">
                <a:solidFill>
                  <a:srgbClr val="000000"/>
                </a:solidFill>
                <a:latin typeface="Calibri"/>
                <a:cs typeface="Calibri"/>
              </a:rPr>
              <a:t>sem o</a:t>
            </a:r>
            <a:r>
              <a:rPr sz="1100" spc="10" dirty="0">
                <a:solidFill>
                  <a:srgbClr val="000000"/>
                </a:solidFill>
                <a:latin typeface="Calibri"/>
                <a:cs typeface="Calibri"/>
              </a:rPr>
              <a:t> </a:t>
            </a:r>
            <a:r>
              <a:rPr sz="1100" dirty="0">
                <a:solidFill>
                  <a:srgbClr val="000000"/>
                </a:solidFill>
                <a:latin typeface="Calibri"/>
                <a:cs typeface="Calibri"/>
              </a:rPr>
              <a:t>poluir.</a:t>
            </a:r>
          </a:p>
        </p:txBody>
      </p:sp>
      <p:sp>
        <p:nvSpPr>
          <p:cNvPr id="9" name="object 9"/>
          <p:cNvSpPr txBox="1"/>
          <p:nvPr/>
        </p:nvSpPr>
        <p:spPr>
          <a:xfrm>
            <a:off x="576072" y="2517740"/>
            <a:ext cx="6197825" cy="550644"/>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 As peças </a:t>
            </a:r>
            <a:r>
              <a:rPr sz="1100" spc="-15" dirty="0">
                <a:solidFill>
                  <a:srgbClr val="000000"/>
                </a:solidFill>
                <a:latin typeface="Calibri"/>
                <a:cs typeface="Calibri"/>
              </a:rPr>
              <a:t>de</a:t>
            </a:r>
            <a:r>
              <a:rPr sz="1100" spc="17" dirty="0">
                <a:solidFill>
                  <a:srgbClr val="000000"/>
                </a:solidFill>
                <a:latin typeface="Calibri"/>
                <a:cs typeface="Calibri"/>
              </a:rPr>
              <a:t> </a:t>
            </a:r>
            <a:r>
              <a:rPr sz="1100" dirty="0">
                <a:solidFill>
                  <a:srgbClr val="000000"/>
                </a:solidFill>
                <a:latin typeface="Calibri"/>
                <a:cs typeface="Calibri"/>
              </a:rPr>
              <a:t>substituição corretas são a chave para a</a:t>
            </a:r>
            <a:r>
              <a:rPr sz="1100" spc="-14" dirty="0">
                <a:solidFill>
                  <a:srgbClr val="000000"/>
                </a:solidFill>
                <a:latin typeface="Calibri"/>
                <a:cs typeface="Calibri"/>
              </a:rPr>
              <a:t> </a:t>
            </a:r>
            <a:r>
              <a:rPr sz="1100" dirty="0">
                <a:solidFill>
                  <a:srgbClr val="000000"/>
                </a:solidFill>
                <a:latin typeface="Calibri"/>
                <a:cs typeface="Calibri"/>
              </a:rPr>
              <a:t>manutenção. </a:t>
            </a:r>
            <a:r>
              <a:rPr sz="1100" spc="-14" dirty="0">
                <a:solidFill>
                  <a:srgbClr val="000000"/>
                </a:solidFill>
                <a:latin typeface="Calibri"/>
                <a:cs typeface="Calibri"/>
              </a:rPr>
              <a:t>No</a:t>
            </a:r>
            <a:r>
              <a:rPr sz="1100" spc="25" dirty="0">
                <a:solidFill>
                  <a:srgbClr val="000000"/>
                </a:solidFill>
                <a:latin typeface="Calibri"/>
                <a:cs typeface="Calibri"/>
              </a:rPr>
              <a:t> </a:t>
            </a:r>
            <a:r>
              <a:rPr sz="1100" dirty="0">
                <a:solidFill>
                  <a:srgbClr val="000000"/>
                </a:solidFill>
                <a:latin typeface="Calibri"/>
                <a:cs typeface="Calibri"/>
              </a:rPr>
              <a:t>caso de não estar seguro sobre a</a:t>
            </a:r>
          </a:p>
          <a:p>
            <a:pPr marL="0" marR="0">
              <a:lnSpc>
                <a:spcPts val="1344"/>
              </a:lnSpc>
              <a:spcBef>
                <a:spcPts val="50"/>
              </a:spcBef>
              <a:spcAft>
                <a:spcPts val="0"/>
              </a:spcAft>
            </a:pPr>
            <a:r>
              <a:rPr sz="1100" dirty="0">
                <a:solidFill>
                  <a:srgbClr val="000000"/>
                </a:solidFill>
                <a:latin typeface="Calibri"/>
                <a:cs typeface="Calibri"/>
              </a:rPr>
              <a:t>origem ou a qualidade das</a:t>
            </a:r>
            <a:r>
              <a:rPr sz="1100" spc="-18" dirty="0">
                <a:solidFill>
                  <a:srgbClr val="000000"/>
                </a:solidFill>
                <a:latin typeface="Calibri"/>
                <a:cs typeface="Calibri"/>
              </a:rPr>
              <a:t> </a:t>
            </a:r>
            <a:r>
              <a:rPr sz="1100" dirty="0">
                <a:solidFill>
                  <a:srgbClr val="000000"/>
                </a:solidFill>
                <a:latin typeface="Calibri"/>
                <a:cs typeface="Calibri"/>
              </a:rPr>
              <a:t>peças de substituição, sugerimos-lhe que utilize componentes de origem VOGE.</a:t>
            </a:r>
          </a:p>
          <a:p>
            <a:pPr marL="0" marR="0">
              <a:lnSpc>
                <a:spcPts val="1344"/>
              </a:lnSpc>
              <a:spcBef>
                <a:spcPts val="0"/>
              </a:spcBef>
              <a:spcAft>
                <a:spcPts val="0"/>
              </a:spcAft>
            </a:pPr>
            <a:r>
              <a:rPr sz="1100" dirty="0">
                <a:solidFill>
                  <a:srgbClr val="000000"/>
                </a:solidFill>
                <a:latin typeface="Calibri"/>
                <a:cs typeface="Calibri"/>
              </a:rPr>
              <a:t>Uma manutenção incorreta pode provocar</a:t>
            </a:r>
            <a:r>
              <a:rPr sz="1100" spc="-20" dirty="0">
                <a:solidFill>
                  <a:srgbClr val="000000"/>
                </a:solidFill>
                <a:latin typeface="Calibri"/>
                <a:cs typeface="Calibri"/>
              </a:rPr>
              <a:t> </a:t>
            </a:r>
            <a:r>
              <a:rPr sz="1100" dirty="0">
                <a:solidFill>
                  <a:srgbClr val="000000"/>
                </a:solidFill>
                <a:latin typeface="Calibri"/>
                <a:cs typeface="Calibri"/>
              </a:rPr>
              <a:t>acidentes no futuro.</a:t>
            </a:r>
          </a:p>
        </p:txBody>
      </p:sp>
      <p:sp>
        <p:nvSpPr>
          <p:cNvPr id="10" name="object 10"/>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126</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6FF0127-5106-0270-2372-C4A43D69793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8DA45A4-BFEC-0500-8C3E-4EB00B421A6F}"/>
              </a:ext>
            </a:extLst>
          </p:cNvPr>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5" name="object 5">
            <a:extLst>
              <a:ext uri="{FF2B5EF4-FFF2-40B4-BE49-F238E27FC236}">
                <a16:creationId xmlns:a16="http://schemas.microsoft.com/office/drawing/2014/main" id="{8EF55F63-35A1-A989-38F4-384C691FF2EC}"/>
              </a:ext>
            </a:extLst>
          </p:cNvPr>
          <p:cNvSpPr txBox="1"/>
          <p:nvPr/>
        </p:nvSpPr>
        <p:spPr>
          <a:xfrm>
            <a:off x="684275" y="713969"/>
            <a:ext cx="1904495"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Plano de</a:t>
            </a:r>
            <a:r>
              <a:rPr sz="1400" b="1" spc="23" dirty="0">
                <a:solidFill>
                  <a:srgbClr val="365F91"/>
                </a:solidFill>
                <a:latin typeface="Cambria"/>
                <a:cs typeface="Cambria"/>
              </a:rPr>
              <a:t> </a:t>
            </a:r>
            <a:r>
              <a:rPr sz="1400" b="1" dirty="0">
                <a:solidFill>
                  <a:srgbClr val="365F91"/>
                </a:solidFill>
                <a:latin typeface="Cambria"/>
                <a:cs typeface="Cambria"/>
              </a:rPr>
              <a:t>Manutenção</a:t>
            </a:r>
          </a:p>
        </p:txBody>
      </p:sp>
      <p:sp>
        <p:nvSpPr>
          <p:cNvPr id="6" name="object 6">
            <a:extLst>
              <a:ext uri="{FF2B5EF4-FFF2-40B4-BE49-F238E27FC236}">
                <a16:creationId xmlns:a16="http://schemas.microsoft.com/office/drawing/2014/main" id="{C00AB02C-984E-44BE-6A7F-A5E4548089B5}"/>
              </a:ext>
            </a:extLst>
          </p:cNvPr>
          <p:cNvSpPr txBox="1"/>
          <p:nvPr/>
        </p:nvSpPr>
        <p:spPr>
          <a:xfrm>
            <a:off x="684275" y="996788"/>
            <a:ext cx="6143331" cy="379956"/>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Os detalhes de cada manutenção</a:t>
            </a:r>
            <a:r>
              <a:rPr sz="1100" spc="11" dirty="0">
                <a:solidFill>
                  <a:srgbClr val="000000"/>
                </a:solidFill>
                <a:latin typeface="Calibri"/>
                <a:cs typeface="Calibri"/>
              </a:rPr>
              <a:t> </a:t>
            </a:r>
            <a:r>
              <a:rPr sz="1100" dirty="0">
                <a:solidFill>
                  <a:srgbClr val="000000"/>
                </a:solidFill>
                <a:latin typeface="Calibri"/>
                <a:cs typeface="Calibri"/>
              </a:rPr>
              <a:t>periódica</a:t>
            </a:r>
            <a:r>
              <a:rPr sz="1100" spc="-19" dirty="0">
                <a:solidFill>
                  <a:srgbClr val="000000"/>
                </a:solidFill>
                <a:latin typeface="Calibri"/>
                <a:cs typeface="Calibri"/>
              </a:rPr>
              <a:t> </a:t>
            </a:r>
            <a:r>
              <a:rPr sz="1100" dirty="0">
                <a:solidFill>
                  <a:srgbClr val="000000"/>
                </a:solidFill>
                <a:latin typeface="Calibri"/>
                <a:cs typeface="Calibri"/>
              </a:rPr>
              <a:t>indicam-se</a:t>
            </a:r>
            <a:r>
              <a:rPr sz="1100" spc="-13" dirty="0">
                <a:solidFill>
                  <a:srgbClr val="000000"/>
                </a:solidFill>
                <a:latin typeface="Calibri"/>
                <a:cs typeface="Calibri"/>
              </a:rPr>
              <a:t> </a:t>
            </a:r>
            <a:r>
              <a:rPr sz="1100" dirty="0">
                <a:solidFill>
                  <a:srgbClr val="000000"/>
                </a:solidFill>
                <a:latin typeface="Calibri"/>
                <a:cs typeface="Calibri"/>
              </a:rPr>
              <a:t>na tabela seguinte.</a:t>
            </a:r>
            <a:r>
              <a:rPr sz="1100" spc="-17" dirty="0">
                <a:solidFill>
                  <a:srgbClr val="000000"/>
                </a:solidFill>
                <a:latin typeface="Calibri"/>
                <a:cs typeface="Calibri"/>
              </a:rPr>
              <a:t> </a:t>
            </a:r>
            <a:r>
              <a:rPr sz="1100" spc="11" dirty="0">
                <a:solidFill>
                  <a:srgbClr val="000000"/>
                </a:solidFill>
                <a:latin typeface="Calibri"/>
                <a:cs typeface="Calibri"/>
              </a:rPr>
              <a:t>Os</a:t>
            </a:r>
            <a:r>
              <a:rPr sz="1100" spc="-16" dirty="0">
                <a:solidFill>
                  <a:srgbClr val="000000"/>
                </a:solidFill>
                <a:latin typeface="Calibri"/>
                <a:cs typeface="Calibri"/>
              </a:rPr>
              <a:t> </a:t>
            </a:r>
            <a:r>
              <a:rPr sz="1100" dirty="0">
                <a:solidFill>
                  <a:srgbClr val="000000"/>
                </a:solidFill>
                <a:latin typeface="Calibri"/>
                <a:cs typeface="Calibri"/>
              </a:rPr>
              <a:t>intervalos</a:t>
            </a:r>
            <a:r>
              <a:rPr sz="1100" spc="-11" dirty="0">
                <a:solidFill>
                  <a:srgbClr val="000000"/>
                </a:solidFill>
                <a:latin typeface="Calibri"/>
                <a:cs typeface="Calibri"/>
              </a:rPr>
              <a:t> </a:t>
            </a:r>
            <a:r>
              <a:rPr sz="1100" dirty="0">
                <a:solidFill>
                  <a:srgbClr val="000000"/>
                </a:solidFill>
                <a:latin typeface="Calibri"/>
                <a:cs typeface="Calibri"/>
              </a:rPr>
              <a:t>estabelecidos em</a:t>
            </a:r>
          </a:p>
          <a:p>
            <a:pPr marL="0" marR="0">
              <a:lnSpc>
                <a:spcPts val="1344"/>
              </a:lnSpc>
              <a:spcBef>
                <a:spcPts val="50"/>
              </a:spcBef>
              <a:spcAft>
                <a:spcPts val="0"/>
              </a:spcAft>
            </a:pPr>
            <a:r>
              <a:rPr sz="1100" dirty="0">
                <a:solidFill>
                  <a:srgbClr val="000000"/>
                </a:solidFill>
                <a:latin typeface="Calibri"/>
                <a:cs typeface="Calibri"/>
              </a:rPr>
              <a:t>quilómetros são para uma</a:t>
            </a:r>
            <a:r>
              <a:rPr sz="1100" spc="-15" dirty="0">
                <a:solidFill>
                  <a:srgbClr val="000000"/>
                </a:solidFill>
                <a:latin typeface="Calibri"/>
                <a:cs typeface="Calibri"/>
              </a:rPr>
              <a:t> </a:t>
            </a:r>
            <a:r>
              <a:rPr sz="1100" dirty="0">
                <a:solidFill>
                  <a:srgbClr val="000000"/>
                </a:solidFill>
                <a:latin typeface="Calibri"/>
                <a:cs typeface="Calibri"/>
              </a:rPr>
              <a:t>utilização padrão. Cada verificação e manutenção</a:t>
            </a:r>
            <a:r>
              <a:rPr sz="1100" spc="10" dirty="0">
                <a:solidFill>
                  <a:srgbClr val="000000"/>
                </a:solidFill>
                <a:latin typeface="Calibri"/>
                <a:cs typeface="Calibri"/>
              </a:rPr>
              <a:t> </a:t>
            </a:r>
            <a:r>
              <a:rPr sz="1100" dirty="0">
                <a:solidFill>
                  <a:srgbClr val="000000"/>
                </a:solidFill>
                <a:latin typeface="Calibri"/>
                <a:cs typeface="Calibri"/>
              </a:rPr>
              <a:t>deve seguir a tabela abaixo.</a:t>
            </a:r>
          </a:p>
        </p:txBody>
      </p:sp>
      <p:sp>
        <p:nvSpPr>
          <p:cNvPr id="48" name="object 48">
            <a:extLst>
              <a:ext uri="{FF2B5EF4-FFF2-40B4-BE49-F238E27FC236}">
                <a16:creationId xmlns:a16="http://schemas.microsoft.com/office/drawing/2014/main" id="{A54F9CB5-F7B2-7C43-CAE1-4A520F2AFC80}"/>
              </a:ext>
            </a:extLst>
          </p:cNvPr>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127</a:t>
            </a:r>
          </a:p>
        </p:txBody>
      </p:sp>
      <p:sp>
        <p:nvSpPr>
          <p:cNvPr id="67" name="object 38">
            <a:extLst>
              <a:ext uri="{FF2B5EF4-FFF2-40B4-BE49-F238E27FC236}">
                <a16:creationId xmlns:a16="http://schemas.microsoft.com/office/drawing/2014/main" id="{A5F7D9F4-99AF-1C45-FBD7-DC6161B8C71D}"/>
              </a:ext>
            </a:extLst>
          </p:cNvPr>
          <p:cNvSpPr txBox="1"/>
          <p:nvPr/>
        </p:nvSpPr>
        <p:spPr>
          <a:xfrm>
            <a:off x="825922" y="3788356"/>
            <a:ext cx="916414"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LEGENDA:</a:t>
            </a:r>
          </a:p>
          <a:p>
            <a:pPr marL="0" marR="0">
              <a:lnSpc>
                <a:spcPts val="1347"/>
              </a:lnSpc>
              <a:spcBef>
                <a:spcPts val="250"/>
              </a:spcBef>
              <a:spcAft>
                <a:spcPts val="0"/>
              </a:spcAft>
            </a:pPr>
            <a:r>
              <a:rPr sz="1100" dirty="0">
                <a:solidFill>
                  <a:srgbClr val="000000"/>
                </a:solidFill>
                <a:latin typeface="Calibri"/>
                <a:cs typeface="Calibri"/>
              </a:rPr>
              <a:t>I: Inspecionar</a:t>
            </a:r>
          </a:p>
        </p:txBody>
      </p:sp>
      <p:sp>
        <p:nvSpPr>
          <p:cNvPr id="68" name="object 39">
            <a:extLst>
              <a:ext uri="{FF2B5EF4-FFF2-40B4-BE49-F238E27FC236}">
                <a16:creationId xmlns:a16="http://schemas.microsoft.com/office/drawing/2014/main" id="{43FCA8AB-647B-C1D3-F60E-F80BEDE499B9}"/>
              </a:ext>
            </a:extLst>
          </p:cNvPr>
          <p:cNvSpPr txBox="1"/>
          <p:nvPr/>
        </p:nvSpPr>
        <p:spPr>
          <a:xfrm>
            <a:off x="2173449" y="3984952"/>
            <a:ext cx="68953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spc="10" dirty="0">
                <a:solidFill>
                  <a:srgbClr val="000000"/>
                </a:solidFill>
                <a:latin typeface="Calibri"/>
                <a:cs typeface="Calibri"/>
              </a:rPr>
              <a:t>C:</a:t>
            </a:r>
            <a:r>
              <a:rPr sz="1100" dirty="0">
                <a:solidFill>
                  <a:srgbClr val="000000"/>
                </a:solidFill>
                <a:latin typeface="Calibri"/>
                <a:cs typeface="Calibri"/>
              </a:rPr>
              <a:t> Limpar</a:t>
            </a:r>
          </a:p>
        </p:txBody>
      </p:sp>
      <p:sp>
        <p:nvSpPr>
          <p:cNvPr id="69" name="object 40">
            <a:extLst>
              <a:ext uri="{FF2B5EF4-FFF2-40B4-BE49-F238E27FC236}">
                <a16:creationId xmlns:a16="http://schemas.microsoft.com/office/drawing/2014/main" id="{0FFF35D9-120F-A6D0-3876-7CE3B19AC6A0}"/>
              </a:ext>
            </a:extLst>
          </p:cNvPr>
          <p:cNvSpPr txBox="1"/>
          <p:nvPr/>
        </p:nvSpPr>
        <p:spPr>
          <a:xfrm>
            <a:off x="3522659" y="3984952"/>
            <a:ext cx="84462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 Substituir</a:t>
            </a:r>
          </a:p>
        </p:txBody>
      </p:sp>
      <p:sp>
        <p:nvSpPr>
          <p:cNvPr id="70" name="object 41">
            <a:extLst>
              <a:ext uri="{FF2B5EF4-FFF2-40B4-BE49-F238E27FC236}">
                <a16:creationId xmlns:a16="http://schemas.microsoft.com/office/drawing/2014/main" id="{5610426B-7AC2-A45B-F99D-9DC8D698614E}"/>
              </a:ext>
            </a:extLst>
          </p:cNvPr>
          <p:cNvSpPr txBox="1"/>
          <p:nvPr/>
        </p:nvSpPr>
        <p:spPr>
          <a:xfrm>
            <a:off x="4871308" y="3984952"/>
            <a:ext cx="8158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 Lubrificar</a:t>
            </a:r>
          </a:p>
        </p:txBody>
      </p:sp>
      <p:graphicFrame>
        <p:nvGraphicFramePr>
          <p:cNvPr id="51" name="Tabela 50">
            <a:extLst>
              <a:ext uri="{FF2B5EF4-FFF2-40B4-BE49-F238E27FC236}">
                <a16:creationId xmlns:a16="http://schemas.microsoft.com/office/drawing/2014/main" id="{90BF54E0-F1D6-F896-8057-B99ECE772DDB}"/>
              </a:ext>
            </a:extLst>
          </p:cNvPr>
          <p:cNvGraphicFramePr>
            <a:graphicFrameLocks noGrp="1"/>
          </p:cNvGraphicFramePr>
          <p:nvPr>
            <p:extLst>
              <p:ext uri="{D42A27DB-BD31-4B8C-83A1-F6EECF244321}">
                <p14:modId xmlns:p14="http://schemas.microsoft.com/office/powerpoint/2010/main" val="1485788377"/>
              </p:ext>
            </p:extLst>
          </p:nvPr>
        </p:nvGraphicFramePr>
        <p:xfrm>
          <a:off x="537891" y="1644265"/>
          <a:ext cx="6451176" cy="1866819"/>
        </p:xfrm>
        <a:graphic>
          <a:graphicData uri="http://schemas.openxmlformats.org/drawingml/2006/table">
            <a:tbl>
              <a:tblPr/>
              <a:tblGrid>
                <a:gridCol w="1662785">
                  <a:extLst>
                    <a:ext uri="{9D8B030D-6E8A-4147-A177-3AD203B41FA5}">
                      <a16:colId xmlns:a16="http://schemas.microsoft.com/office/drawing/2014/main" val="2452146926"/>
                    </a:ext>
                  </a:extLst>
                </a:gridCol>
                <a:gridCol w="1615319">
                  <a:extLst>
                    <a:ext uri="{9D8B030D-6E8A-4147-A177-3AD203B41FA5}">
                      <a16:colId xmlns:a16="http://schemas.microsoft.com/office/drawing/2014/main" val="2066809240"/>
                    </a:ext>
                  </a:extLst>
                </a:gridCol>
                <a:gridCol w="453296">
                  <a:extLst>
                    <a:ext uri="{9D8B030D-6E8A-4147-A177-3AD203B41FA5}">
                      <a16:colId xmlns:a16="http://schemas.microsoft.com/office/drawing/2014/main" val="2407707294"/>
                    </a:ext>
                  </a:extLst>
                </a:gridCol>
                <a:gridCol w="453296">
                  <a:extLst>
                    <a:ext uri="{9D8B030D-6E8A-4147-A177-3AD203B41FA5}">
                      <a16:colId xmlns:a16="http://schemas.microsoft.com/office/drawing/2014/main" val="130209687"/>
                    </a:ext>
                  </a:extLst>
                </a:gridCol>
                <a:gridCol w="453296">
                  <a:extLst>
                    <a:ext uri="{9D8B030D-6E8A-4147-A177-3AD203B41FA5}">
                      <a16:colId xmlns:a16="http://schemas.microsoft.com/office/drawing/2014/main" val="4294055144"/>
                    </a:ext>
                  </a:extLst>
                </a:gridCol>
                <a:gridCol w="453296">
                  <a:extLst>
                    <a:ext uri="{9D8B030D-6E8A-4147-A177-3AD203B41FA5}">
                      <a16:colId xmlns:a16="http://schemas.microsoft.com/office/drawing/2014/main" val="3175510436"/>
                    </a:ext>
                  </a:extLst>
                </a:gridCol>
                <a:gridCol w="453296">
                  <a:extLst>
                    <a:ext uri="{9D8B030D-6E8A-4147-A177-3AD203B41FA5}">
                      <a16:colId xmlns:a16="http://schemas.microsoft.com/office/drawing/2014/main" val="3142107234"/>
                    </a:ext>
                  </a:extLst>
                </a:gridCol>
                <a:gridCol w="453296">
                  <a:extLst>
                    <a:ext uri="{9D8B030D-6E8A-4147-A177-3AD203B41FA5}">
                      <a16:colId xmlns:a16="http://schemas.microsoft.com/office/drawing/2014/main" val="2000773468"/>
                    </a:ext>
                  </a:extLst>
                </a:gridCol>
                <a:gridCol w="453296">
                  <a:extLst>
                    <a:ext uri="{9D8B030D-6E8A-4147-A177-3AD203B41FA5}">
                      <a16:colId xmlns:a16="http://schemas.microsoft.com/office/drawing/2014/main" val="878649094"/>
                    </a:ext>
                  </a:extLst>
                </a:gridCol>
              </a:tblGrid>
              <a:tr h="140480">
                <a:tc gridSpan="9">
                  <a:txBody>
                    <a:bodyPr/>
                    <a:lstStyle/>
                    <a:p>
                      <a:pPr algn="ctr" fontAlgn="b">
                        <a:buNone/>
                      </a:pPr>
                      <a:r>
                        <a:rPr lang="pt-BR" sz="1050" b="1" i="0" u="none" strike="noStrike">
                          <a:solidFill>
                            <a:srgbClr val="000000"/>
                          </a:solidFill>
                          <a:effectLst/>
                          <a:latin typeface="Aptos Narrow" panose="020B0004020202020204" pitchFamily="34" charset="0"/>
                        </a:rPr>
                        <a:t>Tabela de manutenção periódica (1/3)</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315064223"/>
                  </a:ext>
                </a:extLst>
              </a:tr>
              <a:tr h="112384">
                <a:tc>
                  <a:txBody>
                    <a:bodyPr/>
                    <a:lstStyle/>
                    <a:p>
                      <a:pPr algn="ctr" fontAlgn="b">
                        <a:buNone/>
                      </a:pPr>
                      <a:r>
                        <a:rPr lang="pt-BR" sz="900" b="0" i="0" u="none" strike="noStrike">
                          <a:solidFill>
                            <a:srgbClr val="000000"/>
                          </a:solidFill>
                          <a:effectLst/>
                          <a:latin typeface="Aptos Narrow" panose="020B0004020202020204" pitchFamily="34" charset="0"/>
                        </a:rPr>
                        <a:t>Elementos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900" b="0" i="0" u="none" strike="noStrike">
                          <a:solidFill>
                            <a:srgbClr val="000000"/>
                          </a:solidFill>
                          <a:effectLst/>
                          <a:latin typeface="Aptos Narrow" panose="020B0004020202020204" pitchFamily="34" charset="0"/>
                        </a:rPr>
                        <a:t>Intervalo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6.000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12.000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18.000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24.000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30.000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36.000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952196788"/>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Óleo do motor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 cada 6000km ou 12 meses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3430527"/>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Cartucho do filtro de óleo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 cada 6000km ou 12 meses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1583606"/>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Vedação do dreno de óleo do motor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6438292"/>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Nível de óleo do motor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Verificar nível a cada 500 km</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5125738"/>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Linha de combustível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6485738"/>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Bomba de combustível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3909295"/>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Filtro de combustível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5679780"/>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Corpo de acelerador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C</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4473269"/>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Nível de líquido refrigerante</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9734244"/>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Troca do líquido refrigerante</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 cada 2 anos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2403894"/>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Sistema de admissão de ar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3107369"/>
                  </a:ext>
                </a:extLst>
              </a:tr>
            </a:tbl>
          </a:graphicData>
        </a:graphic>
      </p:graphicFrame>
      <p:sp>
        <p:nvSpPr>
          <p:cNvPr id="3" name="object 4">
            <a:extLst>
              <a:ext uri="{FF2B5EF4-FFF2-40B4-BE49-F238E27FC236}">
                <a16:creationId xmlns:a16="http://schemas.microsoft.com/office/drawing/2014/main" id="{3E1E87BB-2AD1-2BE9-993E-25B0B8432007}"/>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extLst>
      <p:ext uri="{BB962C8B-B14F-4D97-AF65-F5344CB8AC3E}">
        <p14:creationId xmlns:p14="http://schemas.microsoft.com/office/powerpoint/2010/main" val="163359718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821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46" name="object 46"/>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128</a:t>
            </a:r>
          </a:p>
        </p:txBody>
      </p:sp>
      <p:sp>
        <p:nvSpPr>
          <p:cNvPr id="49" name="object 38">
            <a:extLst>
              <a:ext uri="{FF2B5EF4-FFF2-40B4-BE49-F238E27FC236}">
                <a16:creationId xmlns:a16="http://schemas.microsoft.com/office/drawing/2014/main" id="{CD338143-FAE1-BDBB-99B5-2DA5D0F773CF}"/>
              </a:ext>
            </a:extLst>
          </p:cNvPr>
          <p:cNvSpPr txBox="1"/>
          <p:nvPr/>
        </p:nvSpPr>
        <p:spPr>
          <a:xfrm>
            <a:off x="1509276" y="4631050"/>
            <a:ext cx="916414"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LEGENDA:</a:t>
            </a:r>
          </a:p>
          <a:p>
            <a:pPr marL="0" marR="0">
              <a:lnSpc>
                <a:spcPts val="1347"/>
              </a:lnSpc>
              <a:spcBef>
                <a:spcPts val="250"/>
              </a:spcBef>
              <a:spcAft>
                <a:spcPts val="0"/>
              </a:spcAft>
            </a:pPr>
            <a:r>
              <a:rPr sz="1100" dirty="0">
                <a:solidFill>
                  <a:srgbClr val="000000"/>
                </a:solidFill>
                <a:latin typeface="Calibri"/>
                <a:cs typeface="Calibri"/>
              </a:rPr>
              <a:t>I: Inspecionar</a:t>
            </a:r>
          </a:p>
        </p:txBody>
      </p:sp>
      <p:sp>
        <p:nvSpPr>
          <p:cNvPr id="50" name="object 39">
            <a:extLst>
              <a:ext uri="{FF2B5EF4-FFF2-40B4-BE49-F238E27FC236}">
                <a16:creationId xmlns:a16="http://schemas.microsoft.com/office/drawing/2014/main" id="{2DF78151-65E2-5028-7145-DEF9D8BAD2F4}"/>
              </a:ext>
            </a:extLst>
          </p:cNvPr>
          <p:cNvSpPr txBox="1"/>
          <p:nvPr/>
        </p:nvSpPr>
        <p:spPr>
          <a:xfrm>
            <a:off x="2856803" y="4827646"/>
            <a:ext cx="68953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spc="10" dirty="0">
                <a:solidFill>
                  <a:srgbClr val="000000"/>
                </a:solidFill>
                <a:latin typeface="Calibri"/>
                <a:cs typeface="Calibri"/>
              </a:rPr>
              <a:t>C:</a:t>
            </a:r>
            <a:r>
              <a:rPr sz="1100" dirty="0">
                <a:solidFill>
                  <a:srgbClr val="000000"/>
                </a:solidFill>
                <a:latin typeface="Calibri"/>
                <a:cs typeface="Calibri"/>
              </a:rPr>
              <a:t> Limpar</a:t>
            </a:r>
          </a:p>
        </p:txBody>
      </p:sp>
      <p:sp>
        <p:nvSpPr>
          <p:cNvPr id="51" name="object 40">
            <a:extLst>
              <a:ext uri="{FF2B5EF4-FFF2-40B4-BE49-F238E27FC236}">
                <a16:creationId xmlns:a16="http://schemas.microsoft.com/office/drawing/2014/main" id="{742B09BB-06CB-8BE2-C595-120F049939F2}"/>
              </a:ext>
            </a:extLst>
          </p:cNvPr>
          <p:cNvSpPr txBox="1"/>
          <p:nvPr/>
        </p:nvSpPr>
        <p:spPr>
          <a:xfrm>
            <a:off x="4206013" y="4827646"/>
            <a:ext cx="84462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 Substituir</a:t>
            </a:r>
          </a:p>
        </p:txBody>
      </p:sp>
      <p:sp>
        <p:nvSpPr>
          <p:cNvPr id="52" name="object 41">
            <a:extLst>
              <a:ext uri="{FF2B5EF4-FFF2-40B4-BE49-F238E27FC236}">
                <a16:creationId xmlns:a16="http://schemas.microsoft.com/office/drawing/2014/main" id="{2163CF12-3183-4A9D-BC24-B915F16AFA81}"/>
              </a:ext>
            </a:extLst>
          </p:cNvPr>
          <p:cNvSpPr txBox="1"/>
          <p:nvPr/>
        </p:nvSpPr>
        <p:spPr>
          <a:xfrm>
            <a:off x="5554662" y="4827646"/>
            <a:ext cx="8158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 Lubrificar</a:t>
            </a:r>
          </a:p>
        </p:txBody>
      </p:sp>
      <p:graphicFrame>
        <p:nvGraphicFramePr>
          <p:cNvPr id="48" name="Tabela 47">
            <a:extLst>
              <a:ext uri="{FF2B5EF4-FFF2-40B4-BE49-F238E27FC236}">
                <a16:creationId xmlns:a16="http://schemas.microsoft.com/office/drawing/2014/main" id="{DB4ACC35-AC20-0221-7644-9ADCCB58185A}"/>
              </a:ext>
            </a:extLst>
          </p:cNvPr>
          <p:cNvGraphicFramePr>
            <a:graphicFrameLocks noGrp="1"/>
          </p:cNvGraphicFramePr>
          <p:nvPr>
            <p:extLst>
              <p:ext uri="{D42A27DB-BD31-4B8C-83A1-F6EECF244321}">
                <p14:modId xmlns:p14="http://schemas.microsoft.com/office/powerpoint/2010/main" val="1939737100"/>
              </p:ext>
            </p:extLst>
          </p:nvPr>
        </p:nvGraphicFramePr>
        <p:xfrm>
          <a:off x="335723" y="1148482"/>
          <a:ext cx="6797676" cy="2561985"/>
        </p:xfrm>
        <a:graphic>
          <a:graphicData uri="http://schemas.openxmlformats.org/drawingml/2006/table">
            <a:tbl>
              <a:tblPr/>
              <a:tblGrid>
                <a:gridCol w="2341616">
                  <a:extLst>
                    <a:ext uri="{9D8B030D-6E8A-4147-A177-3AD203B41FA5}">
                      <a16:colId xmlns:a16="http://schemas.microsoft.com/office/drawing/2014/main" val="2384422991"/>
                    </a:ext>
                  </a:extLst>
                </a:gridCol>
                <a:gridCol w="1112559">
                  <a:extLst>
                    <a:ext uri="{9D8B030D-6E8A-4147-A177-3AD203B41FA5}">
                      <a16:colId xmlns:a16="http://schemas.microsoft.com/office/drawing/2014/main" val="2800974279"/>
                    </a:ext>
                  </a:extLst>
                </a:gridCol>
                <a:gridCol w="477643">
                  <a:extLst>
                    <a:ext uri="{9D8B030D-6E8A-4147-A177-3AD203B41FA5}">
                      <a16:colId xmlns:a16="http://schemas.microsoft.com/office/drawing/2014/main" val="4149821265"/>
                    </a:ext>
                  </a:extLst>
                </a:gridCol>
                <a:gridCol w="477643">
                  <a:extLst>
                    <a:ext uri="{9D8B030D-6E8A-4147-A177-3AD203B41FA5}">
                      <a16:colId xmlns:a16="http://schemas.microsoft.com/office/drawing/2014/main" val="3301926484"/>
                    </a:ext>
                  </a:extLst>
                </a:gridCol>
                <a:gridCol w="477643">
                  <a:extLst>
                    <a:ext uri="{9D8B030D-6E8A-4147-A177-3AD203B41FA5}">
                      <a16:colId xmlns:a16="http://schemas.microsoft.com/office/drawing/2014/main" val="221285690"/>
                    </a:ext>
                  </a:extLst>
                </a:gridCol>
                <a:gridCol w="477643">
                  <a:extLst>
                    <a:ext uri="{9D8B030D-6E8A-4147-A177-3AD203B41FA5}">
                      <a16:colId xmlns:a16="http://schemas.microsoft.com/office/drawing/2014/main" val="1056327010"/>
                    </a:ext>
                  </a:extLst>
                </a:gridCol>
                <a:gridCol w="477643">
                  <a:extLst>
                    <a:ext uri="{9D8B030D-6E8A-4147-A177-3AD203B41FA5}">
                      <a16:colId xmlns:a16="http://schemas.microsoft.com/office/drawing/2014/main" val="3723350902"/>
                    </a:ext>
                  </a:extLst>
                </a:gridCol>
                <a:gridCol w="477643">
                  <a:extLst>
                    <a:ext uri="{9D8B030D-6E8A-4147-A177-3AD203B41FA5}">
                      <a16:colId xmlns:a16="http://schemas.microsoft.com/office/drawing/2014/main" val="3732460598"/>
                    </a:ext>
                  </a:extLst>
                </a:gridCol>
                <a:gridCol w="477643">
                  <a:extLst>
                    <a:ext uri="{9D8B030D-6E8A-4147-A177-3AD203B41FA5}">
                      <a16:colId xmlns:a16="http://schemas.microsoft.com/office/drawing/2014/main" val="808742816"/>
                    </a:ext>
                  </a:extLst>
                </a:gridCol>
              </a:tblGrid>
              <a:tr h="140480">
                <a:tc gridSpan="9">
                  <a:txBody>
                    <a:bodyPr/>
                    <a:lstStyle/>
                    <a:p>
                      <a:pPr algn="ctr" fontAlgn="b">
                        <a:buNone/>
                      </a:pPr>
                      <a:r>
                        <a:rPr lang="pt-BR" sz="1050" b="1" i="0" u="none" strike="noStrike">
                          <a:solidFill>
                            <a:srgbClr val="000000"/>
                          </a:solidFill>
                          <a:effectLst/>
                          <a:latin typeface="Aptos Narrow" panose="020B0004020202020204" pitchFamily="34" charset="0"/>
                        </a:rPr>
                        <a:t>Tabela de manutenção periódica (2/3)</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14228547"/>
                  </a:ext>
                </a:extLst>
              </a:tr>
              <a:tr h="112384">
                <a:tc>
                  <a:txBody>
                    <a:bodyPr/>
                    <a:lstStyle/>
                    <a:p>
                      <a:pPr algn="ctr" fontAlgn="b">
                        <a:buNone/>
                      </a:pPr>
                      <a:r>
                        <a:rPr lang="pt-BR" sz="900" b="0" i="0" u="none" strike="noStrike">
                          <a:solidFill>
                            <a:srgbClr val="000000"/>
                          </a:solidFill>
                          <a:effectLst/>
                          <a:latin typeface="Aptos Narrow" panose="020B0004020202020204" pitchFamily="34" charset="0"/>
                        </a:rPr>
                        <a:t>Elementos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900" b="0" i="0" u="none" strike="noStrike">
                          <a:solidFill>
                            <a:srgbClr val="000000"/>
                          </a:solidFill>
                          <a:effectLst/>
                          <a:latin typeface="Aptos Narrow" panose="020B0004020202020204" pitchFamily="34" charset="0"/>
                        </a:rPr>
                        <a:t>Intervalo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6.000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12.000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18.000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24.000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30.000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36.000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765949286"/>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Folga de válvulas</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Verificar a cada 24.000  km</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6922942"/>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Velas de ignição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5775419"/>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Elemento do filtro de ar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I/C</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I/C</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I/C</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I/C</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0247459"/>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Funcionamento do acelerador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2313444"/>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Funcionamento da embreagem</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5108531"/>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Rolamento da direção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555115"/>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Rodas dianteira/traseira, raios, rolamentos e  fixação da coroa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1652721"/>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Pivos pedaleiras condutor/passageiro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9401994"/>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Eixos descansos lateral/central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2238105"/>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Eixo do pedal e manetes de freio e embreagem</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1185006"/>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Rolamentos do sistema de link da suspensão traseira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8788066"/>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Rolamento do braço oscilante</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907879"/>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Corrente de transmissão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4901135"/>
                  </a:ext>
                </a:extLst>
              </a:tr>
            </a:tbl>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96468" y="593852"/>
            <a:ext cx="6304787" cy="19811"/>
          </a:xfrm>
          <a:prstGeom prst="rect">
            <a:avLst/>
          </a:prstGeom>
          <a:blipFill>
            <a:blip r:embed="rId2" cstate="print"/>
            <a:stretch>
              <a:fillRect/>
            </a:stretch>
          </a:blipFill>
        </p:spPr>
        <p:txBody>
          <a:bodyPr wrap="square" lIns="0" tIns="0" rIns="0" bIns="0" rtlCol="0">
            <a:spAutoFit/>
          </a:bodyPr>
          <a:lstStyle/>
          <a:p>
            <a:endParaRPr/>
          </a:p>
        </p:txBody>
      </p:sp>
      <p:sp>
        <p:nvSpPr>
          <p:cNvPr id="38" name="object 38"/>
          <p:cNvSpPr txBox="1"/>
          <p:nvPr/>
        </p:nvSpPr>
        <p:spPr>
          <a:xfrm>
            <a:off x="684275" y="3935060"/>
            <a:ext cx="916414" cy="405864"/>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LEGENDA:</a:t>
            </a:r>
          </a:p>
          <a:p>
            <a:pPr marL="0" marR="0">
              <a:lnSpc>
                <a:spcPts val="1347"/>
              </a:lnSpc>
              <a:spcBef>
                <a:spcPts val="250"/>
              </a:spcBef>
              <a:spcAft>
                <a:spcPts val="0"/>
              </a:spcAft>
            </a:pPr>
            <a:r>
              <a:rPr sz="1100" dirty="0">
                <a:solidFill>
                  <a:srgbClr val="000000"/>
                </a:solidFill>
                <a:latin typeface="Calibri"/>
                <a:cs typeface="Calibri"/>
              </a:rPr>
              <a:t>I: Inspecionar</a:t>
            </a:r>
          </a:p>
        </p:txBody>
      </p:sp>
      <p:sp>
        <p:nvSpPr>
          <p:cNvPr id="39" name="object 39"/>
          <p:cNvSpPr txBox="1"/>
          <p:nvPr/>
        </p:nvSpPr>
        <p:spPr>
          <a:xfrm>
            <a:off x="2031802" y="4131656"/>
            <a:ext cx="68953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spc="10" dirty="0">
                <a:solidFill>
                  <a:srgbClr val="000000"/>
                </a:solidFill>
                <a:latin typeface="Calibri"/>
                <a:cs typeface="Calibri"/>
              </a:rPr>
              <a:t>C:</a:t>
            </a:r>
            <a:r>
              <a:rPr sz="1100" dirty="0">
                <a:solidFill>
                  <a:srgbClr val="000000"/>
                </a:solidFill>
                <a:latin typeface="Calibri"/>
                <a:cs typeface="Calibri"/>
              </a:rPr>
              <a:t> Limpar</a:t>
            </a:r>
          </a:p>
        </p:txBody>
      </p:sp>
      <p:sp>
        <p:nvSpPr>
          <p:cNvPr id="40" name="object 40"/>
          <p:cNvSpPr txBox="1"/>
          <p:nvPr/>
        </p:nvSpPr>
        <p:spPr>
          <a:xfrm>
            <a:off x="3381012" y="4131656"/>
            <a:ext cx="844621"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R: Substituir</a:t>
            </a:r>
          </a:p>
        </p:txBody>
      </p:sp>
      <p:sp>
        <p:nvSpPr>
          <p:cNvPr id="41" name="object 41"/>
          <p:cNvSpPr txBox="1"/>
          <p:nvPr/>
        </p:nvSpPr>
        <p:spPr>
          <a:xfrm>
            <a:off x="4729661" y="4131656"/>
            <a:ext cx="815876"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L: Lubrificar</a:t>
            </a:r>
          </a:p>
        </p:txBody>
      </p:sp>
      <p:sp>
        <p:nvSpPr>
          <p:cNvPr id="42" name="object 42"/>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129</a:t>
            </a:r>
          </a:p>
        </p:txBody>
      </p:sp>
      <p:graphicFrame>
        <p:nvGraphicFramePr>
          <p:cNvPr id="45" name="Tabela 44">
            <a:extLst>
              <a:ext uri="{FF2B5EF4-FFF2-40B4-BE49-F238E27FC236}">
                <a16:creationId xmlns:a16="http://schemas.microsoft.com/office/drawing/2014/main" id="{8B7255E9-4FCD-5B38-2CCA-242E29607550}"/>
              </a:ext>
            </a:extLst>
          </p:cNvPr>
          <p:cNvGraphicFramePr>
            <a:graphicFrameLocks noGrp="1"/>
          </p:cNvGraphicFramePr>
          <p:nvPr>
            <p:extLst>
              <p:ext uri="{D42A27DB-BD31-4B8C-83A1-F6EECF244321}">
                <p14:modId xmlns:p14="http://schemas.microsoft.com/office/powerpoint/2010/main" val="2838608080"/>
              </p:ext>
            </p:extLst>
          </p:nvPr>
        </p:nvGraphicFramePr>
        <p:xfrm>
          <a:off x="379412" y="1090590"/>
          <a:ext cx="6797676" cy="2141139"/>
        </p:xfrm>
        <a:graphic>
          <a:graphicData uri="http://schemas.openxmlformats.org/drawingml/2006/table">
            <a:tbl>
              <a:tblPr/>
              <a:tblGrid>
                <a:gridCol w="2341616">
                  <a:extLst>
                    <a:ext uri="{9D8B030D-6E8A-4147-A177-3AD203B41FA5}">
                      <a16:colId xmlns:a16="http://schemas.microsoft.com/office/drawing/2014/main" val="1228726547"/>
                    </a:ext>
                  </a:extLst>
                </a:gridCol>
                <a:gridCol w="1112559">
                  <a:extLst>
                    <a:ext uri="{9D8B030D-6E8A-4147-A177-3AD203B41FA5}">
                      <a16:colId xmlns:a16="http://schemas.microsoft.com/office/drawing/2014/main" val="3085806116"/>
                    </a:ext>
                  </a:extLst>
                </a:gridCol>
                <a:gridCol w="477643">
                  <a:extLst>
                    <a:ext uri="{9D8B030D-6E8A-4147-A177-3AD203B41FA5}">
                      <a16:colId xmlns:a16="http://schemas.microsoft.com/office/drawing/2014/main" val="1645864043"/>
                    </a:ext>
                  </a:extLst>
                </a:gridCol>
                <a:gridCol w="477643">
                  <a:extLst>
                    <a:ext uri="{9D8B030D-6E8A-4147-A177-3AD203B41FA5}">
                      <a16:colId xmlns:a16="http://schemas.microsoft.com/office/drawing/2014/main" val="189834905"/>
                    </a:ext>
                  </a:extLst>
                </a:gridCol>
                <a:gridCol w="477643">
                  <a:extLst>
                    <a:ext uri="{9D8B030D-6E8A-4147-A177-3AD203B41FA5}">
                      <a16:colId xmlns:a16="http://schemas.microsoft.com/office/drawing/2014/main" val="3572988835"/>
                    </a:ext>
                  </a:extLst>
                </a:gridCol>
                <a:gridCol w="477643">
                  <a:extLst>
                    <a:ext uri="{9D8B030D-6E8A-4147-A177-3AD203B41FA5}">
                      <a16:colId xmlns:a16="http://schemas.microsoft.com/office/drawing/2014/main" val="2956105325"/>
                    </a:ext>
                  </a:extLst>
                </a:gridCol>
                <a:gridCol w="477643">
                  <a:extLst>
                    <a:ext uri="{9D8B030D-6E8A-4147-A177-3AD203B41FA5}">
                      <a16:colId xmlns:a16="http://schemas.microsoft.com/office/drawing/2014/main" val="1123140541"/>
                    </a:ext>
                  </a:extLst>
                </a:gridCol>
                <a:gridCol w="477643">
                  <a:extLst>
                    <a:ext uri="{9D8B030D-6E8A-4147-A177-3AD203B41FA5}">
                      <a16:colId xmlns:a16="http://schemas.microsoft.com/office/drawing/2014/main" val="3955264650"/>
                    </a:ext>
                  </a:extLst>
                </a:gridCol>
                <a:gridCol w="477643">
                  <a:extLst>
                    <a:ext uri="{9D8B030D-6E8A-4147-A177-3AD203B41FA5}">
                      <a16:colId xmlns:a16="http://schemas.microsoft.com/office/drawing/2014/main" val="3387805895"/>
                    </a:ext>
                  </a:extLst>
                </a:gridCol>
              </a:tblGrid>
              <a:tr h="140480">
                <a:tc gridSpan="9">
                  <a:txBody>
                    <a:bodyPr/>
                    <a:lstStyle/>
                    <a:p>
                      <a:pPr algn="ctr" fontAlgn="b">
                        <a:buNone/>
                      </a:pPr>
                      <a:r>
                        <a:rPr lang="pt-BR" sz="1050" b="1" i="0" u="none" strike="noStrike">
                          <a:solidFill>
                            <a:srgbClr val="000000"/>
                          </a:solidFill>
                          <a:effectLst/>
                          <a:latin typeface="Aptos Narrow" panose="020B0004020202020204" pitchFamily="34" charset="0"/>
                        </a:rPr>
                        <a:t>Tabela de manutenção periódica (3/3)</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410974637"/>
                  </a:ext>
                </a:extLst>
              </a:tr>
              <a:tr h="112384">
                <a:tc>
                  <a:txBody>
                    <a:bodyPr/>
                    <a:lstStyle/>
                    <a:p>
                      <a:pPr algn="ctr" fontAlgn="b">
                        <a:buNone/>
                      </a:pPr>
                      <a:r>
                        <a:rPr lang="pt-BR" sz="900" b="0" i="0" u="none" strike="noStrike">
                          <a:solidFill>
                            <a:srgbClr val="000000"/>
                          </a:solidFill>
                          <a:effectLst/>
                          <a:latin typeface="Aptos Narrow" panose="020B0004020202020204" pitchFamily="34" charset="0"/>
                        </a:rPr>
                        <a:t>Elementos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buNone/>
                      </a:pPr>
                      <a:r>
                        <a:rPr lang="pt-BR" sz="900" b="0" i="0" u="none" strike="noStrike">
                          <a:solidFill>
                            <a:srgbClr val="000000"/>
                          </a:solidFill>
                          <a:effectLst/>
                          <a:latin typeface="Aptos Narrow" panose="020B0004020202020204" pitchFamily="34" charset="0"/>
                        </a:rPr>
                        <a:t>Intervalo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6.000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12.000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18.000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24.000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30.000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buNone/>
                      </a:pPr>
                      <a:r>
                        <a:rPr lang="pt-BR" sz="900" b="0" i="0" u="none" strike="noStrike">
                          <a:solidFill>
                            <a:srgbClr val="000000"/>
                          </a:solidFill>
                          <a:effectLst/>
                          <a:latin typeface="Aptos Narrow" panose="020B0004020202020204" pitchFamily="34" charset="0"/>
                        </a:rPr>
                        <a:t>36.000</a:t>
                      </a:r>
                    </a:p>
                  </a:txBody>
                  <a:tcPr marL="4683" marR="4683" marT="46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454744535"/>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Tensão da bateria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0112269"/>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Linhas de freio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8330331"/>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Troca dos fluídos de freios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 cada 2 anos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4600627"/>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Nível do fluído de freios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9665302"/>
                  </a:ext>
                </a:extLst>
              </a:tr>
              <a:tr h="210720">
                <a:tc>
                  <a:txBody>
                    <a:bodyPr/>
                    <a:lstStyle/>
                    <a:p>
                      <a:pPr algn="l" fontAlgn="b">
                        <a:buNone/>
                      </a:pPr>
                      <a:r>
                        <a:rPr lang="pt-BR" sz="900" b="0" i="0" u="none" strike="noStrike">
                          <a:solidFill>
                            <a:srgbClr val="000000"/>
                          </a:solidFill>
                          <a:effectLst/>
                          <a:latin typeface="Aptos Narrow" panose="020B0004020202020204" pitchFamily="34" charset="0"/>
                        </a:rPr>
                        <a:t> Pastilhas de freio dianteiras e traseira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Não ultrapassar o limite de desgaste</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8184077"/>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Interruptor de luz de freio dianteiro e traseiro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5144109"/>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Sistema de evaporação de gases de combustível</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9228015"/>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Reaperto geral dos parafusos e uniões da motocicleta</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3003842"/>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Vazamentos nas suspensões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9872846"/>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Rodas</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I</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729807"/>
                  </a:ext>
                </a:extLst>
              </a:tr>
              <a:tr h="112384">
                <a:tc>
                  <a:txBody>
                    <a:bodyPr/>
                    <a:lstStyle/>
                    <a:p>
                      <a:pPr algn="l" fontAlgn="b">
                        <a:buNone/>
                      </a:pPr>
                      <a:r>
                        <a:rPr lang="pt-BR" sz="900" b="0" i="0" u="none" strike="noStrike">
                          <a:solidFill>
                            <a:srgbClr val="000000"/>
                          </a:solidFill>
                          <a:effectLst/>
                          <a:latin typeface="Aptos Narrow" panose="020B0004020202020204" pitchFamily="34" charset="0"/>
                        </a:rPr>
                        <a:t> Óleo de suspensão</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R</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900" b="0" i="0" u="none" strike="noStrike">
                          <a:solidFill>
                            <a:srgbClr val="000000"/>
                          </a:solidFill>
                          <a:effectLst/>
                          <a:latin typeface="Aptos Narrow" panose="020B0004020202020204" pitchFamily="34" charset="0"/>
                        </a:rPr>
                        <a:t> </a:t>
                      </a:r>
                    </a:p>
                  </a:txBody>
                  <a:tcPr marL="4683" marR="4683" marT="4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3197763"/>
                  </a:ext>
                </a:extLst>
              </a:tr>
            </a:tbl>
          </a:graphicData>
        </a:graphic>
      </p:graphicFrame>
      <p:sp>
        <p:nvSpPr>
          <p:cNvPr id="3" name="object 4">
            <a:extLst>
              <a:ext uri="{FF2B5EF4-FFF2-40B4-BE49-F238E27FC236}">
                <a16:creationId xmlns:a16="http://schemas.microsoft.com/office/drawing/2014/main" id="{CF3398DE-1A79-3214-9E63-EC29B010FA4D}"/>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576072" y="1016000"/>
            <a:ext cx="6301740" cy="2423160"/>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5821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4" name="object 4"/>
          <p:cNvSpPr txBox="1"/>
          <p:nvPr/>
        </p:nvSpPr>
        <p:spPr>
          <a:xfrm>
            <a:off x="576072" y="388712"/>
            <a:ext cx="2555239"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Voge 525DSX</a:t>
            </a:r>
            <a:r>
              <a:rPr sz="1100" b="1" spc="16" dirty="0">
                <a:solidFill>
                  <a:srgbClr val="000000"/>
                </a:solidFill>
                <a:latin typeface="Calibri"/>
                <a:cs typeface="Calibri"/>
              </a:rPr>
              <a:t> </a:t>
            </a:r>
            <a:r>
              <a:rPr sz="1100" b="1" dirty="0">
                <a:solidFill>
                  <a:srgbClr val="000000"/>
                </a:solidFill>
                <a:latin typeface="Calibri"/>
                <a:cs typeface="Calibri"/>
              </a:rPr>
              <a:t>E5+</a:t>
            </a:r>
          </a:p>
        </p:txBody>
      </p:sp>
      <p:sp>
        <p:nvSpPr>
          <p:cNvPr id="5" name="object 5"/>
          <p:cNvSpPr txBox="1"/>
          <p:nvPr/>
        </p:nvSpPr>
        <p:spPr>
          <a:xfrm>
            <a:off x="576072" y="730733"/>
            <a:ext cx="6219396" cy="205184"/>
          </a:xfrm>
          <a:prstGeom prst="rect">
            <a:avLst/>
          </a:prstGeom>
        </p:spPr>
        <p:txBody>
          <a:bodyPr vert="horz" wrap="square" lIns="0" tIns="0" rIns="0" bIns="0" rtlCol="0">
            <a:spAutoFit/>
          </a:bodyPr>
          <a:lstStyle/>
          <a:p>
            <a:pPr marL="0" marR="0">
              <a:lnSpc>
                <a:spcPts val="1646"/>
              </a:lnSpc>
              <a:spcBef>
                <a:spcPts val="0"/>
              </a:spcBef>
              <a:spcAft>
                <a:spcPts val="0"/>
              </a:spcAft>
            </a:pPr>
            <a:r>
              <a:rPr lang="pt-BR" sz="1400" b="1" spc="-32">
                <a:solidFill>
                  <a:srgbClr val="365F91"/>
                </a:solidFill>
                <a:latin typeface="Cambria"/>
                <a:cs typeface="Cambria"/>
              </a:rPr>
              <a:t>Torques</a:t>
            </a:r>
            <a:r>
              <a:rPr sz="1400" b="1" spc="-34">
                <a:solidFill>
                  <a:srgbClr val="365F91"/>
                </a:solidFill>
                <a:latin typeface="Cambria"/>
                <a:cs typeface="Cambria"/>
              </a:rPr>
              <a:t> </a:t>
            </a:r>
            <a:r>
              <a:rPr sz="1400" b="1" dirty="0">
                <a:solidFill>
                  <a:srgbClr val="365F91"/>
                </a:solidFill>
                <a:latin typeface="Cambria"/>
                <a:cs typeface="Cambria"/>
              </a:rPr>
              <a:t>de</a:t>
            </a:r>
            <a:r>
              <a:rPr sz="1400" b="1" spc="-61" dirty="0">
                <a:solidFill>
                  <a:srgbClr val="365F91"/>
                </a:solidFill>
                <a:latin typeface="Cambria"/>
                <a:cs typeface="Cambria"/>
              </a:rPr>
              <a:t> </a:t>
            </a:r>
            <a:r>
              <a:rPr sz="1400" b="1" spc="-32" dirty="0">
                <a:solidFill>
                  <a:srgbClr val="365F91"/>
                </a:solidFill>
                <a:latin typeface="Cambria"/>
                <a:cs typeface="Cambria"/>
              </a:rPr>
              <a:t>aperto</a:t>
            </a:r>
            <a:r>
              <a:rPr sz="1400" b="1" spc="-21" dirty="0">
                <a:solidFill>
                  <a:srgbClr val="365F91"/>
                </a:solidFill>
                <a:latin typeface="Cambria"/>
                <a:cs typeface="Cambria"/>
              </a:rPr>
              <a:t> </a:t>
            </a:r>
            <a:r>
              <a:rPr sz="1400" b="1" spc="-27" dirty="0">
                <a:solidFill>
                  <a:srgbClr val="365F91"/>
                </a:solidFill>
                <a:latin typeface="Cambria"/>
                <a:cs typeface="Cambria"/>
              </a:rPr>
              <a:t>das</a:t>
            </a:r>
            <a:r>
              <a:rPr sz="1400" b="1" spc="-39" dirty="0">
                <a:solidFill>
                  <a:srgbClr val="365F91"/>
                </a:solidFill>
                <a:latin typeface="Cambria"/>
                <a:cs typeface="Cambria"/>
              </a:rPr>
              <a:t> </a:t>
            </a:r>
            <a:r>
              <a:rPr sz="1400" b="1" spc="-30" dirty="0">
                <a:solidFill>
                  <a:srgbClr val="365F91"/>
                </a:solidFill>
                <a:latin typeface="Cambria"/>
                <a:cs typeface="Cambria"/>
              </a:rPr>
              <a:t>uniões</a:t>
            </a:r>
            <a:r>
              <a:rPr sz="1400" b="1" spc="-22" dirty="0">
                <a:solidFill>
                  <a:srgbClr val="365F91"/>
                </a:solidFill>
                <a:latin typeface="Cambria"/>
                <a:cs typeface="Cambria"/>
              </a:rPr>
              <a:t> </a:t>
            </a:r>
            <a:r>
              <a:rPr sz="1400" b="1" spc="-35" dirty="0">
                <a:solidFill>
                  <a:srgbClr val="365F91"/>
                </a:solidFill>
                <a:latin typeface="Cambria"/>
                <a:cs typeface="Cambria"/>
              </a:rPr>
              <a:t>mais</a:t>
            </a:r>
            <a:r>
              <a:rPr sz="1400" b="1" spc="-17" dirty="0">
                <a:solidFill>
                  <a:srgbClr val="365F91"/>
                </a:solidFill>
                <a:latin typeface="Cambria"/>
                <a:cs typeface="Cambria"/>
              </a:rPr>
              <a:t> </a:t>
            </a:r>
            <a:r>
              <a:rPr sz="1400" b="1" spc="-29" dirty="0">
                <a:solidFill>
                  <a:srgbClr val="365F91"/>
                </a:solidFill>
                <a:latin typeface="Cambria"/>
                <a:cs typeface="Cambria"/>
              </a:rPr>
              <a:t>importantes</a:t>
            </a:r>
            <a:r>
              <a:rPr sz="1400" b="1" spc="-37" dirty="0">
                <a:solidFill>
                  <a:srgbClr val="365F91"/>
                </a:solidFill>
                <a:latin typeface="Cambria"/>
                <a:cs typeface="Cambria"/>
              </a:rPr>
              <a:t> </a:t>
            </a:r>
            <a:r>
              <a:rPr sz="1400" b="1" spc="-36" dirty="0">
                <a:solidFill>
                  <a:srgbClr val="365F91"/>
                </a:solidFill>
                <a:latin typeface="Cambria"/>
                <a:cs typeface="Cambria"/>
              </a:rPr>
              <a:t>do</a:t>
            </a:r>
            <a:r>
              <a:rPr sz="1400" b="1" spc="-17" dirty="0">
                <a:solidFill>
                  <a:srgbClr val="365F91"/>
                </a:solidFill>
                <a:latin typeface="Cambria"/>
                <a:cs typeface="Cambria"/>
              </a:rPr>
              <a:t> </a:t>
            </a:r>
            <a:r>
              <a:rPr sz="1400" b="1" spc="-27" dirty="0">
                <a:solidFill>
                  <a:srgbClr val="365F91"/>
                </a:solidFill>
                <a:latin typeface="Cambria"/>
                <a:cs typeface="Cambria"/>
              </a:rPr>
              <a:t>modelo</a:t>
            </a:r>
            <a:r>
              <a:rPr sz="1400" b="1" spc="-39" dirty="0">
                <a:solidFill>
                  <a:srgbClr val="365F91"/>
                </a:solidFill>
                <a:latin typeface="Cambria"/>
                <a:cs typeface="Cambria"/>
              </a:rPr>
              <a:t> </a:t>
            </a:r>
            <a:r>
              <a:rPr sz="1400" b="1" spc="-33" dirty="0">
                <a:solidFill>
                  <a:srgbClr val="365F91"/>
                </a:solidFill>
                <a:latin typeface="Cambria"/>
                <a:cs typeface="Cambria"/>
              </a:rPr>
              <a:t>VOGE</a:t>
            </a:r>
            <a:r>
              <a:rPr sz="1400" b="1" spc="-17" dirty="0">
                <a:solidFill>
                  <a:srgbClr val="365F91"/>
                </a:solidFill>
                <a:latin typeface="Cambria"/>
                <a:cs typeface="Cambria"/>
              </a:rPr>
              <a:t> </a:t>
            </a:r>
            <a:r>
              <a:rPr sz="1400" b="1" spc="-30" dirty="0">
                <a:solidFill>
                  <a:srgbClr val="365F91"/>
                </a:solidFill>
                <a:latin typeface="Cambria"/>
                <a:cs typeface="Cambria"/>
              </a:rPr>
              <a:t>525DSX</a:t>
            </a:r>
            <a:r>
              <a:rPr sz="1400" b="1" spc="-35" dirty="0">
                <a:solidFill>
                  <a:srgbClr val="365F91"/>
                </a:solidFill>
                <a:latin typeface="Cambria"/>
                <a:cs typeface="Cambria"/>
              </a:rPr>
              <a:t> </a:t>
            </a:r>
            <a:r>
              <a:rPr sz="1400" b="1" spc="-26" dirty="0">
                <a:solidFill>
                  <a:srgbClr val="365F91"/>
                </a:solidFill>
                <a:latin typeface="Cambria"/>
                <a:cs typeface="Cambria"/>
              </a:rPr>
              <a:t>E5+</a:t>
            </a:r>
          </a:p>
        </p:txBody>
      </p:sp>
      <p:sp>
        <p:nvSpPr>
          <p:cNvPr id="6" name="object 6"/>
          <p:cNvSpPr txBox="1"/>
          <p:nvPr/>
        </p:nvSpPr>
        <p:spPr>
          <a:xfrm>
            <a:off x="681228" y="1021669"/>
            <a:ext cx="305767" cy="1018512"/>
          </a:xfrm>
          <a:prstGeom prst="rect">
            <a:avLst/>
          </a:prstGeom>
        </p:spPr>
        <p:txBody>
          <a:bodyPr vert="horz" wrap="square" lIns="0" tIns="0" rIns="0" bIns="0" rtlCol="0">
            <a:spAutoFit/>
          </a:bodyPr>
          <a:lstStyle/>
          <a:p>
            <a:pPr marL="0" marR="0">
              <a:lnSpc>
                <a:spcPts val="1342"/>
              </a:lnSpc>
              <a:spcBef>
                <a:spcPts val="0"/>
              </a:spcBef>
              <a:spcAft>
                <a:spcPts val="0"/>
              </a:spcAft>
            </a:pPr>
            <a:r>
              <a:rPr sz="1100" b="1" dirty="0">
                <a:solidFill>
                  <a:srgbClr val="000000"/>
                </a:solidFill>
                <a:latin typeface="Calibri"/>
                <a:cs typeface="Calibri"/>
              </a:rPr>
              <a:t>Nº</a:t>
            </a:r>
          </a:p>
          <a:p>
            <a:pPr marL="41147" marR="0">
              <a:lnSpc>
                <a:spcPts val="1342"/>
              </a:lnSpc>
              <a:spcBef>
                <a:spcPts val="298"/>
              </a:spcBef>
              <a:spcAft>
                <a:spcPts val="0"/>
              </a:spcAft>
            </a:pPr>
            <a:r>
              <a:rPr sz="1100" dirty="0">
                <a:solidFill>
                  <a:srgbClr val="000000"/>
                </a:solidFill>
                <a:latin typeface="Calibri"/>
                <a:cs typeface="Calibri"/>
              </a:rPr>
              <a:t>1</a:t>
            </a:r>
          </a:p>
          <a:p>
            <a:pPr marL="41147" marR="0">
              <a:lnSpc>
                <a:spcPts val="1342"/>
              </a:lnSpc>
              <a:spcBef>
                <a:spcPts val="286"/>
              </a:spcBef>
              <a:spcAft>
                <a:spcPts val="0"/>
              </a:spcAft>
            </a:pPr>
            <a:r>
              <a:rPr sz="1100" dirty="0">
                <a:solidFill>
                  <a:srgbClr val="000000"/>
                </a:solidFill>
                <a:latin typeface="Calibri"/>
                <a:cs typeface="Calibri"/>
              </a:rPr>
              <a:t>2</a:t>
            </a:r>
          </a:p>
          <a:p>
            <a:pPr marL="41147" marR="0">
              <a:lnSpc>
                <a:spcPts val="1342"/>
              </a:lnSpc>
              <a:spcBef>
                <a:spcPts val="298"/>
              </a:spcBef>
              <a:spcAft>
                <a:spcPts val="0"/>
              </a:spcAft>
            </a:pPr>
            <a:r>
              <a:rPr sz="1100" dirty="0">
                <a:solidFill>
                  <a:srgbClr val="000000"/>
                </a:solidFill>
                <a:latin typeface="Calibri"/>
                <a:cs typeface="Calibri"/>
              </a:rPr>
              <a:t>3</a:t>
            </a:r>
          </a:p>
          <a:p>
            <a:pPr marL="41147" marR="0">
              <a:lnSpc>
                <a:spcPts val="1342"/>
              </a:lnSpc>
              <a:spcBef>
                <a:spcPts val="298"/>
              </a:spcBef>
              <a:spcAft>
                <a:spcPts val="0"/>
              </a:spcAft>
            </a:pPr>
            <a:r>
              <a:rPr sz="1100" dirty="0">
                <a:solidFill>
                  <a:srgbClr val="000000"/>
                </a:solidFill>
                <a:latin typeface="Calibri"/>
                <a:cs typeface="Calibri"/>
              </a:rPr>
              <a:t>4</a:t>
            </a:r>
          </a:p>
        </p:txBody>
      </p:sp>
      <p:sp>
        <p:nvSpPr>
          <p:cNvPr id="7" name="object 7"/>
          <p:cNvSpPr txBox="1"/>
          <p:nvPr/>
        </p:nvSpPr>
        <p:spPr>
          <a:xfrm>
            <a:off x="1799844" y="1021669"/>
            <a:ext cx="1395882" cy="411960"/>
          </a:xfrm>
          <a:prstGeom prst="rect">
            <a:avLst/>
          </a:prstGeom>
        </p:spPr>
        <p:txBody>
          <a:bodyPr vert="horz" wrap="square" lIns="0" tIns="0" rIns="0" bIns="0" rtlCol="0">
            <a:spAutoFit/>
          </a:bodyPr>
          <a:lstStyle/>
          <a:p>
            <a:pPr marL="448056" marR="0">
              <a:lnSpc>
                <a:spcPts val="1342"/>
              </a:lnSpc>
              <a:spcBef>
                <a:spcPts val="0"/>
              </a:spcBef>
              <a:spcAft>
                <a:spcPts val="0"/>
              </a:spcAft>
            </a:pPr>
            <a:r>
              <a:rPr sz="1100" b="1" dirty="0">
                <a:solidFill>
                  <a:srgbClr val="000000"/>
                </a:solidFill>
                <a:latin typeface="Calibri"/>
                <a:cs typeface="Calibri"/>
              </a:rPr>
              <a:t>União</a:t>
            </a:r>
          </a:p>
          <a:p>
            <a:pPr marL="0" marR="0">
              <a:lnSpc>
                <a:spcPts val="1342"/>
              </a:lnSpc>
              <a:spcBef>
                <a:spcPts val="298"/>
              </a:spcBef>
              <a:spcAft>
                <a:spcPts val="0"/>
              </a:spcAft>
            </a:pPr>
            <a:r>
              <a:rPr sz="1100" dirty="0">
                <a:solidFill>
                  <a:srgbClr val="000000"/>
                </a:solidFill>
                <a:latin typeface="Calibri"/>
                <a:cs typeface="Calibri"/>
              </a:rPr>
              <a:t>Eixo da roda</a:t>
            </a:r>
            <a:r>
              <a:rPr sz="1100" spc="-18" dirty="0">
                <a:solidFill>
                  <a:srgbClr val="000000"/>
                </a:solidFill>
                <a:latin typeface="Calibri"/>
                <a:cs typeface="Calibri"/>
              </a:rPr>
              <a:t> </a:t>
            </a:r>
            <a:r>
              <a:rPr sz="1100" dirty="0">
                <a:solidFill>
                  <a:srgbClr val="000000"/>
                </a:solidFill>
                <a:latin typeface="Calibri"/>
                <a:cs typeface="Calibri"/>
              </a:rPr>
              <a:t>dianteira</a:t>
            </a:r>
          </a:p>
        </p:txBody>
      </p:sp>
      <p:sp>
        <p:nvSpPr>
          <p:cNvPr id="8" name="object 8"/>
          <p:cNvSpPr txBox="1"/>
          <p:nvPr/>
        </p:nvSpPr>
        <p:spPr>
          <a:xfrm>
            <a:off x="4087368" y="1021669"/>
            <a:ext cx="490560" cy="613128"/>
          </a:xfrm>
          <a:prstGeom prst="rect">
            <a:avLst/>
          </a:prstGeom>
        </p:spPr>
        <p:txBody>
          <a:bodyPr vert="horz" wrap="square" lIns="0" tIns="0" rIns="0" bIns="0" rtlCol="0">
            <a:spAutoFit/>
          </a:bodyPr>
          <a:lstStyle/>
          <a:p>
            <a:pPr marL="0" marR="0">
              <a:lnSpc>
                <a:spcPts val="1342"/>
              </a:lnSpc>
              <a:spcBef>
                <a:spcPts val="0"/>
              </a:spcBef>
              <a:spcAft>
                <a:spcPts val="0"/>
              </a:spcAft>
            </a:pPr>
            <a:r>
              <a:rPr sz="1100" b="1" dirty="0">
                <a:solidFill>
                  <a:srgbClr val="000000"/>
                </a:solidFill>
                <a:latin typeface="Calibri"/>
                <a:cs typeface="Calibri"/>
              </a:rPr>
              <a:t>Rosca</a:t>
            </a:r>
          </a:p>
          <a:p>
            <a:pPr marL="38100" marR="0">
              <a:lnSpc>
                <a:spcPts val="1342"/>
              </a:lnSpc>
              <a:spcBef>
                <a:spcPts val="298"/>
              </a:spcBef>
              <a:spcAft>
                <a:spcPts val="0"/>
              </a:spcAft>
            </a:pPr>
            <a:r>
              <a:rPr sz="1100" dirty="0">
                <a:solidFill>
                  <a:srgbClr val="000000"/>
                </a:solidFill>
                <a:latin typeface="Calibri"/>
                <a:cs typeface="Calibri"/>
              </a:rPr>
              <a:t>M18</a:t>
            </a:r>
          </a:p>
          <a:p>
            <a:pPr marL="73151" marR="0">
              <a:lnSpc>
                <a:spcPts val="1342"/>
              </a:lnSpc>
              <a:spcBef>
                <a:spcPts val="286"/>
              </a:spcBef>
              <a:spcAft>
                <a:spcPts val="0"/>
              </a:spcAft>
            </a:pPr>
            <a:r>
              <a:rPr sz="1100" dirty="0">
                <a:solidFill>
                  <a:srgbClr val="000000"/>
                </a:solidFill>
                <a:latin typeface="Calibri"/>
                <a:cs typeface="Calibri"/>
              </a:rPr>
              <a:t>M8</a:t>
            </a:r>
          </a:p>
        </p:txBody>
      </p:sp>
      <p:sp>
        <p:nvSpPr>
          <p:cNvPr id="9" name="object 9"/>
          <p:cNvSpPr txBox="1"/>
          <p:nvPr/>
        </p:nvSpPr>
        <p:spPr>
          <a:xfrm>
            <a:off x="4680204" y="1021669"/>
            <a:ext cx="664057"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b="1" dirty="0">
                <a:solidFill>
                  <a:srgbClr val="000000"/>
                </a:solidFill>
                <a:latin typeface="Calibri"/>
                <a:cs typeface="Calibri"/>
              </a:rPr>
              <a:t>Quantid.</a:t>
            </a:r>
          </a:p>
        </p:txBody>
      </p:sp>
      <p:sp>
        <p:nvSpPr>
          <p:cNvPr id="10" name="object 10"/>
          <p:cNvSpPr txBox="1"/>
          <p:nvPr/>
        </p:nvSpPr>
        <p:spPr>
          <a:xfrm>
            <a:off x="5401055" y="1021669"/>
            <a:ext cx="1490038" cy="166712"/>
          </a:xfrm>
          <a:prstGeom prst="rect">
            <a:avLst/>
          </a:prstGeom>
        </p:spPr>
        <p:txBody>
          <a:bodyPr vert="horz" wrap="square" lIns="0" tIns="0" rIns="0" bIns="0" rtlCol="0">
            <a:spAutoFit/>
          </a:bodyPr>
          <a:lstStyle/>
          <a:p>
            <a:pPr marL="0" marR="0">
              <a:lnSpc>
                <a:spcPts val="1342"/>
              </a:lnSpc>
              <a:spcBef>
                <a:spcPts val="0"/>
              </a:spcBef>
              <a:spcAft>
                <a:spcPts val="0"/>
              </a:spcAft>
            </a:pPr>
            <a:r>
              <a:rPr lang="pt-BR" sz="1100" b="1">
                <a:solidFill>
                  <a:srgbClr val="000000"/>
                </a:solidFill>
                <a:latin typeface="Calibri"/>
                <a:cs typeface="Calibri"/>
              </a:rPr>
              <a:t>Torque</a:t>
            </a:r>
            <a:r>
              <a:rPr sz="1100" b="1">
                <a:solidFill>
                  <a:srgbClr val="000000"/>
                </a:solidFill>
                <a:latin typeface="Calibri"/>
                <a:cs typeface="Calibri"/>
              </a:rPr>
              <a:t> </a:t>
            </a:r>
            <a:r>
              <a:rPr sz="1100" b="1" dirty="0">
                <a:solidFill>
                  <a:srgbClr val="000000"/>
                </a:solidFill>
                <a:latin typeface="Calibri"/>
                <a:cs typeface="Calibri"/>
              </a:rPr>
              <a:t>de aperto</a:t>
            </a:r>
            <a:r>
              <a:rPr sz="1100" b="1" spc="10" dirty="0">
                <a:solidFill>
                  <a:srgbClr val="000000"/>
                </a:solidFill>
                <a:latin typeface="Calibri"/>
                <a:cs typeface="Calibri"/>
              </a:rPr>
              <a:t> </a:t>
            </a:r>
            <a:r>
              <a:rPr sz="1100" b="1" dirty="0">
                <a:solidFill>
                  <a:srgbClr val="000000"/>
                </a:solidFill>
                <a:latin typeface="Calibri"/>
                <a:cs typeface="Calibri"/>
              </a:rPr>
              <a:t>(Nm)</a:t>
            </a:r>
          </a:p>
        </p:txBody>
      </p:sp>
      <p:sp>
        <p:nvSpPr>
          <p:cNvPr id="11" name="object 11"/>
          <p:cNvSpPr txBox="1"/>
          <p:nvPr/>
        </p:nvSpPr>
        <p:spPr>
          <a:xfrm>
            <a:off x="4899660" y="1224360"/>
            <a:ext cx="223469" cy="1221204"/>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1</a:t>
            </a:r>
          </a:p>
          <a:p>
            <a:pPr marL="0" marR="0">
              <a:lnSpc>
                <a:spcPts val="1342"/>
              </a:lnSpc>
              <a:spcBef>
                <a:spcPts val="286"/>
              </a:spcBef>
              <a:spcAft>
                <a:spcPts val="0"/>
              </a:spcAft>
            </a:pPr>
            <a:r>
              <a:rPr sz="1100" dirty="0">
                <a:solidFill>
                  <a:srgbClr val="000000"/>
                </a:solidFill>
                <a:latin typeface="Calibri"/>
                <a:cs typeface="Calibri"/>
              </a:rPr>
              <a:t>2</a:t>
            </a:r>
          </a:p>
          <a:p>
            <a:pPr marL="0" marR="0">
              <a:lnSpc>
                <a:spcPts val="1342"/>
              </a:lnSpc>
              <a:spcBef>
                <a:spcPts val="298"/>
              </a:spcBef>
              <a:spcAft>
                <a:spcPts val="0"/>
              </a:spcAft>
            </a:pPr>
            <a:r>
              <a:rPr sz="1100" dirty="0">
                <a:solidFill>
                  <a:srgbClr val="000000"/>
                </a:solidFill>
                <a:latin typeface="Calibri"/>
                <a:cs typeface="Calibri"/>
              </a:rPr>
              <a:t>4</a:t>
            </a:r>
          </a:p>
          <a:p>
            <a:pPr marL="0" marR="0">
              <a:lnSpc>
                <a:spcPts val="1342"/>
              </a:lnSpc>
              <a:spcBef>
                <a:spcPts val="298"/>
              </a:spcBef>
              <a:spcAft>
                <a:spcPts val="0"/>
              </a:spcAft>
            </a:pPr>
            <a:r>
              <a:rPr sz="1100" dirty="0">
                <a:solidFill>
                  <a:srgbClr val="000000"/>
                </a:solidFill>
                <a:latin typeface="Calibri"/>
                <a:cs typeface="Calibri"/>
              </a:rPr>
              <a:t>1</a:t>
            </a:r>
          </a:p>
          <a:p>
            <a:pPr marL="0" marR="0">
              <a:lnSpc>
                <a:spcPts val="1342"/>
              </a:lnSpc>
              <a:spcBef>
                <a:spcPts val="298"/>
              </a:spcBef>
              <a:spcAft>
                <a:spcPts val="0"/>
              </a:spcAft>
            </a:pPr>
            <a:r>
              <a:rPr sz="1100" dirty="0">
                <a:solidFill>
                  <a:srgbClr val="000000"/>
                </a:solidFill>
                <a:latin typeface="Calibri"/>
                <a:cs typeface="Calibri"/>
              </a:rPr>
              <a:t>6</a:t>
            </a:r>
          </a:p>
          <a:p>
            <a:pPr marL="0" marR="0">
              <a:lnSpc>
                <a:spcPts val="1342"/>
              </a:lnSpc>
              <a:spcBef>
                <a:spcPts val="298"/>
              </a:spcBef>
              <a:spcAft>
                <a:spcPts val="0"/>
              </a:spcAft>
            </a:pPr>
            <a:r>
              <a:rPr sz="1100" dirty="0">
                <a:solidFill>
                  <a:srgbClr val="000000"/>
                </a:solidFill>
                <a:latin typeface="Calibri"/>
                <a:cs typeface="Calibri"/>
              </a:rPr>
              <a:t>5</a:t>
            </a:r>
          </a:p>
        </p:txBody>
      </p:sp>
      <p:sp>
        <p:nvSpPr>
          <p:cNvPr id="12" name="object 12"/>
          <p:cNvSpPr txBox="1"/>
          <p:nvPr/>
        </p:nvSpPr>
        <p:spPr>
          <a:xfrm>
            <a:off x="5963412" y="1224360"/>
            <a:ext cx="365607" cy="1221204"/>
          </a:xfrm>
          <a:prstGeom prst="rect">
            <a:avLst/>
          </a:prstGeom>
        </p:spPr>
        <p:txBody>
          <a:bodyPr vert="horz" wrap="square" lIns="0" tIns="0" rIns="0" bIns="0" rtlCol="0">
            <a:spAutoFit/>
          </a:bodyPr>
          <a:lstStyle/>
          <a:p>
            <a:pPr marL="35052" marR="0">
              <a:lnSpc>
                <a:spcPts val="1342"/>
              </a:lnSpc>
              <a:spcBef>
                <a:spcPts val="0"/>
              </a:spcBef>
              <a:spcAft>
                <a:spcPts val="0"/>
              </a:spcAft>
            </a:pPr>
            <a:r>
              <a:rPr sz="1100" dirty="0">
                <a:solidFill>
                  <a:srgbClr val="000000"/>
                </a:solidFill>
                <a:latin typeface="Calibri"/>
                <a:cs typeface="Calibri"/>
              </a:rPr>
              <a:t>75</a:t>
            </a:r>
          </a:p>
          <a:p>
            <a:pPr marL="35052" marR="0">
              <a:lnSpc>
                <a:spcPts val="1342"/>
              </a:lnSpc>
              <a:spcBef>
                <a:spcPts val="286"/>
              </a:spcBef>
              <a:spcAft>
                <a:spcPts val="0"/>
              </a:spcAft>
            </a:pPr>
            <a:r>
              <a:rPr sz="1100" dirty="0">
                <a:solidFill>
                  <a:srgbClr val="000000"/>
                </a:solidFill>
                <a:latin typeface="Calibri"/>
                <a:cs typeface="Calibri"/>
              </a:rPr>
              <a:t>18</a:t>
            </a:r>
          </a:p>
          <a:p>
            <a:pPr marL="35052" marR="0">
              <a:lnSpc>
                <a:spcPts val="1342"/>
              </a:lnSpc>
              <a:spcBef>
                <a:spcPts val="298"/>
              </a:spcBef>
              <a:spcAft>
                <a:spcPts val="0"/>
              </a:spcAft>
            </a:pPr>
            <a:r>
              <a:rPr sz="1100" dirty="0">
                <a:solidFill>
                  <a:srgbClr val="000000"/>
                </a:solidFill>
                <a:latin typeface="Calibri"/>
                <a:cs typeface="Calibri"/>
              </a:rPr>
              <a:t>32</a:t>
            </a:r>
          </a:p>
          <a:p>
            <a:pPr marL="0" marR="0">
              <a:lnSpc>
                <a:spcPts val="1342"/>
              </a:lnSpc>
              <a:spcBef>
                <a:spcPts val="298"/>
              </a:spcBef>
              <a:spcAft>
                <a:spcPts val="0"/>
              </a:spcAft>
            </a:pPr>
            <a:r>
              <a:rPr sz="1100" dirty="0">
                <a:solidFill>
                  <a:srgbClr val="000000"/>
                </a:solidFill>
                <a:latin typeface="Calibri"/>
                <a:cs typeface="Calibri"/>
              </a:rPr>
              <a:t>120</a:t>
            </a:r>
          </a:p>
          <a:p>
            <a:pPr marL="35052" marR="0">
              <a:lnSpc>
                <a:spcPts val="1342"/>
              </a:lnSpc>
              <a:spcBef>
                <a:spcPts val="298"/>
              </a:spcBef>
              <a:spcAft>
                <a:spcPts val="0"/>
              </a:spcAft>
            </a:pPr>
            <a:r>
              <a:rPr sz="1100" dirty="0">
                <a:solidFill>
                  <a:srgbClr val="000000"/>
                </a:solidFill>
                <a:latin typeface="Calibri"/>
                <a:cs typeface="Calibri"/>
              </a:rPr>
              <a:t>45</a:t>
            </a:r>
          </a:p>
          <a:p>
            <a:pPr marL="35052" marR="0">
              <a:lnSpc>
                <a:spcPts val="1342"/>
              </a:lnSpc>
              <a:spcBef>
                <a:spcPts val="298"/>
              </a:spcBef>
              <a:spcAft>
                <a:spcPts val="0"/>
              </a:spcAft>
            </a:pPr>
            <a:r>
              <a:rPr sz="1100" dirty="0">
                <a:solidFill>
                  <a:srgbClr val="000000"/>
                </a:solidFill>
                <a:latin typeface="Calibri"/>
                <a:cs typeface="Calibri"/>
              </a:rPr>
              <a:t>60</a:t>
            </a:r>
          </a:p>
        </p:txBody>
      </p:sp>
      <p:sp>
        <p:nvSpPr>
          <p:cNvPr id="13" name="object 13"/>
          <p:cNvSpPr txBox="1"/>
          <p:nvPr/>
        </p:nvSpPr>
        <p:spPr>
          <a:xfrm>
            <a:off x="1210056" y="1425529"/>
            <a:ext cx="2573700" cy="1417800"/>
          </a:xfrm>
          <a:prstGeom prst="rect">
            <a:avLst/>
          </a:prstGeom>
        </p:spPr>
        <p:txBody>
          <a:bodyPr vert="horz" wrap="square" lIns="0" tIns="0" rIns="0" bIns="0" rtlCol="0">
            <a:spAutoFit/>
          </a:bodyPr>
          <a:lstStyle/>
          <a:p>
            <a:pPr marL="115823" marR="0">
              <a:lnSpc>
                <a:spcPts val="1342"/>
              </a:lnSpc>
              <a:spcBef>
                <a:spcPts val="0"/>
              </a:spcBef>
              <a:spcAft>
                <a:spcPts val="0"/>
              </a:spcAft>
            </a:pPr>
            <a:r>
              <a:rPr sz="1100" dirty="0">
                <a:solidFill>
                  <a:srgbClr val="000000"/>
                </a:solidFill>
                <a:latin typeface="Calibri"/>
                <a:cs typeface="Calibri"/>
              </a:rPr>
              <a:t>Parafusos bloqueio eixo roda</a:t>
            </a:r>
            <a:r>
              <a:rPr sz="1100" spc="18" dirty="0">
                <a:solidFill>
                  <a:srgbClr val="000000"/>
                </a:solidFill>
                <a:latin typeface="Calibri"/>
                <a:cs typeface="Calibri"/>
              </a:rPr>
              <a:t> </a:t>
            </a:r>
            <a:r>
              <a:rPr sz="1100" dirty="0">
                <a:solidFill>
                  <a:srgbClr val="000000"/>
                </a:solidFill>
                <a:latin typeface="Calibri"/>
                <a:cs typeface="Calibri"/>
              </a:rPr>
              <a:t>dianteira</a:t>
            </a:r>
          </a:p>
          <a:p>
            <a:pPr marL="185928" marR="0">
              <a:lnSpc>
                <a:spcPts val="1342"/>
              </a:lnSpc>
              <a:spcBef>
                <a:spcPts val="298"/>
              </a:spcBef>
              <a:spcAft>
                <a:spcPts val="0"/>
              </a:spcAft>
            </a:pPr>
            <a:r>
              <a:rPr sz="1100" dirty="0">
                <a:solidFill>
                  <a:srgbClr val="000000"/>
                </a:solidFill>
                <a:latin typeface="Calibri"/>
                <a:cs typeface="Calibri"/>
              </a:rPr>
              <a:t>Pinça disco dianteiro e amortecedor</a:t>
            </a:r>
          </a:p>
          <a:p>
            <a:pPr marL="409956" marR="0">
              <a:lnSpc>
                <a:spcPts val="1342"/>
              </a:lnSpc>
              <a:spcBef>
                <a:spcPts val="298"/>
              </a:spcBef>
              <a:spcAft>
                <a:spcPts val="0"/>
              </a:spcAft>
            </a:pPr>
            <a:r>
              <a:rPr sz="1100" dirty="0">
                <a:solidFill>
                  <a:srgbClr val="000000"/>
                </a:solidFill>
                <a:latin typeface="Calibri"/>
                <a:cs typeface="Calibri"/>
              </a:rPr>
              <a:t>Eixo braço oscilante traseiro</a:t>
            </a:r>
          </a:p>
          <a:p>
            <a:pPr marL="757428" marR="0">
              <a:lnSpc>
                <a:spcPts val="1342"/>
              </a:lnSpc>
              <a:spcBef>
                <a:spcPts val="298"/>
              </a:spcBef>
              <a:spcAft>
                <a:spcPts val="0"/>
              </a:spcAft>
            </a:pPr>
            <a:r>
              <a:rPr sz="1100" dirty="0">
                <a:solidFill>
                  <a:srgbClr val="000000"/>
                </a:solidFill>
                <a:latin typeface="Calibri"/>
                <a:cs typeface="Calibri"/>
              </a:rPr>
              <a:t>Motor e quadro</a:t>
            </a:r>
          </a:p>
          <a:p>
            <a:pPr marL="1523" marR="0">
              <a:lnSpc>
                <a:spcPts val="1342"/>
              </a:lnSpc>
              <a:spcBef>
                <a:spcPts val="298"/>
              </a:spcBef>
              <a:spcAft>
                <a:spcPts val="0"/>
              </a:spcAft>
            </a:pPr>
            <a:r>
              <a:rPr sz="1100" dirty="0">
                <a:solidFill>
                  <a:srgbClr val="000000"/>
                </a:solidFill>
                <a:latin typeface="Calibri"/>
                <a:cs typeface="Calibri"/>
              </a:rPr>
              <a:t>Uniões</a:t>
            </a:r>
            <a:r>
              <a:rPr sz="1100" spc="-15" dirty="0">
                <a:solidFill>
                  <a:srgbClr val="000000"/>
                </a:solidFill>
                <a:latin typeface="Calibri"/>
                <a:cs typeface="Calibri"/>
              </a:rPr>
              <a:t> </a:t>
            </a:r>
            <a:r>
              <a:rPr sz="1100" dirty="0">
                <a:solidFill>
                  <a:srgbClr val="000000"/>
                </a:solidFill>
                <a:latin typeface="Calibri"/>
                <a:cs typeface="Calibri"/>
              </a:rPr>
              <a:t>suspensão traseira</a:t>
            </a:r>
            <a:r>
              <a:rPr sz="1100" spc="12" dirty="0">
                <a:solidFill>
                  <a:srgbClr val="000000"/>
                </a:solidFill>
                <a:latin typeface="Calibri"/>
                <a:cs typeface="Calibri"/>
              </a:rPr>
              <a:t> </a:t>
            </a:r>
            <a:r>
              <a:rPr sz="1100" dirty="0">
                <a:solidFill>
                  <a:srgbClr val="000000"/>
                </a:solidFill>
                <a:latin typeface="Calibri"/>
                <a:cs typeface="Calibri"/>
              </a:rPr>
              <a:t>(bielas grande</a:t>
            </a:r>
            <a:r>
              <a:rPr sz="1100" spc="12" dirty="0">
                <a:solidFill>
                  <a:srgbClr val="000000"/>
                </a:solidFill>
                <a:latin typeface="Calibri"/>
                <a:cs typeface="Calibri"/>
              </a:rPr>
              <a:t> </a:t>
            </a:r>
            <a:r>
              <a:rPr sz="1100" dirty="0">
                <a:solidFill>
                  <a:srgbClr val="000000"/>
                </a:solidFill>
                <a:latin typeface="Calibri"/>
                <a:cs typeface="Calibri"/>
              </a:rPr>
              <a:t>e</a:t>
            </a:r>
          </a:p>
          <a:p>
            <a:pPr marL="0" marR="0">
              <a:lnSpc>
                <a:spcPts val="1347"/>
              </a:lnSpc>
              <a:spcBef>
                <a:spcPts val="246"/>
              </a:spcBef>
              <a:spcAft>
                <a:spcPts val="0"/>
              </a:spcAft>
            </a:pPr>
            <a:r>
              <a:rPr sz="1100" dirty="0">
                <a:solidFill>
                  <a:srgbClr val="000000"/>
                </a:solidFill>
                <a:latin typeface="Calibri"/>
                <a:cs typeface="Calibri"/>
              </a:rPr>
              <a:t>pequena, uniões quadro e braço oscilante)</a:t>
            </a:r>
          </a:p>
          <a:p>
            <a:pPr marL="627888" marR="0">
              <a:lnSpc>
                <a:spcPts val="1342"/>
              </a:lnSpc>
              <a:spcBef>
                <a:spcPts val="240"/>
              </a:spcBef>
              <a:spcAft>
                <a:spcPts val="0"/>
              </a:spcAft>
            </a:pPr>
            <a:r>
              <a:rPr sz="1100" dirty="0">
                <a:solidFill>
                  <a:srgbClr val="000000"/>
                </a:solidFill>
                <a:latin typeface="Calibri"/>
                <a:cs typeface="Calibri"/>
              </a:rPr>
              <a:t>Eixo da roda</a:t>
            </a:r>
            <a:r>
              <a:rPr sz="1100" spc="-18" dirty="0">
                <a:solidFill>
                  <a:srgbClr val="000000"/>
                </a:solidFill>
                <a:latin typeface="Calibri"/>
                <a:cs typeface="Calibri"/>
              </a:rPr>
              <a:t> </a:t>
            </a:r>
            <a:r>
              <a:rPr sz="1100" dirty="0">
                <a:solidFill>
                  <a:srgbClr val="000000"/>
                </a:solidFill>
                <a:latin typeface="Calibri"/>
                <a:cs typeface="Calibri"/>
              </a:rPr>
              <a:t>traseira</a:t>
            </a:r>
          </a:p>
        </p:txBody>
      </p:sp>
      <p:sp>
        <p:nvSpPr>
          <p:cNvPr id="14" name="object 14"/>
          <p:cNvSpPr txBox="1"/>
          <p:nvPr/>
        </p:nvSpPr>
        <p:spPr>
          <a:xfrm>
            <a:off x="4160519" y="1628221"/>
            <a:ext cx="34405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M8</a:t>
            </a:r>
          </a:p>
        </p:txBody>
      </p:sp>
      <p:sp>
        <p:nvSpPr>
          <p:cNvPr id="15" name="object 15"/>
          <p:cNvSpPr txBox="1"/>
          <p:nvPr/>
        </p:nvSpPr>
        <p:spPr>
          <a:xfrm>
            <a:off x="4125468" y="1830913"/>
            <a:ext cx="414424" cy="614652"/>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M14</a:t>
            </a:r>
          </a:p>
          <a:p>
            <a:pPr marL="0" marR="0">
              <a:lnSpc>
                <a:spcPts val="1342"/>
              </a:lnSpc>
              <a:spcBef>
                <a:spcPts val="298"/>
              </a:spcBef>
              <a:spcAft>
                <a:spcPts val="0"/>
              </a:spcAft>
            </a:pPr>
            <a:r>
              <a:rPr sz="1100" dirty="0">
                <a:solidFill>
                  <a:srgbClr val="000000"/>
                </a:solidFill>
                <a:latin typeface="Calibri"/>
                <a:cs typeface="Calibri"/>
              </a:rPr>
              <a:t>M10</a:t>
            </a:r>
          </a:p>
          <a:p>
            <a:pPr marL="0" marR="0">
              <a:lnSpc>
                <a:spcPts val="1342"/>
              </a:lnSpc>
              <a:spcBef>
                <a:spcPts val="298"/>
              </a:spcBef>
              <a:spcAft>
                <a:spcPts val="0"/>
              </a:spcAft>
            </a:pPr>
            <a:r>
              <a:rPr sz="1100" dirty="0">
                <a:solidFill>
                  <a:srgbClr val="000000"/>
                </a:solidFill>
                <a:latin typeface="Calibri"/>
                <a:cs typeface="Calibri"/>
              </a:rPr>
              <a:t>M12</a:t>
            </a:r>
          </a:p>
        </p:txBody>
      </p:sp>
      <p:sp>
        <p:nvSpPr>
          <p:cNvPr id="16" name="object 16"/>
          <p:cNvSpPr txBox="1"/>
          <p:nvPr/>
        </p:nvSpPr>
        <p:spPr>
          <a:xfrm>
            <a:off x="722375" y="2033605"/>
            <a:ext cx="223469" cy="4119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5</a:t>
            </a:r>
          </a:p>
          <a:p>
            <a:pPr marL="0" marR="0">
              <a:lnSpc>
                <a:spcPts val="1342"/>
              </a:lnSpc>
              <a:spcBef>
                <a:spcPts val="298"/>
              </a:spcBef>
              <a:spcAft>
                <a:spcPts val="0"/>
              </a:spcAft>
            </a:pPr>
            <a:r>
              <a:rPr sz="1100" dirty="0">
                <a:solidFill>
                  <a:srgbClr val="000000"/>
                </a:solidFill>
                <a:latin typeface="Calibri"/>
                <a:cs typeface="Calibri"/>
              </a:rPr>
              <a:t>6</a:t>
            </a:r>
          </a:p>
        </p:txBody>
      </p:sp>
      <p:sp>
        <p:nvSpPr>
          <p:cNvPr id="17" name="object 17"/>
          <p:cNvSpPr txBox="1"/>
          <p:nvPr/>
        </p:nvSpPr>
        <p:spPr>
          <a:xfrm>
            <a:off x="722375" y="2634061"/>
            <a:ext cx="223469" cy="4119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7</a:t>
            </a:r>
          </a:p>
          <a:p>
            <a:pPr marL="0" marR="0">
              <a:lnSpc>
                <a:spcPts val="1342"/>
              </a:lnSpc>
              <a:spcBef>
                <a:spcPts val="298"/>
              </a:spcBef>
              <a:spcAft>
                <a:spcPts val="0"/>
              </a:spcAft>
            </a:pPr>
            <a:r>
              <a:rPr sz="1100" dirty="0">
                <a:solidFill>
                  <a:srgbClr val="000000"/>
                </a:solidFill>
                <a:latin typeface="Calibri"/>
                <a:cs typeface="Calibri"/>
              </a:rPr>
              <a:t>8</a:t>
            </a:r>
          </a:p>
        </p:txBody>
      </p:sp>
      <p:sp>
        <p:nvSpPr>
          <p:cNvPr id="18" name="object 18"/>
          <p:cNvSpPr txBox="1"/>
          <p:nvPr/>
        </p:nvSpPr>
        <p:spPr>
          <a:xfrm>
            <a:off x="4125468" y="2634061"/>
            <a:ext cx="414424" cy="4119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M20</a:t>
            </a:r>
          </a:p>
          <a:p>
            <a:pPr marL="35051" marR="0">
              <a:lnSpc>
                <a:spcPts val="1342"/>
              </a:lnSpc>
              <a:spcBef>
                <a:spcPts val="298"/>
              </a:spcBef>
              <a:spcAft>
                <a:spcPts val="0"/>
              </a:spcAft>
            </a:pPr>
            <a:r>
              <a:rPr sz="1100" dirty="0">
                <a:solidFill>
                  <a:srgbClr val="000000"/>
                </a:solidFill>
                <a:latin typeface="Calibri"/>
                <a:cs typeface="Calibri"/>
              </a:rPr>
              <a:t>M8</a:t>
            </a:r>
          </a:p>
        </p:txBody>
      </p:sp>
      <p:sp>
        <p:nvSpPr>
          <p:cNvPr id="19" name="object 19"/>
          <p:cNvSpPr txBox="1"/>
          <p:nvPr/>
        </p:nvSpPr>
        <p:spPr>
          <a:xfrm>
            <a:off x="4899660" y="2634061"/>
            <a:ext cx="223469" cy="411960"/>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1</a:t>
            </a:r>
          </a:p>
          <a:p>
            <a:pPr marL="0" marR="0">
              <a:lnSpc>
                <a:spcPts val="1342"/>
              </a:lnSpc>
              <a:spcBef>
                <a:spcPts val="298"/>
              </a:spcBef>
              <a:spcAft>
                <a:spcPts val="0"/>
              </a:spcAft>
            </a:pPr>
            <a:r>
              <a:rPr sz="1100" dirty="0">
                <a:solidFill>
                  <a:srgbClr val="000000"/>
                </a:solidFill>
                <a:latin typeface="Calibri"/>
                <a:cs typeface="Calibri"/>
              </a:rPr>
              <a:t>4</a:t>
            </a:r>
          </a:p>
        </p:txBody>
      </p:sp>
      <p:sp>
        <p:nvSpPr>
          <p:cNvPr id="20" name="object 20"/>
          <p:cNvSpPr txBox="1"/>
          <p:nvPr/>
        </p:nvSpPr>
        <p:spPr>
          <a:xfrm>
            <a:off x="5998464" y="2634061"/>
            <a:ext cx="294538"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95</a:t>
            </a:r>
          </a:p>
        </p:txBody>
      </p:sp>
      <p:sp>
        <p:nvSpPr>
          <p:cNvPr id="21" name="object 21"/>
          <p:cNvSpPr txBox="1"/>
          <p:nvPr/>
        </p:nvSpPr>
        <p:spPr>
          <a:xfrm>
            <a:off x="1624584" y="2836753"/>
            <a:ext cx="1743148"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Porca do tensor da corrente</a:t>
            </a:r>
          </a:p>
        </p:txBody>
      </p:sp>
      <p:sp>
        <p:nvSpPr>
          <p:cNvPr id="22" name="object 22"/>
          <p:cNvSpPr txBox="1"/>
          <p:nvPr/>
        </p:nvSpPr>
        <p:spPr>
          <a:xfrm>
            <a:off x="5436107" y="2836753"/>
            <a:ext cx="1420712" cy="608556"/>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9 </a:t>
            </a:r>
            <a:r>
              <a:rPr sz="1100" spc="10" dirty="0">
                <a:solidFill>
                  <a:srgbClr val="000000"/>
                </a:solidFill>
                <a:latin typeface="Calibri"/>
                <a:cs typeface="Calibri"/>
              </a:rPr>
              <a:t>(a</a:t>
            </a:r>
            <a:r>
              <a:rPr sz="1100" dirty="0">
                <a:solidFill>
                  <a:srgbClr val="000000"/>
                </a:solidFill>
                <a:latin typeface="Calibri"/>
                <a:cs typeface="Calibri"/>
              </a:rPr>
              <a:t> primeira e tensor)</a:t>
            </a:r>
          </a:p>
          <a:p>
            <a:pPr marL="18288" marR="0">
              <a:lnSpc>
                <a:spcPts val="1347"/>
              </a:lnSpc>
              <a:spcBef>
                <a:spcPts val="246"/>
              </a:spcBef>
              <a:spcAft>
                <a:spcPts val="0"/>
              </a:spcAft>
            </a:pPr>
            <a:r>
              <a:rPr sz="1100" dirty="0">
                <a:solidFill>
                  <a:srgbClr val="000000"/>
                </a:solidFill>
                <a:latin typeface="Calibri"/>
                <a:cs typeface="Calibri"/>
              </a:rPr>
              <a:t>22 (entre as 2 porcas)</a:t>
            </a:r>
          </a:p>
          <a:p>
            <a:pPr marL="562356" marR="0">
              <a:lnSpc>
                <a:spcPts val="1342"/>
              </a:lnSpc>
              <a:spcBef>
                <a:spcPts val="252"/>
              </a:spcBef>
              <a:spcAft>
                <a:spcPts val="0"/>
              </a:spcAft>
            </a:pPr>
            <a:r>
              <a:rPr sz="1100" dirty="0">
                <a:solidFill>
                  <a:srgbClr val="000000"/>
                </a:solidFill>
                <a:latin typeface="Calibri"/>
                <a:cs typeface="Calibri"/>
              </a:rPr>
              <a:t>18</a:t>
            </a:r>
          </a:p>
        </p:txBody>
      </p:sp>
      <p:sp>
        <p:nvSpPr>
          <p:cNvPr id="23" name="object 23"/>
          <p:cNvSpPr txBox="1"/>
          <p:nvPr/>
        </p:nvSpPr>
        <p:spPr>
          <a:xfrm>
            <a:off x="722375" y="3236040"/>
            <a:ext cx="22346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9</a:t>
            </a:r>
          </a:p>
        </p:txBody>
      </p:sp>
      <p:sp>
        <p:nvSpPr>
          <p:cNvPr id="24" name="object 24"/>
          <p:cNvSpPr txBox="1"/>
          <p:nvPr/>
        </p:nvSpPr>
        <p:spPr>
          <a:xfrm>
            <a:off x="1298448" y="3236040"/>
            <a:ext cx="239613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Parafusos das mesas </a:t>
            </a:r>
            <a:r>
              <a:rPr sz="1100" spc="-15" dirty="0">
                <a:solidFill>
                  <a:srgbClr val="000000"/>
                </a:solidFill>
                <a:latin typeface="Calibri"/>
                <a:cs typeface="Calibri"/>
              </a:rPr>
              <a:t>do</a:t>
            </a:r>
            <a:r>
              <a:rPr sz="1100" spc="25" dirty="0">
                <a:solidFill>
                  <a:srgbClr val="000000"/>
                </a:solidFill>
                <a:latin typeface="Calibri"/>
                <a:cs typeface="Calibri"/>
              </a:rPr>
              <a:t> </a:t>
            </a:r>
            <a:r>
              <a:rPr sz="1100" dirty="0">
                <a:solidFill>
                  <a:srgbClr val="000000"/>
                </a:solidFill>
                <a:latin typeface="Calibri"/>
                <a:cs typeface="Calibri"/>
              </a:rPr>
              <a:t>eixo da direção</a:t>
            </a:r>
          </a:p>
        </p:txBody>
      </p:sp>
      <p:sp>
        <p:nvSpPr>
          <p:cNvPr id="25" name="object 25"/>
          <p:cNvSpPr txBox="1"/>
          <p:nvPr/>
        </p:nvSpPr>
        <p:spPr>
          <a:xfrm>
            <a:off x="4160519" y="3236040"/>
            <a:ext cx="34405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M8</a:t>
            </a:r>
          </a:p>
        </p:txBody>
      </p:sp>
      <p:sp>
        <p:nvSpPr>
          <p:cNvPr id="26" name="object 26"/>
          <p:cNvSpPr txBox="1"/>
          <p:nvPr/>
        </p:nvSpPr>
        <p:spPr>
          <a:xfrm>
            <a:off x="4899660" y="3236040"/>
            <a:ext cx="223469" cy="209268"/>
          </a:xfrm>
          <a:prstGeom prst="rect">
            <a:avLst/>
          </a:prstGeom>
        </p:spPr>
        <p:txBody>
          <a:bodyPr vert="horz" wrap="square" lIns="0" tIns="0" rIns="0" bIns="0" rtlCol="0">
            <a:spAutoFit/>
          </a:bodyPr>
          <a:lstStyle/>
          <a:p>
            <a:pPr marL="0" marR="0">
              <a:lnSpc>
                <a:spcPts val="1342"/>
              </a:lnSpc>
              <a:spcBef>
                <a:spcPts val="0"/>
              </a:spcBef>
              <a:spcAft>
                <a:spcPts val="0"/>
              </a:spcAft>
            </a:pPr>
            <a:r>
              <a:rPr sz="1100" dirty="0">
                <a:solidFill>
                  <a:srgbClr val="000000"/>
                </a:solidFill>
                <a:latin typeface="Calibri"/>
                <a:cs typeface="Calibri"/>
              </a:rPr>
              <a:t>6</a:t>
            </a:r>
          </a:p>
        </p:txBody>
      </p:sp>
      <p:sp>
        <p:nvSpPr>
          <p:cNvPr id="27" name="object 27"/>
          <p:cNvSpPr txBox="1"/>
          <p:nvPr/>
        </p:nvSpPr>
        <p:spPr>
          <a:xfrm>
            <a:off x="576072"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130</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684275" y="712445"/>
            <a:ext cx="6316980" cy="4265036"/>
          </a:xfrm>
          <a:prstGeom prst="rect">
            <a:avLst/>
          </a:prstGeom>
          <a:blipFill>
            <a:blip r:embed="rId2" cstate="print"/>
            <a:stretch>
              <a:fillRect/>
            </a:stretch>
          </a:blipFill>
        </p:spPr>
        <p:txBody>
          <a:bodyPr wrap="square" lIns="0" tIns="0" rIns="0" bIns="0" rtlCol="0">
            <a:spAutoFit/>
          </a:bodyPr>
          <a:lstStyle/>
          <a:p>
            <a:endParaRPr/>
          </a:p>
        </p:txBody>
      </p:sp>
      <p:sp>
        <p:nvSpPr>
          <p:cNvPr id="2" name="object 2"/>
          <p:cNvSpPr/>
          <p:nvPr/>
        </p:nvSpPr>
        <p:spPr>
          <a:xfrm>
            <a:off x="696468" y="593852"/>
            <a:ext cx="6304787" cy="19811"/>
          </a:xfrm>
          <a:prstGeom prst="rect">
            <a:avLst/>
          </a:prstGeom>
          <a:blipFill>
            <a:blip r:embed="rId3" cstate="print"/>
            <a:stretch>
              <a:fillRect/>
            </a:stretch>
          </a:blipFill>
        </p:spPr>
        <p:txBody>
          <a:bodyPr wrap="square" lIns="0" tIns="0" rIns="0" bIns="0" rtlCol="0">
            <a:spAutoFit/>
          </a:bodyPr>
          <a:lstStyle/>
          <a:p>
            <a:endParaRPr/>
          </a:p>
        </p:txBody>
      </p:sp>
      <p:sp>
        <p:nvSpPr>
          <p:cNvPr id="5" name="object 5"/>
          <p:cNvSpPr txBox="1"/>
          <p:nvPr/>
        </p:nvSpPr>
        <p:spPr>
          <a:xfrm>
            <a:off x="684275" y="712445"/>
            <a:ext cx="1566749" cy="247160"/>
          </a:xfrm>
          <a:prstGeom prst="rect">
            <a:avLst/>
          </a:prstGeom>
        </p:spPr>
        <p:txBody>
          <a:bodyPr vert="horz" wrap="square" lIns="0" tIns="0" rIns="0" bIns="0" rtlCol="0">
            <a:spAutoFit/>
          </a:bodyPr>
          <a:lstStyle/>
          <a:p>
            <a:pPr marL="0" marR="0">
              <a:lnSpc>
                <a:spcPts val="1646"/>
              </a:lnSpc>
              <a:spcBef>
                <a:spcPts val="0"/>
              </a:spcBef>
              <a:spcAft>
                <a:spcPts val="0"/>
              </a:spcAft>
            </a:pPr>
            <a:r>
              <a:rPr sz="1400" b="1" dirty="0">
                <a:solidFill>
                  <a:srgbClr val="365F91"/>
                </a:solidFill>
                <a:latin typeface="Cambria"/>
                <a:cs typeface="Cambria"/>
              </a:rPr>
              <a:t>Esquema elétrico</a:t>
            </a:r>
          </a:p>
        </p:txBody>
      </p:sp>
      <p:sp>
        <p:nvSpPr>
          <p:cNvPr id="6" name="object 6"/>
          <p:cNvSpPr txBox="1"/>
          <p:nvPr/>
        </p:nvSpPr>
        <p:spPr>
          <a:xfrm>
            <a:off x="6774180" y="4582760"/>
            <a:ext cx="365607" cy="209268"/>
          </a:xfrm>
          <a:prstGeom prst="rect">
            <a:avLst/>
          </a:prstGeom>
        </p:spPr>
        <p:txBody>
          <a:bodyPr vert="horz" wrap="square" lIns="0" tIns="0" rIns="0" bIns="0" rtlCol="0">
            <a:spAutoFit/>
          </a:bodyPr>
          <a:lstStyle/>
          <a:p>
            <a:pPr marL="0" marR="0">
              <a:lnSpc>
                <a:spcPts val="1347"/>
              </a:lnSpc>
              <a:spcBef>
                <a:spcPts val="0"/>
              </a:spcBef>
              <a:spcAft>
                <a:spcPts val="0"/>
              </a:spcAft>
            </a:pPr>
            <a:r>
              <a:rPr sz="1100" dirty="0">
                <a:solidFill>
                  <a:srgbClr val="000000"/>
                </a:solidFill>
                <a:latin typeface="Calibri"/>
                <a:cs typeface="Calibri"/>
              </a:rPr>
              <a:t>131</a:t>
            </a:r>
          </a:p>
        </p:txBody>
      </p:sp>
      <p:sp>
        <p:nvSpPr>
          <p:cNvPr id="7" name="object 4">
            <a:extLst>
              <a:ext uri="{FF2B5EF4-FFF2-40B4-BE49-F238E27FC236}">
                <a16:creationId xmlns:a16="http://schemas.microsoft.com/office/drawing/2014/main" id="{6E4BA338-0A26-1CBB-C9CB-29B351B477C1}"/>
              </a:ext>
            </a:extLst>
          </p:cNvPr>
          <p:cNvSpPr txBox="1"/>
          <p:nvPr/>
        </p:nvSpPr>
        <p:spPr>
          <a:xfrm>
            <a:off x="4582668" y="388712"/>
            <a:ext cx="2555240" cy="166712"/>
          </a:xfrm>
          <a:prstGeom prst="rect">
            <a:avLst/>
          </a:prstGeom>
        </p:spPr>
        <p:txBody>
          <a:bodyPr vert="horz" wrap="square" lIns="0" tIns="0" rIns="0" bIns="0" rtlCol="0">
            <a:spAutoFit/>
          </a:bodyPr>
          <a:lstStyle/>
          <a:p>
            <a:pPr marL="0" marR="0">
              <a:lnSpc>
                <a:spcPts val="1347"/>
              </a:lnSpc>
              <a:spcBef>
                <a:spcPts val="0"/>
              </a:spcBef>
              <a:spcAft>
                <a:spcPts val="0"/>
              </a:spcAft>
            </a:pPr>
            <a:r>
              <a:rPr sz="1100" b="1" dirty="0">
                <a:solidFill>
                  <a:srgbClr val="000000"/>
                </a:solidFill>
                <a:latin typeface="Calibri"/>
                <a:cs typeface="Calibri"/>
              </a:rPr>
              <a:t>Manual do Proprietário </a:t>
            </a:r>
            <a:r>
              <a:rPr sz="1100" b="1">
                <a:solidFill>
                  <a:srgbClr val="000000"/>
                </a:solidFill>
                <a:latin typeface="Calibri"/>
                <a:cs typeface="Calibri"/>
              </a:rPr>
              <a:t>Voge </a:t>
            </a:r>
            <a:r>
              <a:rPr lang="pt-BR" sz="1100" b="1">
                <a:solidFill>
                  <a:srgbClr val="000000"/>
                </a:solidFill>
                <a:latin typeface="Calibri"/>
                <a:cs typeface="Calibri"/>
              </a:rPr>
              <a:t>DS</a:t>
            </a:r>
            <a:r>
              <a:rPr sz="1100" b="1">
                <a:solidFill>
                  <a:srgbClr val="000000"/>
                </a:solidFill>
                <a:latin typeface="Calibri"/>
                <a:cs typeface="Calibri"/>
              </a:rPr>
              <a:t>525X</a:t>
            </a:r>
            <a:r>
              <a:rPr sz="1100" b="1" spc="16">
                <a:solidFill>
                  <a:srgbClr val="000000"/>
                </a:solidFill>
                <a:latin typeface="Calibri"/>
                <a:cs typeface="Calibri"/>
              </a:rPr>
              <a:t> </a:t>
            </a:r>
            <a:r>
              <a:rPr sz="1100" b="1" dirty="0">
                <a:solidFill>
                  <a:srgbClr val="000000"/>
                </a:solidFill>
                <a:latin typeface="Calibri"/>
                <a:cs typeface="Calibri"/>
              </a:rPr>
              <a:t>E5+</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7DFB133-132F-7546-F1B9-6B3E55D3173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DD80A9A-3760-E7F4-DA1D-7A7A14AC391C}"/>
              </a:ext>
            </a:extLst>
          </p:cNvPr>
          <p:cNvSpPr/>
          <p:nvPr/>
        </p:nvSpPr>
        <p:spPr>
          <a:xfrm>
            <a:off x="522732" y="496316"/>
            <a:ext cx="6516624"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FBEC0E3B-260E-C3E9-0663-22EA5CEE4D7B}"/>
              </a:ext>
            </a:extLst>
          </p:cNvPr>
          <p:cNvSpPr txBox="1"/>
          <p:nvPr/>
        </p:nvSpPr>
        <p:spPr>
          <a:xfrm>
            <a:off x="541020" y="356257"/>
            <a:ext cx="2229118"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dirty="0">
                <a:ln>
                  <a:noFill/>
                </a:ln>
                <a:solidFill>
                  <a:srgbClr val="000000"/>
                </a:solidFill>
                <a:effectLst/>
                <a:uLnTx/>
                <a:uFillTx/>
                <a:latin typeface="PBSUWU+Arial"/>
                <a:ea typeface="+mn-ea"/>
                <a:cs typeface="PBSUWU+Arial"/>
              </a:rPr>
              <a:t>Manual do</a:t>
            </a:r>
            <a:r>
              <a:rPr kumimoji="0" sz="900" b="0" i="0" u="none" strike="noStrike" kern="1200" cap="none" spc="12" normalizeH="0" baseline="0" noProof="0" dirty="0">
                <a:ln>
                  <a:noFill/>
                </a:ln>
                <a:solidFill>
                  <a:srgbClr val="000000"/>
                </a:solidFill>
                <a:effectLst/>
                <a:uLnTx/>
                <a:uFillTx/>
                <a:latin typeface="PBSUWU+Arial"/>
                <a:ea typeface="+mn-ea"/>
                <a:cs typeface="PBSUWU+Arial"/>
              </a:rPr>
              <a:t> </a:t>
            </a:r>
            <a:r>
              <a:rPr kumimoji="0" sz="900" b="0" i="0" u="none" strike="noStrike" kern="1200" cap="none" spc="0" normalizeH="0" baseline="0" noProof="0" dirty="0">
                <a:ln>
                  <a:noFill/>
                </a:ln>
                <a:solidFill>
                  <a:srgbClr val="000000"/>
                </a:solidFill>
                <a:effectLst/>
                <a:uLnTx/>
                <a:uFillTx/>
                <a:latin typeface="PBSUWU+Arial"/>
                <a:ea typeface="+mn-ea"/>
                <a:cs typeface="PBSUWU+Arial"/>
              </a:rPr>
              <a:t>Proprietário - </a:t>
            </a:r>
            <a:r>
              <a:rPr kumimoji="0" sz="900" b="0" i="0" u="none" strike="noStrike" kern="1200" cap="none" spc="-14" normalizeH="0" baseline="0" noProof="0">
                <a:ln>
                  <a:noFill/>
                </a:ln>
                <a:solidFill>
                  <a:srgbClr val="000000"/>
                </a:solidFill>
                <a:effectLst/>
                <a:uLnTx/>
                <a:uFillTx/>
                <a:latin typeface="PBSUWU+Arial"/>
                <a:ea typeface="+mn-ea"/>
                <a:cs typeface="PBSUWU+Arial"/>
              </a:rPr>
              <a:t>Voge</a:t>
            </a:r>
            <a:r>
              <a:rPr kumimoji="0" sz="900" b="0" i="0" u="none" strike="noStrike" kern="1200" cap="none" spc="0" normalizeH="0" baseline="0" noProof="0">
                <a:ln>
                  <a:noFill/>
                </a:ln>
                <a:solidFill>
                  <a:srgbClr val="000000"/>
                </a:solidFill>
                <a:effectLst/>
                <a:uLnTx/>
                <a:uFillTx/>
                <a:latin typeface="PBSUWU+Arial"/>
                <a:ea typeface="+mn-ea"/>
                <a:cs typeface="PBSUWU+Arial"/>
              </a:rPr>
              <a:t> </a:t>
            </a:r>
            <a:r>
              <a:rPr lang="pt-BR" sz="900">
                <a:solidFill>
                  <a:srgbClr val="000000"/>
                </a:solidFill>
                <a:latin typeface="PBSUWU+Arial"/>
                <a:cs typeface="PBSUWU+Arial"/>
              </a:rPr>
              <a:t>DS 525X</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5" name="object 5">
            <a:extLst>
              <a:ext uri="{FF2B5EF4-FFF2-40B4-BE49-F238E27FC236}">
                <a16:creationId xmlns:a16="http://schemas.microsoft.com/office/drawing/2014/main" id="{A32ED1FE-BA29-2559-3D80-648377D38A9B}"/>
              </a:ext>
            </a:extLst>
          </p:cNvPr>
          <p:cNvSpPr txBox="1"/>
          <p:nvPr/>
        </p:nvSpPr>
        <p:spPr>
          <a:xfrm>
            <a:off x="541020" y="590916"/>
            <a:ext cx="3021206"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Política de Garantia VOGE Brasil</a:t>
            </a:r>
            <a:endParaRPr kumimoji="0" sz="1400" b="1" i="0" u="none" strike="noStrike" kern="1200" cap="none" spc="0" normalizeH="0" baseline="0" noProof="0" dirty="0">
              <a:ln>
                <a:noFill/>
              </a:ln>
              <a:solidFill>
                <a:srgbClr val="000000"/>
              </a:solidFill>
              <a:effectLst/>
              <a:uLnTx/>
              <a:uFillTx/>
              <a:latin typeface="Arial"/>
              <a:ea typeface="+mn-ea"/>
              <a:cs typeface="Arial"/>
            </a:endParaRPr>
          </a:p>
        </p:txBody>
      </p:sp>
      <p:sp>
        <p:nvSpPr>
          <p:cNvPr id="6" name="object 6">
            <a:extLst>
              <a:ext uri="{FF2B5EF4-FFF2-40B4-BE49-F238E27FC236}">
                <a16:creationId xmlns:a16="http://schemas.microsoft.com/office/drawing/2014/main" id="{19D6E2EA-31CF-819B-C2A3-5FB75997934F}"/>
              </a:ext>
            </a:extLst>
          </p:cNvPr>
          <p:cNvSpPr txBox="1"/>
          <p:nvPr/>
        </p:nvSpPr>
        <p:spPr>
          <a:xfrm>
            <a:off x="3703319" y="4760618"/>
            <a:ext cx="279548"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lang="pt-BR" sz="900">
                <a:solidFill>
                  <a:srgbClr val="000000"/>
                </a:solidFill>
                <a:latin typeface="PBSUWU+Arial"/>
                <a:cs typeface="PBSUWU+Arial"/>
              </a:rPr>
              <a:t>1</a:t>
            </a:r>
            <a:r>
              <a:rPr lang="pt-BR" sz="900" dirty="0">
                <a:solidFill>
                  <a:srgbClr val="000000"/>
                </a:solidFill>
                <a:latin typeface="PBSUWU+Arial"/>
                <a:cs typeface="PBSUWU+Arial"/>
              </a:rPr>
              <a:t>3</a:t>
            </a:r>
            <a:r>
              <a:rPr kumimoji="0" sz="900" b="0" i="0" u="none" strike="noStrike" kern="1200" cap="none" spc="0" normalizeH="0" baseline="0" noProof="0">
                <a:ln>
                  <a:noFill/>
                </a:ln>
                <a:solidFill>
                  <a:srgbClr val="000000"/>
                </a:solidFill>
                <a:effectLst/>
                <a:uLnTx/>
                <a:uFillTx/>
                <a:latin typeface="PBSUWU+Arial"/>
                <a:ea typeface="+mn-ea"/>
                <a:cs typeface="PBSUWU+Arial"/>
              </a:rPr>
              <a:t>2</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3" name="CaixaDeTexto 4">
            <a:extLst>
              <a:ext uri="{FF2B5EF4-FFF2-40B4-BE49-F238E27FC236}">
                <a16:creationId xmlns:a16="http://schemas.microsoft.com/office/drawing/2014/main" id="{A86B426B-9D8D-188D-3A9A-7C666558F9F6}"/>
              </a:ext>
            </a:extLst>
          </p:cNvPr>
          <p:cNvSpPr txBox="1"/>
          <p:nvPr/>
        </p:nvSpPr>
        <p:spPr>
          <a:xfrm>
            <a:off x="282999" y="807340"/>
            <a:ext cx="7120187" cy="44550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sz="1050">
                <a:latin typeface="Calibri" panose="020F0502020204030204" pitchFamily="34" charset="0"/>
                <a:ea typeface="Calibri" panose="020F0502020204030204" pitchFamily="34" charset="0"/>
                <a:cs typeface="Calibri" panose="020F0502020204030204" pitchFamily="34" charset="0"/>
              </a:rPr>
              <a:t>A VOGE garante ao comprador de uma motocicleta ou scooter da marca que os nossos concessionários autorizados repararão ou substituirão, sem encargo algum e de acordo com o estabelecido na legislação em vigor, qualquer peça do veículo que tenha falhado devido a um defeito do material e/ou montagem segundo os termos e condições seguintes: </a:t>
            </a:r>
          </a:p>
          <a:p>
            <a:endParaRPr lang="pt-BR" sz="1050">
              <a:latin typeface="Calibri" panose="020F0502020204030204" pitchFamily="34" charset="0"/>
              <a:ea typeface="Calibri" panose="020F0502020204030204" pitchFamily="34" charset="0"/>
              <a:cs typeface="Calibri" panose="020F0502020204030204" pitchFamily="34" charset="0"/>
            </a:endParaRPr>
          </a:p>
          <a:p>
            <a:pPr marL="283519" indent="-283519" algn="just">
              <a:buAutoNum type="arabicPeriod"/>
            </a:pPr>
            <a:r>
              <a:rPr lang="pt-BR" sz="1050">
                <a:latin typeface="Calibri" panose="020F0502020204030204" pitchFamily="34" charset="0"/>
                <a:ea typeface="Calibri" panose="020F0502020204030204" pitchFamily="34" charset="0"/>
                <a:cs typeface="Calibri" panose="020F0502020204030204" pitchFamily="34" charset="0"/>
              </a:rPr>
              <a:t>A duração desta garantia limitada é de 5 anos (60 meses), contados desde a data de venda ao primeiro proprietário por parte de um concessionário autorizado, limitados a 60.000km nas motocicletas e scooters acima de 300cc e 36.000km para motocicletas e scooters até 300cc, o que ocorrer primeiro para qualquer modelo. Já inclusos os 90 (noventa) dias da garantia legal, observadas as disposições que seguem. A tolerância para execução de cada revisão é de 1.000 km para mais, ou 1 mês (para mais), o que ocorrer primeiro. Exceção para a primeira revisão que é de 500 a 1.200 km ou 1 mês (para mais) para todos os modelos. </a:t>
            </a:r>
          </a:p>
          <a:p>
            <a:pPr marL="283519" indent="-283519" algn="just">
              <a:buAutoNum type="arabicPeriod"/>
            </a:pPr>
            <a:endParaRPr lang="pt-BR" sz="1050">
              <a:latin typeface="Calibri" panose="020F0502020204030204" pitchFamily="34" charset="0"/>
              <a:ea typeface="Calibri" panose="020F0502020204030204" pitchFamily="34" charset="0"/>
              <a:cs typeface="Calibri" panose="020F0502020204030204" pitchFamily="34" charset="0"/>
            </a:endParaRPr>
          </a:p>
          <a:p>
            <a:pPr marL="283519" indent="-283519">
              <a:buAutoNum type="arabicPeriod"/>
            </a:pPr>
            <a:r>
              <a:rPr lang="pt-BR" sz="1050">
                <a:latin typeface="Calibri" panose="020F0502020204030204" pitchFamily="34" charset="0"/>
                <a:ea typeface="Calibri" panose="020F0502020204030204" pitchFamily="34" charset="0"/>
                <a:cs typeface="Calibri" panose="020F0502020204030204" pitchFamily="34" charset="0"/>
              </a:rPr>
              <a:t>Ficará excluído de garantia todo aquele veículo que: </a:t>
            </a:r>
          </a:p>
          <a:p>
            <a:pPr algn="just"/>
            <a:r>
              <a:rPr lang="pt-BR" sz="1050">
                <a:latin typeface="Calibri" panose="020F0502020204030204" pitchFamily="34" charset="0"/>
                <a:ea typeface="Calibri" panose="020F0502020204030204" pitchFamily="34" charset="0"/>
                <a:cs typeface="Calibri" panose="020F0502020204030204" pitchFamily="34" charset="0"/>
              </a:rPr>
              <a:t>a. Não tenha sido assistido num concessionário autorizado VOGE no Brasil seguindo o rigorosamente o programa de manutenção periódica tal como especificado no manual do proprietário. A omissão de qualquer das revisões periódicas dentro do prazo dará lugar à perda total da garantia do seu veículo. </a:t>
            </a:r>
          </a:p>
          <a:p>
            <a:r>
              <a:rPr lang="pt-BR" sz="1050">
                <a:latin typeface="Calibri" panose="020F0502020204030204" pitchFamily="34" charset="0"/>
                <a:ea typeface="Calibri" panose="020F0502020204030204" pitchFamily="34" charset="0"/>
                <a:cs typeface="Calibri" panose="020F0502020204030204" pitchFamily="34" charset="0"/>
              </a:rPr>
              <a:t>b. Tenha sido manipulado indevidamente, modificadas as especificações de fábrica ou armazenado inadequadamente. </a:t>
            </a:r>
          </a:p>
          <a:p>
            <a:pPr algn="just"/>
            <a:r>
              <a:rPr lang="pt-BR" sz="1050">
                <a:latin typeface="Calibri" panose="020F0502020204030204" pitchFamily="34" charset="0"/>
                <a:ea typeface="Calibri" panose="020F0502020204030204" pitchFamily="34" charset="0"/>
                <a:cs typeface="Calibri" panose="020F0502020204030204" pitchFamily="34" charset="0"/>
              </a:rPr>
              <a:t>c. Tenha sido objeto de abuso, negligência, roubo, furto, incêndio, vandalismo, acidente ou utilizado para um propósito diferente daquele para o qual foi projetado, tal como figura nas instruções mencionadas no manual de proprietário. </a:t>
            </a:r>
          </a:p>
          <a:p>
            <a:r>
              <a:rPr lang="pt-BR" sz="1050">
                <a:latin typeface="Calibri" panose="020F0502020204030204" pitchFamily="34" charset="0"/>
                <a:ea typeface="Calibri" panose="020F0502020204030204" pitchFamily="34" charset="0"/>
                <a:cs typeface="Calibri" panose="020F0502020204030204" pitchFamily="34" charset="0"/>
              </a:rPr>
              <a:t>d. Se foi utilizado combustível, lubrificantes ou líquidos diferentes dos recomendados pela VOGE. </a:t>
            </a:r>
          </a:p>
          <a:p>
            <a:r>
              <a:rPr lang="pt-BR" sz="1050">
                <a:latin typeface="Calibri" panose="020F0502020204030204" pitchFamily="34" charset="0"/>
                <a:ea typeface="Calibri" panose="020F0502020204030204" pitchFamily="34" charset="0"/>
                <a:cs typeface="Calibri" panose="020F0502020204030204" pitchFamily="34" charset="0"/>
              </a:rPr>
              <a:t>e. Tenha sido destinado a aluguel, competição, atividades comerciais, espetáculos e outras manifestações públicas.</a:t>
            </a:r>
          </a:p>
          <a:p>
            <a:endParaRPr lang="pt-BR" sz="1050">
              <a:latin typeface="Calibri" panose="020F0502020204030204" pitchFamily="34" charset="0"/>
              <a:ea typeface="Calibri" panose="020F0502020204030204" pitchFamily="34" charset="0"/>
              <a:cs typeface="Calibri" panose="020F0502020204030204" pitchFamily="34" charset="0"/>
            </a:endParaRPr>
          </a:p>
          <a:p>
            <a:r>
              <a:rPr lang="pt-BR" sz="1050">
                <a:latin typeface="Calibri" panose="020F0502020204030204" pitchFamily="34" charset="0"/>
                <a:ea typeface="Calibri" panose="020F0502020204030204" pitchFamily="34" charset="0"/>
                <a:cs typeface="Calibri" panose="020F0502020204030204" pitchFamily="34" charset="0"/>
              </a:rPr>
              <a:t>3.     Ficam excluídas da garantia: </a:t>
            </a:r>
          </a:p>
          <a:p>
            <a:pPr algn="just"/>
            <a:r>
              <a:rPr lang="pt-BR" sz="1050">
                <a:latin typeface="Calibri" panose="020F0502020204030204" pitchFamily="34" charset="0"/>
                <a:ea typeface="Calibri" panose="020F0502020204030204" pitchFamily="34" charset="0"/>
                <a:cs typeface="Calibri" panose="020F0502020204030204" pitchFamily="34" charset="0"/>
              </a:rPr>
              <a:t>a. Aquelas peças e mão de obra resultantes de operações de manutenção, limpezas e ajustes tal e como especifica o manual de proprietário, tais como lubrificantes, substituições de filtro de ar e óleo, limpeza do sistema de combustível, acumulação de carvão, manutenção de bateria e tensão da corrente. </a:t>
            </a:r>
          </a:p>
          <a:p>
            <a:endParaRPr lang="pt-BR" sz="1050">
              <a:latin typeface="Calibri" panose="020F0502020204030204" pitchFamily="34" charset="0"/>
              <a:ea typeface="Calibri" panose="020F0502020204030204" pitchFamily="34" charset="0"/>
              <a:cs typeface="Calibri" panose="020F0502020204030204" pitchFamily="34" charset="0"/>
            </a:endParaRPr>
          </a:p>
          <a:p>
            <a:r>
              <a:rPr lang="pt-BR" sz="105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53574851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7355FF9-8C4B-A8B5-3342-50B87F13F79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6921E46-28B9-6797-E675-DE97B235A9C9}"/>
              </a:ext>
            </a:extLst>
          </p:cNvPr>
          <p:cNvSpPr/>
          <p:nvPr/>
        </p:nvSpPr>
        <p:spPr>
          <a:xfrm>
            <a:off x="522732" y="496316"/>
            <a:ext cx="6516624"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a:extLst>
              <a:ext uri="{FF2B5EF4-FFF2-40B4-BE49-F238E27FC236}">
                <a16:creationId xmlns:a16="http://schemas.microsoft.com/office/drawing/2014/main" id="{6D2699AC-D444-D9E1-D42A-CA97192C8E81}"/>
              </a:ext>
            </a:extLst>
          </p:cNvPr>
          <p:cNvSpPr txBox="1"/>
          <p:nvPr/>
        </p:nvSpPr>
        <p:spPr>
          <a:xfrm>
            <a:off x="541020" y="356257"/>
            <a:ext cx="2085102"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dirty="0">
                <a:ln>
                  <a:noFill/>
                </a:ln>
                <a:solidFill>
                  <a:srgbClr val="000000"/>
                </a:solidFill>
                <a:effectLst/>
                <a:uLnTx/>
                <a:uFillTx/>
                <a:latin typeface="PBSUWU+Arial"/>
                <a:ea typeface="+mn-ea"/>
                <a:cs typeface="PBSUWU+Arial"/>
              </a:rPr>
              <a:t>Manual do</a:t>
            </a:r>
            <a:r>
              <a:rPr kumimoji="0" sz="900" b="0" i="0" u="none" strike="noStrike" kern="1200" cap="none" spc="12" normalizeH="0" baseline="0" noProof="0" dirty="0">
                <a:ln>
                  <a:noFill/>
                </a:ln>
                <a:solidFill>
                  <a:srgbClr val="000000"/>
                </a:solidFill>
                <a:effectLst/>
                <a:uLnTx/>
                <a:uFillTx/>
                <a:latin typeface="PBSUWU+Arial"/>
                <a:ea typeface="+mn-ea"/>
                <a:cs typeface="PBSUWU+Arial"/>
              </a:rPr>
              <a:t> </a:t>
            </a:r>
            <a:r>
              <a:rPr kumimoji="0" sz="900" b="0" i="0" u="none" strike="noStrike" kern="1200" cap="none" spc="0" normalizeH="0" baseline="0" noProof="0">
                <a:ln>
                  <a:noFill/>
                </a:ln>
                <a:solidFill>
                  <a:srgbClr val="000000"/>
                </a:solidFill>
                <a:effectLst/>
                <a:uLnTx/>
                <a:uFillTx/>
                <a:latin typeface="PBSUWU+Arial"/>
                <a:ea typeface="+mn-ea"/>
                <a:cs typeface="PBSUWU+Arial"/>
              </a:rPr>
              <a:t>Proprietário </a:t>
            </a:r>
            <a:r>
              <a:rPr kumimoji="0" lang="pt-BR" sz="900" b="0" i="0" u="none" strike="noStrike" kern="1200" cap="none" spc="0" normalizeH="0" baseline="0" noProof="0">
                <a:ln>
                  <a:noFill/>
                </a:ln>
                <a:solidFill>
                  <a:srgbClr val="000000"/>
                </a:solidFill>
                <a:effectLst/>
                <a:uLnTx/>
                <a:uFillTx/>
                <a:latin typeface="PBSUWU+Arial"/>
                <a:ea typeface="+mn-ea"/>
                <a:cs typeface="PBSUWU+Arial"/>
              </a:rPr>
              <a:t>–</a:t>
            </a:r>
            <a:r>
              <a:rPr kumimoji="0" sz="900" b="0" i="0" u="none" strike="noStrike" kern="1200" cap="none" spc="0" normalizeH="0" baseline="0" noProof="0">
                <a:ln>
                  <a:noFill/>
                </a:ln>
                <a:solidFill>
                  <a:srgbClr val="000000"/>
                </a:solidFill>
                <a:effectLst/>
                <a:uLnTx/>
                <a:uFillTx/>
                <a:latin typeface="PBSUWU+Arial"/>
                <a:ea typeface="+mn-ea"/>
                <a:cs typeface="PBSUWU+Arial"/>
              </a:rPr>
              <a:t> </a:t>
            </a:r>
            <a:r>
              <a:rPr kumimoji="0" sz="900" b="0" i="0" u="none" strike="noStrike" kern="1200" cap="none" spc="-14" normalizeH="0" baseline="0" noProof="0">
                <a:ln>
                  <a:noFill/>
                </a:ln>
                <a:solidFill>
                  <a:srgbClr val="000000"/>
                </a:solidFill>
                <a:effectLst/>
                <a:uLnTx/>
                <a:uFillTx/>
                <a:latin typeface="PBSUWU+Arial"/>
                <a:ea typeface="+mn-ea"/>
                <a:cs typeface="PBSUWU+Arial"/>
              </a:rPr>
              <a:t>Voge</a:t>
            </a:r>
            <a:r>
              <a:rPr lang="pt-BR" sz="900">
                <a:solidFill>
                  <a:srgbClr val="000000"/>
                </a:solidFill>
                <a:latin typeface="PBSUWU+Arial"/>
                <a:cs typeface="PBSUWU+Arial"/>
              </a:rPr>
              <a:t> DS 525X</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5" name="object 5">
            <a:extLst>
              <a:ext uri="{FF2B5EF4-FFF2-40B4-BE49-F238E27FC236}">
                <a16:creationId xmlns:a16="http://schemas.microsoft.com/office/drawing/2014/main" id="{EB93BB70-5380-CC9E-91AB-09C4030FC370}"/>
              </a:ext>
            </a:extLst>
          </p:cNvPr>
          <p:cNvSpPr txBox="1"/>
          <p:nvPr/>
        </p:nvSpPr>
        <p:spPr>
          <a:xfrm>
            <a:off x="541020" y="590916"/>
            <a:ext cx="3021206"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Política de Garantia VOGE Brasil</a:t>
            </a:r>
            <a:endParaRPr kumimoji="0" sz="1400" b="1" i="0" u="none" strike="noStrike" kern="1200" cap="none" spc="0" normalizeH="0" baseline="0" noProof="0" dirty="0">
              <a:ln>
                <a:noFill/>
              </a:ln>
              <a:solidFill>
                <a:srgbClr val="000000"/>
              </a:solidFill>
              <a:effectLst/>
              <a:uLnTx/>
              <a:uFillTx/>
              <a:latin typeface="Arial"/>
              <a:ea typeface="+mn-ea"/>
              <a:cs typeface="Arial"/>
            </a:endParaRPr>
          </a:p>
        </p:txBody>
      </p:sp>
      <p:sp>
        <p:nvSpPr>
          <p:cNvPr id="6" name="object 6">
            <a:extLst>
              <a:ext uri="{FF2B5EF4-FFF2-40B4-BE49-F238E27FC236}">
                <a16:creationId xmlns:a16="http://schemas.microsoft.com/office/drawing/2014/main" id="{1B154417-6CA9-7DC8-3E20-AED897588D64}"/>
              </a:ext>
            </a:extLst>
          </p:cNvPr>
          <p:cNvSpPr txBox="1"/>
          <p:nvPr/>
        </p:nvSpPr>
        <p:spPr>
          <a:xfrm>
            <a:off x="3703319" y="4760618"/>
            <a:ext cx="279548"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lang="pt-BR" sz="900" b="0" i="0" u="none" strike="noStrike" kern="1200" cap="none" spc="0" normalizeH="0" baseline="0" noProof="0">
                <a:ln>
                  <a:noFill/>
                </a:ln>
                <a:solidFill>
                  <a:srgbClr val="000000"/>
                </a:solidFill>
                <a:effectLst/>
                <a:uLnTx/>
                <a:uFillTx/>
                <a:latin typeface="PBSUWU+Arial"/>
                <a:ea typeface="+mn-ea"/>
                <a:cs typeface="PBSUWU+Arial"/>
              </a:rPr>
              <a:t>13</a:t>
            </a:r>
            <a:r>
              <a:rPr lang="pt-BR" sz="900">
                <a:solidFill>
                  <a:srgbClr val="000000"/>
                </a:solidFill>
                <a:latin typeface="PBSUWU+Arial"/>
                <a:cs typeface="PBSUWU+Arial"/>
              </a:rPr>
              <a:t>3</a:t>
            </a:r>
            <a:endParaRPr kumimoji="0" sz="900" b="0" i="0" u="none" strike="noStrike" kern="1200" cap="none" spc="0" normalizeH="0" baseline="0" noProof="0" dirty="0">
              <a:ln>
                <a:noFill/>
              </a:ln>
              <a:solidFill>
                <a:srgbClr val="000000"/>
              </a:solidFill>
              <a:effectLst/>
              <a:uLnTx/>
              <a:uFillTx/>
              <a:latin typeface="PBSUWU+Arial"/>
              <a:ea typeface="+mn-ea"/>
              <a:cs typeface="PBSUWU+Arial"/>
            </a:endParaRPr>
          </a:p>
        </p:txBody>
      </p:sp>
      <p:sp>
        <p:nvSpPr>
          <p:cNvPr id="3" name="CaixaDeTexto 2">
            <a:extLst>
              <a:ext uri="{FF2B5EF4-FFF2-40B4-BE49-F238E27FC236}">
                <a16:creationId xmlns:a16="http://schemas.microsoft.com/office/drawing/2014/main" id="{3B874ECA-3684-7812-8DB8-94B3646A0E3B}"/>
              </a:ext>
            </a:extLst>
          </p:cNvPr>
          <p:cNvSpPr txBox="1"/>
          <p:nvPr/>
        </p:nvSpPr>
        <p:spPr>
          <a:xfrm>
            <a:off x="465883" y="921649"/>
            <a:ext cx="6840760" cy="36317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 A deterioração causada por um desgaste normal, como o silenciador, bateria, embreagem, sistema de variador, velas, lâmpadas, correntes, pinhões de transmissão final, pastilhas de freios e pneus, sem prejuízo de que sejam cobertos em garantia quando exista um defeito de fabricação ou montagem.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 Toda a bateria que não admita carga após um período de tempo razoável desde a sua ativação, considera-se que não foi mantida adequadamente (carregada de forma periódica para evitar a sulfatação das placas) e ficará excluída da garantia.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 Deteriorações devidas a incêndio, colisão, acidente ou manutenção inapropriada (especialmente as causadas por falta de óleo, cujo nível deve ser inspecionado a cada 500 km).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 Corrosão e deteriorações produzidas sobre a pintura, cromados, outros acabamentos, peças de borracha ou plástico como consequência da ação de agentes externos ou atmosféricos.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 Danos causados pela instalação de peças ou acessórios que não sejam fabricados ou fornecidos pela VOGE.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 Certos fenômenos naturais, como ruídos ou fugas de óleo, por considerar que não afetam de modo algum a qualidade, funcionamento ou comportamento do veículo.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 Toda a forma de compensação econômica ou de outra natureza, tal como hotéis, refeições, transporte, reboque, aluguel de outro veículo, etc., que se produzam como consequência de uma avaria.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 Motocicletas Voge adquiridas em leilão, de qualquer natureza, perdem o direito à garantia.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   Para obter o serviço de garantia, o proprietário do veículo deverá solicitar a intervenção em garantia num concessionário oficial autorizado VOGE num prazo não superior a 15 dias, levando o veículo bem como os seguintes documentos: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 Nota fiscal de venda, Manual de Garantia com dados da moto, devidamente preenchidos e carimbados por um concessionário autorizado Voge.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 Documentos que demonstrem a execução e pagamentos do plano de manutenção assinalado pela fábrica no manual de proprietário e efetuados por um concessionário autorizado VOGE.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762736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E5FFBEFF-B54A-2DB8-044F-027274C8C5D1}"/>
              </a:ext>
            </a:extLst>
          </p:cNvPr>
          <p:cNvSpPr/>
          <p:nvPr/>
        </p:nvSpPr>
        <p:spPr>
          <a:xfrm>
            <a:off x="522732" y="496570"/>
            <a:ext cx="6517893" cy="12700"/>
          </a:xfrm>
          <a:prstGeom prst="rect">
            <a:avLst/>
          </a:prstGeom>
          <a:blipFill>
            <a:blip r:embed="rId2" cstate="print"/>
            <a:stretch>
              <a:fillRect/>
            </a:stretch>
          </a:bli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4">
            <a:extLst>
              <a:ext uri="{FF2B5EF4-FFF2-40B4-BE49-F238E27FC236}">
                <a16:creationId xmlns:a16="http://schemas.microsoft.com/office/drawing/2014/main" id="{49EF5D9C-3120-50D3-5C2F-909F08717CE5}"/>
              </a:ext>
            </a:extLst>
          </p:cNvPr>
          <p:cNvSpPr txBox="1"/>
          <p:nvPr/>
        </p:nvSpPr>
        <p:spPr>
          <a:xfrm>
            <a:off x="541020" y="356267"/>
            <a:ext cx="2205176" cy="128240"/>
          </a:xfrm>
          <a:prstGeom prst="rect">
            <a:avLst/>
          </a:prstGeom>
        </p:spPr>
        <p:txBody>
          <a:bodyPr vert="horz" wrap="square" lIns="0" tIns="0" rIns="0" bIns="0" rtlCol="0">
            <a:spAutoFit/>
          </a:bodyPr>
          <a:lstStyle/>
          <a:p>
            <a:pPr marL="0" marR="0" lvl="0" indent="0" algn="l" defTabSz="914400" rtl="0" eaLnBrk="1" fontAlgn="auto" latinLnBrk="0" hangingPunct="1">
              <a:lnSpc>
                <a:spcPts val="1005"/>
              </a:lnSpc>
              <a:spcBef>
                <a:spcPts val="0"/>
              </a:spcBef>
              <a:spcAft>
                <a:spcPts val="0"/>
              </a:spcAft>
              <a:buClrTx/>
              <a:buSzTx/>
              <a:buFontTx/>
              <a:buNone/>
              <a:tabLst/>
              <a:defRPr/>
            </a:pPr>
            <a:r>
              <a:rPr kumimoji="0" sz="900" b="0" i="0" u="none" strike="noStrike" kern="1200" cap="none" spc="0" normalizeH="0" baseline="0" noProof="0">
                <a:ln>
                  <a:noFill/>
                </a:ln>
                <a:solidFill>
                  <a:srgbClr val="000000"/>
                </a:solidFill>
                <a:effectLst/>
                <a:uLnTx/>
                <a:uFillTx/>
                <a:latin typeface="Arial"/>
                <a:ea typeface="+mn-ea"/>
                <a:cs typeface="Arial"/>
              </a:rPr>
              <a:t>Manual do Proprietário</a:t>
            </a:r>
            <a:r>
              <a:rPr kumimoji="0" sz="900" b="0" i="0" u="none" strike="noStrike" kern="1200" cap="none" spc="11" normalizeH="0" baseline="0" noProof="0">
                <a:ln>
                  <a:noFill/>
                </a:ln>
                <a:solidFill>
                  <a:srgbClr val="000000"/>
                </a:solidFill>
                <a:effectLst/>
                <a:uLnTx/>
                <a:uFillTx/>
                <a:latin typeface="Arial"/>
                <a:ea typeface="+mn-ea"/>
                <a:cs typeface="Arial"/>
              </a:rPr>
              <a:t> </a:t>
            </a:r>
            <a:r>
              <a:rPr kumimoji="0" sz="900" b="0" i="0" u="none" strike="noStrike" kern="1200" cap="none" spc="0" normalizeH="0" baseline="0" noProof="0">
                <a:ln>
                  <a:noFill/>
                </a:ln>
                <a:solidFill>
                  <a:srgbClr val="000000"/>
                </a:solidFill>
                <a:effectLst/>
                <a:uLnTx/>
                <a:uFillTx/>
                <a:latin typeface="Arial"/>
                <a:ea typeface="+mn-ea"/>
                <a:cs typeface="Arial"/>
              </a:rPr>
              <a:t>-</a:t>
            </a:r>
            <a:r>
              <a:rPr kumimoji="0" sz="900" b="0" i="0" u="none" strike="noStrike" kern="1200" cap="none" spc="-10" normalizeH="0" baseline="0" noProof="0">
                <a:ln>
                  <a:noFill/>
                </a:ln>
                <a:solidFill>
                  <a:srgbClr val="000000"/>
                </a:solidFill>
                <a:effectLst/>
                <a:uLnTx/>
                <a:uFillTx/>
                <a:latin typeface="Arial"/>
                <a:ea typeface="+mn-ea"/>
                <a:cs typeface="Arial"/>
              </a:rPr>
              <a:t> </a:t>
            </a:r>
            <a:r>
              <a:rPr kumimoji="0" sz="900" b="0" i="0" u="none" strike="noStrike" kern="1200" cap="none" spc="-14" normalizeH="0" baseline="0" noProof="0">
                <a:ln>
                  <a:noFill/>
                </a:ln>
                <a:solidFill>
                  <a:srgbClr val="000000"/>
                </a:solidFill>
                <a:effectLst/>
                <a:uLnTx/>
                <a:uFillTx/>
                <a:latin typeface="Arial"/>
                <a:ea typeface="+mn-ea"/>
                <a:cs typeface="Arial"/>
              </a:rPr>
              <a:t>Voge</a:t>
            </a:r>
            <a:endParaRPr kumimoji="0" sz="900" b="0" i="0" u="none" strike="noStrike" kern="1200" cap="none" spc="0" normalizeH="0" baseline="0" noProof="0">
              <a:ln>
                <a:noFill/>
              </a:ln>
              <a:solidFill>
                <a:srgbClr val="000000"/>
              </a:solidFill>
              <a:effectLst/>
              <a:uLnTx/>
              <a:uFillTx/>
              <a:latin typeface="Arial"/>
              <a:ea typeface="+mn-ea"/>
              <a:cs typeface="Arial"/>
            </a:endParaRPr>
          </a:p>
        </p:txBody>
      </p:sp>
      <p:sp>
        <p:nvSpPr>
          <p:cNvPr id="6" name="object 5">
            <a:extLst>
              <a:ext uri="{FF2B5EF4-FFF2-40B4-BE49-F238E27FC236}">
                <a16:creationId xmlns:a16="http://schemas.microsoft.com/office/drawing/2014/main" id="{99E21409-473F-0A14-EB0D-6D09538FA945}"/>
              </a:ext>
            </a:extLst>
          </p:cNvPr>
          <p:cNvSpPr txBox="1"/>
          <p:nvPr/>
        </p:nvSpPr>
        <p:spPr>
          <a:xfrm>
            <a:off x="541020" y="591184"/>
            <a:ext cx="3093214" cy="205184"/>
          </a:xfrm>
          <a:prstGeom prst="rect">
            <a:avLst/>
          </a:prstGeom>
        </p:spPr>
        <p:txBody>
          <a:bodyPr vert="horz" wrap="square" lIns="0" tIns="0" rIns="0" bIns="0" rtlCol="0">
            <a:spAutoFit/>
          </a:bodyPr>
          <a:lstStyle/>
          <a:p>
            <a:pPr marL="0" marR="0" lvl="0" indent="0" algn="l" defTabSz="914400" rtl="0" eaLnBrk="1" fontAlgn="auto" latinLnBrk="0" hangingPunct="1">
              <a:lnSpc>
                <a:spcPts val="1568"/>
              </a:lnSpc>
              <a:spcBef>
                <a:spcPts val="0"/>
              </a:spcBef>
              <a:spcAft>
                <a:spcPts val="0"/>
              </a:spcAft>
              <a:buClrTx/>
              <a:buSzTx/>
              <a:buFontTx/>
              <a:buNone/>
              <a:tabLst/>
              <a:defRPr/>
            </a:pPr>
            <a:r>
              <a:rPr kumimoji="0" lang="pt-BR" sz="1400" b="1" i="0" u="none" strike="noStrike" kern="1200" cap="none" spc="0" normalizeH="0" baseline="0" noProof="0">
                <a:ln>
                  <a:noFill/>
                </a:ln>
                <a:solidFill>
                  <a:srgbClr val="000000"/>
                </a:solidFill>
                <a:effectLst/>
                <a:uLnTx/>
                <a:uFillTx/>
                <a:latin typeface="Arial"/>
                <a:ea typeface="+mn-ea"/>
                <a:cs typeface="Arial"/>
              </a:rPr>
              <a:t>HOMOLOGAÇÕES BRASIL ANATEL</a:t>
            </a:r>
            <a:endParaRPr kumimoji="0" sz="1400" b="1" i="0" u="none" strike="noStrike" kern="1200" cap="none" spc="0" normalizeH="0" baseline="0" noProof="0">
              <a:ln>
                <a:noFill/>
              </a:ln>
              <a:solidFill>
                <a:srgbClr val="000000"/>
              </a:solidFill>
              <a:effectLst/>
              <a:uLnTx/>
              <a:uFillTx/>
              <a:latin typeface="Arial"/>
              <a:ea typeface="+mn-ea"/>
              <a:cs typeface="Arial"/>
            </a:endParaRPr>
          </a:p>
        </p:txBody>
      </p:sp>
      <p:sp>
        <p:nvSpPr>
          <p:cNvPr id="7" name="object 6">
            <a:extLst>
              <a:ext uri="{FF2B5EF4-FFF2-40B4-BE49-F238E27FC236}">
                <a16:creationId xmlns:a16="http://schemas.microsoft.com/office/drawing/2014/main" id="{5C9911AE-AFD5-14C9-F6A6-6DCC806C9A57}"/>
              </a:ext>
            </a:extLst>
          </p:cNvPr>
          <p:cNvSpPr txBox="1"/>
          <p:nvPr/>
        </p:nvSpPr>
        <p:spPr>
          <a:xfrm>
            <a:off x="541020" y="861547"/>
            <a:ext cx="6499605" cy="1384995"/>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Este veículo pode conter equipamentos de telecomunicações integrados (como módulos de rastreamento, sistemas de comunicação ou dispositivos sem fio). Conforme exigência da legislação brasileira, tais equipamentos devem ser homologados pela Agência Nacional de Telecomunicações (ANATEL).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Os equipamentos abaixo estão homologados pela ANATEL sob o números mostrados abaixo de cada modelo.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homologação pode ser consultada diretamente no site da ANATEL: </a:t>
            </a:r>
            <a:r>
              <a:rPr kumimoji="0" lang="pt-BR" sz="1000" b="0" i="0" u="none" strike="noStrike" kern="1200" cap="none" spc="0" normalizeH="0" baseline="0" noProof="0">
                <a:ln>
                  <a:noFill/>
                </a:ln>
                <a:solidFill>
                  <a:prstClr val="black"/>
                </a:solidFill>
                <a:effectLst/>
                <a:uLnTx/>
                <a:uFillTx/>
                <a:latin typeface="Calibri"/>
                <a:ea typeface="+mn-ea"/>
                <a:cs typeface="+mn-cs"/>
                <a:hlinkClick r:id="rId3"/>
              </a:rPr>
              <a:t>www.anatel.gov.br</a:t>
            </a:r>
            <a:r>
              <a:rPr kumimoji="0" lang="pt-BR" sz="1000" b="0" i="0" u="none" strike="noStrike" kern="1200" cap="none" spc="0" normalizeH="0" baseline="0" noProof="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utilização de equipamentos não homologados é proibida em território nacional.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 homologação garante que o produto atende às normas técnicas e regulatórias da ANATEL.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Qualquer modificação não autorizada neste equipamento poderá invalidar a homologação e comprometer sua segurança e funcionamento.</a:t>
            </a:r>
          </a:p>
        </p:txBody>
      </p:sp>
      <p:pic>
        <p:nvPicPr>
          <p:cNvPr id="11" name="Imagem 10" descr="Desenho de pessoa e texto branco">
            <a:extLst>
              <a:ext uri="{FF2B5EF4-FFF2-40B4-BE49-F238E27FC236}">
                <a16:creationId xmlns:a16="http://schemas.microsoft.com/office/drawing/2014/main" id="{4E65655E-F444-E63D-4EF5-3B84A2A75842}"/>
              </a:ext>
            </a:extLst>
          </p:cNvPr>
          <p:cNvPicPr>
            <a:picLocks noChangeAspect="1"/>
          </p:cNvPicPr>
          <p:nvPr/>
        </p:nvPicPr>
        <p:blipFill>
          <a:blip r:embed="rId4"/>
          <a:stretch>
            <a:fillRect/>
          </a:stretch>
        </p:blipFill>
        <p:spPr>
          <a:xfrm>
            <a:off x="5886671" y="69591"/>
            <a:ext cx="1170275" cy="356828"/>
          </a:xfrm>
          <a:prstGeom prst="rect">
            <a:avLst/>
          </a:prstGeom>
        </p:spPr>
      </p:pic>
      <p:sp>
        <p:nvSpPr>
          <p:cNvPr id="17" name="object 6">
            <a:extLst>
              <a:ext uri="{FF2B5EF4-FFF2-40B4-BE49-F238E27FC236}">
                <a16:creationId xmlns:a16="http://schemas.microsoft.com/office/drawing/2014/main" id="{17C33E8A-D0C1-FC09-3B0B-E6D1799A1463}"/>
              </a:ext>
            </a:extLst>
          </p:cNvPr>
          <p:cNvSpPr txBox="1"/>
          <p:nvPr/>
        </p:nvSpPr>
        <p:spPr>
          <a:xfrm>
            <a:off x="609898" y="247717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277770003-0001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03084-26-18866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9" name="object 6">
            <a:extLst>
              <a:ext uri="{FF2B5EF4-FFF2-40B4-BE49-F238E27FC236}">
                <a16:creationId xmlns:a16="http://schemas.microsoft.com/office/drawing/2014/main" id="{DB4CC231-0266-109E-F04B-FA8A3C909C34}"/>
              </a:ext>
            </a:extLst>
          </p:cNvPr>
          <p:cNvSpPr txBox="1"/>
          <p:nvPr/>
        </p:nvSpPr>
        <p:spPr>
          <a:xfrm>
            <a:off x="2626122" y="3060495"/>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281371746-0001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03078-26-18864</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0" name="object 6">
            <a:extLst>
              <a:ext uri="{FF2B5EF4-FFF2-40B4-BE49-F238E27FC236}">
                <a16:creationId xmlns:a16="http://schemas.microsoft.com/office/drawing/2014/main" id="{0C61CBE1-10F0-0DB7-1C2C-A1CB4A6F6EBC}"/>
              </a:ext>
            </a:extLst>
          </p:cNvPr>
          <p:cNvSpPr txBox="1"/>
          <p:nvPr/>
        </p:nvSpPr>
        <p:spPr>
          <a:xfrm>
            <a:off x="4667344" y="3002747"/>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285490004-0001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04717-26-16835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1" name="object 6">
            <a:extLst>
              <a:ext uri="{FF2B5EF4-FFF2-40B4-BE49-F238E27FC236}">
                <a16:creationId xmlns:a16="http://schemas.microsoft.com/office/drawing/2014/main" id="{203547C1-2EB4-E9BF-0120-39A4CB75BCB9}"/>
              </a:ext>
            </a:extLst>
          </p:cNvPr>
          <p:cNvSpPr txBox="1"/>
          <p:nvPr/>
        </p:nvSpPr>
        <p:spPr>
          <a:xfrm>
            <a:off x="2626122" y="364381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274470003-0001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04715-26-16021</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 name="object 6">
            <a:extLst>
              <a:ext uri="{FF2B5EF4-FFF2-40B4-BE49-F238E27FC236}">
                <a16:creationId xmlns:a16="http://schemas.microsoft.com/office/drawing/2014/main" id="{B43A3A2C-3B01-64C0-68BD-5F8A25F5281B}"/>
              </a:ext>
            </a:extLst>
          </p:cNvPr>
          <p:cNvSpPr txBox="1"/>
          <p:nvPr/>
        </p:nvSpPr>
        <p:spPr>
          <a:xfrm>
            <a:off x="2626122" y="2477169"/>
            <a:ext cx="1678199"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284700024-0001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03073-26-18862</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9" name="object 6">
            <a:extLst>
              <a:ext uri="{FF2B5EF4-FFF2-40B4-BE49-F238E27FC236}">
                <a16:creationId xmlns:a16="http://schemas.microsoft.com/office/drawing/2014/main" id="{E0FA81F8-105E-951D-1FAF-96392CF65B98}"/>
              </a:ext>
            </a:extLst>
          </p:cNvPr>
          <p:cNvSpPr txBox="1"/>
          <p:nvPr/>
        </p:nvSpPr>
        <p:spPr>
          <a:xfrm>
            <a:off x="609898" y="3060495"/>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274470006-0001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lang="pt-BR" sz="1000">
                <a:solidFill>
                  <a:srgbClr val="000000"/>
                </a:solidFill>
                <a:latin typeface="Arial"/>
                <a:cs typeface="Arial"/>
              </a:rPr>
              <a:t>04719-26-05556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0" name="object 6">
            <a:extLst>
              <a:ext uri="{FF2B5EF4-FFF2-40B4-BE49-F238E27FC236}">
                <a16:creationId xmlns:a16="http://schemas.microsoft.com/office/drawing/2014/main" id="{1CF8DB94-83C9-05A3-0770-29BE25795941}"/>
              </a:ext>
            </a:extLst>
          </p:cNvPr>
          <p:cNvSpPr txBox="1"/>
          <p:nvPr/>
        </p:nvSpPr>
        <p:spPr>
          <a:xfrm>
            <a:off x="621968" y="364382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285490005-0001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04717-26-16835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2" name="object 6">
            <a:extLst>
              <a:ext uri="{FF2B5EF4-FFF2-40B4-BE49-F238E27FC236}">
                <a16:creationId xmlns:a16="http://schemas.microsoft.com/office/drawing/2014/main" id="{D1FD2048-F0CE-BA14-269A-F0F5006EE73B}"/>
              </a:ext>
            </a:extLst>
          </p:cNvPr>
          <p:cNvSpPr txBox="1"/>
          <p:nvPr/>
        </p:nvSpPr>
        <p:spPr>
          <a:xfrm>
            <a:off x="645086" y="4162790"/>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271330334-0001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03075-26-18863</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13" name="object 6">
            <a:extLst>
              <a:ext uri="{FF2B5EF4-FFF2-40B4-BE49-F238E27FC236}">
                <a16:creationId xmlns:a16="http://schemas.microsoft.com/office/drawing/2014/main" id="{C0FA1DFC-46EA-C3D2-D09D-3BF37E9CB934}"/>
              </a:ext>
            </a:extLst>
          </p:cNvPr>
          <p:cNvSpPr txBox="1"/>
          <p:nvPr/>
        </p:nvSpPr>
        <p:spPr>
          <a:xfrm>
            <a:off x="4667344" y="364381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a:t>
            </a:r>
            <a:r>
              <a:rPr lang="pt-BR" sz="1000">
                <a:solidFill>
                  <a:srgbClr val="000000"/>
                </a:solidFill>
                <a:latin typeface="Arial"/>
                <a:cs typeface="Arial"/>
              </a:rPr>
              <a:t>605</a:t>
            </a:r>
            <a:r>
              <a:rPr kumimoji="0" lang="pt-BR" sz="1000" b="0" i="0" u="none" strike="noStrike" kern="1200" cap="none" spc="0" normalizeH="0" baseline="0" noProof="0">
                <a:ln>
                  <a:noFill/>
                </a:ln>
                <a:solidFill>
                  <a:srgbClr val="000000"/>
                </a:solidFill>
                <a:effectLst/>
                <a:uLnTx/>
                <a:uFillTx/>
                <a:latin typeface="Arial"/>
                <a:ea typeface="+mn-ea"/>
                <a:cs typeface="Arial"/>
              </a:rPr>
              <a:t>-0001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03079-26-18865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4" name="object 6">
            <a:extLst>
              <a:ext uri="{FF2B5EF4-FFF2-40B4-BE49-F238E27FC236}">
                <a16:creationId xmlns:a16="http://schemas.microsoft.com/office/drawing/2014/main" id="{6A7DEF0C-9470-DEEB-9AB3-C160254E1195}"/>
              </a:ext>
            </a:extLst>
          </p:cNvPr>
          <p:cNvSpPr txBox="1"/>
          <p:nvPr/>
        </p:nvSpPr>
        <p:spPr>
          <a:xfrm>
            <a:off x="4667502" y="2477168"/>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274470002-0001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04719-26-05556</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25" name="object 6">
            <a:extLst>
              <a:ext uri="{FF2B5EF4-FFF2-40B4-BE49-F238E27FC236}">
                <a16:creationId xmlns:a16="http://schemas.microsoft.com/office/drawing/2014/main" id="{A60EFEFC-DD19-EF1E-D629-EF22B49354DF}"/>
              </a:ext>
            </a:extLst>
          </p:cNvPr>
          <p:cNvSpPr txBox="1"/>
          <p:nvPr/>
        </p:nvSpPr>
        <p:spPr>
          <a:xfrm>
            <a:off x="2626122" y="4162789"/>
            <a:ext cx="1509038" cy="294953"/>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Modelo 281371838-0001</a:t>
            </a:r>
            <a:endParaRPr kumimoji="0" sz="1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ts val="1112"/>
              </a:lnSpc>
              <a:spcBef>
                <a:spcPts val="87"/>
              </a:spcBef>
              <a:spcAft>
                <a:spcPts val="0"/>
              </a:spcAft>
              <a:buClrTx/>
              <a:buSzTx/>
              <a:buFontTx/>
              <a:buNone/>
              <a:tabLst/>
              <a:defRPr/>
            </a:pPr>
            <a:r>
              <a:rPr kumimoji="0" lang="pt-BR" sz="1000" b="0" i="0" u="none" strike="noStrike" kern="1200" cap="none" spc="0" normalizeH="0" baseline="0" noProof="0">
                <a:ln>
                  <a:noFill/>
                </a:ln>
                <a:solidFill>
                  <a:srgbClr val="000000"/>
                </a:solidFill>
                <a:effectLst/>
                <a:uLnTx/>
                <a:uFillTx/>
                <a:latin typeface="Arial"/>
                <a:ea typeface="+mn-ea"/>
                <a:cs typeface="Arial"/>
              </a:rPr>
              <a:t>03079-26-18865</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7664776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0A1A-BB38-D147-8570-E0C9F4CE1297}"/>
            </a:ext>
          </a:extLst>
        </p:cNvPr>
        <p:cNvGrpSpPr/>
        <p:nvPr/>
      </p:nvGrpSpPr>
      <p:grpSpPr>
        <a:xfrm>
          <a:off x="0" y="0"/>
          <a:ext cx="0" cy="0"/>
          <a:chOff x="0" y="0"/>
          <a:chExt cx="0" cy="0"/>
        </a:xfrm>
      </p:grpSpPr>
      <p:sp>
        <p:nvSpPr>
          <p:cNvPr id="8" name="AutoShape 3">
            <a:extLst>
              <a:ext uri="{FF2B5EF4-FFF2-40B4-BE49-F238E27FC236}">
                <a16:creationId xmlns:a16="http://schemas.microsoft.com/office/drawing/2014/main" id="{ED6DC69E-7E97-7EAE-90F0-D149AE086E6D}"/>
              </a:ext>
            </a:extLst>
          </p:cNvPr>
          <p:cNvSpPr>
            <a:spLocks noChangeAspect="1" noChangeArrowheads="1" noTextEdit="1"/>
          </p:cNvSpPr>
          <p:nvPr/>
        </p:nvSpPr>
        <p:spPr bwMode="auto">
          <a:xfrm>
            <a:off x="3866536" y="-299376"/>
            <a:ext cx="2317247" cy="97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5523" tIns="37761" rIns="75523" bIns="37761" numCol="1" anchor="t" anchorCtr="0" compatLnSpc="1">
            <a:prstTxWarp prst="textNoShape">
              <a:avLst/>
            </a:prstTxWarp>
          </a:bodyPr>
          <a:lstStyle/>
          <a:p>
            <a:pPr marL="0" marR="0" lvl="0" indent="0" algn="l" defTabSz="456651" rtl="0" eaLnBrk="1" fontAlgn="auto" latinLnBrk="0" hangingPunct="1">
              <a:lnSpc>
                <a:spcPct val="100000"/>
              </a:lnSpc>
              <a:spcBef>
                <a:spcPts val="0"/>
              </a:spcBef>
              <a:spcAft>
                <a:spcPts val="0"/>
              </a:spcAft>
              <a:buClrTx/>
              <a:buSzTx/>
              <a:buFontTx/>
              <a:buNone/>
              <a:tabLst/>
              <a:defRPr/>
            </a:pPr>
            <a:endParaRPr kumimoji="0" lang="pt-BR" sz="1487"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etângulo 5">
            <a:extLst>
              <a:ext uri="{FF2B5EF4-FFF2-40B4-BE49-F238E27FC236}">
                <a16:creationId xmlns:a16="http://schemas.microsoft.com/office/drawing/2014/main" id="{04DEEAC1-6560-8100-72AD-6A21E9AFCE71}"/>
              </a:ext>
            </a:extLst>
          </p:cNvPr>
          <p:cNvSpPr/>
          <p:nvPr/>
        </p:nvSpPr>
        <p:spPr>
          <a:xfrm>
            <a:off x="2125" y="-1"/>
            <a:ext cx="7552251" cy="53213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487"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m 4">
            <a:extLst>
              <a:ext uri="{FF2B5EF4-FFF2-40B4-BE49-F238E27FC236}">
                <a16:creationId xmlns:a16="http://schemas.microsoft.com/office/drawing/2014/main" id="{34BE022A-EF31-1805-375F-D11B3C00E15E}"/>
              </a:ext>
            </a:extLst>
          </p:cNvPr>
          <p:cNvPicPr>
            <a:picLocks noChangeAspect="1"/>
          </p:cNvPicPr>
          <p:nvPr/>
        </p:nvPicPr>
        <p:blipFill>
          <a:blip r:embed="rId2"/>
          <a:stretch>
            <a:fillRect/>
          </a:stretch>
        </p:blipFill>
        <p:spPr>
          <a:xfrm>
            <a:off x="6428180" y="4540071"/>
            <a:ext cx="704000" cy="464726"/>
          </a:xfrm>
          <a:prstGeom prst="rect">
            <a:avLst/>
          </a:prstGeom>
        </p:spPr>
      </p:pic>
      <p:pic>
        <p:nvPicPr>
          <p:cNvPr id="10" name="Imagem 9">
            <a:extLst>
              <a:ext uri="{FF2B5EF4-FFF2-40B4-BE49-F238E27FC236}">
                <a16:creationId xmlns:a16="http://schemas.microsoft.com/office/drawing/2014/main" id="{91353AD0-593F-6D03-28C6-F82E4A843F4D}"/>
              </a:ext>
            </a:extLst>
          </p:cNvPr>
          <p:cNvPicPr>
            <a:picLocks noChangeAspect="1"/>
          </p:cNvPicPr>
          <p:nvPr/>
        </p:nvPicPr>
        <p:blipFill>
          <a:blip r:embed="rId3"/>
          <a:stretch>
            <a:fillRect/>
          </a:stretch>
        </p:blipFill>
        <p:spPr>
          <a:xfrm>
            <a:off x="193357" y="4165265"/>
            <a:ext cx="1678100" cy="682863"/>
          </a:xfrm>
          <a:prstGeom prst="rect">
            <a:avLst/>
          </a:prstGeom>
        </p:spPr>
      </p:pic>
      <p:sp>
        <p:nvSpPr>
          <p:cNvPr id="12" name="Triângulo isósceles 11">
            <a:extLst>
              <a:ext uri="{FF2B5EF4-FFF2-40B4-BE49-F238E27FC236}">
                <a16:creationId xmlns:a16="http://schemas.microsoft.com/office/drawing/2014/main" id="{B735B2DE-E43B-8145-199D-35D15A0FB7CB}"/>
              </a:ext>
            </a:extLst>
          </p:cNvPr>
          <p:cNvSpPr/>
          <p:nvPr/>
        </p:nvSpPr>
        <p:spPr>
          <a:xfrm rot="10800000">
            <a:off x="2426363" y="1098822"/>
            <a:ext cx="2791036" cy="2318529"/>
          </a:xfrm>
          <a:prstGeom prst="triangl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798"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m 3">
            <a:extLst>
              <a:ext uri="{FF2B5EF4-FFF2-40B4-BE49-F238E27FC236}">
                <a16:creationId xmlns:a16="http://schemas.microsoft.com/office/drawing/2014/main" id="{ACFC6E93-AA15-1DC1-8C25-E52910A017E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041" b="95408" l="6378" r="97959">
                        <a14:foregroundMark x1="37500" y1="6122" x2="37500" y2="6122"/>
                        <a14:foregroundMark x1="39541" y1="2041" x2="39541" y2="2041"/>
                        <a14:foregroundMark x1="43878" y1="20663" x2="43878" y2="20663"/>
                        <a14:foregroundMark x1="48980" y1="35714" x2="48980" y2="35714"/>
                        <a14:foregroundMark x1="52806" y1="50000" x2="52806" y2="50000"/>
                        <a14:foregroundMark x1="29847" y1="68622" x2="29847" y2="68622"/>
                        <a14:foregroundMark x1="37500" y1="68622" x2="37500" y2="68622"/>
                        <a14:foregroundMark x1="59949" y1="67347" x2="59949" y2="67347"/>
                        <a14:foregroundMark x1="75000" y1="67857" x2="75000" y2="67857"/>
                        <a14:foregroundMark x1="6378" y1="88265" x2="6378" y2="88265"/>
                        <a14:foregroundMark x1="11990" y1="93112" x2="11990" y2="93112"/>
                        <a14:foregroundMark x1="15306" y1="91327" x2="15306" y2="91327"/>
                        <a14:foregroundMark x1="23214" y1="91327" x2="23214" y2="91327"/>
                        <a14:foregroundMark x1="33673" y1="90561" x2="33673" y2="90561"/>
                        <a14:foregroundMark x1="41071" y1="92857" x2="41071" y2="92857"/>
                        <a14:foregroundMark x1="45153" y1="92857" x2="45153" y2="92857"/>
                        <a14:foregroundMark x1="52041" y1="92857" x2="52041" y2="92857"/>
                        <a14:foregroundMark x1="53827" y1="92602" x2="53827" y2="92602"/>
                        <a14:foregroundMark x1="59949" y1="91582" x2="59949" y2="91582"/>
                        <a14:foregroundMark x1="70153" y1="89286" x2="70153" y2="89286"/>
                        <a14:foregroundMark x1="77041" y1="95153" x2="77041" y2="95153"/>
                        <a14:foregroundMark x1="83418" y1="93878" x2="83418" y2="93878"/>
                        <a14:foregroundMark x1="87245" y1="92602" x2="87245" y2="92602"/>
                        <a14:foregroundMark x1="89031" y1="93112" x2="89031" y2="93112"/>
                        <a14:foregroundMark x1="91071" y1="92857" x2="91071" y2="92857"/>
                        <a14:foregroundMark x1="89541" y1="89286" x2="89541" y2="89286"/>
                        <a14:foregroundMark x1="94388" y1="92857" x2="94388" y2="92857"/>
                        <a14:foregroundMark x1="98214" y1="91327" x2="98214" y2="91327"/>
                        <a14:foregroundMark x1="6633" y1="88010" x2="6633" y2="88010"/>
                        <a14:foregroundMark x1="6633" y1="88265" x2="6633" y2="88265"/>
                        <a14:foregroundMark x1="6378" y1="87755" x2="6378" y2="87755"/>
                        <a14:foregroundMark x1="10204" y1="95408" x2="11990" y2="94898"/>
                        <a14:foregroundMark x1="21429" y1="94898" x2="23980" y2="94643"/>
                        <a14:foregroundMark x1="38776" y1="93112" x2="40561" y2="93112"/>
                        <a14:foregroundMark x1="84949" y1="93367" x2="81633" y2="91071"/>
                        <a14:backgroundMark x1="23214" y1="89796" x2="23214" y2="89796"/>
                        <a14:backgroundMark x1="32908" y1="90306" x2="32908" y2="90306"/>
                        <a14:backgroundMark x1="33929" y1="90306" x2="33929" y2="90306"/>
                        <a14:backgroundMark x1="33673" y1="93878" x2="33673" y2="93878"/>
                        <a14:backgroundMark x1="44643" y1="93112" x2="44643" y2="93112"/>
                        <a14:backgroundMark x1="50765" y1="93622" x2="50765" y2="93622"/>
                        <a14:backgroundMark x1="61735" y1="94133" x2="61735" y2="94133"/>
                      </a14:backgroundRemoval>
                    </a14:imgEffect>
                  </a14:imgLayer>
                </a14:imgProps>
              </a:ext>
            </a:extLst>
          </a:blip>
          <a:srcRect b="16361"/>
          <a:stretch>
            <a:fillRect/>
          </a:stretch>
        </p:blipFill>
        <p:spPr>
          <a:xfrm>
            <a:off x="3088576" y="1359869"/>
            <a:ext cx="1379348" cy="1153674"/>
          </a:xfrm>
          <a:prstGeom prst="rect">
            <a:avLst/>
          </a:prstGeom>
        </p:spPr>
      </p:pic>
      <p:sp>
        <p:nvSpPr>
          <p:cNvPr id="13" name="CaixaDeTexto 12">
            <a:extLst>
              <a:ext uri="{FF2B5EF4-FFF2-40B4-BE49-F238E27FC236}">
                <a16:creationId xmlns:a16="http://schemas.microsoft.com/office/drawing/2014/main" id="{7773C68F-8CEB-D19A-CE5E-8D213AEB61C5}"/>
              </a:ext>
            </a:extLst>
          </p:cNvPr>
          <p:cNvSpPr txBox="1"/>
          <p:nvPr/>
        </p:nvSpPr>
        <p:spPr>
          <a:xfrm>
            <a:off x="212646" y="4848128"/>
            <a:ext cx="2001671" cy="261298"/>
          </a:xfrm>
          <a:prstGeom prst="rect">
            <a:avLst/>
          </a:prstGeom>
          <a:noFill/>
        </p:spPr>
        <p:txBody>
          <a:bodyPr wrap="square" rtlCol="0">
            <a:spAutoFit/>
          </a:body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PN: 10001-VOG-</a:t>
            </a:r>
            <a:r>
              <a:rPr lang="pt-BR" sz="1099">
                <a:solidFill>
                  <a:prstClr val="white"/>
                </a:solidFill>
                <a:latin typeface="Calibri" panose="020F0502020204030204" pitchFamily="34" charset="0"/>
                <a:ea typeface="Calibri" panose="020F0502020204030204" pitchFamily="34" charset="0"/>
                <a:cs typeface="Calibri" panose="020F0502020204030204" pitchFamily="34" charset="0"/>
              </a:rPr>
              <a:t>525</a:t>
            </a:r>
            <a:endParaRPr kumimoji="0" lang="pt-BR" sz="1099"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5" name="Imagem 14">
            <a:extLst>
              <a:ext uri="{FF2B5EF4-FFF2-40B4-BE49-F238E27FC236}">
                <a16:creationId xmlns:a16="http://schemas.microsoft.com/office/drawing/2014/main" id="{256C592B-25EE-F832-2F8F-4BED9BFC54C8}"/>
              </a:ext>
            </a:extLst>
          </p:cNvPr>
          <p:cNvPicPr>
            <a:picLocks noChangeAspect="1"/>
          </p:cNvPicPr>
          <p:nvPr/>
        </p:nvPicPr>
        <p:blipFill>
          <a:blip r:embed="rId6"/>
          <a:srcRect l="19640" t="22602" r="20949" b="20076"/>
          <a:stretch>
            <a:fillRect/>
          </a:stretch>
        </p:blipFill>
        <p:spPr>
          <a:xfrm>
            <a:off x="4599395" y="4705268"/>
            <a:ext cx="189968" cy="173297"/>
          </a:xfrm>
          <a:prstGeom prst="rect">
            <a:avLst/>
          </a:prstGeom>
        </p:spPr>
      </p:pic>
      <p:grpSp>
        <p:nvGrpSpPr>
          <p:cNvPr id="17" name="Agrupar 16">
            <a:extLst>
              <a:ext uri="{FF2B5EF4-FFF2-40B4-BE49-F238E27FC236}">
                <a16:creationId xmlns:a16="http://schemas.microsoft.com/office/drawing/2014/main" id="{D027CE22-61A3-DC64-6495-A1E79196EBC4}"/>
              </a:ext>
            </a:extLst>
          </p:cNvPr>
          <p:cNvGrpSpPr/>
          <p:nvPr/>
        </p:nvGrpSpPr>
        <p:grpSpPr>
          <a:xfrm>
            <a:off x="1837374" y="-896021"/>
            <a:ext cx="3917744" cy="6243678"/>
            <a:chOff x="1858623" y="-897091"/>
            <a:chExt cx="3922419" cy="6251129"/>
          </a:xfrm>
        </p:grpSpPr>
        <p:sp>
          <p:nvSpPr>
            <p:cNvPr id="14" name="Retângulo 13">
              <a:extLst>
                <a:ext uri="{FF2B5EF4-FFF2-40B4-BE49-F238E27FC236}">
                  <a16:creationId xmlns:a16="http://schemas.microsoft.com/office/drawing/2014/main" id="{93507E8B-A4DC-DAE0-CA8A-498D80325C12}"/>
                </a:ext>
              </a:extLst>
            </p:cNvPr>
            <p:cNvSpPr/>
            <p:nvPr/>
          </p:nvSpPr>
          <p:spPr>
            <a:xfrm rot="18416296">
              <a:off x="2182349" y="1747087"/>
              <a:ext cx="6242872" cy="954515"/>
            </a:xfrm>
            <a:custGeom>
              <a:avLst/>
              <a:gdLst>
                <a:gd name="csX0" fmla="*/ 0 w 6124371"/>
                <a:gd name="csY0" fmla="*/ 0 h 876362"/>
                <a:gd name="csX1" fmla="*/ 6124371 w 6124371"/>
                <a:gd name="csY1" fmla="*/ 0 h 876362"/>
                <a:gd name="csX2" fmla="*/ 6124371 w 6124371"/>
                <a:gd name="csY2" fmla="*/ 876362 h 876362"/>
                <a:gd name="csX3" fmla="*/ 0 w 6124371"/>
                <a:gd name="csY3" fmla="*/ 876362 h 876362"/>
                <a:gd name="csX4" fmla="*/ 0 w 6124371"/>
                <a:gd name="csY4" fmla="*/ 0 h 876362"/>
                <a:gd name="csX0" fmla="*/ 0 w 6124371"/>
                <a:gd name="csY0" fmla="*/ 0 h 876362"/>
                <a:gd name="csX1" fmla="*/ 5513082 w 6124371"/>
                <a:gd name="csY1" fmla="*/ 4116 h 876362"/>
                <a:gd name="csX2" fmla="*/ 6124371 w 6124371"/>
                <a:gd name="csY2" fmla="*/ 876362 h 876362"/>
                <a:gd name="csX3" fmla="*/ 0 w 6124371"/>
                <a:gd name="csY3" fmla="*/ 876362 h 876362"/>
                <a:gd name="csX4" fmla="*/ 0 w 6124371"/>
                <a:gd name="csY4" fmla="*/ 0 h 876362"/>
                <a:gd name="csX0" fmla="*/ 320044 w 6124371"/>
                <a:gd name="csY0" fmla="*/ 0 h 873356"/>
                <a:gd name="csX1" fmla="*/ 5513082 w 6124371"/>
                <a:gd name="csY1" fmla="*/ 1110 h 873356"/>
                <a:gd name="csX2" fmla="*/ 6124371 w 6124371"/>
                <a:gd name="csY2" fmla="*/ 873356 h 873356"/>
                <a:gd name="csX3" fmla="*/ 0 w 6124371"/>
                <a:gd name="csY3" fmla="*/ 873356 h 873356"/>
                <a:gd name="csX4" fmla="*/ 320044 w 6124371"/>
                <a:gd name="csY4" fmla="*/ 0 h 873356"/>
                <a:gd name="csX0" fmla="*/ 320044 w 6156527"/>
                <a:gd name="csY0" fmla="*/ 0 h 873356"/>
                <a:gd name="csX1" fmla="*/ 5513082 w 6156527"/>
                <a:gd name="csY1" fmla="*/ 1110 h 873356"/>
                <a:gd name="csX2" fmla="*/ 6156527 w 6156527"/>
                <a:gd name="csY2" fmla="*/ 859771 h 873356"/>
                <a:gd name="csX3" fmla="*/ 0 w 6156527"/>
                <a:gd name="csY3" fmla="*/ 873356 h 873356"/>
                <a:gd name="csX4" fmla="*/ 320044 w 6156527"/>
                <a:gd name="csY4" fmla="*/ 0 h 873356"/>
                <a:gd name="csX0" fmla="*/ 320044 w 6205627"/>
                <a:gd name="csY0" fmla="*/ 0 h 873356"/>
                <a:gd name="csX1" fmla="*/ 5513082 w 6205627"/>
                <a:gd name="csY1" fmla="*/ 1110 h 873356"/>
                <a:gd name="csX2" fmla="*/ 6205627 w 6205627"/>
                <a:gd name="csY2" fmla="*/ 854989 h 873356"/>
                <a:gd name="csX3" fmla="*/ 0 w 6205627"/>
                <a:gd name="csY3" fmla="*/ 873356 h 873356"/>
                <a:gd name="csX4" fmla="*/ 320044 w 6205627"/>
                <a:gd name="csY4" fmla="*/ 0 h 873356"/>
                <a:gd name="csX0" fmla="*/ 320044 w 6205627"/>
                <a:gd name="csY0" fmla="*/ 8358 h 881714"/>
                <a:gd name="csX1" fmla="*/ 5526616 w 6205627"/>
                <a:gd name="csY1" fmla="*/ 0 h 881714"/>
                <a:gd name="csX2" fmla="*/ 6205627 w 6205627"/>
                <a:gd name="csY2" fmla="*/ 863347 h 881714"/>
                <a:gd name="csX3" fmla="*/ 0 w 6205627"/>
                <a:gd name="csY3" fmla="*/ 881714 h 881714"/>
                <a:gd name="csX4" fmla="*/ 320044 w 6205627"/>
                <a:gd name="csY4" fmla="*/ 8358 h 881714"/>
                <a:gd name="csX0" fmla="*/ 357289 w 6242872"/>
                <a:gd name="csY0" fmla="*/ 8358 h 888057"/>
                <a:gd name="csX1" fmla="*/ 5563861 w 6242872"/>
                <a:gd name="csY1" fmla="*/ 0 h 888057"/>
                <a:gd name="csX2" fmla="*/ 6242872 w 6242872"/>
                <a:gd name="csY2" fmla="*/ 863347 h 888057"/>
                <a:gd name="csX3" fmla="*/ 0 w 6242872"/>
                <a:gd name="csY3" fmla="*/ 888057 h 888057"/>
                <a:gd name="csX4" fmla="*/ 357289 w 6242872"/>
                <a:gd name="csY4" fmla="*/ 8358 h 888057"/>
              </a:gdLst>
              <a:ahLst/>
              <a:cxnLst>
                <a:cxn ang="0">
                  <a:pos x="csX0" y="csY0"/>
                </a:cxn>
                <a:cxn ang="0">
                  <a:pos x="csX1" y="csY1"/>
                </a:cxn>
                <a:cxn ang="0">
                  <a:pos x="csX2" y="csY2"/>
                </a:cxn>
                <a:cxn ang="0">
                  <a:pos x="csX3" y="csY3"/>
                </a:cxn>
                <a:cxn ang="0">
                  <a:pos x="csX4" y="csY4"/>
                </a:cxn>
              </a:cxnLst>
              <a:rect l="l" t="t" r="r" b="b"/>
              <a:pathLst>
                <a:path w="6242872" h="888057">
                  <a:moveTo>
                    <a:pt x="357289" y="8358"/>
                  </a:moveTo>
                  <a:lnTo>
                    <a:pt x="5563861" y="0"/>
                  </a:lnTo>
                  <a:lnTo>
                    <a:pt x="6242872" y="863347"/>
                  </a:lnTo>
                  <a:lnTo>
                    <a:pt x="0" y="888057"/>
                  </a:lnTo>
                  <a:lnTo>
                    <a:pt x="357289" y="8358"/>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798"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tângulo 13">
              <a:extLst>
                <a:ext uri="{FF2B5EF4-FFF2-40B4-BE49-F238E27FC236}">
                  <a16:creationId xmlns:a16="http://schemas.microsoft.com/office/drawing/2014/main" id="{3616147E-48F8-ADC8-C093-7401C8396EAD}"/>
                </a:ext>
              </a:extLst>
            </p:cNvPr>
            <p:cNvSpPr/>
            <p:nvPr/>
          </p:nvSpPr>
          <p:spPr>
            <a:xfrm rot="13999922">
              <a:off x="-792483" y="1762159"/>
              <a:ext cx="6242985" cy="940773"/>
            </a:xfrm>
            <a:custGeom>
              <a:avLst/>
              <a:gdLst>
                <a:gd name="csX0" fmla="*/ 0 w 6124371"/>
                <a:gd name="csY0" fmla="*/ 0 h 876362"/>
                <a:gd name="csX1" fmla="*/ 6124371 w 6124371"/>
                <a:gd name="csY1" fmla="*/ 0 h 876362"/>
                <a:gd name="csX2" fmla="*/ 6124371 w 6124371"/>
                <a:gd name="csY2" fmla="*/ 876362 h 876362"/>
                <a:gd name="csX3" fmla="*/ 0 w 6124371"/>
                <a:gd name="csY3" fmla="*/ 876362 h 876362"/>
                <a:gd name="csX4" fmla="*/ 0 w 6124371"/>
                <a:gd name="csY4" fmla="*/ 0 h 876362"/>
                <a:gd name="csX0" fmla="*/ 0 w 6124371"/>
                <a:gd name="csY0" fmla="*/ 0 h 876362"/>
                <a:gd name="csX1" fmla="*/ 5513082 w 6124371"/>
                <a:gd name="csY1" fmla="*/ 4116 h 876362"/>
                <a:gd name="csX2" fmla="*/ 6124371 w 6124371"/>
                <a:gd name="csY2" fmla="*/ 876362 h 876362"/>
                <a:gd name="csX3" fmla="*/ 0 w 6124371"/>
                <a:gd name="csY3" fmla="*/ 876362 h 876362"/>
                <a:gd name="csX4" fmla="*/ 0 w 6124371"/>
                <a:gd name="csY4" fmla="*/ 0 h 876362"/>
                <a:gd name="csX0" fmla="*/ 320044 w 6124371"/>
                <a:gd name="csY0" fmla="*/ 0 h 873356"/>
                <a:gd name="csX1" fmla="*/ 5513082 w 6124371"/>
                <a:gd name="csY1" fmla="*/ 1110 h 873356"/>
                <a:gd name="csX2" fmla="*/ 6124371 w 6124371"/>
                <a:gd name="csY2" fmla="*/ 873356 h 873356"/>
                <a:gd name="csX3" fmla="*/ 0 w 6124371"/>
                <a:gd name="csY3" fmla="*/ 873356 h 873356"/>
                <a:gd name="csX4" fmla="*/ 320044 w 6124371"/>
                <a:gd name="csY4" fmla="*/ 0 h 873356"/>
                <a:gd name="csX0" fmla="*/ 0 w 6273162"/>
                <a:gd name="csY0" fmla="*/ 61503 h 872246"/>
                <a:gd name="csX1" fmla="*/ 5661873 w 6273162"/>
                <a:gd name="csY1" fmla="*/ 0 h 872246"/>
                <a:gd name="csX2" fmla="*/ 6273162 w 6273162"/>
                <a:gd name="csY2" fmla="*/ 872246 h 872246"/>
                <a:gd name="csX3" fmla="*/ 148791 w 6273162"/>
                <a:gd name="csY3" fmla="*/ 872246 h 872246"/>
                <a:gd name="csX4" fmla="*/ 0 w 6273162"/>
                <a:gd name="csY4" fmla="*/ 61503 h 872246"/>
                <a:gd name="csX0" fmla="*/ 0 w 6273162"/>
                <a:gd name="csY0" fmla="*/ 61503 h 872246"/>
                <a:gd name="csX1" fmla="*/ 5661873 w 6273162"/>
                <a:gd name="csY1" fmla="*/ 0 h 872246"/>
                <a:gd name="csX2" fmla="*/ 6273162 w 6273162"/>
                <a:gd name="csY2" fmla="*/ 872246 h 872246"/>
                <a:gd name="csX3" fmla="*/ 214818 w 6273162"/>
                <a:gd name="csY3" fmla="*/ 868627 h 872246"/>
                <a:gd name="csX4" fmla="*/ 0 w 6273162"/>
                <a:gd name="csY4" fmla="*/ 61503 h 872246"/>
                <a:gd name="csX0" fmla="*/ 0 w 6273162"/>
                <a:gd name="csY0" fmla="*/ 46280 h 857023"/>
                <a:gd name="csX1" fmla="*/ 5186097 w 6273162"/>
                <a:gd name="csY1" fmla="*/ 0 h 857023"/>
                <a:gd name="csX2" fmla="*/ 6273162 w 6273162"/>
                <a:gd name="csY2" fmla="*/ 857023 h 857023"/>
                <a:gd name="csX3" fmla="*/ 214818 w 6273162"/>
                <a:gd name="csY3" fmla="*/ 853404 h 857023"/>
                <a:gd name="csX4" fmla="*/ 0 w 6273162"/>
                <a:gd name="csY4" fmla="*/ 46280 h 857023"/>
                <a:gd name="csX0" fmla="*/ 0 w 5186097"/>
                <a:gd name="csY0" fmla="*/ 46280 h 853404"/>
                <a:gd name="csX1" fmla="*/ 5186097 w 5186097"/>
                <a:gd name="csY1" fmla="*/ 0 h 853404"/>
                <a:gd name="csX2" fmla="*/ 4576370 w 5186097"/>
                <a:gd name="csY2" fmla="*/ 839296 h 853404"/>
                <a:gd name="csX3" fmla="*/ 214818 w 5186097"/>
                <a:gd name="csY3" fmla="*/ 853404 h 853404"/>
                <a:gd name="csX4" fmla="*/ 0 w 5186097"/>
                <a:gd name="csY4" fmla="*/ 46280 h 853404"/>
                <a:gd name="csX0" fmla="*/ 0 w 5231751"/>
                <a:gd name="csY0" fmla="*/ 65066 h 853404"/>
                <a:gd name="csX1" fmla="*/ 5231751 w 5231751"/>
                <a:gd name="csY1" fmla="*/ 0 h 853404"/>
                <a:gd name="csX2" fmla="*/ 4622024 w 5231751"/>
                <a:gd name="csY2" fmla="*/ 839296 h 853404"/>
                <a:gd name="csX3" fmla="*/ 260472 w 5231751"/>
                <a:gd name="csY3" fmla="*/ 853404 h 853404"/>
                <a:gd name="csX4" fmla="*/ 0 w 5231751"/>
                <a:gd name="csY4" fmla="*/ 65066 h 853404"/>
                <a:gd name="csX0" fmla="*/ 0 w 6092294"/>
                <a:gd name="csY0" fmla="*/ 0 h 880132"/>
                <a:gd name="csX1" fmla="*/ 6092294 w 6092294"/>
                <a:gd name="csY1" fmla="*/ 26728 h 880132"/>
                <a:gd name="csX2" fmla="*/ 5482567 w 6092294"/>
                <a:gd name="csY2" fmla="*/ 866024 h 880132"/>
                <a:gd name="csX3" fmla="*/ 1121015 w 6092294"/>
                <a:gd name="csY3" fmla="*/ 880132 h 880132"/>
                <a:gd name="csX4" fmla="*/ 0 w 6092294"/>
                <a:gd name="csY4" fmla="*/ 0 h 880132"/>
                <a:gd name="csX0" fmla="*/ 0 w 6110932"/>
                <a:gd name="csY0" fmla="*/ 0 h 880132"/>
                <a:gd name="csX1" fmla="*/ 6110932 w 6110932"/>
                <a:gd name="csY1" fmla="*/ 30049 h 880132"/>
                <a:gd name="csX2" fmla="*/ 5482567 w 6110932"/>
                <a:gd name="csY2" fmla="*/ 866024 h 880132"/>
                <a:gd name="csX3" fmla="*/ 1121015 w 6110932"/>
                <a:gd name="csY3" fmla="*/ 880132 h 880132"/>
                <a:gd name="csX4" fmla="*/ 0 w 6110932"/>
                <a:gd name="csY4" fmla="*/ 0 h 880132"/>
                <a:gd name="csX0" fmla="*/ 0 w 6193862"/>
                <a:gd name="csY0" fmla="*/ 0 h 868913"/>
                <a:gd name="csX1" fmla="*/ 6193862 w 6193862"/>
                <a:gd name="csY1" fmla="*/ 18830 h 868913"/>
                <a:gd name="csX2" fmla="*/ 5565497 w 6193862"/>
                <a:gd name="csY2" fmla="*/ 854805 h 868913"/>
                <a:gd name="csX3" fmla="*/ 1203945 w 6193862"/>
                <a:gd name="csY3" fmla="*/ 868913 h 868913"/>
                <a:gd name="csX4" fmla="*/ 0 w 6193862"/>
                <a:gd name="csY4" fmla="*/ 0 h 868913"/>
                <a:gd name="csX0" fmla="*/ 0 w 6217556"/>
                <a:gd name="csY0" fmla="*/ 0 h 868913"/>
                <a:gd name="csX1" fmla="*/ 6217556 w 6217556"/>
                <a:gd name="csY1" fmla="*/ 15625 h 868913"/>
                <a:gd name="csX2" fmla="*/ 5565497 w 6217556"/>
                <a:gd name="csY2" fmla="*/ 854805 h 868913"/>
                <a:gd name="csX3" fmla="*/ 1203945 w 6217556"/>
                <a:gd name="csY3" fmla="*/ 868913 h 868913"/>
                <a:gd name="csX4" fmla="*/ 0 w 6217556"/>
                <a:gd name="csY4" fmla="*/ 0 h 868913"/>
                <a:gd name="csX0" fmla="*/ 0 w 6242985"/>
                <a:gd name="csY0" fmla="*/ 0 h 868913"/>
                <a:gd name="csX1" fmla="*/ 6242985 w 6242985"/>
                <a:gd name="csY1" fmla="*/ 23363 h 868913"/>
                <a:gd name="csX2" fmla="*/ 5565497 w 6242985"/>
                <a:gd name="csY2" fmla="*/ 854805 h 868913"/>
                <a:gd name="csX3" fmla="*/ 1203945 w 6242985"/>
                <a:gd name="csY3" fmla="*/ 868913 h 868913"/>
                <a:gd name="csX4" fmla="*/ 0 w 6242985"/>
                <a:gd name="csY4" fmla="*/ 0 h 868913"/>
              </a:gdLst>
              <a:ahLst/>
              <a:cxnLst>
                <a:cxn ang="0">
                  <a:pos x="csX0" y="csY0"/>
                </a:cxn>
                <a:cxn ang="0">
                  <a:pos x="csX1" y="csY1"/>
                </a:cxn>
                <a:cxn ang="0">
                  <a:pos x="csX2" y="csY2"/>
                </a:cxn>
                <a:cxn ang="0">
                  <a:pos x="csX3" y="csY3"/>
                </a:cxn>
                <a:cxn ang="0">
                  <a:pos x="csX4" y="csY4"/>
                </a:cxn>
              </a:cxnLst>
              <a:rect l="l" t="t" r="r" b="b"/>
              <a:pathLst>
                <a:path w="6242985" h="868913">
                  <a:moveTo>
                    <a:pt x="0" y="0"/>
                  </a:moveTo>
                  <a:lnTo>
                    <a:pt x="6242985" y="23363"/>
                  </a:lnTo>
                  <a:lnTo>
                    <a:pt x="5565497" y="854805"/>
                  </a:lnTo>
                  <a:lnTo>
                    <a:pt x="1203945" y="868913"/>
                  </a:lnTo>
                  <a:lnTo>
                    <a:pt x="0" y="0"/>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6651" rtl="0" eaLnBrk="1" fontAlgn="auto" latinLnBrk="0" hangingPunct="1">
                <a:lnSpc>
                  <a:spcPct val="100000"/>
                </a:lnSpc>
                <a:spcBef>
                  <a:spcPts val="0"/>
                </a:spcBef>
                <a:spcAft>
                  <a:spcPts val="0"/>
                </a:spcAft>
                <a:buClrTx/>
                <a:buSzTx/>
                <a:buFontTx/>
                <a:buNone/>
                <a:tabLst/>
                <a:defRPr/>
              </a:pPr>
              <a:endParaRPr kumimoji="0" lang="pt-BR" sz="1798"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CaixaDeTexto 1">
            <a:extLst>
              <a:ext uri="{FF2B5EF4-FFF2-40B4-BE49-F238E27FC236}">
                <a16:creationId xmlns:a16="http://schemas.microsoft.com/office/drawing/2014/main" id="{48EB62DE-021E-B02F-FD60-8B2AFAFDE1CB}"/>
              </a:ext>
            </a:extLst>
          </p:cNvPr>
          <p:cNvSpPr txBox="1"/>
          <p:nvPr/>
        </p:nvSpPr>
        <p:spPr>
          <a:xfrm>
            <a:off x="4216563" y="4492192"/>
            <a:ext cx="2001671" cy="599449"/>
          </a:xfrm>
          <a:prstGeom prst="rect">
            <a:avLst/>
          </a:prstGeom>
          <a:noFill/>
        </p:spPr>
        <p:txBody>
          <a:bodyPr wrap="square" lIns="91331" tIns="45666" rIns="91331" bIns="45666" rtlCol="0" anchor="t">
            <a:spAutoFit/>
          </a:bodyPr>
          <a:lstStyle/>
          <a:p>
            <a:pPr marL="0" marR="0" lvl="0" indent="0" algn="ctr"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a:ea typeface="Calibri"/>
                <a:cs typeface="Calibri"/>
              </a:rPr>
              <a:t>SAC: 0800-590-0283</a:t>
            </a:r>
          </a:p>
          <a:p>
            <a:pPr marL="0" marR="0" lvl="0" indent="0" algn="ctr"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a:ea typeface="Calibri"/>
                <a:cs typeface="Calibri"/>
              </a:rPr>
              <a:t>11 5028-5717</a:t>
            </a:r>
            <a:endParaRPr kumimoji="0" lang="pt-BR" sz="1099" b="0" i="0" u="none" strike="noStrike" kern="1200" cap="none" spc="0" normalizeH="0" baseline="0" noProof="0" dirty="0">
              <a:ln>
                <a:noFill/>
              </a:ln>
              <a:solidFill>
                <a:prstClr val="white"/>
              </a:solidFill>
              <a:effectLst/>
              <a:uLnTx/>
              <a:uFillTx/>
              <a:latin typeface="Calibri"/>
              <a:ea typeface="Calibri"/>
              <a:cs typeface="Calibri"/>
            </a:endParaRPr>
          </a:p>
          <a:p>
            <a:pPr marL="0" marR="0" lvl="0" indent="0" algn="ctr" defTabSz="456651" rtl="0" eaLnBrk="1" fontAlgn="auto" latinLnBrk="0" hangingPunct="1">
              <a:lnSpc>
                <a:spcPct val="100000"/>
              </a:lnSpc>
              <a:spcBef>
                <a:spcPts val="0"/>
              </a:spcBef>
              <a:spcAft>
                <a:spcPts val="0"/>
              </a:spcAft>
              <a:buClrTx/>
              <a:buSzTx/>
              <a:buFontTx/>
              <a:buNone/>
              <a:tabLst/>
              <a:defRPr/>
            </a:pPr>
            <a:r>
              <a:rPr kumimoji="0" lang="pt-BR" sz="1099" b="0" i="0" u="none" strike="noStrike" kern="1200" cap="none" spc="0" normalizeH="0" baseline="0" noProof="0">
                <a:ln>
                  <a:noFill/>
                </a:ln>
                <a:solidFill>
                  <a:prstClr val="white"/>
                </a:solidFill>
                <a:effectLst/>
                <a:uLnTx/>
                <a:uFillTx/>
                <a:latin typeface="Calibri"/>
                <a:ea typeface="Calibri"/>
                <a:cs typeface="Calibri"/>
              </a:rPr>
              <a:t>sac@vogebrasil.com.br</a:t>
            </a:r>
            <a:endParaRPr kumimoji="0" lang="pt-BR" sz="1099"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CaixaDeTexto 6">
            <a:extLst>
              <a:ext uri="{FF2B5EF4-FFF2-40B4-BE49-F238E27FC236}">
                <a16:creationId xmlns:a16="http://schemas.microsoft.com/office/drawing/2014/main" id="{1A37EC01-FF90-71BC-0437-0DEFED75C16F}"/>
              </a:ext>
            </a:extLst>
          </p:cNvPr>
          <p:cNvSpPr txBox="1"/>
          <p:nvPr/>
        </p:nvSpPr>
        <p:spPr>
          <a:xfrm>
            <a:off x="4399888" y="4271782"/>
            <a:ext cx="1901615" cy="277670"/>
          </a:xfrm>
          <a:prstGeom prst="rect">
            <a:avLst/>
          </a:prstGeom>
          <a:solidFill>
            <a:srgbClr val="000000"/>
          </a:solidFill>
        </p:spPr>
        <p:txBody>
          <a:bodyPr wrap="square" rtlCol="0">
            <a:spAutoFit/>
          </a:body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pt-BR" sz="1199" b="0" i="0" u="none" strike="noStrike" kern="1200" cap="none" spc="0" normalizeH="0" baseline="0" noProof="0">
                <a:ln>
                  <a:noFill/>
                </a:ln>
                <a:solidFill>
                  <a:prstClr val="white"/>
                </a:solidFill>
                <a:effectLst/>
                <a:uLnTx/>
                <a:uFillTx/>
                <a:latin typeface="Aptos" panose="02110004020202020204"/>
                <a:ea typeface="+mn-ea"/>
                <a:cs typeface="+mn-cs"/>
              </a:rPr>
              <a:t>www.vogebrasil.com.br</a:t>
            </a:r>
          </a:p>
        </p:txBody>
      </p:sp>
      <p:sp>
        <p:nvSpPr>
          <p:cNvPr id="3" name="object 6">
            <a:extLst>
              <a:ext uri="{FF2B5EF4-FFF2-40B4-BE49-F238E27FC236}">
                <a16:creationId xmlns:a16="http://schemas.microsoft.com/office/drawing/2014/main" id="{BCEB9E4B-7BBF-32DF-7D6D-697613EB5C7A}"/>
              </a:ext>
            </a:extLst>
          </p:cNvPr>
          <p:cNvSpPr txBox="1"/>
          <p:nvPr/>
        </p:nvSpPr>
        <p:spPr>
          <a:xfrm>
            <a:off x="6435739" y="3162493"/>
            <a:ext cx="936104" cy="141064"/>
          </a:xfrm>
          <a:prstGeom prst="rect">
            <a:avLst/>
          </a:prstGeom>
        </p:spPr>
        <p:txBody>
          <a:bodyPr vert="horz" wrap="square" lIns="0" tIns="0" rIns="0" bIns="0" rtlCol="0">
            <a:spAutoFit/>
          </a:bodyPr>
          <a:lstStyle/>
          <a:p>
            <a:pPr marL="0" marR="0" lvl="0" indent="0" algn="l" defTabSz="914400" rtl="0" eaLnBrk="1" fontAlgn="auto" latinLnBrk="0" hangingPunct="1">
              <a:lnSpc>
                <a:spcPts val="1112"/>
              </a:lnSpc>
              <a:spcBef>
                <a:spcPts val="0"/>
              </a:spcBef>
              <a:spcAft>
                <a:spcPts val="0"/>
              </a:spcAft>
              <a:buClrTx/>
              <a:buSzTx/>
              <a:buFontTx/>
              <a:buNone/>
              <a:tabLst/>
              <a:defRPr/>
            </a:pPr>
            <a:r>
              <a:rPr kumimoji="0" lang="pt-BR" sz="1000" b="0" i="0" u="none" strike="noStrike" kern="1200" cap="none" spc="0" normalizeH="0" baseline="0" noProof="0">
                <a:ln>
                  <a:noFill/>
                </a:ln>
                <a:solidFill>
                  <a:prstClr val="white"/>
                </a:solidFill>
                <a:effectLst/>
                <a:uLnTx/>
                <a:uFillTx/>
                <a:latin typeface="Arial"/>
                <a:ea typeface="+mn-ea"/>
                <a:cs typeface="Arial"/>
              </a:rPr>
              <a:t>Parcerias</a:t>
            </a:r>
            <a:endParaRPr kumimoji="0" sz="1000" b="0" i="0" u="none" strike="noStrike" kern="1200" cap="none" spc="0" normalizeH="0" baseline="0" noProof="0">
              <a:ln>
                <a:noFill/>
              </a:ln>
              <a:solidFill>
                <a:prstClr val="white"/>
              </a:solidFill>
              <a:effectLst/>
              <a:uLnTx/>
              <a:uFillTx/>
              <a:latin typeface="Arial"/>
              <a:ea typeface="+mn-ea"/>
              <a:cs typeface="Arial"/>
            </a:endParaRPr>
          </a:p>
        </p:txBody>
      </p:sp>
      <p:pic>
        <p:nvPicPr>
          <p:cNvPr id="9" name="Imagem 8" descr="Desenho de um círculo&#10;&#10;O conteúdo gerado por IA pode estar incorreto.">
            <a:extLst>
              <a:ext uri="{FF2B5EF4-FFF2-40B4-BE49-F238E27FC236}">
                <a16:creationId xmlns:a16="http://schemas.microsoft.com/office/drawing/2014/main" id="{47ADF231-1DB6-D925-C864-813DADCB4C0B}"/>
              </a:ext>
            </a:extLst>
          </p:cNvPr>
          <p:cNvPicPr>
            <a:picLocks noChangeAspect="1"/>
          </p:cNvPicPr>
          <p:nvPr/>
        </p:nvPicPr>
        <p:blipFill>
          <a:blip r:embed="rId7"/>
          <a:stretch>
            <a:fillRect/>
          </a:stretch>
        </p:blipFill>
        <p:spPr>
          <a:xfrm>
            <a:off x="6363753" y="3658879"/>
            <a:ext cx="845240" cy="236723"/>
          </a:xfrm>
          <a:prstGeom prst="rect">
            <a:avLst/>
          </a:prstGeom>
        </p:spPr>
      </p:pic>
      <p:pic>
        <p:nvPicPr>
          <p:cNvPr id="11" name="Imagem 10" descr="Uma imagem contendo Ícone&#10;&#10;O conteúdo gerado por IA pode estar incorreto.">
            <a:extLst>
              <a:ext uri="{FF2B5EF4-FFF2-40B4-BE49-F238E27FC236}">
                <a16:creationId xmlns:a16="http://schemas.microsoft.com/office/drawing/2014/main" id="{9A03A624-D729-3E85-0E41-AA476AEE6ED0}"/>
              </a:ext>
            </a:extLst>
          </p:cNvPr>
          <p:cNvPicPr>
            <a:picLocks noChangeAspect="1"/>
          </p:cNvPicPr>
          <p:nvPr/>
        </p:nvPicPr>
        <p:blipFill>
          <a:blip r:embed="rId8"/>
          <a:stretch>
            <a:fillRect/>
          </a:stretch>
        </p:blipFill>
        <p:spPr>
          <a:xfrm>
            <a:off x="6363731" y="3932810"/>
            <a:ext cx="845262" cy="222596"/>
          </a:xfrm>
          <a:prstGeom prst="rect">
            <a:avLst/>
          </a:prstGeom>
        </p:spPr>
      </p:pic>
      <p:pic>
        <p:nvPicPr>
          <p:cNvPr id="18" name="Imagem 17" descr="Tela de vídeo game&#10;&#10;O conteúdo gerado por IA pode estar incorreto.">
            <a:extLst>
              <a:ext uri="{FF2B5EF4-FFF2-40B4-BE49-F238E27FC236}">
                <a16:creationId xmlns:a16="http://schemas.microsoft.com/office/drawing/2014/main" id="{95E385ED-7186-1F5D-B380-31C6608E6F12}"/>
              </a:ext>
            </a:extLst>
          </p:cNvPr>
          <p:cNvPicPr>
            <a:picLocks noChangeAspect="1"/>
          </p:cNvPicPr>
          <p:nvPr/>
        </p:nvPicPr>
        <p:blipFill>
          <a:blip r:embed="rId9"/>
          <a:stretch>
            <a:fillRect/>
          </a:stretch>
        </p:blipFill>
        <p:spPr>
          <a:xfrm>
            <a:off x="6295277" y="3386724"/>
            <a:ext cx="920790" cy="253551"/>
          </a:xfrm>
          <a:prstGeom prst="rect">
            <a:avLst/>
          </a:prstGeom>
        </p:spPr>
      </p:pic>
    </p:spTree>
    <p:extLst>
      <p:ext uri="{BB962C8B-B14F-4D97-AF65-F5344CB8AC3E}">
        <p14:creationId xmlns:p14="http://schemas.microsoft.com/office/powerpoint/2010/main" val="292461061"/>
      </p:ext>
    </p:extLst>
  </p:cSld>
  <p:clrMapOvr>
    <a:masterClrMapping/>
  </p:clrMapOvr>
</p:sld>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1229</TotalTime>
  <Words>22648</Words>
  <Application>Microsoft Office PowerPoint</Application>
  <PresentationFormat>Personalizar</PresentationFormat>
  <Paragraphs>2608</Paragraphs>
  <Slides>136</Slides>
  <Notes>0</Notes>
  <HiddenSlides>0</HiddenSlides>
  <MMClips>0</MMClips>
  <ScaleCrop>false</ScaleCrop>
  <HeadingPairs>
    <vt:vector size="6" baseType="variant">
      <vt:variant>
        <vt:lpstr>Fontes usadas</vt:lpstr>
      </vt:variant>
      <vt:variant>
        <vt:i4>13</vt:i4>
      </vt:variant>
      <vt:variant>
        <vt:lpstr>Tema</vt:lpstr>
      </vt:variant>
      <vt:variant>
        <vt:i4>2</vt:i4>
      </vt:variant>
      <vt:variant>
        <vt:lpstr>Títulos de slides</vt:lpstr>
      </vt:variant>
      <vt:variant>
        <vt:i4>136</vt:i4>
      </vt:variant>
    </vt:vector>
  </HeadingPairs>
  <TitlesOfParts>
    <vt:vector size="151" baseType="lpstr">
      <vt:lpstr>Microsoft YaHei UI</vt:lpstr>
      <vt:lpstr>Microsoft YaHei</vt:lpstr>
      <vt:lpstr>Aptos Narrow</vt:lpstr>
      <vt:lpstr>Wingdings</vt:lpstr>
      <vt:lpstr>ECDRCR+Symbol</vt:lpstr>
      <vt:lpstr>HEDOVE+Symbol</vt:lpstr>
      <vt:lpstr>Arial</vt:lpstr>
      <vt:lpstr>Times New Roman</vt:lpstr>
      <vt:lpstr>Courier New</vt:lpstr>
      <vt:lpstr>Aptos</vt:lpstr>
      <vt:lpstr>Cambria</vt:lpstr>
      <vt:lpstr>PBSUWU+Arial</vt:lpstr>
      <vt:lpstr>Calibri</vt:lpstr>
      <vt:lpstr>Theme Office</vt:lpstr>
      <vt:lpstr>1_Theme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Philippe Amaral</dc:creator>
  <cp:lastModifiedBy>Philippe Amaral</cp:lastModifiedBy>
  <cp:revision>3</cp:revision>
  <dcterms:modified xsi:type="dcterms:W3CDTF">2026-06-28T16:55:30Z</dcterms:modified>
</cp:coreProperties>
</file>